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18589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capability.jiscinvolve.org/wp/files/2015/11/Digital_capabilities_teacher_profile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ndee.ac.uk/learning/take5/blogs/attribution.ht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current TEL badges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http://digitalcapability.jiscinvolve.org/wp/files/2015/11/Digital_capabilities_teacher_profile.pdf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badges now linked to digital capabilities rather than workshops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-GB" sz="1800"/>
              <a:t>face-to-face workshops and online courses awarding same badge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GB" sz="1800">
                <a:solidFill>
                  <a:schemeClr val="dk1"/>
                </a:solidFill>
              </a:rPr>
              <a:t>explored practicalities of badging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GB" sz="1800">
                <a:solidFill>
                  <a:schemeClr val="dk1"/>
                </a:solidFill>
              </a:rPr>
              <a:t>gained expertise to help others in uni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raise awareness of open badge concept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over 100 individuals on Take 5s alone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interest from </a:t>
            </a:r>
          </a:p>
          <a:p>
            <a:pPr marL="1371600" lvl="2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Staff Development, </a:t>
            </a:r>
          </a:p>
          <a:p>
            <a:pPr marL="1371600" lvl="2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Careers, </a:t>
            </a:r>
          </a:p>
          <a:p>
            <a:pPr marL="1371600" lvl="2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Doctoral School (RDF), </a:t>
            </a:r>
          </a:p>
          <a:p>
            <a:pPr marL="1371600" lvl="2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Widening Participation, 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GB" sz="1800">
                <a:solidFill>
                  <a:schemeClr val="dk1"/>
                </a:solidFill>
              </a:rPr>
              <a:t>try badges for open CPD recognition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could work, 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would be best if all Staff Development used them 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not sure how highly academics value this type of CPD.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>
                <a:solidFill>
                  <a:schemeClr val="dk1"/>
                </a:solidFill>
              </a:rPr>
              <a:t>motivate to attend more workshops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worked for a few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Student Rep online training being extended - with more badges.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continuing conversations with other professional services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consulting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exploring more options, platforms and tools as they develop.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endParaRPr sz="1800"/>
          </a:p>
          <a:p>
            <a:pPr marL="457200" lvl="0" indent="-22860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new TEL team at Sussex January 2014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looking around the sector - badges gaining attention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Suzanne Scott at Borders College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wanted to try for ourselves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what are they?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how do they work? (processes)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are they useful in HE?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experiment - proof of concept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Open Education Week March 2014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try out design, creation, claim and issue processes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Credly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Google form	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manual issue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awarded for participating in at least one of the events during the week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internal and external participants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-GB" sz="1800"/>
              <a:t>good proportion claimed badges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TEL open badges project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raise awareness of open badge concept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explore practicalities of badging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recognise CPD in open format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motivate to attend more workshops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the TEL badges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a family of badges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linked to TEL workshops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clear criteria and evidence embedded - mapped to session learning outcomes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Helen Webster’s online course for learning to use Twitter - CC-licensed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we ran it tailored for teaching staff June 2014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we added badges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3 stages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criteria and evidence linked to activities in course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GB" sz="1800"/>
              <a:t>Hatched: </a:t>
            </a: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</a:rPr>
              <a:t>set up profile and send at least 5 tweets.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as more workshops developed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-GB" sz="1800"/>
              <a:t>more badges created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new format for US - based on Take 5 created at University of Dundee 2011 </a:t>
            </a:r>
            <a:r>
              <a:rPr lang="en-GB" sz="1800" u="sng">
                <a:solidFill>
                  <a:schemeClr val="hlink"/>
                </a:solidFill>
                <a:hlinkClick r:id="rId3"/>
              </a:rPr>
              <a:t>http://www.dundee.ac.uk/learning/take5/blogs/attribution.htm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badge for each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criteria: complete Day 4 activity (which creates evidence) and score 80% or more in final short quiz</a:t>
            </a:r>
          </a:p>
          <a:p>
            <a:pPr marL="457200" lvl="0" indent="-342900">
              <a:spcBef>
                <a:spcPts val="0"/>
              </a:spcBef>
              <a:buSzPct val="100000"/>
            </a:pPr>
            <a:r>
              <a:rPr lang="en-GB" sz="1800"/>
              <a:t>evidence example: Take 5:Open - remix OERs you have found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too many badges and issuers dilute value?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started thinking about mapping to established CPD frameworks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Phil Vincent, YSJ presented at SEDA 2014 about mapping badges to UKPSF, Vitae RDF, SEDA PDF</a:t>
            </a:r>
          </a:p>
          <a:p>
            <a:pPr marL="457200" lvl="0" indent="-3429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GB" sz="1800">
                <a:solidFill>
                  <a:schemeClr val="dk1"/>
                </a:solidFill>
              </a:rPr>
              <a:t>UKPSF ‘The use and value of appropriate learning technologies’ hard to map to individual topics/badges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Jisc Building Digital Capabilities project (Helen Beetham and others)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teacher, learner and researcher profiles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GB" sz="1800"/>
              <a:t>matches granularity of open badges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png"/><Relationship Id="rId18" Type="http://schemas.openxmlformats.org/officeDocument/2006/relationships/image" Target="../media/image29.png"/><Relationship Id="rId3" Type="http://schemas.openxmlformats.org/officeDocument/2006/relationships/image" Target="../media/image38.png"/><Relationship Id="rId7" Type="http://schemas.openxmlformats.org/officeDocument/2006/relationships/image" Target="../media/image35.png"/><Relationship Id="rId12" Type="http://schemas.openxmlformats.org/officeDocument/2006/relationships/image" Target="../media/image33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37.png"/><Relationship Id="rId9" Type="http://schemas.openxmlformats.org/officeDocument/2006/relationships/image" Target="../media/image26.pn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ssexstudents.wordpres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lickr.com/photos/espd/127420707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creativecommons.org/licenses/by-nc-sa/3.0/deed.en_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ld5d.wordpress.com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reativecommons.org/licenses/by-nc-nd/3.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1807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/>
              <a:t>Exploring Open Badges in HE. </a:t>
            </a:r>
          </a:p>
          <a:p>
            <a:pPr lvl="0">
              <a:lnSpc>
                <a:spcPct val="115000"/>
              </a:lnSpc>
              <a:spcBef>
                <a:spcPts val="2000"/>
              </a:spcBef>
              <a:spcAft>
                <a:spcPts val="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-GB" sz="3000"/>
              <a:t>A 2-year journey at the University of Sussex.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775375" y="2228075"/>
            <a:ext cx="7807200" cy="25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>
                <a:solidFill>
                  <a:schemeClr val="dk2"/>
                </a:solidFill>
              </a:rPr>
              <a:t>Dr Anne Hole, FHEA, CMALT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>
                <a:solidFill>
                  <a:schemeClr val="dk2"/>
                </a:solidFill>
              </a:rPr>
              <a:t>Technology Enhanced Learning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>
                <a:solidFill>
                  <a:schemeClr val="dk2"/>
                </a:solidFill>
              </a:rPr>
              <a:t>University of Sussex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2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GB" sz="2400">
                <a:solidFill>
                  <a:schemeClr val="dk2"/>
                </a:solidFill>
              </a:rPr>
              <a:t>@AnneHole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>
                <a:solidFill>
                  <a:schemeClr val="dk2"/>
                </a:solidFill>
              </a:rPr>
              <a:t>@SussexTEL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95500" y="142025"/>
            <a:ext cx="8553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TEL badges mapped to Jisc Digital Capabilities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50" y="760350"/>
            <a:ext cx="1325149" cy="13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600" y="3692500"/>
            <a:ext cx="1325149" cy="13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1000" y="760350"/>
            <a:ext cx="1325149" cy="13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7412" y="2052625"/>
            <a:ext cx="1325149" cy="13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03875" y="741162"/>
            <a:ext cx="1363550" cy="13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42275" y="2052625"/>
            <a:ext cx="1325149" cy="13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66137" y="760350"/>
            <a:ext cx="1325149" cy="13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91275" y="760350"/>
            <a:ext cx="1325149" cy="13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59387" y="3801387"/>
            <a:ext cx="1325149" cy="132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244893" y="3801387"/>
            <a:ext cx="1325125" cy="13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81350" y="2033425"/>
            <a:ext cx="1363550" cy="13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479399" y="2033425"/>
            <a:ext cx="1363550" cy="13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667412" y="760362"/>
            <a:ext cx="1325125" cy="132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5850" y="2033425"/>
            <a:ext cx="1363550" cy="13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6643" y="3654100"/>
            <a:ext cx="1363550" cy="13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0" y="758812"/>
            <a:ext cx="5650500" cy="2780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6202950" y="741175"/>
            <a:ext cx="2941200" cy="27972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0" y="3583625"/>
            <a:ext cx="2985600" cy="15429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 txBox="1"/>
          <p:nvPr/>
        </p:nvSpPr>
        <p:spPr>
          <a:xfrm>
            <a:off x="4072900" y="3583625"/>
            <a:ext cx="3083700" cy="15597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427" y="0"/>
            <a:ext cx="515314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0398" y="1208075"/>
            <a:ext cx="35665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3975" y="1083437"/>
            <a:ext cx="35665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01575" y="919221"/>
            <a:ext cx="35665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3098" y="1208073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13650" y="1224437"/>
            <a:ext cx="35665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51022" y="919212"/>
            <a:ext cx="356650" cy="35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85147" y="3036872"/>
            <a:ext cx="389400" cy="38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13648" y="2944996"/>
            <a:ext cx="356650" cy="35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67325" y="2680225"/>
            <a:ext cx="35665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023975" y="2882200"/>
            <a:ext cx="35665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80612" y="3053250"/>
            <a:ext cx="35665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66325" y="3036875"/>
            <a:ext cx="35665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672500" y="3393525"/>
            <a:ext cx="35665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973475" y="3238850"/>
            <a:ext cx="356650" cy="35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616821" y="3426262"/>
            <a:ext cx="356650" cy="35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GB" sz="2400">
                <a:solidFill>
                  <a:srgbClr val="000000"/>
                </a:solidFill>
              </a:rPr>
              <a:t>Student Representatives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7175" y="2164725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19015"/>
          <a:stretch/>
        </p:blipFill>
        <p:spPr>
          <a:xfrm>
            <a:off x="656825" y="2164722"/>
            <a:ext cx="1870824" cy="171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575325" y="1518875"/>
            <a:ext cx="2496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online training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152850" y="1518875"/>
            <a:ext cx="2382000" cy="77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recognised by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5755225" y="1518875"/>
            <a:ext cx="2968800" cy="52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/>
              <a:t>an open badge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Badges for student bloggers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Student bloggers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https://sussexstudents.wordpress.com/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76103"/>
            <a:ext cx="9143999" cy="319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60425" y="1818100"/>
            <a:ext cx="2566799" cy="207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Did we get where we wanted to be?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316" y="0"/>
            <a:ext cx="64616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0" y="4331375"/>
            <a:ext cx="2798399" cy="8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000"/>
              <a:t>flickr photo by markbult </a:t>
            </a:r>
            <a:r>
              <a:rPr lang="en-GB" sz="1000" u="sng">
                <a:solidFill>
                  <a:schemeClr val="hlink"/>
                </a:solidFill>
                <a:hlinkClick r:id="rId4"/>
              </a:rPr>
              <a:t>https://flickr.com/photos/espd/1274207078</a:t>
            </a:r>
            <a:r>
              <a:rPr lang="en-GB" sz="1000"/>
              <a:t>  shared under a Creative Commons (BY-NC-ND) license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45375" y="2209650"/>
            <a:ext cx="27810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Where next?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174" y="0"/>
            <a:ext cx="4589824" cy="460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4554325" y="4614300"/>
            <a:ext cx="45897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000"/>
              <a:t>flickr photo by theglobalpanorama https://flickr.com/photos/121483302@N02/16333918448 shared under a Creative Commons (BY-SA) license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800" y="841937"/>
            <a:ext cx="3459624" cy="345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Open Education Week 2014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149" y="1216575"/>
            <a:ext cx="3103949" cy="310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TEL badges for teaching staff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925" y="1127800"/>
            <a:ext cx="1337424" cy="13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3250" y="1127800"/>
            <a:ext cx="1337424" cy="13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3550" y="2575300"/>
            <a:ext cx="1337424" cy="13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3875" y="2575300"/>
            <a:ext cx="1337424" cy="13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3000" y="1017725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6600" y="1181175"/>
            <a:ext cx="1337424" cy="133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Badging 10 Days of Twitter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00" y="1295400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51175" y="1295400"/>
            <a:ext cx="2667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9450" y="1295400"/>
            <a:ext cx="26670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142600" y="4491800"/>
            <a:ext cx="8689800" cy="4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950">
                <a:solidFill>
                  <a:srgbClr val="35535F"/>
                </a:solidFill>
                <a:highlight>
                  <a:srgbClr val="FFFFFF"/>
                </a:highlight>
              </a:rPr>
              <a:t>10DOTTEL was adapted from Ten Days of Twitter for Learning Developers by</a:t>
            </a:r>
            <a:r>
              <a:rPr lang="en-GB" sz="950" u="sng">
                <a:solidFill>
                  <a:srgbClr val="11718F"/>
                </a:solidFill>
                <a:highlight>
                  <a:srgbClr val="FFFFFF"/>
                </a:highlight>
                <a:hlinkClick r:id="rId6"/>
              </a:rPr>
              <a:t> Helen Webster</a:t>
            </a:r>
            <a:r>
              <a:rPr lang="en-GB" sz="950">
                <a:solidFill>
                  <a:srgbClr val="35535F"/>
                </a:solidFill>
                <a:highlight>
                  <a:srgbClr val="FFFFFF"/>
                </a:highlight>
              </a:rPr>
              <a:t> </a:t>
            </a:r>
            <a:r>
              <a:rPr lang="en-GB" sz="950" b="1">
                <a:solidFill>
                  <a:srgbClr val="35535F"/>
                </a:solidFill>
                <a:highlight>
                  <a:srgbClr val="FFFFFF"/>
                </a:highlight>
              </a:rPr>
              <a:t>@scholastic_rat</a:t>
            </a:r>
            <a:r>
              <a:rPr lang="en-GB" sz="950">
                <a:solidFill>
                  <a:srgbClr val="35535F"/>
                </a:solidFill>
                <a:highlight>
                  <a:srgbClr val="FFFFFF"/>
                </a:highlight>
              </a:rPr>
              <a:t> which is licensed under a </a:t>
            </a:r>
            <a:r>
              <a:rPr lang="en-GB" sz="950" u="sng">
                <a:solidFill>
                  <a:srgbClr val="11718F"/>
                </a:solidFill>
                <a:highlight>
                  <a:srgbClr val="FFFFFF"/>
                </a:highlight>
                <a:hlinkClick r:id="rId7"/>
              </a:rPr>
              <a:t>Creative Commons Attribution-NonCommercial-ShareAlike 3.0 Unported License</a:t>
            </a:r>
            <a:r>
              <a:rPr lang="en-GB" sz="950">
                <a:solidFill>
                  <a:srgbClr val="35535F"/>
                </a:solidFill>
                <a:highlight>
                  <a:srgbClr val="FFFFFF"/>
                </a:highlight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1858675"/>
            <a:ext cx="3396299" cy="113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More TEL badges for 2014/15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5900" y="2569775"/>
            <a:ext cx="2163550" cy="21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2500" y="2616300"/>
            <a:ext cx="2070499" cy="207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9450" y="173975"/>
            <a:ext cx="2163550" cy="21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0150" y="173975"/>
            <a:ext cx="2163550" cy="21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Take 5 bitesize online courses - June/July 2015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475" y="1990225"/>
            <a:ext cx="1779700" cy="17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50" y="2066525"/>
            <a:ext cx="1684425" cy="16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3900" y="2011875"/>
            <a:ext cx="1743499" cy="17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91075" y="2071812"/>
            <a:ext cx="1673825" cy="167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38750" y="1947037"/>
            <a:ext cx="1813937" cy="181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Digital Capabilities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1500"/>
            <a:ext cx="8965800" cy="44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80200" y="71275"/>
            <a:ext cx="4161900" cy="107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/>
              <a:t>Jisc Digital Capabilities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6675300" y="3921400"/>
            <a:ext cx="2290499" cy="100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92100" marR="292100" lvl="0" indent="-6985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-GB" sz="1000">
                <a:solidFill>
                  <a:srgbClr val="2C3841"/>
                </a:solidFill>
              </a:rPr>
              <a:t>Digital capabilities: the six elements</a:t>
            </a:r>
          </a:p>
          <a:p>
            <a:pPr marL="292100" marR="292100" lvl="0" indent="-6985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-GB" sz="1000">
                <a:solidFill>
                  <a:srgbClr val="2C3841"/>
                </a:solidFill>
              </a:rPr>
              <a:t>©Jisc</a:t>
            </a:r>
          </a:p>
          <a:p>
            <a:pPr marL="292100" marR="292100" lvl="0" indent="-6985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-GB" sz="1000">
                <a:solidFill>
                  <a:srgbClr val="00557F"/>
                </a:solidFill>
                <a:hlinkClick r:id="rId4"/>
              </a:rPr>
              <a:t>CC BY-NC-ND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On-screen Show (16:9)</PresentationFormat>
  <Paragraphs>107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simple-light-2</vt:lpstr>
      <vt:lpstr>Exploring Open Badges in HE.  A 2-year journey at the University of Sussex.</vt:lpstr>
      <vt:lpstr>PowerPoint Presentation</vt:lpstr>
      <vt:lpstr>Open Education Week 2014</vt:lpstr>
      <vt:lpstr>TEL badges for teaching staff</vt:lpstr>
      <vt:lpstr>Badging 10 Days of Twitter</vt:lpstr>
      <vt:lpstr>More TEL badges for 2014/15</vt:lpstr>
      <vt:lpstr>Take 5 bitesize online courses - June/July 2015</vt:lpstr>
      <vt:lpstr>PowerPoint Presentation</vt:lpstr>
      <vt:lpstr>Digital Capabilities</vt:lpstr>
      <vt:lpstr>TEL badges mapped to Jisc Digital Capabilities</vt:lpstr>
      <vt:lpstr>PowerPoint Presentation</vt:lpstr>
      <vt:lpstr>Student Representatives</vt:lpstr>
      <vt:lpstr>Badges for student bloggers</vt:lpstr>
      <vt:lpstr>Did we get where we wanted to be?</vt:lpstr>
      <vt:lpstr>Where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Open Badges in HE.  A 2-year journey at the University of Sussex.</dc:title>
  <dc:creator>Atkins K.</dc:creator>
  <cp:lastModifiedBy>Atkins K.</cp:lastModifiedBy>
  <cp:revision>1</cp:revision>
  <dcterms:modified xsi:type="dcterms:W3CDTF">2016-03-17T11:00:55Z</dcterms:modified>
</cp:coreProperties>
</file>