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48" r:id="rId1"/>
  </p:sldMasterIdLst>
  <p:notesMasterIdLst>
    <p:notesMasterId r:id="rId36"/>
  </p:notesMasterIdLst>
  <p:handoutMasterIdLst>
    <p:handoutMasterId r:id="rId37"/>
  </p:handoutMasterIdLst>
  <p:sldIdLst>
    <p:sldId id="280" r:id="rId2"/>
    <p:sldId id="365" r:id="rId3"/>
    <p:sldId id="346" r:id="rId4"/>
    <p:sldId id="372" r:id="rId5"/>
    <p:sldId id="356" r:id="rId6"/>
    <p:sldId id="373" r:id="rId7"/>
    <p:sldId id="368" r:id="rId8"/>
    <p:sldId id="369" r:id="rId9"/>
    <p:sldId id="370" r:id="rId10"/>
    <p:sldId id="371" r:id="rId11"/>
    <p:sldId id="376" r:id="rId12"/>
    <p:sldId id="374" r:id="rId13"/>
    <p:sldId id="377" r:id="rId14"/>
    <p:sldId id="378" r:id="rId15"/>
    <p:sldId id="351" r:id="rId16"/>
    <p:sldId id="352" r:id="rId17"/>
    <p:sldId id="348" r:id="rId18"/>
    <p:sldId id="294" r:id="rId19"/>
    <p:sldId id="381" r:id="rId20"/>
    <p:sldId id="380" r:id="rId21"/>
    <p:sldId id="382" r:id="rId22"/>
    <p:sldId id="306" r:id="rId23"/>
    <p:sldId id="383" r:id="rId24"/>
    <p:sldId id="304" r:id="rId25"/>
    <p:sldId id="358" r:id="rId26"/>
    <p:sldId id="359" r:id="rId27"/>
    <p:sldId id="384" r:id="rId28"/>
    <p:sldId id="379" r:id="rId29"/>
    <p:sldId id="385" r:id="rId30"/>
    <p:sldId id="386" r:id="rId31"/>
    <p:sldId id="307" r:id="rId32"/>
    <p:sldId id="387" r:id="rId33"/>
    <p:sldId id="313" r:id="rId34"/>
    <p:sldId id="314" r:id="rId35"/>
  </p:sldIdLst>
  <p:sldSz cx="9144000" cy="5143500" type="screen16x9"/>
  <p:notesSz cx="6797675" cy="9926638"/>
  <p:embeddedFontLst>
    <p:embeddedFont>
      <p:font typeface="Consolas" panose="020B0609020204030204" pitchFamily="49" charset="0"/>
      <p:regular r:id="rId38"/>
      <p:bold r:id="rId39"/>
      <p:italic r:id="rId40"/>
      <p:boldItalic r:id="rId41"/>
    </p:embeddedFont>
    <p:embeddedFont>
      <p:font typeface="Open Sans" panose="020B0604020202020204" charset="0"/>
      <p:regular r:id="rId42"/>
      <p:bold r:id="rId43"/>
      <p:italic r:id="rId44"/>
      <p:boldItalic r:id="rId45"/>
    </p:embeddedFont>
    <p:embeddedFont>
      <p:font typeface="Arial Black" panose="020B0A04020102020204" pitchFamily="34" charset="0"/>
      <p:bold r:id="rId46"/>
    </p:embeddedFont>
    <p:embeddedFont>
      <p:font typeface="Miriam" panose="020B0502050101010101" pitchFamily="34" charset="-79"/>
      <p:regular r:id="rId4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6BA4AA1-25F1-4E7F-8CE3-68E9E50E3EDB}">
          <p14:sldIdLst>
            <p14:sldId id="280"/>
            <p14:sldId id="365"/>
            <p14:sldId id="346"/>
            <p14:sldId id="372"/>
            <p14:sldId id="356"/>
            <p14:sldId id="373"/>
            <p14:sldId id="368"/>
            <p14:sldId id="369"/>
            <p14:sldId id="370"/>
            <p14:sldId id="371"/>
            <p14:sldId id="376"/>
            <p14:sldId id="374"/>
            <p14:sldId id="377"/>
            <p14:sldId id="378"/>
            <p14:sldId id="351"/>
            <p14:sldId id="352"/>
            <p14:sldId id="348"/>
            <p14:sldId id="294"/>
            <p14:sldId id="381"/>
            <p14:sldId id="380"/>
            <p14:sldId id="382"/>
            <p14:sldId id="306"/>
            <p14:sldId id="383"/>
            <p14:sldId id="304"/>
            <p14:sldId id="358"/>
            <p14:sldId id="359"/>
            <p14:sldId id="384"/>
            <p14:sldId id="379"/>
            <p14:sldId id="385"/>
            <p14:sldId id="386"/>
            <p14:sldId id="307"/>
            <p14:sldId id="387"/>
            <p14:sldId id="313"/>
            <p14:sldId id="31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021"/>
    <a:srgbClr val="079948"/>
    <a:srgbClr val="1E7338"/>
    <a:srgbClr val="7F7F7F"/>
    <a:srgbClr val="6C6C6C"/>
    <a:srgbClr val="148B38"/>
    <a:srgbClr val="458BD6"/>
    <a:srgbClr val="087136"/>
    <a:srgbClr val="042444"/>
    <a:srgbClr val="8B08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89" autoAdjust="0"/>
    <p:restoredTop sz="76614" autoAdjust="0"/>
  </p:normalViewPr>
  <p:slideViewPr>
    <p:cSldViewPr snapToGrid="0" snapToObjects="1">
      <p:cViewPr>
        <p:scale>
          <a:sx n="100" d="100"/>
          <a:sy n="100" d="100"/>
        </p:scale>
        <p:origin x="-72" y="-7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p:scale>
          <a:sx n="150" d="100"/>
          <a:sy n="150" d="100"/>
        </p:scale>
        <p:origin x="-3312" y="23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56833" y="71806"/>
            <a:ext cx="2590399" cy="496332"/>
          </a:xfrm>
          <a:prstGeom prst="rect">
            <a:avLst/>
          </a:prstGeom>
        </p:spPr>
        <p:txBody>
          <a:bodyPr vert="horz" lIns="0" tIns="45720" rIns="0" bIns="45720" rtlCol="0" anchor="t"/>
          <a:lstStyle>
            <a:lvl1pPr algn="l">
              <a:defRPr sz="1200"/>
            </a:lvl1pPr>
          </a:lstStyle>
          <a:p>
            <a:endParaRPr lang="en-US" sz="800" dirty="0">
              <a:latin typeface="Arial"/>
              <a:cs typeface="Arial"/>
            </a:endParaRPr>
          </a:p>
        </p:txBody>
      </p:sp>
      <p:sp>
        <p:nvSpPr>
          <p:cNvPr id="3" name="Date Placeholder 2"/>
          <p:cNvSpPr>
            <a:spLocks noGrp="1"/>
          </p:cNvSpPr>
          <p:nvPr>
            <p:ph type="dt" sz="quarter" idx="1"/>
          </p:nvPr>
        </p:nvSpPr>
        <p:spPr>
          <a:xfrm>
            <a:off x="3852016" y="71806"/>
            <a:ext cx="2570984" cy="496332"/>
          </a:xfrm>
          <a:prstGeom prst="rect">
            <a:avLst/>
          </a:prstGeom>
        </p:spPr>
        <p:txBody>
          <a:bodyPr vert="horz" lIns="0" tIns="45720" rIns="0" bIns="45720" rtlCol="0" anchor="t"/>
          <a:lstStyle>
            <a:lvl1pPr algn="r">
              <a:defRPr sz="1200"/>
            </a:lvl1pPr>
          </a:lstStyle>
          <a:p>
            <a:r>
              <a:rPr lang="en-US" sz="800" dirty="0" smtClean="0">
                <a:latin typeface="Arial"/>
                <a:cs typeface="Arial"/>
              </a:rPr>
              <a:t>Printed: </a:t>
            </a:r>
            <a:fld id="{753E60E2-3BFC-A04C-966F-B89DFB2E6E09}" type="datetime4">
              <a:rPr lang="en-US" sz="800" smtClean="0">
                <a:latin typeface="Arial"/>
                <a:cs typeface="Arial"/>
              </a:rPr>
              <a:pPr/>
              <a:t>March 17, 2016</a:t>
            </a:fld>
            <a:endParaRPr lang="en-US" sz="800" dirty="0">
              <a:latin typeface="Arial"/>
              <a:cs typeface="Arial"/>
            </a:endParaRPr>
          </a:p>
        </p:txBody>
      </p:sp>
      <p:cxnSp>
        <p:nvCxnSpPr>
          <p:cNvPr id="8" name="Straight Connector 7"/>
          <p:cNvCxnSpPr/>
          <p:nvPr/>
        </p:nvCxnSpPr>
        <p:spPr>
          <a:xfrm>
            <a:off x="356833" y="9666786"/>
            <a:ext cx="6066167" cy="1724"/>
          </a:xfrm>
          <a:prstGeom prst="line">
            <a:avLst/>
          </a:prstGeom>
          <a:ln w="3175" cap="flat" cmpd="sng" algn="ctr">
            <a:solidFill>
              <a:srgbClr val="148B3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097036" y="9668508"/>
            <a:ext cx="1325966" cy="284002"/>
          </a:xfrm>
          <a:prstGeom prst="rect">
            <a:avLst/>
          </a:prstGeom>
          <a:noFill/>
        </p:spPr>
        <p:txBody>
          <a:bodyPr wrap="square" rIns="0" rtlCol="0">
            <a:noAutofit/>
          </a:bodyPr>
          <a:lstStyle/>
          <a:p>
            <a:pPr algn="r"/>
            <a:r>
              <a:rPr lang="en-GB" sz="800" dirty="0" err="1" smtClean="0">
                <a:latin typeface="Arial"/>
                <a:cs typeface="Arial"/>
              </a:rPr>
              <a:t>alt.ac.uk</a:t>
            </a:r>
            <a:endParaRPr lang="en-GB" sz="800" dirty="0">
              <a:latin typeface="Arial"/>
              <a:cs typeface="Arial"/>
            </a:endParaRPr>
          </a:p>
        </p:txBody>
      </p:sp>
      <p:sp>
        <p:nvSpPr>
          <p:cNvPr id="12" name="Slide Number Placeholder 11"/>
          <p:cNvSpPr>
            <a:spLocks noGrp="1"/>
          </p:cNvSpPr>
          <p:nvPr>
            <p:ph type="sldNum" sz="quarter" idx="3"/>
          </p:nvPr>
        </p:nvSpPr>
        <p:spPr>
          <a:xfrm>
            <a:off x="356833" y="9666785"/>
            <a:ext cx="1506233" cy="285726"/>
          </a:xfrm>
          <a:prstGeom prst="rect">
            <a:avLst/>
          </a:prstGeom>
        </p:spPr>
        <p:txBody>
          <a:bodyPr vert="horz" lIns="0" tIns="45720" rIns="91440" bIns="45720" rtlCol="0" anchor="t"/>
          <a:lstStyle>
            <a:lvl1pPr algn="r">
              <a:defRPr sz="1200"/>
            </a:lvl1pPr>
          </a:lstStyle>
          <a:p>
            <a:pPr algn="l"/>
            <a:r>
              <a:rPr lang="en-GB" sz="800" dirty="0" smtClean="0">
                <a:latin typeface="Arial"/>
                <a:cs typeface="Arial"/>
              </a:rPr>
              <a:t>Sheet </a:t>
            </a:r>
            <a:fld id="{EC83FA6F-EC1C-CE41-9A30-EF482D10CF7D}" type="slidenum">
              <a:rPr lang="en-GB" sz="800" smtClean="0">
                <a:latin typeface="Arial"/>
                <a:cs typeface="Arial"/>
              </a:rPr>
              <a:pPr algn="l"/>
              <a:t>‹#›</a:t>
            </a:fld>
            <a:endParaRPr lang="en-GB" sz="800" dirty="0">
              <a:latin typeface="Arial"/>
              <a:cs typeface="Arial"/>
            </a:endParaRPr>
          </a:p>
        </p:txBody>
      </p:sp>
      <p:cxnSp>
        <p:nvCxnSpPr>
          <p:cNvPr id="13" name="Straight Connector 12"/>
          <p:cNvCxnSpPr/>
          <p:nvPr/>
        </p:nvCxnSpPr>
        <p:spPr>
          <a:xfrm>
            <a:off x="356833" y="71807"/>
            <a:ext cx="6066167" cy="1724"/>
          </a:xfrm>
          <a:prstGeom prst="line">
            <a:avLst/>
          </a:prstGeom>
          <a:ln w="3175" cap="flat" cmpd="sng" algn="ctr">
            <a:solidFill>
              <a:srgbClr val="148B3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7735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14338" y="568325"/>
            <a:ext cx="4889501" cy="2751138"/>
          </a:xfrm>
          <a:prstGeom prst="rect">
            <a:avLst/>
          </a:prstGeom>
          <a:noFill/>
          <a:ln w="12700">
            <a:solidFill>
              <a:schemeClr val="tx1"/>
            </a:solidFill>
          </a:ln>
        </p:spPr>
        <p:txBody>
          <a:bodyPr vert="horz" lIns="91440" tIns="45720" rIns="91440" bIns="45720" rtlCol="0" anchor="ctr"/>
          <a:lstStyle/>
          <a:p>
            <a:r>
              <a:rPr lang="en-US" dirty="0" err="1" smtClean="0"/>
              <a:t>z</a:t>
            </a:r>
            <a:endParaRPr lang="en-US" dirty="0"/>
          </a:p>
        </p:txBody>
      </p:sp>
      <p:sp>
        <p:nvSpPr>
          <p:cNvPr id="5" name="Notes Placeholder 4"/>
          <p:cNvSpPr>
            <a:spLocks noGrp="1"/>
          </p:cNvSpPr>
          <p:nvPr>
            <p:ph type="body" sz="quarter" idx="3"/>
          </p:nvPr>
        </p:nvSpPr>
        <p:spPr>
          <a:xfrm>
            <a:off x="356833" y="4893393"/>
            <a:ext cx="6066167" cy="4588262"/>
          </a:xfrm>
          <a:prstGeom prst="rect">
            <a:avLst/>
          </a:prstGeom>
        </p:spPr>
        <p:txBody>
          <a:bodyPr vert="horz" lIns="0" tIns="0" rIns="0" bIns="0" rtlCol="0">
            <a:normAutofit/>
          </a:bodyPr>
          <a:lstStyle/>
          <a:p>
            <a:pPr lvl="0"/>
            <a:r>
              <a:rPr lang="en-GB" dirty="0" smtClean="0"/>
              <a:t>Click to edit Master text styles </a:t>
            </a:r>
            <a:r>
              <a:rPr lang="en-GB" dirty="0" err="1" smtClean="0"/>
              <a:t>jkasd</a:t>
            </a:r>
            <a:r>
              <a:rPr lang="en-GB" dirty="0" smtClean="0"/>
              <a:t> </a:t>
            </a:r>
            <a:r>
              <a:rPr lang="en-GB" dirty="0" err="1" smtClean="0"/>
              <a:t>fhlkajsd</a:t>
            </a:r>
            <a:r>
              <a:rPr lang="en-GB" dirty="0" smtClean="0"/>
              <a:t> </a:t>
            </a:r>
            <a:r>
              <a:rPr lang="en-GB" dirty="0" err="1" smtClean="0"/>
              <a:t>fhlasj</a:t>
            </a:r>
            <a:r>
              <a:rPr lang="en-GB" dirty="0" smtClean="0"/>
              <a:t> </a:t>
            </a:r>
            <a:r>
              <a:rPr lang="en-GB" dirty="0" err="1" smtClean="0"/>
              <a:t>dhfljkads</a:t>
            </a:r>
            <a:r>
              <a:rPr lang="en-GB" dirty="0" smtClean="0"/>
              <a:t> </a:t>
            </a:r>
            <a:r>
              <a:rPr lang="en-GB" dirty="0" err="1" smtClean="0"/>
              <a:t>fhlsda</a:t>
            </a:r>
            <a:r>
              <a:rPr lang="en-GB" dirty="0" smtClean="0"/>
              <a:t> </a:t>
            </a:r>
            <a:r>
              <a:rPr lang="en-GB" dirty="0" err="1" smtClean="0"/>
              <a:t>fhlsda</a:t>
            </a:r>
            <a:r>
              <a:rPr lang="en-GB" dirty="0" smtClean="0"/>
              <a:t> </a:t>
            </a:r>
            <a:r>
              <a:rPr lang="en-GB" dirty="0" err="1" smtClean="0"/>
              <a:t>fhldsjka</a:t>
            </a:r>
            <a:r>
              <a:rPr lang="en-GB" dirty="0" smtClean="0"/>
              <a:t> </a:t>
            </a:r>
            <a:r>
              <a:rPr lang="en-GB" dirty="0" err="1" smtClean="0"/>
              <a:t>fhlkadfs</a:t>
            </a:r>
            <a:r>
              <a:rPr lang="en-GB" dirty="0" smtClean="0"/>
              <a:t> </a:t>
            </a:r>
            <a:r>
              <a:rPr lang="en-GB" dirty="0" err="1" smtClean="0"/>
              <a:t>hlakjds</a:t>
            </a:r>
            <a:r>
              <a:rPr lang="en-GB" dirty="0" smtClean="0"/>
              <a:t> </a:t>
            </a:r>
            <a:r>
              <a:rPr lang="en-GB" dirty="0" err="1" smtClean="0"/>
              <a:t>fhlakjsd</a:t>
            </a:r>
            <a:r>
              <a:rPr lang="en-GB" dirty="0" smtClean="0"/>
              <a:t> </a:t>
            </a:r>
            <a:r>
              <a:rPr lang="en-GB" dirty="0" err="1" smtClean="0"/>
              <a:t>fhlkadsf</a:t>
            </a:r>
            <a:r>
              <a:rPr lang="en-GB" dirty="0" smtClean="0"/>
              <a:t> </a:t>
            </a:r>
            <a:r>
              <a:rPr lang="en-GB" dirty="0" err="1" smtClean="0"/>
              <a:t>hlaskdfj</a:t>
            </a:r>
            <a:r>
              <a:rPr lang="en-GB" dirty="0" smtClean="0"/>
              <a:t> </a:t>
            </a:r>
            <a:r>
              <a:rPr lang="en-GB" dirty="0" err="1" smtClean="0"/>
              <a:t>hdlasf</a:t>
            </a:r>
            <a:r>
              <a:rPr lang="en-GB" dirty="0" smtClean="0"/>
              <a:t> </a:t>
            </a:r>
            <a:r>
              <a:rPr lang="en-GB" dirty="0" err="1" smtClean="0"/>
              <a:t>hlsdakfh</a:t>
            </a:r>
            <a:r>
              <a:rPr lang="en-GB" dirty="0" smtClean="0"/>
              <a:t> </a:t>
            </a:r>
          </a:p>
          <a:p>
            <a:pPr lvl="0"/>
            <a:r>
              <a:rPr lang="en-GB" dirty="0" err="1" smtClean="0"/>
              <a:t>Ksaljdfh</a:t>
            </a:r>
            <a:r>
              <a:rPr lang="en-GB" dirty="0" smtClean="0"/>
              <a:t> </a:t>
            </a:r>
            <a:r>
              <a:rPr lang="en-GB" dirty="0" err="1" smtClean="0"/>
              <a:t>lakjsdfh</a:t>
            </a:r>
            <a:r>
              <a:rPr lang="en-GB" dirty="0" smtClean="0"/>
              <a:t> </a:t>
            </a:r>
            <a:r>
              <a:rPr lang="en-GB" dirty="0" err="1" smtClean="0"/>
              <a:t>lksdfj</a:t>
            </a:r>
            <a:r>
              <a:rPr lang="en-GB" dirty="0" smtClean="0"/>
              <a:t> </a:t>
            </a:r>
            <a:r>
              <a:rPr lang="en-GB" dirty="0" err="1" smtClean="0"/>
              <a:t>lskadfj</a:t>
            </a:r>
            <a:r>
              <a:rPr lang="en-GB" dirty="0" smtClean="0"/>
              <a:t> </a:t>
            </a:r>
            <a:r>
              <a:rPr lang="en-GB" dirty="0" err="1" smtClean="0"/>
              <a:t>hsldkfj</a:t>
            </a:r>
            <a:r>
              <a:rPr lang="en-GB" dirty="0" smtClean="0"/>
              <a:t> </a:t>
            </a:r>
            <a:r>
              <a:rPr lang="en-GB" dirty="0" err="1" smtClean="0"/>
              <a:t>h</a:t>
            </a:r>
            <a:endParaRPr lang="en-GB" dirty="0" smtClean="0"/>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cxnSp>
        <p:nvCxnSpPr>
          <p:cNvPr id="8" name="Straight Connector 7"/>
          <p:cNvCxnSpPr/>
          <p:nvPr/>
        </p:nvCxnSpPr>
        <p:spPr>
          <a:xfrm>
            <a:off x="356833" y="9666786"/>
            <a:ext cx="6066167" cy="1724"/>
          </a:xfrm>
          <a:prstGeom prst="line">
            <a:avLst/>
          </a:prstGeom>
          <a:ln w="3175" cap="flat" cmpd="sng" algn="ctr">
            <a:solidFill>
              <a:srgbClr val="148B3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097036" y="9668508"/>
            <a:ext cx="1325966" cy="284002"/>
          </a:xfrm>
          <a:prstGeom prst="rect">
            <a:avLst/>
          </a:prstGeom>
          <a:noFill/>
        </p:spPr>
        <p:txBody>
          <a:bodyPr wrap="square" rIns="0" rtlCol="0">
            <a:noAutofit/>
          </a:bodyPr>
          <a:lstStyle/>
          <a:p>
            <a:pPr algn="r"/>
            <a:r>
              <a:rPr lang="en-GB" sz="800" dirty="0" err="1" smtClean="0">
                <a:latin typeface="Arial"/>
                <a:cs typeface="Arial"/>
              </a:rPr>
              <a:t>alt.ac.uk</a:t>
            </a:r>
            <a:endParaRPr lang="en-GB" sz="800" dirty="0">
              <a:latin typeface="Arial"/>
              <a:cs typeface="Arial"/>
            </a:endParaRPr>
          </a:p>
        </p:txBody>
      </p:sp>
      <p:sp>
        <p:nvSpPr>
          <p:cNvPr id="11" name="Header Placeholder 1"/>
          <p:cNvSpPr>
            <a:spLocks noGrp="1"/>
          </p:cNvSpPr>
          <p:nvPr>
            <p:ph type="hdr" sz="quarter"/>
          </p:nvPr>
        </p:nvSpPr>
        <p:spPr>
          <a:xfrm>
            <a:off x="356833" y="71806"/>
            <a:ext cx="2590399" cy="496332"/>
          </a:xfrm>
          <a:prstGeom prst="rect">
            <a:avLst/>
          </a:prstGeom>
        </p:spPr>
        <p:txBody>
          <a:bodyPr vert="horz" lIns="0" tIns="45720" rIns="0" bIns="45720" rtlCol="0" anchor="t"/>
          <a:lstStyle>
            <a:lvl1pPr algn="l">
              <a:defRPr sz="800"/>
            </a:lvl1pPr>
          </a:lstStyle>
          <a:p>
            <a:endParaRPr lang="en-US" dirty="0">
              <a:latin typeface="Arial"/>
              <a:cs typeface="Arial"/>
            </a:endParaRPr>
          </a:p>
        </p:txBody>
      </p:sp>
      <p:sp>
        <p:nvSpPr>
          <p:cNvPr id="12" name="Date Placeholder 2"/>
          <p:cNvSpPr>
            <a:spLocks noGrp="1"/>
          </p:cNvSpPr>
          <p:nvPr>
            <p:ph type="dt" sz="quarter" idx="1"/>
          </p:nvPr>
        </p:nvSpPr>
        <p:spPr>
          <a:xfrm>
            <a:off x="3852016" y="71806"/>
            <a:ext cx="2570984" cy="496332"/>
          </a:xfrm>
          <a:prstGeom prst="rect">
            <a:avLst/>
          </a:prstGeom>
        </p:spPr>
        <p:txBody>
          <a:bodyPr vert="horz" lIns="0" tIns="45720" rIns="0" bIns="45720" rtlCol="0" anchor="t"/>
          <a:lstStyle>
            <a:lvl1pPr marL="0" marR="0" indent="0" algn="r" defTabSz="457200" rtl="0" eaLnBrk="1" fontAlgn="auto" latinLnBrk="0" hangingPunct="1">
              <a:lnSpc>
                <a:spcPct val="100000"/>
              </a:lnSpc>
              <a:spcBef>
                <a:spcPts val="0"/>
              </a:spcBef>
              <a:spcAft>
                <a:spcPts val="0"/>
              </a:spcAft>
              <a:buClrTx/>
              <a:buSzTx/>
              <a:buFontTx/>
              <a:buNone/>
              <a:tabLst/>
              <a:defRPr sz="800"/>
            </a:lvl1pPr>
          </a:lstStyle>
          <a:p>
            <a:r>
              <a:rPr lang="en-US" dirty="0" smtClean="0">
                <a:latin typeface="Arial"/>
                <a:cs typeface="Arial"/>
              </a:rPr>
              <a:t>Printed: </a:t>
            </a:r>
            <a:fld id="{753E60E2-3BFC-A04C-966F-B89DFB2E6E09}" type="datetime4">
              <a:rPr lang="en-US" smtClean="0">
                <a:latin typeface="Arial"/>
                <a:cs typeface="Arial"/>
              </a:rPr>
              <a:pPr/>
              <a:t>March 17, 2016</a:t>
            </a:fld>
            <a:endParaRPr lang="en-US" dirty="0" smtClean="0">
              <a:latin typeface="Arial"/>
              <a:cs typeface="Arial"/>
            </a:endParaRPr>
          </a:p>
          <a:p>
            <a:endParaRPr lang="en-US" dirty="0">
              <a:latin typeface="Arial"/>
              <a:cs typeface="Arial"/>
            </a:endParaRPr>
          </a:p>
        </p:txBody>
      </p:sp>
      <p:cxnSp>
        <p:nvCxnSpPr>
          <p:cNvPr id="13" name="Straight Connector 12"/>
          <p:cNvCxnSpPr/>
          <p:nvPr/>
        </p:nvCxnSpPr>
        <p:spPr>
          <a:xfrm>
            <a:off x="356833" y="71807"/>
            <a:ext cx="6066167" cy="1724"/>
          </a:xfrm>
          <a:prstGeom prst="line">
            <a:avLst/>
          </a:prstGeom>
          <a:ln w="3175" cap="flat" cmpd="sng" algn="ctr">
            <a:solidFill>
              <a:srgbClr val="148B3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56832" y="9668510"/>
            <a:ext cx="2379684" cy="215444"/>
          </a:xfrm>
          <a:prstGeom prst="rect">
            <a:avLst/>
          </a:prstGeom>
          <a:noFill/>
        </p:spPr>
        <p:txBody>
          <a:bodyPr wrap="square" lIns="0" rtlCol="0">
            <a:spAutoFit/>
          </a:bodyPr>
          <a:lstStyle/>
          <a:p>
            <a:r>
              <a:rPr lang="en-GB" sz="800" dirty="0" smtClean="0"/>
              <a:t>Slide </a:t>
            </a:r>
            <a:fld id="{C26271F7-E059-3240-8D96-0D4F5948670C}" type="slidenum">
              <a:rPr lang="en-GB" sz="800" smtClean="0"/>
              <a:pPr/>
              <a:t>‹#›</a:t>
            </a:fld>
            <a:endParaRPr lang="en-GB" sz="800" dirty="0"/>
          </a:p>
        </p:txBody>
      </p:sp>
    </p:spTree>
    <p:extLst>
      <p:ext uri="{BB962C8B-B14F-4D97-AF65-F5344CB8AC3E}">
        <p14:creationId xmlns:p14="http://schemas.microsoft.com/office/powerpoint/2010/main" val="2917464817"/>
      </p:ext>
    </p:extLst>
  </p:cSld>
  <p:clrMap bg1="lt1" tx1="dk1" bg2="lt2" tx2="dk2" accent1="accent1" accent2="accent2" accent3="accent3" accent4="accent4" accent5="accent5" accent6="accent6" hlink="hlink" folHlink="folHlink"/>
  <p:notesStyle>
    <a:lvl1pPr marL="0" algn="l" defTabSz="457200" rtl="0" eaLnBrk="1" latinLnBrk="0" hangingPunct="1">
      <a:lnSpc>
        <a:spcPct val="150000"/>
      </a:lnSpc>
      <a:spcAft>
        <a:spcPts val="1200"/>
      </a:spcAft>
      <a:defRPr sz="1200" kern="1200">
        <a:solidFill>
          <a:schemeClr val="tx1"/>
        </a:solidFill>
        <a:latin typeface="Arial"/>
        <a:ea typeface="+mn-ea"/>
        <a:cs typeface="Arial"/>
      </a:defRPr>
    </a:lvl1pPr>
    <a:lvl2pPr marL="457200" algn="l" defTabSz="457200" rtl="0" eaLnBrk="1" latinLnBrk="0" hangingPunct="1">
      <a:lnSpc>
        <a:spcPct val="150000"/>
      </a:lnSpc>
      <a:spcAft>
        <a:spcPts val="1200"/>
      </a:spcAft>
      <a:defRPr sz="1200" kern="1200">
        <a:solidFill>
          <a:schemeClr val="tx1"/>
        </a:solidFill>
        <a:latin typeface="Arial"/>
        <a:ea typeface="+mn-ea"/>
        <a:cs typeface="Arial"/>
      </a:defRPr>
    </a:lvl2pPr>
    <a:lvl3pPr marL="914400" algn="l" defTabSz="457200" rtl="0" eaLnBrk="1" latinLnBrk="0" hangingPunct="1">
      <a:lnSpc>
        <a:spcPct val="150000"/>
      </a:lnSpc>
      <a:spcAft>
        <a:spcPts val="1200"/>
      </a:spcAft>
      <a:defRPr sz="1200" kern="1200">
        <a:solidFill>
          <a:schemeClr val="tx1"/>
        </a:solidFill>
        <a:latin typeface="Arial"/>
        <a:ea typeface="+mn-ea"/>
        <a:cs typeface="Arial"/>
      </a:defRPr>
    </a:lvl3pPr>
    <a:lvl4pPr marL="1371600" algn="l" defTabSz="457200" rtl="0" eaLnBrk="1" latinLnBrk="0" hangingPunct="1">
      <a:lnSpc>
        <a:spcPct val="150000"/>
      </a:lnSpc>
      <a:spcAft>
        <a:spcPts val="1200"/>
      </a:spcAft>
      <a:defRPr sz="1200" kern="1200">
        <a:solidFill>
          <a:schemeClr val="tx1"/>
        </a:solidFill>
        <a:latin typeface="Arial"/>
        <a:ea typeface="+mn-ea"/>
        <a:cs typeface="Arial"/>
      </a:defRPr>
    </a:lvl4pPr>
    <a:lvl5pPr marL="1828800" algn="l" defTabSz="457200" rtl="0" eaLnBrk="1" latinLnBrk="0" hangingPunct="1">
      <a:lnSpc>
        <a:spcPct val="150000"/>
      </a:lnSpc>
      <a:spcAft>
        <a:spcPts val="1200"/>
      </a:spcAft>
      <a:defRPr sz="1200" kern="1200">
        <a:solidFill>
          <a:schemeClr val="tx1"/>
        </a:solidFill>
        <a:latin typeface="Arial"/>
        <a:ea typeface="+mn-ea"/>
        <a:cs typeface="Arial"/>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elearnspace.org/blog/2014/01/13/the-vulnerability-of-learning/"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www.flickr.com/photos/courosa/3327017298"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rand.org/publications/RM/RM3420/"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rand.org/publications/RM/RM3420/"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rand.org/publications/RM/RM3420/"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4338" y="568325"/>
            <a:ext cx="4889501" cy="2751138"/>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384257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Badge design is relatively straight forward. Embed badges</a:t>
            </a:r>
            <a:r>
              <a:rPr lang="en-GB" baseline="0" dirty="0" smtClean="0"/>
              <a:t> in pages</a:t>
            </a:r>
            <a:endParaRPr lang="en-GB" dirty="0"/>
          </a:p>
        </p:txBody>
      </p:sp>
    </p:spTree>
    <p:extLst>
      <p:ext uri="{BB962C8B-B14F-4D97-AF65-F5344CB8AC3E}">
        <p14:creationId xmlns:p14="http://schemas.microsoft.com/office/powerpoint/2010/main" val="276567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8609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with some nice design features</a:t>
            </a:r>
            <a:endParaRPr lang="en-GB" dirty="0"/>
          </a:p>
        </p:txBody>
      </p:sp>
    </p:spTree>
    <p:extLst>
      <p:ext uri="{BB962C8B-B14F-4D97-AF65-F5344CB8AC3E}">
        <p14:creationId xmlns:p14="http://schemas.microsoft.com/office/powerpoint/2010/main" val="3224236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GB" dirty="0" smtClean="0">
                <a:effectLst/>
              </a:rPr>
              <a:t>Having a closed space I think is important when you consider how vulnerable the learning process can be. It can be daunting to put your hand up in the perceived safety of a classroom, paralysing when it’s the world than might question your view.  In commenting on ‘</a:t>
            </a:r>
            <a:r>
              <a:rPr lang="en-GB" dirty="0" smtClean="0">
                <a:effectLst/>
                <a:hlinkClick r:id="rId3"/>
              </a:rPr>
              <a:t>The vulnerability of learning</a:t>
            </a:r>
            <a:r>
              <a:rPr lang="en-GB" dirty="0" smtClean="0">
                <a:effectLst/>
              </a:rPr>
              <a:t>’ George Siemens says:</a:t>
            </a:r>
          </a:p>
          <a:p>
            <a:endParaRPr lang="en-GB" dirty="0" smtClean="0">
              <a:effectLst/>
            </a:endParaRPr>
          </a:p>
          <a:p>
            <a:r>
              <a:rPr lang="en-GB" i="1" dirty="0" smtClean="0">
                <a:effectLst/>
              </a:rPr>
              <a:t>“Learning is vulnerability. When we learn, we make ourselves vulnerable. … While the learning process can’t be short-circuited, and the ambiguity and messiness can’t be eliminated, it is helpful for educators to recognize the social, identity, and emotional factors that influence learners. Often, these factors matter more than content/knowledge elements in contributing to learner success.”</a:t>
            </a:r>
          </a:p>
          <a:p>
            <a:endParaRPr lang="en-GB" dirty="0" smtClean="0">
              <a:effectLst/>
            </a:endParaRPr>
          </a:p>
          <a:p>
            <a:r>
              <a:rPr lang="en-GB" dirty="0" smtClean="0">
                <a:effectLst/>
              </a:rPr>
              <a:t>It’s impossible to eliminate vulnerability but you can counter it with confidence. There are various ways to build learner confidence and in an open/distributed context Alec </a:t>
            </a:r>
            <a:r>
              <a:rPr lang="en-GB" dirty="0" err="1" smtClean="0">
                <a:effectLst/>
              </a:rPr>
              <a:t>Couros</a:t>
            </a:r>
            <a:r>
              <a:rPr lang="en-GB" dirty="0" smtClean="0">
                <a:effectLst/>
              </a:rPr>
              <a:t>’ conceptualisation of ‘</a:t>
            </a:r>
            <a:r>
              <a:rPr lang="en-GB" dirty="0" smtClean="0">
                <a:effectLst/>
                <a:hlinkClick r:id="rId4"/>
              </a:rPr>
              <a:t>thinning the walls</a:t>
            </a:r>
            <a:r>
              <a:rPr lang="en-GB" dirty="0" smtClean="0">
                <a:effectLst/>
              </a:rPr>
              <a:t>’ illustrates what is required in scaffolding an experience from a classroom or course to a more open/distributed setting.</a:t>
            </a:r>
          </a:p>
          <a:p>
            <a:endParaRPr lang="en-GB" dirty="0"/>
          </a:p>
        </p:txBody>
      </p:sp>
    </p:spTree>
    <p:extLst>
      <p:ext uri="{BB962C8B-B14F-4D97-AF65-F5344CB8AC3E}">
        <p14:creationId xmlns:p14="http://schemas.microsoft.com/office/powerpoint/2010/main" val="3150593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4338" y="568325"/>
            <a:ext cx="4889501" cy="2751138"/>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59285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4338" y="568325"/>
            <a:ext cx="4889501" cy="2751138"/>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50000"/>
              </a:lnSpc>
              <a:spcBef>
                <a:spcPts val="0"/>
              </a:spcBef>
              <a:spcAft>
                <a:spcPts val="1200"/>
              </a:spcAft>
              <a:buClrTx/>
              <a:buSzTx/>
              <a:buFontTx/>
              <a:buNone/>
              <a:tabLst/>
              <a:defRPr/>
            </a:pPr>
            <a:r>
              <a:rPr lang="en-GB" dirty="0" smtClean="0"/>
              <a:t>“</a:t>
            </a:r>
            <a:r>
              <a:rPr lang="en-GB" sz="1200" b="0" i="0" kern="1200" dirty="0" smtClean="0">
                <a:solidFill>
                  <a:schemeClr val="tx1"/>
                </a:solidFill>
                <a:effectLst/>
                <a:latin typeface="Arial"/>
                <a:ea typeface="+mn-ea"/>
                <a:cs typeface="Arial"/>
              </a:rPr>
              <a:t>The pioneering research of Paul </a:t>
            </a:r>
            <a:r>
              <a:rPr lang="en-GB" sz="1200" b="0" i="0" kern="1200" dirty="0" err="1" smtClean="0">
                <a:solidFill>
                  <a:schemeClr val="tx1"/>
                </a:solidFill>
                <a:effectLst/>
                <a:latin typeface="Arial"/>
                <a:ea typeface="+mn-ea"/>
                <a:cs typeface="Arial"/>
              </a:rPr>
              <a:t>Baran</a:t>
            </a:r>
            <a:r>
              <a:rPr lang="en-GB" sz="1200" b="0" i="0" kern="1200" dirty="0" smtClean="0">
                <a:solidFill>
                  <a:schemeClr val="tx1"/>
                </a:solidFill>
                <a:effectLst/>
                <a:latin typeface="Arial"/>
                <a:ea typeface="+mn-ea"/>
                <a:cs typeface="Arial"/>
              </a:rPr>
              <a:t> in the 1960s, who envisioned a communications network that would survive a major enemy attacked. The sketch shows three different network topologies described in his RAND Memorandum, </a:t>
            </a:r>
            <a:r>
              <a:rPr lang="en-GB" sz="1200" b="0" i="0" u="none" strike="noStrike" kern="1200" dirty="0" smtClean="0">
                <a:solidFill>
                  <a:schemeClr val="tx1"/>
                </a:solidFill>
                <a:effectLst/>
                <a:latin typeface="Arial"/>
                <a:ea typeface="+mn-ea"/>
                <a:cs typeface="Arial"/>
                <a:hlinkClick r:id="rId3"/>
              </a:rPr>
              <a:t>"On Distributed Communications: 1. Introduction to Distributed Communications Network"</a:t>
            </a:r>
            <a:r>
              <a:rPr lang="en-GB" sz="1200" b="0" i="0" kern="1200" dirty="0" smtClean="0">
                <a:solidFill>
                  <a:schemeClr val="tx1"/>
                </a:solidFill>
                <a:effectLst/>
                <a:latin typeface="Arial"/>
                <a:ea typeface="+mn-ea"/>
                <a:cs typeface="Arial"/>
              </a:rPr>
              <a:t> (August 1964). The distributed network structure offered the best survivability.”</a:t>
            </a:r>
            <a:endParaRPr lang="en-GB" dirty="0" smtClean="0"/>
          </a:p>
          <a:p>
            <a:endParaRPr lang="en-GB" dirty="0"/>
          </a:p>
        </p:txBody>
      </p:sp>
    </p:spTree>
    <p:extLst>
      <p:ext uri="{BB962C8B-B14F-4D97-AF65-F5344CB8AC3E}">
        <p14:creationId xmlns:p14="http://schemas.microsoft.com/office/powerpoint/2010/main" val="814850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4338" y="568325"/>
            <a:ext cx="4889501" cy="2751138"/>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50000"/>
              </a:lnSpc>
              <a:spcBef>
                <a:spcPts val="0"/>
              </a:spcBef>
              <a:spcAft>
                <a:spcPts val="1200"/>
              </a:spcAft>
              <a:buClrTx/>
              <a:buSzTx/>
              <a:buFontTx/>
              <a:buNone/>
              <a:tabLst/>
              <a:defRPr/>
            </a:pPr>
            <a:r>
              <a:rPr lang="en-GB" dirty="0" smtClean="0"/>
              <a:t>“</a:t>
            </a:r>
            <a:r>
              <a:rPr lang="en-GB" sz="1200" b="0" i="0" kern="1200" dirty="0" smtClean="0">
                <a:solidFill>
                  <a:schemeClr val="tx1"/>
                </a:solidFill>
                <a:effectLst/>
                <a:latin typeface="Arial"/>
                <a:ea typeface="+mn-ea"/>
                <a:cs typeface="Arial"/>
              </a:rPr>
              <a:t>The pioneering research of Paul </a:t>
            </a:r>
            <a:r>
              <a:rPr lang="en-GB" sz="1200" b="0" i="0" kern="1200" dirty="0" err="1" smtClean="0">
                <a:solidFill>
                  <a:schemeClr val="tx1"/>
                </a:solidFill>
                <a:effectLst/>
                <a:latin typeface="Arial"/>
                <a:ea typeface="+mn-ea"/>
                <a:cs typeface="Arial"/>
              </a:rPr>
              <a:t>Baran</a:t>
            </a:r>
            <a:r>
              <a:rPr lang="en-GB" sz="1200" b="0" i="0" kern="1200" dirty="0" smtClean="0">
                <a:solidFill>
                  <a:schemeClr val="tx1"/>
                </a:solidFill>
                <a:effectLst/>
                <a:latin typeface="Arial"/>
                <a:ea typeface="+mn-ea"/>
                <a:cs typeface="Arial"/>
              </a:rPr>
              <a:t> in the 1960s, who envisioned a communications network that would survive a major enemy attacked. The sketch shows three different network topologies described in his RAND Memorandum, </a:t>
            </a:r>
            <a:r>
              <a:rPr lang="en-GB" sz="1200" b="0" i="0" u="none" strike="noStrike" kern="1200" dirty="0" smtClean="0">
                <a:solidFill>
                  <a:schemeClr val="tx1"/>
                </a:solidFill>
                <a:effectLst/>
                <a:latin typeface="Arial"/>
                <a:ea typeface="+mn-ea"/>
                <a:cs typeface="Arial"/>
                <a:hlinkClick r:id="rId3"/>
              </a:rPr>
              <a:t>"On Distributed Communications: 1. Introduction to Distributed Communications Network"</a:t>
            </a:r>
            <a:r>
              <a:rPr lang="en-GB" sz="1200" b="0" i="0" kern="1200" dirty="0" smtClean="0">
                <a:solidFill>
                  <a:schemeClr val="tx1"/>
                </a:solidFill>
                <a:effectLst/>
                <a:latin typeface="Arial"/>
                <a:ea typeface="+mn-ea"/>
                <a:cs typeface="Arial"/>
              </a:rPr>
              <a:t> (August 1964). The distributed network structure offered the best survivability.”</a:t>
            </a:r>
            <a:endParaRPr lang="en-GB" dirty="0" smtClean="0"/>
          </a:p>
          <a:p>
            <a:endParaRPr lang="en-GB" dirty="0"/>
          </a:p>
        </p:txBody>
      </p:sp>
    </p:spTree>
    <p:extLst>
      <p:ext uri="{BB962C8B-B14F-4D97-AF65-F5344CB8AC3E}">
        <p14:creationId xmlns:p14="http://schemas.microsoft.com/office/powerpoint/2010/main" val="814850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4338" y="568325"/>
            <a:ext cx="4889501" cy="2751138"/>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50000"/>
              </a:lnSpc>
              <a:spcBef>
                <a:spcPts val="0"/>
              </a:spcBef>
              <a:spcAft>
                <a:spcPts val="1200"/>
              </a:spcAft>
              <a:buClrTx/>
              <a:buSzTx/>
              <a:buFontTx/>
              <a:buNone/>
              <a:tabLst/>
              <a:defRPr/>
            </a:pPr>
            <a:r>
              <a:rPr lang="en-GB" dirty="0" smtClean="0"/>
              <a:t>“</a:t>
            </a:r>
            <a:r>
              <a:rPr lang="en-GB" sz="1200" b="0" i="0" kern="1200" dirty="0" smtClean="0">
                <a:solidFill>
                  <a:schemeClr val="tx1"/>
                </a:solidFill>
                <a:effectLst/>
                <a:latin typeface="Arial"/>
                <a:ea typeface="+mn-ea"/>
                <a:cs typeface="Arial"/>
              </a:rPr>
              <a:t>The pioneering research of Paul </a:t>
            </a:r>
            <a:r>
              <a:rPr lang="en-GB" sz="1200" b="0" i="0" kern="1200" dirty="0" err="1" smtClean="0">
                <a:solidFill>
                  <a:schemeClr val="tx1"/>
                </a:solidFill>
                <a:effectLst/>
                <a:latin typeface="Arial"/>
                <a:ea typeface="+mn-ea"/>
                <a:cs typeface="Arial"/>
              </a:rPr>
              <a:t>Baran</a:t>
            </a:r>
            <a:r>
              <a:rPr lang="en-GB" sz="1200" b="0" i="0" kern="1200" dirty="0" smtClean="0">
                <a:solidFill>
                  <a:schemeClr val="tx1"/>
                </a:solidFill>
                <a:effectLst/>
                <a:latin typeface="Arial"/>
                <a:ea typeface="+mn-ea"/>
                <a:cs typeface="Arial"/>
              </a:rPr>
              <a:t> in the 1960s, who envisioned a communications network that would survive a major enemy attacked. The sketch shows three different network topologies described in his RAND Memorandum, </a:t>
            </a:r>
            <a:r>
              <a:rPr lang="en-GB" sz="1200" b="0" i="0" u="none" strike="noStrike" kern="1200" dirty="0" smtClean="0">
                <a:solidFill>
                  <a:schemeClr val="tx1"/>
                </a:solidFill>
                <a:effectLst/>
                <a:latin typeface="Arial"/>
                <a:ea typeface="+mn-ea"/>
                <a:cs typeface="Arial"/>
                <a:hlinkClick r:id="rId3"/>
              </a:rPr>
              <a:t>"On Distributed Communications: 1. Introduction to Distributed Communications Network"</a:t>
            </a:r>
            <a:r>
              <a:rPr lang="en-GB" sz="1200" b="0" i="0" kern="1200" dirty="0" smtClean="0">
                <a:solidFill>
                  <a:schemeClr val="tx1"/>
                </a:solidFill>
                <a:effectLst/>
                <a:latin typeface="Arial"/>
                <a:ea typeface="+mn-ea"/>
                <a:cs typeface="Arial"/>
              </a:rPr>
              <a:t> (August 1964). The distributed network structure offered the best survivability.”</a:t>
            </a:r>
            <a:endParaRPr lang="en-GB" dirty="0" smtClean="0"/>
          </a:p>
          <a:p>
            <a:endParaRPr lang="en-GB" dirty="0"/>
          </a:p>
        </p:txBody>
      </p:sp>
    </p:spTree>
    <p:extLst>
      <p:ext uri="{BB962C8B-B14F-4D97-AF65-F5344CB8AC3E}">
        <p14:creationId xmlns:p14="http://schemas.microsoft.com/office/powerpoint/2010/main" val="814850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4338" y="568325"/>
            <a:ext cx="4889501" cy="275113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887062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Administering </a:t>
            </a:r>
            <a:r>
              <a:rPr lang="en-GB" dirty="0" err="1" smtClean="0"/>
              <a:t>json</a:t>
            </a:r>
            <a:r>
              <a:rPr lang="en-GB" dirty="0" smtClean="0"/>
              <a:t> files?</a:t>
            </a:r>
            <a:endParaRPr lang="en-GB" dirty="0"/>
          </a:p>
        </p:txBody>
      </p:sp>
    </p:spTree>
    <p:extLst>
      <p:ext uri="{BB962C8B-B14F-4D97-AF65-F5344CB8AC3E}">
        <p14:creationId xmlns:p14="http://schemas.microsoft.com/office/powerpoint/2010/main" val="4219610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4338" y="568325"/>
            <a:ext cx="4889501" cy="2751138"/>
          </a:xfrm>
        </p:spPr>
      </p:sp>
      <p:sp>
        <p:nvSpPr>
          <p:cNvPr id="3" name="Notes Placeholder 2"/>
          <p:cNvSpPr>
            <a:spLocks noGrp="1"/>
          </p:cNvSpPr>
          <p:nvPr>
            <p:ph type="body" idx="1"/>
          </p:nvPr>
        </p:nvSpPr>
        <p:spPr/>
        <p:txBody>
          <a:bodyPr/>
          <a:lstStyle/>
          <a:p>
            <a:r>
              <a:rPr lang="en-GB" dirty="0" smtClean="0"/>
              <a:t>Difference between self-hosted and .com</a:t>
            </a:r>
          </a:p>
          <a:p>
            <a:r>
              <a:rPr lang="en-GB" dirty="0" smtClean="0"/>
              <a:t>Plugin architecture</a:t>
            </a:r>
            <a:endParaRPr lang="en-GB" dirty="0"/>
          </a:p>
        </p:txBody>
      </p:sp>
    </p:spTree>
    <p:extLst>
      <p:ext uri="{BB962C8B-B14F-4D97-AF65-F5344CB8AC3E}">
        <p14:creationId xmlns:p14="http://schemas.microsoft.com/office/powerpoint/2010/main" val="51359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Single</a:t>
            </a:r>
            <a:r>
              <a:rPr lang="en-GB" baseline="0" dirty="0" smtClean="0"/>
              <a:t> sign-on, federated access</a:t>
            </a:r>
            <a:endParaRPr lang="en-GB" dirty="0"/>
          </a:p>
        </p:txBody>
      </p:sp>
    </p:spTree>
    <p:extLst>
      <p:ext uri="{BB962C8B-B14F-4D97-AF65-F5344CB8AC3E}">
        <p14:creationId xmlns:p14="http://schemas.microsoft.com/office/powerpoint/2010/main" val="209637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BadgeOS</a:t>
            </a:r>
            <a:r>
              <a:rPr lang="en-GB" baseline="0" dirty="0" smtClean="0"/>
              <a:t> plugin for </a:t>
            </a:r>
            <a:r>
              <a:rPr lang="en-GB" baseline="0" dirty="0" err="1" smtClean="0"/>
              <a:t>wordpress</a:t>
            </a:r>
            <a:r>
              <a:rPr lang="en-GB" baseline="0" dirty="0" smtClean="0"/>
              <a:t>. Lets you create </a:t>
            </a:r>
            <a:r>
              <a:rPr lang="en-GB" b="1" baseline="0" dirty="0" smtClean="0"/>
              <a:t>digital </a:t>
            </a:r>
            <a:r>
              <a:rPr lang="en-GB" b="0" baseline="0" dirty="0" smtClean="0"/>
              <a:t>badges with the option to integrate with </a:t>
            </a:r>
            <a:r>
              <a:rPr lang="en-GB" b="0" baseline="0" dirty="0" err="1" smtClean="0"/>
              <a:t>Credly</a:t>
            </a:r>
            <a:endParaRPr lang="en-GB" b="0" baseline="0" dirty="0" smtClean="0"/>
          </a:p>
        </p:txBody>
      </p:sp>
    </p:spTree>
    <p:extLst>
      <p:ext uri="{BB962C8B-B14F-4D97-AF65-F5344CB8AC3E}">
        <p14:creationId xmlns:p14="http://schemas.microsoft.com/office/powerpoint/2010/main" val="20721617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851821"/>
            <a:ext cx="8686800" cy="891381"/>
          </a:xfrm>
          <a:solidFill>
            <a:schemeClr val="accent1"/>
          </a:solidFill>
        </p:spPr>
        <p:txBody>
          <a:bodyPr lIns="216000" rIns="216000" anchor="ctr"/>
          <a:lstStyle>
            <a:lvl1pPr algn="r">
              <a:defRPr spc="-30">
                <a:solidFill>
                  <a:schemeClr val="bg1"/>
                </a:solidFill>
              </a:defRPr>
            </a:lvl1pPr>
          </a:lstStyle>
          <a:p>
            <a:r>
              <a:rPr lang="en-US" noProof="0" smtClean="0"/>
              <a:t>Click to edit Master title style</a:t>
            </a:r>
            <a:endParaRPr lang="en-GB" noProof="0" dirty="0"/>
          </a:p>
        </p:txBody>
      </p:sp>
      <p:sp>
        <p:nvSpPr>
          <p:cNvPr id="3" name="Subtitle 2"/>
          <p:cNvSpPr>
            <a:spLocks noGrp="1"/>
          </p:cNvSpPr>
          <p:nvPr>
            <p:ph type="subTitle" idx="1"/>
          </p:nvPr>
        </p:nvSpPr>
        <p:spPr>
          <a:xfrm>
            <a:off x="2590800" y="3232149"/>
            <a:ext cx="6096000" cy="1346200"/>
          </a:xfrm>
        </p:spPr>
        <p:txBody>
          <a:bodyPr rIns="216000">
            <a:noAutofit/>
          </a:bodyPr>
          <a:lstStyle>
            <a:lvl1pPr marL="0" indent="0" algn="r">
              <a:buNone/>
              <a:defRPr sz="3000" spc="-30">
                <a:solidFill>
                  <a:srgbClr val="148B3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GB" noProof="0" dirty="0"/>
          </a:p>
        </p:txBody>
      </p:sp>
      <p:pic>
        <p:nvPicPr>
          <p:cNvPr id="7" name="Picture 6" descr="ALT-logo-2014-full-green-992x600.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97040" y="193112"/>
            <a:ext cx="1889760" cy="1143000"/>
          </a:xfrm>
          <a:prstGeom prst="rect">
            <a:avLst/>
          </a:prstGeom>
        </p:spPr>
      </p:pic>
      <p:sp>
        <p:nvSpPr>
          <p:cNvPr id="13" name="Text Placeholder 12"/>
          <p:cNvSpPr>
            <a:spLocks noGrp="1"/>
          </p:cNvSpPr>
          <p:nvPr>
            <p:ph type="body" sz="quarter" idx="14" hasCustomPrompt="1"/>
          </p:nvPr>
        </p:nvSpPr>
        <p:spPr>
          <a:xfrm>
            <a:off x="457203" y="250109"/>
            <a:ext cx="4766733" cy="971704"/>
          </a:xfrm>
        </p:spPr>
        <p:txBody>
          <a:bodyPr anchor="ctr">
            <a:noAutofit/>
          </a:bodyPr>
          <a:lstStyle>
            <a:lvl1pPr marL="0" indent="0">
              <a:buNone/>
              <a:defRPr sz="1700">
                <a:solidFill>
                  <a:srgbClr val="7F7F7F"/>
                </a:solidFill>
              </a:defRPr>
            </a:lvl1pPr>
          </a:lstStyle>
          <a:p>
            <a:pPr lvl="0"/>
            <a:r>
              <a:rPr lang="en-GB" noProof="0" dirty="0" smtClean="0"/>
              <a:t>Author/Organisation/Date</a:t>
            </a:r>
            <a:endParaRPr lang="en-GB" noProof="0" dirty="0"/>
          </a:p>
        </p:txBody>
      </p:sp>
      <p:sp>
        <p:nvSpPr>
          <p:cNvPr id="8" name="Rectangle 7"/>
          <p:cNvSpPr/>
          <p:nvPr userDrawn="1"/>
        </p:nvSpPr>
        <p:spPr>
          <a:xfrm>
            <a:off x="457200" y="4788775"/>
            <a:ext cx="8355724" cy="2601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30">
                <a:solidFill>
                  <a:srgbClr val="148B38"/>
                </a:solidFill>
              </a:defRPr>
            </a:lvl1pPr>
          </a:lstStyle>
          <a:p>
            <a:r>
              <a:rPr lang="en-US" smtClean="0"/>
              <a:t>Click to edit Master title style</a:t>
            </a:r>
            <a:endParaRPr lang="en-US" dirty="0"/>
          </a:p>
        </p:txBody>
      </p:sp>
      <p:sp>
        <p:nvSpPr>
          <p:cNvPr id="3" name="Content Placeholder 2"/>
          <p:cNvSpPr>
            <a:spLocks noGrp="1"/>
          </p:cNvSpPr>
          <p:nvPr>
            <p:ph idx="1" hasCustomPrompt="1"/>
          </p:nvPr>
        </p:nvSpPr>
        <p:spPr/>
        <p:txBody>
          <a:bodyPr/>
          <a:lstStyle>
            <a:lvl1pPr>
              <a:defRPr>
                <a:solidFill>
                  <a:srgbClr val="7F7F7F"/>
                </a:solidFill>
                <a:latin typeface="Open Sans" panose="020B0606030504020204" pitchFamily="34" charset="0"/>
                <a:ea typeface="Open Sans" panose="020B0606030504020204" pitchFamily="34" charset="0"/>
                <a:cs typeface="Open Sans" panose="020B0606030504020204" pitchFamily="34" charset="0"/>
              </a:defRPr>
            </a:lvl1pPr>
            <a:lvl2pPr>
              <a:spcBef>
                <a:spcPts val="300"/>
              </a:spcBef>
              <a:defRPr>
                <a:solidFill>
                  <a:srgbClr val="7F7F7F"/>
                </a:solidFill>
                <a:latin typeface="Open Sans" panose="020B0606030504020204" pitchFamily="34" charset="0"/>
                <a:ea typeface="Open Sans" panose="020B0606030504020204" pitchFamily="34" charset="0"/>
                <a:cs typeface="Open Sans" panose="020B0606030504020204" pitchFamily="34" charset="0"/>
              </a:defRPr>
            </a:lvl2pPr>
            <a:lvl3pPr>
              <a:spcBef>
                <a:spcPts val="400"/>
              </a:spcBef>
              <a:defRPr>
                <a:solidFill>
                  <a:srgbClr val="7F7F7F"/>
                </a:solidFill>
                <a:latin typeface="Open Sans" panose="020B0606030504020204" pitchFamily="34" charset="0"/>
                <a:ea typeface="Open Sans" panose="020B0606030504020204" pitchFamily="34" charset="0"/>
                <a:cs typeface="Open Sans" panose="020B0606030504020204" pitchFamily="34" charset="0"/>
              </a:defRPr>
            </a:lvl3pPr>
            <a:lvl4pPr>
              <a:spcBef>
                <a:spcPts val="600"/>
              </a:spcBef>
              <a:defRPr>
                <a:solidFill>
                  <a:srgbClr val="7F7F7F"/>
                </a:solidFill>
                <a:latin typeface="Open Sans" panose="020B0606030504020204" pitchFamily="34" charset="0"/>
                <a:ea typeface="Open Sans" panose="020B0606030504020204" pitchFamily="34" charset="0"/>
                <a:cs typeface="Open Sans" panose="020B0606030504020204" pitchFamily="34" charset="0"/>
              </a:defRPr>
            </a:lvl4pPr>
            <a:lvl5pPr>
              <a:defRPr>
                <a:solidFill>
                  <a:srgbClr val="7F7F7F"/>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cxnSp>
        <p:nvCxnSpPr>
          <p:cNvPr id="10" name="Straight Connector 9"/>
          <p:cNvCxnSpPr/>
          <p:nvPr userDrawn="1"/>
        </p:nvCxnSpPr>
        <p:spPr>
          <a:xfrm>
            <a:off x="457200" y="4824809"/>
            <a:ext cx="8229600" cy="1191"/>
          </a:xfrm>
          <a:prstGeom prst="line">
            <a:avLst/>
          </a:prstGeom>
          <a:ln w="3175" cap="flat" cmpd="sng" algn="ctr">
            <a:solidFill>
              <a:srgbClr val="148B3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userDrawn="1"/>
        </p:nvSpPr>
        <p:spPr>
          <a:xfrm>
            <a:off x="5122336" y="4826000"/>
            <a:ext cx="3564467" cy="261610"/>
          </a:xfrm>
          <a:prstGeom prst="rect">
            <a:avLst/>
          </a:prstGeom>
          <a:noFill/>
        </p:spPr>
        <p:txBody>
          <a:bodyPr wrap="square" rIns="0" rtlCol="0">
            <a:spAutoFit/>
          </a:bodyPr>
          <a:lstStyle/>
          <a:p>
            <a:pPr algn="r"/>
            <a:r>
              <a:rPr lang="en-GB" sz="1100" dirty="0" err="1" smtClean="0">
                <a:solidFill>
                  <a:schemeClr val="bg1">
                    <a:lumMod val="50000"/>
                  </a:schemeClr>
                </a:solidFill>
                <a:latin typeface="Arial"/>
                <a:cs typeface="Arial"/>
              </a:rPr>
              <a:t>alt.ac.uk</a:t>
            </a:r>
            <a:endParaRPr lang="en-GB" sz="1100" dirty="0">
              <a:solidFill>
                <a:schemeClr val="bg1">
                  <a:lumMod val="50000"/>
                </a:schemeClr>
              </a:solidFill>
              <a:latin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cxnSp>
        <p:nvCxnSpPr>
          <p:cNvPr id="8" name="Straight Connector 7"/>
          <p:cNvCxnSpPr/>
          <p:nvPr userDrawn="1"/>
        </p:nvCxnSpPr>
        <p:spPr>
          <a:xfrm>
            <a:off x="457200" y="4824809"/>
            <a:ext cx="8229600" cy="1191"/>
          </a:xfrm>
          <a:prstGeom prst="line">
            <a:avLst/>
          </a:prstGeom>
          <a:ln w="3175" cap="flat" cmpd="sng" algn="ctr">
            <a:solidFill>
              <a:srgbClr val="148B3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userDrawn="1"/>
        </p:nvSpPr>
        <p:spPr>
          <a:xfrm>
            <a:off x="5122336" y="4826000"/>
            <a:ext cx="3564467" cy="261610"/>
          </a:xfrm>
          <a:prstGeom prst="rect">
            <a:avLst/>
          </a:prstGeom>
          <a:noFill/>
        </p:spPr>
        <p:txBody>
          <a:bodyPr wrap="square" rIns="0" rtlCol="0">
            <a:spAutoFit/>
          </a:bodyPr>
          <a:lstStyle/>
          <a:p>
            <a:pPr algn="r"/>
            <a:r>
              <a:rPr lang="en-GB" sz="1100" dirty="0" err="1" smtClean="0">
                <a:solidFill>
                  <a:schemeClr val="bg1">
                    <a:lumMod val="50000"/>
                  </a:schemeClr>
                </a:solidFill>
                <a:latin typeface="Arial"/>
                <a:cs typeface="Arial"/>
              </a:rPr>
              <a:t>alt.ac.uk</a:t>
            </a:r>
            <a:endParaRPr lang="en-GB" sz="1100" dirty="0">
              <a:solidFill>
                <a:schemeClr val="bg1">
                  <a:lumMod val="50000"/>
                </a:schemeClr>
              </a:solidFill>
              <a:latin typeface="Arial"/>
              <a:cs typeface="Arial"/>
            </a:endParaRPr>
          </a:p>
        </p:txBody>
      </p:sp>
    </p:spTree>
    <p:extLst>
      <p:ext uri="{BB962C8B-B14F-4D97-AF65-F5344CB8AC3E}">
        <p14:creationId xmlns:p14="http://schemas.microsoft.com/office/powerpoint/2010/main" val="1057263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30">
                <a:solidFill>
                  <a:srgbClr val="148B38"/>
                </a:solidFill>
              </a:defRPr>
            </a:lvl1pPr>
          </a:lstStyle>
          <a:p>
            <a:r>
              <a:rPr lang="en-US" smtClean="0"/>
              <a:t>Click to edit Master title style</a:t>
            </a:r>
            <a:endParaRPr lang="en-US" dirty="0"/>
          </a:p>
        </p:txBody>
      </p:sp>
      <p:sp>
        <p:nvSpPr>
          <p:cNvPr id="3" name="Content Placeholder 2"/>
          <p:cNvSpPr>
            <a:spLocks noGrp="1"/>
          </p:cNvSpPr>
          <p:nvPr>
            <p:ph idx="1" hasCustomPrompt="1"/>
          </p:nvPr>
        </p:nvSpPr>
        <p:spPr>
          <a:xfrm>
            <a:off x="457200" y="1352551"/>
            <a:ext cx="4114800" cy="3242072"/>
          </a:xfrm>
        </p:spPr>
        <p:txBody>
          <a:bodyPr/>
          <a:lstStyle>
            <a:lvl1pPr>
              <a:defRPr>
                <a:solidFill>
                  <a:srgbClr val="7F7F7F"/>
                </a:solidFill>
                <a:latin typeface="Open Sans" panose="020B0606030504020204" pitchFamily="34" charset="0"/>
                <a:ea typeface="Open Sans" panose="020B0606030504020204" pitchFamily="34" charset="0"/>
                <a:cs typeface="Open Sans" panose="020B0606030504020204" pitchFamily="34" charset="0"/>
              </a:defRPr>
            </a:lvl1pPr>
            <a:lvl2pPr>
              <a:spcBef>
                <a:spcPts val="300"/>
              </a:spcBef>
              <a:defRPr>
                <a:solidFill>
                  <a:srgbClr val="7F7F7F"/>
                </a:solidFill>
                <a:latin typeface="Open Sans" panose="020B0606030504020204" pitchFamily="34" charset="0"/>
                <a:ea typeface="Open Sans" panose="020B0606030504020204" pitchFamily="34" charset="0"/>
                <a:cs typeface="Open Sans" panose="020B0606030504020204" pitchFamily="34" charset="0"/>
              </a:defRPr>
            </a:lvl2pPr>
            <a:lvl3pPr>
              <a:spcBef>
                <a:spcPts val="400"/>
              </a:spcBef>
              <a:defRPr>
                <a:solidFill>
                  <a:srgbClr val="7F7F7F"/>
                </a:solidFill>
                <a:latin typeface="Open Sans" panose="020B0606030504020204" pitchFamily="34" charset="0"/>
                <a:ea typeface="Open Sans" panose="020B0606030504020204" pitchFamily="34" charset="0"/>
                <a:cs typeface="Open Sans" panose="020B0606030504020204" pitchFamily="34" charset="0"/>
              </a:defRPr>
            </a:lvl3pPr>
            <a:lvl4pPr>
              <a:spcBef>
                <a:spcPts val="600"/>
              </a:spcBef>
              <a:defRPr>
                <a:solidFill>
                  <a:srgbClr val="7F7F7F"/>
                </a:solidFill>
                <a:latin typeface="Open Sans" panose="020B0606030504020204" pitchFamily="34" charset="0"/>
                <a:ea typeface="Open Sans" panose="020B0606030504020204" pitchFamily="34" charset="0"/>
                <a:cs typeface="Open Sans" panose="020B0606030504020204" pitchFamily="34" charset="0"/>
              </a:defRPr>
            </a:lvl4pPr>
            <a:lvl5pPr>
              <a:defRPr>
                <a:solidFill>
                  <a:srgbClr val="7F7F7F"/>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9" name="Content Placeholder 2"/>
          <p:cNvSpPr>
            <a:spLocks noGrp="1"/>
          </p:cNvSpPr>
          <p:nvPr>
            <p:ph idx="10" hasCustomPrompt="1"/>
          </p:nvPr>
        </p:nvSpPr>
        <p:spPr>
          <a:xfrm>
            <a:off x="4572000" y="1352551"/>
            <a:ext cx="4114800" cy="3242072"/>
          </a:xfrm>
        </p:spPr>
        <p:txBody>
          <a:bodyPr/>
          <a:lstStyle>
            <a:lvl1pPr>
              <a:defRPr>
                <a:solidFill>
                  <a:srgbClr val="7F7F7F"/>
                </a:solidFill>
                <a:latin typeface="Open Sans" panose="020B0606030504020204" pitchFamily="34" charset="0"/>
                <a:ea typeface="Open Sans" panose="020B0606030504020204" pitchFamily="34" charset="0"/>
                <a:cs typeface="Open Sans" panose="020B0606030504020204" pitchFamily="34" charset="0"/>
              </a:defRPr>
            </a:lvl1pPr>
            <a:lvl2pPr>
              <a:spcBef>
                <a:spcPts val="300"/>
              </a:spcBef>
              <a:defRPr>
                <a:solidFill>
                  <a:srgbClr val="7F7F7F"/>
                </a:solidFill>
                <a:latin typeface="Open Sans" panose="020B0606030504020204" pitchFamily="34" charset="0"/>
                <a:ea typeface="Open Sans" panose="020B0606030504020204" pitchFamily="34" charset="0"/>
                <a:cs typeface="Open Sans" panose="020B0606030504020204" pitchFamily="34" charset="0"/>
              </a:defRPr>
            </a:lvl2pPr>
            <a:lvl3pPr>
              <a:spcBef>
                <a:spcPts val="400"/>
              </a:spcBef>
              <a:defRPr>
                <a:solidFill>
                  <a:srgbClr val="7F7F7F"/>
                </a:solidFill>
                <a:latin typeface="Open Sans" panose="020B0606030504020204" pitchFamily="34" charset="0"/>
                <a:ea typeface="Open Sans" panose="020B0606030504020204" pitchFamily="34" charset="0"/>
                <a:cs typeface="Open Sans" panose="020B0606030504020204" pitchFamily="34" charset="0"/>
              </a:defRPr>
            </a:lvl3pPr>
            <a:lvl4pPr>
              <a:spcBef>
                <a:spcPts val="600"/>
              </a:spcBef>
              <a:defRPr>
                <a:solidFill>
                  <a:srgbClr val="7F7F7F"/>
                </a:solidFill>
                <a:latin typeface="Open Sans" panose="020B0606030504020204" pitchFamily="34" charset="0"/>
                <a:ea typeface="Open Sans" panose="020B0606030504020204" pitchFamily="34" charset="0"/>
                <a:cs typeface="Open Sans" panose="020B0606030504020204" pitchFamily="34" charset="0"/>
              </a:defRPr>
            </a:lvl4pPr>
            <a:lvl5pPr>
              <a:defRPr>
                <a:solidFill>
                  <a:srgbClr val="7F7F7F"/>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cxnSp>
        <p:nvCxnSpPr>
          <p:cNvPr id="10" name="Straight Connector 9"/>
          <p:cNvCxnSpPr/>
          <p:nvPr userDrawn="1"/>
        </p:nvCxnSpPr>
        <p:spPr>
          <a:xfrm>
            <a:off x="457200" y="4824809"/>
            <a:ext cx="8229600" cy="1191"/>
          </a:xfrm>
          <a:prstGeom prst="line">
            <a:avLst/>
          </a:prstGeom>
          <a:ln w="3175" cap="flat" cmpd="sng" algn="ctr">
            <a:solidFill>
              <a:srgbClr val="148B3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userDrawn="1"/>
        </p:nvSpPr>
        <p:spPr>
          <a:xfrm>
            <a:off x="5122336" y="4826000"/>
            <a:ext cx="3564467" cy="261610"/>
          </a:xfrm>
          <a:prstGeom prst="rect">
            <a:avLst/>
          </a:prstGeom>
          <a:noFill/>
        </p:spPr>
        <p:txBody>
          <a:bodyPr wrap="square" rIns="0" rtlCol="0">
            <a:spAutoFit/>
          </a:bodyPr>
          <a:lstStyle/>
          <a:p>
            <a:pPr algn="r"/>
            <a:r>
              <a:rPr lang="en-GB" sz="1100" dirty="0" err="1" smtClean="0">
                <a:solidFill>
                  <a:schemeClr val="bg1">
                    <a:lumMod val="50000"/>
                  </a:schemeClr>
                </a:solidFill>
                <a:latin typeface="Arial"/>
                <a:cs typeface="Arial"/>
              </a:rPr>
              <a:t>alt.ac.uk</a:t>
            </a:r>
            <a:endParaRPr lang="en-GB" sz="1100" dirty="0">
              <a:solidFill>
                <a:schemeClr val="bg1">
                  <a:lumMod val="50000"/>
                </a:schemeClr>
              </a:solidFill>
              <a:latin typeface="Arial"/>
              <a:cs typeface="Arial"/>
            </a:endParaRPr>
          </a:p>
        </p:txBody>
      </p:sp>
    </p:spTree>
    <p:extLst>
      <p:ext uri="{BB962C8B-B14F-4D97-AF65-F5344CB8AC3E}">
        <p14:creationId xmlns:p14="http://schemas.microsoft.com/office/powerpoint/2010/main" val="3708360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30"/>
            </a:lvl1pPr>
          </a:lstStyle>
          <a:p>
            <a:r>
              <a:rPr lang="en-US" smtClean="0"/>
              <a:t>Click to edit Master title style</a:t>
            </a:r>
            <a:endParaRPr lang="en-US" dirty="0"/>
          </a:p>
        </p:txBody>
      </p:sp>
      <p:sp>
        <p:nvSpPr>
          <p:cNvPr id="8" name="Content Placeholder 2"/>
          <p:cNvSpPr>
            <a:spLocks noGrp="1"/>
          </p:cNvSpPr>
          <p:nvPr>
            <p:ph idx="1" hasCustomPrompt="1"/>
          </p:nvPr>
        </p:nvSpPr>
        <p:spPr>
          <a:xfrm>
            <a:off x="457200" y="1352551"/>
            <a:ext cx="8229600" cy="3242072"/>
          </a:xfrm>
        </p:spPr>
        <p:txBody>
          <a:bodyPr>
            <a:normAutofit/>
          </a:bodyPr>
          <a:lstStyle>
            <a:lvl1pPr marL="0" indent="0">
              <a:spcAft>
                <a:spcPts val="2400"/>
              </a:spcAft>
              <a:buNone/>
              <a:defRPr sz="3200" baseline="0">
                <a:solidFill>
                  <a:srgbClr val="7F7F7F"/>
                </a:solidFill>
              </a:defRPr>
            </a:lvl1pPr>
          </a:lstStyle>
          <a:p>
            <a:pPr lvl="0"/>
            <a:r>
              <a:rPr lang="en-GB" noProof="0" dirty="0" smtClean="0"/>
              <a:t>Standard text. Standard text. X X Standard text. Standard text. Standard text. Standard text. </a:t>
            </a:r>
          </a:p>
          <a:p>
            <a:pPr lvl="0"/>
            <a:r>
              <a:rPr lang="en-GB" noProof="0" dirty="0" smtClean="0"/>
              <a:t>Standard text. Standard text. Standard text. Standard text. Standard text. </a:t>
            </a:r>
            <a:endParaRPr lang="en-GB" noProof="0" dirty="0"/>
          </a:p>
        </p:txBody>
      </p:sp>
      <p:cxnSp>
        <p:nvCxnSpPr>
          <p:cNvPr id="9" name="Straight Connector 8"/>
          <p:cNvCxnSpPr/>
          <p:nvPr userDrawn="1"/>
        </p:nvCxnSpPr>
        <p:spPr>
          <a:xfrm>
            <a:off x="457200" y="4824809"/>
            <a:ext cx="8229600" cy="1191"/>
          </a:xfrm>
          <a:prstGeom prst="line">
            <a:avLst/>
          </a:prstGeom>
          <a:ln w="3175" cap="flat" cmpd="sng" algn="ctr">
            <a:solidFill>
              <a:srgbClr val="148B3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userDrawn="1"/>
        </p:nvSpPr>
        <p:spPr>
          <a:xfrm>
            <a:off x="5122336" y="4826000"/>
            <a:ext cx="3564467" cy="261610"/>
          </a:xfrm>
          <a:prstGeom prst="rect">
            <a:avLst/>
          </a:prstGeom>
          <a:noFill/>
        </p:spPr>
        <p:txBody>
          <a:bodyPr wrap="square" rIns="0" rtlCol="0">
            <a:spAutoFit/>
          </a:bodyPr>
          <a:lstStyle/>
          <a:p>
            <a:pPr algn="r"/>
            <a:r>
              <a:rPr lang="en-GB" sz="1100" dirty="0" err="1" smtClean="0">
                <a:solidFill>
                  <a:schemeClr val="bg1">
                    <a:lumMod val="50000"/>
                  </a:schemeClr>
                </a:solidFill>
                <a:latin typeface="Arial"/>
                <a:cs typeface="Arial"/>
              </a:rPr>
              <a:t>alt.ac.uk</a:t>
            </a:r>
            <a:endParaRPr lang="en-GB" sz="1100" dirty="0">
              <a:solidFill>
                <a:schemeClr val="bg1">
                  <a:lumMod val="50000"/>
                </a:schemeClr>
              </a:solidFill>
              <a:latin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30"/>
            </a:lvl1pPr>
          </a:lstStyle>
          <a:p>
            <a:r>
              <a:rPr lang="en-US" smtClean="0"/>
              <a:t>Click to edit Master title style</a:t>
            </a:r>
            <a:endParaRPr lang="en-US" dirty="0"/>
          </a:p>
        </p:txBody>
      </p:sp>
      <p:sp>
        <p:nvSpPr>
          <p:cNvPr id="8" name="Content Placeholder 2"/>
          <p:cNvSpPr>
            <a:spLocks noGrp="1"/>
          </p:cNvSpPr>
          <p:nvPr>
            <p:ph idx="1" hasCustomPrompt="1"/>
          </p:nvPr>
        </p:nvSpPr>
        <p:spPr>
          <a:xfrm>
            <a:off x="457200" y="1352551"/>
            <a:ext cx="8229600" cy="3242072"/>
          </a:xfrm>
        </p:spPr>
        <p:txBody>
          <a:bodyPr>
            <a:normAutofit/>
          </a:bodyPr>
          <a:lstStyle>
            <a:lvl1pPr marL="0" indent="0" algn="ctr">
              <a:spcAft>
                <a:spcPts val="2400"/>
              </a:spcAft>
              <a:buNone/>
              <a:defRPr sz="3200" i="1" baseline="0">
                <a:solidFill>
                  <a:srgbClr val="7F7F7F"/>
                </a:solidFill>
              </a:defRPr>
            </a:lvl1pPr>
          </a:lstStyle>
          <a:p>
            <a:pPr lvl="0"/>
            <a:r>
              <a:rPr lang="en-GB" noProof="0" dirty="0" smtClean="0"/>
              <a:t>Standard text. Standard text. X </a:t>
            </a:r>
            <a:r>
              <a:rPr lang="en-GB" noProof="0" dirty="0" err="1" smtClean="0"/>
              <a:t>X</a:t>
            </a:r>
            <a:r>
              <a:rPr lang="en-GB" noProof="0" dirty="0" smtClean="0"/>
              <a:t> Standard text. Standard text. Standard text. Standard text. </a:t>
            </a:r>
          </a:p>
          <a:p>
            <a:pPr lvl="0"/>
            <a:r>
              <a:rPr lang="en-GB" noProof="0" dirty="0" smtClean="0"/>
              <a:t>Standard text. Standard text. Standard text. Standard text. Standard text. </a:t>
            </a:r>
            <a:endParaRPr lang="en-GB" noProof="0" dirty="0"/>
          </a:p>
        </p:txBody>
      </p:sp>
      <p:cxnSp>
        <p:nvCxnSpPr>
          <p:cNvPr id="9" name="Straight Connector 8"/>
          <p:cNvCxnSpPr/>
          <p:nvPr userDrawn="1"/>
        </p:nvCxnSpPr>
        <p:spPr>
          <a:xfrm>
            <a:off x="457200" y="4824809"/>
            <a:ext cx="8229600" cy="1191"/>
          </a:xfrm>
          <a:prstGeom prst="line">
            <a:avLst/>
          </a:prstGeom>
          <a:ln w="3175" cap="flat" cmpd="sng" algn="ctr">
            <a:solidFill>
              <a:srgbClr val="148B3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userDrawn="1"/>
        </p:nvSpPr>
        <p:spPr>
          <a:xfrm>
            <a:off x="-78833" y="934916"/>
            <a:ext cx="725214" cy="2215991"/>
          </a:xfrm>
          <a:prstGeom prst="rect">
            <a:avLst/>
          </a:prstGeom>
          <a:noFill/>
        </p:spPr>
        <p:txBody>
          <a:bodyPr wrap="square" rtlCol="0">
            <a:spAutoFit/>
          </a:bodyPr>
          <a:lstStyle/>
          <a:p>
            <a:r>
              <a:rPr lang="en-GB" sz="13800" b="0" i="1" dirty="0" smtClean="0">
                <a:solidFill>
                  <a:schemeClr val="bg1">
                    <a:lumMod val="75000"/>
                  </a:schemeClr>
                </a:solidFill>
                <a:latin typeface="Arial"/>
                <a:cs typeface="Arial"/>
              </a:rPr>
              <a:t>“</a:t>
            </a:r>
            <a:endParaRPr lang="en-GB" sz="13800" b="0" i="1" dirty="0">
              <a:solidFill>
                <a:schemeClr val="bg1">
                  <a:lumMod val="75000"/>
                </a:schemeClr>
              </a:solidFill>
              <a:latin typeface="Arial Black" panose="020B0A04020102020204" pitchFamily="34" charset="0"/>
            </a:endParaRPr>
          </a:p>
        </p:txBody>
      </p:sp>
      <p:sp>
        <p:nvSpPr>
          <p:cNvPr id="10" name="TextBox 9"/>
          <p:cNvSpPr txBox="1"/>
          <p:nvPr userDrawn="1"/>
        </p:nvSpPr>
        <p:spPr>
          <a:xfrm>
            <a:off x="5122336" y="4826000"/>
            <a:ext cx="3564467" cy="261610"/>
          </a:xfrm>
          <a:prstGeom prst="rect">
            <a:avLst/>
          </a:prstGeom>
          <a:noFill/>
        </p:spPr>
        <p:txBody>
          <a:bodyPr wrap="square" rIns="0" rtlCol="0">
            <a:spAutoFit/>
          </a:bodyPr>
          <a:lstStyle/>
          <a:p>
            <a:pPr algn="r"/>
            <a:r>
              <a:rPr lang="en-GB" sz="1100" dirty="0" err="1" smtClean="0">
                <a:solidFill>
                  <a:schemeClr val="bg1">
                    <a:lumMod val="50000"/>
                  </a:schemeClr>
                </a:solidFill>
                <a:latin typeface="Arial"/>
                <a:cs typeface="Arial"/>
              </a:rPr>
              <a:t>alt.ac.uk</a:t>
            </a:r>
            <a:endParaRPr lang="en-GB" sz="1100" dirty="0">
              <a:solidFill>
                <a:schemeClr val="bg1">
                  <a:lumMod val="50000"/>
                </a:schemeClr>
              </a:solidFill>
              <a:latin typeface="Arial"/>
              <a:cs typeface="Arial"/>
            </a:endParaRPr>
          </a:p>
        </p:txBody>
      </p:sp>
    </p:spTree>
    <p:extLst>
      <p:ext uri="{BB962C8B-B14F-4D97-AF65-F5344CB8AC3E}">
        <p14:creationId xmlns:p14="http://schemas.microsoft.com/office/powerpoint/2010/main" val="71121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7" name="Picture 6" descr="ALT-logo-2014-full-green-992x600.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44734" y="250109"/>
            <a:ext cx="2142066" cy="971704"/>
          </a:xfrm>
          <a:prstGeom prst="rect">
            <a:avLst/>
          </a:prstGeom>
        </p:spPr>
      </p:pic>
      <p:sp>
        <p:nvSpPr>
          <p:cNvPr id="6" name="TextBox 5"/>
          <p:cNvSpPr txBox="1"/>
          <p:nvPr userDrawn="1"/>
        </p:nvSpPr>
        <p:spPr>
          <a:xfrm>
            <a:off x="169333" y="2101850"/>
            <a:ext cx="8517468" cy="707886"/>
          </a:xfrm>
          <a:prstGeom prst="rect">
            <a:avLst/>
          </a:prstGeom>
          <a:noFill/>
        </p:spPr>
        <p:txBody>
          <a:bodyPr wrap="square" rIns="0"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4000" kern="1200" spc="-20" noProof="0" dirty="0" smtClean="0">
                <a:solidFill>
                  <a:schemeClr val="accent1"/>
                </a:solidFill>
                <a:latin typeface="Arial"/>
                <a:cs typeface="Arial"/>
              </a:rPr>
              <a:t>Association for Learning Technology</a:t>
            </a:r>
            <a:endParaRPr lang="en-GB" sz="4000" kern="1200" spc="-20" noProof="0" dirty="0" smtClean="0">
              <a:solidFill>
                <a:schemeClr val="accent1"/>
              </a:solidFill>
              <a:latin typeface="Arial"/>
              <a:cs typeface="Arial"/>
            </a:endParaRPr>
          </a:p>
        </p:txBody>
      </p:sp>
      <p:sp>
        <p:nvSpPr>
          <p:cNvPr id="8" name="TextBox 7"/>
          <p:cNvSpPr txBox="1"/>
          <p:nvPr userDrawn="1"/>
        </p:nvSpPr>
        <p:spPr>
          <a:xfrm>
            <a:off x="355603" y="4724400"/>
            <a:ext cx="8331201" cy="261610"/>
          </a:xfrm>
          <a:prstGeom prst="rect">
            <a:avLst/>
          </a:prstGeom>
          <a:noFill/>
        </p:spPr>
        <p:txBody>
          <a:bodyPr wrap="square" rIns="0" rtlCol="0">
            <a:spAutoFit/>
          </a:bodyPr>
          <a:lstStyle/>
          <a:p>
            <a:pPr algn="r"/>
            <a:r>
              <a:rPr lang="en-US" sz="1100" dirty="0" smtClean="0">
                <a:solidFill>
                  <a:srgbClr val="7F7F7F"/>
                </a:solidFill>
                <a:latin typeface="Arial"/>
                <a:cs typeface="Arial"/>
              </a:rPr>
              <a:t>Registered charity number: 1063519</a:t>
            </a:r>
          </a:p>
        </p:txBody>
      </p:sp>
      <p:pic>
        <p:nvPicPr>
          <p:cNvPr id="11" name="Picture 10" descr="ALT Twitter icon (larg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51311" y="3399793"/>
            <a:ext cx="430903" cy="430903"/>
          </a:xfrm>
          <a:prstGeom prst="rect">
            <a:avLst/>
          </a:prstGeom>
        </p:spPr>
      </p:pic>
      <p:sp>
        <p:nvSpPr>
          <p:cNvPr id="12" name="TextBox 11"/>
          <p:cNvSpPr txBox="1"/>
          <p:nvPr userDrawn="1"/>
        </p:nvSpPr>
        <p:spPr>
          <a:xfrm>
            <a:off x="3793074" y="3381575"/>
            <a:ext cx="2319866" cy="461665"/>
          </a:xfrm>
          <a:prstGeom prst="rect">
            <a:avLst/>
          </a:prstGeom>
          <a:noFill/>
        </p:spPr>
        <p:txBody>
          <a:bodyPr wrap="square" lIns="180000" rtlCol="0">
            <a:spAutoFit/>
          </a:bodyPr>
          <a:lstStyle/>
          <a:p>
            <a:r>
              <a:rPr lang="en-GB" sz="2400" dirty="0" err="1" smtClean="0">
                <a:solidFill>
                  <a:srgbClr val="7F7F7F"/>
                </a:solidFill>
                <a:latin typeface="Arial"/>
                <a:cs typeface="Arial"/>
              </a:rPr>
              <a:t>www.alt.ac.uk</a:t>
            </a:r>
            <a:endParaRPr lang="en-GB" sz="2400" dirty="0">
              <a:solidFill>
                <a:srgbClr val="7F7F7F"/>
              </a:solidFill>
              <a:latin typeface="Arial"/>
              <a:cs typeface="Arial"/>
            </a:endParaRPr>
          </a:p>
        </p:txBody>
      </p:sp>
      <p:sp>
        <p:nvSpPr>
          <p:cNvPr id="13" name="TextBox 12"/>
          <p:cNvSpPr txBox="1"/>
          <p:nvPr userDrawn="1"/>
        </p:nvSpPr>
        <p:spPr>
          <a:xfrm>
            <a:off x="7289812" y="3381575"/>
            <a:ext cx="1540931" cy="461665"/>
          </a:xfrm>
          <a:prstGeom prst="rect">
            <a:avLst/>
          </a:prstGeom>
          <a:noFill/>
        </p:spPr>
        <p:txBody>
          <a:bodyPr wrap="square" lIns="180000" rtlCol="0">
            <a:spAutoFit/>
          </a:bodyPr>
          <a:lstStyle/>
          <a:p>
            <a:r>
              <a:rPr lang="en-GB" sz="2400" dirty="0" smtClean="0">
                <a:solidFill>
                  <a:srgbClr val="7F7F7F"/>
                </a:solidFill>
                <a:latin typeface="Arial"/>
                <a:cs typeface="Arial"/>
              </a:rPr>
              <a:t>@A_L_T</a:t>
            </a:r>
            <a:endParaRPr lang="en-GB" sz="2400" dirty="0">
              <a:solidFill>
                <a:srgbClr val="7F7F7F"/>
              </a:solidFill>
              <a:latin typeface="Arial"/>
              <a:cs typeface="Arial"/>
            </a:endParaRPr>
          </a:p>
        </p:txBody>
      </p:sp>
      <p:pic>
        <p:nvPicPr>
          <p:cNvPr id="9" name="Picture 8" descr="ALT URL icon (large).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349171" y="3399791"/>
            <a:ext cx="426757" cy="4267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610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cSld name="2_Blank">
    <p:spTree>
      <p:nvGrpSpPr>
        <p:cNvPr id="1" name="Shape 28"/>
        <p:cNvGrpSpPr/>
        <p:nvPr/>
      </p:nvGrpSpPr>
      <p:grpSpPr>
        <a:xfrm>
          <a:off x="0" y="0"/>
          <a:ext cx="0" cy="0"/>
          <a:chOff x="0" y="0"/>
          <a:chExt cx="0" cy="0"/>
        </a:xfrm>
      </p:grpSpPr>
      <p:sp>
        <p:nvSpPr>
          <p:cNvPr id="29" name="Shape 29"/>
          <p:cNvSpPr txBox="1">
            <a:spLocks noGrp="1"/>
          </p:cNvSpPr>
          <p:nvPr>
            <p:ph type="body" idx="1"/>
          </p:nvPr>
        </p:nvSpPr>
        <p:spPr>
          <a:xfrm>
            <a:off x="1116013" y="1168003"/>
            <a:ext cx="7776467" cy="917692"/>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Tree>
    <p:extLst>
      <p:ext uri="{BB962C8B-B14F-4D97-AF65-F5344CB8AC3E}">
        <p14:creationId xmlns:p14="http://schemas.microsoft.com/office/powerpoint/2010/main" val="101624548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94476"/>
          </a:xfrm>
          <a:prstGeom prst="rect">
            <a:avLst/>
          </a:prstGeom>
        </p:spPr>
        <p:txBody>
          <a:bodyPr vert="horz" lIns="0" tIns="0" rIns="0" bIns="0" rtlCol="0" anchor="t">
            <a:noAutofit/>
          </a:body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457200" y="1352551"/>
            <a:ext cx="8229600" cy="3242072"/>
          </a:xfrm>
          <a:prstGeom prst="rect">
            <a:avLst/>
          </a:prstGeom>
        </p:spPr>
        <p:txBody>
          <a:bodyPr vert="horz" lIns="0" tIns="0" rIns="0" bIns="0" rtlCol="0">
            <a:normAutofit/>
          </a:bodyPr>
          <a:lstStyle/>
          <a:p>
            <a:pPr lvl="0"/>
            <a:r>
              <a:rPr lang="en-GB" noProof="0" dirty="0" smtClean="0"/>
              <a:t>Level 1 bullet</a:t>
            </a:r>
            <a:endParaRPr lang="en-GB" noProof="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6" r:id="rId4"/>
    <p:sldLayoutId id="2147483651" r:id="rId5"/>
    <p:sldLayoutId id="2147483658" r:id="rId6"/>
    <p:sldLayoutId id="2147483652" r:id="rId7"/>
    <p:sldLayoutId id="2147483659" r:id="rId8"/>
    <p:sldLayoutId id="2147483660"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dt="0"/>
  <p:txStyles>
    <p:titleStyle>
      <a:lvl1pPr algn="l" defTabSz="457200" rtl="0" eaLnBrk="1" latinLnBrk="0" hangingPunct="1">
        <a:lnSpc>
          <a:spcPct val="90000"/>
        </a:lnSpc>
        <a:spcBef>
          <a:spcPct val="0"/>
        </a:spcBef>
        <a:buNone/>
        <a:defRPr sz="4400" kern="1200" spc="-50">
          <a:solidFill>
            <a:srgbClr val="148B38"/>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432000" indent="-432000" algn="l" defTabSz="457200" rtl="0" eaLnBrk="1" latinLnBrk="0" hangingPunct="1">
        <a:lnSpc>
          <a:spcPct val="110000"/>
        </a:lnSpc>
        <a:spcBef>
          <a:spcPts val="0"/>
        </a:spcBef>
        <a:buClr>
          <a:srgbClr val="148B38"/>
        </a:buClr>
        <a:buSzPct val="106000"/>
        <a:buFont typeface="Lucida Grande"/>
        <a:buChar char="◊"/>
        <a:defRPr sz="3500" kern="1200">
          <a:solidFill>
            <a:srgbClr val="7F7F7F"/>
          </a:solidFill>
          <a:latin typeface="Open Sans" panose="020B0606030504020204" pitchFamily="34" charset="0"/>
          <a:ea typeface="Open Sans" panose="020B0606030504020204" pitchFamily="34" charset="0"/>
          <a:cs typeface="Open Sans" panose="020B0606030504020204" pitchFamily="34" charset="0"/>
        </a:defRPr>
      </a:lvl1pPr>
      <a:lvl2pPr marL="810000" indent="-34200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051200" indent="-228600" algn="l" defTabSz="457200" rtl="0" eaLnBrk="1" latinLnBrk="0" hangingPunct="1">
        <a:spcBef>
          <a:spcPct val="20000"/>
        </a:spcBef>
        <a:buFont typeface="Lucida Grande"/>
        <a:buChar char="–"/>
        <a:defRPr sz="2400" kern="1200" baseline="0">
          <a:solidFill>
            <a:schemeClr val="tx1"/>
          </a:solidFill>
          <a:latin typeface="Arial"/>
          <a:ea typeface="+mn-ea"/>
          <a:cs typeface="+mn-cs"/>
        </a:defRPr>
      </a:lvl3pPr>
      <a:lvl4pPr marL="1332000" indent="-228600" algn="l" defTabSz="457200" rtl="0" eaLnBrk="1" latinLnBrk="0" hangingPunct="1">
        <a:spcBef>
          <a:spcPts val="700"/>
        </a:spcBef>
        <a:buFont typeface="Arial"/>
        <a:buChar char="–"/>
        <a:defRPr sz="2000" kern="1200">
          <a:solidFill>
            <a:schemeClr val="tx1"/>
          </a:solidFill>
          <a:latin typeface="Arial"/>
          <a:ea typeface="+mn-ea"/>
          <a:cs typeface="+mn-cs"/>
        </a:defRPr>
      </a:lvl4pPr>
      <a:lvl5pPr marL="1609200" indent="-228600" algn="l" defTabSz="457200" rtl="0" eaLnBrk="1" latinLnBrk="0" hangingPunct="1">
        <a:spcBef>
          <a:spcPts val="700"/>
        </a:spcBef>
        <a:buFont typeface="Lucida Grande"/>
        <a:buChar char="–"/>
        <a:defRPr sz="2000" kern="1200" baseline="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2" Type="http://schemas.openxmlformats.org/officeDocument/2006/relationships/hyperlink" Target="http://creativecommons.org/licenses/by/4.0/" TargetMode="Externa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20.jpg"/><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9.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GB" sz="2800" dirty="0" smtClean="0"/>
              <a:t>Using </a:t>
            </a:r>
            <a:r>
              <a:rPr lang="en-GB" sz="2800" dirty="0"/>
              <a:t>WordPress as </a:t>
            </a:r>
            <a:r>
              <a:rPr lang="en-GB" sz="2800" dirty="0" smtClean="0"/>
              <a:t>a badge platform</a:t>
            </a:r>
            <a:endParaRPr lang="en-GB" sz="2800" dirty="0"/>
          </a:p>
        </p:txBody>
      </p:sp>
      <p:sp>
        <p:nvSpPr>
          <p:cNvPr id="2" name="Subtitle 1"/>
          <p:cNvSpPr>
            <a:spLocks noGrp="1"/>
          </p:cNvSpPr>
          <p:nvPr>
            <p:ph type="subTitle" idx="1"/>
          </p:nvPr>
        </p:nvSpPr>
        <p:spPr>
          <a:xfrm>
            <a:off x="2092326" y="3232149"/>
            <a:ext cx="6594474" cy="1346200"/>
          </a:xfrm>
        </p:spPr>
        <p:txBody>
          <a:bodyPr/>
          <a:lstStyle/>
          <a:p>
            <a:r>
              <a:rPr lang="en-GB" dirty="0"/>
              <a:t>Martin </a:t>
            </a:r>
            <a:r>
              <a:rPr lang="en-GB" dirty="0" err="1"/>
              <a:t>Hawksey</a:t>
            </a:r>
            <a:endParaRPr lang="en-GB" dirty="0"/>
          </a:p>
          <a:p>
            <a:r>
              <a:rPr lang="en-GB" sz="2800" dirty="0" smtClean="0"/>
              <a:t>@</a:t>
            </a:r>
            <a:r>
              <a:rPr lang="en-GB" sz="2800" dirty="0" err="1" smtClean="0"/>
              <a:t>mhawksey</a:t>
            </a:r>
            <a:endParaRPr lang="en-GB" sz="2800" dirty="0" smtClean="0"/>
          </a:p>
          <a:p>
            <a:r>
              <a:rPr lang="en-GB" sz="2000" dirty="0" smtClean="0"/>
              <a:t>Chief </a:t>
            </a:r>
            <a:r>
              <a:rPr lang="en-GB" sz="2000" dirty="0"/>
              <a:t>Innovation, Technology and Community </a:t>
            </a:r>
            <a:r>
              <a:rPr lang="en-GB" sz="2000" dirty="0" smtClean="0"/>
              <a:t>Officer</a:t>
            </a:r>
            <a:endParaRPr lang="en-GB" sz="2000" dirty="0"/>
          </a:p>
        </p:txBody>
      </p:sp>
      <p:sp>
        <p:nvSpPr>
          <p:cNvPr id="7" name="Text Placeholder 6"/>
          <p:cNvSpPr>
            <a:spLocks noGrp="1"/>
          </p:cNvSpPr>
          <p:nvPr>
            <p:ph type="body" sz="quarter" idx="14"/>
          </p:nvPr>
        </p:nvSpPr>
        <p:spPr>
          <a:xfrm>
            <a:off x="457203" y="250109"/>
            <a:ext cx="3314699" cy="971704"/>
          </a:xfrm>
        </p:spPr>
        <p:txBody>
          <a:bodyPr/>
          <a:lstStyle/>
          <a:p>
            <a:r>
              <a:rPr lang="en-GB" dirty="0"/>
              <a:t>Open Badges in </a:t>
            </a:r>
            <a:r>
              <a:rPr lang="en-GB" dirty="0" smtClean="0"/>
              <a:t>HE</a:t>
            </a:r>
          </a:p>
          <a:p>
            <a:r>
              <a:rPr lang="en-GB" dirty="0" smtClean="0"/>
              <a:t>8</a:t>
            </a:r>
            <a:r>
              <a:rPr lang="en-GB" baseline="30000" dirty="0" smtClean="0"/>
              <a:t>th</a:t>
            </a:r>
            <a:r>
              <a:rPr lang="en-GB" dirty="0" smtClean="0"/>
              <a:t> March 2016</a:t>
            </a:r>
            <a:endParaRPr lang="en-GB" dirty="0"/>
          </a:p>
        </p:txBody>
      </p:sp>
      <p:sp>
        <p:nvSpPr>
          <p:cNvPr id="8" name="Rectangle 3"/>
          <p:cNvSpPr>
            <a:spLocks noChangeArrowheads="1"/>
          </p:cNvSpPr>
          <p:nvPr/>
        </p:nvSpPr>
        <p:spPr bwMode="auto">
          <a:xfrm>
            <a:off x="3" y="4463620"/>
            <a:ext cx="2092325" cy="484748"/>
          </a:xfrm>
          <a:prstGeom prst="rect">
            <a:avLst/>
          </a:prstGeom>
          <a:noFill/>
          <a:ln>
            <a:noFill/>
          </a:ln>
          <a:effec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smtClean="0">
                <a:ln>
                  <a:noFill/>
                </a:ln>
                <a:solidFill>
                  <a:srgbClr val="555555"/>
                </a:solidFill>
                <a:effectLst/>
                <a:latin typeface="Open Sans"/>
                <a:cs typeface="Arial" pitchFamily="34" charset="0"/>
              </a:rPr>
              <a:t>  This work is licensed under a </a:t>
            </a:r>
            <a:r>
              <a:rPr kumimoji="0" lang="en-US" altLang="en-US" sz="1050" b="0" i="0" u="none" strike="noStrike" cap="none" normalizeH="0" baseline="0" dirty="0" smtClean="0">
                <a:ln>
                  <a:noFill/>
                </a:ln>
                <a:solidFill>
                  <a:srgbClr val="555555"/>
                </a:solidFill>
                <a:effectLst/>
                <a:latin typeface="Open Sans"/>
                <a:cs typeface="Arial" pitchFamily="34" charset="0"/>
                <a:hlinkClick r:id="rId2"/>
              </a:rPr>
              <a:t>Creative Commons Attribution 4.0 License</a:t>
            </a:r>
            <a:r>
              <a:rPr kumimoji="0" lang="en-US" altLang="en-US" sz="1050" b="0" i="0" u="none" strike="noStrike" cap="none" normalizeH="0" baseline="0" dirty="0" smtClean="0">
                <a:ln>
                  <a:noFill/>
                </a:ln>
                <a:solidFill>
                  <a:srgbClr val="555555"/>
                </a:solidFill>
                <a:effectLst/>
                <a:latin typeface="Open Sans"/>
                <a:cs typeface="Arial" pitchFamily="34" charset="0"/>
              </a:rPr>
              <a:t>. CC-BY </a:t>
            </a:r>
            <a:r>
              <a:rPr kumimoji="0" lang="en-US" altLang="en-US" sz="1050" b="0" i="0" u="none" strike="noStrike" cap="none" normalizeH="0" baseline="0" dirty="0" err="1" smtClean="0">
                <a:ln>
                  <a:noFill/>
                </a:ln>
                <a:solidFill>
                  <a:srgbClr val="555555"/>
                </a:solidFill>
                <a:effectLst/>
                <a:latin typeface="Open Sans"/>
                <a:cs typeface="Arial" pitchFamily="34" charset="0"/>
              </a:rPr>
              <a:t>mhawksey</a:t>
            </a:r>
            <a:r>
              <a:rPr kumimoji="0" lang="en-US" altLang="en-US" sz="1000" b="0" i="0" u="none" strike="noStrike" cap="none" normalizeH="0" baseline="0" dirty="0" smtClean="0">
                <a:ln>
                  <a:noFill/>
                </a:ln>
                <a:solidFill>
                  <a:schemeClr val="tx1"/>
                </a:solidFill>
                <a:effectLst/>
                <a:latin typeface="Arial" pitchFamily="34" charset="0"/>
                <a:cs typeface="Arial" pitchFamily="34" charset="0"/>
              </a:rPr>
              <a:t> </a:t>
            </a:r>
            <a:endParaRPr kumimoji="0" lang="en-US" altLang="en-US" sz="1050" b="0" i="0" u="none" strike="noStrike" cap="none" normalizeH="0" baseline="0" dirty="0" smtClean="0">
              <a:ln>
                <a:noFill/>
              </a:ln>
              <a:solidFill>
                <a:srgbClr val="555555"/>
              </a:solidFill>
              <a:effectLst/>
              <a:latin typeface="Open Sans"/>
              <a:cs typeface="Arial" pitchFamily="34" charset="0"/>
            </a:endParaRPr>
          </a:p>
        </p:txBody>
      </p:sp>
      <p:pic>
        <p:nvPicPr>
          <p:cNvPr id="9" name="Picture 4" descr="Creative Commons Licence">
            <a:hlinkClick r:id="rId3"/>
          </p:cNvPr>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660641" y="4075548"/>
            <a:ext cx="771047" cy="271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997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3712"/>
            <a:ext cx="8229600" cy="459008"/>
          </a:xfrm>
        </p:spPr>
        <p:txBody>
          <a:bodyPr/>
          <a:lstStyle/>
          <a:p>
            <a:r>
              <a:rPr lang="en-GB" dirty="0" err="1" smtClean="0"/>
              <a:t>Wordpress</a:t>
            </a:r>
            <a:endParaRPr lang="en-GB" dirty="0"/>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9144000" cy="5141061"/>
          </a:xfrm>
          <a:prstGeom prst="rect">
            <a:avLst/>
          </a:prstGeom>
        </p:spPr>
      </p:pic>
      <p:grpSp>
        <p:nvGrpSpPr>
          <p:cNvPr id="10" name="Group 9"/>
          <p:cNvGrpSpPr/>
          <p:nvPr/>
        </p:nvGrpSpPr>
        <p:grpSpPr>
          <a:xfrm>
            <a:off x="-2" y="4922044"/>
            <a:ext cx="9143999" cy="221456"/>
            <a:chOff x="-2" y="4960627"/>
            <a:chExt cx="9143999" cy="221456"/>
          </a:xfrm>
        </p:grpSpPr>
        <p:sp>
          <p:nvSpPr>
            <p:cNvPr id="11" name="Rectangle 10" descr=" 7"/>
            <p:cNvSpPr/>
            <p:nvPr/>
          </p:nvSpPr>
          <p:spPr>
            <a:xfrm>
              <a:off x="-2" y="4960627"/>
              <a:ext cx="9143999" cy="2214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lIns="684000" tIns="0" bIns="0" rtlCol="0" anchor="ctr" anchorCtr="0"/>
            <a:lstStyle/>
            <a:p>
              <a:r>
                <a:rPr lang="en-GB" sz="800" dirty="0" smtClean="0">
                  <a:latin typeface="Open Sans" panose="020B0606030504020204" pitchFamily="34" charset="0"/>
                  <a:ea typeface="Open Sans" panose="020B0606030504020204" pitchFamily="34" charset="0"/>
                  <a:cs typeface="Open Sans" panose="020B0606030504020204" pitchFamily="34" charset="0"/>
                </a:rPr>
                <a:t>Alan Levine (</a:t>
              </a:r>
              <a:r>
                <a:rPr lang="en-GB" sz="800" dirty="0" err="1" smtClean="0">
                  <a:latin typeface="Open Sans" panose="020B0606030504020204" pitchFamily="34" charset="0"/>
                  <a:ea typeface="Open Sans" panose="020B0606030504020204" pitchFamily="34" charset="0"/>
                  <a:cs typeface="Open Sans" panose="020B0606030504020204" pitchFamily="34" charset="0"/>
                </a:rPr>
                <a:t>cogdog</a:t>
              </a:r>
              <a:r>
                <a:rPr lang="en-GB" sz="800" dirty="0" smtClean="0">
                  <a:latin typeface="Open Sans" panose="020B0606030504020204" pitchFamily="34" charset="0"/>
                  <a:ea typeface="Open Sans" panose="020B0606030504020204" pitchFamily="34" charset="0"/>
                  <a:cs typeface="Open Sans" panose="020B0606030504020204" pitchFamily="34" charset="0"/>
                </a:rPr>
                <a:t>)</a:t>
              </a:r>
            </a:p>
            <a:p>
              <a:r>
                <a:rPr lang="en-GB" sz="800" dirty="0">
                  <a:latin typeface="Open Sans" panose="020B0606030504020204" pitchFamily="34" charset="0"/>
                  <a:ea typeface="Open Sans" panose="020B0606030504020204" pitchFamily="34" charset="0"/>
                  <a:cs typeface="Open Sans" panose="020B0606030504020204" pitchFamily="34" charset="0"/>
                </a:rPr>
                <a:t>https://flic.kr/p/7ZBbUk</a:t>
              </a:r>
            </a:p>
          </p:txBody>
        </p:sp>
        <p:pic>
          <p:nvPicPr>
            <p:cNvPr id="12" name="Picture 2" descr="http://mirrors.creativecommons.org/presskit/buttons/88x31/png/by.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 y="4960628"/>
              <a:ext cx="625980" cy="219015"/>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Rectangle 12"/>
          <p:cNvSpPr/>
          <p:nvPr/>
        </p:nvSpPr>
        <p:spPr>
          <a:xfrm>
            <a:off x="-1" y="831271"/>
            <a:ext cx="2809875" cy="783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252000" rIns="252000" rtlCol="0" anchor="ctr"/>
          <a:lstStyle/>
          <a:p>
            <a:pPr algn="r"/>
            <a:r>
              <a:rPr lang="en-GB" sz="3200" dirty="0" smtClean="0">
                <a:latin typeface="Open Sans" panose="020B0606030504020204" pitchFamily="34" charset="0"/>
                <a:ea typeface="Open Sans" panose="020B0606030504020204" pitchFamily="34" charset="0"/>
                <a:cs typeface="Open Sans" panose="020B0606030504020204" pitchFamily="34" charset="0"/>
              </a:rPr>
              <a:t>WordPress</a:t>
            </a:r>
            <a:endParaRPr lang="en-GB" sz="32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8747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Wordpress</a:t>
            </a:r>
            <a:r>
              <a:rPr lang="en-GB" dirty="0" smtClean="0"/>
              <a:t> Plugins </a:t>
            </a:r>
            <a:endParaRPr lang="en-GB"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0799" y="205978"/>
            <a:ext cx="9040813" cy="452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6723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Single sign-on/registration</a:t>
            </a:r>
            <a:endParaRPr lang="en-GB" dirty="0"/>
          </a:p>
        </p:txBody>
      </p:sp>
      <p:sp>
        <p:nvSpPr>
          <p:cNvPr id="4" name="Footer Placeholder 3"/>
          <p:cNvSpPr>
            <a:spLocks noGrp="1"/>
          </p:cNvSpPr>
          <p:nvPr>
            <p:ph type="ftr" sz="quarter" idx="4294967295"/>
          </p:nvPr>
        </p:nvSpPr>
        <p:spPr>
          <a:xfrm>
            <a:off x="362604" y="4850594"/>
            <a:ext cx="7062952" cy="171615"/>
          </a:xfrm>
          <a:prstGeom prst="rect">
            <a:avLst/>
          </a:prstGeom>
        </p:spPr>
        <p:txBody>
          <a:bodyPr/>
          <a:lstStyle/>
          <a:p>
            <a:r>
              <a:rPr lang="en-GB" smtClean="0"/>
              <a:t>http://go.alt.ac.uk/octel-notes-2014</a:t>
            </a:r>
            <a:endParaRPr lang="en-GB" dirty="0"/>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5141060"/>
          </a:xfrm>
          <a:prstGeom prst="rect">
            <a:avLst/>
          </a:prstGeom>
        </p:spPr>
      </p:pic>
      <p:grpSp>
        <p:nvGrpSpPr>
          <p:cNvPr id="6" name="Group 5"/>
          <p:cNvGrpSpPr/>
          <p:nvPr/>
        </p:nvGrpSpPr>
        <p:grpSpPr>
          <a:xfrm>
            <a:off x="-2" y="4922044"/>
            <a:ext cx="9143999" cy="221456"/>
            <a:chOff x="-2" y="4960627"/>
            <a:chExt cx="9143999" cy="221456"/>
          </a:xfrm>
        </p:grpSpPr>
        <p:sp>
          <p:nvSpPr>
            <p:cNvPr id="7" name="Rectangle 6" descr=" 7"/>
            <p:cNvSpPr/>
            <p:nvPr/>
          </p:nvSpPr>
          <p:spPr>
            <a:xfrm>
              <a:off x="-2" y="4960627"/>
              <a:ext cx="9143999" cy="2214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lIns="684000" tIns="0" bIns="0" rtlCol="0" anchor="ctr" anchorCtr="0"/>
            <a:lstStyle/>
            <a:p>
              <a:r>
                <a:rPr lang="en-GB" sz="800" dirty="0">
                  <a:latin typeface="Open Sans" panose="020B0606030504020204" pitchFamily="34" charset="0"/>
                  <a:ea typeface="Open Sans" panose="020B0606030504020204" pitchFamily="34" charset="0"/>
                  <a:cs typeface="Open Sans" panose="020B0606030504020204" pitchFamily="34" charset="0"/>
                </a:rPr>
                <a:t>Official </a:t>
              </a:r>
              <a:r>
                <a:rPr lang="en-GB" sz="800" dirty="0" smtClean="0">
                  <a:latin typeface="Open Sans" panose="020B0606030504020204" pitchFamily="34" charset="0"/>
                  <a:ea typeface="Open Sans" panose="020B0606030504020204" pitchFamily="34" charset="0"/>
                  <a:cs typeface="Open Sans" panose="020B0606030504020204" pitchFamily="34" charset="0"/>
                </a:rPr>
                <a:t>GDC</a:t>
              </a:r>
              <a:br>
                <a:rPr lang="en-GB" sz="800" dirty="0" smtClean="0">
                  <a:latin typeface="Open Sans" panose="020B0606030504020204" pitchFamily="34" charset="0"/>
                  <a:ea typeface="Open Sans" panose="020B0606030504020204" pitchFamily="34" charset="0"/>
                  <a:cs typeface="Open Sans" panose="020B0606030504020204" pitchFamily="34" charset="0"/>
                </a:rPr>
              </a:br>
              <a:r>
                <a:rPr lang="en-GB" sz="800" dirty="0" smtClean="0">
                  <a:latin typeface="Open Sans" panose="020B0606030504020204" pitchFamily="34" charset="0"/>
                  <a:ea typeface="Open Sans" panose="020B0606030504020204" pitchFamily="34" charset="0"/>
                  <a:cs typeface="Open Sans" panose="020B0606030504020204" pitchFamily="34" charset="0"/>
                </a:rPr>
                <a:t>https</a:t>
              </a:r>
              <a:r>
                <a:rPr lang="en-GB" sz="800" dirty="0">
                  <a:latin typeface="Open Sans" panose="020B0606030504020204" pitchFamily="34" charset="0"/>
                  <a:ea typeface="Open Sans" panose="020B0606030504020204" pitchFamily="34" charset="0"/>
                  <a:cs typeface="Open Sans" panose="020B0606030504020204" pitchFamily="34" charset="0"/>
                </a:rPr>
                <a:t>://flic.kr/p/r8r2Gn</a:t>
              </a:r>
            </a:p>
          </p:txBody>
        </p:sp>
        <p:pic>
          <p:nvPicPr>
            <p:cNvPr id="8" name="Picture 2" descr="http://mirrors.creativecommons.org/presskit/buttons/88x31/png/by.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 y="4960628"/>
              <a:ext cx="625980" cy="219015"/>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Rectangle 9"/>
          <p:cNvSpPr/>
          <p:nvPr/>
        </p:nvSpPr>
        <p:spPr>
          <a:xfrm>
            <a:off x="4819652" y="3812596"/>
            <a:ext cx="4324348" cy="783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252000" rIns="252000" rtlCol="0" anchor="ctr"/>
          <a:lstStyle/>
          <a:p>
            <a:pPr algn="r"/>
            <a:r>
              <a:rPr lang="en-GB" sz="3200" dirty="0" smtClean="0">
                <a:latin typeface="Open Sans" panose="020B0606030504020204" pitchFamily="34" charset="0"/>
                <a:ea typeface="Open Sans" panose="020B0606030504020204" pitchFamily="34" charset="0"/>
                <a:cs typeface="Open Sans" panose="020B0606030504020204" pitchFamily="34" charset="0"/>
              </a:rPr>
              <a:t>SSO - Single Sign On</a:t>
            </a:r>
            <a:endParaRPr lang="en-GB" sz="32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47358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solidFill>
                  <a:schemeClr val="bg1"/>
                </a:solidFill>
              </a:rPr>
              <a:t>BadgeOS</a:t>
            </a:r>
            <a:endParaRPr lang="en-GB"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161" y="0"/>
            <a:ext cx="9188323" cy="533806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2161" y="0"/>
            <a:ext cx="9188323" cy="533806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2161" y="0"/>
            <a:ext cx="9188323" cy="5338064"/>
          </a:xfrm>
          <a:prstGeom prst="rect">
            <a:avLst/>
          </a:prstGeom>
        </p:spPr>
      </p:pic>
    </p:spTree>
    <p:extLst>
      <p:ext uri="{BB962C8B-B14F-4D97-AF65-F5344CB8AC3E}">
        <p14:creationId xmlns:p14="http://schemas.microsoft.com/office/powerpoint/2010/main" val="1845111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300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ntr" presetSubtype="0" fill="hold" nodeType="withEffect">
                                  <p:stCondLst>
                                    <p:cond delay="30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3500"/>
                            </p:stCondLst>
                            <p:childTnLst>
                              <p:par>
                                <p:cTn id="12" presetID="10" presetClass="exit" presetSubtype="0" fill="hold" nodeType="afterEffect">
                                  <p:stCondLst>
                                    <p:cond delay="3000"/>
                                  </p:stCondLst>
                                  <p:childTnLst>
                                    <p:animEffect transition="out" filter="fade">
                                      <p:cBhvr>
                                        <p:cTn id="13" dur="500"/>
                                        <p:tgtEl>
                                          <p:spTgt spid="5"/>
                                        </p:tgtEl>
                                      </p:cBhvr>
                                    </p:animEffect>
                                    <p:set>
                                      <p:cBhvr>
                                        <p:cTn id="14" dur="1" fill="hold">
                                          <p:stCondLst>
                                            <p:cond delay="499"/>
                                          </p:stCondLst>
                                        </p:cTn>
                                        <p:tgtEl>
                                          <p:spTgt spid="5"/>
                                        </p:tgtEl>
                                        <p:attrNameLst>
                                          <p:attrName>style.visibility</p:attrName>
                                        </p:attrNameLst>
                                      </p:cBhvr>
                                      <p:to>
                                        <p:strVal val="hidden"/>
                                      </p:to>
                                    </p:set>
                                  </p:childTnLst>
                                </p:cTn>
                              </p:par>
                              <p:par>
                                <p:cTn id="15" presetID="10" presetClass="entr" presetSubtype="0" fill="hold" nodeType="withEffect">
                                  <p:stCondLst>
                                    <p:cond delay="30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7000"/>
                            </p:stCondLst>
                            <p:childTnLst>
                              <p:par>
                                <p:cTn id="19" presetID="10" presetClass="exit" presetSubtype="0" fill="hold" nodeType="afterEffect">
                                  <p:stCondLst>
                                    <p:cond delay="3000"/>
                                  </p:stCondLst>
                                  <p:childTnLst>
                                    <p:animEffect transition="out" filter="fade">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par>
                                <p:cTn id="22" presetID="10" presetClass="entr" presetSubtype="0" fill="hold" nodeType="withEffect">
                                  <p:stCondLst>
                                    <p:cond delay="300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 y="0"/>
            <a:ext cx="9144000" cy="4680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0" y="3137556"/>
            <a:ext cx="3219450" cy="783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252000" rIns="252000" rtlCol="0" anchor="ctr"/>
          <a:lstStyle/>
          <a:p>
            <a:pPr algn="r"/>
            <a:r>
              <a:rPr lang="en-GB" sz="3200" dirty="0" smtClean="0">
                <a:latin typeface="Open Sans" panose="020B0606030504020204" pitchFamily="34" charset="0"/>
                <a:ea typeface="Open Sans" panose="020B0606030504020204" pitchFamily="34" charset="0"/>
                <a:cs typeface="Open Sans" panose="020B0606030504020204" pitchFamily="34" charset="0"/>
              </a:rPr>
              <a:t>Make a badge</a:t>
            </a:r>
            <a:endParaRPr lang="en-GB" sz="32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2400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6200" y="76200"/>
            <a:ext cx="7981950" cy="2914650"/>
          </a:xfrm>
          <a:prstGeom prst="rect">
            <a:avLst/>
          </a:prstGeom>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0904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6200" y="76200"/>
            <a:ext cx="7981950" cy="2914650"/>
          </a:xfrm>
          <a:prstGeom prst="rect">
            <a:avLst/>
          </a:prstGeom>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143000" y="114300"/>
            <a:ext cx="7924800" cy="4972050"/>
          </a:xfrm>
          <a:prstGeom prst="rect">
            <a:avLst/>
          </a:prstGeom>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9710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Reviewed</a:t>
            </a:r>
            <a:endParaRPr lang="en-GB" dirty="0"/>
          </a:p>
        </p:txBody>
      </p:sp>
      <p:pic>
        <p:nvPicPr>
          <p:cNvPr id="5" name="Picture 4" descr="Edit Submission ‹ ocTEL 2014 — WordPress - Google Chrome"/>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28600" y="815399"/>
            <a:ext cx="8458200" cy="3967389"/>
          </a:xfrm>
          <a:prstGeom prst="rect">
            <a:avLst/>
          </a:prstGeom>
        </p:spPr>
      </p:pic>
    </p:spTree>
    <p:extLst>
      <p:ext uri="{BB962C8B-B14F-4D97-AF65-F5344CB8AC3E}">
        <p14:creationId xmlns:p14="http://schemas.microsoft.com/office/powerpoint/2010/main" val="1468453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307437" y="1671273"/>
            <a:ext cx="4529126" cy="1354369"/>
          </a:xfrm>
          <a:prstGeom prst="rect">
            <a:avLst/>
          </a:prstGeom>
        </p:spPr>
      </p:pic>
      <p:sp>
        <p:nvSpPr>
          <p:cNvPr id="2" name="TextBox 1"/>
          <p:cNvSpPr txBox="1"/>
          <p:nvPr/>
        </p:nvSpPr>
        <p:spPr>
          <a:xfrm>
            <a:off x="2431833" y="3186657"/>
            <a:ext cx="4280339" cy="523220"/>
          </a:xfrm>
          <a:prstGeom prst="rect">
            <a:avLst/>
          </a:prstGeom>
          <a:noFill/>
        </p:spPr>
        <p:txBody>
          <a:bodyPr wrap="none" rtlCol="0">
            <a:spAutoFit/>
          </a:bodyPr>
          <a:lstStyle/>
          <a:p>
            <a:r>
              <a:rPr lang="en-GB" sz="2800" dirty="0" smtClean="0">
                <a:solidFill>
                  <a:schemeClr val="bg1">
                    <a:lumMod val="50000"/>
                  </a:schemeClr>
                </a:solidFill>
              </a:rPr>
              <a:t>http://octel.alt.ac.uk/2014/</a:t>
            </a:r>
            <a:endParaRPr lang="en-GB" sz="2800" dirty="0">
              <a:solidFill>
                <a:schemeClr val="bg1">
                  <a:lumMod val="50000"/>
                </a:schemeClr>
              </a:solidFill>
            </a:endParaRPr>
          </a:p>
        </p:txBody>
      </p:sp>
    </p:spTree>
    <p:extLst>
      <p:ext uri="{BB962C8B-B14F-4D97-AF65-F5344CB8AC3E}">
        <p14:creationId xmlns:p14="http://schemas.microsoft.com/office/powerpoint/2010/main" val="4176251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duotone>
              <a:prstClr val="black"/>
              <a:schemeClr val="accent1">
                <a:tint val="45000"/>
                <a:satMod val="400000"/>
              </a:schemeClr>
            </a:duotone>
            <a:extLst>
              <a:ext uri="{BEBA8EAE-BF5A-486C-A8C5-ECC9F3942E4B}">
                <a14:imgProps xmlns:a14="http://schemas.microsoft.com/office/drawing/2010/main">
                  <a14:imgLayer r:embed="rId3">
                    <a14:imgEffect>
                      <a14:brightnessContrast bright="52000" contrast="40000"/>
                    </a14:imgEffect>
                  </a14:imgLayer>
                </a14:imgProps>
              </a:ex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3" name="Rectangle 2"/>
          <p:cNvSpPr/>
          <p:nvPr/>
        </p:nvSpPr>
        <p:spPr>
          <a:xfrm>
            <a:off x="2466754" y="3503230"/>
            <a:ext cx="6677248" cy="783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sz="3200" dirty="0" smtClean="0">
                <a:latin typeface="Open Sans" panose="020B0606030504020204" pitchFamily="34" charset="0"/>
                <a:ea typeface="Open Sans" panose="020B0606030504020204" pitchFamily="34" charset="0"/>
                <a:cs typeface="Open Sans" panose="020B0606030504020204" pitchFamily="34" charset="0"/>
              </a:rPr>
              <a:t>Badge Design/Lessons Learned</a:t>
            </a:r>
            <a:endParaRPr lang="en-GB" sz="32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91447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57914" cy="5181600"/>
          </a:xfrm>
          <a:prstGeom prst="rect">
            <a:avLst/>
          </a:prstGeom>
        </p:spPr>
      </p:pic>
      <p:sp>
        <p:nvSpPr>
          <p:cNvPr id="2" name="Rectangle 1"/>
          <p:cNvSpPr/>
          <p:nvPr/>
        </p:nvSpPr>
        <p:spPr>
          <a:xfrm>
            <a:off x="3063812" y="4037610"/>
            <a:ext cx="6877852" cy="783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3218338" y="4075564"/>
            <a:ext cx="5422592" cy="707864"/>
          </a:xfrm>
          <a:prstGeom prst="rect">
            <a:avLst/>
          </a:prstGeom>
        </p:spPr>
        <p:txBody>
          <a:bodyPr wrap="none" lIns="91417" tIns="45709" rIns="91417" bIns="45709">
            <a:spAutoFit/>
          </a:bodyPr>
          <a:lstStyle/>
          <a:p>
            <a:r>
              <a:rPr lang="en-GB" sz="4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go.alt.ac.uk/join-ALT</a:t>
            </a:r>
          </a:p>
        </p:txBody>
      </p:sp>
    </p:spTree>
    <p:extLst>
      <p:ext uri="{BB962C8B-B14F-4D97-AF65-F5344CB8AC3E}">
        <p14:creationId xmlns:p14="http://schemas.microsoft.com/office/powerpoint/2010/main" val="4062601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232"/>
            <a:ext cx="9144000" cy="5139035"/>
          </a:xfrm>
          <a:prstGeom prst="rect">
            <a:avLst/>
          </a:prstGeom>
        </p:spPr>
      </p:pic>
      <p:sp>
        <p:nvSpPr>
          <p:cNvPr id="4" name="Rectangle 3" descr=" 7"/>
          <p:cNvSpPr/>
          <p:nvPr/>
        </p:nvSpPr>
        <p:spPr>
          <a:xfrm>
            <a:off x="0" y="4883654"/>
            <a:ext cx="9144000" cy="25761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lIns="792000" tIns="0" bIns="0" rtlCol="0" anchor="ctr" anchorCtr="0"/>
          <a:lstStyle/>
          <a:p>
            <a:r>
              <a:rPr lang="en-GB" sz="800" dirty="0">
                <a:latin typeface="Open Sans" panose="020B0606030504020204" pitchFamily="34" charset="0"/>
                <a:ea typeface="Open Sans" panose="020B0606030504020204" pitchFamily="34" charset="0"/>
                <a:cs typeface="Open Sans" panose="020B0606030504020204" pitchFamily="34" charset="0"/>
              </a:rPr>
              <a:t>Christiaan </a:t>
            </a:r>
            <a:r>
              <a:rPr lang="en-GB" sz="800" dirty="0" err="1" smtClean="0">
                <a:latin typeface="Open Sans" panose="020B0606030504020204" pitchFamily="34" charset="0"/>
                <a:ea typeface="Open Sans" panose="020B0606030504020204" pitchFamily="34" charset="0"/>
                <a:cs typeface="Open Sans" panose="020B0606030504020204" pitchFamily="34" charset="0"/>
              </a:rPr>
              <a:t>Colen</a:t>
            </a:r>
            <a:endParaRPr lang="en-GB" sz="800" dirty="0" smtClean="0">
              <a:latin typeface="Open Sans" panose="020B0606030504020204" pitchFamily="34" charset="0"/>
              <a:ea typeface="Open Sans" panose="020B0606030504020204" pitchFamily="34" charset="0"/>
              <a:cs typeface="Open Sans" panose="020B0606030504020204" pitchFamily="34" charset="0"/>
            </a:endParaRPr>
          </a:p>
          <a:p>
            <a:r>
              <a:rPr lang="en-GB" sz="800" dirty="0">
                <a:latin typeface="Open Sans" panose="020B0606030504020204" pitchFamily="34" charset="0"/>
                <a:ea typeface="Open Sans" panose="020B0606030504020204" pitchFamily="34" charset="0"/>
                <a:cs typeface="Open Sans" panose="020B0606030504020204" pitchFamily="34" charset="0"/>
              </a:rPr>
              <a:t>https://flic.kr/p/x9G5bQ</a:t>
            </a:r>
          </a:p>
        </p:txBody>
      </p:sp>
      <p:pic>
        <p:nvPicPr>
          <p:cNvPr id="5" name="Picture 4" descr="Creative Commons Licens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4886611"/>
            <a:ext cx="729234" cy="25688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831271"/>
            <a:ext cx="3438926" cy="783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252000" rIns="252000" rtlCol="0" anchor="ctr"/>
          <a:lstStyle/>
          <a:p>
            <a:pPr algn="r"/>
            <a:r>
              <a:rPr lang="en-GB" sz="3200" dirty="0" smtClean="0">
                <a:latin typeface="Open Sans" panose="020B0606030504020204" pitchFamily="34" charset="0"/>
                <a:ea typeface="Open Sans" panose="020B0606030504020204" pitchFamily="34" charset="0"/>
                <a:cs typeface="Open Sans" panose="020B0606030504020204" pitchFamily="34" charset="0"/>
              </a:rPr>
              <a:t>Digital First</a:t>
            </a:r>
            <a:endParaRPr lang="en-GB" sz="32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21325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9144000" cy="5143501"/>
          </a:xfrm>
          <a:prstGeom prst="rect">
            <a:avLst/>
          </a:prstGeom>
        </p:spPr>
      </p:pic>
      <p:sp>
        <p:nvSpPr>
          <p:cNvPr id="4" name="Rectangle 3" descr=" 7"/>
          <p:cNvSpPr/>
          <p:nvPr/>
        </p:nvSpPr>
        <p:spPr>
          <a:xfrm>
            <a:off x="0" y="4883654"/>
            <a:ext cx="9144000" cy="25761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lIns="792000" tIns="0" bIns="0" rtlCol="0" anchor="ctr" anchorCtr="0"/>
          <a:lstStyle/>
          <a:p>
            <a:r>
              <a:rPr lang="en-GB" sz="800" dirty="0" smtClean="0">
                <a:latin typeface="Open Sans" panose="020B0606030504020204" pitchFamily="34" charset="0"/>
                <a:ea typeface="Open Sans" panose="020B0606030504020204" pitchFamily="34" charset="0"/>
                <a:cs typeface="Open Sans" panose="020B0606030504020204" pitchFamily="34" charset="0"/>
              </a:rPr>
              <a:t>Sean Salmon</a:t>
            </a:r>
          </a:p>
          <a:p>
            <a:r>
              <a:rPr lang="en-GB" sz="800" dirty="0">
                <a:latin typeface="Open Sans" panose="020B0606030504020204" pitchFamily="34" charset="0"/>
                <a:ea typeface="Open Sans" panose="020B0606030504020204" pitchFamily="34" charset="0"/>
                <a:cs typeface="Open Sans" panose="020B0606030504020204" pitchFamily="34" charset="0"/>
              </a:rPr>
              <a:t>https://flic.kr/p/8Ejors</a:t>
            </a:r>
          </a:p>
        </p:txBody>
      </p:sp>
      <p:pic>
        <p:nvPicPr>
          <p:cNvPr id="11266" name="Picture 2" descr="https://upload.wikimedia.org/wikipedia/commons/thumb/9/99/Cc-by-nc_icon.svg/2000px-Cc-by-nc_icon.svg.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4883654"/>
            <a:ext cx="732497" cy="25636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190875" y="108257"/>
            <a:ext cx="5953125" cy="783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252000" rIns="252000" rtlCol="0" anchor="ctr"/>
          <a:lstStyle/>
          <a:p>
            <a:r>
              <a:rPr lang="en-GB" sz="2800" dirty="0" smtClean="0">
                <a:latin typeface="Open Sans" panose="020B0606030504020204" pitchFamily="34" charset="0"/>
                <a:ea typeface="Open Sans" panose="020B0606030504020204" pitchFamily="34" charset="0"/>
                <a:cs typeface="Open Sans" panose="020B0606030504020204" pitchFamily="34" charset="0"/>
              </a:rPr>
              <a:t>How do you feel about ‘check-in’?</a:t>
            </a:r>
            <a:endParaRPr lang="en-GB" sz="28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5765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p:cNvSpPr>
            <a:spLocks noGrp="1"/>
          </p:cNvSpPr>
          <p:nvPr>
            <p:ph type="title"/>
          </p:nvPr>
        </p:nvSpPr>
        <p:spPr/>
        <p:txBody>
          <a:bodyPr/>
          <a:lstStyle/>
          <a:p>
            <a:r>
              <a:rPr lang="en-GB" dirty="0" smtClean="0"/>
              <a:t>Situational awareness</a:t>
            </a:r>
            <a:endParaRPr lang="en-GB" dirty="0"/>
          </a:p>
        </p:txBody>
      </p:sp>
      <p:pic>
        <p:nvPicPr>
          <p:cNvPr id="5" name="Picture 4" descr="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2005" y="205978"/>
            <a:ext cx="9091995" cy="4901609"/>
          </a:xfrm>
          <a:prstGeom prst="rect">
            <a:avLst/>
          </a:prstGeom>
          <a:effectLst/>
        </p:spPr>
      </p:pic>
      <p:sp>
        <p:nvSpPr>
          <p:cNvPr id="6" name="Rectangle 5"/>
          <p:cNvSpPr/>
          <p:nvPr/>
        </p:nvSpPr>
        <p:spPr>
          <a:xfrm>
            <a:off x="-1" y="3755446"/>
            <a:ext cx="4867276" cy="783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252000" rIns="252000" rtlCol="0" anchor="ctr"/>
          <a:lstStyle/>
          <a:p>
            <a:pPr algn="r"/>
            <a:r>
              <a:rPr lang="en-GB" sz="3200" dirty="0" smtClean="0">
                <a:latin typeface="Open Sans" panose="020B0606030504020204" pitchFamily="34" charset="0"/>
                <a:ea typeface="Open Sans" panose="020B0606030504020204" pitchFamily="34" charset="0"/>
                <a:cs typeface="Open Sans" panose="020B0606030504020204" pitchFamily="34" charset="0"/>
              </a:rPr>
              <a:t>Situational awareness</a:t>
            </a:r>
            <a:endParaRPr lang="en-GB" sz="32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83935785"/>
      </p:ext>
    </p:extLst>
  </p:cSld>
  <p:clrMapOvr>
    <a:masterClrMapping/>
  </p:clrMapOvr>
  <mc:AlternateContent xmlns:mc="http://schemas.openxmlformats.org/markup-compatibility/2006" xmlns:p14="http://schemas.microsoft.com/office/powerpoint/2010/main">
    <mc:Choice Requires="p14">
      <p:transition spd="med" p14:dur="700">
        <p:cut/>
      </p:transition>
    </mc:Choice>
    <mc:Fallback xmlns="">
      <p:transition spd="med">
        <p:cu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
            <a:ext cx="9144000" cy="5843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466752" y="3845521"/>
            <a:ext cx="6677248" cy="783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sz="3200" dirty="0" smtClean="0">
                <a:latin typeface="Open Sans" panose="020B0606030504020204" pitchFamily="34" charset="0"/>
                <a:ea typeface="Open Sans" panose="020B0606030504020204" pitchFamily="34" charset="0"/>
                <a:cs typeface="Open Sans" panose="020B0606030504020204" pitchFamily="34" charset="0"/>
              </a:rPr>
              <a:t>Learner profiles (</a:t>
            </a:r>
            <a:r>
              <a:rPr lang="en-GB" sz="3200" dirty="0" err="1" smtClean="0">
                <a:latin typeface="Open Sans" panose="020B0606030504020204" pitchFamily="34" charset="0"/>
                <a:ea typeface="Open Sans" panose="020B0606030504020204" pitchFamily="34" charset="0"/>
                <a:cs typeface="Open Sans" panose="020B0606030504020204" pitchFamily="34" charset="0"/>
              </a:rPr>
              <a:t>BuudyPress</a:t>
            </a:r>
            <a:r>
              <a:rPr lang="en-GB" sz="3200" dirty="0" smtClean="0">
                <a:latin typeface="Open Sans" panose="020B0606030504020204" pitchFamily="34" charset="0"/>
                <a:ea typeface="Open Sans" panose="020B0606030504020204" pitchFamily="34" charset="0"/>
                <a:cs typeface="Open Sans" panose="020B0606030504020204" pitchFamily="34" charset="0"/>
              </a:rPr>
              <a:t>)</a:t>
            </a:r>
            <a:endParaRPr lang="en-GB" sz="32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72167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Badge Pattern</a:t>
            </a:r>
            <a:endParaRPr lang="en-GB" dirty="0"/>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42900" y="1028484"/>
            <a:ext cx="1905434" cy="190543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19278" y="1028484"/>
            <a:ext cx="1905434" cy="190543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495656" y="1028484"/>
            <a:ext cx="1905434" cy="190543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572033" y="1028484"/>
            <a:ext cx="1905434" cy="1905434"/>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181350" y="2133600"/>
            <a:ext cx="2438400" cy="2438400"/>
          </a:xfrm>
          <a:prstGeom prst="rect">
            <a:avLst/>
          </a:prstGeom>
        </p:spPr>
      </p:pic>
    </p:spTree>
    <p:extLst>
      <p:ext uri="{BB962C8B-B14F-4D97-AF65-F5344CB8AC3E}">
        <p14:creationId xmlns:p14="http://schemas.microsoft.com/office/powerpoint/2010/main" val="587253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Badge Pattern</a:t>
            </a:r>
          </a:p>
        </p:txBody>
      </p:sp>
      <p:grpSp>
        <p:nvGrpSpPr>
          <p:cNvPr id="9" name="Group 8"/>
          <p:cNvGrpSpPr/>
          <p:nvPr/>
        </p:nvGrpSpPr>
        <p:grpSpPr>
          <a:xfrm>
            <a:off x="342902" y="1028484"/>
            <a:ext cx="8134567" cy="3543517"/>
            <a:chOff x="342900" y="1028483"/>
            <a:chExt cx="8134567" cy="3543517"/>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42900" y="1028483"/>
              <a:ext cx="1905434" cy="190543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19278" y="1028483"/>
              <a:ext cx="1905434" cy="190543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495656" y="1028483"/>
              <a:ext cx="1905434" cy="190543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572033" y="1028483"/>
              <a:ext cx="1905434" cy="1905434"/>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181350" y="2133600"/>
              <a:ext cx="2438400" cy="2438400"/>
            </a:xfrm>
            <a:prstGeom prst="rect">
              <a:avLst/>
            </a:prstGeom>
          </p:spPr>
        </p:pic>
      </p:grpSp>
    </p:spTree>
    <p:extLst>
      <p:ext uri="{BB962C8B-B14F-4D97-AF65-F5344CB8AC3E}">
        <p14:creationId xmlns:p14="http://schemas.microsoft.com/office/powerpoint/2010/main" val="1250485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path" presetSubtype="0" accel="50000" decel="50000" fill="hold" nodeType="withEffect">
                                  <p:stCondLst>
                                    <p:cond delay="0"/>
                                  </p:stCondLst>
                                  <p:childTnLst>
                                    <p:animMotion origin="layout" path="M -1.66667E-6 -4.44444E-6 L -0.30729 -0.25555 " pathEditMode="relative" rAng="0" ptsTypes="AA">
                                      <p:cBhvr>
                                        <p:cTn id="6" dur="2000" fill="hold"/>
                                        <p:tgtEl>
                                          <p:spTgt spid="9"/>
                                        </p:tgtEl>
                                        <p:attrNameLst>
                                          <p:attrName>ppt_x</p:attrName>
                                          <p:attrName>ppt_y</p:attrName>
                                        </p:attrNameLst>
                                      </p:cBhvr>
                                      <p:rCtr x="-15365" y="-12778"/>
                                    </p:animMotion>
                                  </p:childTnLst>
                                </p:cTn>
                              </p:par>
                              <p:par>
                                <p:cTn id="7" presetID="6" presetClass="emph" presetSubtype="0" accel="16000" decel="84000" fill="hold" nodeType="withEffect">
                                  <p:stCondLst>
                                    <p:cond delay="0"/>
                                  </p:stCondLst>
                                  <p:childTnLst>
                                    <p:animScale>
                                      <p:cBhvr>
                                        <p:cTn id="8" dur="2000" fill="hold"/>
                                        <p:tgtEl>
                                          <p:spTgt spid="9"/>
                                        </p:tgtEl>
                                      </p:cBhvr>
                                      <p:by x="25000" y="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Badge Pattern</a:t>
            </a:r>
          </a:p>
        </p:txBody>
      </p:sp>
      <p:grpSp>
        <p:nvGrpSpPr>
          <p:cNvPr id="16" name="Group 15"/>
          <p:cNvGrpSpPr>
            <a:grpSpLocks noChangeAspect="1"/>
          </p:cNvGrpSpPr>
          <p:nvPr/>
        </p:nvGrpSpPr>
        <p:grpSpPr>
          <a:xfrm>
            <a:off x="590550" y="1049981"/>
            <a:ext cx="2033642" cy="885879"/>
            <a:chOff x="342900" y="1028483"/>
            <a:chExt cx="8134567" cy="3543517"/>
          </a:xfrm>
        </p:grpSpPr>
        <p:pic>
          <p:nvPicPr>
            <p:cNvPr id="17" name="Picture 1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2900" y="1028483"/>
              <a:ext cx="1905434" cy="1905434"/>
            </a:xfrm>
            <a:prstGeom prst="rect">
              <a:avLst/>
            </a:prstGeom>
          </p:spPr>
        </p:pic>
        <p:pic>
          <p:nvPicPr>
            <p:cNvPr id="18" name="Picture 1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19278" y="1028483"/>
              <a:ext cx="1905434" cy="1905434"/>
            </a:xfrm>
            <a:prstGeom prst="rect">
              <a:avLst/>
            </a:prstGeom>
          </p:spPr>
        </p:pic>
        <p:pic>
          <p:nvPicPr>
            <p:cNvPr id="19" name="Picture 1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95656" y="1028483"/>
              <a:ext cx="1905434" cy="1905434"/>
            </a:xfrm>
            <a:prstGeom prst="rect">
              <a:avLst/>
            </a:prstGeom>
          </p:spPr>
        </p:pic>
        <p:pic>
          <p:nvPicPr>
            <p:cNvPr id="20" name="Picture 1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72033" y="1028483"/>
              <a:ext cx="1905434" cy="1905434"/>
            </a:xfrm>
            <a:prstGeom prst="rect">
              <a:avLst/>
            </a:prstGeom>
          </p:spPr>
        </p:pic>
        <p:pic>
          <p:nvPicPr>
            <p:cNvPr id="21" name="Picture 2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81350" y="2133600"/>
              <a:ext cx="2438400" cy="2438400"/>
            </a:xfrm>
            <a:prstGeom prst="rect">
              <a:avLst/>
            </a:prstGeom>
          </p:spPr>
        </p:pic>
      </p:grpSp>
      <p:grpSp>
        <p:nvGrpSpPr>
          <p:cNvPr id="22" name="Group 21"/>
          <p:cNvGrpSpPr>
            <a:grpSpLocks noChangeAspect="1"/>
          </p:cNvGrpSpPr>
          <p:nvPr/>
        </p:nvGrpSpPr>
        <p:grpSpPr>
          <a:xfrm>
            <a:off x="3475421" y="1049981"/>
            <a:ext cx="2033642" cy="885879"/>
            <a:chOff x="342900" y="1028483"/>
            <a:chExt cx="8134567" cy="3543517"/>
          </a:xfrm>
        </p:grpSpPr>
        <p:pic>
          <p:nvPicPr>
            <p:cNvPr id="23" name="Picture 2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2900" y="1028483"/>
              <a:ext cx="1905434" cy="1905434"/>
            </a:xfrm>
            <a:prstGeom prst="rect">
              <a:avLst/>
            </a:prstGeom>
          </p:spPr>
        </p:pic>
        <p:pic>
          <p:nvPicPr>
            <p:cNvPr id="24" name="Picture 2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19278" y="1028483"/>
              <a:ext cx="1905434" cy="1905434"/>
            </a:xfrm>
            <a:prstGeom prst="rect">
              <a:avLst/>
            </a:prstGeom>
          </p:spPr>
        </p:pic>
        <p:pic>
          <p:nvPicPr>
            <p:cNvPr id="25" name="Picture 2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95656" y="1028483"/>
              <a:ext cx="1905434" cy="1905434"/>
            </a:xfrm>
            <a:prstGeom prst="rect">
              <a:avLst/>
            </a:prstGeom>
          </p:spPr>
        </p:pic>
        <p:pic>
          <p:nvPicPr>
            <p:cNvPr id="26" name="Picture 2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72033" y="1028483"/>
              <a:ext cx="1905434" cy="1905434"/>
            </a:xfrm>
            <a:prstGeom prst="rect">
              <a:avLst/>
            </a:prstGeom>
          </p:spPr>
        </p:pic>
        <p:pic>
          <p:nvPicPr>
            <p:cNvPr id="27" name="Picture 2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81350" y="2133600"/>
              <a:ext cx="2438400" cy="2438400"/>
            </a:xfrm>
            <a:prstGeom prst="rect">
              <a:avLst/>
            </a:prstGeom>
          </p:spPr>
        </p:pic>
      </p:grpSp>
      <p:grpSp>
        <p:nvGrpSpPr>
          <p:cNvPr id="28" name="Group 27"/>
          <p:cNvGrpSpPr>
            <a:grpSpLocks noChangeAspect="1"/>
          </p:cNvGrpSpPr>
          <p:nvPr/>
        </p:nvGrpSpPr>
        <p:grpSpPr>
          <a:xfrm>
            <a:off x="6360292" y="1049981"/>
            <a:ext cx="2033642" cy="885879"/>
            <a:chOff x="342900" y="1028483"/>
            <a:chExt cx="8134567" cy="3543517"/>
          </a:xfrm>
        </p:grpSpPr>
        <p:pic>
          <p:nvPicPr>
            <p:cNvPr id="29" name="Picture 2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2900" y="1028483"/>
              <a:ext cx="1905434" cy="1905434"/>
            </a:xfrm>
            <a:prstGeom prst="rect">
              <a:avLst/>
            </a:prstGeom>
          </p:spPr>
        </p:pic>
        <p:pic>
          <p:nvPicPr>
            <p:cNvPr id="30" name="Picture 2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19278" y="1028483"/>
              <a:ext cx="1905434" cy="1905434"/>
            </a:xfrm>
            <a:prstGeom prst="rect">
              <a:avLst/>
            </a:prstGeom>
          </p:spPr>
        </p:pic>
        <p:pic>
          <p:nvPicPr>
            <p:cNvPr id="31" name="Picture 3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95656" y="1028483"/>
              <a:ext cx="1905434" cy="1905434"/>
            </a:xfrm>
            <a:prstGeom prst="rect">
              <a:avLst/>
            </a:prstGeom>
          </p:spPr>
        </p:pic>
        <p:pic>
          <p:nvPicPr>
            <p:cNvPr id="32" name="Picture 3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72033" y="1028483"/>
              <a:ext cx="1905434" cy="1905434"/>
            </a:xfrm>
            <a:prstGeom prst="rect">
              <a:avLst/>
            </a:prstGeom>
          </p:spPr>
        </p:pic>
        <p:pic>
          <p:nvPicPr>
            <p:cNvPr id="33" name="Picture 3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81350" y="2133600"/>
              <a:ext cx="2438400" cy="2438400"/>
            </a:xfrm>
            <a:prstGeom prst="rect">
              <a:avLst/>
            </a:prstGeom>
          </p:spPr>
        </p:pic>
      </p:grpSp>
      <p:grpSp>
        <p:nvGrpSpPr>
          <p:cNvPr id="40" name="Group 39"/>
          <p:cNvGrpSpPr>
            <a:grpSpLocks noChangeAspect="1"/>
          </p:cNvGrpSpPr>
          <p:nvPr/>
        </p:nvGrpSpPr>
        <p:grpSpPr>
          <a:xfrm>
            <a:off x="594053" y="1935860"/>
            <a:ext cx="2033642" cy="885879"/>
            <a:chOff x="342900" y="1028483"/>
            <a:chExt cx="8134567" cy="3543517"/>
          </a:xfrm>
        </p:grpSpPr>
        <p:pic>
          <p:nvPicPr>
            <p:cNvPr id="41" name="Picture 4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2900" y="1028483"/>
              <a:ext cx="1905434" cy="1905434"/>
            </a:xfrm>
            <a:prstGeom prst="rect">
              <a:avLst/>
            </a:prstGeom>
          </p:spPr>
        </p:pic>
        <p:pic>
          <p:nvPicPr>
            <p:cNvPr id="42" name="Picture 4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19278" y="1028483"/>
              <a:ext cx="1905434" cy="1905434"/>
            </a:xfrm>
            <a:prstGeom prst="rect">
              <a:avLst/>
            </a:prstGeom>
          </p:spPr>
        </p:pic>
        <p:pic>
          <p:nvPicPr>
            <p:cNvPr id="43" name="Picture 4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95656" y="1028483"/>
              <a:ext cx="1905434" cy="1905434"/>
            </a:xfrm>
            <a:prstGeom prst="rect">
              <a:avLst/>
            </a:prstGeom>
          </p:spPr>
        </p:pic>
        <p:pic>
          <p:nvPicPr>
            <p:cNvPr id="44" name="Picture 4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72033" y="1028483"/>
              <a:ext cx="1905434" cy="1905434"/>
            </a:xfrm>
            <a:prstGeom prst="rect">
              <a:avLst/>
            </a:prstGeom>
          </p:spPr>
        </p:pic>
        <p:pic>
          <p:nvPicPr>
            <p:cNvPr id="45" name="Picture 4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81350" y="2133600"/>
              <a:ext cx="2438400" cy="2438400"/>
            </a:xfrm>
            <a:prstGeom prst="rect">
              <a:avLst/>
            </a:prstGeom>
          </p:spPr>
        </p:pic>
      </p:grpSp>
      <p:grpSp>
        <p:nvGrpSpPr>
          <p:cNvPr id="46" name="Group 45"/>
          <p:cNvGrpSpPr>
            <a:grpSpLocks noChangeAspect="1"/>
          </p:cNvGrpSpPr>
          <p:nvPr/>
        </p:nvGrpSpPr>
        <p:grpSpPr>
          <a:xfrm>
            <a:off x="3478924" y="1935860"/>
            <a:ext cx="2033642" cy="885879"/>
            <a:chOff x="342900" y="1028483"/>
            <a:chExt cx="8134567" cy="3543517"/>
          </a:xfrm>
        </p:grpSpPr>
        <p:pic>
          <p:nvPicPr>
            <p:cNvPr id="47" name="Picture 4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2900" y="1028483"/>
              <a:ext cx="1905434" cy="1905434"/>
            </a:xfrm>
            <a:prstGeom prst="rect">
              <a:avLst/>
            </a:prstGeom>
          </p:spPr>
        </p:pic>
        <p:pic>
          <p:nvPicPr>
            <p:cNvPr id="48" name="Picture 4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19278" y="1028483"/>
              <a:ext cx="1905434" cy="1905434"/>
            </a:xfrm>
            <a:prstGeom prst="rect">
              <a:avLst/>
            </a:prstGeom>
          </p:spPr>
        </p:pic>
        <p:pic>
          <p:nvPicPr>
            <p:cNvPr id="49" name="Picture 4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95656" y="1028483"/>
              <a:ext cx="1905434" cy="1905434"/>
            </a:xfrm>
            <a:prstGeom prst="rect">
              <a:avLst/>
            </a:prstGeom>
          </p:spPr>
        </p:pic>
        <p:pic>
          <p:nvPicPr>
            <p:cNvPr id="50" name="Picture 4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72033" y="1028483"/>
              <a:ext cx="1905434" cy="1905434"/>
            </a:xfrm>
            <a:prstGeom prst="rect">
              <a:avLst/>
            </a:prstGeom>
          </p:spPr>
        </p:pic>
        <p:pic>
          <p:nvPicPr>
            <p:cNvPr id="51" name="Picture 5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81350" y="2133600"/>
              <a:ext cx="2438400" cy="2438400"/>
            </a:xfrm>
            <a:prstGeom prst="rect">
              <a:avLst/>
            </a:prstGeom>
          </p:spPr>
        </p:pic>
      </p:grpSp>
      <p:grpSp>
        <p:nvGrpSpPr>
          <p:cNvPr id="52" name="Group 51"/>
          <p:cNvGrpSpPr>
            <a:grpSpLocks noChangeAspect="1"/>
          </p:cNvGrpSpPr>
          <p:nvPr/>
        </p:nvGrpSpPr>
        <p:grpSpPr>
          <a:xfrm>
            <a:off x="6363795" y="1935860"/>
            <a:ext cx="2033642" cy="885879"/>
            <a:chOff x="342900" y="1028483"/>
            <a:chExt cx="8134567" cy="3543517"/>
          </a:xfrm>
        </p:grpSpPr>
        <p:pic>
          <p:nvPicPr>
            <p:cNvPr id="53" name="Picture 5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2900" y="1028483"/>
              <a:ext cx="1905434" cy="1905434"/>
            </a:xfrm>
            <a:prstGeom prst="rect">
              <a:avLst/>
            </a:prstGeom>
          </p:spPr>
        </p:pic>
        <p:pic>
          <p:nvPicPr>
            <p:cNvPr id="54" name="Picture 5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19278" y="1028483"/>
              <a:ext cx="1905434" cy="1905434"/>
            </a:xfrm>
            <a:prstGeom prst="rect">
              <a:avLst/>
            </a:prstGeom>
          </p:spPr>
        </p:pic>
        <p:pic>
          <p:nvPicPr>
            <p:cNvPr id="55" name="Picture 5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95656" y="1028483"/>
              <a:ext cx="1905434" cy="1905434"/>
            </a:xfrm>
            <a:prstGeom prst="rect">
              <a:avLst/>
            </a:prstGeom>
          </p:spPr>
        </p:pic>
        <p:pic>
          <p:nvPicPr>
            <p:cNvPr id="56" name="Picture 5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72033" y="1028483"/>
              <a:ext cx="1905434" cy="1905434"/>
            </a:xfrm>
            <a:prstGeom prst="rect">
              <a:avLst/>
            </a:prstGeom>
          </p:spPr>
        </p:pic>
        <p:pic>
          <p:nvPicPr>
            <p:cNvPr id="57" name="Picture 5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81350" y="2133600"/>
              <a:ext cx="2438400" cy="2438400"/>
            </a:xfrm>
            <a:prstGeom prst="rect">
              <a:avLst/>
            </a:prstGeom>
          </p:spPr>
        </p:pic>
      </p:grpSp>
      <p:grpSp>
        <p:nvGrpSpPr>
          <p:cNvPr id="58" name="Group 57"/>
          <p:cNvGrpSpPr>
            <a:grpSpLocks noChangeAspect="1"/>
          </p:cNvGrpSpPr>
          <p:nvPr/>
        </p:nvGrpSpPr>
        <p:grpSpPr>
          <a:xfrm>
            <a:off x="594071" y="2769379"/>
            <a:ext cx="2033642" cy="885879"/>
            <a:chOff x="342900" y="1028483"/>
            <a:chExt cx="8134567" cy="3543517"/>
          </a:xfrm>
        </p:grpSpPr>
        <p:pic>
          <p:nvPicPr>
            <p:cNvPr id="59" name="Picture 5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2900" y="1028483"/>
              <a:ext cx="1905434" cy="1905434"/>
            </a:xfrm>
            <a:prstGeom prst="rect">
              <a:avLst/>
            </a:prstGeom>
          </p:spPr>
        </p:pic>
        <p:pic>
          <p:nvPicPr>
            <p:cNvPr id="60" name="Picture 5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19278" y="1028483"/>
              <a:ext cx="1905434" cy="1905434"/>
            </a:xfrm>
            <a:prstGeom prst="rect">
              <a:avLst/>
            </a:prstGeom>
          </p:spPr>
        </p:pic>
        <p:pic>
          <p:nvPicPr>
            <p:cNvPr id="61" name="Picture 6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95656" y="1028483"/>
              <a:ext cx="1905434" cy="1905434"/>
            </a:xfrm>
            <a:prstGeom prst="rect">
              <a:avLst/>
            </a:prstGeom>
          </p:spPr>
        </p:pic>
        <p:pic>
          <p:nvPicPr>
            <p:cNvPr id="62" name="Picture 6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72033" y="1028483"/>
              <a:ext cx="1905434" cy="1905434"/>
            </a:xfrm>
            <a:prstGeom prst="rect">
              <a:avLst/>
            </a:prstGeom>
          </p:spPr>
        </p:pic>
        <p:pic>
          <p:nvPicPr>
            <p:cNvPr id="63" name="Picture 6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81350" y="2133600"/>
              <a:ext cx="2438400" cy="2438400"/>
            </a:xfrm>
            <a:prstGeom prst="rect">
              <a:avLst/>
            </a:prstGeom>
          </p:spPr>
        </p:pic>
      </p:grpSp>
      <p:pic>
        <p:nvPicPr>
          <p:cNvPr id="10" name="Picture 9"/>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628007" y="2414594"/>
            <a:ext cx="2381250" cy="2381250"/>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2758546" y="2419454"/>
            <a:ext cx="2381250" cy="2381250"/>
          </a:xfrm>
          <a:prstGeom prst="rect">
            <a:avLst/>
          </a:prstGeom>
        </p:spPr>
      </p:pic>
    </p:spTree>
    <p:extLst>
      <p:ext uri="{BB962C8B-B14F-4D97-AF65-F5344CB8AC3E}">
        <p14:creationId xmlns:p14="http://schemas.microsoft.com/office/powerpoint/2010/main" val="3315558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500"/>
                                        <p:tgtEl>
                                          <p:spTgt spid="4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500"/>
                                        <p:tgtEl>
                                          <p:spTgt spid="5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fade">
                                      <p:cBhvr>
                                        <p:cTn id="27" dur="500"/>
                                        <p:tgtEl>
                                          <p:spTgt spid="5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335564" y="315949"/>
            <a:ext cx="4472873" cy="42989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5" name="Rectangle 4"/>
          <p:cNvSpPr/>
          <p:nvPr/>
        </p:nvSpPr>
        <p:spPr>
          <a:xfrm>
            <a:off x="0" y="431631"/>
            <a:ext cx="1952625" cy="783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252000" rIns="252000" rtlCol="0" anchor="ctr"/>
          <a:lstStyle/>
          <a:p>
            <a:pPr algn="r"/>
            <a:r>
              <a:rPr lang="en-GB" sz="3200" dirty="0" smtClean="0">
                <a:latin typeface="Open Sans" panose="020B0606030504020204" pitchFamily="34" charset="0"/>
                <a:ea typeface="Open Sans" panose="020B0606030504020204" pitchFamily="34" charset="0"/>
                <a:cs typeface="Open Sans" panose="020B0606030504020204" pitchFamily="34" charset="0"/>
              </a:rPr>
              <a:t>Opt-in</a:t>
            </a:r>
            <a:endParaRPr lang="en-GB" sz="32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83057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openbadges.org/wp-content/uploads/2013/02/OpenBadges_Insignia_WeIssue_Banner.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222671" y="867146"/>
            <a:ext cx="2104408" cy="294617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33767" y="867146"/>
            <a:ext cx="5079206" cy="3343275"/>
          </a:xfrm>
          <a:prstGeom prst="rect">
            <a:avLst/>
          </a:prstGeom>
          <a:ln>
            <a:noFill/>
          </a:ln>
          <a:effectLst>
            <a:outerShdw blurRad="190500" dist="38100" dir="33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343650" y="3945192"/>
            <a:ext cx="2800350" cy="783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252000" rIns="252000" rtlCol="0" anchor="ctr"/>
          <a:lstStyle/>
          <a:p>
            <a:r>
              <a:rPr lang="en-GB" sz="3200" dirty="0" smtClean="0">
                <a:latin typeface="Open Sans" panose="020B0606030504020204" pitchFamily="34" charset="0"/>
                <a:ea typeface="Open Sans" panose="020B0606030504020204" pitchFamily="34" charset="0"/>
                <a:cs typeface="Open Sans" panose="020B0606030504020204" pitchFamily="34" charset="0"/>
              </a:rPr>
              <a:t>Going Open</a:t>
            </a:r>
            <a:endParaRPr lang="en-GB" sz="32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34311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Transitions</a:t>
            </a:r>
            <a:endParaRPr lang="en-GB"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893594"/>
          </a:xfrm>
          <a:prstGeom prst="rect">
            <a:avLst/>
          </a:prstGeom>
        </p:spPr>
      </p:pic>
      <p:sp>
        <p:nvSpPr>
          <p:cNvPr id="5" name="Rectangle 4" descr=" 7"/>
          <p:cNvSpPr/>
          <p:nvPr/>
        </p:nvSpPr>
        <p:spPr>
          <a:xfrm>
            <a:off x="0" y="4883654"/>
            <a:ext cx="9144000" cy="25761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lIns="792000" tIns="0" bIns="0" rtlCol="0" anchor="ctr" anchorCtr="0"/>
          <a:lstStyle/>
          <a:p>
            <a:r>
              <a:rPr lang="en-GB" sz="800" dirty="0" smtClean="0">
                <a:latin typeface="Open Sans" panose="020B0606030504020204" pitchFamily="34" charset="0"/>
                <a:ea typeface="Open Sans" panose="020B0606030504020204" pitchFamily="34" charset="0"/>
                <a:cs typeface="Open Sans" panose="020B0606030504020204" pitchFamily="34" charset="0"/>
              </a:rPr>
              <a:t>Edmond Tsang</a:t>
            </a:r>
          </a:p>
          <a:p>
            <a:r>
              <a:rPr lang="en-GB" sz="800" dirty="0">
                <a:latin typeface="Open Sans" panose="020B0606030504020204" pitchFamily="34" charset="0"/>
                <a:ea typeface="Open Sans" panose="020B0606030504020204" pitchFamily="34" charset="0"/>
                <a:cs typeface="Open Sans" panose="020B0606030504020204" pitchFamily="34" charset="0"/>
              </a:rPr>
              <a:t>https://flic.kr/p/kFVdVT</a:t>
            </a:r>
          </a:p>
        </p:txBody>
      </p:sp>
      <p:pic>
        <p:nvPicPr>
          <p:cNvPr id="6" name="Picture 2" descr="https://upload.wikimedia.org/wikipedia/commons/thumb/9/99/Cc-by-nc_icon.svg/2000px-Cc-by-nc_icon.svg.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4883654"/>
            <a:ext cx="732497" cy="25636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71112" y="831271"/>
            <a:ext cx="3438926" cy="783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252000" rIns="252000" rtlCol="0" anchor="ctr"/>
          <a:lstStyle/>
          <a:p>
            <a:pPr algn="r"/>
            <a:r>
              <a:rPr lang="en-GB" sz="3200" dirty="0" smtClean="0">
                <a:latin typeface="Open Sans" panose="020B0606030504020204" pitchFamily="34" charset="0"/>
                <a:ea typeface="Open Sans" panose="020B0606030504020204" pitchFamily="34" charset="0"/>
                <a:cs typeface="Open Sans" panose="020B0606030504020204" pitchFamily="34" charset="0"/>
              </a:rPr>
              <a:t>Transitions</a:t>
            </a:r>
            <a:endParaRPr lang="en-GB" sz="32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38250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53181" y="515193"/>
            <a:ext cx="5837639" cy="4378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5818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p:txBody>
          <a:bodyPr/>
          <a:lstStyle/>
          <a:p>
            <a:endParaRPr lang="en-GB"/>
          </a:p>
        </p:txBody>
      </p:sp>
      <p:sp>
        <p:nvSpPr>
          <p:cNvPr id="2" name="Title 1"/>
          <p:cNvSpPr>
            <a:spLocks noGrp="1"/>
          </p:cNvSpPr>
          <p:nvPr>
            <p:ph type="title" idx="4294967295"/>
          </p:nvPr>
        </p:nvSpPr>
        <p:spPr>
          <a:xfrm>
            <a:off x="258793" y="205979"/>
            <a:ext cx="8229600" cy="894159"/>
          </a:xfrm>
        </p:spPr>
        <p:txBody>
          <a:bodyPr/>
          <a:lstStyle/>
          <a:p>
            <a:r>
              <a:rPr lang="en-GB" dirty="0">
                <a:solidFill>
                  <a:schemeClr val="bg1"/>
                </a:solidFill>
                <a:latin typeface="Miriam"/>
              </a:rPr>
              <a:t>v</a:t>
            </a:r>
            <a:r>
              <a:rPr lang="en-GB" dirty="0" smtClean="0">
                <a:solidFill>
                  <a:schemeClr val="bg1"/>
                </a:solidFill>
                <a:latin typeface="Miriam"/>
              </a:rPr>
              <a:t>ulnerability</a:t>
            </a:r>
            <a:endParaRPr lang="en-GB" dirty="0">
              <a:solidFill>
                <a:schemeClr val="bg1"/>
              </a:solidFill>
              <a:latin typeface="Miriam"/>
            </a:endParaRP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502991"/>
            <a:ext cx="9176187" cy="3826398"/>
          </a:xfrm>
          <a:prstGeom prst="rect">
            <a:avLst/>
          </a:prstGeom>
        </p:spPr>
      </p:pic>
      <p:sp>
        <p:nvSpPr>
          <p:cNvPr id="5" name="Rectangle 4" descr=" 7"/>
          <p:cNvSpPr/>
          <p:nvPr/>
        </p:nvSpPr>
        <p:spPr>
          <a:xfrm>
            <a:off x="0" y="4329389"/>
            <a:ext cx="9144000" cy="26074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lIns="792000" tIns="0" bIns="0" rtlCol="0" anchor="ctr" anchorCtr="0"/>
          <a:lstStyle/>
          <a:p>
            <a:r>
              <a:rPr lang="en-GB" sz="800" dirty="0" smtClean="0">
                <a:latin typeface="Open Sans" panose="020B0606030504020204" pitchFamily="34" charset="0"/>
                <a:ea typeface="Open Sans" panose="020B0606030504020204" pitchFamily="34" charset="0"/>
                <a:cs typeface="Open Sans" panose="020B0606030504020204" pitchFamily="34" charset="0"/>
              </a:rPr>
              <a:t>©</a:t>
            </a:r>
            <a:r>
              <a:rPr lang="en-GB" sz="800" dirty="0" smtClean="0"/>
              <a:t>Alec </a:t>
            </a:r>
            <a:r>
              <a:rPr lang="en-GB" sz="800" dirty="0" err="1" smtClean="0"/>
              <a:t>Couros</a:t>
            </a:r>
            <a:endParaRPr lang="en-GB" sz="800" dirty="0" smtClean="0">
              <a:latin typeface="Open Sans" panose="020B0606030504020204" pitchFamily="34" charset="0"/>
              <a:ea typeface="Open Sans" panose="020B0606030504020204" pitchFamily="34" charset="0"/>
              <a:cs typeface="Open Sans" panose="020B0606030504020204" pitchFamily="34" charset="0"/>
            </a:endParaRPr>
          </a:p>
          <a:p>
            <a:r>
              <a:rPr lang="en-GB" sz="800" dirty="0">
                <a:latin typeface="Open Sans" panose="020B0606030504020204" pitchFamily="34" charset="0"/>
                <a:ea typeface="Open Sans" panose="020B0606030504020204" pitchFamily="34" charset="0"/>
                <a:cs typeface="Open Sans" panose="020B0606030504020204" pitchFamily="34" charset="0"/>
              </a:rPr>
              <a:t>https://flic.kr/p/64ZQkd</a:t>
            </a:r>
          </a:p>
        </p:txBody>
      </p:sp>
      <p:pic>
        <p:nvPicPr>
          <p:cNvPr id="4098" name="Picture 2" descr="http://mirrors.creativecommons.org/presskit/buttons/88x31/png/by-nc-sa.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4" y="4336470"/>
            <a:ext cx="723399" cy="253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356116"/>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Self-declared </a:t>
            </a:r>
            <a:endParaRPr lang="en-GB" dirty="0"/>
          </a:p>
        </p:txBody>
      </p:sp>
      <p:sp>
        <p:nvSpPr>
          <p:cNvPr id="4" name="Content Placeholder 3"/>
          <p:cNvSpPr>
            <a:spLocks noGrp="1"/>
          </p:cNvSpPr>
          <p:nvPr>
            <p:ph idx="1"/>
          </p:nvPr>
        </p:nvSpPr>
        <p:spPr/>
        <p:txBody>
          <a:bodyPr>
            <a:normAutofit fontScale="92500"/>
          </a:bodyPr>
          <a:lstStyle/>
          <a:p>
            <a:r>
              <a:rPr lang="en-GB" i="0" dirty="0"/>
              <a:t>To submit your evidence for this activity use the form below </a:t>
            </a:r>
            <a:r>
              <a:rPr lang="en-GB" i="0" dirty="0" smtClean="0"/>
              <a:t> … these </a:t>
            </a:r>
            <a:r>
              <a:rPr lang="en-GB" i="0" dirty="0"/>
              <a:t>may include links to blog posts, forum responses or other evidence including links messages posted on sites like Twitter or Google+, </a:t>
            </a:r>
            <a:r>
              <a:rPr lang="en-GB" b="1" i="0" dirty="0"/>
              <a:t>our</a:t>
            </a:r>
            <a:r>
              <a:rPr lang="en-GB" i="0" dirty="0"/>
              <a:t> </a:t>
            </a:r>
            <a:r>
              <a:rPr lang="en-GB" b="1" i="0" dirty="0"/>
              <a:t>only stipulation is that these links are </a:t>
            </a:r>
            <a:r>
              <a:rPr lang="en-GB" b="1" i="0" dirty="0" smtClean="0"/>
              <a:t>public</a:t>
            </a:r>
            <a:endParaRPr lang="en-GB" b="1" dirty="0"/>
          </a:p>
        </p:txBody>
      </p:sp>
    </p:spTree>
    <p:extLst>
      <p:ext uri="{BB962C8B-B14F-4D97-AF65-F5344CB8AC3E}">
        <p14:creationId xmlns:p14="http://schemas.microsoft.com/office/powerpoint/2010/main" val="10391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Email – identity issue </a:t>
            </a:r>
            <a:endParaRPr lang="en-GB" dirty="0"/>
          </a:p>
        </p:txBody>
      </p:sp>
      <p:sp>
        <p:nvSpPr>
          <p:cNvPr id="4" name="Footer Placeholder 3"/>
          <p:cNvSpPr>
            <a:spLocks noGrp="1"/>
          </p:cNvSpPr>
          <p:nvPr>
            <p:ph type="ftr" sz="quarter" idx="4294967295"/>
          </p:nvPr>
        </p:nvSpPr>
        <p:spPr>
          <a:xfrm>
            <a:off x="362604" y="4850594"/>
            <a:ext cx="7062952" cy="171615"/>
          </a:xfrm>
          <a:prstGeom prst="rect">
            <a:avLst/>
          </a:prstGeom>
        </p:spPr>
        <p:txBody>
          <a:bodyPr/>
          <a:lstStyle/>
          <a:p>
            <a:r>
              <a:rPr lang="en-GB" smtClean="0"/>
              <a:t>http://go.alt.ac.uk/octel-notes-2014</a:t>
            </a:r>
            <a:endParaRPr lang="en-GB" dirty="0"/>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9144000" cy="5143500"/>
          </a:xfrm>
          <a:prstGeom prst="rect">
            <a:avLst/>
          </a:prstGeom>
        </p:spPr>
      </p:pic>
      <p:grpSp>
        <p:nvGrpSpPr>
          <p:cNvPr id="6" name="Group 5"/>
          <p:cNvGrpSpPr/>
          <p:nvPr/>
        </p:nvGrpSpPr>
        <p:grpSpPr>
          <a:xfrm>
            <a:off x="-2" y="4922044"/>
            <a:ext cx="9143999" cy="221456"/>
            <a:chOff x="-2" y="4960627"/>
            <a:chExt cx="9143999" cy="221456"/>
          </a:xfrm>
        </p:grpSpPr>
        <p:sp>
          <p:nvSpPr>
            <p:cNvPr id="7" name="Rectangle 6" descr=" 7"/>
            <p:cNvSpPr/>
            <p:nvPr/>
          </p:nvSpPr>
          <p:spPr>
            <a:xfrm>
              <a:off x="-2" y="4960627"/>
              <a:ext cx="9143999" cy="2214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lIns="684000" tIns="0" bIns="0" rtlCol="0" anchor="ctr" anchorCtr="0"/>
            <a:lstStyle/>
            <a:p>
              <a:r>
                <a:rPr lang="en-GB" sz="800" dirty="0" smtClean="0">
                  <a:latin typeface="Open Sans" panose="020B0606030504020204" pitchFamily="34" charset="0"/>
                  <a:ea typeface="Open Sans" panose="020B0606030504020204" pitchFamily="34" charset="0"/>
                  <a:cs typeface="Open Sans" panose="020B0606030504020204" pitchFamily="34" charset="0"/>
                </a:rPr>
                <a:t>Steve Snodgrass</a:t>
              </a:r>
              <a:r>
                <a:rPr lang="en-GB" sz="800" dirty="0">
                  <a:latin typeface="Open Sans" panose="020B0606030504020204" pitchFamily="34" charset="0"/>
                  <a:ea typeface="Open Sans" panose="020B0606030504020204" pitchFamily="34" charset="0"/>
                  <a:cs typeface="Open Sans" panose="020B0606030504020204" pitchFamily="34" charset="0"/>
                </a:rPr>
                <a:t/>
              </a:r>
              <a:br>
                <a:rPr lang="en-GB" sz="800" dirty="0">
                  <a:latin typeface="Open Sans" panose="020B0606030504020204" pitchFamily="34" charset="0"/>
                  <a:ea typeface="Open Sans" panose="020B0606030504020204" pitchFamily="34" charset="0"/>
                  <a:cs typeface="Open Sans" panose="020B0606030504020204" pitchFamily="34" charset="0"/>
                </a:rPr>
              </a:br>
              <a:r>
                <a:rPr lang="en-GB" sz="800" dirty="0">
                  <a:latin typeface="Open Sans" panose="020B0606030504020204" pitchFamily="34" charset="0"/>
                  <a:ea typeface="Open Sans" panose="020B0606030504020204" pitchFamily="34" charset="0"/>
                  <a:cs typeface="Open Sans" panose="020B0606030504020204" pitchFamily="34" charset="0"/>
                </a:rPr>
                <a:t>https://flic.kr/p/9mjS2L</a:t>
              </a:r>
            </a:p>
          </p:txBody>
        </p:sp>
        <p:pic>
          <p:nvPicPr>
            <p:cNvPr id="8" name="Picture 2" descr="http://mirrors.creativecommons.org/presskit/buttons/88x31/png/by.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 y="4960628"/>
              <a:ext cx="625980" cy="219015"/>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Rectangle 8"/>
          <p:cNvSpPr/>
          <p:nvPr/>
        </p:nvSpPr>
        <p:spPr>
          <a:xfrm>
            <a:off x="7077076" y="4066822"/>
            <a:ext cx="2066922" cy="783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252000" rIns="252000" rtlCol="0" anchor="ctr"/>
          <a:lstStyle/>
          <a:p>
            <a:r>
              <a:rPr lang="en-GB" sz="3200" dirty="0" smtClean="0">
                <a:latin typeface="Open Sans" panose="020B0606030504020204" pitchFamily="34" charset="0"/>
                <a:ea typeface="Open Sans" panose="020B0606030504020204" pitchFamily="34" charset="0"/>
                <a:cs typeface="Open Sans" panose="020B0606030504020204" pitchFamily="34" charset="0"/>
              </a:rPr>
              <a:t>Identity</a:t>
            </a:r>
            <a:endParaRPr lang="en-GB" sz="32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79441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94476"/>
          </a:xfrm>
        </p:spPr>
        <p:txBody>
          <a:bodyPr/>
          <a:lstStyle/>
          <a:p>
            <a:r>
              <a:rPr lang="en-GB" dirty="0" smtClean="0"/>
              <a:t>Thank you!</a:t>
            </a:r>
            <a:endParaRPr lang="en-GB" dirty="0"/>
          </a:p>
        </p:txBody>
      </p:sp>
      <p:sp>
        <p:nvSpPr>
          <p:cNvPr id="3" name="Content Placeholder 2"/>
          <p:cNvSpPr>
            <a:spLocks noGrp="1"/>
          </p:cNvSpPr>
          <p:nvPr>
            <p:ph idx="1"/>
          </p:nvPr>
        </p:nvSpPr>
        <p:spPr>
          <a:xfrm>
            <a:off x="457200" y="2038349"/>
            <a:ext cx="8229600" cy="2556273"/>
          </a:xfrm>
        </p:spPr>
        <p:txBody>
          <a:bodyPr>
            <a:normAutofit/>
          </a:bodyPr>
          <a:lstStyle/>
          <a:p>
            <a:pPr marL="0" indent="0" algn="ctr">
              <a:buNone/>
            </a:pPr>
            <a:r>
              <a:rPr lang="en-GB" sz="3600" dirty="0" smtClean="0"/>
              <a:t> </a:t>
            </a:r>
            <a:endParaRPr lang="en-GB" sz="3600" dirty="0"/>
          </a:p>
        </p:txBody>
      </p:sp>
      <p:grpSp>
        <p:nvGrpSpPr>
          <p:cNvPr id="7" name="Group 6"/>
          <p:cNvGrpSpPr/>
          <p:nvPr/>
        </p:nvGrpSpPr>
        <p:grpSpPr>
          <a:xfrm>
            <a:off x="571023" y="3156098"/>
            <a:ext cx="8001959" cy="1072989"/>
            <a:chOff x="684841" y="3435621"/>
            <a:chExt cx="8001959" cy="1430657"/>
          </a:xfrm>
        </p:grpSpPr>
        <p:pic>
          <p:nvPicPr>
            <p:cNvPr id="4" name="Picture 3" descr="ALT Twitter icon (lar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70569" y="3645696"/>
              <a:ext cx="566977" cy="755972"/>
            </a:xfrm>
            <a:prstGeom prst="rect">
              <a:avLst/>
            </a:prstGeom>
          </p:spPr>
        </p:pic>
        <p:sp>
          <p:nvSpPr>
            <p:cNvPr id="6" name="TextBox 5"/>
            <p:cNvSpPr txBox="1"/>
            <p:nvPr/>
          </p:nvSpPr>
          <p:spPr>
            <a:xfrm>
              <a:off x="6318259" y="3645699"/>
              <a:ext cx="2368541" cy="615555"/>
            </a:xfrm>
            <a:prstGeom prst="rect">
              <a:avLst/>
            </a:prstGeom>
            <a:noFill/>
          </p:spPr>
          <p:txBody>
            <a:bodyPr wrap="square" lIns="180000" rtlCol="0">
              <a:spAutoFit/>
            </a:bodyPr>
            <a:lstStyle/>
            <a:p>
              <a:r>
                <a:rPr lang="en-GB" sz="2400" dirty="0" smtClean="0">
                  <a:solidFill>
                    <a:srgbClr val="7F7F7F"/>
                  </a:solidFill>
                  <a:latin typeface="Arial"/>
                  <a:cs typeface="Arial"/>
                </a:rPr>
                <a:t>@</a:t>
              </a:r>
              <a:r>
                <a:rPr lang="en-GB" sz="2400" dirty="0" err="1" smtClean="0">
                  <a:solidFill>
                    <a:srgbClr val="7F7F7F"/>
                  </a:solidFill>
                  <a:latin typeface="Arial"/>
                  <a:cs typeface="Arial"/>
                </a:rPr>
                <a:t>mhawksey</a:t>
              </a:r>
              <a:endParaRPr lang="en-GB" sz="2400" dirty="0">
                <a:solidFill>
                  <a:srgbClr val="7F7F7F"/>
                </a:solidFill>
                <a:latin typeface="Arial"/>
                <a:cs typeface="Arial"/>
              </a:endParaRPr>
            </a:p>
          </p:txBody>
        </p:sp>
        <p:sp>
          <p:nvSpPr>
            <p:cNvPr id="10" name="TextBox 9"/>
            <p:cNvSpPr txBox="1"/>
            <p:nvPr/>
          </p:nvSpPr>
          <p:spPr>
            <a:xfrm>
              <a:off x="1482462" y="3645699"/>
              <a:ext cx="2825741" cy="615555"/>
            </a:xfrm>
            <a:prstGeom prst="rect">
              <a:avLst/>
            </a:prstGeom>
            <a:noFill/>
          </p:spPr>
          <p:txBody>
            <a:bodyPr wrap="square" lIns="180000" rtlCol="0">
              <a:spAutoFit/>
            </a:bodyPr>
            <a:lstStyle/>
            <a:p>
              <a:r>
                <a:rPr lang="en-GB" sz="2400" dirty="0" smtClean="0">
                  <a:solidFill>
                    <a:srgbClr val="7F7F7F"/>
                  </a:solidFill>
                  <a:latin typeface="Arial"/>
                  <a:cs typeface="Arial"/>
                </a:rPr>
                <a:t>+</a:t>
              </a:r>
              <a:r>
                <a:rPr lang="en-GB" sz="2400" dirty="0" err="1" smtClean="0">
                  <a:solidFill>
                    <a:srgbClr val="7F7F7F"/>
                  </a:solidFill>
                  <a:latin typeface="Arial"/>
                  <a:cs typeface="Arial"/>
                </a:rPr>
                <a:t>MartinHawksey</a:t>
              </a:r>
              <a:endParaRPr lang="en-GB" sz="2400" dirty="0">
                <a:solidFill>
                  <a:srgbClr val="7F7F7F"/>
                </a:solidFill>
                <a:latin typeface="Arial"/>
                <a:cs typeface="Arial"/>
              </a:endParaRPr>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84841" y="3435621"/>
              <a:ext cx="1085182" cy="143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607804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3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53181" y="515193"/>
            <a:ext cx="5837639" cy="4378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dirty="0"/>
              <a:t>Education today is…</a:t>
            </a:r>
          </a:p>
        </p:txBody>
      </p:sp>
    </p:spTree>
    <p:extLst>
      <p:ext uri="{BB962C8B-B14F-4D97-AF65-F5344CB8AC3E}">
        <p14:creationId xmlns:p14="http://schemas.microsoft.com/office/powerpoint/2010/main" val="672684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bs.twimg.com/media/BwiB3UzCYAA0kgc.png:larg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02080" y="0"/>
            <a:ext cx="6339840" cy="475488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descr=" 7"/>
          <p:cNvSpPr/>
          <p:nvPr/>
        </p:nvSpPr>
        <p:spPr>
          <a:xfrm>
            <a:off x="1402079" y="4754880"/>
            <a:ext cx="6339841" cy="321387"/>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lIns="1080000" tIns="0" bIns="0" rtlCol="0" anchor="ctr" anchorCtr="0"/>
          <a:lstStyle/>
          <a:p>
            <a:r>
              <a:rPr lang="en-GB" sz="800" dirty="0" smtClean="0">
                <a:latin typeface="Open Sans" panose="020B0606030504020204" pitchFamily="34" charset="0"/>
                <a:ea typeface="Open Sans" panose="020B0606030504020204" pitchFamily="34" charset="0"/>
                <a:cs typeface="Open Sans" panose="020B0606030504020204" pitchFamily="34" charset="0"/>
              </a:rPr>
              <a:t>©</a:t>
            </a:r>
            <a:r>
              <a:rPr lang="en-GB" sz="800" dirty="0" smtClean="0"/>
              <a:t>Bryan </a:t>
            </a:r>
            <a:r>
              <a:rPr lang="en-GB" sz="800" dirty="0" err="1" smtClean="0"/>
              <a:t>Mathers</a:t>
            </a:r>
            <a:r>
              <a:rPr lang="en-GB" sz="800" dirty="0" smtClean="0"/>
              <a:t> </a:t>
            </a:r>
            <a:endParaRPr lang="en-GB" sz="800" dirty="0" smtClean="0">
              <a:latin typeface="Open Sans" panose="020B0606030504020204" pitchFamily="34" charset="0"/>
              <a:ea typeface="Open Sans" panose="020B0606030504020204" pitchFamily="34" charset="0"/>
              <a:cs typeface="Open Sans" panose="020B0606030504020204" pitchFamily="34" charset="0"/>
            </a:endParaRPr>
          </a:p>
          <a:p>
            <a:r>
              <a:rPr lang="en-GB" sz="800" dirty="0">
                <a:latin typeface="Open Sans" panose="020B0606030504020204" pitchFamily="34" charset="0"/>
                <a:ea typeface="Open Sans" panose="020B0606030504020204" pitchFamily="34" charset="0"/>
                <a:cs typeface="Open Sans" panose="020B0606030504020204" pitchFamily="34" charset="0"/>
              </a:rPr>
              <a:t>https://flic.kr/p/p2UJ5d</a:t>
            </a:r>
          </a:p>
        </p:txBody>
      </p:sp>
      <p:pic>
        <p:nvPicPr>
          <p:cNvPr id="2" name="Picture 2" descr="http://creativecommons.org.nz/wp-content/uploads/2012/05/by-nd.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00576" y="4754879"/>
            <a:ext cx="859188" cy="300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541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53181" y="515193"/>
            <a:ext cx="5837639" cy="4378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dirty="0"/>
              <a:t>Accreditation today is…</a:t>
            </a:r>
          </a:p>
        </p:txBody>
      </p:sp>
    </p:spTree>
    <p:extLst>
      <p:ext uri="{BB962C8B-B14F-4D97-AF65-F5344CB8AC3E}">
        <p14:creationId xmlns:p14="http://schemas.microsoft.com/office/powerpoint/2010/main" val="672684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descr=" 7"/>
          <p:cNvSpPr/>
          <p:nvPr/>
        </p:nvSpPr>
        <p:spPr>
          <a:xfrm>
            <a:off x="1499616" y="4737164"/>
            <a:ext cx="6144768" cy="25984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lIns="900000" tIns="0" bIns="0" rtlCol="0" anchor="ctr" anchorCtr="0"/>
          <a:lstStyle/>
          <a:p>
            <a:r>
              <a:rPr lang="en-GB" sz="800" dirty="0" smtClean="0">
                <a:latin typeface="Open Sans" panose="020B0606030504020204" pitchFamily="34" charset="0"/>
                <a:ea typeface="Open Sans" panose="020B0606030504020204" pitchFamily="34" charset="0"/>
                <a:cs typeface="Open Sans" panose="020B0606030504020204" pitchFamily="34" charset="0"/>
              </a:rPr>
              <a:t>Kyle Bowen</a:t>
            </a:r>
          </a:p>
          <a:p>
            <a:r>
              <a:rPr lang="en-GB" sz="800" dirty="0">
                <a:latin typeface="Open Sans" panose="020B0606030504020204" pitchFamily="34" charset="0"/>
                <a:ea typeface="Open Sans" panose="020B0606030504020204" pitchFamily="34" charset="0"/>
                <a:cs typeface="Open Sans" panose="020B0606030504020204" pitchFamily="34" charset="0"/>
              </a:rPr>
              <a:t>http://classhack.com/post/45364649211/open-badge-anatomy-updated</a:t>
            </a:r>
          </a:p>
        </p:txBody>
      </p:sp>
      <p:sp>
        <p:nvSpPr>
          <p:cNvPr id="2" name="Title 1"/>
          <p:cNvSpPr>
            <a:spLocks noGrp="1"/>
          </p:cNvSpPr>
          <p:nvPr>
            <p:ph type="title" idx="4294967295"/>
          </p:nvPr>
        </p:nvSpPr>
        <p:spPr>
          <a:xfrm>
            <a:off x="1957388" y="587375"/>
            <a:ext cx="5453505" cy="512763"/>
          </a:xfrm>
        </p:spPr>
        <p:txBody>
          <a:bodyPr/>
          <a:lstStyle/>
          <a:p>
            <a:r>
              <a:rPr lang="en-GB" dirty="0" smtClean="0"/>
              <a:t>Open Badges Anatomy</a:t>
            </a:r>
            <a:endParaRPr lang="en-GB" dirty="0"/>
          </a:p>
        </p:txBody>
      </p:sp>
      <p:pic>
        <p:nvPicPr>
          <p:cNvPr id="1026" name="Picture 2" descr="http://i0.wp.com/dougbelshaw.com/blog/wp-content/uploads/2013/05/badge-anatomy.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99616" y="128588"/>
            <a:ext cx="6144768" cy="46085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reative Commons Licens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499616" y="4740121"/>
            <a:ext cx="729234" cy="256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866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2275" y="148633"/>
            <a:ext cx="5050631" cy="4600575"/>
          </a:xfrm>
          <a:prstGeom prst="rect">
            <a:avLst/>
          </a:prstGeom>
          <a:ln>
            <a:noFill/>
          </a:ln>
          <a:effectLst>
            <a:outerShdw blurRad="190500" dist="38100" dir="33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07594" y="1297824"/>
            <a:ext cx="5079206" cy="3343275"/>
          </a:xfrm>
          <a:prstGeom prst="rect">
            <a:avLst/>
          </a:prstGeom>
          <a:ln>
            <a:noFill/>
          </a:ln>
          <a:effectLst>
            <a:outerShdw blurRad="190500" dist="38100" dir="33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a:xfrm>
            <a:off x="4495800" y="489073"/>
            <a:ext cx="4343400" cy="634877"/>
          </a:xfrm>
        </p:spPr>
        <p:txBody>
          <a:bodyPr/>
          <a:lstStyle/>
          <a:p>
            <a:pPr algn="r"/>
            <a:r>
              <a:rPr lang="en-GB" sz="3600" dirty="0" smtClean="0">
                <a:latin typeface="Consolas" panose="020B0609020204030204" pitchFamily="49" charset="0"/>
              </a:rPr>
              <a:t>Badge … {JSON}</a:t>
            </a:r>
            <a:endParaRPr lang="en-GB" sz="3600" dirty="0">
              <a:latin typeface="Consolas" panose="020B0609020204030204" pitchFamily="49" charset="0"/>
            </a:endParaRPr>
          </a:p>
        </p:txBody>
      </p:sp>
    </p:spTree>
    <p:extLst>
      <p:ext uri="{BB962C8B-B14F-4D97-AF65-F5344CB8AC3E}">
        <p14:creationId xmlns:p14="http://schemas.microsoft.com/office/powerpoint/2010/main" val="4248700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51"/>
                                        </p:tgtEl>
                                        <p:attrNameLst>
                                          <p:attrName>style.visibility</p:attrName>
                                        </p:attrNameLst>
                                      </p:cBhvr>
                                      <p:to>
                                        <p:strVal val="visible"/>
                                      </p:to>
                                    </p:set>
                                    <p:animEffect transition="in" filter="fade">
                                      <p:cBhvr>
                                        <p:cTn id="11"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7199"/>
            <a:ext cx="8229600" cy="672034"/>
          </a:xfrm>
        </p:spPr>
        <p:txBody>
          <a:bodyPr/>
          <a:lstStyle/>
          <a:p>
            <a:r>
              <a:rPr lang="en-GB" dirty="0" smtClean="0"/>
              <a:t>Administration </a:t>
            </a:r>
            <a:endParaRPr lang="en-GB" dirty="0"/>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1"/>
            <a:ext cx="9143999" cy="5141060"/>
          </a:xfrm>
          <a:prstGeom prst="rect">
            <a:avLst/>
          </a:prstGeom>
        </p:spPr>
      </p:pic>
      <p:grpSp>
        <p:nvGrpSpPr>
          <p:cNvPr id="8" name="Group 7"/>
          <p:cNvGrpSpPr/>
          <p:nvPr/>
        </p:nvGrpSpPr>
        <p:grpSpPr>
          <a:xfrm>
            <a:off x="-2" y="4922044"/>
            <a:ext cx="9143999" cy="221456"/>
            <a:chOff x="-2" y="4960627"/>
            <a:chExt cx="9143999" cy="221456"/>
          </a:xfrm>
        </p:grpSpPr>
        <p:sp>
          <p:nvSpPr>
            <p:cNvPr id="6" name="Rectangle 5" descr=" 7"/>
            <p:cNvSpPr/>
            <p:nvPr/>
          </p:nvSpPr>
          <p:spPr>
            <a:xfrm>
              <a:off x="-2" y="4960627"/>
              <a:ext cx="9143999" cy="2214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lIns="684000" tIns="0" bIns="0" rtlCol="0" anchor="ctr" anchorCtr="0"/>
            <a:lstStyle/>
            <a:p>
              <a:r>
                <a:rPr lang="en-GB" sz="800" dirty="0" smtClean="0">
                  <a:latin typeface="Open Sans" panose="020B0606030504020204" pitchFamily="34" charset="0"/>
                  <a:ea typeface="Open Sans" panose="020B0606030504020204" pitchFamily="34" charset="0"/>
                  <a:cs typeface="Open Sans" panose="020B0606030504020204" pitchFamily="34" charset="0"/>
                </a:rPr>
                <a:t>Alan Levine (</a:t>
              </a:r>
              <a:r>
                <a:rPr lang="en-GB" sz="800" dirty="0" err="1" smtClean="0">
                  <a:latin typeface="Open Sans" panose="020B0606030504020204" pitchFamily="34" charset="0"/>
                  <a:ea typeface="Open Sans" panose="020B0606030504020204" pitchFamily="34" charset="0"/>
                  <a:cs typeface="Open Sans" panose="020B0606030504020204" pitchFamily="34" charset="0"/>
                </a:rPr>
                <a:t>cogdog</a:t>
              </a:r>
              <a:r>
                <a:rPr lang="en-GB" sz="800" dirty="0" smtClean="0">
                  <a:latin typeface="Open Sans" panose="020B0606030504020204" pitchFamily="34" charset="0"/>
                  <a:ea typeface="Open Sans" panose="020B0606030504020204" pitchFamily="34" charset="0"/>
                  <a:cs typeface="Open Sans" panose="020B0606030504020204" pitchFamily="34" charset="0"/>
                </a:rPr>
                <a:t>)</a:t>
              </a:r>
            </a:p>
            <a:p>
              <a:r>
                <a:rPr lang="en-GB" sz="800" dirty="0">
                  <a:latin typeface="Open Sans" panose="020B0606030504020204" pitchFamily="34" charset="0"/>
                  <a:ea typeface="Open Sans" panose="020B0606030504020204" pitchFamily="34" charset="0"/>
                  <a:cs typeface="Open Sans" panose="020B0606030504020204" pitchFamily="34" charset="0"/>
                </a:rPr>
                <a:t>https://flic.kr/p/pJRL8k</a:t>
              </a:r>
            </a:p>
          </p:txBody>
        </p:sp>
        <p:pic>
          <p:nvPicPr>
            <p:cNvPr id="3074" name="Picture 2" descr="http://mirrors.creativecommons.org/presskit/buttons/88x31/png/by.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 y="4960628"/>
              <a:ext cx="625980" cy="21901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30246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ALT 2014 brand style (grey) (4)">
  <a:themeElements>
    <a:clrScheme name="ALT 1">
      <a:dk1>
        <a:sysClr val="windowText" lastClr="000000"/>
      </a:dk1>
      <a:lt1>
        <a:sysClr val="window" lastClr="FFFFFF"/>
      </a:lt1>
      <a:dk2>
        <a:srgbClr val="3C3B3B"/>
      </a:dk2>
      <a:lt2>
        <a:srgbClr val="F1FAF4"/>
      </a:lt2>
      <a:accent1>
        <a:srgbClr val="148B38"/>
      </a:accent1>
      <a:accent2>
        <a:srgbClr val="44AD6C"/>
      </a:accent2>
      <a:accent3>
        <a:srgbClr val="73C493"/>
      </a:accent3>
      <a:accent4>
        <a:srgbClr val="A7DBBC"/>
      </a:accent4>
      <a:accent5>
        <a:srgbClr val="D2EEDE"/>
      </a:accent5>
      <a:accent6>
        <a:srgbClr val="F1FAF4"/>
      </a:accent6>
      <a:hlink>
        <a:srgbClr val="148B38"/>
      </a:hlink>
      <a:folHlink>
        <a:srgbClr val="148B3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ALT 2014 brand style (grey) (4)</Template>
  <TotalTime>4754</TotalTime>
  <Words>399</Words>
  <Application>Microsoft Office PowerPoint</Application>
  <PresentationFormat>On-screen Show (16:9)</PresentationFormat>
  <Paragraphs>79</Paragraphs>
  <Slides>34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Consolas</vt:lpstr>
      <vt:lpstr>Open Sans</vt:lpstr>
      <vt:lpstr>Arial Black</vt:lpstr>
      <vt:lpstr>Lucida Grande</vt:lpstr>
      <vt:lpstr>Miriam</vt:lpstr>
      <vt:lpstr>ALT 2014 brand style (grey) (4)</vt:lpstr>
      <vt:lpstr>Using WordPress as a badge platform</vt:lpstr>
      <vt:lpstr>PowerPoint Presentation</vt:lpstr>
      <vt:lpstr>PowerPoint Presentation</vt:lpstr>
      <vt:lpstr>Education today is…</vt:lpstr>
      <vt:lpstr>PowerPoint Presentation</vt:lpstr>
      <vt:lpstr>Accreditation today is…</vt:lpstr>
      <vt:lpstr>Open Badges Anatomy</vt:lpstr>
      <vt:lpstr>Badge … {JSON}</vt:lpstr>
      <vt:lpstr>Administration </vt:lpstr>
      <vt:lpstr>Wordpress</vt:lpstr>
      <vt:lpstr>Wordpress Plugins </vt:lpstr>
      <vt:lpstr>Single sign-on/registration</vt:lpstr>
      <vt:lpstr>BadgeOS</vt:lpstr>
      <vt:lpstr>PowerPoint Presentation</vt:lpstr>
      <vt:lpstr>PowerPoint Presentation</vt:lpstr>
      <vt:lpstr>PowerPoint Presentation</vt:lpstr>
      <vt:lpstr>Reviewed</vt:lpstr>
      <vt:lpstr>PowerPoint Presentation</vt:lpstr>
      <vt:lpstr>PowerPoint Presentation</vt:lpstr>
      <vt:lpstr>PowerPoint Presentation</vt:lpstr>
      <vt:lpstr>PowerPoint Presentation</vt:lpstr>
      <vt:lpstr>Situational awareness</vt:lpstr>
      <vt:lpstr>PowerPoint Presentation</vt:lpstr>
      <vt:lpstr>Badge Pattern</vt:lpstr>
      <vt:lpstr>Badge Pattern</vt:lpstr>
      <vt:lpstr>Badge Pattern</vt:lpstr>
      <vt:lpstr>PowerPoint Presentation</vt:lpstr>
      <vt:lpstr>PowerPoint Presentation</vt:lpstr>
      <vt:lpstr>Transitions</vt:lpstr>
      <vt:lpstr>vulnerability</vt:lpstr>
      <vt:lpstr>Self-declared </vt:lpstr>
      <vt:lpstr>Email – identity issue </vt:lpstr>
      <vt:lpstr>Thank you!</vt:lpstr>
      <vt:lpstr>PowerPoint Presentation</vt:lpstr>
    </vt:vector>
  </TitlesOfParts>
  <Company>Oxford Brookes University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ALT 2014 branding</dc:subject>
  <dc:creator>Allison Stevens</dc:creator>
  <cp:lastModifiedBy>Atkins K.</cp:lastModifiedBy>
  <cp:revision>203</cp:revision>
  <cp:lastPrinted>2014-06-22T22:49:00Z</cp:lastPrinted>
  <dcterms:created xsi:type="dcterms:W3CDTF">2014-05-30T08:37:36Z</dcterms:created>
  <dcterms:modified xsi:type="dcterms:W3CDTF">2016-03-17T10:47:37Z</dcterms:modified>
</cp:coreProperties>
</file>