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97675" cy="9926638"/>
  <p:defaultTextStyle>
    <a:defPPr>
      <a:defRPr lang="en-US"/>
    </a:defPPr>
    <a:lvl1pPr marL="0" algn="l" defTabSz="914235" rtl="0" eaLnBrk="1" latinLnBrk="0" hangingPunct="1">
      <a:defRPr sz="1800" kern="1200">
        <a:solidFill>
          <a:schemeClr val="tx1"/>
        </a:solidFill>
        <a:latin typeface="+mn-lt"/>
        <a:ea typeface="+mn-ea"/>
        <a:cs typeface="+mn-cs"/>
      </a:defRPr>
    </a:lvl1pPr>
    <a:lvl2pPr marL="457117" algn="l" defTabSz="914235" rtl="0" eaLnBrk="1" latinLnBrk="0" hangingPunct="1">
      <a:defRPr sz="1800" kern="1200">
        <a:solidFill>
          <a:schemeClr val="tx1"/>
        </a:solidFill>
        <a:latin typeface="+mn-lt"/>
        <a:ea typeface="+mn-ea"/>
        <a:cs typeface="+mn-cs"/>
      </a:defRPr>
    </a:lvl2pPr>
    <a:lvl3pPr marL="914235" algn="l" defTabSz="914235" rtl="0" eaLnBrk="1" latinLnBrk="0" hangingPunct="1">
      <a:defRPr sz="1800" kern="1200">
        <a:solidFill>
          <a:schemeClr val="tx1"/>
        </a:solidFill>
        <a:latin typeface="+mn-lt"/>
        <a:ea typeface="+mn-ea"/>
        <a:cs typeface="+mn-cs"/>
      </a:defRPr>
    </a:lvl3pPr>
    <a:lvl4pPr marL="1371353" algn="l" defTabSz="914235" rtl="0" eaLnBrk="1" latinLnBrk="0" hangingPunct="1">
      <a:defRPr sz="1800" kern="1200">
        <a:solidFill>
          <a:schemeClr val="tx1"/>
        </a:solidFill>
        <a:latin typeface="+mn-lt"/>
        <a:ea typeface="+mn-ea"/>
        <a:cs typeface="+mn-cs"/>
      </a:defRPr>
    </a:lvl4pPr>
    <a:lvl5pPr marL="1828470" algn="l" defTabSz="914235" rtl="0" eaLnBrk="1" latinLnBrk="0" hangingPunct="1">
      <a:defRPr sz="1800" kern="1200">
        <a:solidFill>
          <a:schemeClr val="tx1"/>
        </a:solidFill>
        <a:latin typeface="+mn-lt"/>
        <a:ea typeface="+mn-ea"/>
        <a:cs typeface="+mn-cs"/>
      </a:defRPr>
    </a:lvl5pPr>
    <a:lvl6pPr marL="2285588" algn="l" defTabSz="914235" rtl="0" eaLnBrk="1" latinLnBrk="0" hangingPunct="1">
      <a:defRPr sz="1800" kern="1200">
        <a:solidFill>
          <a:schemeClr val="tx1"/>
        </a:solidFill>
        <a:latin typeface="+mn-lt"/>
        <a:ea typeface="+mn-ea"/>
        <a:cs typeface="+mn-cs"/>
      </a:defRPr>
    </a:lvl6pPr>
    <a:lvl7pPr marL="2742705" algn="l" defTabSz="914235" rtl="0" eaLnBrk="1" latinLnBrk="0" hangingPunct="1">
      <a:defRPr sz="1800" kern="1200">
        <a:solidFill>
          <a:schemeClr val="tx1"/>
        </a:solidFill>
        <a:latin typeface="+mn-lt"/>
        <a:ea typeface="+mn-ea"/>
        <a:cs typeface="+mn-cs"/>
      </a:defRPr>
    </a:lvl7pPr>
    <a:lvl8pPr marL="3199823" algn="l" defTabSz="914235" rtl="0" eaLnBrk="1" latinLnBrk="0" hangingPunct="1">
      <a:defRPr sz="1800" kern="1200">
        <a:solidFill>
          <a:schemeClr val="tx1"/>
        </a:solidFill>
        <a:latin typeface="+mn-lt"/>
        <a:ea typeface="+mn-ea"/>
        <a:cs typeface="+mn-cs"/>
      </a:defRPr>
    </a:lvl8pPr>
    <a:lvl9pPr marL="3656940" algn="l" defTabSz="91423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tt H.D." initials="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0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1138" autoAdjust="0"/>
  </p:normalViewPr>
  <p:slideViewPr>
    <p:cSldViewPr>
      <p:cViewPr>
        <p:scale>
          <a:sx n="150" d="100"/>
          <a:sy n="150" d="100"/>
        </p:scale>
        <p:origin x="2334"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1CAA29D-FE6D-464B-BBE5-3B8EAB52CAE8}" type="datetimeFigureOut">
              <a:rPr lang="en-GB" smtClean="0"/>
              <a:t>02/11/2018</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B17A2A4-9598-4EA6-999F-631055B1898C}" type="slidenum">
              <a:rPr lang="en-GB" smtClean="0"/>
              <a:t>‹#›</a:t>
            </a:fld>
            <a:endParaRPr lang="en-GB"/>
          </a:p>
        </p:txBody>
      </p:sp>
    </p:spTree>
    <p:extLst>
      <p:ext uri="{BB962C8B-B14F-4D97-AF65-F5344CB8AC3E}">
        <p14:creationId xmlns:p14="http://schemas.microsoft.com/office/powerpoint/2010/main" val="1239381824"/>
      </p:ext>
    </p:extLst>
  </p:cSld>
  <p:clrMap bg1="lt1" tx1="dk1" bg2="lt2" tx2="dk2" accent1="accent1" accent2="accent2" accent3="accent3" accent4="accent4" accent5="accent5" accent6="accent6" hlink="hlink" folHlink="folHlink"/>
  <p:notesStyle>
    <a:lvl1pPr marL="0" algn="l" defTabSz="914235" rtl="0" eaLnBrk="1" latinLnBrk="0" hangingPunct="1">
      <a:defRPr sz="1200" kern="1200">
        <a:solidFill>
          <a:schemeClr val="tx1"/>
        </a:solidFill>
        <a:latin typeface="+mn-lt"/>
        <a:ea typeface="+mn-ea"/>
        <a:cs typeface="+mn-cs"/>
      </a:defRPr>
    </a:lvl1pPr>
    <a:lvl2pPr marL="457117" algn="l" defTabSz="914235" rtl="0" eaLnBrk="1" latinLnBrk="0" hangingPunct="1">
      <a:defRPr sz="1200" kern="1200">
        <a:solidFill>
          <a:schemeClr val="tx1"/>
        </a:solidFill>
        <a:latin typeface="+mn-lt"/>
        <a:ea typeface="+mn-ea"/>
        <a:cs typeface="+mn-cs"/>
      </a:defRPr>
    </a:lvl2pPr>
    <a:lvl3pPr marL="914235" algn="l" defTabSz="914235" rtl="0" eaLnBrk="1" latinLnBrk="0" hangingPunct="1">
      <a:defRPr sz="1200" kern="1200">
        <a:solidFill>
          <a:schemeClr val="tx1"/>
        </a:solidFill>
        <a:latin typeface="+mn-lt"/>
        <a:ea typeface="+mn-ea"/>
        <a:cs typeface="+mn-cs"/>
      </a:defRPr>
    </a:lvl3pPr>
    <a:lvl4pPr marL="1371353" algn="l" defTabSz="914235" rtl="0" eaLnBrk="1" latinLnBrk="0" hangingPunct="1">
      <a:defRPr sz="1200" kern="1200">
        <a:solidFill>
          <a:schemeClr val="tx1"/>
        </a:solidFill>
        <a:latin typeface="+mn-lt"/>
        <a:ea typeface="+mn-ea"/>
        <a:cs typeface="+mn-cs"/>
      </a:defRPr>
    </a:lvl4pPr>
    <a:lvl5pPr marL="1828470" algn="l" defTabSz="914235" rtl="0" eaLnBrk="1" latinLnBrk="0" hangingPunct="1">
      <a:defRPr sz="1200" kern="1200">
        <a:solidFill>
          <a:schemeClr val="tx1"/>
        </a:solidFill>
        <a:latin typeface="+mn-lt"/>
        <a:ea typeface="+mn-ea"/>
        <a:cs typeface="+mn-cs"/>
      </a:defRPr>
    </a:lvl5pPr>
    <a:lvl6pPr marL="2285588" algn="l" defTabSz="914235" rtl="0" eaLnBrk="1" latinLnBrk="0" hangingPunct="1">
      <a:defRPr sz="1200" kern="1200">
        <a:solidFill>
          <a:schemeClr val="tx1"/>
        </a:solidFill>
        <a:latin typeface="+mn-lt"/>
        <a:ea typeface="+mn-ea"/>
        <a:cs typeface="+mn-cs"/>
      </a:defRPr>
    </a:lvl6pPr>
    <a:lvl7pPr marL="2742705" algn="l" defTabSz="914235" rtl="0" eaLnBrk="1" latinLnBrk="0" hangingPunct="1">
      <a:defRPr sz="1200" kern="1200">
        <a:solidFill>
          <a:schemeClr val="tx1"/>
        </a:solidFill>
        <a:latin typeface="+mn-lt"/>
        <a:ea typeface="+mn-ea"/>
        <a:cs typeface="+mn-cs"/>
      </a:defRPr>
    </a:lvl7pPr>
    <a:lvl8pPr marL="3199823" algn="l" defTabSz="914235" rtl="0" eaLnBrk="1" latinLnBrk="0" hangingPunct="1">
      <a:defRPr sz="1200" kern="1200">
        <a:solidFill>
          <a:schemeClr val="tx1"/>
        </a:solidFill>
        <a:latin typeface="+mn-lt"/>
        <a:ea typeface="+mn-ea"/>
        <a:cs typeface="+mn-cs"/>
      </a:defRPr>
    </a:lvl8pPr>
    <a:lvl9pPr marL="3656940" algn="l" defTabSz="91423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99CB4-9AA8-4C7B-B634-0F1F712E6871}" type="datetimeFigureOut">
              <a:rPr lang="en-GB" smtClean="0"/>
              <a:t>02/11/2018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77508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99CB4-9AA8-4C7B-B634-0F1F712E6871}" type="datetimeFigureOut">
              <a:rPr lang="en-GB" smtClean="0"/>
              <a:t>02/11/2018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12556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99CB4-9AA8-4C7B-B634-0F1F712E6871}" type="datetimeFigureOut">
              <a:rPr lang="en-GB" smtClean="0"/>
              <a:t>02/11/2018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157155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99CB4-9AA8-4C7B-B634-0F1F712E6871}" type="datetimeFigureOut">
              <a:rPr lang="en-GB" smtClean="0"/>
              <a:t>02/11/2018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3267503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9"/>
            <a:ext cx="5829300" cy="216693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99CB4-9AA8-4C7B-B634-0F1F712E6871}" type="datetimeFigureOut">
              <a:rPr lang="en-GB" smtClean="0"/>
              <a:t>02/11/2018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153769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7"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2"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99CB4-9AA8-4C7B-B634-0F1F712E6871}" type="datetimeFigureOut">
              <a:rPr lang="en-GB" smtClean="0"/>
              <a:t>02/11/2018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2186375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2" y="2217386"/>
            <a:ext cx="3030141" cy="924101"/>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1" y="2217386"/>
            <a:ext cx="3031331" cy="924101"/>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99CB4-9AA8-4C7B-B634-0F1F712E6871}" type="datetimeFigureOut">
              <a:rPr lang="en-GB" smtClean="0"/>
              <a:t>02/11/2018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360773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99CB4-9AA8-4C7B-B634-0F1F712E6871}" type="datetimeFigureOut">
              <a:rPr lang="en-GB" smtClean="0"/>
              <a:t>02/11/2018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21259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99CB4-9AA8-4C7B-B634-0F1F712E6871}" type="datetimeFigureOut">
              <a:rPr lang="en-GB" smtClean="0"/>
              <a:t>02/11/2018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266514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5"/>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99CB4-9AA8-4C7B-B634-0F1F712E6871}" type="datetimeFigureOut">
              <a:rPr lang="en-GB" smtClean="0"/>
              <a:t>02/11/2018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372559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99CB4-9AA8-4C7B-B634-0F1F712E6871}" type="datetimeFigureOut">
              <a:rPr lang="en-GB" smtClean="0"/>
              <a:t>02/11/2018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F3D25-ED98-4F9E-9FFD-6E87F24F2E40}" type="slidenum">
              <a:rPr lang="en-GB" smtClean="0"/>
              <a:t>‹#›</a:t>
            </a:fld>
            <a:endParaRPr lang="en-GB"/>
          </a:p>
        </p:txBody>
      </p:sp>
    </p:spTree>
    <p:extLst>
      <p:ext uri="{BB962C8B-B14F-4D97-AF65-F5344CB8AC3E}">
        <p14:creationId xmlns:p14="http://schemas.microsoft.com/office/powerpoint/2010/main" val="2137807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23" tIns="45712" rIns="91423" bIns="4571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23" tIns="45712" rIns="91423" bIns="457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8"/>
            <a:ext cx="1600200" cy="527403"/>
          </a:xfrm>
          <a:prstGeom prst="rect">
            <a:avLst/>
          </a:prstGeom>
        </p:spPr>
        <p:txBody>
          <a:bodyPr vert="horz" lIns="91423" tIns="45712" rIns="91423" bIns="45712" rtlCol="0" anchor="ctr"/>
          <a:lstStyle>
            <a:lvl1pPr algn="l">
              <a:defRPr sz="1200">
                <a:solidFill>
                  <a:schemeClr val="tx1">
                    <a:tint val="75000"/>
                  </a:schemeClr>
                </a:solidFill>
              </a:defRPr>
            </a:lvl1pPr>
          </a:lstStyle>
          <a:p>
            <a:fld id="{55699CB4-9AA8-4C7B-B634-0F1F712E6871}" type="datetimeFigureOut">
              <a:rPr lang="en-GB" smtClean="0"/>
              <a:t>02/11/2018</a:t>
            </a:fld>
            <a:endParaRPr lang="en-GB"/>
          </a:p>
        </p:txBody>
      </p:sp>
      <p:sp>
        <p:nvSpPr>
          <p:cNvPr id="5" name="Footer Placeholder 4"/>
          <p:cNvSpPr>
            <a:spLocks noGrp="1"/>
          </p:cNvSpPr>
          <p:nvPr>
            <p:ph type="ftr" sz="quarter" idx="3"/>
          </p:nvPr>
        </p:nvSpPr>
        <p:spPr>
          <a:xfrm>
            <a:off x="2343150" y="9181398"/>
            <a:ext cx="2171700" cy="527403"/>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3"/>
          </a:xfrm>
          <a:prstGeom prst="rect">
            <a:avLst/>
          </a:prstGeom>
        </p:spPr>
        <p:txBody>
          <a:bodyPr vert="horz" lIns="91423" tIns="45712" rIns="91423" bIns="45712" rtlCol="0" anchor="ctr"/>
          <a:lstStyle>
            <a:lvl1pPr algn="r">
              <a:defRPr sz="1200">
                <a:solidFill>
                  <a:schemeClr val="tx1">
                    <a:tint val="75000"/>
                  </a:schemeClr>
                </a:solidFill>
              </a:defRPr>
            </a:lvl1pPr>
          </a:lstStyle>
          <a:p>
            <a:fld id="{C72F3D25-ED98-4F9E-9FFD-6E87F24F2E40}" type="slidenum">
              <a:rPr lang="en-GB" smtClean="0"/>
              <a:t>‹#›</a:t>
            </a:fld>
            <a:endParaRPr lang="en-GB"/>
          </a:p>
        </p:txBody>
      </p:sp>
    </p:spTree>
    <p:extLst>
      <p:ext uri="{BB962C8B-B14F-4D97-AF65-F5344CB8AC3E}">
        <p14:creationId xmlns:p14="http://schemas.microsoft.com/office/powerpoint/2010/main" val="260229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5" rtl="0" eaLnBrk="1" latinLnBrk="0" hangingPunct="1">
        <a:spcBef>
          <a:spcPct val="0"/>
        </a:spcBef>
        <a:buNone/>
        <a:defRPr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35" rtl="0" eaLnBrk="1" latinLnBrk="0" hangingPunct="1">
        <a:defRPr sz="1800" kern="1200">
          <a:solidFill>
            <a:schemeClr val="tx1"/>
          </a:solidFill>
          <a:latin typeface="+mn-lt"/>
          <a:ea typeface="+mn-ea"/>
          <a:cs typeface="+mn-cs"/>
        </a:defRPr>
      </a:lvl1pPr>
      <a:lvl2pPr marL="457117" algn="l" defTabSz="914235" rtl="0" eaLnBrk="1" latinLnBrk="0" hangingPunct="1">
        <a:defRPr sz="1800" kern="1200">
          <a:solidFill>
            <a:schemeClr val="tx1"/>
          </a:solidFill>
          <a:latin typeface="+mn-lt"/>
          <a:ea typeface="+mn-ea"/>
          <a:cs typeface="+mn-cs"/>
        </a:defRPr>
      </a:lvl2pPr>
      <a:lvl3pPr marL="914235" algn="l" defTabSz="914235" rtl="0" eaLnBrk="1" latinLnBrk="0" hangingPunct="1">
        <a:defRPr sz="1800" kern="1200">
          <a:solidFill>
            <a:schemeClr val="tx1"/>
          </a:solidFill>
          <a:latin typeface="+mn-lt"/>
          <a:ea typeface="+mn-ea"/>
          <a:cs typeface="+mn-cs"/>
        </a:defRPr>
      </a:lvl3pPr>
      <a:lvl4pPr marL="1371353" algn="l" defTabSz="914235" rtl="0" eaLnBrk="1" latinLnBrk="0" hangingPunct="1">
        <a:defRPr sz="1800" kern="1200">
          <a:solidFill>
            <a:schemeClr val="tx1"/>
          </a:solidFill>
          <a:latin typeface="+mn-lt"/>
          <a:ea typeface="+mn-ea"/>
          <a:cs typeface="+mn-cs"/>
        </a:defRPr>
      </a:lvl4pPr>
      <a:lvl5pPr marL="1828470" algn="l" defTabSz="914235" rtl="0" eaLnBrk="1" latinLnBrk="0" hangingPunct="1">
        <a:defRPr sz="1800" kern="1200">
          <a:solidFill>
            <a:schemeClr val="tx1"/>
          </a:solidFill>
          <a:latin typeface="+mn-lt"/>
          <a:ea typeface="+mn-ea"/>
          <a:cs typeface="+mn-cs"/>
        </a:defRPr>
      </a:lvl5pPr>
      <a:lvl6pPr marL="2285588" algn="l" defTabSz="914235" rtl="0" eaLnBrk="1" latinLnBrk="0" hangingPunct="1">
        <a:defRPr sz="1800" kern="1200">
          <a:solidFill>
            <a:schemeClr val="tx1"/>
          </a:solidFill>
          <a:latin typeface="+mn-lt"/>
          <a:ea typeface="+mn-ea"/>
          <a:cs typeface="+mn-cs"/>
        </a:defRPr>
      </a:lvl6pPr>
      <a:lvl7pPr marL="2742705" algn="l" defTabSz="914235" rtl="0" eaLnBrk="1" latinLnBrk="0" hangingPunct="1">
        <a:defRPr sz="1800" kern="1200">
          <a:solidFill>
            <a:schemeClr val="tx1"/>
          </a:solidFill>
          <a:latin typeface="+mn-lt"/>
          <a:ea typeface="+mn-ea"/>
          <a:cs typeface="+mn-cs"/>
        </a:defRPr>
      </a:lvl7pPr>
      <a:lvl8pPr marL="3199823" algn="l" defTabSz="914235" rtl="0" eaLnBrk="1" latinLnBrk="0" hangingPunct="1">
        <a:defRPr sz="1800" kern="1200">
          <a:solidFill>
            <a:schemeClr val="tx1"/>
          </a:solidFill>
          <a:latin typeface="+mn-lt"/>
          <a:ea typeface="+mn-ea"/>
          <a:cs typeface="+mn-cs"/>
        </a:defRPr>
      </a:lvl8pPr>
      <a:lvl9pPr marL="3656940" algn="l" defTabSz="91423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p:cNvSpPr txBox="1"/>
          <p:nvPr/>
        </p:nvSpPr>
        <p:spPr>
          <a:xfrm>
            <a:off x="1516403" y="2720752"/>
            <a:ext cx="3816424" cy="510760"/>
          </a:xfrm>
          <a:prstGeom prst="roundRect">
            <a:avLst/>
          </a:prstGeom>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ctr"/>
            <a:r>
              <a:rPr lang="en-GB" sz="800" dirty="0" smtClean="0">
                <a:latin typeface="Georgia" panose="02040502050405020303" pitchFamily="18" charset="0"/>
              </a:rPr>
              <a:t>We send you two short assignments to complete</a:t>
            </a:r>
            <a:r>
              <a:rPr lang="en-GB" sz="800" dirty="0">
                <a:latin typeface="Georgia" panose="02040502050405020303" pitchFamily="18" charset="0"/>
              </a:rPr>
              <a:t>. If your first assignment submission is not adequate you will be provided with feedback and the </a:t>
            </a:r>
            <a:r>
              <a:rPr lang="en-GB" sz="800" dirty="0" smtClean="0">
                <a:latin typeface="Georgia" panose="02040502050405020303" pitchFamily="18" charset="0"/>
              </a:rPr>
              <a:t>opportunity </a:t>
            </a:r>
            <a:r>
              <a:rPr lang="en-GB" sz="800" dirty="0">
                <a:latin typeface="Georgia" panose="02040502050405020303" pitchFamily="18" charset="0"/>
              </a:rPr>
              <a:t>to re-submit. </a:t>
            </a:r>
          </a:p>
        </p:txBody>
      </p:sp>
      <p:sp>
        <p:nvSpPr>
          <p:cNvPr id="99" name="TextBox 98"/>
          <p:cNvSpPr txBox="1"/>
          <p:nvPr/>
        </p:nvSpPr>
        <p:spPr>
          <a:xfrm>
            <a:off x="1916832" y="3548744"/>
            <a:ext cx="1296000" cy="900000"/>
          </a:xfrm>
          <a:prstGeom prst="roundRect">
            <a:avLst/>
          </a:prstGeom>
          <a:noFill/>
        </p:spPr>
        <p:style>
          <a:lnRef idx="2">
            <a:schemeClr val="accent5"/>
          </a:lnRef>
          <a:fillRef idx="1">
            <a:schemeClr val="lt1"/>
          </a:fillRef>
          <a:effectRef idx="0">
            <a:schemeClr val="accent5"/>
          </a:effectRef>
          <a:fontRef idx="minor">
            <a:schemeClr val="dk1"/>
          </a:fontRef>
        </p:style>
        <p:txBody>
          <a:bodyPr wrap="square" lIns="91423" tIns="45712" rIns="91423" bIns="45712" rtlCol="0" anchor="ctr">
            <a:spAutoFit/>
          </a:bodyPr>
          <a:lstStyle/>
          <a:p>
            <a:pPr algn="ctr"/>
            <a:r>
              <a:rPr lang="en-GB" sz="800" dirty="0" smtClean="0">
                <a:latin typeface="Georgia" panose="02040502050405020303" pitchFamily="18" charset="0"/>
              </a:rPr>
              <a:t>If you PASS the assignments we will check if you have included a placement request in your personal statement.</a:t>
            </a:r>
            <a:endParaRPr lang="en-GB" sz="800" dirty="0">
              <a:latin typeface="Georgia" panose="02040502050405020303" pitchFamily="18" charset="0"/>
            </a:endParaRPr>
          </a:p>
        </p:txBody>
      </p:sp>
      <p:sp>
        <p:nvSpPr>
          <p:cNvPr id="103" name="TextBox 102"/>
          <p:cNvSpPr txBox="1"/>
          <p:nvPr/>
        </p:nvSpPr>
        <p:spPr>
          <a:xfrm>
            <a:off x="2892515" y="4664967"/>
            <a:ext cx="1760621" cy="919383"/>
          </a:xfrm>
          <a:prstGeom prst="roundRect">
            <a:avLst/>
          </a:prstGeom>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ctr"/>
            <a:r>
              <a:rPr lang="en-GB" sz="800" dirty="0" smtClean="0">
                <a:latin typeface="Georgia" panose="02040502050405020303" pitchFamily="18" charset="0"/>
              </a:rPr>
              <a:t>If there is a placement request we </a:t>
            </a:r>
            <a:r>
              <a:rPr lang="en-GB" sz="800" dirty="0">
                <a:latin typeface="Georgia" panose="02040502050405020303" pitchFamily="18" charset="0"/>
              </a:rPr>
              <a:t>will  contact you in </a:t>
            </a:r>
            <a:r>
              <a:rPr lang="en-GB" sz="800" b="1" dirty="0" smtClean="0">
                <a:solidFill>
                  <a:schemeClr val="accent6">
                    <a:lumMod val="75000"/>
                  </a:schemeClr>
                </a:solidFill>
                <a:latin typeface="Georgia" panose="02040502050405020303" pitchFamily="18" charset="0"/>
              </a:rPr>
              <a:t>May 2019</a:t>
            </a:r>
            <a:r>
              <a:rPr lang="en-GB" sz="800" dirty="0" smtClean="0">
                <a:latin typeface="Georgia" panose="02040502050405020303" pitchFamily="18" charset="0"/>
              </a:rPr>
              <a:t> </a:t>
            </a:r>
            <a:r>
              <a:rPr lang="en-GB" sz="800" dirty="0">
                <a:latin typeface="Georgia" panose="02040502050405020303" pitchFamily="18" charset="0"/>
              </a:rPr>
              <a:t>for your placement preferences.  </a:t>
            </a:r>
            <a:r>
              <a:rPr lang="en-GB" sz="800" dirty="0" smtClean="0">
                <a:latin typeface="Georgia" panose="02040502050405020303" pitchFamily="18" charset="0"/>
              </a:rPr>
              <a:t>We </a:t>
            </a:r>
            <a:r>
              <a:rPr lang="en-GB" sz="800" dirty="0">
                <a:latin typeface="Georgia" panose="02040502050405020303" pitchFamily="18" charset="0"/>
              </a:rPr>
              <a:t>will also invite you to attend our  Placement Visit Day in </a:t>
            </a:r>
            <a:r>
              <a:rPr lang="en-GB" sz="800" b="1" dirty="0" smtClean="0">
                <a:solidFill>
                  <a:schemeClr val="accent6">
                    <a:lumMod val="75000"/>
                  </a:schemeClr>
                </a:solidFill>
                <a:latin typeface="Georgia" panose="02040502050405020303" pitchFamily="18" charset="0"/>
              </a:rPr>
              <a:t>June 2019</a:t>
            </a:r>
            <a:r>
              <a:rPr lang="en-GB" sz="800" dirty="0" smtClean="0">
                <a:latin typeface="Georgia" panose="02040502050405020303" pitchFamily="18" charset="0"/>
              </a:rPr>
              <a:t>. </a:t>
            </a:r>
            <a:endParaRPr lang="en-GB" sz="800" dirty="0">
              <a:latin typeface="Georgia" panose="02040502050405020303" pitchFamily="18" charset="0"/>
            </a:endParaRPr>
          </a:p>
        </p:txBody>
      </p:sp>
      <p:cxnSp>
        <p:nvCxnSpPr>
          <p:cNvPr id="107" name="Straight Arrow Connector 106"/>
          <p:cNvCxnSpPr/>
          <p:nvPr/>
        </p:nvCxnSpPr>
        <p:spPr>
          <a:xfrm>
            <a:off x="3429000" y="1703727"/>
            <a:ext cx="378" cy="289136"/>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98" idx="2"/>
            <a:endCxn id="99" idx="0"/>
          </p:cNvCxnSpPr>
          <p:nvPr/>
        </p:nvCxnSpPr>
        <p:spPr>
          <a:xfrm flipH="1">
            <a:off x="2564832" y="3231512"/>
            <a:ext cx="859783" cy="317232"/>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99" idx="2"/>
          </p:cNvCxnSpPr>
          <p:nvPr/>
        </p:nvCxnSpPr>
        <p:spPr>
          <a:xfrm flipH="1">
            <a:off x="2204864" y="4448744"/>
            <a:ext cx="359968" cy="252807"/>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2879039" y="5905825"/>
            <a:ext cx="1769339" cy="919383"/>
          </a:xfrm>
          <a:prstGeom prst="roundRect">
            <a:avLst/>
          </a:prstGeom>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ctr"/>
            <a:r>
              <a:rPr lang="en-GB" sz="800" dirty="0">
                <a:latin typeface="Georgia" panose="02040502050405020303" pitchFamily="18" charset="0"/>
              </a:rPr>
              <a:t>During the Placement Visit Day in </a:t>
            </a:r>
            <a:r>
              <a:rPr lang="en-GB" sz="800" b="1" dirty="0" smtClean="0">
                <a:solidFill>
                  <a:schemeClr val="accent6">
                    <a:lumMod val="75000"/>
                  </a:schemeClr>
                </a:solidFill>
                <a:latin typeface="Georgia" panose="02040502050405020303" pitchFamily="18" charset="0"/>
              </a:rPr>
              <a:t>June 2019</a:t>
            </a:r>
            <a:r>
              <a:rPr lang="en-GB" sz="800" dirty="0" smtClean="0">
                <a:latin typeface="Georgia" panose="02040502050405020303" pitchFamily="18" charset="0"/>
              </a:rPr>
              <a:t> </a:t>
            </a:r>
            <a:r>
              <a:rPr lang="en-GB" sz="800" dirty="0">
                <a:latin typeface="Georgia" panose="02040502050405020303" pitchFamily="18" charset="0"/>
              </a:rPr>
              <a:t>you  will take part  </a:t>
            </a:r>
            <a:r>
              <a:rPr lang="en-GB" sz="800" dirty="0" smtClean="0">
                <a:latin typeface="Georgia" panose="02040502050405020303" pitchFamily="18" charset="0"/>
              </a:rPr>
              <a:t>in a </a:t>
            </a:r>
            <a:r>
              <a:rPr lang="en-GB" sz="800" dirty="0">
                <a:latin typeface="Georgia" panose="02040502050405020303" pitchFamily="18" charset="0"/>
              </a:rPr>
              <a:t>small group task</a:t>
            </a:r>
            <a:r>
              <a:rPr lang="en-GB" sz="800" dirty="0" smtClean="0">
                <a:latin typeface="Georgia" panose="02040502050405020303" pitchFamily="18" charset="0"/>
              </a:rPr>
              <a:t>** </a:t>
            </a:r>
            <a:r>
              <a:rPr lang="en-GB" sz="800" dirty="0">
                <a:latin typeface="Georgia" panose="02040502050405020303" pitchFamily="18" charset="0"/>
              </a:rPr>
              <a:t>and have an interview with  representatives of our placement providers.</a:t>
            </a:r>
          </a:p>
        </p:txBody>
      </p:sp>
      <p:sp>
        <p:nvSpPr>
          <p:cNvPr id="149" name="TextBox 148"/>
          <p:cNvSpPr txBox="1"/>
          <p:nvPr/>
        </p:nvSpPr>
        <p:spPr>
          <a:xfrm>
            <a:off x="44624" y="8465148"/>
            <a:ext cx="6746552" cy="1600420"/>
          </a:xfrm>
          <a:prstGeom prst="roundRect">
            <a:avLst/>
          </a:prstGeom>
          <a:noFill/>
          <a:ln>
            <a:noFill/>
          </a:ln>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just"/>
            <a:r>
              <a:rPr lang="en-GB" sz="800" dirty="0" smtClean="0">
                <a:solidFill>
                  <a:srgbClr val="FF0000"/>
                </a:solidFill>
                <a:latin typeface="Georgia" panose="02040502050405020303" pitchFamily="18" charset="0"/>
              </a:rPr>
              <a:t>* NHS scholarship: We offer audiology placement scholarships for UK/EU residents who start the programme from </a:t>
            </a:r>
            <a:r>
              <a:rPr lang="en-GB" sz="800" dirty="0" smtClean="0">
                <a:solidFill>
                  <a:srgbClr val="FF0000"/>
                </a:solidFill>
                <a:latin typeface="Georgia" panose="02040502050405020303" pitchFamily="18" charset="0"/>
              </a:rPr>
              <a:t>2019-20; </a:t>
            </a:r>
            <a:r>
              <a:rPr lang="en-GB" sz="800" dirty="0" smtClean="0">
                <a:solidFill>
                  <a:srgbClr val="FF0000"/>
                </a:solidFill>
                <a:latin typeface="Georgia" panose="02040502050405020303" pitchFamily="18" charset="0"/>
              </a:rPr>
              <a:t>the number is limited only by our placement capacity. The scholarships are offered in support of the UK audiology workforce and consist of a reduction in the fee for the second year of the programme (the placement year) only; they cannot be used for the first year of the programme and cannot be taken as cash. </a:t>
            </a:r>
          </a:p>
          <a:p>
            <a:pPr algn="just"/>
            <a:endParaRPr lang="en-GB" sz="800" dirty="0" smtClean="0">
              <a:latin typeface="Georgia" panose="02040502050405020303" pitchFamily="18" charset="0"/>
            </a:endParaRPr>
          </a:p>
          <a:p>
            <a:pPr algn="just"/>
            <a:r>
              <a:rPr lang="en-GB" sz="800" dirty="0" smtClean="0">
                <a:latin typeface="Georgia" panose="02040502050405020303" pitchFamily="18" charset="0"/>
              </a:rPr>
              <a:t>** </a:t>
            </a:r>
            <a:r>
              <a:rPr lang="en-GB" sz="800" dirty="0">
                <a:latin typeface="Georgia" panose="02040502050405020303" pitchFamily="18" charset="0"/>
              </a:rPr>
              <a:t>Group Task: The group selection task is an activity in which a small group of applicants will discuss a professional or healthcare issue; you will be briefed about the task and shown the assessment criteria beforehand. On the day, you will be assessed on your professionalism, understanding of the important attributes and general requirements of a healthcare professional (including putting patients and families first), personal values related to healthcare work, communication skills and team-working skills. You will be independently scored by at least two members of the Admissions Team. </a:t>
            </a:r>
          </a:p>
          <a:p>
            <a:pPr algn="just"/>
            <a:endParaRPr lang="en-GB" sz="800" dirty="0">
              <a:latin typeface="Georgia" panose="02040502050405020303" pitchFamily="18" charset="0"/>
            </a:endParaRPr>
          </a:p>
        </p:txBody>
      </p:sp>
      <p:sp>
        <p:nvSpPr>
          <p:cNvPr id="151" name="TextBox 150"/>
          <p:cNvSpPr txBox="1"/>
          <p:nvPr/>
        </p:nvSpPr>
        <p:spPr>
          <a:xfrm>
            <a:off x="1124744" y="7185248"/>
            <a:ext cx="2353272" cy="1191798"/>
          </a:xfrm>
          <a:prstGeom prst="roundRect">
            <a:avLst/>
          </a:prstGeom>
          <a:solidFill>
            <a:schemeClr val="accent5">
              <a:lumMod val="40000"/>
              <a:lumOff val="60000"/>
            </a:schemeClr>
          </a:solidFill>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ctr"/>
            <a:r>
              <a:rPr lang="en-GB" sz="800" dirty="0">
                <a:latin typeface="Georgia" panose="02040502050405020303" pitchFamily="18" charset="0"/>
              </a:rPr>
              <a:t>If you achieve at least satisfactory in all dimensions of the group selection </a:t>
            </a:r>
            <a:r>
              <a:rPr lang="en-GB" sz="800" dirty="0" smtClean="0">
                <a:latin typeface="Georgia" panose="02040502050405020303" pitchFamily="18" charset="0"/>
              </a:rPr>
              <a:t>task** </a:t>
            </a:r>
            <a:r>
              <a:rPr lang="en-GB" sz="800" dirty="0">
                <a:latin typeface="Georgia" panose="02040502050405020303" pitchFamily="18" charset="0"/>
              </a:rPr>
              <a:t>and pass the interview you will be made an offer to study </a:t>
            </a:r>
            <a:r>
              <a:rPr lang="en-GB" sz="800" b="1" dirty="0">
                <a:solidFill>
                  <a:schemeClr val="accent4">
                    <a:lumMod val="50000"/>
                  </a:schemeClr>
                </a:solidFill>
                <a:latin typeface="Georgia" panose="02040502050405020303" pitchFamily="18" charset="0"/>
              </a:rPr>
              <a:t>the two-year MSc Audiology (with clinical placement) programme </a:t>
            </a:r>
            <a:r>
              <a:rPr lang="en-GB" sz="800" dirty="0">
                <a:latin typeface="Georgia" panose="02040502050405020303" pitchFamily="18" charset="0"/>
              </a:rPr>
              <a:t>with us and receive our </a:t>
            </a:r>
            <a:r>
              <a:rPr lang="en-GB" sz="800" dirty="0">
                <a:solidFill>
                  <a:srgbClr val="FF0000"/>
                </a:solidFill>
                <a:latin typeface="Georgia" panose="02040502050405020303" pitchFamily="18" charset="0"/>
              </a:rPr>
              <a:t>NHS </a:t>
            </a:r>
            <a:r>
              <a:rPr lang="en-GB" sz="800" dirty="0" smtClean="0">
                <a:solidFill>
                  <a:srgbClr val="FF0000"/>
                </a:solidFill>
                <a:latin typeface="Georgia" panose="02040502050405020303" pitchFamily="18" charset="0"/>
              </a:rPr>
              <a:t>Scholarship*</a:t>
            </a:r>
            <a:r>
              <a:rPr lang="en-GB" sz="800" dirty="0" smtClean="0">
                <a:latin typeface="Georgia" panose="02040502050405020303" pitchFamily="18" charset="0"/>
              </a:rPr>
              <a:t>. </a:t>
            </a:r>
            <a:r>
              <a:rPr lang="en-GB" sz="800" dirty="0">
                <a:latin typeface="Georgia" panose="02040502050405020303" pitchFamily="18" charset="0"/>
              </a:rPr>
              <a:t>We will confirm your placement location with you by </a:t>
            </a:r>
            <a:r>
              <a:rPr lang="en-GB" sz="800" b="1" dirty="0">
                <a:solidFill>
                  <a:schemeClr val="accent6">
                    <a:lumMod val="75000"/>
                  </a:schemeClr>
                </a:solidFill>
                <a:latin typeface="Georgia" panose="02040502050405020303" pitchFamily="18" charset="0"/>
              </a:rPr>
              <a:t>August </a:t>
            </a:r>
            <a:r>
              <a:rPr lang="en-GB" sz="800" b="1" dirty="0" smtClean="0">
                <a:solidFill>
                  <a:schemeClr val="accent6">
                    <a:lumMod val="75000"/>
                  </a:schemeClr>
                </a:solidFill>
                <a:latin typeface="Georgia" panose="02040502050405020303" pitchFamily="18" charset="0"/>
              </a:rPr>
              <a:t>2019.</a:t>
            </a:r>
            <a:endParaRPr lang="en-GB" sz="800" b="1" dirty="0">
              <a:solidFill>
                <a:schemeClr val="accent6">
                  <a:lumMod val="75000"/>
                </a:schemeClr>
              </a:solidFill>
              <a:latin typeface="Georgia" panose="02040502050405020303" pitchFamily="18" charset="0"/>
            </a:endParaRPr>
          </a:p>
        </p:txBody>
      </p:sp>
      <p:sp>
        <p:nvSpPr>
          <p:cNvPr id="152" name="TextBox 151"/>
          <p:cNvSpPr txBox="1"/>
          <p:nvPr/>
        </p:nvSpPr>
        <p:spPr>
          <a:xfrm>
            <a:off x="4051533" y="7185248"/>
            <a:ext cx="1609715" cy="1191798"/>
          </a:xfrm>
          <a:prstGeom prst="roundRect">
            <a:avLst/>
          </a:prstGeom>
          <a:solidFill>
            <a:schemeClr val="accent3">
              <a:lumMod val="60000"/>
              <a:lumOff val="40000"/>
            </a:schemeClr>
          </a:solidFill>
        </p:spPr>
        <p:style>
          <a:lnRef idx="2">
            <a:schemeClr val="accent5"/>
          </a:lnRef>
          <a:fillRef idx="1">
            <a:schemeClr val="lt1"/>
          </a:fillRef>
          <a:effectRef idx="0">
            <a:schemeClr val="accent5"/>
          </a:effectRef>
          <a:fontRef idx="minor">
            <a:schemeClr val="dk1"/>
          </a:fontRef>
        </p:style>
        <p:txBody>
          <a:bodyPr wrap="square" lIns="91423" tIns="45712" rIns="91423" bIns="45712" rtlCol="0">
            <a:spAutoFit/>
          </a:bodyPr>
          <a:lstStyle/>
          <a:p>
            <a:pPr algn="ctr"/>
            <a:r>
              <a:rPr lang="en-GB" sz="800" dirty="0">
                <a:latin typeface="Georgia" panose="02040502050405020303" pitchFamily="18" charset="0"/>
              </a:rPr>
              <a:t>If you do not achieve at least satisfactory in all dimensions of the group selection task and/or do not pass the interview you will be made an offer to study the </a:t>
            </a:r>
            <a:r>
              <a:rPr lang="en-GB" sz="800" b="1" dirty="0">
                <a:solidFill>
                  <a:schemeClr val="accent4">
                    <a:lumMod val="50000"/>
                  </a:schemeClr>
                </a:solidFill>
                <a:latin typeface="Georgia" panose="02040502050405020303" pitchFamily="18" charset="0"/>
              </a:rPr>
              <a:t>one-year MSc Audiology programme </a:t>
            </a:r>
            <a:r>
              <a:rPr lang="en-GB" sz="800" dirty="0">
                <a:latin typeface="Georgia" panose="02040502050405020303" pitchFamily="18" charset="0"/>
              </a:rPr>
              <a:t>with us. </a:t>
            </a:r>
          </a:p>
        </p:txBody>
      </p:sp>
      <p:cxnSp>
        <p:nvCxnSpPr>
          <p:cNvPr id="210" name="Straight Arrow Connector 209"/>
          <p:cNvCxnSpPr>
            <a:stCxn id="103" idx="2"/>
            <a:endCxn id="148" idx="0"/>
          </p:cNvCxnSpPr>
          <p:nvPr/>
        </p:nvCxnSpPr>
        <p:spPr>
          <a:xfrm flipH="1">
            <a:off x="3763709" y="5584350"/>
            <a:ext cx="9117" cy="321475"/>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48" idx="2"/>
          </p:cNvCxnSpPr>
          <p:nvPr/>
        </p:nvCxnSpPr>
        <p:spPr>
          <a:xfrm flipH="1">
            <a:off x="3398953" y="6825208"/>
            <a:ext cx="364756" cy="386986"/>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148" idx="2"/>
          </p:cNvCxnSpPr>
          <p:nvPr/>
        </p:nvCxnSpPr>
        <p:spPr>
          <a:xfrm>
            <a:off x="3763709" y="6825208"/>
            <a:ext cx="385371" cy="386986"/>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p:nvPr/>
        </p:nvCxnSpPr>
        <p:spPr>
          <a:xfrm>
            <a:off x="3429378" y="2375225"/>
            <a:ext cx="0" cy="345527"/>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0" name="TextBox 269"/>
          <p:cNvSpPr txBox="1"/>
          <p:nvPr/>
        </p:nvSpPr>
        <p:spPr>
          <a:xfrm>
            <a:off x="476672" y="4664968"/>
            <a:ext cx="1764000" cy="900000"/>
          </a:xfrm>
          <a:prstGeom prst="roundRect">
            <a:avLst/>
          </a:prstGeom>
          <a:solidFill>
            <a:schemeClr val="accent3">
              <a:lumMod val="60000"/>
              <a:lumOff val="40000"/>
            </a:schemeClr>
          </a:solidFill>
        </p:spPr>
        <p:style>
          <a:lnRef idx="2">
            <a:schemeClr val="accent5"/>
          </a:lnRef>
          <a:fillRef idx="1">
            <a:schemeClr val="lt1"/>
          </a:fillRef>
          <a:effectRef idx="0">
            <a:schemeClr val="accent5"/>
          </a:effectRef>
          <a:fontRef idx="minor">
            <a:schemeClr val="dk1"/>
          </a:fontRef>
        </p:style>
        <p:txBody>
          <a:bodyPr wrap="square" lIns="91423" tIns="45712" rIns="91423" bIns="45712" rtlCol="0" anchor="ctr">
            <a:spAutoFit/>
          </a:bodyPr>
          <a:lstStyle/>
          <a:p>
            <a:pPr algn="ctr"/>
            <a:r>
              <a:rPr lang="en-GB" sz="800" dirty="0" smtClean="0">
                <a:latin typeface="Georgia" panose="02040502050405020303" pitchFamily="18" charset="0"/>
              </a:rPr>
              <a:t>If there is no placement request- We will make you an offer to study the </a:t>
            </a:r>
            <a:r>
              <a:rPr lang="en-GB" sz="800" b="1" dirty="0" smtClean="0">
                <a:solidFill>
                  <a:schemeClr val="accent4">
                    <a:lumMod val="50000"/>
                  </a:schemeClr>
                </a:solidFill>
                <a:latin typeface="Georgia" panose="02040502050405020303" pitchFamily="18" charset="0"/>
              </a:rPr>
              <a:t>one-year MSc Audiology programme </a:t>
            </a:r>
            <a:r>
              <a:rPr lang="en-GB" sz="800" dirty="0" smtClean="0">
                <a:latin typeface="Georgia" panose="02040502050405020303" pitchFamily="18" charset="0"/>
              </a:rPr>
              <a:t>with us. </a:t>
            </a:r>
            <a:endParaRPr lang="en-GB" sz="800" dirty="0">
              <a:latin typeface="Georgia" panose="02040502050405020303" pitchFamily="18" charset="0"/>
            </a:endParaRPr>
          </a:p>
        </p:txBody>
      </p:sp>
      <p:cxnSp>
        <p:nvCxnSpPr>
          <p:cNvPr id="279" name="Straight Arrow Connector 278"/>
          <p:cNvCxnSpPr>
            <a:stCxn id="99" idx="2"/>
          </p:cNvCxnSpPr>
          <p:nvPr/>
        </p:nvCxnSpPr>
        <p:spPr>
          <a:xfrm>
            <a:off x="2564832" y="4448744"/>
            <a:ext cx="360112" cy="252807"/>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Image result for university of southampton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3574" y="124509"/>
            <a:ext cx="1339104" cy="295942"/>
          </a:xfrm>
          <a:prstGeom prst="rect">
            <a:avLst/>
          </a:prstGeom>
          <a:noFill/>
          <a:extLst>
            <a:ext uri="{909E8E84-426E-40DD-AFC4-6F175D3DCCD1}">
              <a14:hiddenFill xmlns:a14="http://schemas.microsoft.com/office/drawing/2010/main">
                <a:solidFill>
                  <a:srgbClr val="FFFFFF"/>
                </a:solidFill>
              </a14:hiddenFill>
            </a:ext>
          </a:extLst>
        </p:spPr>
      </p:pic>
      <p:sp>
        <p:nvSpPr>
          <p:cNvPr id="297" name="TextBox 296"/>
          <p:cNvSpPr txBox="1"/>
          <p:nvPr/>
        </p:nvSpPr>
        <p:spPr>
          <a:xfrm>
            <a:off x="151415" y="124509"/>
            <a:ext cx="4933770" cy="646331"/>
          </a:xfrm>
          <a:prstGeom prst="rect">
            <a:avLst/>
          </a:prstGeom>
          <a:noFill/>
        </p:spPr>
        <p:txBody>
          <a:bodyPr wrap="square" rtlCol="0">
            <a:spAutoFit/>
          </a:bodyPr>
          <a:lstStyle/>
          <a:p>
            <a:r>
              <a:rPr lang="en-GB" sz="1200" b="1" dirty="0">
                <a:solidFill>
                  <a:schemeClr val="tx2">
                    <a:lumMod val="75000"/>
                  </a:schemeClr>
                </a:solidFill>
                <a:latin typeface="Georgia" panose="02040502050405020303" pitchFamily="18" charset="0"/>
              </a:rPr>
              <a:t>UK/ EU applicants selection process</a:t>
            </a:r>
          </a:p>
          <a:p>
            <a:r>
              <a:rPr lang="en-GB" sz="1200" b="1" dirty="0" smtClean="0">
                <a:solidFill>
                  <a:schemeClr val="tx2">
                    <a:lumMod val="75000"/>
                  </a:schemeClr>
                </a:solidFill>
                <a:latin typeface="Georgia" panose="02040502050405020303" pitchFamily="18" charset="0"/>
              </a:rPr>
              <a:t>MSc Audiology and MSc Audiology (with clinical placement</a:t>
            </a:r>
            <a:r>
              <a:rPr lang="en-GB" sz="1200" b="1" smtClean="0">
                <a:solidFill>
                  <a:schemeClr val="tx2">
                    <a:lumMod val="75000"/>
                  </a:schemeClr>
                </a:solidFill>
                <a:latin typeface="Georgia" panose="02040502050405020303" pitchFamily="18" charset="0"/>
              </a:rPr>
              <a:t>) </a:t>
            </a:r>
            <a:r>
              <a:rPr lang="en-GB" sz="1200" b="1" smtClean="0">
                <a:solidFill>
                  <a:schemeClr val="tx2">
                    <a:lumMod val="75000"/>
                  </a:schemeClr>
                </a:solidFill>
                <a:latin typeface="Georgia" panose="02040502050405020303" pitchFamily="18" charset="0"/>
              </a:rPr>
              <a:t>2019-20 </a:t>
            </a:r>
            <a:r>
              <a:rPr lang="en-GB" sz="1200" b="1" dirty="0" smtClean="0">
                <a:solidFill>
                  <a:schemeClr val="tx2">
                    <a:lumMod val="75000"/>
                  </a:schemeClr>
                </a:solidFill>
                <a:latin typeface="Georgia" panose="02040502050405020303" pitchFamily="18" charset="0"/>
              </a:rPr>
              <a:t>applicants  </a:t>
            </a:r>
          </a:p>
        </p:txBody>
      </p:sp>
      <p:sp>
        <p:nvSpPr>
          <p:cNvPr id="24" name="TextBox 23"/>
          <p:cNvSpPr txBox="1"/>
          <p:nvPr/>
        </p:nvSpPr>
        <p:spPr>
          <a:xfrm>
            <a:off x="225000" y="920552"/>
            <a:ext cx="6408000" cy="783175"/>
          </a:xfrm>
          <a:prstGeom prst="roundRect">
            <a:avLst/>
          </a:prstGeom>
        </p:spPr>
        <p:style>
          <a:lnRef idx="2">
            <a:schemeClr val="accent5"/>
          </a:lnRef>
          <a:fillRef idx="1">
            <a:schemeClr val="lt1"/>
          </a:fillRef>
          <a:effectRef idx="0">
            <a:schemeClr val="accent5"/>
          </a:effectRef>
          <a:fontRef idx="minor">
            <a:schemeClr val="dk1"/>
          </a:fontRef>
        </p:style>
        <p:txBody>
          <a:bodyPr wrap="square" lIns="91423" tIns="45712" rIns="91423" bIns="45712" rtlCol="0" anchor="ctr">
            <a:spAutoFit/>
          </a:bodyPr>
          <a:lstStyle/>
          <a:p>
            <a:pPr algn="ctr"/>
            <a:r>
              <a:rPr lang="en-GB" sz="800" dirty="0">
                <a:latin typeface="Georgia" panose="02040502050405020303" pitchFamily="18" charset="0"/>
              </a:rPr>
              <a:t>You submit your  initial application for </a:t>
            </a:r>
            <a:r>
              <a:rPr lang="en-GB" sz="800" dirty="0" smtClean="0">
                <a:latin typeface="Georgia" panose="02040502050405020303" pitchFamily="18" charset="0"/>
              </a:rPr>
              <a:t>2019-20 </a:t>
            </a:r>
            <a:r>
              <a:rPr lang="en-GB" sz="800" dirty="0">
                <a:latin typeface="Georgia" panose="02040502050405020303" pitchFamily="18" charset="0"/>
              </a:rPr>
              <a:t>entry the one-year MSc Audiology </a:t>
            </a:r>
            <a:r>
              <a:rPr lang="en-GB" sz="800" dirty="0" smtClean="0">
                <a:latin typeface="Georgia" panose="02040502050405020303" pitchFamily="18" charset="0"/>
              </a:rPr>
              <a:t>programme (even </a:t>
            </a:r>
            <a:r>
              <a:rPr lang="en-GB" sz="800" dirty="0">
                <a:latin typeface="Georgia" panose="02040502050405020303" pitchFamily="18" charset="0"/>
              </a:rPr>
              <a:t>if you are interested in the two-year programme). </a:t>
            </a:r>
            <a:endParaRPr lang="en-GB" sz="800" dirty="0" smtClean="0">
              <a:latin typeface="Georgia" panose="02040502050405020303" pitchFamily="18" charset="0"/>
            </a:endParaRPr>
          </a:p>
          <a:p>
            <a:pPr algn="ctr"/>
            <a:r>
              <a:rPr lang="en-GB" sz="800" dirty="0" smtClean="0">
                <a:latin typeface="Georgia" panose="02040502050405020303" pitchFamily="18" charset="0"/>
              </a:rPr>
              <a:t>The application deadline </a:t>
            </a:r>
            <a:r>
              <a:rPr lang="en-GB" sz="800" dirty="0">
                <a:latin typeface="Georgia" panose="02040502050405020303" pitchFamily="18" charset="0"/>
              </a:rPr>
              <a:t> </a:t>
            </a:r>
            <a:r>
              <a:rPr lang="en-GB" sz="800" dirty="0" smtClean="0">
                <a:latin typeface="Georgia" panose="02040502050405020303" pitchFamily="18" charset="0"/>
              </a:rPr>
              <a:t>for </a:t>
            </a:r>
            <a:r>
              <a:rPr lang="en-GB" sz="800" dirty="0" smtClean="0">
                <a:latin typeface="Georgia" panose="02040502050405020303" pitchFamily="18" charset="0"/>
              </a:rPr>
              <a:t>201920 </a:t>
            </a:r>
            <a:r>
              <a:rPr lang="en-GB" sz="800" dirty="0">
                <a:latin typeface="Georgia" panose="02040502050405020303" pitchFamily="18" charset="0"/>
              </a:rPr>
              <a:t>entry onto the </a:t>
            </a:r>
            <a:r>
              <a:rPr lang="en-GB" sz="800" dirty="0" smtClean="0">
                <a:latin typeface="Georgia" panose="02040502050405020303" pitchFamily="18" charset="0"/>
              </a:rPr>
              <a:t>two-year MSc </a:t>
            </a:r>
            <a:r>
              <a:rPr lang="en-GB" sz="800" dirty="0">
                <a:latin typeface="Georgia" panose="02040502050405020303" pitchFamily="18" charset="0"/>
              </a:rPr>
              <a:t>Audiology (with clinical placement) </a:t>
            </a:r>
            <a:r>
              <a:rPr lang="en-GB" sz="800" dirty="0" smtClean="0">
                <a:latin typeface="Georgia" panose="02040502050405020303" pitchFamily="18" charset="0"/>
              </a:rPr>
              <a:t>with </a:t>
            </a:r>
            <a:r>
              <a:rPr lang="en-GB" sz="800" dirty="0" smtClean="0">
                <a:solidFill>
                  <a:srgbClr val="FF0000"/>
                </a:solidFill>
                <a:latin typeface="Georgia" panose="02040502050405020303" pitchFamily="18" charset="0"/>
              </a:rPr>
              <a:t>NHS scholarship * </a:t>
            </a:r>
            <a:r>
              <a:rPr lang="en-GB" sz="800" dirty="0" smtClean="0">
                <a:latin typeface="Georgia" panose="02040502050405020303" pitchFamily="18" charset="0"/>
              </a:rPr>
              <a:t>is </a:t>
            </a:r>
            <a:r>
              <a:rPr lang="en-GB" sz="800" b="1" dirty="0" smtClean="0">
                <a:solidFill>
                  <a:schemeClr val="accent6">
                    <a:lumMod val="75000"/>
                  </a:schemeClr>
                </a:solidFill>
                <a:latin typeface="Georgia" panose="02040502050405020303" pitchFamily="18" charset="0"/>
              </a:rPr>
              <a:t>30</a:t>
            </a:r>
            <a:r>
              <a:rPr lang="en-GB" sz="800" b="1" dirty="0" smtClean="0">
                <a:solidFill>
                  <a:schemeClr val="accent6">
                    <a:lumMod val="75000"/>
                  </a:schemeClr>
                </a:solidFill>
                <a:latin typeface="Georgia" panose="02040502050405020303" pitchFamily="18" charset="0"/>
              </a:rPr>
              <a:t>th </a:t>
            </a:r>
            <a:r>
              <a:rPr lang="en-GB" sz="800" b="1" dirty="0" smtClean="0">
                <a:solidFill>
                  <a:schemeClr val="accent6">
                    <a:lumMod val="75000"/>
                  </a:schemeClr>
                </a:solidFill>
                <a:latin typeface="Georgia" panose="02040502050405020303" pitchFamily="18" charset="0"/>
              </a:rPr>
              <a:t>April 2019</a:t>
            </a:r>
            <a:r>
              <a:rPr lang="en-GB" sz="800" dirty="0" smtClean="0">
                <a:solidFill>
                  <a:schemeClr val="accent6">
                    <a:lumMod val="75000"/>
                  </a:schemeClr>
                </a:solidFill>
                <a:latin typeface="Georgia" panose="02040502050405020303" pitchFamily="18" charset="0"/>
              </a:rPr>
              <a:t>. </a:t>
            </a:r>
            <a:r>
              <a:rPr lang="en-GB" sz="800" dirty="0" smtClean="0">
                <a:solidFill>
                  <a:schemeClr val="tx1"/>
                </a:solidFill>
                <a:latin typeface="Georgia" panose="02040502050405020303" pitchFamily="18" charset="0"/>
              </a:rPr>
              <a:t>If applicable,</a:t>
            </a:r>
            <a:r>
              <a:rPr lang="en-GB" sz="800" b="1" dirty="0" smtClean="0">
                <a:solidFill>
                  <a:schemeClr val="tx1"/>
                </a:solidFill>
                <a:latin typeface="Georgia" panose="02040502050405020303" pitchFamily="18" charset="0"/>
              </a:rPr>
              <a:t> please </a:t>
            </a:r>
            <a:r>
              <a:rPr lang="en-GB" sz="800" b="1" dirty="0">
                <a:solidFill>
                  <a:schemeClr val="tx1"/>
                </a:solidFill>
                <a:latin typeface="Georgia" panose="02040502050405020303" pitchFamily="18" charset="0"/>
              </a:rPr>
              <a:t>indicate </a:t>
            </a:r>
            <a:r>
              <a:rPr lang="en-GB" sz="800" b="1" dirty="0">
                <a:latin typeface="Georgia" panose="02040502050405020303" pitchFamily="18" charset="0"/>
              </a:rPr>
              <a:t>your wish to be considered for a placement in your personal </a:t>
            </a:r>
            <a:r>
              <a:rPr lang="en-GB" sz="800" b="1" dirty="0" smtClean="0">
                <a:latin typeface="Georgia" panose="02040502050405020303" pitchFamily="18" charset="0"/>
              </a:rPr>
              <a:t>statement.</a:t>
            </a:r>
          </a:p>
          <a:p>
            <a:pPr algn="ctr"/>
            <a:r>
              <a:rPr lang="en-GB" sz="800" dirty="0">
                <a:latin typeface="Georgia" panose="02040502050405020303" pitchFamily="18" charset="0"/>
              </a:rPr>
              <a:t>The application deadline for the one-year MSc Audiology programme </a:t>
            </a:r>
            <a:r>
              <a:rPr lang="en-GB" sz="800" dirty="0" smtClean="0">
                <a:latin typeface="Georgia" panose="02040502050405020303" pitchFamily="18" charset="0"/>
              </a:rPr>
              <a:t>is </a:t>
            </a:r>
            <a:r>
              <a:rPr lang="en-GB" sz="800" b="1" dirty="0" smtClean="0">
                <a:solidFill>
                  <a:schemeClr val="accent6">
                    <a:lumMod val="75000"/>
                  </a:schemeClr>
                </a:solidFill>
                <a:latin typeface="Georgia" panose="02040502050405020303" pitchFamily="18" charset="0"/>
              </a:rPr>
              <a:t>31st </a:t>
            </a:r>
            <a:r>
              <a:rPr lang="en-GB" sz="800" b="1" dirty="0">
                <a:solidFill>
                  <a:schemeClr val="accent6">
                    <a:lumMod val="75000"/>
                  </a:schemeClr>
                </a:solidFill>
                <a:latin typeface="Georgia" panose="02040502050405020303" pitchFamily="18" charset="0"/>
              </a:rPr>
              <a:t>July </a:t>
            </a:r>
            <a:r>
              <a:rPr lang="en-GB" sz="800" b="1" dirty="0" smtClean="0">
                <a:solidFill>
                  <a:schemeClr val="accent6">
                    <a:lumMod val="75000"/>
                  </a:schemeClr>
                </a:solidFill>
                <a:latin typeface="Georgia" panose="02040502050405020303" pitchFamily="18" charset="0"/>
              </a:rPr>
              <a:t>2019.</a:t>
            </a:r>
            <a:endParaRPr lang="en-GB" sz="800" dirty="0">
              <a:latin typeface="Georgia" panose="02040502050405020303" pitchFamily="18" charset="0"/>
            </a:endParaRPr>
          </a:p>
        </p:txBody>
      </p:sp>
      <p:sp>
        <p:nvSpPr>
          <p:cNvPr id="25" name="TextBox 24"/>
          <p:cNvSpPr txBox="1"/>
          <p:nvPr/>
        </p:nvSpPr>
        <p:spPr>
          <a:xfrm>
            <a:off x="2420984" y="2000672"/>
            <a:ext cx="2016032" cy="374553"/>
          </a:xfrm>
          <a:prstGeom prst="roundRect">
            <a:avLst/>
          </a:prstGeom>
        </p:spPr>
        <p:style>
          <a:lnRef idx="2">
            <a:schemeClr val="accent5"/>
          </a:lnRef>
          <a:fillRef idx="1">
            <a:schemeClr val="lt1"/>
          </a:fillRef>
          <a:effectRef idx="0">
            <a:schemeClr val="accent5"/>
          </a:effectRef>
          <a:fontRef idx="minor">
            <a:schemeClr val="dk1"/>
          </a:fontRef>
        </p:style>
        <p:txBody>
          <a:bodyPr wrap="square" lIns="91423" tIns="45712" rIns="91423" bIns="45712" rtlCol="0" anchor="ctr">
            <a:spAutoFit/>
          </a:bodyPr>
          <a:lstStyle/>
          <a:p>
            <a:pPr algn="ctr"/>
            <a:r>
              <a:rPr lang="en-GB" sz="800" dirty="0" smtClean="0">
                <a:latin typeface="Georgia" panose="02040502050405020303" pitchFamily="18" charset="0"/>
              </a:rPr>
              <a:t>We receive your initial application and it is acceptable.</a:t>
            </a:r>
            <a:endParaRPr lang="en-GB" sz="800" dirty="0">
              <a:latin typeface="Georgia" panose="02040502050405020303" pitchFamily="18" charset="0"/>
            </a:endParaRPr>
          </a:p>
        </p:txBody>
      </p:sp>
      <p:sp>
        <p:nvSpPr>
          <p:cNvPr id="33" name="TextBox 32"/>
          <p:cNvSpPr txBox="1"/>
          <p:nvPr/>
        </p:nvSpPr>
        <p:spPr>
          <a:xfrm>
            <a:off x="3730721" y="3548744"/>
            <a:ext cx="1296000" cy="900000"/>
          </a:xfrm>
          <a:prstGeom prst="roundRect">
            <a:avLst/>
          </a:prstGeom>
          <a:solidFill>
            <a:schemeClr val="accent2">
              <a:lumMod val="40000"/>
              <a:lumOff val="60000"/>
            </a:schemeClr>
          </a:solidFill>
        </p:spPr>
        <p:style>
          <a:lnRef idx="2">
            <a:schemeClr val="accent5"/>
          </a:lnRef>
          <a:fillRef idx="1">
            <a:schemeClr val="lt1"/>
          </a:fillRef>
          <a:effectRef idx="0">
            <a:schemeClr val="accent5"/>
          </a:effectRef>
          <a:fontRef idx="minor">
            <a:schemeClr val="dk1"/>
          </a:fontRef>
        </p:style>
        <p:txBody>
          <a:bodyPr wrap="square" lIns="91423" tIns="45712" rIns="91423" bIns="45712" rtlCol="0" anchor="ctr">
            <a:spAutoFit/>
          </a:bodyPr>
          <a:lstStyle/>
          <a:p>
            <a:pPr algn="ctr"/>
            <a:r>
              <a:rPr lang="en-GB" sz="800" dirty="0">
                <a:latin typeface="Georgia" panose="02040502050405020303" pitchFamily="18" charset="0"/>
              </a:rPr>
              <a:t>If you FAIL the assignments you will </a:t>
            </a:r>
            <a:r>
              <a:rPr lang="en-GB" sz="800" b="1" dirty="0">
                <a:solidFill>
                  <a:schemeClr val="accent4">
                    <a:lumMod val="50000"/>
                  </a:schemeClr>
                </a:solidFill>
                <a:latin typeface="Georgia" panose="02040502050405020303" pitchFamily="18" charset="0"/>
              </a:rPr>
              <a:t>not be made an offer </a:t>
            </a:r>
            <a:r>
              <a:rPr lang="en-GB" sz="800" dirty="0">
                <a:latin typeface="Georgia" panose="02040502050405020303" pitchFamily="18" charset="0"/>
              </a:rPr>
              <a:t>to come and study with us.</a:t>
            </a:r>
          </a:p>
        </p:txBody>
      </p:sp>
      <p:cxnSp>
        <p:nvCxnSpPr>
          <p:cNvPr id="130" name="Straight Arrow Connector 129"/>
          <p:cNvCxnSpPr>
            <a:stCxn id="98" idx="2"/>
            <a:endCxn id="33" idx="0"/>
          </p:cNvCxnSpPr>
          <p:nvPr/>
        </p:nvCxnSpPr>
        <p:spPr>
          <a:xfrm>
            <a:off x="3424615" y="3231512"/>
            <a:ext cx="954106" cy="317232"/>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425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7680F7141451344BB1F7CF3BA9BCB10" ma:contentTypeVersion="5" ma:contentTypeDescription="Create a new document." ma:contentTypeScope="" ma:versionID="58a57ec11f45cf8ddb69a1ec64e60450">
  <xsd:schema xmlns:xsd="http://www.w3.org/2001/XMLSchema" xmlns:xs="http://www.w3.org/2001/XMLSchema" xmlns:p="http://schemas.microsoft.com/office/2006/metadata/properties" xmlns:ns2="56c7aab3-81b5-44ad-ad72-57c916b76c08" xmlns:ns3="e269b097-0687-4382-95a6-d1187d84b2a1" targetNamespace="http://schemas.microsoft.com/office/2006/metadata/properties" ma:root="true" ma:fieldsID="dc62acf4cd69eced9f398c8edf66ffcc" ns2:_="" ns3:_="">
    <xsd:import namespace="56c7aab3-81b5-44ad-ad72-57c916b76c08"/>
    <xsd:import namespace="e269b097-0687-4382-95a6-d1187d84b2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Page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c7aab3-81b5-44ad-ad72-57c916b76c0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69b097-0687-4382-95a6-d1187d84b2a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PageURL" ma:index="12" nillable="true" ma:displayName="Page URL" ma:internalName="PageURL">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ageURL xmlns="e269b097-0687-4382-95a6-d1187d84b2a1">https://www.southampton.ac.uk/engineering/postgraduate/taught_courses/audiology/msc_audiology.page#entry_requirements, https://www.southampton.ac.uk/engineering/postgraduate/taught_courses/audiology/msc_audiology.page#entry_requirements</PageURL>
  </documentManagement>
</p:properties>
</file>

<file path=customXml/itemProps1.xml><?xml version="1.0" encoding="utf-8"?>
<ds:datastoreItem xmlns:ds="http://schemas.openxmlformats.org/officeDocument/2006/customXml" ds:itemID="{D1362A8F-0870-4604-A13A-4DB087DAD43B}"/>
</file>

<file path=customXml/itemProps2.xml><?xml version="1.0" encoding="utf-8"?>
<ds:datastoreItem xmlns:ds="http://schemas.openxmlformats.org/officeDocument/2006/customXml" ds:itemID="{812A675B-0C26-4C6D-91A0-3B33F141A74F}"/>
</file>

<file path=customXml/itemProps3.xml><?xml version="1.0" encoding="utf-8"?>
<ds:datastoreItem xmlns:ds="http://schemas.openxmlformats.org/officeDocument/2006/customXml" ds:itemID="{590A5B0E-0543-4977-AC61-B67FD5FB960A}"/>
</file>

<file path=docProps/app.xml><?xml version="1.0" encoding="utf-8"?>
<Properties xmlns="http://schemas.openxmlformats.org/officeDocument/2006/extended-properties" xmlns:vt="http://schemas.openxmlformats.org/officeDocument/2006/docPropsVTypes">
  <TotalTime>513</TotalTime>
  <Words>536</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Company>University of Southampton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Shutt H.D.</dc:creator>
  <cp:lastModifiedBy>Semeraro H.D.</cp:lastModifiedBy>
  <cp:revision>34</cp:revision>
  <cp:lastPrinted>2017-10-18T13:29:50Z</cp:lastPrinted>
  <dcterms:created xsi:type="dcterms:W3CDTF">2017-10-18T08:39:20Z</dcterms:created>
  <dcterms:modified xsi:type="dcterms:W3CDTF">2018-11-02T12:58:28Z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0x010100D7680F7141451344BB1F7CF3BA9BCB10</vt:lpwstr>
  </property>
</Properties>
</file>