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  <p:sldMasterId id="2147483663" r:id="rId2"/>
  </p:sldMasterIdLst>
  <p:notesMasterIdLst>
    <p:notesMasterId r:id="rId5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9AE5087-94A0-4D9D-9299-D95B06A519E7}">
  <a:tblStyle styleId="{49AE5087-94A0-4D9D-9299-D95B06A519E7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  <a:tblStyle styleId="{7B8A819E-51E2-4770-AAE0-6ED7004D7D7E}" styleName="Table_1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/>
    <p:restoredTop sz="94666"/>
  </p:normalViewPr>
  <p:slideViewPr>
    <p:cSldViewPr snapToGrid="0" snapToObjects="1">
      <p:cViewPr varScale="1">
        <p:scale>
          <a:sx n="102" d="100"/>
          <a:sy n="102" d="100"/>
        </p:scale>
        <p:origin x="13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notesMaster" Target="notesMasters/notesMaster1.xml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13543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015319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940132" y="686535"/>
            <a:ext cx="4977600" cy="3428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dirty="0">
              <a:solidFill>
                <a:schemeClr val="dk1"/>
              </a:solidFill>
            </a:endParaRPr>
          </a:p>
        </p:txBody>
      </p:sp>
      <p:sp>
        <p:nvSpPr>
          <p:cNvPr id="206" name="Shape 206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en-GB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86511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>
            <a:spLocks noGrp="1" noRot="1" noChangeAspect="1"/>
          </p:cNvSpPr>
          <p:nvPr>
            <p:ph type="sldImg" idx="2"/>
          </p:nvPr>
        </p:nvSpPr>
        <p:spPr>
          <a:xfrm>
            <a:off x="940132" y="686535"/>
            <a:ext cx="4977600" cy="3428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GB" sz="1100" b="0" i="0" u="none" strike="noStrike" cap="none" dirty="0">
              <a:solidFill>
                <a:schemeClr val="dk1"/>
              </a:solidFill>
            </a:endParaRPr>
          </a:p>
        </p:txBody>
      </p:sp>
      <p:sp>
        <p:nvSpPr>
          <p:cNvPr id="275" name="Shape 275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en-GB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59034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Shape 310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en-GB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585661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1" name="Shape 321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en-GB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27195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3" name="Shape 3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4" name="Shape 334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lang="en-GB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90622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8" name="Shape 348"/>
          <p:cNvSpPr>
            <a:spLocks noGrp="1" noRot="1" noChangeAspect="1"/>
          </p:cNvSpPr>
          <p:nvPr>
            <p:ph type="sldImg" idx="2"/>
          </p:nvPr>
        </p:nvSpPr>
        <p:spPr>
          <a:xfrm>
            <a:off x="940132" y="686535"/>
            <a:ext cx="4977600" cy="3428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36221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3" name="Shape 3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4" name="Shape 354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lang="en-GB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9235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0" name="Shape 370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lang="en-GB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78793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>
            <a:spLocks noGrp="1" noRot="1" noChangeAspect="1"/>
          </p:cNvSpPr>
          <p:nvPr>
            <p:ph type="sldImg" idx="2"/>
          </p:nvPr>
        </p:nvSpPr>
        <p:spPr>
          <a:xfrm>
            <a:off x="940132" y="686535"/>
            <a:ext cx="4977600" cy="3428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85" name="Shape 3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GB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6" name="Shape 386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lang="en-GB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71136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Shape 419"/>
          <p:cNvSpPr>
            <a:spLocks noGrp="1" noRot="1" noChangeAspect="1"/>
          </p:cNvSpPr>
          <p:nvPr>
            <p:ph type="sldImg" idx="2"/>
          </p:nvPr>
        </p:nvSpPr>
        <p:spPr>
          <a:xfrm>
            <a:off x="940132" y="686535"/>
            <a:ext cx="4977600" cy="3428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20" name="Shape 4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1" name="Shape 421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lang="en-GB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1202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3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-69850" rtl="0">
              <a:lnSpc>
                <a:spcPct val="90000"/>
              </a:lnSpc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None/>
            </a:pPr>
            <a:endParaRPr lang="en-GB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1916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Shape 456"/>
          <p:cNvSpPr>
            <a:spLocks noGrp="1" noRot="1" noChangeAspect="1"/>
          </p:cNvSpPr>
          <p:nvPr>
            <p:ph type="sldImg" idx="2"/>
          </p:nvPr>
        </p:nvSpPr>
        <p:spPr>
          <a:xfrm>
            <a:off x="940132" y="686535"/>
            <a:ext cx="4977600" cy="3428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57" name="Shape 4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8" name="Shape 45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lang="en-GB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0625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>
            <a:spLocks noGrp="1" noRot="1" noChangeAspect="1"/>
          </p:cNvSpPr>
          <p:nvPr>
            <p:ph type="sldImg" idx="2"/>
          </p:nvPr>
        </p:nvSpPr>
        <p:spPr>
          <a:xfrm>
            <a:off x="940132" y="686535"/>
            <a:ext cx="4977600" cy="3428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6" name="Shape 4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7" name="Shape 467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  <a:endParaRPr lang="en-GB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28946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Shape 478"/>
          <p:cNvSpPr>
            <a:spLocks noGrp="1" noRot="1" noChangeAspect="1"/>
          </p:cNvSpPr>
          <p:nvPr>
            <p:ph type="sldImg" idx="2"/>
          </p:nvPr>
        </p:nvSpPr>
        <p:spPr>
          <a:xfrm>
            <a:off x="940132" y="686535"/>
            <a:ext cx="4977600" cy="3428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79" name="Shape 4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0" name="Shape 480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</a:t>
            </a:fld>
            <a:endParaRPr lang="en-GB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85250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Shape 495"/>
          <p:cNvSpPr>
            <a:spLocks noGrp="1" noRot="1" noChangeAspect="1"/>
          </p:cNvSpPr>
          <p:nvPr>
            <p:ph type="sldImg" idx="2"/>
          </p:nvPr>
        </p:nvSpPr>
        <p:spPr>
          <a:xfrm>
            <a:off x="940132" y="686535"/>
            <a:ext cx="4977600" cy="3428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96" name="Shape 4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7" name="Shape 497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</a:t>
            </a:fld>
            <a:endParaRPr lang="en-GB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35227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Shape 512"/>
          <p:cNvSpPr>
            <a:spLocks noGrp="1" noRot="1" noChangeAspect="1"/>
          </p:cNvSpPr>
          <p:nvPr>
            <p:ph type="sldImg" idx="2"/>
          </p:nvPr>
        </p:nvSpPr>
        <p:spPr>
          <a:xfrm>
            <a:off x="940132" y="686535"/>
            <a:ext cx="4977600" cy="3428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3" name="Shape 5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4" name="Shape 514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24</a:t>
            </a:fld>
            <a:endParaRPr lang="en-GB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47556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Shape 535"/>
          <p:cNvSpPr>
            <a:spLocks noGrp="1" noRot="1" noChangeAspect="1"/>
          </p:cNvSpPr>
          <p:nvPr>
            <p:ph type="sldImg" idx="2"/>
          </p:nvPr>
        </p:nvSpPr>
        <p:spPr>
          <a:xfrm>
            <a:off x="940132" y="686535"/>
            <a:ext cx="4977600" cy="3428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36" name="Shape 5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7" name="Shape 537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</a:t>
            </a:fld>
            <a:endParaRPr lang="en-GB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346575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Shape 543"/>
          <p:cNvSpPr>
            <a:spLocks noGrp="1" noRot="1" noChangeAspect="1"/>
          </p:cNvSpPr>
          <p:nvPr>
            <p:ph type="sldImg" idx="2"/>
          </p:nvPr>
        </p:nvSpPr>
        <p:spPr>
          <a:xfrm>
            <a:off x="940132" y="686535"/>
            <a:ext cx="4977600" cy="3428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4" name="Shape 5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5" name="Shape 545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26</a:t>
            </a:fld>
            <a:endParaRPr lang="en-GB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08475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>
            <a:spLocks noGrp="1" noRot="1" noChangeAspect="1"/>
          </p:cNvSpPr>
          <p:nvPr>
            <p:ph type="sldImg" idx="2"/>
          </p:nvPr>
        </p:nvSpPr>
        <p:spPr>
          <a:xfrm>
            <a:off x="940132" y="686535"/>
            <a:ext cx="4977600" cy="3428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54" name="Shape 5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5" name="Shape 555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27</a:t>
            </a:fld>
            <a:endParaRPr lang="en-GB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37348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Shape 564"/>
          <p:cNvSpPr>
            <a:spLocks noGrp="1" noRot="1" noChangeAspect="1"/>
          </p:cNvSpPr>
          <p:nvPr>
            <p:ph type="sldImg" idx="2"/>
          </p:nvPr>
        </p:nvSpPr>
        <p:spPr>
          <a:xfrm>
            <a:off x="940132" y="686535"/>
            <a:ext cx="4977600" cy="3428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5" name="Shape 5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6" name="Shape 566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28</a:t>
            </a:fld>
            <a:endParaRPr lang="en-GB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244907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Shape 575"/>
          <p:cNvSpPr>
            <a:spLocks noGrp="1" noRot="1" noChangeAspect="1"/>
          </p:cNvSpPr>
          <p:nvPr>
            <p:ph type="sldImg" idx="2"/>
          </p:nvPr>
        </p:nvSpPr>
        <p:spPr>
          <a:xfrm>
            <a:off x="940132" y="686535"/>
            <a:ext cx="4977600" cy="3428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6" name="Shape 5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7" name="Shape 577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29</a:t>
            </a:fld>
            <a:endParaRPr lang="en-GB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0552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3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-69850" rtl="0">
              <a:lnSpc>
                <a:spcPct val="90000"/>
              </a:lnSpc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None/>
            </a:pPr>
            <a:endParaRPr lang="en-GB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86764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Shape 582"/>
          <p:cNvSpPr>
            <a:spLocks noGrp="1" noRot="1" noChangeAspect="1"/>
          </p:cNvSpPr>
          <p:nvPr>
            <p:ph type="sldImg" idx="2"/>
          </p:nvPr>
        </p:nvSpPr>
        <p:spPr>
          <a:xfrm>
            <a:off x="940132" y="686535"/>
            <a:ext cx="4977600" cy="3428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3" name="Shape 5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4" name="Shape 584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</a:t>
            </a:fld>
            <a:endParaRPr lang="en-GB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334234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Shape 592"/>
          <p:cNvSpPr>
            <a:spLocks noGrp="1" noRot="1" noChangeAspect="1"/>
          </p:cNvSpPr>
          <p:nvPr>
            <p:ph type="sldImg" idx="2"/>
          </p:nvPr>
        </p:nvSpPr>
        <p:spPr>
          <a:xfrm>
            <a:off x="940132" y="686535"/>
            <a:ext cx="4977600" cy="3428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3" name="Shape 5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4" name="Shape 594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31</a:t>
            </a:fld>
            <a:endParaRPr lang="en-GB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405458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Shape 602"/>
          <p:cNvSpPr>
            <a:spLocks noGrp="1" noRot="1" noChangeAspect="1"/>
          </p:cNvSpPr>
          <p:nvPr>
            <p:ph type="sldImg" idx="2"/>
          </p:nvPr>
        </p:nvSpPr>
        <p:spPr>
          <a:xfrm>
            <a:off x="940132" y="686535"/>
            <a:ext cx="4977600" cy="3428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03" name="Shape 6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4" name="Shape 604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32</a:t>
            </a:fld>
            <a:endParaRPr lang="en-GB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454906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Shape 609"/>
          <p:cNvSpPr>
            <a:spLocks noGrp="1" noRot="1" noChangeAspect="1"/>
          </p:cNvSpPr>
          <p:nvPr>
            <p:ph type="sldImg" idx="2"/>
          </p:nvPr>
        </p:nvSpPr>
        <p:spPr>
          <a:xfrm>
            <a:off x="940132" y="686535"/>
            <a:ext cx="4977600" cy="3428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0" name="Shape 6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1" name="Shape 611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33</a:t>
            </a:fld>
            <a:endParaRPr lang="en-GB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3503543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Shape 618"/>
          <p:cNvSpPr>
            <a:spLocks noGrp="1" noRot="1" noChangeAspect="1"/>
          </p:cNvSpPr>
          <p:nvPr>
            <p:ph type="sldImg" idx="2"/>
          </p:nvPr>
        </p:nvSpPr>
        <p:spPr>
          <a:xfrm>
            <a:off x="940132" y="686535"/>
            <a:ext cx="4977600" cy="3428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9" name="Shape 6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0" name="Shape 620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34</a:t>
            </a:fld>
            <a:endParaRPr lang="en-GB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334920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Shape 6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28" name="Shape 628"/>
          <p:cNvSpPr>
            <a:spLocks noGrp="1" noRot="1" noChangeAspect="1"/>
          </p:cNvSpPr>
          <p:nvPr>
            <p:ph type="sldImg" idx="2"/>
          </p:nvPr>
        </p:nvSpPr>
        <p:spPr>
          <a:xfrm>
            <a:off x="940132" y="686535"/>
            <a:ext cx="4977600" cy="3428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570941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Shape 632"/>
          <p:cNvSpPr>
            <a:spLocks noGrp="1" noRot="1" noChangeAspect="1"/>
          </p:cNvSpPr>
          <p:nvPr>
            <p:ph type="sldImg" idx="2"/>
          </p:nvPr>
        </p:nvSpPr>
        <p:spPr>
          <a:xfrm>
            <a:off x="940132" y="686535"/>
            <a:ext cx="4977600" cy="3428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3" name="Shape 6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4" name="Shape 634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36</a:t>
            </a:fld>
            <a:endParaRPr lang="en-GB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155900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Shape 658"/>
          <p:cNvSpPr>
            <a:spLocks noGrp="1" noRot="1" noChangeAspect="1"/>
          </p:cNvSpPr>
          <p:nvPr>
            <p:ph type="sldImg" idx="2"/>
          </p:nvPr>
        </p:nvSpPr>
        <p:spPr>
          <a:xfrm>
            <a:off x="11433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9" name="Shape 6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7475021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Shape 668"/>
          <p:cNvSpPr>
            <a:spLocks noGrp="1" noRot="1" noChangeAspect="1"/>
          </p:cNvSpPr>
          <p:nvPr>
            <p:ph type="sldImg" idx="2"/>
          </p:nvPr>
        </p:nvSpPr>
        <p:spPr>
          <a:xfrm>
            <a:off x="11433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9" name="Shape 6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16634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Shape 675"/>
          <p:cNvSpPr>
            <a:spLocks noGrp="1" noRot="1" noChangeAspect="1"/>
          </p:cNvSpPr>
          <p:nvPr>
            <p:ph type="sldImg" idx="2"/>
          </p:nvPr>
        </p:nvSpPr>
        <p:spPr>
          <a:xfrm>
            <a:off x="11433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6" name="Shape 6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3988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100" b="0" i="0" u="none" strike="noStrike" cap="none" dirty="0">
              <a:solidFill>
                <a:schemeClr val="dk1"/>
              </a:solidFill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GB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021970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2" name="Shape 682"/>
          <p:cNvSpPr>
            <a:spLocks noGrp="1" noRot="1" noChangeAspect="1"/>
          </p:cNvSpPr>
          <p:nvPr>
            <p:ph type="sldImg" idx="2"/>
          </p:nvPr>
        </p:nvSpPr>
        <p:spPr>
          <a:xfrm>
            <a:off x="11433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3" name="Shape 6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553256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Shape 689"/>
          <p:cNvSpPr>
            <a:spLocks noGrp="1" noRot="1" noChangeAspect="1"/>
          </p:cNvSpPr>
          <p:nvPr>
            <p:ph type="sldImg" idx="2"/>
          </p:nvPr>
        </p:nvSpPr>
        <p:spPr>
          <a:xfrm>
            <a:off x="11433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0" name="Shape 6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400074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Shape 696"/>
          <p:cNvSpPr>
            <a:spLocks noGrp="1" noRot="1" noChangeAspect="1"/>
          </p:cNvSpPr>
          <p:nvPr>
            <p:ph type="sldImg" idx="2"/>
          </p:nvPr>
        </p:nvSpPr>
        <p:spPr>
          <a:xfrm>
            <a:off x="11433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7" name="Shape 6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010052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" name="Shape 707"/>
          <p:cNvSpPr>
            <a:spLocks noGrp="1" noRot="1" noChangeAspect="1"/>
          </p:cNvSpPr>
          <p:nvPr>
            <p:ph type="sldImg" idx="2"/>
          </p:nvPr>
        </p:nvSpPr>
        <p:spPr>
          <a:xfrm>
            <a:off x="11433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8" name="Shape 7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0285707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Shape 716"/>
          <p:cNvSpPr>
            <a:spLocks noGrp="1" noRot="1" noChangeAspect="1"/>
          </p:cNvSpPr>
          <p:nvPr>
            <p:ph type="sldImg" idx="2"/>
          </p:nvPr>
        </p:nvSpPr>
        <p:spPr>
          <a:xfrm>
            <a:off x="11433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7" name="Shape 7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426234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Shape 723"/>
          <p:cNvSpPr>
            <a:spLocks noGrp="1" noRot="1" noChangeAspect="1"/>
          </p:cNvSpPr>
          <p:nvPr>
            <p:ph type="sldImg" idx="2"/>
          </p:nvPr>
        </p:nvSpPr>
        <p:spPr>
          <a:xfrm>
            <a:off x="11433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4" name="Shape 7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395567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Shape 730"/>
          <p:cNvSpPr>
            <a:spLocks noGrp="1" noRot="1" noChangeAspect="1"/>
          </p:cNvSpPr>
          <p:nvPr>
            <p:ph type="sldImg" idx="2"/>
          </p:nvPr>
        </p:nvSpPr>
        <p:spPr>
          <a:xfrm>
            <a:off x="11433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1" name="Shape 7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704687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" name="Shape 737"/>
          <p:cNvSpPr>
            <a:spLocks noGrp="1" noRot="1" noChangeAspect="1"/>
          </p:cNvSpPr>
          <p:nvPr>
            <p:ph type="sldImg" idx="2"/>
          </p:nvPr>
        </p:nvSpPr>
        <p:spPr>
          <a:xfrm>
            <a:off x="11433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8" name="Shape 7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3657954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" name="Shape 7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45" name="Shape 745"/>
          <p:cNvSpPr>
            <a:spLocks noGrp="1" noRot="1" noChangeAspect="1"/>
          </p:cNvSpPr>
          <p:nvPr>
            <p:ph type="sldImg" idx="2"/>
          </p:nvPr>
        </p:nvSpPr>
        <p:spPr>
          <a:xfrm>
            <a:off x="940132" y="686535"/>
            <a:ext cx="4977600" cy="3428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0157444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" name="Shape 749"/>
          <p:cNvSpPr>
            <a:spLocks noGrp="1" noRot="1" noChangeAspect="1"/>
          </p:cNvSpPr>
          <p:nvPr>
            <p:ph type="sldImg" idx="2"/>
          </p:nvPr>
        </p:nvSpPr>
        <p:spPr>
          <a:xfrm>
            <a:off x="11433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0" name="Shape 7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9791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GB" sz="1100" b="0" i="0" u="none" strike="noStrike" cap="none" dirty="0">
              <a:solidFill>
                <a:schemeClr val="dk1"/>
              </a:solidFill>
            </a:endParaRPr>
          </a:p>
        </p:txBody>
      </p:sp>
      <p:sp>
        <p:nvSpPr>
          <p:cNvPr id="135" name="Shape 135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GB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307045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" name="Shape 7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6" name="Shape 7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49506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-GB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Shape 153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GB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24413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940132" y="686535"/>
            <a:ext cx="4977600" cy="3428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Shape 171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-GB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0898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940132" y="686535"/>
            <a:ext cx="4977600" cy="3428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38267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940132" y="686535"/>
            <a:ext cx="4977600" cy="3428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Shape 183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n-GB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3707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992766"/>
            <a:ext cx="8520600" cy="27369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02966"/>
            <a:ext cx="8520600" cy="173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228600" y="274637"/>
            <a:ext cx="8686800" cy="716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228600" y="1143000"/>
            <a:ext cx="8686800" cy="5105400"/>
          </a:xfrm>
          <a:prstGeom prst="rect">
            <a:avLst/>
          </a:prstGeom>
          <a:noFill/>
          <a:ln w="9525" cap="flat" cmpd="sng">
            <a:solidFill>
              <a:srgbClr val="CBCBE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3429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00100" marR="0" lvl="1" indent="-2413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397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524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152400" y="977232"/>
            <a:ext cx="8839200" cy="571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00100" marR="0" lvl="1" indent="-2413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397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524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/>
          <p:nvPr/>
        </p:nvSpPr>
        <p:spPr>
          <a:xfrm>
            <a:off x="0" y="42863"/>
            <a:ext cx="1066800" cy="719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533400" y="42863"/>
            <a:ext cx="8610600" cy="719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152400" y="195262"/>
            <a:ext cx="8839200" cy="719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52400" y="977232"/>
            <a:ext cx="8839200" cy="571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00100" marR="0" lvl="1" indent="-2413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397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524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116975" y="77100"/>
            <a:ext cx="8904300" cy="670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SzPct val="100000"/>
              <a:defRPr sz="26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0" y="77100"/>
            <a:ext cx="9144000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0" y="77100"/>
            <a:ext cx="9144000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66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5640766"/>
            <a:ext cx="5998800" cy="80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0" y="77100"/>
            <a:ext cx="9144000" cy="76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8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  <a:endParaRPr lang="en-GB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228600" y="274637"/>
            <a:ext cx="8686800" cy="716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228600" y="1143000"/>
            <a:ext cx="8686800" cy="5105400"/>
          </a:xfrm>
          <a:prstGeom prst="rect">
            <a:avLst/>
          </a:prstGeom>
          <a:noFill/>
          <a:ln w="9525" cap="flat" cmpd="sng">
            <a:solidFill>
              <a:srgbClr val="CBCBE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3429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00100" marR="0" lvl="1" indent="-2413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397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524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/>
        </p:nvSpPr>
        <p:spPr>
          <a:xfrm>
            <a:off x="0" y="424033"/>
            <a:ext cx="9144000" cy="3300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3800" b="1">
                <a:solidFill>
                  <a:srgbClr val="FFFFFF"/>
                </a:solidFill>
              </a:rPr>
              <a:t>Lazy Sequentialization</a:t>
            </a:r>
            <a:r>
              <a:rPr lang="en-GB" sz="3600" b="1">
                <a:solidFill>
                  <a:srgbClr val="FFFFFF"/>
                </a:solidFill>
              </a:rPr>
              <a:t>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GB" sz="2400" b="1">
                <a:solidFill>
                  <a:srgbClr val="999999"/>
                </a:solidFill>
              </a:rPr>
              <a:t>for the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GB" sz="3800" b="1">
                <a:solidFill>
                  <a:srgbClr val="FFFFFF"/>
                </a:solidFill>
              </a:rPr>
              <a:t>Safety Verification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GB" sz="2400" b="1">
                <a:solidFill>
                  <a:srgbClr val="999999"/>
                </a:solidFill>
              </a:rPr>
              <a:t>of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GB" sz="3800" b="1">
                <a:solidFill>
                  <a:srgbClr val="FFFFFF"/>
                </a:solidFill>
              </a:rPr>
              <a:t>Unbounded Concurrent Programs</a:t>
            </a:r>
          </a:p>
        </p:txBody>
      </p:sp>
      <p:graphicFrame>
        <p:nvGraphicFramePr>
          <p:cNvPr id="70" name="Shape 70"/>
          <p:cNvGraphicFramePr/>
          <p:nvPr/>
        </p:nvGraphicFramePr>
        <p:xfrm>
          <a:off x="164700" y="4397916"/>
          <a:ext cx="8713550" cy="1950840"/>
        </p:xfrm>
        <a:graphic>
          <a:graphicData uri="http://schemas.openxmlformats.org/drawingml/2006/table">
            <a:tbl>
              <a:tblPr firstRow="1" bandRow="1">
                <a:noFill/>
                <a:tableStyleId>{49AE5087-94A0-4D9D-9299-D95B06A519E7}</a:tableStyleId>
              </a:tblPr>
              <a:tblGrid>
                <a:gridCol w="4028850"/>
                <a:gridCol w="4684700"/>
              </a:tblGrid>
              <a:tr h="4876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2400" b="1" u="sng"/>
                        <a:t>Truc Lam Nguyen</a:t>
                      </a:r>
                    </a:p>
                  </a:txBody>
                  <a:tcPr marL="91450" marR="91450" marT="60975" marB="6097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2000" b="0" u="none" strike="noStrike" cap="none">
                          <a:solidFill>
                            <a:srgbClr val="3F3F3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University of Southampton, UK</a:t>
                      </a:r>
                    </a:p>
                  </a:txBody>
                  <a:tcPr marL="91450" marR="91450" marT="60975" marB="60975" anchor="ctr"/>
                </a:tc>
              </a:tr>
              <a:tr h="4876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2400">
                          <a:solidFill>
                            <a:srgbClr val="000000"/>
                          </a:solidFill>
                        </a:rPr>
                        <a:t>Bernd Fischer</a:t>
                      </a:r>
                    </a:p>
                  </a:txBody>
                  <a:tcPr marL="91450" marR="91450" marT="60975" marB="6097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2000" b="0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Stellenbosch University, South Africa</a:t>
                      </a:r>
                    </a:p>
                  </a:txBody>
                  <a:tcPr marL="91450" marR="91450" marT="60975" marB="60975" anchor="ctr"/>
                </a:tc>
              </a:tr>
              <a:tr h="4876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2400">
                          <a:solidFill>
                            <a:srgbClr val="000000"/>
                          </a:solidFill>
                        </a:rPr>
                        <a:t>Salvatore La Torre</a:t>
                      </a:r>
                    </a:p>
                  </a:txBody>
                  <a:tcPr marL="91450" marR="91450" marT="60975" marB="6097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2000" b="0">
                          <a:solidFill>
                            <a:srgbClr val="404040"/>
                          </a:solidFill>
                        </a:rPr>
                        <a:t>Università di Salerno, Italy</a:t>
                      </a:r>
                    </a:p>
                  </a:txBody>
                  <a:tcPr marL="91450" marR="91450" marT="60975" marB="60975" anchor="ctr"/>
                </a:tc>
              </a:tr>
              <a:tr h="4876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2400">
                          <a:solidFill>
                            <a:srgbClr val="000000"/>
                          </a:solidFill>
                        </a:rPr>
                        <a:t>Gennaro Parlato</a:t>
                      </a:r>
                    </a:p>
                  </a:txBody>
                  <a:tcPr marL="91450" marR="91450" marT="60975" marB="6097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2000" b="0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University of Southampton, UK</a:t>
                      </a:r>
                    </a:p>
                  </a:txBody>
                  <a:tcPr marL="91450" marR="91450" marT="60975" marB="60975" anchor="ctr"/>
                </a:tc>
              </a:tr>
            </a:tbl>
          </a:graphicData>
        </a:graphic>
      </p:graphicFrame>
      <p:sp>
        <p:nvSpPr>
          <p:cNvPr id="71" name="Shape 71"/>
          <p:cNvSpPr/>
          <p:nvPr/>
        </p:nvSpPr>
        <p:spPr>
          <a:xfrm rot="10800000" flipH="1">
            <a:off x="0" y="0"/>
            <a:ext cx="108000" cy="144000"/>
          </a:xfrm>
          <a:prstGeom prst="rtTriangl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Shape 72"/>
          <p:cNvSpPr/>
          <p:nvPr/>
        </p:nvSpPr>
        <p:spPr>
          <a:xfrm>
            <a:off x="0" y="6714000"/>
            <a:ext cx="108000" cy="144000"/>
          </a:xfrm>
          <a:prstGeom prst="rtTriangl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Shape 73"/>
          <p:cNvSpPr/>
          <p:nvPr/>
        </p:nvSpPr>
        <p:spPr>
          <a:xfrm flipH="1">
            <a:off x="9050110" y="6714000"/>
            <a:ext cx="108000" cy="144000"/>
          </a:xfrm>
          <a:prstGeom prst="rtTriangl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Shape 74"/>
          <p:cNvSpPr/>
          <p:nvPr/>
        </p:nvSpPr>
        <p:spPr>
          <a:xfrm rot="10800000">
            <a:off x="9039578" y="0"/>
            <a:ext cx="108000" cy="144000"/>
          </a:xfrm>
          <a:prstGeom prst="rtTriangl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title"/>
          </p:nvPr>
        </p:nvSpPr>
        <p:spPr>
          <a:xfrm>
            <a:off x="116975" y="77100"/>
            <a:ext cx="8904300" cy="670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0"/>
              </a:spcBef>
              <a:buSzPct val="25000"/>
              <a:buNone/>
            </a:pPr>
            <a:r>
              <a:rPr lang="en-GB" sz="2600"/>
              <a:t>Round robin schedule</a:t>
            </a:r>
          </a:p>
        </p:txBody>
      </p:sp>
      <p:cxnSp>
        <p:nvCxnSpPr>
          <p:cNvPr id="209" name="Shape 209"/>
          <p:cNvCxnSpPr/>
          <p:nvPr/>
        </p:nvCxnSpPr>
        <p:spPr>
          <a:xfrm rot="10800000" flipH="1">
            <a:off x="7391400" y="3262498"/>
            <a:ext cx="1123200" cy="166500"/>
          </a:xfrm>
          <a:prstGeom prst="straightConnector1">
            <a:avLst/>
          </a:prstGeom>
          <a:noFill/>
          <a:ln w="3810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0" name="Shape 210"/>
          <p:cNvCxnSpPr/>
          <p:nvPr/>
        </p:nvCxnSpPr>
        <p:spPr>
          <a:xfrm rot="10800000" flipH="1">
            <a:off x="7315200" y="2433000"/>
            <a:ext cx="1224000" cy="310200"/>
          </a:xfrm>
          <a:prstGeom prst="straightConnector1">
            <a:avLst/>
          </a:prstGeom>
          <a:noFill/>
          <a:ln w="3810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1" name="Shape 211"/>
          <p:cNvCxnSpPr/>
          <p:nvPr/>
        </p:nvCxnSpPr>
        <p:spPr>
          <a:xfrm rot="10800000" flipH="1">
            <a:off x="582622" y="4038632"/>
            <a:ext cx="1322400" cy="347100"/>
          </a:xfrm>
          <a:prstGeom prst="straightConnector1">
            <a:avLst/>
          </a:prstGeom>
          <a:noFill/>
          <a:ln w="3810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12" name="Shape 212"/>
          <p:cNvSpPr/>
          <p:nvPr/>
        </p:nvSpPr>
        <p:spPr>
          <a:xfrm>
            <a:off x="7239000" y="1072162"/>
            <a:ext cx="1188600" cy="3957000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38100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Shape 213"/>
          <p:cNvSpPr/>
          <p:nvPr/>
        </p:nvSpPr>
        <p:spPr>
          <a:xfrm>
            <a:off x="716279" y="1086270"/>
            <a:ext cx="1188600" cy="3942900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38100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Shape 214"/>
          <p:cNvSpPr txBox="1"/>
          <p:nvPr/>
        </p:nvSpPr>
        <p:spPr>
          <a:xfrm>
            <a:off x="818443" y="3304821"/>
            <a:ext cx="990600" cy="738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main()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-GB" sz="2400" baseline="-25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 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7399421" y="3561644"/>
            <a:ext cx="876000" cy="46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-GB" sz="2400" baseline="-25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</a:p>
        </p:txBody>
      </p:sp>
      <p:sp>
        <p:nvSpPr>
          <p:cNvPr id="216" name="Shape 216"/>
          <p:cNvSpPr/>
          <p:nvPr/>
        </p:nvSpPr>
        <p:spPr>
          <a:xfrm>
            <a:off x="2468880" y="1072162"/>
            <a:ext cx="1188599" cy="3957000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38100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Shape 217"/>
          <p:cNvSpPr/>
          <p:nvPr/>
        </p:nvSpPr>
        <p:spPr>
          <a:xfrm>
            <a:off x="5486400" y="1066800"/>
            <a:ext cx="1188600" cy="3962400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38100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8" name="Shape 218"/>
          <p:cNvCxnSpPr/>
          <p:nvPr/>
        </p:nvCxnSpPr>
        <p:spPr>
          <a:xfrm>
            <a:off x="733777" y="1399821"/>
            <a:ext cx="1143000" cy="0"/>
          </a:xfrm>
          <a:prstGeom prst="straightConnector1">
            <a:avLst/>
          </a:prstGeom>
          <a:noFill/>
          <a:ln w="38100" cap="flat" cmpd="sng">
            <a:solidFill>
              <a:srgbClr val="7F7F7F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219" name="Shape 219"/>
          <p:cNvCxnSpPr/>
          <p:nvPr/>
        </p:nvCxnSpPr>
        <p:spPr>
          <a:xfrm>
            <a:off x="2500489" y="1399821"/>
            <a:ext cx="1143000" cy="0"/>
          </a:xfrm>
          <a:prstGeom prst="straightConnector1">
            <a:avLst/>
          </a:prstGeom>
          <a:noFill/>
          <a:ln w="38100" cap="flat" cmpd="sng">
            <a:solidFill>
              <a:srgbClr val="7F7F7F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220" name="Shape 220"/>
          <p:cNvCxnSpPr/>
          <p:nvPr/>
        </p:nvCxnSpPr>
        <p:spPr>
          <a:xfrm>
            <a:off x="5518008" y="1399821"/>
            <a:ext cx="1142999" cy="0"/>
          </a:xfrm>
          <a:prstGeom prst="straightConnector1">
            <a:avLst/>
          </a:prstGeom>
          <a:noFill/>
          <a:ln w="38100" cap="flat" cmpd="sng">
            <a:solidFill>
              <a:srgbClr val="7F7F7F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221" name="Shape 221"/>
          <p:cNvCxnSpPr/>
          <p:nvPr/>
        </p:nvCxnSpPr>
        <p:spPr>
          <a:xfrm>
            <a:off x="7272867" y="1399821"/>
            <a:ext cx="1143000" cy="0"/>
          </a:xfrm>
          <a:prstGeom prst="straightConnector1">
            <a:avLst/>
          </a:prstGeom>
          <a:noFill/>
          <a:ln w="38100" cap="flat" cmpd="sng">
            <a:solidFill>
              <a:srgbClr val="7F7F7F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222" name="Shape 222"/>
          <p:cNvCxnSpPr/>
          <p:nvPr/>
        </p:nvCxnSpPr>
        <p:spPr>
          <a:xfrm>
            <a:off x="1905000" y="1399821"/>
            <a:ext cx="533400" cy="0"/>
          </a:xfrm>
          <a:prstGeom prst="straightConnector1">
            <a:avLst/>
          </a:prstGeom>
          <a:noFill/>
          <a:ln w="38100" cap="flat" cmpd="sng">
            <a:solidFill>
              <a:srgbClr val="7F7F7F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223" name="Shape 223"/>
          <p:cNvCxnSpPr/>
          <p:nvPr/>
        </p:nvCxnSpPr>
        <p:spPr>
          <a:xfrm>
            <a:off x="6677378" y="1399821"/>
            <a:ext cx="533400" cy="0"/>
          </a:xfrm>
          <a:prstGeom prst="straightConnector1">
            <a:avLst/>
          </a:prstGeom>
          <a:noFill/>
          <a:ln w="38100" cap="flat" cmpd="sng">
            <a:solidFill>
              <a:srgbClr val="7F7F7F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224" name="Shape 224"/>
          <p:cNvCxnSpPr/>
          <p:nvPr/>
        </p:nvCxnSpPr>
        <p:spPr>
          <a:xfrm>
            <a:off x="3657600" y="1399821"/>
            <a:ext cx="1828800" cy="0"/>
          </a:xfrm>
          <a:prstGeom prst="straightConnector1">
            <a:avLst/>
          </a:prstGeom>
          <a:noFill/>
          <a:ln w="38100" cap="flat" cmpd="sng">
            <a:solidFill>
              <a:srgbClr val="7F7F7F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225" name="Shape 225"/>
          <p:cNvSpPr/>
          <p:nvPr/>
        </p:nvSpPr>
        <p:spPr>
          <a:xfrm>
            <a:off x="8382000" y="1399707"/>
            <a:ext cx="252000" cy="252000"/>
          </a:xfrm>
          <a:prstGeom prst="arc">
            <a:avLst>
              <a:gd name="adj1" fmla="val 16200000"/>
              <a:gd name="adj2" fmla="val 4968652"/>
            </a:avLst>
          </a:prstGeom>
          <a:noFill/>
          <a:ln w="3810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6" name="Shape 226"/>
          <p:cNvCxnSpPr/>
          <p:nvPr/>
        </p:nvCxnSpPr>
        <p:spPr>
          <a:xfrm rot="10800000" flipH="1">
            <a:off x="685800" y="1653839"/>
            <a:ext cx="7772400" cy="268800"/>
          </a:xfrm>
          <a:prstGeom prst="straightConnector1">
            <a:avLst/>
          </a:prstGeom>
          <a:noFill/>
          <a:ln w="38100" cap="flat" cmpd="sng">
            <a:solidFill>
              <a:srgbClr val="7F7F7F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227" name="Shape 227"/>
          <p:cNvSpPr/>
          <p:nvPr/>
        </p:nvSpPr>
        <p:spPr>
          <a:xfrm flipH="1">
            <a:off x="471310" y="2746613"/>
            <a:ext cx="252000" cy="252000"/>
          </a:xfrm>
          <a:prstGeom prst="arc">
            <a:avLst>
              <a:gd name="adj1" fmla="val 16200000"/>
              <a:gd name="adj2" fmla="val 4968652"/>
            </a:avLst>
          </a:prstGeom>
          <a:noFill/>
          <a:ln w="3810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8" name="Shape 228"/>
          <p:cNvCxnSpPr/>
          <p:nvPr/>
        </p:nvCxnSpPr>
        <p:spPr>
          <a:xfrm>
            <a:off x="395111" y="1399821"/>
            <a:ext cx="304800" cy="0"/>
          </a:xfrm>
          <a:prstGeom prst="straightConnector1">
            <a:avLst/>
          </a:prstGeom>
          <a:noFill/>
          <a:ln w="38100" cap="flat" cmpd="sng">
            <a:solidFill>
              <a:srgbClr val="7F7F7F"/>
            </a:solidFill>
            <a:prstDash val="solid"/>
            <a:round/>
            <a:headEnd type="oval" w="med" len="med"/>
            <a:tailEnd type="triangle" w="lg" len="lg"/>
          </a:ln>
        </p:spPr>
      </p:cxnSp>
      <p:cxnSp>
        <p:nvCxnSpPr>
          <p:cNvPr id="229" name="Shape 229"/>
          <p:cNvCxnSpPr/>
          <p:nvPr/>
        </p:nvCxnSpPr>
        <p:spPr>
          <a:xfrm>
            <a:off x="591910" y="3000022"/>
            <a:ext cx="108000" cy="0"/>
          </a:xfrm>
          <a:prstGeom prst="straightConnector1">
            <a:avLst/>
          </a:prstGeom>
          <a:noFill/>
          <a:ln w="38100" cap="flat" cmpd="sng">
            <a:solidFill>
              <a:srgbClr val="7F7F7F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230" name="Shape 230"/>
          <p:cNvCxnSpPr/>
          <p:nvPr/>
        </p:nvCxnSpPr>
        <p:spPr>
          <a:xfrm>
            <a:off x="577800" y="2743200"/>
            <a:ext cx="108000" cy="0"/>
          </a:xfrm>
          <a:prstGeom prst="straightConnector1">
            <a:avLst/>
          </a:prstGeom>
          <a:noFill/>
          <a:ln w="3810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1" name="Shape 231"/>
          <p:cNvCxnSpPr/>
          <p:nvPr/>
        </p:nvCxnSpPr>
        <p:spPr>
          <a:xfrm>
            <a:off x="8424332" y="1399821"/>
            <a:ext cx="108000" cy="0"/>
          </a:xfrm>
          <a:prstGeom prst="straightConnector1">
            <a:avLst/>
          </a:prstGeom>
          <a:noFill/>
          <a:ln w="3810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2" name="Shape 232"/>
          <p:cNvCxnSpPr/>
          <p:nvPr/>
        </p:nvCxnSpPr>
        <p:spPr>
          <a:xfrm>
            <a:off x="8426400" y="1656643"/>
            <a:ext cx="108000" cy="0"/>
          </a:xfrm>
          <a:prstGeom prst="straightConnector1">
            <a:avLst/>
          </a:prstGeom>
          <a:noFill/>
          <a:ln w="3810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3" name="Shape 233"/>
          <p:cNvSpPr txBox="1"/>
          <p:nvPr/>
        </p:nvSpPr>
        <p:spPr>
          <a:xfrm>
            <a:off x="5638800" y="3562289"/>
            <a:ext cx="876000" cy="46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-GB" sz="2400" baseline="-25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N-1</a:t>
            </a:r>
          </a:p>
        </p:txBody>
      </p:sp>
      <p:cxnSp>
        <p:nvCxnSpPr>
          <p:cNvPr id="234" name="Shape 234"/>
          <p:cNvCxnSpPr/>
          <p:nvPr/>
        </p:nvCxnSpPr>
        <p:spPr>
          <a:xfrm>
            <a:off x="738600" y="2176048"/>
            <a:ext cx="1143000" cy="0"/>
          </a:xfrm>
          <a:prstGeom prst="straightConnector1">
            <a:avLst/>
          </a:prstGeom>
          <a:noFill/>
          <a:ln w="38100" cap="flat" cmpd="sng">
            <a:solidFill>
              <a:srgbClr val="7F7F7F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235" name="Shape 235"/>
          <p:cNvCxnSpPr/>
          <p:nvPr/>
        </p:nvCxnSpPr>
        <p:spPr>
          <a:xfrm>
            <a:off x="2505310" y="2176048"/>
            <a:ext cx="1143000" cy="0"/>
          </a:xfrm>
          <a:prstGeom prst="straightConnector1">
            <a:avLst/>
          </a:prstGeom>
          <a:noFill/>
          <a:ln w="38100" cap="flat" cmpd="sng">
            <a:solidFill>
              <a:srgbClr val="7F7F7F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236" name="Shape 236"/>
          <p:cNvCxnSpPr/>
          <p:nvPr/>
        </p:nvCxnSpPr>
        <p:spPr>
          <a:xfrm>
            <a:off x="5522830" y="2176048"/>
            <a:ext cx="1142999" cy="0"/>
          </a:xfrm>
          <a:prstGeom prst="straightConnector1">
            <a:avLst/>
          </a:prstGeom>
          <a:noFill/>
          <a:ln w="38100" cap="flat" cmpd="sng">
            <a:solidFill>
              <a:srgbClr val="7F7F7F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237" name="Shape 237"/>
          <p:cNvCxnSpPr/>
          <p:nvPr/>
        </p:nvCxnSpPr>
        <p:spPr>
          <a:xfrm>
            <a:off x="7277689" y="2176048"/>
            <a:ext cx="1143000" cy="0"/>
          </a:xfrm>
          <a:prstGeom prst="straightConnector1">
            <a:avLst/>
          </a:prstGeom>
          <a:noFill/>
          <a:ln w="38100" cap="flat" cmpd="sng">
            <a:solidFill>
              <a:srgbClr val="7F7F7F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238" name="Shape 238"/>
          <p:cNvCxnSpPr/>
          <p:nvPr/>
        </p:nvCxnSpPr>
        <p:spPr>
          <a:xfrm>
            <a:off x="1909822" y="2176048"/>
            <a:ext cx="533400" cy="0"/>
          </a:xfrm>
          <a:prstGeom prst="straightConnector1">
            <a:avLst/>
          </a:prstGeom>
          <a:noFill/>
          <a:ln w="38100" cap="flat" cmpd="sng">
            <a:solidFill>
              <a:srgbClr val="7F7F7F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239" name="Shape 239"/>
          <p:cNvCxnSpPr/>
          <p:nvPr/>
        </p:nvCxnSpPr>
        <p:spPr>
          <a:xfrm>
            <a:off x="6682200" y="2176048"/>
            <a:ext cx="533400" cy="0"/>
          </a:xfrm>
          <a:prstGeom prst="straightConnector1">
            <a:avLst/>
          </a:prstGeom>
          <a:noFill/>
          <a:ln w="38100" cap="flat" cmpd="sng">
            <a:solidFill>
              <a:srgbClr val="7F7F7F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240" name="Shape 240"/>
          <p:cNvCxnSpPr/>
          <p:nvPr/>
        </p:nvCxnSpPr>
        <p:spPr>
          <a:xfrm>
            <a:off x="3662421" y="2176048"/>
            <a:ext cx="1828800" cy="0"/>
          </a:xfrm>
          <a:prstGeom prst="straightConnector1">
            <a:avLst/>
          </a:prstGeom>
          <a:noFill/>
          <a:ln w="38100" cap="flat" cmpd="sng">
            <a:solidFill>
              <a:srgbClr val="7F7F7F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241" name="Shape 241"/>
          <p:cNvSpPr/>
          <p:nvPr/>
        </p:nvSpPr>
        <p:spPr>
          <a:xfrm>
            <a:off x="8386821" y="2175933"/>
            <a:ext cx="252000" cy="252000"/>
          </a:xfrm>
          <a:prstGeom prst="arc">
            <a:avLst>
              <a:gd name="adj1" fmla="val 16200000"/>
              <a:gd name="adj2" fmla="val 4968652"/>
            </a:avLst>
          </a:prstGeom>
          <a:noFill/>
          <a:ln w="3810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2" name="Shape 242"/>
          <p:cNvCxnSpPr/>
          <p:nvPr/>
        </p:nvCxnSpPr>
        <p:spPr>
          <a:xfrm>
            <a:off x="8429154" y="2176048"/>
            <a:ext cx="108000" cy="0"/>
          </a:xfrm>
          <a:prstGeom prst="straightConnector1">
            <a:avLst/>
          </a:prstGeom>
          <a:noFill/>
          <a:ln w="3810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43" name="Shape 243"/>
          <p:cNvSpPr/>
          <p:nvPr/>
        </p:nvSpPr>
        <p:spPr>
          <a:xfrm flipH="1">
            <a:off x="485422" y="4385732"/>
            <a:ext cx="252000" cy="252000"/>
          </a:xfrm>
          <a:prstGeom prst="arc">
            <a:avLst>
              <a:gd name="adj1" fmla="val 16200000"/>
              <a:gd name="adj2" fmla="val 4968652"/>
            </a:avLst>
          </a:prstGeom>
          <a:noFill/>
          <a:ln w="3810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4" name="Shape 244"/>
          <p:cNvCxnSpPr/>
          <p:nvPr/>
        </p:nvCxnSpPr>
        <p:spPr>
          <a:xfrm>
            <a:off x="606022" y="4642555"/>
            <a:ext cx="108000" cy="0"/>
          </a:xfrm>
          <a:prstGeom prst="straightConnector1">
            <a:avLst/>
          </a:prstGeom>
          <a:noFill/>
          <a:ln w="38100" cap="flat" cmpd="sng">
            <a:solidFill>
              <a:srgbClr val="7F7F7F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245" name="Shape 245"/>
          <p:cNvCxnSpPr/>
          <p:nvPr/>
        </p:nvCxnSpPr>
        <p:spPr>
          <a:xfrm>
            <a:off x="747889" y="4648200"/>
            <a:ext cx="1142999" cy="0"/>
          </a:xfrm>
          <a:prstGeom prst="straightConnector1">
            <a:avLst/>
          </a:prstGeom>
          <a:noFill/>
          <a:ln w="38100" cap="flat" cmpd="sng">
            <a:solidFill>
              <a:srgbClr val="7F7F7F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246" name="Shape 246"/>
          <p:cNvCxnSpPr/>
          <p:nvPr/>
        </p:nvCxnSpPr>
        <p:spPr>
          <a:xfrm>
            <a:off x="2502556" y="4648200"/>
            <a:ext cx="1142999" cy="0"/>
          </a:xfrm>
          <a:prstGeom prst="straightConnector1">
            <a:avLst/>
          </a:prstGeom>
          <a:noFill/>
          <a:ln w="38100" cap="flat" cmpd="sng">
            <a:solidFill>
              <a:srgbClr val="7F7F7F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247" name="Shape 247"/>
          <p:cNvCxnSpPr/>
          <p:nvPr/>
        </p:nvCxnSpPr>
        <p:spPr>
          <a:xfrm>
            <a:off x="5520076" y="4648200"/>
            <a:ext cx="1142999" cy="0"/>
          </a:xfrm>
          <a:prstGeom prst="straightConnector1">
            <a:avLst/>
          </a:prstGeom>
          <a:noFill/>
          <a:ln w="38100" cap="flat" cmpd="sng">
            <a:solidFill>
              <a:srgbClr val="7F7F7F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248" name="Shape 248"/>
          <p:cNvCxnSpPr/>
          <p:nvPr/>
        </p:nvCxnSpPr>
        <p:spPr>
          <a:xfrm>
            <a:off x="7274934" y="4648200"/>
            <a:ext cx="1143000" cy="0"/>
          </a:xfrm>
          <a:prstGeom prst="straightConnector1">
            <a:avLst/>
          </a:prstGeom>
          <a:noFill/>
          <a:ln w="38100" cap="flat" cmpd="sng">
            <a:solidFill>
              <a:srgbClr val="7F7F7F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249" name="Shape 249"/>
          <p:cNvCxnSpPr/>
          <p:nvPr/>
        </p:nvCxnSpPr>
        <p:spPr>
          <a:xfrm>
            <a:off x="1907066" y="4648200"/>
            <a:ext cx="533400" cy="0"/>
          </a:xfrm>
          <a:prstGeom prst="straightConnector1">
            <a:avLst/>
          </a:prstGeom>
          <a:noFill/>
          <a:ln w="38100" cap="flat" cmpd="sng">
            <a:solidFill>
              <a:srgbClr val="7F7F7F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250" name="Shape 250"/>
          <p:cNvCxnSpPr/>
          <p:nvPr/>
        </p:nvCxnSpPr>
        <p:spPr>
          <a:xfrm>
            <a:off x="6679445" y="4648200"/>
            <a:ext cx="533400" cy="0"/>
          </a:xfrm>
          <a:prstGeom prst="straightConnector1">
            <a:avLst/>
          </a:prstGeom>
          <a:noFill/>
          <a:ln w="38100" cap="flat" cmpd="sng">
            <a:solidFill>
              <a:srgbClr val="7F7F7F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251" name="Shape 251"/>
          <p:cNvCxnSpPr/>
          <p:nvPr/>
        </p:nvCxnSpPr>
        <p:spPr>
          <a:xfrm>
            <a:off x="3659667" y="4648200"/>
            <a:ext cx="1828800" cy="0"/>
          </a:xfrm>
          <a:prstGeom prst="straightConnector1">
            <a:avLst/>
          </a:prstGeom>
          <a:noFill/>
          <a:ln w="38100" cap="flat" cmpd="sng">
            <a:solidFill>
              <a:srgbClr val="7F7F7F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252" name="Shape 252"/>
          <p:cNvSpPr txBox="1"/>
          <p:nvPr/>
        </p:nvSpPr>
        <p:spPr>
          <a:xfrm>
            <a:off x="2633133" y="3547532"/>
            <a:ext cx="876000" cy="46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-GB" sz="2400" baseline="-25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cxnSp>
        <p:nvCxnSpPr>
          <p:cNvPr id="253" name="Shape 253"/>
          <p:cNvCxnSpPr/>
          <p:nvPr/>
        </p:nvCxnSpPr>
        <p:spPr>
          <a:xfrm rot="10800000" flipH="1">
            <a:off x="685800" y="2474400"/>
            <a:ext cx="7772400" cy="268800"/>
          </a:xfrm>
          <a:prstGeom prst="straightConnector1">
            <a:avLst/>
          </a:prstGeom>
          <a:noFill/>
          <a:ln w="38100" cap="flat" cmpd="sng">
            <a:solidFill>
              <a:srgbClr val="7F7F7F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254" name="Shape 254"/>
          <p:cNvSpPr/>
          <p:nvPr/>
        </p:nvSpPr>
        <p:spPr>
          <a:xfrm flipH="1">
            <a:off x="467666" y="1914058"/>
            <a:ext cx="252000" cy="252000"/>
          </a:xfrm>
          <a:prstGeom prst="arc">
            <a:avLst>
              <a:gd name="adj1" fmla="val 16200000"/>
              <a:gd name="adj2" fmla="val 4968652"/>
            </a:avLst>
          </a:prstGeom>
          <a:noFill/>
          <a:ln w="3810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55" name="Shape 255"/>
          <p:cNvCxnSpPr/>
          <p:nvPr/>
        </p:nvCxnSpPr>
        <p:spPr>
          <a:xfrm>
            <a:off x="588266" y="2167466"/>
            <a:ext cx="108000" cy="0"/>
          </a:xfrm>
          <a:prstGeom prst="straightConnector1">
            <a:avLst/>
          </a:prstGeom>
          <a:noFill/>
          <a:ln w="38100" cap="flat" cmpd="sng">
            <a:solidFill>
              <a:srgbClr val="7F7F7F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256" name="Shape 256"/>
          <p:cNvCxnSpPr/>
          <p:nvPr/>
        </p:nvCxnSpPr>
        <p:spPr>
          <a:xfrm>
            <a:off x="574154" y="1910644"/>
            <a:ext cx="108000" cy="0"/>
          </a:xfrm>
          <a:prstGeom prst="straightConnector1">
            <a:avLst/>
          </a:prstGeom>
          <a:noFill/>
          <a:ln w="3810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7" name="Shape 257"/>
          <p:cNvCxnSpPr/>
          <p:nvPr/>
        </p:nvCxnSpPr>
        <p:spPr>
          <a:xfrm>
            <a:off x="714022" y="3005666"/>
            <a:ext cx="1143000" cy="0"/>
          </a:xfrm>
          <a:prstGeom prst="straightConnector1">
            <a:avLst/>
          </a:prstGeom>
          <a:noFill/>
          <a:ln w="38100" cap="flat" cmpd="sng">
            <a:solidFill>
              <a:srgbClr val="7F7F7F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258" name="Shape 258"/>
          <p:cNvCxnSpPr/>
          <p:nvPr/>
        </p:nvCxnSpPr>
        <p:spPr>
          <a:xfrm>
            <a:off x="2480733" y="3005666"/>
            <a:ext cx="1143000" cy="0"/>
          </a:xfrm>
          <a:prstGeom prst="straightConnector1">
            <a:avLst/>
          </a:prstGeom>
          <a:noFill/>
          <a:ln w="38100" cap="flat" cmpd="sng">
            <a:solidFill>
              <a:srgbClr val="7F7F7F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259" name="Shape 259"/>
          <p:cNvCxnSpPr/>
          <p:nvPr/>
        </p:nvCxnSpPr>
        <p:spPr>
          <a:xfrm>
            <a:off x="5498253" y="3005666"/>
            <a:ext cx="1143000" cy="0"/>
          </a:xfrm>
          <a:prstGeom prst="straightConnector1">
            <a:avLst/>
          </a:prstGeom>
          <a:noFill/>
          <a:ln w="38100" cap="flat" cmpd="sng">
            <a:solidFill>
              <a:srgbClr val="7F7F7F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260" name="Shape 260"/>
          <p:cNvCxnSpPr/>
          <p:nvPr/>
        </p:nvCxnSpPr>
        <p:spPr>
          <a:xfrm>
            <a:off x="7253110" y="3005666"/>
            <a:ext cx="1143000" cy="0"/>
          </a:xfrm>
          <a:prstGeom prst="straightConnector1">
            <a:avLst/>
          </a:prstGeom>
          <a:noFill/>
          <a:ln w="38100" cap="flat" cmpd="sng">
            <a:solidFill>
              <a:srgbClr val="7F7F7F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261" name="Shape 261"/>
          <p:cNvCxnSpPr/>
          <p:nvPr/>
        </p:nvCxnSpPr>
        <p:spPr>
          <a:xfrm>
            <a:off x="1885243" y="3005666"/>
            <a:ext cx="533400" cy="0"/>
          </a:xfrm>
          <a:prstGeom prst="straightConnector1">
            <a:avLst/>
          </a:prstGeom>
          <a:noFill/>
          <a:ln w="38100" cap="flat" cmpd="sng">
            <a:solidFill>
              <a:srgbClr val="7F7F7F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262" name="Shape 262"/>
          <p:cNvCxnSpPr/>
          <p:nvPr/>
        </p:nvCxnSpPr>
        <p:spPr>
          <a:xfrm>
            <a:off x="6657621" y="3005666"/>
            <a:ext cx="533400" cy="0"/>
          </a:xfrm>
          <a:prstGeom prst="straightConnector1">
            <a:avLst/>
          </a:prstGeom>
          <a:noFill/>
          <a:ln w="38100" cap="flat" cmpd="sng">
            <a:solidFill>
              <a:srgbClr val="7F7F7F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263" name="Shape 263"/>
          <p:cNvCxnSpPr/>
          <p:nvPr/>
        </p:nvCxnSpPr>
        <p:spPr>
          <a:xfrm>
            <a:off x="3637844" y="3005666"/>
            <a:ext cx="1828800" cy="0"/>
          </a:xfrm>
          <a:prstGeom prst="straightConnector1">
            <a:avLst/>
          </a:prstGeom>
          <a:noFill/>
          <a:ln w="38100" cap="flat" cmpd="sng">
            <a:solidFill>
              <a:srgbClr val="7F7F7F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264" name="Shape 264"/>
          <p:cNvSpPr/>
          <p:nvPr/>
        </p:nvSpPr>
        <p:spPr>
          <a:xfrm>
            <a:off x="8362243" y="3005551"/>
            <a:ext cx="252000" cy="252000"/>
          </a:xfrm>
          <a:prstGeom prst="arc">
            <a:avLst>
              <a:gd name="adj1" fmla="val 16200000"/>
              <a:gd name="adj2" fmla="val 4968652"/>
            </a:avLst>
          </a:prstGeom>
          <a:noFill/>
          <a:ln w="3810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5" name="Shape 265"/>
          <p:cNvCxnSpPr/>
          <p:nvPr/>
        </p:nvCxnSpPr>
        <p:spPr>
          <a:xfrm>
            <a:off x="8404577" y="3005666"/>
            <a:ext cx="108000" cy="0"/>
          </a:xfrm>
          <a:prstGeom prst="straightConnector1">
            <a:avLst/>
          </a:prstGeom>
          <a:noFill/>
          <a:ln w="3810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6" name="Shape 266"/>
          <p:cNvSpPr txBox="1"/>
          <p:nvPr/>
        </p:nvSpPr>
        <p:spPr>
          <a:xfrm rot="5400000">
            <a:off x="4209430" y="3486900"/>
            <a:ext cx="1066800" cy="64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A5A5A5"/>
              </a:buClr>
              <a:buSzPct val="25000"/>
              <a:buFont typeface="Arial"/>
              <a:buNone/>
            </a:pPr>
            <a:r>
              <a:rPr lang="en-GB" sz="360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</a:p>
        </p:txBody>
      </p:sp>
      <p:sp>
        <p:nvSpPr>
          <p:cNvPr id="267" name="Shape 267"/>
          <p:cNvSpPr/>
          <p:nvPr/>
        </p:nvSpPr>
        <p:spPr>
          <a:xfrm>
            <a:off x="184850" y="5348400"/>
            <a:ext cx="8734800" cy="89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1" indent="-285750" algn="l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GB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captures all bounded Round-Robin computations for a given bound</a:t>
            </a:r>
          </a:p>
          <a:p>
            <a:pPr marL="742950" lvl="1" indent="-28575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2000">
                <a:solidFill>
                  <a:schemeClr val="dk1"/>
                </a:solidFill>
              </a:rPr>
              <a:t>error manifest themselves within very few rounds  </a:t>
            </a:r>
          </a:p>
          <a:p>
            <a:pPr marL="457200" lvl="0" indent="-69850" rtl="0">
              <a:spcBef>
                <a:spcPts val="0"/>
              </a:spcBef>
              <a:buSzPct val="55000"/>
              <a:buNone/>
            </a:pPr>
            <a:r>
              <a:rPr lang="en-GB" sz="2000" b="1">
                <a:solidFill>
                  <a:srgbClr val="0000FF"/>
                </a:solidFill>
              </a:rPr>
              <a:t>                                                                  </a:t>
            </a:r>
            <a:r>
              <a:rPr lang="en-GB" sz="1600" b="1">
                <a:solidFill>
                  <a:srgbClr val="0000FF"/>
                </a:solidFill>
              </a:rPr>
              <a:t>[ Musuvathi, Qadeer – PLDI’07 ]</a:t>
            </a:r>
            <a:r>
              <a:rPr lang="en-GB" sz="1600"/>
              <a:t> </a:t>
            </a:r>
          </a:p>
        </p:txBody>
      </p:sp>
      <p:sp>
        <p:nvSpPr>
          <p:cNvPr id="268" name="Shape 268"/>
          <p:cNvSpPr txBox="1"/>
          <p:nvPr/>
        </p:nvSpPr>
        <p:spPr>
          <a:xfrm>
            <a:off x="3810000" y="1033045"/>
            <a:ext cx="1524000" cy="33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round 1</a:t>
            </a:r>
          </a:p>
        </p:txBody>
      </p:sp>
      <p:sp>
        <p:nvSpPr>
          <p:cNvPr id="269" name="Shape 269"/>
          <p:cNvSpPr txBox="1"/>
          <p:nvPr/>
        </p:nvSpPr>
        <p:spPr>
          <a:xfrm>
            <a:off x="3810000" y="1795046"/>
            <a:ext cx="1524000" cy="33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round 2</a:t>
            </a:r>
          </a:p>
        </p:txBody>
      </p:sp>
      <p:sp>
        <p:nvSpPr>
          <p:cNvPr id="270" name="Shape 270"/>
          <p:cNvSpPr txBox="1"/>
          <p:nvPr/>
        </p:nvSpPr>
        <p:spPr>
          <a:xfrm>
            <a:off x="3810000" y="4309646"/>
            <a:ext cx="1524000" cy="33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round </a:t>
            </a:r>
            <a:r>
              <a:rPr lang="en-GB" sz="1600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</a:t>
            </a:r>
          </a:p>
        </p:txBody>
      </p:sp>
      <p:sp>
        <p:nvSpPr>
          <p:cNvPr id="271" name="Shape 271"/>
          <p:cNvSpPr txBox="1"/>
          <p:nvPr/>
        </p:nvSpPr>
        <p:spPr>
          <a:xfrm>
            <a:off x="3810000" y="2633246"/>
            <a:ext cx="1524000" cy="33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round 3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/>
          <p:nvPr/>
        </p:nvSpPr>
        <p:spPr>
          <a:xfrm>
            <a:off x="228600" y="3996267"/>
            <a:ext cx="8686800" cy="1371600"/>
          </a:xfrm>
          <a:prstGeom prst="rect">
            <a:avLst/>
          </a:prstGeom>
          <a:gradFill>
            <a:gsLst>
              <a:gs pos="0">
                <a:srgbClr val="84A7AB"/>
              </a:gs>
              <a:gs pos="80000">
                <a:srgbClr val="AEDCE0"/>
              </a:gs>
              <a:gs pos="100000">
                <a:srgbClr val="AEDEE2"/>
              </a:gs>
            </a:gsLst>
            <a:lin ang="16200038" scaled="0"/>
          </a:gradFill>
          <a:ln w="9525" cap="flat" cmpd="sng">
            <a:solidFill>
              <a:srgbClr val="B5DADD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0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Shape 278"/>
          <p:cNvSpPr/>
          <p:nvPr/>
        </p:nvSpPr>
        <p:spPr>
          <a:xfrm>
            <a:off x="228600" y="914400"/>
            <a:ext cx="8686800" cy="1371600"/>
          </a:xfrm>
          <a:prstGeom prst="rect">
            <a:avLst/>
          </a:prstGeom>
          <a:gradFill>
            <a:gsLst>
              <a:gs pos="0">
                <a:srgbClr val="84A7AB"/>
              </a:gs>
              <a:gs pos="80000">
                <a:srgbClr val="AEDCE0"/>
              </a:gs>
              <a:gs pos="100000">
                <a:srgbClr val="AEDEE2"/>
              </a:gs>
            </a:gsLst>
            <a:lin ang="16200038" scaled="0"/>
          </a:gradFill>
          <a:ln w="9525" cap="flat" cmpd="sng">
            <a:solidFill>
              <a:srgbClr val="B5DADD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0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Shape 279"/>
          <p:cNvSpPr/>
          <p:nvPr/>
        </p:nvSpPr>
        <p:spPr>
          <a:xfrm>
            <a:off x="495702" y="1066800"/>
            <a:ext cx="762000" cy="1066800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25400" cap="rnd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Shape 280"/>
          <p:cNvSpPr txBox="1"/>
          <p:nvPr/>
        </p:nvSpPr>
        <p:spPr>
          <a:xfrm>
            <a:off x="2324501" y="1269000"/>
            <a:ext cx="1066799" cy="461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</a:p>
        </p:txBody>
      </p:sp>
      <p:sp>
        <p:nvSpPr>
          <p:cNvPr id="281" name="Shape 281"/>
          <p:cNvSpPr txBox="1"/>
          <p:nvPr/>
        </p:nvSpPr>
        <p:spPr>
          <a:xfrm>
            <a:off x="419502" y="1403137"/>
            <a:ext cx="9144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main()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-GB" sz="1600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</a:p>
        </p:txBody>
      </p:sp>
      <p:sp>
        <p:nvSpPr>
          <p:cNvPr id="282" name="Shape 282"/>
          <p:cNvSpPr/>
          <p:nvPr/>
        </p:nvSpPr>
        <p:spPr>
          <a:xfrm>
            <a:off x="1562501" y="1067594"/>
            <a:ext cx="762000" cy="1066800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25400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Shape 283"/>
          <p:cNvSpPr txBox="1"/>
          <p:nvPr/>
        </p:nvSpPr>
        <p:spPr>
          <a:xfrm>
            <a:off x="1638701" y="1684993"/>
            <a:ext cx="6096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-GB" sz="1800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284" name="Shape 284"/>
          <p:cNvSpPr/>
          <p:nvPr/>
        </p:nvSpPr>
        <p:spPr>
          <a:xfrm>
            <a:off x="3391301" y="1066800"/>
            <a:ext cx="762000" cy="1066800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25400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Shape 285"/>
          <p:cNvSpPr txBox="1"/>
          <p:nvPr/>
        </p:nvSpPr>
        <p:spPr>
          <a:xfrm>
            <a:off x="3467501" y="1649186"/>
            <a:ext cx="6096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-GB" sz="1800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</a:p>
        </p:txBody>
      </p:sp>
      <p:sp>
        <p:nvSpPr>
          <p:cNvPr id="286" name="Shape 286"/>
          <p:cNvSpPr/>
          <p:nvPr/>
        </p:nvSpPr>
        <p:spPr>
          <a:xfrm>
            <a:off x="490687" y="4134555"/>
            <a:ext cx="761999" cy="1066800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25400" cap="rnd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Shape 287"/>
          <p:cNvSpPr txBox="1"/>
          <p:nvPr/>
        </p:nvSpPr>
        <p:spPr>
          <a:xfrm>
            <a:off x="2319488" y="4336757"/>
            <a:ext cx="1066800" cy="46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</a:p>
        </p:txBody>
      </p:sp>
      <p:sp>
        <p:nvSpPr>
          <p:cNvPr id="288" name="Shape 288"/>
          <p:cNvSpPr txBox="1"/>
          <p:nvPr/>
        </p:nvSpPr>
        <p:spPr>
          <a:xfrm>
            <a:off x="566887" y="4716942"/>
            <a:ext cx="609599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r>
              <a:rPr lang="en-GB" sz="1800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</a:p>
        </p:txBody>
      </p:sp>
      <p:sp>
        <p:nvSpPr>
          <p:cNvPr id="289" name="Shape 289"/>
          <p:cNvSpPr/>
          <p:nvPr/>
        </p:nvSpPr>
        <p:spPr>
          <a:xfrm>
            <a:off x="1557487" y="4135350"/>
            <a:ext cx="761999" cy="1066800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Shape 290"/>
          <p:cNvSpPr txBox="1"/>
          <p:nvPr/>
        </p:nvSpPr>
        <p:spPr>
          <a:xfrm>
            <a:off x="1633687" y="4752750"/>
            <a:ext cx="609599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r>
              <a:rPr lang="en-GB" sz="1800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291" name="Shape 291"/>
          <p:cNvSpPr/>
          <p:nvPr/>
        </p:nvSpPr>
        <p:spPr>
          <a:xfrm>
            <a:off x="3386287" y="4134555"/>
            <a:ext cx="762000" cy="1066800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Shape 292"/>
          <p:cNvSpPr txBox="1"/>
          <p:nvPr/>
        </p:nvSpPr>
        <p:spPr>
          <a:xfrm>
            <a:off x="3462487" y="4716942"/>
            <a:ext cx="6096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r>
              <a:rPr lang="en-GB" sz="1800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</a:p>
        </p:txBody>
      </p:sp>
      <p:sp>
        <p:nvSpPr>
          <p:cNvPr id="293" name="Shape 293"/>
          <p:cNvSpPr/>
          <p:nvPr/>
        </p:nvSpPr>
        <p:spPr>
          <a:xfrm>
            <a:off x="4648200" y="4134555"/>
            <a:ext cx="762000" cy="1066800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Shape 294"/>
          <p:cNvSpPr txBox="1"/>
          <p:nvPr/>
        </p:nvSpPr>
        <p:spPr>
          <a:xfrm>
            <a:off x="4605867" y="4716942"/>
            <a:ext cx="8382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main()</a:t>
            </a:r>
          </a:p>
        </p:txBody>
      </p:sp>
      <p:sp>
        <p:nvSpPr>
          <p:cNvPr id="295" name="Shape 295"/>
          <p:cNvSpPr txBox="1"/>
          <p:nvPr/>
        </p:nvSpPr>
        <p:spPr>
          <a:xfrm>
            <a:off x="4495800" y="1371600"/>
            <a:ext cx="4953000" cy="40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000" b="1">
                <a:solidFill>
                  <a:srgbClr val="FF0000"/>
                </a:solidFill>
              </a:rPr>
              <a:t>bounded</a:t>
            </a:r>
            <a:r>
              <a:rPr lang="en-GB" sz="2000" b="1">
                <a:solidFill>
                  <a:schemeClr val="dk1"/>
                </a:solidFill>
              </a:rPr>
              <a:t> </a:t>
            </a:r>
            <a:r>
              <a:rPr lang="en-GB"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concurrent program</a:t>
            </a:r>
          </a:p>
        </p:txBody>
      </p:sp>
      <p:sp>
        <p:nvSpPr>
          <p:cNvPr id="296" name="Shape 296"/>
          <p:cNvSpPr txBox="1"/>
          <p:nvPr/>
        </p:nvSpPr>
        <p:spPr>
          <a:xfrm>
            <a:off x="5791200" y="4385846"/>
            <a:ext cx="4419600" cy="40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sequential program </a:t>
            </a:r>
          </a:p>
        </p:txBody>
      </p:sp>
      <p:sp>
        <p:nvSpPr>
          <p:cNvPr id="297" name="Shape 297"/>
          <p:cNvSpPr txBox="1"/>
          <p:nvPr/>
        </p:nvSpPr>
        <p:spPr>
          <a:xfrm>
            <a:off x="4495800" y="2667000"/>
            <a:ext cx="4419600" cy="769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Sequentialization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(code-to-code translation)    </a:t>
            </a:r>
          </a:p>
        </p:txBody>
      </p:sp>
      <p:sp>
        <p:nvSpPr>
          <p:cNvPr id="298" name="Shape 298"/>
          <p:cNvSpPr txBox="1"/>
          <p:nvPr/>
        </p:nvSpPr>
        <p:spPr>
          <a:xfrm>
            <a:off x="762000" y="6019800"/>
            <a:ext cx="44196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Sequentialized functions </a:t>
            </a:r>
          </a:p>
        </p:txBody>
      </p:sp>
      <p:sp>
        <p:nvSpPr>
          <p:cNvPr id="299" name="Shape 299"/>
          <p:cNvSpPr/>
          <p:nvPr/>
        </p:nvSpPr>
        <p:spPr>
          <a:xfrm rot="-5400000">
            <a:off x="2057400" y="3657600"/>
            <a:ext cx="609600" cy="3962400"/>
          </a:xfrm>
          <a:prstGeom prst="leftBrace">
            <a:avLst>
              <a:gd name="adj1" fmla="val 8333"/>
              <a:gd name="adj2" fmla="val 50622"/>
            </a:avLst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Shape 300"/>
          <p:cNvSpPr txBox="1"/>
          <p:nvPr/>
        </p:nvSpPr>
        <p:spPr>
          <a:xfrm>
            <a:off x="4605875" y="6019800"/>
            <a:ext cx="23796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Driver</a:t>
            </a:r>
          </a:p>
        </p:txBody>
      </p:sp>
      <p:cxnSp>
        <p:nvCxnSpPr>
          <p:cNvPr id="301" name="Shape 301"/>
          <p:cNvCxnSpPr/>
          <p:nvPr/>
        </p:nvCxnSpPr>
        <p:spPr>
          <a:xfrm rot="10800000">
            <a:off x="4953000" y="5410200"/>
            <a:ext cx="0" cy="6096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302" name="Shape 302"/>
          <p:cNvSpPr/>
          <p:nvPr/>
        </p:nvSpPr>
        <p:spPr>
          <a:xfrm rot="5400000">
            <a:off x="3072448" y="2996250"/>
            <a:ext cx="1295400" cy="4845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84A7AB"/>
              </a:gs>
              <a:gs pos="80000">
                <a:srgbClr val="AEDCE0"/>
              </a:gs>
              <a:gs pos="100000">
                <a:srgbClr val="AEDEE2"/>
              </a:gs>
            </a:gsLst>
            <a:lin ang="16200038" scaled="0"/>
          </a:gradFill>
          <a:ln w="9525" cap="flat" cmpd="sng">
            <a:solidFill>
              <a:srgbClr val="B5DADD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0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translates</a:t>
            </a:r>
          </a:p>
        </p:txBody>
      </p:sp>
      <p:sp>
        <p:nvSpPr>
          <p:cNvPr id="303" name="Shape 303"/>
          <p:cNvSpPr txBox="1"/>
          <p:nvPr/>
        </p:nvSpPr>
        <p:spPr>
          <a:xfrm>
            <a:off x="2286000" y="2967334"/>
            <a:ext cx="1066800" cy="46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</a:p>
        </p:txBody>
      </p:sp>
      <p:sp>
        <p:nvSpPr>
          <p:cNvPr id="304" name="Shape 304"/>
          <p:cNvSpPr/>
          <p:nvPr/>
        </p:nvSpPr>
        <p:spPr>
          <a:xfrm rot="5400000">
            <a:off x="1271082" y="2996250"/>
            <a:ext cx="1295400" cy="4845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84A7AB"/>
              </a:gs>
              <a:gs pos="80000">
                <a:srgbClr val="AEDCE0"/>
              </a:gs>
              <a:gs pos="100000">
                <a:srgbClr val="AEDEE2"/>
              </a:gs>
            </a:gsLst>
            <a:lin ang="16200038" scaled="0"/>
          </a:gradFill>
          <a:ln w="9525" cap="flat" cmpd="sng">
            <a:solidFill>
              <a:srgbClr val="B5DADD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0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translates</a:t>
            </a:r>
          </a:p>
        </p:txBody>
      </p:sp>
      <p:sp>
        <p:nvSpPr>
          <p:cNvPr id="305" name="Shape 305"/>
          <p:cNvSpPr/>
          <p:nvPr/>
        </p:nvSpPr>
        <p:spPr>
          <a:xfrm rot="5400000">
            <a:off x="253050" y="2996250"/>
            <a:ext cx="1295400" cy="4845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84A7AB"/>
              </a:gs>
              <a:gs pos="80000">
                <a:srgbClr val="AEDCE0"/>
              </a:gs>
              <a:gs pos="100000">
                <a:srgbClr val="AEDEE2"/>
              </a:gs>
            </a:gsLst>
            <a:lin ang="16200038" scaled="0"/>
          </a:gradFill>
          <a:ln w="9525" cap="flat" cmpd="sng">
            <a:solidFill>
              <a:srgbClr val="B5DADD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0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translates</a:t>
            </a:r>
          </a:p>
        </p:txBody>
      </p:sp>
      <p:sp>
        <p:nvSpPr>
          <p:cNvPr id="306" name="Shape 306"/>
          <p:cNvSpPr txBox="1">
            <a:spLocks noGrp="1"/>
          </p:cNvSpPr>
          <p:nvPr>
            <p:ph type="title"/>
          </p:nvPr>
        </p:nvSpPr>
        <p:spPr>
          <a:xfrm>
            <a:off x="116975" y="77100"/>
            <a:ext cx="8904300" cy="670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0"/>
              </a:spcBef>
              <a:buSzPct val="25000"/>
              <a:buNone/>
            </a:pPr>
            <a:r>
              <a:rPr lang="en-GB" sz="2600"/>
              <a:t>Lazy Sequentialization:             Schema overview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/>
          <p:nvPr/>
        </p:nvSpPr>
        <p:spPr>
          <a:xfrm>
            <a:off x="519300" y="2057400"/>
            <a:ext cx="3657600" cy="41517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Shape 313"/>
          <p:cNvSpPr txBox="1"/>
          <p:nvPr/>
        </p:nvSpPr>
        <p:spPr>
          <a:xfrm>
            <a:off x="762000" y="2124825"/>
            <a:ext cx="3124200" cy="394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pc</a:t>
            </a:r>
            <a:r>
              <a:rPr lang="en-GB" sz="1600" baseline="-250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=0 ;   ..., </a:t>
            </a:r>
            <a:r>
              <a:rPr lang="en-GB" sz="16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pc</a:t>
            </a:r>
            <a:r>
              <a:rPr lang="en-GB" sz="1600" baseline="-250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=0;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local</a:t>
            </a:r>
            <a:r>
              <a:rPr lang="en-GB" sz="1600" baseline="-250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   ..., </a:t>
            </a:r>
            <a:r>
              <a:rPr lang="en-GB" sz="16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local</a:t>
            </a:r>
            <a:r>
              <a:rPr lang="en-GB" sz="1600" baseline="-250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 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60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60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main() {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6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GB" sz="1600" b="1" dirty="0" smtClean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while(</a:t>
            </a:r>
            <a:r>
              <a:rPr lang="en-GB" sz="1600" b="1" dirty="0" err="1" smtClean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GB" sz="1600" b="1" dirty="0" smtClean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600" b="1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&lt;= K)</a:t>
            </a:r>
            <a:r>
              <a:rPr lang="en-GB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GB" sz="16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lang="en-GB" sz="160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6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6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if(</a:t>
            </a:r>
            <a:r>
              <a:rPr lang="en-GB" sz="1600" dirty="0" err="1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created</a:t>
            </a:r>
            <a:r>
              <a:rPr lang="en-GB" sz="1600" baseline="-25000" dirty="0" err="1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GB" sz="16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lang="en-GB" sz="160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6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</a:t>
            </a:r>
            <a:r>
              <a:rPr lang="en-GB" sz="16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</a:t>
            </a:r>
            <a:r>
              <a:rPr lang="en-GB" sz="1600" baseline="-250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GB" sz="16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();</a:t>
            </a:r>
            <a:endParaRPr sz="160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endParaRPr lang="en-GB" sz="1600" dirty="0" smtClean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6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-GB" sz="16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lang="en-GB" sz="160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600" b="1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-GB" sz="1600" b="1" dirty="0" err="1" smtClean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GB" sz="1600" b="1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++;</a:t>
            </a:r>
          </a:p>
          <a:p>
            <a:pPr marL="0" marR="0" lvl="0" indent="457200" algn="l" rtl="0">
              <a:spcBef>
                <a:spcPts val="0"/>
              </a:spcBef>
              <a:buSzPct val="25000"/>
              <a:buNone/>
            </a:pPr>
            <a:r>
              <a:rPr lang="en-GB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314" name="Shape 314"/>
          <p:cNvSpPr txBox="1"/>
          <p:nvPr/>
        </p:nvSpPr>
        <p:spPr>
          <a:xfrm>
            <a:off x="685800" y="1611867"/>
            <a:ext cx="32004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main driver</a:t>
            </a:r>
          </a:p>
        </p:txBody>
      </p:sp>
      <p:sp>
        <p:nvSpPr>
          <p:cNvPr id="315" name="Shape 315"/>
          <p:cNvSpPr txBox="1">
            <a:spLocks noGrp="1"/>
          </p:cNvSpPr>
          <p:nvPr>
            <p:ph type="title"/>
          </p:nvPr>
        </p:nvSpPr>
        <p:spPr>
          <a:xfrm>
            <a:off x="116975" y="77100"/>
            <a:ext cx="8904300" cy="670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0"/>
              </a:spcBef>
              <a:buSzPct val="25000"/>
              <a:buNone/>
            </a:pPr>
            <a:r>
              <a:rPr lang="en-GB" sz="2600">
                <a:solidFill>
                  <a:srgbClr val="FFFFFF"/>
                </a:solidFill>
              </a:rPr>
              <a:t>Lazy Sequentialization:                    Main driver</a:t>
            </a:r>
          </a:p>
        </p:txBody>
      </p:sp>
      <p:sp>
        <p:nvSpPr>
          <p:cNvPr id="316" name="Shape 316"/>
          <p:cNvSpPr txBox="1"/>
          <p:nvPr/>
        </p:nvSpPr>
        <p:spPr>
          <a:xfrm>
            <a:off x="4800600" y="3543350"/>
            <a:ext cx="3962400" cy="6462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buNone/>
            </a:pPr>
            <a:r>
              <a:rPr lang="en-GB" sz="1800"/>
              <a:t>bounded loop to simulate </a:t>
            </a:r>
            <a:r>
              <a:rPr lang="en-GB" sz="1800">
                <a:solidFill>
                  <a:srgbClr val="0000FF"/>
                </a:solidFill>
              </a:rPr>
              <a:t>K</a:t>
            </a:r>
            <a:r>
              <a:rPr lang="en-GB" sz="1800"/>
              <a:t> rounds of computations</a:t>
            </a:r>
          </a:p>
        </p:txBody>
      </p:sp>
      <p:cxnSp>
        <p:nvCxnSpPr>
          <p:cNvPr id="317" name="Shape 317"/>
          <p:cNvCxnSpPr>
            <a:endCxn id="316" idx="1"/>
          </p:cNvCxnSpPr>
          <p:nvPr/>
        </p:nvCxnSpPr>
        <p:spPr>
          <a:xfrm>
            <a:off x="3257100" y="3570950"/>
            <a:ext cx="1543500" cy="2955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oval" w="med" len="med"/>
            <a:tailEnd type="none" w="med" len="med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/>
          <p:nvPr/>
        </p:nvSpPr>
        <p:spPr>
          <a:xfrm>
            <a:off x="519300" y="2057400"/>
            <a:ext cx="3657600" cy="41517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Shape 325"/>
          <p:cNvSpPr txBox="1"/>
          <p:nvPr/>
        </p:nvSpPr>
        <p:spPr>
          <a:xfrm>
            <a:off x="685800" y="1611867"/>
            <a:ext cx="32004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main driver</a:t>
            </a:r>
          </a:p>
        </p:txBody>
      </p:sp>
      <p:sp>
        <p:nvSpPr>
          <p:cNvPr id="326" name="Shape 326"/>
          <p:cNvSpPr txBox="1">
            <a:spLocks noGrp="1"/>
          </p:cNvSpPr>
          <p:nvPr>
            <p:ph type="title"/>
          </p:nvPr>
        </p:nvSpPr>
        <p:spPr>
          <a:xfrm>
            <a:off x="116975" y="77100"/>
            <a:ext cx="8904300" cy="670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0"/>
              </a:spcBef>
              <a:buSzPct val="25000"/>
              <a:buNone/>
            </a:pPr>
            <a:r>
              <a:rPr lang="en-GB" sz="2600">
                <a:solidFill>
                  <a:srgbClr val="FFFFFF"/>
                </a:solidFill>
              </a:rPr>
              <a:t>Lazy Sequentialization:                    Main driver</a:t>
            </a:r>
          </a:p>
        </p:txBody>
      </p:sp>
      <p:sp>
        <p:nvSpPr>
          <p:cNvPr id="327" name="Shape 327"/>
          <p:cNvSpPr txBox="1"/>
          <p:nvPr/>
        </p:nvSpPr>
        <p:spPr>
          <a:xfrm>
            <a:off x="4800600" y="3543350"/>
            <a:ext cx="3962400" cy="6462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buNone/>
            </a:pPr>
            <a:r>
              <a:rPr lang="en-GB" sz="1800"/>
              <a:t>bounded loop to simulate </a:t>
            </a:r>
            <a:r>
              <a:rPr lang="en-GB" sz="1800">
                <a:solidFill>
                  <a:srgbClr val="0000FF"/>
                </a:solidFill>
              </a:rPr>
              <a:t>K</a:t>
            </a:r>
            <a:r>
              <a:rPr lang="en-GB" sz="1800"/>
              <a:t> rounds of computations</a:t>
            </a:r>
          </a:p>
        </p:txBody>
      </p:sp>
      <p:cxnSp>
        <p:nvCxnSpPr>
          <p:cNvPr id="328" name="Shape 328"/>
          <p:cNvCxnSpPr>
            <a:endCxn id="327" idx="1"/>
          </p:cNvCxnSpPr>
          <p:nvPr/>
        </p:nvCxnSpPr>
        <p:spPr>
          <a:xfrm>
            <a:off x="3257100" y="3570950"/>
            <a:ext cx="1543500" cy="2955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oval" w="med" len="med"/>
            <a:tailEnd type="none" w="med" len="med"/>
          </a:ln>
        </p:spPr>
      </p:cxnSp>
      <p:sp>
        <p:nvSpPr>
          <p:cNvPr id="329" name="Shape 329"/>
          <p:cNvSpPr txBox="1"/>
          <p:nvPr/>
        </p:nvSpPr>
        <p:spPr>
          <a:xfrm>
            <a:off x="4800600" y="4762550"/>
            <a:ext cx="3962400" cy="6462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R="0" lvl="0" algn="l" rtl="0">
              <a:spcBef>
                <a:spcPts val="0"/>
              </a:spcBef>
              <a:buNone/>
            </a:pPr>
            <a:r>
              <a:rPr lang="en-GB" sz="1800"/>
              <a:t>thread simulation function </a:t>
            </a:r>
          </a:p>
          <a:p>
            <a:pPr marR="0" lvl="0" algn="l" rtl="0">
              <a:spcBef>
                <a:spcPts val="0"/>
              </a:spcBef>
              <a:buNone/>
            </a:pPr>
            <a:r>
              <a:rPr lang="en-GB" sz="1800"/>
              <a:t>      (for each thread i)</a:t>
            </a:r>
          </a:p>
        </p:txBody>
      </p:sp>
      <p:cxnSp>
        <p:nvCxnSpPr>
          <p:cNvPr id="330" name="Shape 330"/>
          <p:cNvCxnSpPr>
            <a:endCxn id="329" idx="1"/>
          </p:cNvCxnSpPr>
          <p:nvPr/>
        </p:nvCxnSpPr>
        <p:spPr>
          <a:xfrm>
            <a:off x="3460800" y="4580450"/>
            <a:ext cx="1339800" cy="505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oval" w="med" len="med"/>
            <a:tailEnd type="none" w="med" len="med"/>
          </a:ln>
        </p:spPr>
      </p:cxnSp>
      <p:sp>
        <p:nvSpPr>
          <p:cNvPr id="11" name="Shape 313"/>
          <p:cNvSpPr txBox="1"/>
          <p:nvPr/>
        </p:nvSpPr>
        <p:spPr>
          <a:xfrm>
            <a:off x="762000" y="2124825"/>
            <a:ext cx="3124200" cy="394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pc</a:t>
            </a:r>
            <a:r>
              <a:rPr lang="en-GB" sz="1600" baseline="-250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=0 ;   ..., </a:t>
            </a:r>
            <a:r>
              <a:rPr lang="en-GB" sz="16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pc</a:t>
            </a:r>
            <a:r>
              <a:rPr lang="en-GB" sz="1600" baseline="-250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=0;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local</a:t>
            </a:r>
            <a:r>
              <a:rPr lang="en-GB" sz="1600" baseline="-250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   ..., </a:t>
            </a:r>
            <a:r>
              <a:rPr lang="en-GB" sz="16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local</a:t>
            </a:r>
            <a:r>
              <a:rPr lang="en-GB" sz="1600" baseline="-250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 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60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60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main() {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6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GB" sz="1600" dirty="0" smtClean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while(</a:t>
            </a:r>
            <a:r>
              <a:rPr lang="en-GB" sz="1600" dirty="0" err="1" smtClean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GB" sz="1600" dirty="0" smtClean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600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&lt;= K)</a:t>
            </a: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GB" sz="1600" b="1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lang="en-GB" sz="1600" b="1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6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6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-GB" sz="1600" b="1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if(</a:t>
            </a:r>
            <a:r>
              <a:rPr lang="en-GB" sz="1600" b="1" dirty="0" err="1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created</a:t>
            </a:r>
            <a:r>
              <a:rPr lang="en-GB" sz="1600" b="1" baseline="-25000" dirty="0" err="1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GB" sz="1600" b="1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lang="en-GB" sz="1600" b="1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600" b="1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</a:t>
            </a:r>
            <a:r>
              <a:rPr lang="en-GB" sz="1600" b="1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</a:t>
            </a:r>
            <a:r>
              <a:rPr lang="en-GB" sz="1600" b="1" baseline="-250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GB" sz="1600" b="1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();</a:t>
            </a:r>
            <a:endParaRPr sz="1600" b="1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endParaRPr lang="en-GB" sz="1600" dirty="0" smtClean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6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-GB" sz="16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lang="en-GB" sz="160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6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-GB" sz="1600" dirty="0" err="1" smtClean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GB" sz="1600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++;</a:t>
            </a:r>
          </a:p>
          <a:p>
            <a:pPr marL="0" marR="0" lvl="0" indent="457200" algn="l" rtl="0">
              <a:spcBef>
                <a:spcPts val="0"/>
              </a:spcBef>
              <a:buSzPct val="25000"/>
              <a:buNone/>
            </a:pP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/>
          <p:nvPr/>
        </p:nvSpPr>
        <p:spPr>
          <a:xfrm>
            <a:off x="519300" y="2057400"/>
            <a:ext cx="3657600" cy="41517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Shape 338"/>
          <p:cNvSpPr txBox="1"/>
          <p:nvPr/>
        </p:nvSpPr>
        <p:spPr>
          <a:xfrm>
            <a:off x="685800" y="1611867"/>
            <a:ext cx="32004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main driver</a:t>
            </a:r>
          </a:p>
        </p:txBody>
      </p:sp>
      <p:sp>
        <p:nvSpPr>
          <p:cNvPr id="339" name="Shape 339"/>
          <p:cNvSpPr txBox="1">
            <a:spLocks noGrp="1"/>
          </p:cNvSpPr>
          <p:nvPr>
            <p:ph type="title"/>
          </p:nvPr>
        </p:nvSpPr>
        <p:spPr>
          <a:xfrm>
            <a:off x="116975" y="77100"/>
            <a:ext cx="8904300" cy="670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0"/>
              </a:spcBef>
              <a:buSzPct val="25000"/>
              <a:buNone/>
            </a:pPr>
            <a:r>
              <a:rPr lang="en-GB" sz="2600">
                <a:solidFill>
                  <a:srgbClr val="FFFFFF"/>
                </a:solidFill>
              </a:rPr>
              <a:t>Lazy Sequentialization:                    Main driver</a:t>
            </a:r>
          </a:p>
        </p:txBody>
      </p:sp>
      <p:sp>
        <p:nvSpPr>
          <p:cNvPr id="340" name="Shape 340"/>
          <p:cNvSpPr txBox="1"/>
          <p:nvPr/>
        </p:nvSpPr>
        <p:spPr>
          <a:xfrm>
            <a:off x="4800600" y="1524000"/>
            <a:ext cx="3962400" cy="6462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GB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 global  pc   for each thread </a:t>
            </a:r>
          </a:p>
          <a:p>
            <a:pPr marL="285750" marR="0" lvl="0" indent="-285750" algn="l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GB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thread locals  →   thread global</a:t>
            </a:r>
          </a:p>
        </p:txBody>
      </p:sp>
      <p:cxnSp>
        <p:nvCxnSpPr>
          <p:cNvPr id="341" name="Shape 341"/>
          <p:cNvCxnSpPr>
            <a:endCxn id="340" idx="1"/>
          </p:cNvCxnSpPr>
          <p:nvPr/>
        </p:nvCxnSpPr>
        <p:spPr>
          <a:xfrm rot="10800000" flipH="1">
            <a:off x="3397200" y="1847100"/>
            <a:ext cx="1403400" cy="532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oval" w="med" len="med"/>
            <a:tailEnd type="none" w="med" len="med"/>
          </a:ln>
        </p:spPr>
      </p:cxnSp>
      <p:sp>
        <p:nvSpPr>
          <p:cNvPr id="342" name="Shape 342"/>
          <p:cNvSpPr txBox="1"/>
          <p:nvPr/>
        </p:nvSpPr>
        <p:spPr>
          <a:xfrm>
            <a:off x="4800600" y="3543350"/>
            <a:ext cx="3962400" cy="6462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buNone/>
            </a:pPr>
            <a:r>
              <a:rPr lang="en-GB" sz="1800"/>
              <a:t>bounded loop to simulate </a:t>
            </a:r>
            <a:r>
              <a:rPr lang="en-GB" sz="1800">
                <a:solidFill>
                  <a:srgbClr val="0000FF"/>
                </a:solidFill>
              </a:rPr>
              <a:t>K</a:t>
            </a:r>
            <a:r>
              <a:rPr lang="en-GB" sz="1800"/>
              <a:t> rounds of computations</a:t>
            </a:r>
          </a:p>
        </p:txBody>
      </p:sp>
      <p:cxnSp>
        <p:nvCxnSpPr>
          <p:cNvPr id="343" name="Shape 343"/>
          <p:cNvCxnSpPr>
            <a:endCxn id="342" idx="1"/>
          </p:cNvCxnSpPr>
          <p:nvPr/>
        </p:nvCxnSpPr>
        <p:spPr>
          <a:xfrm>
            <a:off x="3257100" y="3570950"/>
            <a:ext cx="1543500" cy="2955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oval" w="med" len="med"/>
            <a:tailEnd type="none" w="med" len="med"/>
          </a:ln>
        </p:spPr>
      </p:cxnSp>
      <p:sp>
        <p:nvSpPr>
          <p:cNvPr id="344" name="Shape 344"/>
          <p:cNvSpPr txBox="1"/>
          <p:nvPr/>
        </p:nvSpPr>
        <p:spPr>
          <a:xfrm>
            <a:off x="4800600" y="4762550"/>
            <a:ext cx="3962400" cy="6462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R="0" lvl="0" algn="l" rtl="0">
              <a:spcBef>
                <a:spcPts val="0"/>
              </a:spcBef>
              <a:buNone/>
            </a:pPr>
            <a:r>
              <a:rPr lang="en-GB" sz="1800"/>
              <a:t>thread simulation function </a:t>
            </a:r>
          </a:p>
          <a:p>
            <a:pPr marR="0" lvl="0" algn="l" rtl="0">
              <a:spcBef>
                <a:spcPts val="0"/>
              </a:spcBef>
              <a:buNone/>
            </a:pPr>
            <a:r>
              <a:rPr lang="en-GB" sz="1800"/>
              <a:t>      (for each thread i)</a:t>
            </a:r>
          </a:p>
        </p:txBody>
      </p:sp>
      <p:cxnSp>
        <p:nvCxnSpPr>
          <p:cNvPr id="345" name="Shape 345"/>
          <p:cNvCxnSpPr>
            <a:endCxn id="344" idx="1"/>
          </p:cNvCxnSpPr>
          <p:nvPr/>
        </p:nvCxnSpPr>
        <p:spPr>
          <a:xfrm>
            <a:off x="3460800" y="4580450"/>
            <a:ext cx="1339800" cy="505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oval" w="med" len="med"/>
            <a:tailEnd type="none" w="med" len="med"/>
          </a:ln>
        </p:spPr>
      </p:cxnSp>
      <p:sp>
        <p:nvSpPr>
          <p:cNvPr id="12" name="Shape 313"/>
          <p:cNvSpPr txBox="1"/>
          <p:nvPr/>
        </p:nvSpPr>
        <p:spPr>
          <a:xfrm>
            <a:off x="762000" y="2124825"/>
            <a:ext cx="3124200" cy="394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pc</a:t>
            </a:r>
            <a:r>
              <a:rPr lang="en-GB" sz="1600" b="1" baseline="-250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n-GB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=0 ;   ..., </a:t>
            </a:r>
            <a:r>
              <a:rPr lang="en-GB" sz="1600" b="1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pc</a:t>
            </a:r>
            <a:r>
              <a:rPr lang="en-GB" sz="1600" b="1" baseline="-250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lang="en-GB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=0;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local</a:t>
            </a:r>
            <a:r>
              <a:rPr lang="en-GB" sz="1600" b="1" baseline="-250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n-GB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   ..., </a:t>
            </a:r>
            <a:r>
              <a:rPr lang="en-GB" sz="1600" b="1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local</a:t>
            </a:r>
            <a:r>
              <a:rPr lang="en-GB" sz="1600" b="1" baseline="-250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lang="en-GB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 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60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60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main() {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6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GB" sz="1600" dirty="0" smtClean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while(</a:t>
            </a:r>
            <a:r>
              <a:rPr lang="en-GB" sz="1600" dirty="0" err="1" smtClean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GB" sz="1600" dirty="0" smtClean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600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&lt;= K)</a:t>
            </a: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GB" sz="16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lang="en-GB" sz="160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6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6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if(</a:t>
            </a:r>
            <a:r>
              <a:rPr lang="en-GB" sz="1600" dirty="0" err="1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created</a:t>
            </a:r>
            <a:r>
              <a:rPr lang="en-GB" sz="1600" baseline="-25000" dirty="0" err="1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GB" sz="16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lang="en-GB" sz="160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6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</a:t>
            </a:r>
            <a:r>
              <a:rPr lang="en-GB" sz="16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</a:t>
            </a:r>
            <a:r>
              <a:rPr lang="en-GB" sz="1600" baseline="-250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GB" sz="16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();</a:t>
            </a:r>
            <a:endParaRPr sz="160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endParaRPr lang="en-GB" sz="1600" dirty="0" smtClean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6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-GB" sz="16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lang="en-GB" sz="160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6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-GB" sz="1600" dirty="0" err="1" smtClean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GB" sz="1600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++;</a:t>
            </a:r>
          </a:p>
          <a:p>
            <a:pPr marL="0" marR="0" lvl="0" indent="457200" algn="l" rtl="0">
              <a:spcBef>
                <a:spcPts val="0"/>
              </a:spcBef>
              <a:buSzPct val="25000"/>
              <a:buNone/>
            </a:pP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 txBox="1">
            <a:spLocks noGrp="1"/>
          </p:cNvSpPr>
          <p:nvPr>
            <p:ph type="body" idx="1"/>
          </p:nvPr>
        </p:nvSpPr>
        <p:spPr>
          <a:xfrm>
            <a:off x="152400" y="3657600"/>
            <a:ext cx="8839200" cy="2528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1" indent="0" algn="ctr" rtl="0">
              <a:spcBef>
                <a:spcPts val="88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GB" sz="4400" b="1">
                <a:solidFill>
                  <a:srgbClr val="FFFFFF"/>
                </a:solidFill>
              </a:rPr>
              <a:t>Unbounded Lazy </a:t>
            </a:r>
            <a:r>
              <a:rPr lang="en-GB"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Sequen</a:t>
            </a:r>
            <a:r>
              <a:rPr lang="en-GB" sz="4400" b="1">
                <a:solidFill>
                  <a:srgbClr val="FFFFFF"/>
                </a:solidFill>
              </a:rPr>
              <a:t>tialization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/>
          <p:nvPr/>
        </p:nvSpPr>
        <p:spPr>
          <a:xfrm>
            <a:off x="519300" y="2057400"/>
            <a:ext cx="3657600" cy="41517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" name="Shape 357"/>
          <p:cNvSpPr txBox="1"/>
          <p:nvPr/>
        </p:nvSpPr>
        <p:spPr>
          <a:xfrm>
            <a:off x="762000" y="2124825"/>
            <a:ext cx="3124200" cy="394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pc</a:t>
            </a:r>
            <a:r>
              <a:rPr lang="en-GB" sz="1600" baseline="-250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=0 ;   ..., </a:t>
            </a:r>
            <a:r>
              <a:rPr lang="en-GB" sz="16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pc</a:t>
            </a:r>
            <a:r>
              <a:rPr lang="en-GB" sz="1600" baseline="-250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=0;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local</a:t>
            </a:r>
            <a:r>
              <a:rPr lang="en-GB" sz="1600" baseline="-250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   ..., </a:t>
            </a:r>
            <a:r>
              <a:rPr lang="en-GB" sz="16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local</a:t>
            </a:r>
            <a:r>
              <a:rPr lang="en-GB" sz="1600" baseline="-250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 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60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60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main() </a:t>
            </a:r>
            <a:r>
              <a:rPr lang="en-GB" sz="16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600" b="1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GB" sz="1600" b="1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while</a:t>
            </a:r>
            <a:r>
              <a:rPr lang="en-GB" sz="1600" b="1" dirty="0" smtClean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GB" sz="1600" b="1" dirty="0" err="1" smtClean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GB" sz="1600" b="1" dirty="0" smtClean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600" b="1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&lt;= K</a:t>
            </a:r>
            <a:r>
              <a:rPr lang="en-GB" sz="1600" b="1" dirty="0" smtClean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-GB" sz="16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6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-GB" sz="16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lang="en-GB" sz="160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GB" sz="1600" dirty="0" smtClean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6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-GB" sz="16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if(</a:t>
            </a:r>
            <a:r>
              <a:rPr lang="en-GB" sz="1600" dirty="0" err="1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created</a:t>
            </a:r>
            <a:r>
              <a:rPr lang="en-GB" sz="1600" baseline="-25000" dirty="0" err="1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GB" sz="16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6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</a:t>
            </a:r>
            <a:r>
              <a:rPr lang="en-GB" sz="16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</a:t>
            </a:r>
            <a:r>
              <a:rPr lang="en-GB" sz="1600" baseline="-250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GB" sz="16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();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GB" sz="160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...</a:t>
            </a:r>
            <a:endParaRPr lang="en-GB" sz="160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GB" sz="1600" b="1" dirty="0" err="1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GB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++;</a:t>
            </a:r>
          </a:p>
          <a:p>
            <a:pPr marL="0" marR="0" lvl="0" indent="457200" algn="l" rtl="0">
              <a:spcBef>
                <a:spcPts val="0"/>
              </a:spcBef>
              <a:buSzPct val="25000"/>
              <a:buNone/>
            </a:pP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358" name="Shape 358"/>
          <p:cNvSpPr txBox="1"/>
          <p:nvPr/>
        </p:nvSpPr>
        <p:spPr>
          <a:xfrm>
            <a:off x="685800" y="1611867"/>
            <a:ext cx="32004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main driver</a:t>
            </a:r>
          </a:p>
        </p:txBody>
      </p:sp>
      <p:sp>
        <p:nvSpPr>
          <p:cNvPr id="359" name="Shape 359"/>
          <p:cNvSpPr txBox="1">
            <a:spLocks noGrp="1"/>
          </p:cNvSpPr>
          <p:nvPr>
            <p:ph type="title"/>
          </p:nvPr>
        </p:nvSpPr>
        <p:spPr>
          <a:xfrm>
            <a:off x="116975" y="77100"/>
            <a:ext cx="8904300" cy="670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0"/>
              </a:spcBef>
              <a:buSzPct val="25000"/>
              <a:buNone/>
            </a:pPr>
            <a:r>
              <a:rPr lang="en-GB" sz="2600">
                <a:solidFill>
                  <a:srgbClr val="FFFFFF"/>
                </a:solidFill>
              </a:rPr>
              <a:t>Lazy Sequentialization:                    Main driver</a:t>
            </a:r>
          </a:p>
        </p:txBody>
      </p:sp>
      <p:sp>
        <p:nvSpPr>
          <p:cNvPr id="360" name="Shape 360"/>
          <p:cNvSpPr txBox="1"/>
          <p:nvPr/>
        </p:nvSpPr>
        <p:spPr>
          <a:xfrm>
            <a:off x="4800600" y="1524000"/>
            <a:ext cx="3962400" cy="6462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GB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 global  pc   for each thread </a:t>
            </a:r>
          </a:p>
          <a:p>
            <a:pPr marL="285750" marR="0" lvl="0" indent="-285750" algn="l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GB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thread locals  →   thread global</a:t>
            </a:r>
          </a:p>
        </p:txBody>
      </p:sp>
      <p:cxnSp>
        <p:nvCxnSpPr>
          <p:cNvPr id="361" name="Shape 361"/>
          <p:cNvCxnSpPr>
            <a:endCxn id="360" idx="1"/>
          </p:cNvCxnSpPr>
          <p:nvPr/>
        </p:nvCxnSpPr>
        <p:spPr>
          <a:xfrm rot="10800000" flipH="1">
            <a:off x="3397200" y="1847100"/>
            <a:ext cx="1403400" cy="532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oval" w="med" len="med"/>
            <a:tailEnd type="none" w="med" len="med"/>
          </a:ln>
        </p:spPr>
      </p:cxnSp>
      <p:sp>
        <p:nvSpPr>
          <p:cNvPr id="362" name="Shape 362"/>
          <p:cNvSpPr txBox="1"/>
          <p:nvPr/>
        </p:nvSpPr>
        <p:spPr>
          <a:xfrm>
            <a:off x="4800600" y="3543350"/>
            <a:ext cx="3962400" cy="6462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buNone/>
            </a:pPr>
            <a:r>
              <a:rPr lang="en-GB" sz="1800"/>
              <a:t>bounded loop to simulate </a:t>
            </a:r>
            <a:r>
              <a:rPr lang="en-GB" sz="1800">
                <a:solidFill>
                  <a:srgbClr val="0000FF"/>
                </a:solidFill>
              </a:rPr>
              <a:t>K</a:t>
            </a:r>
            <a:r>
              <a:rPr lang="en-GB" sz="1800"/>
              <a:t> rounds of computations</a:t>
            </a:r>
          </a:p>
        </p:txBody>
      </p:sp>
      <p:cxnSp>
        <p:nvCxnSpPr>
          <p:cNvPr id="363" name="Shape 363"/>
          <p:cNvCxnSpPr>
            <a:endCxn id="362" idx="1"/>
          </p:cNvCxnSpPr>
          <p:nvPr/>
        </p:nvCxnSpPr>
        <p:spPr>
          <a:xfrm>
            <a:off x="3257100" y="3570950"/>
            <a:ext cx="1543500" cy="2955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oval" w="med" len="med"/>
            <a:tailEnd type="none" w="med" len="med"/>
          </a:ln>
        </p:spPr>
      </p:cxnSp>
      <p:cxnSp>
        <p:nvCxnSpPr>
          <p:cNvPr id="364" name="Shape 364"/>
          <p:cNvCxnSpPr>
            <a:endCxn id="365" idx="1"/>
          </p:cNvCxnSpPr>
          <p:nvPr/>
        </p:nvCxnSpPr>
        <p:spPr>
          <a:xfrm>
            <a:off x="3460800" y="4580450"/>
            <a:ext cx="1339800" cy="505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oval" w="med" len="med"/>
            <a:tailEnd type="none" w="med" len="med"/>
          </a:ln>
        </p:spPr>
      </p:cxnSp>
      <p:sp>
        <p:nvSpPr>
          <p:cNvPr id="366" name="Shape 366"/>
          <p:cNvSpPr txBox="1"/>
          <p:nvPr/>
        </p:nvSpPr>
        <p:spPr>
          <a:xfrm>
            <a:off x="4800600" y="4762550"/>
            <a:ext cx="3962400" cy="6462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R="0" lvl="0" algn="l" rtl="0">
              <a:spcBef>
                <a:spcPts val="0"/>
              </a:spcBef>
              <a:buNone/>
            </a:pPr>
            <a:r>
              <a:rPr lang="en-GB" sz="1800"/>
              <a:t>thread simulation function </a:t>
            </a:r>
          </a:p>
          <a:p>
            <a:pPr marR="0" lvl="0" algn="l" rtl="0">
              <a:spcBef>
                <a:spcPts val="0"/>
              </a:spcBef>
              <a:buNone/>
            </a:pPr>
            <a:r>
              <a:rPr lang="en-GB" sz="1800"/>
              <a:t>      (for each thread i)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/>
          <p:nvPr/>
        </p:nvSpPr>
        <p:spPr>
          <a:xfrm>
            <a:off x="519300" y="2057400"/>
            <a:ext cx="3657600" cy="41517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Shape 373"/>
          <p:cNvSpPr txBox="1"/>
          <p:nvPr/>
        </p:nvSpPr>
        <p:spPr>
          <a:xfrm>
            <a:off x="762000" y="2124825"/>
            <a:ext cx="3124200" cy="394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pc</a:t>
            </a:r>
            <a:r>
              <a:rPr lang="en-GB" sz="1600" baseline="-250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=0 ;   ..., </a:t>
            </a:r>
            <a:r>
              <a:rPr lang="en-GB" sz="16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pc</a:t>
            </a:r>
            <a:r>
              <a:rPr lang="en-GB" sz="1600" baseline="-250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=0;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local</a:t>
            </a:r>
            <a:r>
              <a:rPr lang="en-GB" sz="1600" baseline="-250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   ..., </a:t>
            </a:r>
            <a:r>
              <a:rPr lang="en-GB" sz="16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local</a:t>
            </a:r>
            <a:r>
              <a:rPr lang="en-GB" sz="1600" baseline="-250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 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60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60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main() </a:t>
            </a:r>
            <a:r>
              <a:rPr lang="en-GB" sz="16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b="1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while(</a:t>
            </a:r>
            <a:r>
              <a:rPr lang="en-GB" sz="1600" b="1" dirty="0" smtClean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true</a:t>
            </a:r>
            <a:r>
              <a:rPr lang="en-GB" sz="1600" b="1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){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600" b="1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-GB" sz="16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lang="en-GB" sz="160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GB" sz="160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6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-GB" sz="16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if(</a:t>
            </a:r>
            <a:r>
              <a:rPr lang="en-GB" sz="1600" dirty="0" err="1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created</a:t>
            </a:r>
            <a:r>
              <a:rPr lang="en-GB" sz="1600" baseline="-25000" dirty="0" err="1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GB" sz="16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6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</a:t>
            </a:r>
            <a:r>
              <a:rPr lang="en-GB" sz="16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</a:t>
            </a:r>
            <a:r>
              <a:rPr lang="en-GB" sz="1600" baseline="-250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GB" sz="16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();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GB" sz="160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...</a:t>
            </a:r>
            <a:endParaRPr lang="en-GB" sz="160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60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457200" algn="l" rtl="0">
              <a:spcBef>
                <a:spcPts val="0"/>
              </a:spcBef>
              <a:buSzPct val="25000"/>
              <a:buNone/>
            </a:pPr>
            <a:r>
              <a:rPr lang="en-GB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374" name="Shape 374"/>
          <p:cNvSpPr txBox="1"/>
          <p:nvPr/>
        </p:nvSpPr>
        <p:spPr>
          <a:xfrm>
            <a:off x="685800" y="1611867"/>
            <a:ext cx="32004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main driver</a:t>
            </a:r>
          </a:p>
        </p:txBody>
      </p:sp>
      <p:sp>
        <p:nvSpPr>
          <p:cNvPr id="375" name="Shape 375"/>
          <p:cNvSpPr txBox="1"/>
          <p:nvPr/>
        </p:nvSpPr>
        <p:spPr>
          <a:xfrm>
            <a:off x="4800600" y="1524000"/>
            <a:ext cx="3962400" cy="6462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GB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 global  pc   for each thread </a:t>
            </a:r>
          </a:p>
          <a:p>
            <a:pPr marL="285750" marR="0" lvl="0" indent="-285750" algn="l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GB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thread locals  →   thread global</a:t>
            </a:r>
          </a:p>
        </p:txBody>
      </p:sp>
      <p:cxnSp>
        <p:nvCxnSpPr>
          <p:cNvPr id="376" name="Shape 376"/>
          <p:cNvCxnSpPr>
            <a:endCxn id="375" idx="1"/>
          </p:cNvCxnSpPr>
          <p:nvPr/>
        </p:nvCxnSpPr>
        <p:spPr>
          <a:xfrm rot="10800000" flipH="1">
            <a:off x="3397200" y="1847100"/>
            <a:ext cx="1403400" cy="532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oval" w="med" len="med"/>
            <a:tailEnd type="none" w="med" len="med"/>
          </a:ln>
        </p:spPr>
      </p:cxnSp>
      <p:sp>
        <p:nvSpPr>
          <p:cNvPr id="377" name="Shape 377"/>
          <p:cNvSpPr txBox="1"/>
          <p:nvPr/>
        </p:nvSpPr>
        <p:spPr>
          <a:xfrm>
            <a:off x="4800600" y="3543350"/>
            <a:ext cx="3962400" cy="6462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buNone/>
            </a:pPr>
            <a:r>
              <a:rPr lang="en-GB" sz="1800"/>
              <a:t>infinite loop to simulate unbounded </a:t>
            </a:r>
          </a:p>
          <a:p>
            <a:pPr marR="0" lvl="0" algn="l" rtl="0">
              <a:spcBef>
                <a:spcPts val="0"/>
              </a:spcBef>
              <a:buNone/>
            </a:pPr>
            <a:r>
              <a:rPr lang="en-GB" sz="1800"/>
              <a:t># rounds</a:t>
            </a:r>
          </a:p>
        </p:txBody>
      </p:sp>
      <p:cxnSp>
        <p:nvCxnSpPr>
          <p:cNvPr id="378" name="Shape 378"/>
          <p:cNvCxnSpPr>
            <a:endCxn id="379" idx="1"/>
          </p:cNvCxnSpPr>
          <p:nvPr/>
        </p:nvCxnSpPr>
        <p:spPr>
          <a:xfrm>
            <a:off x="3460800" y="4580450"/>
            <a:ext cx="1339800" cy="505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oval" w="med" len="med"/>
            <a:tailEnd type="none" w="med" len="med"/>
          </a:ln>
        </p:spPr>
      </p:cxnSp>
      <p:sp>
        <p:nvSpPr>
          <p:cNvPr id="380" name="Shape 380"/>
          <p:cNvSpPr txBox="1">
            <a:spLocks noGrp="1"/>
          </p:cNvSpPr>
          <p:nvPr>
            <p:ph type="title"/>
          </p:nvPr>
        </p:nvSpPr>
        <p:spPr>
          <a:xfrm>
            <a:off x="116975" y="77100"/>
            <a:ext cx="8904300" cy="670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0"/>
              </a:spcBef>
              <a:buSzPct val="25000"/>
              <a:buNone/>
            </a:pPr>
            <a:r>
              <a:rPr lang="en-GB" sz="2600">
                <a:solidFill>
                  <a:srgbClr val="FFFFFF"/>
                </a:solidFill>
              </a:rPr>
              <a:t>Lazy Sequentialization:        Main driver (extended)</a:t>
            </a:r>
          </a:p>
        </p:txBody>
      </p:sp>
      <p:cxnSp>
        <p:nvCxnSpPr>
          <p:cNvPr id="381" name="Shape 381"/>
          <p:cNvCxnSpPr/>
          <p:nvPr/>
        </p:nvCxnSpPr>
        <p:spPr>
          <a:xfrm>
            <a:off x="3257100" y="3570950"/>
            <a:ext cx="1543500" cy="2955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oval" w="med" len="med"/>
            <a:tailEnd type="none" w="med" len="med"/>
          </a:ln>
        </p:spPr>
      </p:cxnSp>
      <p:sp>
        <p:nvSpPr>
          <p:cNvPr id="382" name="Shape 382"/>
          <p:cNvSpPr txBox="1"/>
          <p:nvPr/>
        </p:nvSpPr>
        <p:spPr>
          <a:xfrm>
            <a:off x="4800600" y="4762550"/>
            <a:ext cx="3962400" cy="6462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R="0" lvl="0" algn="l" rtl="0">
              <a:spcBef>
                <a:spcPts val="0"/>
              </a:spcBef>
              <a:buNone/>
            </a:pPr>
            <a:r>
              <a:rPr lang="en-GB" sz="1800"/>
              <a:t>thread simulation function </a:t>
            </a:r>
          </a:p>
          <a:p>
            <a:pPr marR="0" lvl="0" algn="l" rtl="0">
              <a:spcBef>
                <a:spcPts val="0"/>
              </a:spcBef>
              <a:buNone/>
            </a:pPr>
            <a:r>
              <a:rPr lang="en-GB" sz="1800"/>
              <a:t>      (for each thread i)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/>
          <p:nvPr/>
        </p:nvSpPr>
        <p:spPr>
          <a:xfrm>
            <a:off x="228600" y="3996267"/>
            <a:ext cx="8686800" cy="1371600"/>
          </a:xfrm>
          <a:prstGeom prst="rect">
            <a:avLst/>
          </a:prstGeom>
          <a:gradFill>
            <a:gsLst>
              <a:gs pos="0">
                <a:srgbClr val="84A7AB"/>
              </a:gs>
              <a:gs pos="80000">
                <a:srgbClr val="AEDCE0"/>
              </a:gs>
              <a:gs pos="100000">
                <a:srgbClr val="AEDEE2"/>
              </a:gs>
            </a:gsLst>
            <a:lin ang="16200038" scaled="0"/>
          </a:gradFill>
          <a:ln w="9525" cap="flat" cmpd="sng">
            <a:solidFill>
              <a:srgbClr val="B5DADD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0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9" name="Shape 389"/>
          <p:cNvSpPr/>
          <p:nvPr/>
        </p:nvSpPr>
        <p:spPr>
          <a:xfrm>
            <a:off x="228600" y="914400"/>
            <a:ext cx="8686800" cy="1371600"/>
          </a:xfrm>
          <a:prstGeom prst="rect">
            <a:avLst/>
          </a:prstGeom>
          <a:gradFill>
            <a:gsLst>
              <a:gs pos="0">
                <a:srgbClr val="84A7AB"/>
              </a:gs>
              <a:gs pos="80000">
                <a:srgbClr val="AEDCE0"/>
              </a:gs>
              <a:gs pos="100000">
                <a:srgbClr val="AEDEE2"/>
              </a:gs>
            </a:gsLst>
            <a:lin ang="16200038" scaled="0"/>
          </a:gradFill>
          <a:ln w="9525" cap="flat" cmpd="sng">
            <a:solidFill>
              <a:srgbClr val="B5DADD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0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0" name="Shape 390"/>
          <p:cNvSpPr/>
          <p:nvPr/>
        </p:nvSpPr>
        <p:spPr>
          <a:xfrm>
            <a:off x="495702" y="1066800"/>
            <a:ext cx="762000" cy="1066800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25400" cap="rnd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1" name="Shape 391"/>
          <p:cNvSpPr txBox="1"/>
          <p:nvPr/>
        </p:nvSpPr>
        <p:spPr>
          <a:xfrm>
            <a:off x="2324501" y="1269000"/>
            <a:ext cx="1066799" cy="461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</a:p>
        </p:txBody>
      </p:sp>
      <p:sp>
        <p:nvSpPr>
          <p:cNvPr id="392" name="Shape 392"/>
          <p:cNvSpPr txBox="1"/>
          <p:nvPr/>
        </p:nvSpPr>
        <p:spPr>
          <a:xfrm>
            <a:off x="419502" y="1403137"/>
            <a:ext cx="9144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main()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-GB" sz="1600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</a:p>
        </p:txBody>
      </p:sp>
      <p:sp>
        <p:nvSpPr>
          <p:cNvPr id="393" name="Shape 393"/>
          <p:cNvSpPr/>
          <p:nvPr/>
        </p:nvSpPr>
        <p:spPr>
          <a:xfrm>
            <a:off x="1562501" y="1067594"/>
            <a:ext cx="762000" cy="1066800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25400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4" name="Shape 394"/>
          <p:cNvSpPr txBox="1"/>
          <p:nvPr/>
        </p:nvSpPr>
        <p:spPr>
          <a:xfrm>
            <a:off x="1638701" y="1684993"/>
            <a:ext cx="6096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-GB" sz="1800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395" name="Shape 395"/>
          <p:cNvSpPr/>
          <p:nvPr/>
        </p:nvSpPr>
        <p:spPr>
          <a:xfrm>
            <a:off x="3391301" y="1066800"/>
            <a:ext cx="762000" cy="1066800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25400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6" name="Shape 396"/>
          <p:cNvSpPr txBox="1"/>
          <p:nvPr/>
        </p:nvSpPr>
        <p:spPr>
          <a:xfrm>
            <a:off x="3467501" y="1649186"/>
            <a:ext cx="6096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-GB" sz="1800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</a:p>
        </p:txBody>
      </p:sp>
      <p:sp>
        <p:nvSpPr>
          <p:cNvPr id="397" name="Shape 397"/>
          <p:cNvSpPr/>
          <p:nvPr/>
        </p:nvSpPr>
        <p:spPr>
          <a:xfrm>
            <a:off x="490687" y="4134555"/>
            <a:ext cx="761999" cy="1066800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25400" cap="rnd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8" name="Shape 398"/>
          <p:cNvSpPr txBox="1"/>
          <p:nvPr/>
        </p:nvSpPr>
        <p:spPr>
          <a:xfrm>
            <a:off x="2319488" y="4336757"/>
            <a:ext cx="1066800" cy="46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</a:p>
        </p:txBody>
      </p:sp>
      <p:sp>
        <p:nvSpPr>
          <p:cNvPr id="399" name="Shape 399"/>
          <p:cNvSpPr txBox="1"/>
          <p:nvPr/>
        </p:nvSpPr>
        <p:spPr>
          <a:xfrm>
            <a:off x="566887" y="4716942"/>
            <a:ext cx="609599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r>
              <a:rPr lang="en-GB" sz="1800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</a:p>
        </p:txBody>
      </p:sp>
      <p:sp>
        <p:nvSpPr>
          <p:cNvPr id="400" name="Shape 400"/>
          <p:cNvSpPr/>
          <p:nvPr/>
        </p:nvSpPr>
        <p:spPr>
          <a:xfrm>
            <a:off x="1557487" y="4135350"/>
            <a:ext cx="761999" cy="1066800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1" name="Shape 401"/>
          <p:cNvSpPr txBox="1"/>
          <p:nvPr/>
        </p:nvSpPr>
        <p:spPr>
          <a:xfrm>
            <a:off x="1633687" y="4752750"/>
            <a:ext cx="609599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r>
              <a:rPr lang="en-GB" sz="1800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402" name="Shape 402"/>
          <p:cNvSpPr/>
          <p:nvPr/>
        </p:nvSpPr>
        <p:spPr>
          <a:xfrm>
            <a:off x="3386287" y="4134555"/>
            <a:ext cx="762000" cy="1066800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3" name="Shape 403"/>
          <p:cNvSpPr txBox="1"/>
          <p:nvPr/>
        </p:nvSpPr>
        <p:spPr>
          <a:xfrm>
            <a:off x="3462487" y="4716942"/>
            <a:ext cx="6096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r>
              <a:rPr lang="en-GB" sz="1800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</a:p>
        </p:txBody>
      </p:sp>
      <p:sp>
        <p:nvSpPr>
          <p:cNvPr id="404" name="Shape 404"/>
          <p:cNvSpPr/>
          <p:nvPr/>
        </p:nvSpPr>
        <p:spPr>
          <a:xfrm>
            <a:off x="4648200" y="4134555"/>
            <a:ext cx="762000" cy="1066800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Shape 405"/>
          <p:cNvSpPr txBox="1"/>
          <p:nvPr/>
        </p:nvSpPr>
        <p:spPr>
          <a:xfrm>
            <a:off x="4605867" y="4716942"/>
            <a:ext cx="8382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main()</a:t>
            </a:r>
          </a:p>
        </p:txBody>
      </p:sp>
      <p:sp>
        <p:nvSpPr>
          <p:cNvPr id="406" name="Shape 406"/>
          <p:cNvSpPr txBox="1"/>
          <p:nvPr/>
        </p:nvSpPr>
        <p:spPr>
          <a:xfrm>
            <a:off x="4495800" y="1371600"/>
            <a:ext cx="4953000" cy="40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000" b="1">
                <a:solidFill>
                  <a:schemeClr val="dk1"/>
                </a:solidFill>
              </a:rPr>
              <a:t>bounded </a:t>
            </a:r>
            <a:r>
              <a:rPr lang="en-GB"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concurrent program</a:t>
            </a:r>
          </a:p>
        </p:txBody>
      </p:sp>
      <p:sp>
        <p:nvSpPr>
          <p:cNvPr id="407" name="Shape 407"/>
          <p:cNvSpPr txBox="1"/>
          <p:nvPr/>
        </p:nvSpPr>
        <p:spPr>
          <a:xfrm>
            <a:off x="5791200" y="4385846"/>
            <a:ext cx="4419600" cy="40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sequential program </a:t>
            </a:r>
          </a:p>
        </p:txBody>
      </p:sp>
      <p:sp>
        <p:nvSpPr>
          <p:cNvPr id="408" name="Shape 408"/>
          <p:cNvSpPr txBox="1"/>
          <p:nvPr/>
        </p:nvSpPr>
        <p:spPr>
          <a:xfrm>
            <a:off x="4495800" y="2667000"/>
            <a:ext cx="4419600" cy="769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Sequentialization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(code-to-code translation)    </a:t>
            </a:r>
          </a:p>
        </p:txBody>
      </p:sp>
      <p:sp>
        <p:nvSpPr>
          <p:cNvPr id="409" name="Shape 409"/>
          <p:cNvSpPr txBox="1"/>
          <p:nvPr/>
        </p:nvSpPr>
        <p:spPr>
          <a:xfrm>
            <a:off x="762000" y="6019800"/>
            <a:ext cx="44196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Sequentialized functions </a:t>
            </a:r>
          </a:p>
        </p:txBody>
      </p:sp>
      <p:sp>
        <p:nvSpPr>
          <p:cNvPr id="410" name="Shape 410"/>
          <p:cNvSpPr/>
          <p:nvPr/>
        </p:nvSpPr>
        <p:spPr>
          <a:xfrm rot="-5400000">
            <a:off x="2057400" y="3657600"/>
            <a:ext cx="609600" cy="3962400"/>
          </a:xfrm>
          <a:prstGeom prst="leftBrace">
            <a:avLst>
              <a:gd name="adj1" fmla="val 8333"/>
              <a:gd name="adj2" fmla="val 50622"/>
            </a:avLst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1" name="Shape 411"/>
          <p:cNvSpPr txBox="1"/>
          <p:nvPr/>
        </p:nvSpPr>
        <p:spPr>
          <a:xfrm>
            <a:off x="4605875" y="6019800"/>
            <a:ext cx="23796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Driver</a:t>
            </a:r>
          </a:p>
        </p:txBody>
      </p:sp>
      <p:cxnSp>
        <p:nvCxnSpPr>
          <p:cNvPr id="412" name="Shape 412"/>
          <p:cNvCxnSpPr/>
          <p:nvPr/>
        </p:nvCxnSpPr>
        <p:spPr>
          <a:xfrm rot="10800000">
            <a:off x="4953000" y="5410200"/>
            <a:ext cx="0" cy="6096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413" name="Shape 413"/>
          <p:cNvSpPr/>
          <p:nvPr/>
        </p:nvSpPr>
        <p:spPr>
          <a:xfrm rot="5400000">
            <a:off x="3072448" y="2996250"/>
            <a:ext cx="1295400" cy="4845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84A7AB"/>
              </a:gs>
              <a:gs pos="80000">
                <a:srgbClr val="AEDCE0"/>
              </a:gs>
              <a:gs pos="100000">
                <a:srgbClr val="AEDEE2"/>
              </a:gs>
            </a:gsLst>
            <a:lin ang="16200038" scaled="0"/>
          </a:gradFill>
          <a:ln w="9525" cap="flat" cmpd="sng">
            <a:solidFill>
              <a:srgbClr val="B5DADD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0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translates</a:t>
            </a:r>
          </a:p>
        </p:txBody>
      </p:sp>
      <p:sp>
        <p:nvSpPr>
          <p:cNvPr id="414" name="Shape 414"/>
          <p:cNvSpPr txBox="1"/>
          <p:nvPr/>
        </p:nvSpPr>
        <p:spPr>
          <a:xfrm>
            <a:off x="2286000" y="2967334"/>
            <a:ext cx="1066800" cy="46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</a:p>
        </p:txBody>
      </p:sp>
      <p:sp>
        <p:nvSpPr>
          <p:cNvPr id="415" name="Shape 415"/>
          <p:cNvSpPr/>
          <p:nvPr/>
        </p:nvSpPr>
        <p:spPr>
          <a:xfrm rot="5400000">
            <a:off x="1271082" y="2996250"/>
            <a:ext cx="1295400" cy="4845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84A7AB"/>
              </a:gs>
              <a:gs pos="80000">
                <a:srgbClr val="AEDCE0"/>
              </a:gs>
              <a:gs pos="100000">
                <a:srgbClr val="AEDEE2"/>
              </a:gs>
            </a:gsLst>
            <a:lin ang="16200038" scaled="0"/>
          </a:gradFill>
          <a:ln w="9525" cap="flat" cmpd="sng">
            <a:solidFill>
              <a:srgbClr val="B5DADD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0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translates</a:t>
            </a:r>
          </a:p>
        </p:txBody>
      </p:sp>
      <p:sp>
        <p:nvSpPr>
          <p:cNvPr id="416" name="Shape 416"/>
          <p:cNvSpPr/>
          <p:nvPr/>
        </p:nvSpPr>
        <p:spPr>
          <a:xfrm rot="5400000">
            <a:off x="253050" y="2996250"/>
            <a:ext cx="1295400" cy="4845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84A7AB"/>
              </a:gs>
              <a:gs pos="80000">
                <a:srgbClr val="AEDCE0"/>
              </a:gs>
              <a:gs pos="100000">
                <a:srgbClr val="AEDEE2"/>
              </a:gs>
            </a:gsLst>
            <a:lin ang="16200038" scaled="0"/>
          </a:gradFill>
          <a:ln w="9525" cap="flat" cmpd="sng">
            <a:solidFill>
              <a:srgbClr val="B5DADD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0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translates</a:t>
            </a:r>
          </a:p>
        </p:txBody>
      </p:sp>
      <p:sp>
        <p:nvSpPr>
          <p:cNvPr id="417" name="Shape 417"/>
          <p:cNvSpPr txBox="1">
            <a:spLocks noGrp="1"/>
          </p:cNvSpPr>
          <p:nvPr>
            <p:ph type="title"/>
          </p:nvPr>
        </p:nvSpPr>
        <p:spPr>
          <a:xfrm>
            <a:off x="116975" y="77100"/>
            <a:ext cx="8904300" cy="670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0"/>
              </a:spcBef>
              <a:buSzPct val="25000"/>
              <a:buNone/>
            </a:pPr>
            <a:r>
              <a:rPr lang="en-GB" sz="2600"/>
              <a:t>Lazy Sequentialization:           Schema overview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Shape 423"/>
          <p:cNvSpPr/>
          <p:nvPr/>
        </p:nvSpPr>
        <p:spPr>
          <a:xfrm>
            <a:off x="228600" y="3996267"/>
            <a:ext cx="8686800" cy="1371600"/>
          </a:xfrm>
          <a:prstGeom prst="rect">
            <a:avLst/>
          </a:prstGeom>
          <a:gradFill>
            <a:gsLst>
              <a:gs pos="0">
                <a:srgbClr val="84A7AB"/>
              </a:gs>
              <a:gs pos="80000">
                <a:srgbClr val="AEDCE0"/>
              </a:gs>
              <a:gs pos="100000">
                <a:srgbClr val="AEDEE2"/>
              </a:gs>
            </a:gsLst>
            <a:lin ang="16200038" scaled="0"/>
          </a:gradFill>
          <a:ln w="9525" cap="flat" cmpd="sng">
            <a:solidFill>
              <a:srgbClr val="B5DADD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0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4" name="Shape 424"/>
          <p:cNvSpPr/>
          <p:nvPr/>
        </p:nvSpPr>
        <p:spPr>
          <a:xfrm>
            <a:off x="228600" y="914400"/>
            <a:ext cx="8686800" cy="1371600"/>
          </a:xfrm>
          <a:prstGeom prst="rect">
            <a:avLst/>
          </a:prstGeom>
          <a:gradFill>
            <a:gsLst>
              <a:gs pos="0">
                <a:srgbClr val="84A7AB"/>
              </a:gs>
              <a:gs pos="80000">
                <a:srgbClr val="AEDCE0"/>
              </a:gs>
              <a:gs pos="100000">
                <a:srgbClr val="AEDEE2"/>
              </a:gs>
            </a:gsLst>
            <a:lin ang="16200038" scaled="0"/>
          </a:gradFill>
          <a:ln w="9525" cap="flat" cmpd="sng">
            <a:solidFill>
              <a:srgbClr val="B5DADD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0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5" name="Shape 425"/>
          <p:cNvSpPr/>
          <p:nvPr/>
        </p:nvSpPr>
        <p:spPr>
          <a:xfrm>
            <a:off x="495702" y="1066800"/>
            <a:ext cx="762000" cy="1066800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25400" cap="rnd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6" name="Shape 426"/>
          <p:cNvSpPr txBox="1"/>
          <p:nvPr/>
        </p:nvSpPr>
        <p:spPr>
          <a:xfrm>
            <a:off x="2324501" y="1269000"/>
            <a:ext cx="1066799" cy="461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</a:p>
        </p:txBody>
      </p:sp>
      <p:sp>
        <p:nvSpPr>
          <p:cNvPr id="427" name="Shape 427"/>
          <p:cNvSpPr txBox="1"/>
          <p:nvPr/>
        </p:nvSpPr>
        <p:spPr>
          <a:xfrm>
            <a:off x="419502" y="1403137"/>
            <a:ext cx="9144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main()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-GB" sz="1600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</a:p>
        </p:txBody>
      </p:sp>
      <p:sp>
        <p:nvSpPr>
          <p:cNvPr id="428" name="Shape 428"/>
          <p:cNvSpPr/>
          <p:nvPr/>
        </p:nvSpPr>
        <p:spPr>
          <a:xfrm>
            <a:off x="1562501" y="1067594"/>
            <a:ext cx="762000" cy="1066800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25400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9" name="Shape 429"/>
          <p:cNvSpPr txBox="1"/>
          <p:nvPr/>
        </p:nvSpPr>
        <p:spPr>
          <a:xfrm>
            <a:off x="1638701" y="1684993"/>
            <a:ext cx="6096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-GB" sz="1800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430" name="Shape 430"/>
          <p:cNvSpPr/>
          <p:nvPr/>
        </p:nvSpPr>
        <p:spPr>
          <a:xfrm>
            <a:off x="3391301" y="1066800"/>
            <a:ext cx="762000" cy="1066800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25400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1" name="Shape 431"/>
          <p:cNvSpPr txBox="1"/>
          <p:nvPr/>
        </p:nvSpPr>
        <p:spPr>
          <a:xfrm>
            <a:off x="3467501" y="1649186"/>
            <a:ext cx="6096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-GB" sz="1800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</a:p>
        </p:txBody>
      </p:sp>
      <p:sp>
        <p:nvSpPr>
          <p:cNvPr id="432" name="Shape 432"/>
          <p:cNvSpPr/>
          <p:nvPr/>
        </p:nvSpPr>
        <p:spPr>
          <a:xfrm>
            <a:off x="490687" y="4134555"/>
            <a:ext cx="761999" cy="1066800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25400" cap="rnd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3" name="Shape 433"/>
          <p:cNvSpPr txBox="1"/>
          <p:nvPr/>
        </p:nvSpPr>
        <p:spPr>
          <a:xfrm>
            <a:off x="2319488" y="4336757"/>
            <a:ext cx="1066800" cy="46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</a:p>
        </p:txBody>
      </p:sp>
      <p:sp>
        <p:nvSpPr>
          <p:cNvPr id="434" name="Shape 434"/>
          <p:cNvSpPr txBox="1"/>
          <p:nvPr/>
        </p:nvSpPr>
        <p:spPr>
          <a:xfrm>
            <a:off x="566887" y="4716942"/>
            <a:ext cx="609599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r>
              <a:rPr lang="en-GB" sz="1800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</a:p>
        </p:txBody>
      </p:sp>
      <p:sp>
        <p:nvSpPr>
          <p:cNvPr id="435" name="Shape 435"/>
          <p:cNvSpPr/>
          <p:nvPr/>
        </p:nvSpPr>
        <p:spPr>
          <a:xfrm>
            <a:off x="1557487" y="4135350"/>
            <a:ext cx="761999" cy="1066800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6" name="Shape 436"/>
          <p:cNvSpPr txBox="1"/>
          <p:nvPr/>
        </p:nvSpPr>
        <p:spPr>
          <a:xfrm>
            <a:off x="1633687" y="4752750"/>
            <a:ext cx="609599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r>
              <a:rPr lang="en-GB" sz="1800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437" name="Shape 437"/>
          <p:cNvSpPr/>
          <p:nvPr/>
        </p:nvSpPr>
        <p:spPr>
          <a:xfrm>
            <a:off x="3386287" y="4134555"/>
            <a:ext cx="762000" cy="1066800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8" name="Shape 438"/>
          <p:cNvSpPr txBox="1"/>
          <p:nvPr/>
        </p:nvSpPr>
        <p:spPr>
          <a:xfrm>
            <a:off x="3462487" y="4716942"/>
            <a:ext cx="6096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r>
              <a:rPr lang="en-GB" sz="1800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</a:p>
        </p:txBody>
      </p:sp>
      <p:sp>
        <p:nvSpPr>
          <p:cNvPr id="439" name="Shape 439"/>
          <p:cNvSpPr/>
          <p:nvPr/>
        </p:nvSpPr>
        <p:spPr>
          <a:xfrm>
            <a:off x="4648200" y="4134555"/>
            <a:ext cx="762000" cy="1066800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0" name="Shape 440"/>
          <p:cNvSpPr txBox="1"/>
          <p:nvPr/>
        </p:nvSpPr>
        <p:spPr>
          <a:xfrm>
            <a:off x="4605867" y="4716942"/>
            <a:ext cx="8382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main()</a:t>
            </a:r>
          </a:p>
        </p:txBody>
      </p:sp>
      <p:sp>
        <p:nvSpPr>
          <p:cNvPr id="441" name="Shape 441"/>
          <p:cNvSpPr txBox="1"/>
          <p:nvPr/>
        </p:nvSpPr>
        <p:spPr>
          <a:xfrm>
            <a:off x="4495800" y="1371600"/>
            <a:ext cx="4953000" cy="40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000" b="1">
                <a:solidFill>
                  <a:srgbClr val="FF0000"/>
                </a:solidFill>
              </a:rPr>
              <a:t>bounded</a:t>
            </a:r>
            <a:r>
              <a:rPr lang="en-GB" sz="2000" b="1">
                <a:solidFill>
                  <a:schemeClr val="dk1"/>
                </a:solidFill>
              </a:rPr>
              <a:t> </a:t>
            </a:r>
            <a:r>
              <a:rPr lang="en-GB"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concurrent program</a:t>
            </a:r>
          </a:p>
        </p:txBody>
      </p:sp>
      <p:sp>
        <p:nvSpPr>
          <p:cNvPr id="442" name="Shape 442"/>
          <p:cNvSpPr txBox="1"/>
          <p:nvPr/>
        </p:nvSpPr>
        <p:spPr>
          <a:xfrm>
            <a:off x="5791200" y="4385846"/>
            <a:ext cx="4419600" cy="40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sequential program </a:t>
            </a:r>
          </a:p>
        </p:txBody>
      </p:sp>
      <p:sp>
        <p:nvSpPr>
          <p:cNvPr id="443" name="Shape 443"/>
          <p:cNvSpPr txBox="1"/>
          <p:nvPr/>
        </p:nvSpPr>
        <p:spPr>
          <a:xfrm>
            <a:off x="4495800" y="2667000"/>
            <a:ext cx="4419600" cy="769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Sequentialization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(code-to-code translation)    </a:t>
            </a:r>
          </a:p>
        </p:txBody>
      </p:sp>
      <p:sp>
        <p:nvSpPr>
          <p:cNvPr id="444" name="Shape 444"/>
          <p:cNvSpPr txBox="1"/>
          <p:nvPr/>
        </p:nvSpPr>
        <p:spPr>
          <a:xfrm>
            <a:off x="762000" y="6019800"/>
            <a:ext cx="44196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Sequentialized functions </a:t>
            </a:r>
          </a:p>
        </p:txBody>
      </p:sp>
      <p:sp>
        <p:nvSpPr>
          <p:cNvPr id="445" name="Shape 445"/>
          <p:cNvSpPr/>
          <p:nvPr/>
        </p:nvSpPr>
        <p:spPr>
          <a:xfrm rot="-5400000">
            <a:off x="2057400" y="3657600"/>
            <a:ext cx="609600" cy="3962400"/>
          </a:xfrm>
          <a:prstGeom prst="leftBrace">
            <a:avLst>
              <a:gd name="adj1" fmla="val 8333"/>
              <a:gd name="adj2" fmla="val 50622"/>
            </a:avLst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6" name="Shape 446"/>
          <p:cNvSpPr txBox="1"/>
          <p:nvPr/>
        </p:nvSpPr>
        <p:spPr>
          <a:xfrm>
            <a:off x="4605875" y="6019800"/>
            <a:ext cx="23796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Driver</a:t>
            </a:r>
          </a:p>
        </p:txBody>
      </p:sp>
      <p:cxnSp>
        <p:nvCxnSpPr>
          <p:cNvPr id="447" name="Shape 447"/>
          <p:cNvCxnSpPr/>
          <p:nvPr/>
        </p:nvCxnSpPr>
        <p:spPr>
          <a:xfrm rot="10800000">
            <a:off x="4953000" y="5410200"/>
            <a:ext cx="0" cy="6096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448" name="Shape 448"/>
          <p:cNvSpPr/>
          <p:nvPr/>
        </p:nvSpPr>
        <p:spPr>
          <a:xfrm rot="5400000">
            <a:off x="3072448" y="2996250"/>
            <a:ext cx="1295400" cy="4845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84A7AB"/>
              </a:gs>
              <a:gs pos="80000">
                <a:srgbClr val="AEDCE0"/>
              </a:gs>
              <a:gs pos="100000">
                <a:srgbClr val="AEDEE2"/>
              </a:gs>
            </a:gsLst>
            <a:lin ang="16200038" scaled="0"/>
          </a:gradFill>
          <a:ln w="9525" cap="flat" cmpd="sng">
            <a:solidFill>
              <a:srgbClr val="B5DADD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0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translates</a:t>
            </a:r>
          </a:p>
        </p:txBody>
      </p:sp>
      <p:sp>
        <p:nvSpPr>
          <p:cNvPr id="449" name="Shape 449"/>
          <p:cNvSpPr txBox="1"/>
          <p:nvPr/>
        </p:nvSpPr>
        <p:spPr>
          <a:xfrm>
            <a:off x="2286000" y="2967334"/>
            <a:ext cx="1066800" cy="46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</a:p>
        </p:txBody>
      </p:sp>
      <p:sp>
        <p:nvSpPr>
          <p:cNvPr id="450" name="Shape 450"/>
          <p:cNvSpPr/>
          <p:nvPr/>
        </p:nvSpPr>
        <p:spPr>
          <a:xfrm rot="5400000">
            <a:off x="1271082" y="2996250"/>
            <a:ext cx="1295400" cy="4845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84A7AB"/>
              </a:gs>
              <a:gs pos="80000">
                <a:srgbClr val="AEDCE0"/>
              </a:gs>
              <a:gs pos="100000">
                <a:srgbClr val="AEDEE2"/>
              </a:gs>
            </a:gsLst>
            <a:lin ang="16200038" scaled="0"/>
          </a:gradFill>
          <a:ln w="9525" cap="flat" cmpd="sng">
            <a:solidFill>
              <a:srgbClr val="B5DADD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0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translates</a:t>
            </a:r>
          </a:p>
        </p:txBody>
      </p:sp>
      <p:sp>
        <p:nvSpPr>
          <p:cNvPr id="451" name="Shape 451"/>
          <p:cNvSpPr/>
          <p:nvPr/>
        </p:nvSpPr>
        <p:spPr>
          <a:xfrm rot="5400000">
            <a:off x="253050" y="2996250"/>
            <a:ext cx="1295400" cy="4845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84A7AB"/>
              </a:gs>
              <a:gs pos="80000">
                <a:srgbClr val="AEDCE0"/>
              </a:gs>
              <a:gs pos="100000">
                <a:srgbClr val="AEDEE2"/>
              </a:gs>
            </a:gsLst>
            <a:lin ang="16200038" scaled="0"/>
          </a:gradFill>
          <a:ln w="9525" cap="flat" cmpd="sng">
            <a:solidFill>
              <a:srgbClr val="B5DADD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0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translates</a:t>
            </a:r>
          </a:p>
        </p:txBody>
      </p:sp>
      <p:sp>
        <p:nvSpPr>
          <p:cNvPr id="452" name="Shape 452"/>
          <p:cNvSpPr txBox="1">
            <a:spLocks noGrp="1"/>
          </p:cNvSpPr>
          <p:nvPr>
            <p:ph type="title"/>
          </p:nvPr>
        </p:nvSpPr>
        <p:spPr>
          <a:xfrm>
            <a:off x="116975" y="77100"/>
            <a:ext cx="8904300" cy="670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0"/>
              </a:spcBef>
              <a:buSzPct val="25000"/>
              <a:buNone/>
            </a:pPr>
            <a:r>
              <a:rPr lang="en-GB" sz="2600"/>
              <a:t>Lazy Sequentialization:           Schema (extended)</a:t>
            </a:r>
          </a:p>
        </p:txBody>
      </p:sp>
      <p:cxnSp>
        <p:nvCxnSpPr>
          <p:cNvPr id="453" name="Shape 453"/>
          <p:cNvCxnSpPr/>
          <p:nvPr/>
        </p:nvCxnSpPr>
        <p:spPr>
          <a:xfrm>
            <a:off x="4602300" y="1284550"/>
            <a:ext cx="1022100" cy="62580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54" name="Shape 454"/>
          <p:cNvCxnSpPr/>
          <p:nvPr/>
        </p:nvCxnSpPr>
        <p:spPr>
          <a:xfrm rot="10800000" flipH="1">
            <a:off x="4571250" y="1246500"/>
            <a:ext cx="1084200" cy="65040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/>
        </p:nvSpPr>
        <p:spPr>
          <a:xfrm>
            <a:off x="216075" y="1292475"/>
            <a:ext cx="3658800" cy="2801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lnSpc>
                <a:spcPct val="90000"/>
              </a:lnSpc>
              <a:spcBef>
                <a:spcPts val="400"/>
              </a:spcBef>
              <a:buNone/>
            </a:pPr>
            <a:r>
              <a:rPr lang="en-GB" sz="2000" b="1">
                <a:solidFill>
                  <a:srgbClr val="000000"/>
                </a:solidFill>
              </a:rPr>
              <a:t>concurrent C programs</a:t>
            </a:r>
          </a:p>
          <a:p>
            <a:pPr marL="800100" lvl="1" indent="-342900" rtl="0">
              <a:lnSpc>
                <a:spcPct val="90000"/>
              </a:lnSpc>
              <a:spcBef>
                <a:spcPts val="320"/>
              </a:spcBef>
              <a:buClr>
                <a:srgbClr val="000000"/>
              </a:buClr>
              <a:buSzPct val="100000"/>
              <a:buChar char="•"/>
            </a:pPr>
            <a:r>
              <a:rPr lang="en-GB" sz="1600">
                <a:solidFill>
                  <a:srgbClr val="000000"/>
                </a:solidFill>
              </a:rPr>
              <a:t>POSIX threads</a:t>
            </a:r>
          </a:p>
          <a:p>
            <a:pPr marL="800100" lvl="1" indent="-342900" rtl="0">
              <a:lnSpc>
                <a:spcPct val="90000"/>
              </a:lnSpc>
              <a:spcBef>
                <a:spcPts val="320"/>
              </a:spcBef>
              <a:buClr>
                <a:srgbClr val="000000"/>
              </a:buClr>
              <a:buSzPct val="100000"/>
              <a:buChar char="•"/>
            </a:pPr>
            <a:r>
              <a:rPr lang="en-GB" sz="1600">
                <a:solidFill>
                  <a:srgbClr val="000000"/>
                </a:solidFill>
              </a:rPr>
              <a:t>SC memory model</a:t>
            </a:r>
          </a:p>
          <a:p>
            <a:pPr marL="342900" lvl="0" indent="-285750" rtl="0">
              <a:lnSpc>
                <a:spcPct val="90000"/>
              </a:lnSpc>
              <a:spcBef>
                <a:spcPts val="180"/>
              </a:spcBef>
              <a:buNone/>
            </a:pPr>
            <a:endParaRPr sz="900">
              <a:solidFill>
                <a:srgbClr val="000000"/>
              </a:solidFill>
            </a:endParaRPr>
          </a:p>
          <a:p>
            <a:pPr lvl="0" rtl="0">
              <a:lnSpc>
                <a:spcPct val="90000"/>
              </a:lnSpc>
              <a:spcBef>
                <a:spcPts val="400"/>
              </a:spcBef>
              <a:buNone/>
            </a:pPr>
            <a:r>
              <a:rPr lang="en-GB" sz="2000" b="1">
                <a:solidFill>
                  <a:srgbClr val="000000"/>
                </a:solidFill>
              </a:rPr>
              <a:t>reachability</a:t>
            </a:r>
          </a:p>
          <a:p>
            <a:pPr marL="800100" lvl="1" indent="-342900" rtl="0">
              <a:lnSpc>
                <a:spcPct val="90000"/>
              </a:lnSpc>
              <a:spcBef>
                <a:spcPts val="320"/>
              </a:spcBef>
              <a:buClr>
                <a:srgbClr val="000000"/>
              </a:buClr>
              <a:buSzPct val="100000"/>
              <a:buChar char="•"/>
            </a:pPr>
            <a:r>
              <a:rPr lang="en-GB" sz="1600">
                <a:solidFill>
                  <a:srgbClr val="000000"/>
                </a:solidFill>
              </a:rPr>
              <a:t>assertion failure</a:t>
            </a:r>
          </a:p>
          <a:p>
            <a:pPr marL="800100" lvl="1" indent="-342900" rtl="0">
              <a:lnSpc>
                <a:spcPct val="90000"/>
              </a:lnSpc>
              <a:spcBef>
                <a:spcPts val="320"/>
              </a:spcBef>
              <a:buClr>
                <a:srgbClr val="000000"/>
              </a:buClr>
              <a:buSzPct val="100000"/>
              <a:buChar char="•"/>
            </a:pPr>
            <a:r>
              <a:rPr lang="en-GB" sz="1600">
                <a:solidFill>
                  <a:srgbClr val="000000"/>
                </a:solidFill>
              </a:rPr>
              <a:t>out-of-bound array</a:t>
            </a:r>
          </a:p>
          <a:p>
            <a:pPr marL="800100" lvl="1" indent="-342900" rtl="0">
              <a:lnSpc>
                <a:spcPct val="90000"/>
              </a:lnSpc>
              <a:spcBef>
                <a:spcPts val="320"/>
              </a:spcBef>
              <a:buClr>
                <a:srgbClr val="000000"/>
              </a:buClr>
              <a:buSzPct val="100000"/>
              <a:buChar char="•"/>
            </a:pPr>
            <a:r>
              <a:rPr lang="en-GB" sz="1600">
                <a:solidFill>
                  <a:srgbClr val="000000"/>
                </a:solidFill>
              </a:rPr>
              <a:t>division-by-zero, …</a:t>
            </a:r>
          </a:p>
          <a:p>
            <a:pPr marL="0" lvl="0" indent="0" rtl="0">
              <a:lnSpc>
                <a:spcPct val="90000"/>
              </a:lnSpc>
              <a:spcBef>
                <a:spcPts val="320"/>
              </a:spcBef>
              <a:buNone/>
            </a:pPr>
            <a:endParaRPr sz="1600">
              <a:solidFill>
                <a:srgbClr val="000000"/>
              </a:solidFill>
            </a:endParaRPr>
          </a:p>
          <a:p>
            <a:pPr marL="342900" lvl="0" indent="-228600" rtl="0">
              <a:lnSpc>
                <a:spcPct val="90000"/>
              </a:lnSpc>
              <a:spcBef>
                <a:spcPts val="360"/>
              </a:spcBef>
              <a:buNone/>
            </a:pPr>
            <a:endParaRPr sz="1800">
              <a:solidFill>
                <a:srgbClr val="000000"/>
              </a:solidFill>
            </a:endParaRPr>
          </a:p>
        </p:txBody>
      </p:sp>
      <p:sp>
        <p:nvSpPr>
          <p:cNvPr id="80" name="Shape 80"/>
          <p:cNvSpPr/>
          <p:nvPr/>
        </p:nvSpPr>
        <p:spPr>
          <a:xfrm>
            <a:off x="4648200" y="2286000"/>
            <a:ext cx="762000" cy="1295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Shape 81"/>
          <p:cNvSpPr/>
          <p:nvPr/>
        </p:nvSpPr>
        <p:spPr>
          <a:xfrm>
            <a:off x="4826001" y="1367163"/>
            <a:ext cx="3276599" cy="540899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SHARED MEMORY</a:t>
            </a:r>
          </a:p>
        </p:txBody>
      </p:sp>
      <p:cxnSp>
        <p:nvCxnSpPr>
          <p:cNvPr id="82" name="Shape 82"/>
          <p:cNvCxnSpPr/>
          <p:nvPr/>
        </p:nvCxnSpPr>
        <p:spPr>
          <a:xfrm rot="10800000" flipH="1">
            <a:off x="5029200" y="1900563"/>
            <a:ext cx="76200" cy="3810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triangle" w="lg" len="lg"/>
            <a:tailEnd type="triangle" w="lg" len="lg"/>
          </a:ln>
        </p:spPr>
      </p:cxnSp>
      <p:cxnSp>
        <p:nvCxnSpPr>
          <p:cNvPr id="83" name="Shape 83"/>
          <p:cNvCxnSpPr>
            <a:stCxn id="84" idx="0"/>
          </p:cNvCxnSpPr>
          <p:nvPr/>
        </p:nvCxnSpPr>
        <p:spPr>
          <a:xfrm rot="10800000">
            <a:off x="6096000" y="1924535"/>
            <a:ext cx="0" cy="3630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triangle" w="lg" len="lg"/>
            <a:tailEnd type="triangle" w="lg" len="lg"/>
          </a:ln>
        </p:spPr>
      </p:cxnSp>
      <p:sp>
        <p:nvSpPr>
          <p:cNvPr id="85" name="Shape 85"/>
          <p:cNvSpPr txBox="1"/>
          <p:nvPr/>
        </p:nvSpPr>
        <p:spPr>
          <a:xfrm>
            <a:off x="6477000" y="2518758"/>
            <a:ext cx="1066800" cy="46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GB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</a:p>
        </p:txBody>
      </p:sp>
      <p:cxnSp>
        <p:nvCxnSpPr>
          <p:cNvPr id="86" name="Shape 86"/>
          <p:cNvCxnSpPr/>
          <p:nvPr/>
        </p:nvCxnSpPr>
        <p:spPr>
          <a:xfrm rot="10800000">
            <a:off x="7848600" y="1900565"/>
            <a:ext cx="76200" cy="3810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triangle" w="lg" len="lg"/>
            <a:tailEnd type="triangle" w="lg" len="lg"/>
          </a:ln>
        </p:spPr>
      </p:cxnSp>
      <p:sp>
        <p:nvSpPr>
          <p:cNvPr id="87" name="Shape 87"/>
          <p:cNvSpPr txBox="1"/>
          <p:nvPr/>
        </p:nvSpPr>
        <p:spPr>
          <a:xfrm>
            <a:off x="4724400" y="3059667"/>
            <a:ext cx="6096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-GB" sz="1800" b="0" i="0" u="none" strike="noStrike" cap="none" baseline="-25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84" name="Shape 84"/>
          <p:cNvSpPr/>
          <p:nvPr/>
        </p:nvSpPr>
        <p:spPr>
          <a:xfrm>
            <a:off x="5715000" y="2287535"/>
            <a:ext cx="762000" cy="1295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 txBox="1"/>
          <p:nvPr/>
        </p:nvSpPr>
        <p:spPr>
          <a:xfrm>
            <a:off x="5791200" y="3059673"/>
            <a:ext cx="6096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-GB" sz="1800" b="0" i="0" u="none" strike="noStrike" cap="none" baseline="-25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89" name="Shape 89"/>
          <p:cNvSpPr/>
          <p:nvPr/>
        </p:nvSpPr>
        <p:spPr>
          <a:xfrm>
            <a:off x="7543800" y="2286000"/>
            <a:ext cx="762000" cy="1295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7620000" y="3059667"/>
            <a:ext cx="6096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-GB" sz="1800" b="0" i="0" u="none" strike="noStrike" cap="none" baseline="-25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</a:p>
        </p:txBody>
      </p:sp>
      <p:sp>
        <p:nvSpPr>
          <p:cNvPr id="91" name="Shape 91"/>
          <p:cNvSpPr/>
          <p:nvPr/>
        </p:nvSpPr>
        <p:spPr>
          <a:xfrm>
            <a:off x="5663075" y="3751375"/>
            <a:ext cx="2120700" cy="4557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/>
              <a:t>N </a:t>
            </a:r>
            <a:r>
              <a:rPr lang="en-GB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THREADS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273425" y="4054675"/>
            <a:ext cx="7434000" cy="1518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lnSpc>
                <a:spcPct val="90000"/>
              </a:lnSpc>
              <a:spcBef>
                <a:spcPts val="400"/>
              </a:spcBef>
              <a:buNone/>
            </a:pPr>
            <a:r>
              <a:rPr lang="en-GB" sz="2000" b="1"/>
              <a:t>goals:</a:t>
            </a:r>
          </a:p>
          <a:p>
            <a:pPr marL="800100" lvl="1" indent="-342900" rtl="0">
              <a:lnSpc>
                <a:spcPct val="90000"/>
              </a:lnSpc>
              <a:spcBef>
                <a:spcPts val="320"/>
              </a:spcBef>
              <a:buClr>
                <a:srgbClr val="000000"/>
              </a:buClr>
              <a:buSzPct val="100000"/>
              <a:buChar char="•"/>
            </a:pPr>
            <a:r>
              <a:rPr lang="en-GB" sz="1600"/>
              <a:t>Proving correctness</a:t>
            </a:r>
          </a:p>
          <a:p>
            <a:pPr marL="800100" lvl="1" indent="-342900" rtl="0">
              <a:lnSpc>
                <a:spcPct val="90000"/>
              </a:lnSpc>
              <a:spcBef>
                <a:spcPts val="320"/>
              </a:spcBef>
              <a:buClr>
                <a:srgbClr val="000000"/>
              </a:buClr>
              <a:buSzPct val="100000"/>
              <a:buChar char="•"/>
            </a:pPr>
            <a:r>
              <a:rPr lang="en-GB" sz="1600"/>
              <a:t>Finding bugs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116975" y="77100"/>
            <a:ext cx="8904300" cy="670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/>
              <a:t>Concurrent Program - Reachability Problem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Shape 460"/>
          <p:cNvSpPr txBox="1">
            <a:spLocks noGrp="1"/>
          </p:cNvSpPr>
          <p:nvPr>
            <p:ph type="title"/>
          </p:nvPr>
        </p:nvSpPr>
        <p:spPr>
          <a:xfrm>
            <a:off x="116975" y="77100"/>
            <a:ext cx="8904300" cy="670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0"/>
              </a:spcBef>
              <a:buSzPct val="25000"/>
              <a:buNone/>
            </a:pPr>
            <a:r>
              <a:rPr lang="en-GB" sz="2600">
                <a:solidFill>
                  <a:srgbClr val="FF0000"/>
                </a:solidFill>
              </a:rPr>
              <a:t>UL Sequentialization:</a:t>
            </a:r>
            <a:r>
              <a:rPr lang="en-GB" sz="2600"/>
              <a:t>                    Thread Simulation</a:t>
            </a:r>
          </a:p>
        </p:txBody>
      </p:sp>
      <p:sp>
        <p:nvSpPr>
          <p:cNvPr id="461" name="Shape 461"/>
          <p:cNvSpPr/>
          <p:nvPr/>
        </p:nvSpPr>
        <p:spPr>
          <a:xfrm>
            <a:off x="394050" y="1508350"/>
            <a:ext cx="1590300" cy="49293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57150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2" name="Shape 462"/>
          <p:cNvSpPr txBox="1"/>
          <p:nvPr/>
        </p:nvSpPr>
        <p:spPr>
          <a:xfrm>
            <a:off x="228450" y="1524400"/>
            <a:ext cx="1590300" cy="492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2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-GB" sz="2000" baseline="-25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-GB" sz="2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-GB" sz="2000">
                <a:solidFill>
                  <a:srgbClr val="FFFFFF"/>
                </a:solidFill>
              </a:rPr>
              <a:t> 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s</a:t>
            </a:r>
            <a:r>
              <a:rPr lang="en-GB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tmt</a:t>
            </a:r>
            <a:r>
              <a:rPr lang="en-GB" sz="1800" baseline="-25000"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-GB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2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-GB" sz="2000" baseline="-25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-GB" sz="2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-GB" sz="2000">
                <a:solidFill>
                  <a:srgbClr val="FFFFFF"/>
                </a:solidFill>
              </a:rPr>
              <a:t> </a:t>
            </a:r>
            <a: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stmt</a:t>
            </a:r>
            <a:r>
              <a:rPr lang="en-GB" sz="1800"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-GB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marL="0" lvl="0" indent="0" algn="ctr" rtl="0">
              <a:spcBef>
                <a:spcPts val="0"/>
              </a:spcBef>
              <a:buSzPct val="25000"/>
              <a:buNone/>
            </a:pPr>
            <a:r>
              <a:rPr lang="en-GB" sz="2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-GB" sz="2000" baseline="-25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-GB" sz="2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-GB" sz="2000">
                <a:solidFill>
                  <a:srgbClr val="FFFFFF"/>
                </a:solidFill>
              </a:rPr>
              <a:t> </a:t>
            </a:r>
            <a: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stmt</a:t>
            </a:r>
            <a:r>
              <a:rPr lang="en-GB" sz="1800"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-GB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ctr" rtl="0">
              <a:spcBef>
                <a:spcPts val="0"/>
              </a:spcBef>
              <a:buSzPct val="25000"/>
              <a:buNone/>
            </a:pPr>
            <a:r>
              <a:rPr lang="en-GB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</a:p>
          <a:p>
            <a:pPr marL="0" lvl="0" indent="0" algn="ctr" rtl="0">
              <a:spcBef>
                <a:spcPts val="0"/>
              </a:spcBef>
              <a:buSzPct val="25000"/>
              <a:buNone/>
            </a:pPr>
            <a:r>
              <a:rPr lang="en-GB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</a:p>
          <a:p>
            <a:pPr marL="0" lvl="0" indent="0" algn="ctr" rtl="0">
              <a:spcBef>
                <a:spcPts val="0"/>
              </a:spcBef>
              <a:buSzPct val="25000"/>
              <a:buNone/>
            </a:pPr>
            <a:r>
              <a:rPr lang="en-GB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2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-GB" sz="2000" baseline="-25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M</a:t>
            </a:r>
            <a:r>
              <a:rPr lang="en-GB" sz="2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-GB" sz="2000">
                <a:solidFill>
                  <a:srgbClr val="FFFFFF"/>
                </a:solidFill>
              </a:rPr>
              <a:t> </a:t>
            </a:r>
            <a: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stmt</a:t>
            </a:r>
            <a:r>
              <a:rPr lang="en-GB" sz="1800"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</a:t>
            </a:r>
            <a:r>
              <a:rPr lang="en-GB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</p:txBody>
      </p:sp>
      <p:sp>
        <p:nvSpPr>
          <p:cNvPr id="463" name="Shape 463"/>
          <p:cNvSpPr txBox="1"/>
          <p:nvPr/>
        </p:nvSpPr>
        <p:spPr>
          <a:xfrm>
            <a:off x="469350" y="907550"/>
            <a:ext cx="1349400" cy="45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24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-GB" sz="2400" b="1"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>
            <a:spLocks noGrp="1"/>
          </p:cNvSpPr>
          <p:nvPr>
            <p:ph type="title"/>
          </p:nvPr>
        </p:nvSpPr>
        <p:spPr>
          <a:xfrm>
            <a:off x="116975" y="77100"/>
            <a:ext cx="8904300" cy="670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0"/>
              </a:spcBef>
              <a:buSzPct val="25000"/>
              <a:buNone/>
            </a:pPr>
            <a:r>
              <a:rPr lang="en-GB" sz="2600">
                <a:solidFill>
                  <a:srgbClr val="FF0000"/>
                </a:solidFill>
              </a:rPr>
              <a:t>UL Sequentialization:</a:t>
            </a:r>
            <a:r>
              <a:rPr lang="en-GB" sz="2600"/>
              <a:t>                    Thread Simulation</a:t>
            </a:r>
          </a:p>
        </p:txBody>
      </p:sp>
      <p:sp>
        <p:nvSpPr>
          <p:cNvPr id="470" name="Shape 470"/>
          <p:cNvSpPr/>
          <p:nvPr/>
        </p:nvSpPr>
        <p:spPr>
          <a:xfrm>
            <a:off x="394050" y="1508350"/>
            <a:ext cx="1590300" cy="49293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57150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1" name="Shape 471"/>
          <p:cNvSpPr/>
          <p:nvPr/>
        </p:nvSpPr>
        <p:spPr>
          <a:xfrm>
            <a:off x="3581150" y="1501500"/>
            <a:ext cx="1590300" cy="49293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57150" cap="flat" cmpd="sng">
            <a:solidFill>
              <a:srgbClr val="CFE2F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2" name="Shape 472"/>
          <p:cNvSpPr txBox="1"/>
          <p:nvPr/>
        </p:nvSpPr>
        <p:spPr>
          <a:xfrm>
            <a:off x="3669750" y="907550"/>
            <a:ext cx="1349400" cy="45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24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-GB" sz="2400" b="1"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</a:p>
        </p:txBody>
      </p:sp>
      <p:sp>
        <p:nvSpPr>
          <p:cNvPr id="473" name="Shape 473"/>
          <p:cNvSpPr txBox="1"/>
          <p:nvPr/>
        </p:nvSpPr>
        <p:spPr>
          <a:xfrm>
            <a:off x="3622550" y="1523700"/>
            <a:ext cx="1590300" cy="4983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2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-GB" sz="2000" baseline="-25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-GB" sz="2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-GB" sz="2000"/>
              <a:t> 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s</a:t>
            </a:r>
            <a:r>
              <a:rPr lang="en-GB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tmt</a:t>
            </a:r>
            <a:r>
              <a:rPr lang="en-GB" sz="1800" baseline="-25000"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-GB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2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-GB" sz="2000" baseline="-25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-GB" sz="2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-GB" sz="2000">
                <a:solidFill>
                  <a:schemeClr val="dk1"/>
                </a:solidFill>
              </a:rPr>
              <a:t> </a:t>
            </a:r>
            <a: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stmt</a:t>
            </a:r>
            <a:r>
              <a:rPr lang="en-GB" sz="1800"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-GB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marL="0" lvl="0" indent="0" algn="ctr" rtl="0">
              <a:spcBef>
                <a:spcPts val="0"/>
              </a:spcBef>
              <a:buSzPct val="25000"/>
              <a:buNone/>
            </a:pPr>
            <a:r>
              <a:rPr lang="en-GB" sz="2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-GB" sz="2000" baseline="-25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-GB" sz="2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-GB" sz="2000">
                <a:solidFill>
                  <a:schemeClr val="dk1"/>
                </a:solidFill>
              </a:rPr>
              <a:t> </a:t>
            </a:r>
            <a: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stmt</a:t>
            </a:r>
            <a:r>
              <a:rPr lang="en-GB" sz="1800"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-GB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ctr" rtl="0">
              <a:spcBef>
                <a:spcPts val="0"/>
              </a:spcBef>
              <a:buSzPct val="25000"/>
              <a:buNone/>
            </a:pPr>
            <a:r>
              <a:rPr lang="en-GB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</a:p>
          <a:p>
            <a:pPr marL="0" lvl="0" indent="0" algn="ctr" rtl="0">
              <a:spcBef>
                <a:spcPts val="0"/>
              </a:spcBef>
              <a:buSzPct val="25000"/>
              <a:buNone/>
            </a:pPr>
            <a:r>
              <a:rPr lang="en-GB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</a:p>
          <a:p>
            <a:pPr marL="0" lvl="0" indent="0" algn="ctr" rtl="0">
              <a:spcBef>
                <a:spcPts val="0"/>
              </a:spcBef>
              <a:buSzPct val="25000"/>
              <a:buNone/>
            </a:pPr>
            <a:r>
              <a:rPr lang="en-GB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2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-GB" sz="2000" baseline="-25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M</a:t>
            </a:r>
            <a:r>
              <a:rPr lang="en-GB" sz="2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-GB" sz="2000">
                <a:solidFill>
                  <a:schemeClr val="dk1"/>
                </a:solidFill>
              </a:rPr>
              <a:t> </a:t>
            </a:r>
            <a: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stmt</a:t>
            </a:r>
            <a:r>
              <a:rPr lang="en-GB" sz="1800"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</a:t>
            </a:r>
            <a:r>
              <a:rPr lang="en-GB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</p:txBody>
      </p:sp>
      <p:sp>
        <p:nvSpPr>
          <p:cNvPr id="474" name="Shape 474"/>
          <p:cNvSpPr txBox="1"/>
          <p:nvPr/>
        </p:nvSpPr>
        <p:spPr>
          <a:xfrm>
            <a:off x="228450" y="1524400"/>
            <a:ext cx="1590300" cy="492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2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-GB" sz="2000" baseline="-25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-GB" sz="2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-GB" sz="2000">
                <a:solidFill>
                  <a:srgbClr val="FFFFFF"/>
                </a:solidFill>
              </a:rPr>
              <a:t> 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s</a:t>
            </a:r>
            <a:r>
              <a:rPr lang="en-GB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tmt</a:t>
            </a:r>
            <a:r>
              <a:rPr lang="en-GB" sz="1800" baseline="-25000"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-GB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2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-GB" sz="2000" baseline="-25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-GB" sz="2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-GB" sz="2000">
                <a:solidFill>
                  <a:srgbClr val="FFFFFF"/>
                </a:solidFill>
              </a:rPr>
              <a:t> </a:t>
            </a:r>
            <a: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stmt</a:t>
            </a:r>
            <a:r>
              <a:rPr lang="en-GB" sz="1800"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-GB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marL="0" lvl="0" indent="0" algn="ctr" rtl="0">
              <a:spcBef>
                <a:spcPts val="0"/>
              </a:spcBef>
              <a:buSzPct val="25000"/>
              <a:buNone/>
            </a:pPr>
            <a:r>
              <a:rPr lang="en-GB" sz="2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-GB" sz="2000" baseline="-25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-GB" sz="2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-GB" sz="2000">
                <a:solidFill>
                  <a:srgbClr val="FFFFFF"/>
                </a:solidFill>
              </a:rPr>
              <a:t> </a:t>
            </a:r>
            <a: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stmt</a:t>
            </a:r>
            <a:r>
              <a:rPr lang="en-GB" sz="1800"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-GB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ctr" rtl="0">
              <a:spcBef>
                <a:spcPts val="0"/>
              </a:spcBef>
              <a:buSzPct val="25000"/>
              <a:buNone/>
            </a:pPr>
            <a:r>
              <a:rPr lang="en-GB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</a:p>
          <a:p>
            <a:pPr marL="0" lvl="0" indent="0" algn="ctr" rtl="0">
              <a:spcBef>
                <a:spcPts val="0"/>
              </a:spcBef>
              <a:buSzPct val="25000"/>
              <a:buNone/>
            </a:pPr>
            <a:r>
              <a:rPr lang="en-GB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</a:p>
          <a:p>
            <a:pPr marL="0" lvl="0" indent="0" algn="ctr" rtl="0">
              <a:spcBef>
                <a:spcPts val="0"/>
              </a:spcBef>
              <a:buSzPct val="25000"/>
              <a:buNone/>
            </a:pPr>
            <a:r>
              <a:rPr lang="en-GB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2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-GB" sz="2000" baseline="-25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M</a:t>
            </a:r>
            <a:r>
              <a:rPr lang="en-GB" sz="2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-GB" sz="2000">
                <a:solidFill>
                  <a:srgbClr val="FFFFFF"/>
                </a:solidFill>
              </a:rPr>
              <a:t> </a:t>
            </a:r>
            <a: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stmt</a:t>
            </a:r>
            <a:r>
              <a:rPr lang="en-GB" sz="1800"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</a:t>
            </a:r>
            <a:r>
              <a:rPr lang="en-GB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</p:txBody>
      </p:sp>
      <p:sp>
        <p:nvSpPr>
          <p:cNvPr id="475" name="Shape 475"/>
          <p:cNvSpPr/>
          <p:nvPr/>
        </p:nvSpPr>
        <p:spPr>
          <a:xfrm>
            <a:off x="2158050" y="3529650"/>
            <a:ext cx="1295400" cy="4845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84A7AB"/>
              </a:gs>
              <a:gs pos="80000">
                <a:srgbClr val="AEDCE0"/>
              </a:gs>
              <a:gs pos="100000">
                <a:srgbClr val="AEDEE2"/>
              </a:gs>
            </a:gsLst>
            <a:lin ang="16200038" scaled="0"/>
          </a:gradFill>
          <a:ln w="9525" cap="flat" cmpd="sng">
            <a:solidFill>
              <a:srgbClr val="B5DADD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0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/>
              <a:t>translate</a:t>
            </a:r>
          </a:p>
        </p:txBody>
      </p:sp>
      <p:sp>
        <p:nvSpPr>
          <p:cNvPr id="476" name="Shape 476"/>
          <p:cNvSpPr txBox="1"/>
          <p:nvPr/>
        </p:nvSpPr>
        <p:spPr>
          <a:xfrm>
            <a:off x="469350" y="907550"/>
            <a:ext cx="1349400" cy="45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24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-GB" sz="2400" b="1"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Shape 482"/>
          <p:cNvSpPr txBox="1">
            <a:spLocks noGrp="1"/>
          </p:cNvSpPr>
          <p:nvPr>
            <p:ph type="title"/>
          </p:nvPr>
        </p:nvSpPr>
        <p:spPr>
          <a:xfrm>
            <a:off x="116975" y="77100"/>
            <a:ext cx="8904300" cy="670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0"/>
              </a:spcBef>
              <a:buSzPct val="25000"/>
              <a:buNone/>
            </a:pPr>
            <a:r>
              <a:rPr lang="en-GB" sz="2600">
                <a:solidFill>
                  <a:srgbClr val="FF0000"/>
                </a:solidFill>
              </a:rPr>
              <a:t>UL Sequentialization:</a:t>
            </a:r>
            <a:r>
              <a:rPr lang="en-GB" sz="2600"/>
              <a:t>                    Thread Simulation</a:t>
            </a:r>
          </a:p>
        </p:txBody>
      </p:sp>
      <p:sp>
        <p:nvSpPr>
          <p:cNvPr id="483" name="Shape 483"/>
          <p:cNvSpPr/>
          <p:nvPr/>
        </p:nvSpPr>
        <p:spPr>
          <a:xfrm>
            <a:off x="394050" y="1508350"/>
            <a:ext cx="1590300" cy="49293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57150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4" name="Shape 484"/>
          <p:cNvSpPr/>
          <p:nvPr/>
        </p:nvSpPr>
        <p:spPr>
          <a:xfrm>
            <a:off x="3581150" y="1501500"/>
            <a:ext cx="1590300" cy="49293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57150" cap="flat" cmpd="sng">
            <a:solidFill>
              <a:srgbClr val="CFE2F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5" name="Shape 485"/>
          <p:cNvSpPr txBox="1"/>
          <p:nvPr/>
        </p:nvSpPr>
        <p:spPr>
          <a:xfrm>
            <a:off x="3669750" y="907550"/>
            <a:ext cx="1349400" cy="45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24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-GB" sz="2400" b="1"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</a:p>
        </p:txBody>
      </p:sp>
      <p:sp>
        <p:nvSpPr>
          <p:cNvPr id="486" name="Shape 486"/>
          <p:cNvSpPr txBox="1"/>
          <p:nvPr/>
        </p:nvSpPr>
        <p:spPr>
          <a:xfrm>
            <a:off x="3622550" y="1523700"/>
            <a:ext cx="1590300" cy="4983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2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-GB" sz="2000" baseline="-25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-GB" sz="2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-GB" sz="2000"/>
              <a:t> 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s</a:t>
            </a:r>
            <a:r>
              <a:rPr lang="en-GB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tmt</a:t>
            </a:r>
            <a:r>
              <a:rPr lang="en-GB" sz="1800" baseline="-25000"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-GB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2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-GB" sz="2000" baseline="-25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-GB" sz="2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-GB" sz="2000">
                <a:solidFill>
                  <a:schemeClr val="dk1"/>
                </a:solidFill>
              </a:rPr>
              <a:t> </a:t>
            </a:r>
            <a: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stmt</a:t>
            </a:r>
            <a:r>
              <a:rPr lang="en-GB" sz="1800"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-GB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marL="0" lvl="0" indent="0" algn="ctr" rtl="0">
              <a:spcBef>
                <a:spcPts val="0"/>
              </a:spcBef>
              <a:buSzPct val="25000"/>
              <a:buNone/>
            </a:pPr>
            <a:r>
              <a:rPr lang="en-GB" sz="2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-GB" sz="2000" baseline="-25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-GB" sz="2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-GB" sz="2000">
                <a:solidFill>
                  <a:schemeClr val="dk1"/>
                </a:solidFill>
              </a:rPr>
              <a:t> </a:t>
            </a:r>
            <a: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stmt</a:t>
            </a:r>
            <a:r>
              <a:rPr lang="en-GB" sz="1800"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-GB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ctr" rtl="0">
              <a:spcBef>
                <a:spcPts val="0"/>
              </a:spcBef>
              <a:buSzPct val="25000"/>
              <a:buNone/>
            </a:pPr>
            <a:r>
              <a:rPr lang="en-GB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</a:p>
          <a:p>
            <a:pPr marL="0" lvl="0" indent="0" algn="ctr" rtl="0">
              <a:spcBef>
                <a:spcPts val="0"/>
              </a:spcBef>
              <a:buSzPct val="25000"/>
              <a:buNone/>
            </a:pPr>
            <a:r>
              <a:rPr lang="en-GB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</a:p>
          <a:p>
            <a:pPr marL="0" lvl="0" indent="0" algn="ctr" rtl="0">
              <a:spcBef>
                <a:spcPts val="0"/>
              </a:spcBef>
              <a:buSzPct val="25000"/>
              <a:buNone/>
            </a:pPr>
            <a:r>
              <a:rPr lang="en-GB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2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-GB" sz="2000" baseline="-25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M</a:t>
            </a:r>
            <a:r>
              <a:rPr lang="en-GB" sz="2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-GB" sz="2000">
                <a:solidFill>
                  <a:schemeClr val="dk1"/>
                </a:solidFill>
              </a:rPr>
              <a:t> </a:t>
            </a:r>
            <a: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stmt</a:t>
            </a:r>
            <a:r>
              <a:rPr lang="en-GB" sz="1800"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</a:t>
            </a:r>
            <a:r>
              <a:rPr lang="en-GB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</p:txBody>
      </p:sp>
      <p:sp>
        <p:nvSpPr>
          <p:cNvPr id="487" name="Shape 487"/>
          <p:cNvSpPr/>
          <p:nvPr/>
        </p:nvSpPr>
        <p:spPr>
          <a:xfrm>
            <a:off x="6759075" y="1447500"/>
            <a:ext cx="2110800" cy="49833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8" name="Shape 488"/>
          <p:cNvSpPr txBox="1"/>
          <p:nvPr/>
        </p:nvSpPr>
        <p:spPr>
          <a:xfrm>
            <a:off x="7197750" y="907550"/>
            <a:ext cx="1349400" cy="45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24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</a:t>
            </a:r>
            <a:r>
              <a:rPr lang="en-GB" sz="2400" b="1"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</a:p>
        </p:txBody>
      </p:sp>
      <p:sp>
        <p:nvSpPr>
          <p:cNvPr id="489" name="Shape 489"/>
          <p:cNvSpPr txBox="1"/>
          <p:nvPr/>
        </p:nvSpPr>
        <p:spPr>
          <a:xfrm>
            <a:off x="228450" y="1524400"/>
            <a:ext cx="1590300" cy="492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2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-GB" sz="2000" baseline="-25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-GB" sz="2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-GB" sz="2000">
                <a:solidFill>
                  <a:srgbClr val="FFFFFF"/>
                </a:solidFill>
              </a:rPr>
              <a:t> 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s</a:t>
            </a:r>
            <a:r>
              <a:rPr lang="en-GB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tmt</a:t>
            </a:r>
            <a:r>
              <a:rPr lang="en-GB" sz="1800" baseline="-25000"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-GB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2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-GB" sz="2000" baseline="-25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-GB" sz="2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-GB" sz="2000">
                <a:solidFill>
                  <a:srgbClr val="FFFFFF"/>
                </a:solidFill>
              </a:rPr>
              <a:t> </a:t>
            </a:r>
            <a: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stmt</a:t>
            </a:r>
            <a:r>
              <a:rPr lang="en-GB" sz="1800"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-GB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marL="0" lvl="0" indent="0" algn="ctr" rtl="0">
              <a:spcBef>
                <a:spcPts val="0"/>
              </a:spcBef>
              <a:buSzPct val="25000"/>
              <a:buNone/>
            </a:pPr>
            <a:r>
              <a:rPr lang="en-GB" sz="2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-GB" sz="2000" baseline="-25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-GB" sz="2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-GB" sz="2000">
                <a:solidFill>
                  <a:srgbClr val="FFFFFF"/>
                </a:solidFill>
              </a:rPr>
              <a:t> </a:t>
            </a:r>
            <a: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stmt</a:t>
            </a:r>
            <a:r>
              <a:rPr lang="en-GB" sz="1800"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-GB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ctr" rtl="0">
              <a:spcBef>
                <a:spcPts val="0"/>
              </a:spcBef>
              <a:buSzPct val="25000"/>
              <a:buNone/>
            </a:pPr>
            <a:r>
              <a:rPr lang="en-GB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</a:p>
          <a:p>
            <a:pPr marL="0" lvl="0" indent="0" algn="ctr" rtl="0">
              <a:spcBef>
                <a:spcPts val="0"/>
              </a:spcBef>
              <a:buSzPct val="25000"/>
              <a:buNone/>
            </a:pPr>
            <a:r>
              <a:rPr lang="en-GB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</a:p>
          <a:p>
            <a:pPr marL="0" lvl="0" indent="0" algn="ctr" rtl="0">
              <a:spcBef>
                <a:spcPts val="0"/>
              </a:spcBef>
              <a:buSzPct val="25000"/>
              <a:buNone/>
            </a:pPr>
            <a:r>
              <a:rPr lang="en-GB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ctr" rtl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2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-GB" sz="2000" baseline="-25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M</a:t>
            </a:r>
            <a:r>
              <a:rPr lang="en-GB" sz="2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-GB" sz="2000">
                <a:solidFill>
                  <a:srgbClr val="FFFFFF"/>
                </a:solidFill>
              </a:rPr>
              <a:t> </a:t>
            </a:r>
            <a: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stmt</a:t>
            </a:r>
            <a:r>
              <a:rPr lang="en-GB" sz="1800"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</a:t>
            </a:r>
            <a:r>
              <a:rPr lang="en-GB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</p:txBody>
      </p:sp>
      <p:sp>
        <p:nvSpPr>
          <p:cNvPr id="490" name="Shape 490"/>
          <p:cNvSpPr txBox="1"/>
          <p:nvPr/>
        </p:nvSpPr>
        <p:spPr>
          <a:xfrm>
            <a:off x="6809775" y="1474500"/>
            <a:ext cx="2009400" cy="492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2000"/>
              <a:t>[[ </a:t>
            </a:r>
            <a:r>
              <a:rPr lang="en-GB" sz="2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-GB" sz="2000" baseline="-25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-GB" sz="2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-GB" sz="2000"/>
              <a:t> 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stmt</a:t>
            </a:r>
            <a:r>
              <a:rPr lang="en-GB" sz="1800" baseline="-25000"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-GB" sz="16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2000"/>
              <a:t>]]</a:t>
            </a:r>
            <a:r>
              <a:rPr lang="en-GB" sz="1600"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2000"/>
              <a:t>[[ </a:t>
            </a:r>
            <a:r>
              <a:rPr lang="en-GB" sz="2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-GB" sz="2000" baseline="-25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-GB" sz="2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-GB" sz="2000"/>
              <a:t> 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stmt</a:t>
            </a:r>
            <a:r>
              <a:rPr lang="en-GB" sz="1800" baseline="-25000"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-GB" sz="16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2000"/>
              <a:t>]]</a:t>
            </a:r>
            <a:r>
              <a:rPr lang="en-GB" sz="1600"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marL="0" lvl="0" indent="0" algn="ctr" rtl="0">
              <a:spcBef>
                <a:spcPts val="0"/>
              </a:spcBef>
              <a:buSzPct val="25000"/>
              <a:buNone/>
            </a:pPr>
            <a:r>
              <a:rPr lang="en-GB" sz="2000"/>
              <a:t>[[ </a:t>
            </a:r>
            <a:r>
              <a:rPr lang="en-GB" sz="2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-GB" sz="2000" baseline="-25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-GB" sz="2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-GB" sz="2000"/>
              <a:t> 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stmt</a:t>
            </a:r>
            <a:r>
              <a:rPr lang="en-GB" sz="1800" baseline="-25000"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-GB" sz="16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2000"/>
              <a:t>]]</a:t>
            </a:r>
            <a:r>
              <a:rPr lang="en-GB" sz="1600"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ctr" rtl="0">
              <a:spcBef>
                <a:spcPts val="0"/>
              </a:spcBef>
              <a:buNone/>
            </a:pP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ctr" rtl="0">
              <a:spcBef>
                <a:spcPts val="0"/>
              </a:spcBef>
              <a:buNone/>
            </a:pP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ctr" rtl="0">
              <a:spcBef>
                <a:spcPts val="0"/>
              </a:spcBef>
              <a:buSzPct val="25000"/>
              <a:buNone/>
            </a:pPr>
            <a:r>
              <a:rPr lang="en-GB" sz="1600">
                <a:latin typeface="Courier New"/>
                <a:ea typeface="Courier New"/>
                <a:cs typeface="Courier New"/>
                <a:sym typeface="Courier New"/>
              </a:rPr>
              <a:t>.</a:t>
            </a:r>
          </a:p>
          <a:p>
            <a:pPr marL="0" lvl="0" indent="0" algn="ctr" rtl="0">
              <a:spcBef>
                <a:spcPts val="0"/>
              </a:spcBef>
              <a:buSzPct val="25000"/>
              <a:buNone/>
            </a:pPr>
            <a:r>
              <a:rPr lang="en-GB" sz="1600">
                <a:latin typeface="Courier New"/>
                <a:ea typeface="Courier New"/>
                <a:cs typeface="Courier New"/>
                <a:sym typeface="Courier New"/>
              </a:rPr>
              <a:t>.</a:t>
            </a:r>
          </a:p>
          <a:p>
            <a:pPr marL="0" lvl="0" indent="0" algn="ctr" rtl="0">
              <a:spcBef>
                <a:spcPts val="0"/>
              </a:spcBef>
              <a:buSzPct val="25000"/>
              <a:buNone/>
            </a:pPr>
            <a:r>
              <a:rPr lang="en-GB" sz="1600">
                <a:latin typeface="Courier New"/>
                <a:ea typeface="Courier New"/>
                <a:cs typeface="Courier New"/>
                <a:sym typeface="Courier New"/>
              </a:rPr>
              <a:t>.</a:t>
            </a: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ctr" rtl="0">
              <a:spcBef>
                <a:spcPts val="0"/>
              </a:spcBef>
              <a:buNone/>
            </a:pP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ctr" rtl="0">
              <a:spcBef>
                <a:spcPts val="0"/>
              </a:spcBef>
              <a:buNone/>
            </a:pP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2000"/>
              <a:t>[[ </a:t>
            </a:r>
            <a:r>
              <a:rPr lang="en-GB" sz="2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-GB" sz="2000" baseline="-25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M</a:t>
            </a:r>
            <a:r>
              <a:rPr lang="en-GB" sz="2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-GB" sz="2000">
                <a:solidFill>
                  <a:srgbClr val="CC0099"/>
                </a:solidFill>
              </a:rPr>
              <a:t> 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stmt</a:t>
            </a:r>
            <a:r>
              <a:rPr lang="en-GB" sz="1800" baseline="-25000">
                <a:latin typeface="Courier New"/>
                <a:ea typeface="Courier New"/>
                <a:cs typeface="Courier New"/>
                <a:sym typeface="Courier New"/>
              </a:rPr>
              <a:t>M</a:t>
            </a:r>
            <a:r>
              <a:rPr lang="en-GB" sz="16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2000"/>
              <a:t>]]</a:t>
            </a:r>
            <a:r>
              <a:rPr lang="en-GB" sz="1600"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</p:txBody>
      </p:sp>
      <p:sp>
        <p:nvSpPr>
          <p:cNvPr id="491" name="Shape 491"/>
          <p:cNvSpPr/>
          <p:nvPr/>
        </p:nvSpPr>
        <p:spPr>
          <a:xfrm>
            <a:off x="5314150" y="3508750"/>
            <a:ext cx="1295400" cy="4845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84A7AB"/>
              </a:gs>
              <a:gs pos="80000">
                <a:srgbClr val="AEDCE0"/>
              </a:gs>
              <a:gs pos="100000">
                <a:srgbClr val="AEDEE2"/>
              </a:gs>
            </a:gsLst>
            <a:lin ang="16200038" scaled="0"/>
          </a:gradFill>
          <a:ln w="9525" cap="flat" cmpd="sng">
            <a:solidFill>
              <a:srgbClr val="B5DADD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0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translates</a:t>
            </a:r>
          </a:p>
        </p:txBody>
      </p:sp>
      <p:sp>
        <p:nvSpPr>
          <p:cNvPr id="492" name="Shape 492"/>
          <p:cNvSpPr/>
          <p:nvPr/>
        </p:nvSpPr>
        <p:spPr>
          <a:xfrm>
            <a:off x="2158050" y="3529650"/>
            <a:ext cx="1295400" cy="4845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84A7AB"/>
              </a:gs>
              <a:gs pos="80000">
                <a:srgbClr val="AEDCE0"/>
              </a:gs>
              <a:gs pos="100000">
                <a:srgbClr val="AEDEE2"/>
              </a:gs>
            </a:gsLst>
            <a:lin ang="16200038" scaled="0"/>
          </a:gradFill>
          <a:ln w="9525" cap="flat" cmpd="sng">
            <a:solidFill>
              <a:srgbClr val="B5DADD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0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/>
              <a:t>translate</a:t>
            </a:r>
          </a:p>
        </p:txBody>
      </p:sp>
      <p:sp>
        <p:nvSpPr>
          <p:cNvPr id="493" name="Shape 493"/>
          <p:cNvSpPr txBox="1"/>
          <p:nvPr/>
        </p:nvSpPr>
        <p:spPr>
          <a:xfrm>
            <a:off x="469350" y="907550"/>
            <a:ext cx="1349400" cy="45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24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-GB" sz="2400" b="1"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Shape 499"/>
          <p:cNvSpPr txBox="1">
            <a:spLocks noGrp="1"/>
          </p:cNvSpPr>
          <p:nvPr>
            <p:ph type="title"/>
          </p:nvPr>
        </p:nvSpPr>
        <p:spPr>
          <a:xfrm>
            <a:off x="116975" y="77100"/>
            <a:ext cx="8904300" cy="670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0"/>
              </a:spcBef>
              <a:buSzPct val="25000"/>
              <a:buNone/>
            </a:pPr>
            <a:r>
              <a:rPr lang="en-GB" sz="2600">
                <a:solidFill>
                  <a:srgbClr val="FF0000"/>
                </a:solidFill>
              </a:rPr>
              <a:t>UL Sequentialization:</a:t>
            </a:r>
            <a:r>
              <a:rPr lang="en-GB" sz="2600"/>
              <a:t>                    Thread Simulation</a:t>
            </a:r>
          </a:p>
        </p:txBody>
      </p:sp>
      <p:sp>
        <p:nvSpPr>
          <p:cNvPr id="500" name="Shape 500"/>
          <p:cNvSpPr/>
          <p:nvPr/>
        </p:nvSpPr>
        <p:spPr>
          <a:xfrm>
            <a:off x="6191310" y="1600200"/>
            <a:ext cx="348000" cy="3618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CC009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1" name="Shape 501"/>
          <p:cNvSpPr/>
          <p:nvPr/>
        </p:nvSpPr>
        <p:spPr>
          <a:xfrm>
            <a:off x="6191310" y="2209800"/>
            <a:ext cx="352200" cy="3810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CC009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2" name="Shape 502"/>
          <p:cNvSpPr txBox="1"/>
          <p:nvPr/>
        </p:nvSpPr>
        <p:spPr>
          <a:xfrm rot="-5400000">
            <a:off x="6115110" y="1785510"/>
            <a:ext cx="457200" cy="609600"/>
          </a:xfrm>
          <a:prstGeom prst="rect">
            <a:avLst/>
          </a:prstGeom>
          <a:noFill/>
          <a:ln>
            <a:noFill/>
          </a:ln>
        </p:spPr>
        <p:txBody>
          <a:bodyPr lIns="91425" tIns="0" rIns="91425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 b="1">
                <a:solidFill>
                  <a:srgbClr val="CC0099"/>
                </a:solidFill>
                <a:latin typeface="Arial"/>
                <a:ea typeface="Arial"/>
                <a:cs typeface="Arial"/>
                <a:sym typeface="Arial"/>
              </a:rPr>
              <a:t> ... </a:t>
            </a:r>
          </a:p>
        </p:txBody>
      </p:sp>
      <p:sp>
        <p:nvSpPr>
          <p:cNvPr id="503" name="Shape 503"/>
          <p:cNvSpPr txBox="1"/>
          <p:nvPr/>
        </p:nvSpPr>
        <p:spPr>
          <a:xfrm rot="-5400000">
            <a:off x="5572200" y="1723800"/>
            <a:ext cx="838200" cy="40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skip</a:t>
            </a:r>
          </a:p>
        </p:txBody>
      </p:sp>
      <p:sp>
        <p:nvSpPr>
          <p:cNvPr id="504" name="Shape 504"/>
          <p:cNvSpPr txBox="1"/>
          <p:nvPr/>
        </p:nvSpPr>
        <p:spPr>
          <a:xfrm>
            <a:off x="239050" y="941300"/>
            <a:ext cx="3937800" cy="567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2200" b="1"/>
              <a:t>execute statements</a:t>
            </a:r>
          </a:p>
        </p:txBody>
      </p:sp>
      <p:sp>
        <p:nvSpPr>
          <p:cNvPr id="505" name="Shape 505"/>
          <p:cNvSpPr/>
          <p:nvPr/>
        </p:nvSpPr>
        <p:spPr>
          <a:xfrm>
            <a:off x="6759075" y="1447500"/>
            <a:ext cx="2110800" cy="49833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6" name="Shape 506"/>
          <p:cNvSpPr txBox="1"/>
          <p:nvPr/>
        </p:nvSpPr>
        <p:spPr>
          <a:xfrm>
            <a:off x="7197750" y="907550"/>
            <a:ext cx="1349400" cy="45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24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</a:t>
            </a:r>
            <a:r>
              <a:rPr lang="en-GB" sz="2400" b="1"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</a:p>
        </p:txBody>
      </p:sp>
      <p:sp>
        <p:nvSpPr>
          <p:cNvPr id="507" name="Shape 507"/>
          <p:cNvSpPr txBox="1"/>
          <p:nvPr/>
        </p:nvSpPr>
        <p:spPr>
          <a:xfrm>
            <a:off x="6809775" y="1474500"/>
            <a:ext cx="2009400" cy="492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2000"/>
              <a:t>[[ </a:t>
            </a:r>
            <a:r>
              <a:rPr lang="en-GB" sz="2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-GB" sz="2000" baseline="-25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-GB" sz="2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-GB" sz="2000"/>
              <a:t> 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stmt</a:t>
            </a:r>
            <a:r>
              <a:rPr lang="en-GB" sz="1800" baseline="-25000"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-GB" sz="16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2000"/>
              <a:t>]]</a:t>
            </a:r>
            <a:r>
              <a:rPr lang="en-GB" sz="1600"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2000"/>
              <a:t>[[ </a:t>
            </a:r>
            <a:r>
              <a:rPr lang="en-GB" sz="2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-GB" sz="2000" baseline="-25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-GB" sz="2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-GB" sz="2000"/>
              <a:t> 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stmt</a:t>
            </a:r>
            <a:r>
              <a:rPr lang="en-GB" sz="1800" baseline="-25000"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-GB" sz="16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2000"/>
              <a:t>]]</a:t>
            </a:r>
            <a:r>
              <a:rPr lang="en-GB" sz="1600"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marL="0" lvl="0" indent="0" algn="ctr" rtl="0">
              <a:spcBef>
                <a:spcPts val="0"/>
              </a:spcBef>
              <a:buSzPct val="25000"/>
              <a:buNone/>
            </a:pPr>
            <a:r>
              <a:rPr lang="en-GB" sz="2000"/>
              <a:t>[[ </a:t>
            </a:r>
            <a:r>
              <a:rPr lang="en-GB" sz="2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-GB" sz="2000" baseline="-25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-GB" sz="2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-GB" sz="2000"/>
              <a:t> 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stmt</a:t>
            </a:r>
            <a:r>
              <a:rPr lang="en-GB" sz="1800" baseline="-25000"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-GB" sz="16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2000"/>
              <a:t>]]</a:t>
            </a:r>
            <a:r>
              <a:rPr lang="en-GB" sz="1600"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ctr" rtl="0">
              <a:spcBef>
                <a:spcPts val="0"/>
              </a:spcBef>
              <a:buNone/>
            </a:pP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ctr" rtl="0">
              <a:spcBef>
                <a:spcPts val="0"/>
              </a:spcBef>
              <a:buNone/>
            </a:pP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ctr" rtl="0">
              <a:spcBef>
                <a:spcPts val="0"/>
              </a:spcBef>
              <a:buSzPct val="25000"/>
              <a:buNone/>
            </a:pPr>
            <a:r>
              <a:rPr lang="en-GB" sz="1600">
                <a:latin typeface="Courier New"/>
                <a:ea typeface="Courier New"/>
                <a:cs typeface="Courier New"/>
                <a:sym typeface="Courier New"/>
              </a:rPr>
              <a:t>.</a:t>
            </a:r>
          </a:p>
          <a:p>
            <a:pPr marL="0" lvl="0" indent="0" algn="ctr" rtl="0">
              <a:spcBef>
                <a:spcPts val="0"/>
              </a:spcBef>
              <a:buSzPct val="25000"/>
              <a:buNone/>
            </a:pPr>
            <a:r>
              <a:rPr lang="en-GB" sz="1600">
                <a:latin typeface="Courier New"/>
                <a:ea typeface="Courier New"/>
                <a:cs typeface="Courier New"/>
                <a:sym typeface="Courier New"/>
              </a:rPr>
              <a:t>.</a:t>
            </a:r>
          </a:p>
          <a:p>
            <a:pPr marL="0" lvl="0" indent="0" algn="ctr" rtl="0">
              <a:spcBef>
                <a:spcPts val="0"/>
              </a:spcBef>
              <a:buSzPct val="25000"/>
              <a:buNone/>
            </a:pPr>
            <a:r>
              <a:rPr lang="en-GB" sz="1600">
                <a:latin typeface="Courier New"/>
                <a:ea typeface="Courier New"/>
                <a:cs typeface="Courier New"/>
                <a:sym typeface="Courier New"/>
              </a:rPr>
              <a:t>.</a:t>
            </a: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ctr" rtl="0">
              <a:spcBef>
                <a:spcPts val="0"/>
              </a:spcBef>
              <a:buNone/>
            </a:pP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ctr" rtl="0">
              <a:spcBef>
                <a:spcPts val="0"/>
              </a:spcBef>
              <a:buNone/>
            </a:pP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2000"/>
              <a:t>[[ </a:t>
            </a:r>
            <a:r>
              <a:rPr lang="en-GB" sz="2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-GB" sz="2000" baseline="-25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M</a:t>
            </a:r>
            <a:r>
              <a:rPr lang="en-GB" sz="2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-GB" sz="2000">
                <a:solidFill>
                  <a:srgbClr val="CC0099"/>
                </a:solidFill>
              </a:rPr>
              <a:t> 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stmt</a:t>
            </a:r>
            <a:r>
              <a:rPr lang="en-GB" sz="1800" baseline="-25000">
                <a:latin typeface="Courier New"/>
                <a:ea typeface="Courier New"/>
                <a:cs typeface="Courier New"/>
                <a:sym typeface="Courier New"/>
              </a:rPr>
              <a:t>M</a:t>
            </a:r>
            <a:r>
              <a:rPr lang="en-GB" sz="16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2000"/>
              <a:t>]]</a:t>
            </a:r>
            <a:r>
              <a:rPr lang="en-GB" sz="1600"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</p:txBody>
      </p:sp>
      <p:sp>
        <p:nvSpPr>
          <p:cNvPr id="508" name="Shape 508"/>
          <p:cNvSpPr txBox="1"/>
          <p:nvPr/>
        </p:nvSpPr>
        <p:spPr>
          <a:xfrm>
            <a:off x="6830775" y="2997100"/>
            <a:ext cx="1988400" cy="13347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2200" b="1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EXECUTE</a:t>
            </a:r>
          </a:p>
        </p:txBody>
      </p:sp>
      <p:cxnSp>
        <p:nvCxnSpPr>
          <p:cNvPr id="509" name="Shape 509"/>
          <p:cNvCxnSpPr/>
          <p:nvPr/>
        </p:nvCxnSpPr>
        <p:spPr>
          <a:xfrm>
            <a:off x="6765825" y="2844900"/>
            <a:ext cx="2110800" cy="0"/>
          </a:xfrm>
          <a:prstGeom prst="straightConnector1">
            <a:avLst/>
          </a:prstGeom>
          <a:noFill/>
          <a:ln w="63500" cap="flat" cmpd="sng">
            <a:solidFill>
              <a:srgbClr val="CC009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10" name="Shape 510"/>
          <p:cNvSpPr txBox="1"/>
          <p:nvPr/>
        </p:nvSpPr>
        <p:spPr>
          <a:xfrm>
            <a:off x="7188250" y="2540200"/>
            <a:ext cx="1273800" cy="456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GB" sz="2200" b="1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RESUME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Shape 516"/>
          <p:cNvSpPr txBox="1">
            <a:spLocks noGrp="1"/>
          </p:cNvSpPr>
          <p:nvPr>
            <p:ph type="title"/>
          </p:nvPr>
        </p:nvSpPr>
        <p:spPr>
          <a:xfrm>
            <a:off x="116975" y="77100"/>
            <a:ext cx="8904300" cy="670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0"/>
              </a:spcBef>
              <a:buSzPct val="25000"/>
              <a:buNone/>
            </a:pPr>
            <a:r>
              <a:rPr lang="en-GB" sz="2600">
                <a:solidFill>
                  <a:srgbClr val="FF0000"/>
                </a:solidFill>
              </a:rPr>
              <a:t>UL Sequentialization:</a:t>
            </a:r>
            <a:r>
              <a:rPr lang="en-GB" sz="2600"/>
              <a:t>                    Thread Simulation</a:t>
            </a:r>
          </a:p>
        </p:txBody>
      </p:sp>
      <p:sp>
        <p:nvSpPr>
          <p:cNvPr id="517" name="Shape 517"/>
          <p:cNvSpPr/>
          <p:nvPr/>
        </p:nvSpPr>
        <p:spPr>
          <a:xfrm>
            <a:off x="6191310" y="1600200"/>
            <a:ext cx="348000" cy="3618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CC009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8" name="Shape 518"/>
          <p:cNvSpPr/>
          <p:nvPr/>
        </p:nvSpPr>
        <p:spPr>
          <a:xfrm>
            <a:off x="6191310" y="2209800"/>
            <a:ext cx="352200" cy="3810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CC009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9" name="Shape 519"/>
          <p:cNvSpPr txBox="1"/>
          <p:nvPr/>
        </p:nvSpPr>
        <p:spPr>
          <a:xfrm rot="-5400000">
            <a:off x="6115110" y="1785510"/>
            <a:ext cx="457200" cy="609600"/>
          </a:xfrm>
          <a:prstGeom prst="rect">
            <a:avLst/>
          </a:prstGeom>
          <a:noFill/>
          <a:ln>
            <a:noFill/>
          </a:ln>
        </p:spPr>
        <p:txBody>
          <a:bodyPr lIns="91425" tIns="0" rIns="91425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 b="1">
                <a:solidFill>
                  <a:srgbClr val="CC0099"/>
                </a:solidFill>
                <a:latin typeface="Arial"/>
                <a:ea typeface="Arial"/>
                <a:cs typeface="Arial"/>
                <a:sym typeface="Arial"/>
              </a:rPr>
              <a:t> ... </a:t>
            </a:r>
          </a:p>
        </p:txBody>
      </p:sp>
      <p:sp>
        <p:nvSpPr>
          <p:cNvPr id="520" name="Shape 520"/>
          <p:cNvSpPr txBox="1"/>
          <p:nvPr/>
        </p:nvSpPr>
        <p:spPr>
          <a:xfrm rot="-5400000">
            <a:off x="5572200" y="1723800"/>
            <a:ext cx="838200" cy="40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skip</a:t>
            </a:r>
          </a:p>
        </p:txBody>
      </p:sp>
      <p:sp>
        <p:nvSpPr>
          <p:cNvPr id="521" name="Shape 521"/>
          <p:cNvSpPr txBox="1"/>
          <p:nvPr/>
        </p:nvSpPr>
        <p:spPr>
          <a:xfrm>
            <a:off x="239050" y="941300"/>
            <a:ext cx="3937800" cy="567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2200" b="1"/>
              <a:t>suspend execution</a:t>
            </a:r>
          </a:p>
        </p:txBody>
      </p:sp>
      <p:sp>
        <p:nvSpPr>
          <p:cNvPr id="522" name="Shape 522"/>
          <p:cNvSpPr/>
          <p:nvPr/>
        </p:nvSpPr>
        <p:spPr>
          <a:xfrm>
            <a:off x="6759075" y="1447500"/>
            <a:ext cx="2110800" cy="49833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7197750" y="907550"/>
            <a:ext cx="1349400" cy="45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24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</a:t>
            </a:r>
            <a:r>
              <a:rPr lang="en-GB" sz="2400" b="1"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</a:p>
        </p:txBody>
      </p:sp>
      <p:sp>
        <p:nvSpPr>
          <p:cNvPr id="524" name="Shape 524"/>
          <p:cNvSpPr txBox="1"/>
          <p:nvPr/>
        </p:nvSpPr>
        <p:spPr>
          <a:xfrm>
            <a:off x="6809775" y="1474500"/>
            <a:ext cx="2009400" cy="492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2000"/>
              <a:t>[[ </a:t>
            </a:r>
            <a:r>
              <a:rPr lang="en-GB" sz="2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-GB" sz="2000" baseline="-25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-GB" sz="2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-GB" sz="2000"/>
              <a:t> 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stmt</a:t>
            </a:r>
            <a:r>
              <a:rPr lang="en-GB" sz="1800" baseline="-25000"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-GB" sz="16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2000"/>
              <a:t>]]</a:t>
            </a:r>
            <a:r>
              <a:rPr lang="en-GB" sz="1600"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2000"/>
              <a:t>[[ </a:t>
            </a:r>
            <a:r>
              <a:rPr lang="en-GB" sz="2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-GB" sz="2000" baseline="-25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-GB" sz="2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-GB" sz="2000"/>
              <a:t> 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stmt</a:t>
            </a:r>
            <a:r>
              <a:rPr lang="en-GB" sz="1800" baseline="-25000"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-GB" sz="16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2000"/>
              <a:t>]]</a:t>
            </a:r>
            <a:r>
              <a:rPr lang="en-GB" sz="1600"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marL="0" lvl="0" indent="0" algn="ctr" rtl="0">
              <a:spcBef>
                <a:spcPts val="0"/>
              </a:spcBef>
              <a:buSzPct val="25000"/>
              <a:buNone/>
            </a:pPr>
            <a:r>
              <a:rPr lang="en-GB" sz="2000"/>
              <a:t>[[ </a:t>
            </a:r>
            <a:r>
              <a:rPr lang="en-GB" sz="2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-GB" sz="2000" baseline="-25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-GB" sz="2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-GB" sz="2000"/>
              <a:t> 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stmt</a:t>
            </a:r>
            <a:r>
              <a:rPr lang="en-GB" sz="1800" baseline="-25000"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-GB" sz="16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2000"/>
              <a:t>]]</a:t>
            </a:r>
            <a:r>
              <a:rPr lang="en-GB" sz="1600"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ctr" rtl="0">
              <a:spcBef>
                <a:spcPts val="0"/>
              </a:spcBef>
              <a:buNone/>
            </a:pP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ctr" rtl="0">
              <a:spcBef>
                <a:spcPts val="0"/>
              </a:spcBef>
              <a:buNone/>
            </a:pP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ctr" rtl="0">
              <a:spcBef>
                <a:spcPts val="0"/>
              </a:spcBef>
              <a:buSzPct val="25000"/>
              <a:buNone/>
            </a:pPr>
            <a:r>
              <a:rPr lang="en-GB" sz="1600">
                <a:latin typeface="Courier New"/>
                <a:ea typeface="Courier New"/>
                <a:cs typeface="Courier New"/>
                <a:sym typeface="Courier New"/>
              </a:rPr>
              <a:t>.</a:t>
            </a:r>
          </a:p>
          <a:p>
            <a:pPr marL="0" lvl="0" indent="0" algn="ctr" rtl="0">
              <a:spcBef>
                <a:spcPts val="0"/>
              </a:spcBef>
              <a:buSzPct val="25000"/>
              <a:buNone/>
            </a:pPr>
            <a:r>
              <a:rPr lang="en-GB" sz="1600">
                <a:latin typeface="Courier New"/>
                <a:ea typeface="Courier New"/>
                <a:cs typeface="Courier New"/>
                <a:sym typeface="Courier New"/>
              </a:rPr>
              <a:t>.</a:t>
            </a:r>
          </a:p>
          <a:p>
            <a:pPr marL="0" lvl="0" indent="0" algn="ctr" rtl="0">
              <a:spcBef>
                <a:spcPts val="0"/>
              </a:spcBef>
              <a:buSzPct val="25000"/>
              <a:buNone/>
            </a:pPr>
            <a:r>
              <a:rPr lang="en-GB" sz="1600">
                <a:latin typeface="Courier New"/>
                <a:ea typeface="Courier New"/>
                <a:cs typeface="Courier New"/>
                <a:sym typeface="Courier New"/>
              </a:rPr>
              <a:t>.</a:t>
            </a: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lvl="0" indent="457200" algn="ctr" rtl="0">
              <a:spcBef>
                <a:spcPts val="0"/>
              </a:spcBef>
              <a:buNone/>
            </a:pP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ctr" rtl="0">
              <a:spcBef>
                <a:spcPts val="0"/>
              </a:spcBef>
              <a:buNone/>
            </a:pP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ctr" rtl="0">
              <a:spcBef>
                <a:spcPts val="0"/>
              </a:spcBef>
              <a:buNone/>
            </a:pP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2000"/>
              <a:t>[[ </a:t>
            </a:r>
            <a:r>
              <a:rPr lang="en-GB" sz="2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-GB" sz="2000" baseline="-25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M</a:t>
            </a:r>
            <a:r>
              <a:rPr lang="en-GB" sz="20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-GB" sz="2000">
                <a:solidFill>
                  <a:srgbClr val="CC0099"/>
                </a:solidFill>
              </a:rPr>
              <a:t> 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stmt</a:t>
            </a:r>
            <a:r>
              <a:rPr lang="en-GB" sz="1800" baseline="-25000">
                <a:latin typeface="Courier New"/>
                <a:ea typeface="Courier New"/>
                <a:cs typeface="Courier New"/>
                <a:sym typeface="Courier New"/>
              </a:rPr>
              <a:t>M</a:t>
            </a:r>
            <a:r>
              <a:rPr lang="en-GB" sz="16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2000"/>
              <a:t>]]</a:t>
            </a:r>
            <a:r>
              <a:rPr lang="en-GB" sz="1600"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</p:txBody>
      </p:sp>
      <p:sp>
        <p:nvSpPr>
          <p:cNvPr id="525" name="Shape 525"/>
          <p:cNvSpPr txBox="1"/>
          <p:nvPr/>
        </p:nvSpPr>
        <p:spPr>
          <a:xfrm>
            <a:off x="6830775" y="2997100"/>
            <a:ext cx="1988400" cy="13347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2200" b="1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EXECUTE</a:t>
            </a:r>
          </a:p>
        </p:txBody>
      </p:sp>
      <p:cxnSp>
        <p:nvCxnSpPr>
          <p:cNvPr id="526" name="Shape 526"/>
          <p:cNvCxnSpPr/>
          <p:nvPr/>
        </p:nvCxnSpPr>
        <p:spPr>
          <a:xfrm>
            <a:off x="6765825" y="2844900"/>
            <a:ext cx="2110800" cy="0"/>
          </a:xfrm>
          <a:prstGeom prst="straightConnector1">
            <a:avLst/>
          </a:prstGeom>
          <a:noFill/>
          <a:ln w="63500" cap="flat" cmpd="sng">
            <a:solidFill>
              <a:srgbClr val="CC009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27" name="Shape 527"/>
          <p:cNvSpPr txBox="1"/>
          <p:nvPr/>
        </p:nvSpPr>
        <p:spPr>
          <a:xfrm>
            <a:off x="7188250" y="2540200"/>
            <a:ext cx="1273800" cy="456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GB" sz="2200" b="1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RESUME</a:t>
            </a:r>
          </a:p>
        </p:txBody>
      </p:sp>
      <p:cxnSp>
        <p:nvCxnSpPr>
          <p:cNvPr id="528" name="Shape 528"/>
          <p:cNvCxnSpPr/>
          <p:nvPr/>
        </p:nvCxnSpPr>
        <p:spPr>
          <a:xfrm>
            <a:off x="6765825" y="4521300"/>
            <a:ext cx="2110800" cy="0"/>
          </a:xfrm>
          <a:prstGeom prst="straightConnector1">
            <a:avLst/>
          </a:prstGeom>
          <a:noFill/>
          <a:ln w="63500" cap="flat" cmpd="sng">
            <a:solidFill>
              <a:srgbClr val="CC009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29" name="Shape 529"/>
          <p:cNvSpPr txBox="1"/>
          <p:nvPr/>
        </p:nvSpPr>
        <p:spPr>
          <a:xfrm>
            <a:off x="7112650" y="4368700"/>
            <a:ext cx="1434600" cy="381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2200" b="1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SUSPEND</a:t>
            </a:r>
          </a:p>
        </p:txBody>
      </p:sp>
      <p:sp>
        <p:nvSpPr>
          <p:cNvPr id="530" name="Shape 530"/>
          <p:cNvSpPr/>
          <p:nvPr/>
        </p:nvSpPr>
        <p:spPr>
          <a:xfrm>
            <a:off x="6191310" y="5029200"/>
            <a:ext cx="348000" cy="3618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CC009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1" name="Shape 531"/>
          <p:cNvSpPr/>
          <p:nvPr/>
        </p:nvSpPr>
        <p:spPr>
          <a:xfrm>
            <a:off x="6191310" y="5638800"/>
            <a:ext cx="352200" cy="3810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CC009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2" name="Shape 532"/>
          <p:cNvSpPr txBox="1"/>
          <p:nvPr/>
        </p:nvSpPr>
        <p:spPr>
          <a:xfrm rot="-5400000">
            <a:off x="6115110" y="5214510"/>
            <a:ext cx="457200" cy="609600"/>
          </a:xfrm>
          <a:prstGeom prst="rect">
            <a:avLst/>
          </a:prstGeom>
          <a:noFill/>
          <a:ln>
            <a:noFill/>
          </a:ln>
        </p:spPr>
        <p:txBody>
          <a:bodyPr lIns="91425" tIns="0" rIns="91425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 b="1">
                <a:solidFill>
                  <a:srgbClr val="CC0099"/>
                </a:solidFill>
                <a:latin typeface="Arial"/>
                <a:ea typeface="Arial"/>
                <a:cs typeface="Arial"/>
                <a:sym typeface="Arial"/>
              </a:rPr>
              <a:t> ... </a:t>
            </a:r>
          </a:p>
        </p:txBody>
      </p:sp>
      <p:sp>
        <p:nvSpPr>
          <p:cNvPr id="533" name="Shape 533"/>
          <p:cNvSpPr txBox="1"/>
          <p:nvPr/>
        </p:nvSpPr>
        <p:spPr>
          <a:xfrm rot="-5400000">
            <a:off x="5572200" y="5152800"/>
            <a:ext cx="838200" cy="40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skip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Shape 539"/>
          <p:cNvSpPr txBox="1">
            <a:spLocks noGrp="1"/>
          </p:cNvSpPr>
          <p:nvPr>
            <p:ph type="title"/>
          </p:nvPr>
        </p:nvSpPr>
        <p:spPr>
          <a:xfrm>
            <a:off x="116975" y="77100"/>
            <a:ext cx="8904300" cy="670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0"/>
              </a:spcBef>
              <a:buSzPct val="25000"/>
              <a:buNone/>
            </a:pPr>
            <a:r>
              <a:rPr lang="en-GB" sz="2600">
                <a:solidFill>
                  <a:srgbClr val="FF0000"/>
                </a:solidFill>
              </a:rPr>
              <a:t>UL Sequentialization:  </a:t>
            </a:r>
            <a:r>
              <a:rPr lang="en-GB" sz="2500"/>
              <a:t>Translation for Simple Stmts</a:t>
            </a:r>
          </a:p>
        </p:txBody>
      </p:sp>
      <p:sp>
        <p:nvSpPr>
          <p:cNvPr id="540" name="Shape 540"/>
          <p:cNvSpPr txBox="1"/>
          <p:nvPr/>
        </p:nvSpPr>
        <p:spPr>
          <a:xfrm>
            <a:off x="2288525" y="1542550"/>
            <a:ext cx="4556700" cy="5205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en-GB" sz="2200"/>
              <a:t>[[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800" b="1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l: </a:t>
            </a:r>
            <a:r>
              <a:rPr lang="en-GB" sz="1800" b="1">
                <a:latin typeface="Courier New"/>
                <a:ea typeface="Courier New"/>
                <a:cs typeface="Courier New"/>
                <a:sym typeface="Courier New"/>
              </a:rPr>
              <a:t>simple_stmt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2200"/>
              <a:t>]]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41" name="Shape 541"/>
          <p:cNvSpPr txBox="1"/>
          <p:nvPr/>
        </p:nvSpPr>
        <p:spPr>
          <a:xfrm>
            <a:off x="307475" y="868125"/>
            <a:ext cx="5290500" cy="57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800"/>
              <a:t>Simple statements: assignment, goto, return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 txBox="1">
            <a:spLocks noGrp="1"/>
          </p:cNvSpPr>
          <p:nvPr>
            <p:ph type="title"/>
          </p:nvPr>
        </p:nvSpPr>
        <p:spPr>
          <a:xfrm>
            <a:off x="116975" y="77100"/>
            <a:ext cx="8904300" cy="670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0"/>
              </a:spcBef>
              <a:buSzPct val="25000"/>
              <a:buNone/>
            </a:pPr>
            <a:r>
              <a:rPr lang="en-GB" sz="2600">
                <a:solidFill>
                  <a:srgbClr val="FF0000"/>
                </a:solidFill>
              </a:rPr>
              <a:t>UL Sequentialization:  </a:t>
            </a:r>
            <a:r>
              <a:rPr lang="en-GB" sz="2500"/>
              <a:t>Translation for Simple Stmts</a:t>
            </a:r>
          </a:p>
        </p:txBody>
      </p:sp>
      <p:sp>
        <p:nvSpPr>
          <p:cNvPr id="548" name="Shape 548"/>
          <p:cNvSpPr txBox="1"/>
          <p:nvPr/>
        </p:nvSpPr>
        <p:spPr>
          <a:xfrm>
            <a:off x="2288525" y="1542550"/>
            <a:ext cx="4556700" cy="5205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en-GB" sz="2200"/>
              <a:t>[[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800" b="1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l: </a:t>
            </a:r>
            <a:r>
              <a:rPr lang="en-GB" sz="1800" b="1">
                <a:latin typeface="Courier New"/>
                <a:ea typeface="Courier New"/>
                <a:cs typeface="Courier New"/>
                <a:sym typeface="Courier New"/>
              </a:rPr>
              <a:t>simple_stmt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2200"/>
              <a:t>]]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49" name="Shape 549"/>
          <p:cNvSpPr txBox="1"/>
          <p:nvPr/>
        </p:nvSpPr>
        <p:spPr>
          <a:xfrm>
            <a:off x="307475" y="868125"/>
            <a:ext cx="5290500" cy="57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800"/>
              <a:t>Simple statements: assignment, goto, return</a:t>
            </a:r>
          </a:p>
        </p:txBody>
      </p:sp>
      <p:sp>
        <p:nvSpPr>
          <p:cNvPr id="550" name="Shape 550"/>
          <p:cNvSpPr txBox="1"/>
          <p:nvPr/>
        </p:nvSpPr>
        <p:spPr>
          <a:xfrm>
            <a:off x="2288525" y="3447550"/>
            <a:ext cx="4556700" cy="5205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en-GB" sz="1800" b="1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CONTR</a:t>
            </a:r>
            <a:r>
              <a:rPr lang="en-GB" sz="1800" b="1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GB" sz="1800" b="1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-GB" sz="1800" b="1">
                <a:latin typeface="Courier New"/>
                <a:ea typeface="Courier New"/>
                <a:cs typeface="Courier New"/>
                <a:sym typeface="Courier New"/>
              </a:rPr>
              <a:t>) </a:t>
            </a:r>
            <a:r>
              <a:rPr lang="en-GB" sz="1800" b="1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l:</a:t>
            </a:r>
            <a:r>
              <a:rPr lang="en-GB" sz="1800" b="1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800" b="1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EXEC</a:t>
            </a:r>
            <a:r>
              <a:rPr lang="en-GB" sz="1800" b="1">
                <a:latin typeface="Courier New"/>
                <a:ea typeface="Courier New"/>
                <a:cs typeface="Courier New"/>
                <a:sym typeface="Courier New"/>
              </a:rPr>
              <a:t>(simple_stmt) 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51" name="Shape 551"/>
          <p:cNvSpPr/>
          <p:nvPr/>
        </p:nvSpPr>
        <p:spPr>
          <a:xfrm>
            <a:off x="3285575" y="2463400"/>
            <a:ext cx="2562600" cy="5205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3F3F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>
                <a:solidFill>
                  <a:schemeClr val="lt2"/>
                </a:solidFill>
              </a:rPr>
              <a:t>translates into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Shape 557"/>
          <p:cNvSpPr txBox="1">
            <a:spLocks noGrp="1"/>
          </p:cNvSpPr>
          <p:nvPr>
            <p:ph type="title"/>
          </p:nvPr>
        </p:nvSpPr>
        <p:spPr>
          <a:xfrm>
            <a:off x="116975" y="77100"/>
            <a:ext cx="8904300" cy="670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0"/>
              </a:spcBef>
              <a:buSzPct val="25000"/>
              <a:buNone/>
            </a:pPr>
            <a:r>
              <a:rPr lang="en-GB" sz="2600">
                <a:solidFill>
                  <a:srgbClr val="FF0000"/>
                </a:solidFill>
              </a:rPr>
              <a:t>UL Sequentialization:  </a:t>
            </a:r>
            <a:r>
              <a:rPr lang="en-GB" sz="2500"/>
              <a:t>Translation for Simple Stmts</a:t>
            </a:r>
          </a:p>
        </p:txBody>
      </p:sp>
      <p:sp>
        <p:nvSpPr>
          <p:cNvPr id="558" name="Shape 558"/>
          <p:cNvSpPr txBox="1"/>
          <p:nvPr/>
        </p:nvSpPr>
        <p:spPr>
          <a:xfrm>
            <a:off x="2288525" y="1542550"/>
            <a:ext cx="4556700" cy="5205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en-GB" sz="2200"/>
              <a:t>[[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800" b="1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l: </a:t>
            </a:r>
            <a:r>
              <a:rPr lang="en-GB" sz="1800" b="1">
                <a:latin typeface="Courier New"/>
                <a:ea typeface="Courier New"/>
                <a:cs typeface="Courier New"/>
                <a:sym typeface="Courier New"/>
              </a:rPr>
              <a:t>simple_stmt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2200"/>
              <a:t>]]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59" name="Shape 559"/>
          <p:cNvSpPr txBox="1"/>
          <p:nvPr/>
        </p:nvSpPr>
        <p:spPr>
          <a:xfrm>
            <a:off x="307475" y="868125"/>
            <a:ext cx="5290500" cy="57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800"/>
              <a:t>Simple statements: assignment, goto, return</a:t>
            </a:r>
          </a:p>
        </p:txBody>
      </p:sp>
      <p:sp>
        <p:nvSpPr>
          <p:cNvPr id="560" name="Shape 560"/>
          <p:cNvSpPr txBox="1"/>
          <p:nvPr/>
        </p:nvSpPr>
        <p:spPr>
          <a:xfrm>
            <a:off x="2103300" y="4885525"/>
            <a:ext cx="4937400" cy="1375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#define </a:t>
            </a:r>
            <a:r>
              <a:rPr lang="en-GB" sz="1800" b="1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CONTR</a:t>
            </a:r>
            <a:r>
              <a:rPr lang="en-GB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GB" sz="1800" b="1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-GB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if(s=</a:t>
            </a:r>
            <a:r>
              <a:rPr lang="en-GB" sz="18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RESUME</a:t>
            </a:r>
            <a: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&amp;&amp; pc</a:t>
            </a:r>
            <a:r>
              <a:rPr lang="en-GB" sz="1800"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-GB" sz="18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s:=</a:t>
            </a:r>
            <a:r>
              <a:rPr lang="en-GB" sz="18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EXECUTE</a:t>
            </a:r>
            <a: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if(s=</a:t>
            </a:r>
            <a:r>
              <a:rPr lang="en-GB" sz="18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EXECUTE</a:t>
            </a:r>
            <a: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&amp;&amp; *) {</a:t>
            </a:r>
          </a:p>
          <a:p>
            <a:pPr marL="457200" lvl="0" indent="457200" rtl="0">
              <a:spcBef>
                <a:spcPts val="0"/>
              </a:spcBef>
              <a:buNone/>
            </a:pPr>
            <a: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pc</a:t>
            </a:r>
            <a:r>
              <a:rPr lang="en-GB" sz="1800"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:=</a:t>
            </a:r>
            <a:r>
              <a:rPr lang="en-GB" sz="18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 s:=</a:t>
            </a:r>
            <a:r>
              <a:rPr lang="en-GB" sz="18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SUSPEND</a:t>
            </a:r>
            <a: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;}</a:t>
            </a:r>
          </a:p>
        </p:txBody>
      </p:sp>
      <p:sp>
        <p:nvSpPr>
          <p:cNvPr id="561" name="Shape 561"/>
          <p:cNvSpPr txBox="1"/>
          <p:nvPr/>
        </p:nvSpPr>
        <p:spPr>
          <a:xfrm>
            <a:off x="2288525" y="3447550"/>
            <a:ext cx="4556700" cy="5205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en-GB" sz="1800" b="1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CONTR</a:t>
            </a:r>
            <a:r>
              <a:rPr lang="en-GB" sz="1800" b="1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GB" sz="1800" b="1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-GB" sz="1800" b="1">
                <a:latin typeface="Courier New"/>
                <a:ea typeface="Courier New"/>
                <a:cs typeface="Courier New"/>
                <a:sym typeface="Courier New"/>
              </a:rPr>
              <a:t>) </a:t>
            </a:r>
            <a:r>
              <a:rPr lang="en-GB" sz="1800" b="1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l:</a:t>
            </a:r>
            <a:r>
              <a:rPr lang="en-GB" sz="1800" b="1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800" b="1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EXEC</a:t>
            </a:r>
            <a:r>
              <a:rPr lang="en-GB" sz="1800" b="1">
                <a:latin typeface="Courier New"/>
                <a:ea typeface="Courier New"/>
                <a:cs typeface="Courier New"/>
                <a:sym typeface="Courier New"/>
              </a:rPr>
              <a:t>(simple_stmt) 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62" name="Shape 562"/>
          <p:cNvSpPr/>
          <p:nvPr/>
        </p:nvSpPr>
        <p:spPr>
          <a:xfrm>
            <a:off x="3285575" y="2463400"/>
            <a:ext cx="2562600" cy="5205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3F3F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>
                <a:solidFill>
                  <a:schemeClr val="lt2"/>
                </a:solidFill>
              </a:rPr>
              <a:t>translates into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Shape 568"/>
          <p:cNvSpPr txBox="1">
            <a:spLocks noGrp="1"/>
          </p:cNvSpPr>
          <p:nvPr>
            <p:ph type="title"/>
          </p:nvPr>
        </p:nvSpPr>
        <p:spPr>
          <a:xfrm>
            <a:off x="116975" y="77100"/>
            <a:ext cx="8904300" cy="670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0"/>
              </a:spcBef>
              <a:buSzPct val="25000"/>
              <a:buNone/>
            </a:pPr>
            <a:r>
              <a:rPr lang="en-GB" sz="2600">
                <a:solidFill>
                  <a:srgbClr val="FF0000"/>
                </a:solidFill>
              </a:rPr>
              <a:t>UL Sequentialization:  </a:t>
            </a:r>
            <a:r>
              <a:rPr lang="en-GB" sz="2500"/>
              <a:t>Translation for Simple Stmts</a:t>
            </a:r>
          </a:p>
        </p:txBody>
      </p:sp>
      <p:sp>
        <p:nvSpPr>
          <p:cNvPr id="569" name="Shape 569"/>
          <p:cNvSpPr txBox="1"/>
          <p:nvPr/>
        </p:nvSpPr>
        <p:spPr>
          <a:xfrm>
            <a:off x="307475" y="868125"/>
            <a:ext cx="5290500" cy="57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800"/>
              <a:t>Simple statements: assignment, goto, return</a:t>
            </a:r>
          </a:p>
        </p:txBody>
      </p:sp>
      <p:sp>
        <p:nvSpPr>
          <p:cNvPr id="570" name="Shape 570"/>
          <p:cNvSpPr txBox="1"/>
          <p:nvPr/>
        </p:nvSpPr>
        <p:spPr>
          <a:xfrm>
            <a:off x="2288675" y="5098850"/>
            <a:ext cx="4556700" cy="670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#define </a:t>
            </a:r>
            <a:r>
              <a:rPr lang="en-GB" sz="1800" b="1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EXEC</a:t>
            </a:r>
            <a:r>
              <a:rPr lang="en-GB" sz="1800" b="1">
                <a:latin typeface="Courier New"/>
                <a:ea typeface="Courier New"/>
                <a:cs typeface="Courier New"/>
                <a:sym typeface="Courier New"/>
              </a:rPr>
              <a:t>(stmt)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if(s=</a:t>
            </a:r>
            <a:r>
              <a:rPr lang="en-GB" sz="18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EXECUTE</a:t>
            </a:r>
            <a: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{stmt;}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71" name="Shape 571"/>
          <p:cNvSpPr txBox="1"/>
          <p:nvPr/>
        </p:nvSpPr>
        <p:spPr>
          <a:xfrm>
            <a:off x="2288525" y="1542550"/>
            <a:ext cx="4556700" cy="5205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en-GB" sz="2200"/>
              <a:t>[[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800" b="1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l: </a:t>
            </a:r>
            <a:r>
              <a:rPr lang="en-GB" sz="1800" b="1">
                <a:latin typeface="Courier New"/>
                <a:ea typeface="Courier New"/>
                <a:cs typeface="Courier New"/>
                <a:sym typeface="Courier New"/>
              </a:rPr>
              <a:t>simple_stmt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2200"/>
              <a:t>]]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72" name="Shape 572"/>
          <p:cNvSpPr txBox="1"/>
          <p:nvPr/>
        </p:nvSpPr>
        <p:spPr>
          <a:xfrm>
            <a:off x="2288525" y="3447550"/>
            <a:ext cx="4556700" cy="5205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en-GB" sz="1800" b="1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CONTR</a:t>
            </a:r>
            <a:r>
              <a:rPr lang="en-GB" sz="1800" b="1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GB" sz="1800" b="1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-GB" sz="1800" b="1">
                <a:latin typeface="Courier New"/>
                <a:ea typeface="Courier New"/>
                <a:cs typeface="Courier New"/>
                <a:sym typeface="Courier New"/>
              </a:rPr>
              <a:t>) </a:t>
            </a:r>
            <a:r>
              <a:rPr lang="en-GB" sz="1800" b="1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l:</a:t>
            </a:r>
            <a:r>
              <a:rPr lang="en-GB" sz="1800" b="1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800" b="1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EXEC</a:t>
            </a:r>
            <a:r>
              <a:rPr lang="en-GB" sz="1800" b="1">
                <a:latin typeface="Courier New"/>
                <a:ea typeface="Courier New"/>
                <a:cs typeface="Courier New"/>
                <a:sym typeface="Courier New"/>
              </a:rPr>
              <a:t>(simple_stmt) 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73" name="Shape 573"/>
          <p:cNvSpPr/>
          <p:nvPr/>
        </p:nvSpPr>
        <p:spPr>
          <a:xfrm>
            <a:off x="3285575" y="2463400"/>
            <a:ext cx="2562600" cy="5205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3F3F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>
                <a:solidFill>
                  <a:schemeClr val="lt2"/>
                </a:solidFill>
              </a:rPr>
              <a:t>translates into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Shape 579"/>
          <p:cNvSpPr txBox="1">
            <a:spLocks noGrp="1"/>
          </p:cNvSpPr>
          <p:nvPr>
            <p:ph type="title"/>
          </p:nvPr>
        </p:nvSpPr>
        <p:spPr>
          <a:xfrm>
            <a:off x="116975" y="77100"/>
            <a:ext cx="8904300" cy="670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0"/>
              </a:spcBef>
              <a:buSzPct val="25000"/>
              <a:buNone/>
            </a:pPr>
            <a:r>
              <a:rPr lang="en-GB" sz="2600">
                <a:solidFill>
                  <a:srgbClr val="FF0000"/>
                </a:solidFill>
              </a:rPr>
              <a:t>UL Sequentialization:  </a:t>
            </a:r>
            <a:r>
              <a:rPr lang="en-GB" sz="2500"/>
              <a:t>Translation for Loop Stmts</a:t>
            </a:r>
          </a:p>
        </p:txBody>
      </p:sp>
      <p:sp>
        <p:nvSpPr>
          <p:cNvPr id="580" name="Shape 580"/>
          <p:cNvSpPr txBox="1"/>
          <p:nvPr/>
        </p:nvSpPr>
        <p:spPr>
          <a:xfrm>
            <a:off x="2124000" y="1461900"/>
            <a:ext cx="4896000" cy="5448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en-GB" sz="2200"/>
              <a:t>[[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8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l: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800" b="1">
                <a:latin typeface="Courier New"/>
                <a:ea typeface="Courier New"/>
                <a:cs typeface="Courier New"/>
                <a:sym typeface="Courier New"/>
              </a:rPr>
              <a:t>while 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GB" sz="1800" b="1"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) </a:t>
            </a:r>
            <a:r>
              <a:rPr lang="en-GB" sz="1800" b="1">
                <a:latin typeface="Courier New"/>
                <a:ea typeface="Courier New"/>
                <a:cs typeface="Courier New"/>
                <a:sym typeface="Courier New"/>
              </a:rPr>
              <a:t>do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{... </a:t>
            </a:r>
            <a:r>
              <a:rPr lang="en-GB" sz="18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k: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stm} </a:t>
            </a:r>
            <a:r>
              <a:rPr lang="en-GB" sz="2200"/>
              <a:t>]]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/>
        </p:nvSpPr>
        <p:spPr>
          <a:xfrm>
            <a:off x="216075" y="1292475"/>
            <a:ext cx="3658800" cy="2801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lnSpc>
                <a:spcPct val="90000"/>
              </a:lnSpc>
              <a:spcBef>
                <a:spcPts val="400"/>
              </a:spcBef>
              <a:buNone/>
            </a:pPr>
            <a:r>
              <a:rPr lang="en-GB" sz="2000" b="1">
                <a:solidFill>
                  <a:srgbClr val="000000"/>
                </a:solidFill>
              </a:rPr>
              <a:t>concurrent C programs</a:t>
            </a:r>
          </a:p>
          <a:p>
            <a:pPr marL="800100" lvl="1" indent="-342900" rtl="0">
              <a:lnSpc>
                <a:spcPct val="90000"/>
              </a:lnSpc>
              <a:spcBef>
                <a:spcPts val="320"/>
              </a:spcBef>
              <a:buClr>
                <a:srgbClr val="000000"/>
              </a:buClr>
              <a:buSzPct val="100000"/>
              <a:buChar char="•"/>
            </a:pPr>
            <a:r>
              <a:rPr lang="en-GB" sz="1600">
                <a:solidFill>
                  <a:srgbClr val="000000"/>
                </a:solidFill>
              </a:rPr>
              <a:t>POSIX threads</a:t>
            </a:r>
          </a:p>
          <a:p>
            <a:pPr marL="800100" lvl="1" indent="-342900" rtl="0">
              <a:lnSpc>
                <a:spcPct val="90000"/>
              </a:lnSpc>
              <a:spcBef>
                <a:spcPts val="320"/>
              </a:spcBef>
              <a:buClr>
                <a:srgbClr val="000000"/>
              </a:buClr>
              <a:buSzPct val="100000"/>
              <a:buChar char="•"/>
            </a:pPr>
            <a:r>
              <a:rPr lang="en-GB" sz="1600">
                <a:solidFill>
                  <a:srgbClr val="000000"/>
                </a:solidFill>
              </a:rPr>
              <a:t>SC memory model</a:t>
            </a:r>
          </a:p>
          <a:p>
            <a:pPr marL="342900" lvl="0" indent="-285750" rtl="0">
              <a:lnSpc>
                <a:spcPct val="90000"/>
              </a:lnSpc>
              <a:spcBef>
                <a:spcPts val="180"/>
              </a:spcBef>
              <a:buNone/>
            </a:pPr>
            <a:endParaRPr sz="900">
              <a:solidFill>
                <a:srgbClr val="000000"/>
              </a:solidFill>
            </a:endParaRPr>
          </a:p>
          <a:p>
            <a:pPr lvl="0" rtl="0">
              <a:lnSpc>
                <a:spcPct val="90000"/>
              </a:lnSpc>
              <a:spcBef>
                <a:spcPts val="400"/>
              </a:spcBef>
              <a:buNone/>
            </a:pPr>
            <a:r>
              <a:rPr lang="en-GB" sz="2000" b="1">
                <a:solidFill>
                  <a:srgbClr val="000000"/>
                </a:solidFill>
              </a:rPr>
              <a:t>reachability</a:t>
            </a:r>
          </a:p>
          <a:p>
            <a:pPr marL="800100" lvl="1" indent="-342900" rtl="0">
              <a:lnSpc>
                <a:spcPct val="90000"/>
              </a:lnSpc>
              <a:spcBef>
                <a:spcPts val="320"/>
              </a:spcBef>
              <a:buClr>
                <a:srgbClr val="000000"/>
              </a:buClr>
              <a:buSzPct val="100000"/>
              <a:buChar char="•"/>
            </a:pPr>
            <a:r>
              <a:rPr lang="en-GB" sz="1600">
                <a:solidFill>
                  <a:srgbClr val="000000"/>
                </a:solidFill>
              </a:rPr>
              <a:t>assertion failure</a:t>
            </a:r>
          </a:p>
          <a:p>
            <a:pPr marL="800100" lvl="1" indent="-342900" rtl="0">
              <a:lnSpc>
                <a:spcPct val="90000"/>
              </a:lnSpc>
              <a:spcBef>
                <a:spcPts val="320"/>
              </a:spcBef>
              <a:buClr>
                <a:srgbClr val="000000"/>
              </a:buClr>
              <a:buSzPct val="100000"/>
              <a:buChar char="•"/>
            </a:pPr>
            <a:r>
              <a:rPr lang="en-GB" sz="1600">
                <a:solidFill>
                  <a:srgbClr val="000000"/>
                </a:solidFill>
              </a:rPr>
              <a:t>out-of-bound array</a:t>
            </a:r>
          </a:p>
          <a:p>
            <a:pPr marL="800100" lvl="1" indent="-342900" rtl="0">
              <a:lnSpc>
                <a:spcPct val="90000"/>
              </a:lnSpc>
              <a:spcBef>
                <a:spcPts val="320"/>
              </a:spcBef>
              <a:buClr>
                <a:srgbClr val="000000"/>
              </a:buClr>
              <a:buSzPct val="100000"/>
              <a:buChar char="•"/>
            </a:pPr>
            <a:r>
              <a:rPr lang="en-GB" sz="1600">
                <a:solidFill>
                  <a:srgbClr val="000000"/>
                </a:solidFill>
              </a:rPr>
              <a:t>division-by-zero, …</a:t>
            </a:r>
          </a:p>
          <a:p>
            <a:pPr marL="0" lvl="0" indent="0" rtl="0">
              <a:lnSpc>
                <a:spcPct val="90000"/>
              </a:lnSpc>
              <a:spcBef>
                <a:spcPts val="320"/>
              </a:spcBef>
              <a:buNone/>
            </a:pPr>
            <a:endParaRPr sz="1600">
              <a:solidFill>
                <a:srgbClr val="000000"/>
              </a:solidFill>
            </a:endParaRPr>
          </a:p>
          <a:p>
            <a:pPr marL="342900" lvl="0" indent="-228600" rtl="0">
              <a:lnSpc>
                <a:spcPct val="90000"/>
              </a:lnSpc>
              <a:spcBef>
                <a:spcPts val="360"/>
              </a:spcBef>
              <a:buNone/>
            </a:pPr>
            <a:endParaRPr sz="1800">
              <a:solidFill>
                <a:srgbClr val="000000"/>
              </a:solidFill>
            </a:endParaRPr>
          </a:p>
        </p:txBody>
      </p:sp>
      <p:sp>
        <p:nvSpPr>
          <p:cNvPr id="99" name="Shape 99"/>
          <p:cNvSpPr/>
          <p:nvPr/>
        </p:nvSpPr>
        <p:spPr>
          <a:xfrm>
            <a:off x="4648200" y="2286000"/>
            <a:ext cx="762000" cy="1295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/>
          <p:nvPr/>
        </p:nvSpPr>
        <p:spPr>
          <a:xfrm>
            <a:off x="4826001" y="1367163"/>
            <a:ext cx="3276599" cy="540899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SHARED MEMORY</a:t>
            </a:r>
          </a:p>
        </p:txBody>
      </p:sp>
      <p:cxnSp>
        <p:nvCxnSpPr>
          <p:cNvPr id="101" name="Shape 101"/>
          <p:cNvCxnSpPr/>
          <p:nvPr/>
        </p:nvCxnSpPr>
        <p:spPr>
          <a:xfrm rot="10800000" flipH="1">
            <a:off x="5029200" y="1900563"/>
            <a:ext cx="76200" cy="3810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triangle" w="lg" len="lg"/>
            <a:tailEnd type="triangle" w="lg" len="lg"/>
          </a:ln>
        </p:spPr>
      </p:cxnSp>
      <p:cxnSp>
        <p:nvCxnSpPr>
          <p:cNvPr id="102" name="Shape 102"/>
          <p:cNvCxnSpPr>
            <a:stCxn id="103" idx="0"/>
          </p:cNvCxnSpPr>
          <p:nvPr/>
        </p:nvCxnSpPr>
        <p:spPr>
          <a:xfrm rot="10800000">
            <a:off x="6096000" y="1924535"/>
            <a:ext cx="0" cy="3630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triangle" w="lg" len="lg"/>
            <a:tailEnd type="triangle" w="lg" len="lg"/>
          </a:ln>
        </p:spPr>
      </p:cxnSp>
      <p:sp>
        <p:nvSpPr>
          <p:cNvPr id="104" name="Shape 104"/>
          <p:cNvSpPr txBox="1"/>
          <p:nvPr/>
        </p:nvSpPr>
        <p:spPr>
          <a:xfrm>
            <a:off x="6477000" y="2518758"/>
            <a:ext cx="1066800" cy="46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GB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</a:p>
        </p:txBody>
      </p:sp>
      <p:cxnSp>
        <p:nvCxnSpPr>
          <p:cNvPr id="105" name="Shape 105"/>
          <p:cNvCxnSpPr/>
          <p:nvPr/>
        </p:nvCxnSpPr>
        <p:spPr>
          <a:xfrm rot="10800000">
            <a:off x="7848600" y="1900565"/>
            <a:ext cx="76200" cy="3810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triangle" w="lg" len="lg"/>
            <a:tailEnd type="triangle" w="lg" len="lg"/>
          </a:ln>
        </p:spPr>
      </p:cxnSp>
      <p:sp>
        <p:nvSpPr>
          <p:cNvPr id="106" name="Shape 106"/>
          <p:cNvSpPr txBox="1"/>
          <p:nvPr/>
        </p:nvSpPr>
        <p:spPr>
          <a:xfrm>
            <a:off x="4724400" y="3059667"/>
            <a:ext cx="6096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-GB" sz="1800" b="0" i="0" u="none" strike="noStrike" cap="none" baseline="-25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03" name="Shape 103"/>
          <p:cNvSpPr/>
          <p:nvPr/>
        </p:nvSpPr>
        <p:spPr>
          <a:xfrm>
            <a:off x="5715000" y="2287535"/>
            <a:ext cx="762000" cy="1295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Shape 107"/>
          <p:cNvSpPr txBox="1"/>
          <p:nvPr/>
        </p:nvSpPr>
        <p:spPr>
          <a:xfrm>
            <a:off x="5791200" y="3059673"/>
            <a:ext cx="6096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-GB" sz="1800" b="0" i="0" u="none" strike="noStrike" cap="none" baseline="-25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108" name="Shape 108"/>
          <p:cNvSpPr/>
          <p:nvPr/>
        </p:nvSpPr>
        <p:spPr>
          <a:xfrm>
            <a:off x="7543800" y="2286000"/>
            <a:ext cx="762000" cy="1295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Shape 109"/>
          <p:cNvSpPr txBox="1"/>
          <p:nvPr/>
        </p:nvSpPr>
        <p:spPr>
          <a:xfrm>
            <a:off x="7620000" y="3059667"/>
            <a:ext cx="6096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-GB" sz="1800" b="0" i="0" u="none" strike="noStrike" cap="none" baseline="-25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</a:p>
        </p:txBody>
      </p:sp>
      <p:sp>
        <p:nvSpPr>
          <p:cNvPr id="110" name="Shape 110"/>
          <p:cNvSpPr/>
          <p:nvPr/>
        </p:nvSpPr>
        <p:spPr>
          <a:xfrm>
            <a:off x="5663075" y="3751375"/>
            <a:ext cx="2120700" cy="4557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/>
              <a:t>N </a:t>
            </a:r>
            <a:r>
              <a:rPr lang="en-GB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THREADS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273425" y="4054675"/>
            <a:ext cx="7434000" cy="1518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lnSpc>
                <a:spcPct val="90000"/>
              </a:lnSpc>
              <a:spcBef>
                <a:spcPts val="400"/>
              </a:spcBef>
              <a:buNone/>
            </a:pPr>
            <a:r>
              <a:rPr lang="en-GB" sz="2000" b="1"/>
              <a:t>goals:</a:t>
            </a:r>
          </a:p>
          <a:p>
            <a:pPr marL="800100" lvl="1" indent="-342900" rtl="0">
              <a:lnSpc>
                <a:spcPct val="90000"/>
              </a:lnSpc>
              <a:spcBef>
                <a:spcPts val="320"/>
              </a:spcBef>
              <a:buClr>
                <a:srgbClr val="000000"/>
              </a:buClr>
              <a:buSzPct val="100000"/>
              <a:buChar char="•"/>
            </a:pPr>
            <a:r>
              <a:rPr lang="en-GB" sz="1600"/>
              <a:t>Proving correctness</a:t>
            </a:r>
          </a:p>
          <a:p>
            <a:pPr marL="800100" lvl="1" indent="-342900" rtl="0">
              <a:lnSpc>
                <a:spcPct val="90000"/>
              </a:lnSpc>
              <a:spcBef>
                <a:spcPts val="320"/>
              </a:spcBef>
              <a:buClr>
                <a:srgbClr val="000000"/>
              </a:buClr>
              <a:buSzPct val="100000"/>
              <a:buChar char="•"/>
            </a:pPr>
            <a:r>
              <a:rPr lang="en-GB" sz="1600"/>
              <a:t>Finding bugs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116975" y="77100"/>
            <a:ext cx="8904300" cy="670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/>
              <a:t>Concurrent Program - Reachability Problem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102300" y="5361000"/>
            <a:ext cx="8939400" cy="13803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2400" b="1">
                <a:solidFill>
                  <a:schemeClr val="dk1"/>
                </a:solidFill>
              </a:rPr>
              <a:t>    Our contribution: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GB" sz="2400" b="1">
                <a:solidFill>
                  <a:srgbClr val="FF0000"/>
                </a:solidFill>
              </a:rPr>
              <a:t>          an automatic verification approach based on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GB" sz="2400" b="1">
                <a:solidFill>
                  <a:srgbClr val="0000FF"/>
                </a:solidFill>
              </a:rPr>
              <a:t>sequentialization</a:t>
            </a:r>
            <a:r>
              <a:rPr lang="en-GB" sz="2400" b="1">
                <a:solidFill>
                  <a:srgbClr val="FF0000"/>
                </a:solidFill>
              </a:rPr>
              <a:t>  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Shape 586"/>
          <p:cNvSpPr txBox="1">
            <a:spLocks noGrp="1"/>
          </p:cNvSpPr>
          <p:nvPr>
            <p:ph type="title"/>
          </p:nvPr>
        </p:nvSpPr>
        <p:spPr>
          <a:xfrm>
            <a:off x="116975" y="77100"/>
            <a:ext cx="8904300" cy="670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0"/>
              </a:spcBef>
              <a:buSzPct val="25000"/>
              <a:buNone/>
            </a:pPr>
            <a:r>
              <a:rPr lang="en-GB" sz="2600">
                <a:solidFill>
                  <a:srgbClr val="FF0000"/>
                </a:solidFill>
              </a:rPr>
              <a:t>UL Sequentialization:  </a:t>
            </a:r>
            <a:r>
              <a:rPr lang="en-GB" sz="2500"/>
              <a:t>Translation for Loop Stmts</a:t>
            </a:r>
          </a:p>
        </p:txBody>
      </p:sp>
      <p:sp>
        <p:nvSpPr>
          <p:cNvPr id="587" name="Shape 587"/>
          <p:cNvSpPr txBox="1"/>
          <p:nvPr/>
        </p:nvSpPr>
        <p:spPr>
          <a:xfrm rot="-5400000">
            <a:off x="4152900" y="5000400"/>
            <a:ext cx="838200" cy="40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000">
                <a:solidFill>
                  <a:srgbClr val="EFEFEF"/>
                </a:solidFill>
                <a:latin typeface="Arial"/>
                <a:ea typeface="Arial"/>
                <a:cs typeface="Arial"/>
                <a:sym typeface="Arial"/>
              </a:rPr>
              <a:t>skip</a:t>
            </a:r>
          </a:p>
        </p:txBody>
      </p:sp>
      <p:sp>
        <p:nvSpPr>
          <p:cNvPr id="588" name="Shape 588"/>
          <p:cNvSpPr txBox="1"/>
          <p:nvPr/>
        </p:nvSpPr>
        <p:spPr>
          <a:xfrm>
            <a:off x="2124000" y="1461900"/>
            <a:ext cx="4896000" cy="5448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en-GB" sz="2200"/>
              <a:t>[[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8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l: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800" b="1">
                <a:latin typeface="Courier New"/>
                <a:ea typeface="Courier New"/>
                <a:cs typeface="Courier New"/>
                <a:sym typeface="Courier New"/>
              </a:rPr>
              <a:t>while 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GB" sz="1800" b="1"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) </a:t>
            </a:r>
            <a:r>
              <a:rPr lang="en-GB" sz="1800" b="1">
                <a:latin typeface="Courier New"/>
                <a:ea typeface="Courier New"/>
                <a:cs typeface="Courier New"/>
                <a:sym typeface="Courier New"/>
              </a:rPr>
              <a:t>do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{... </a:t>
            </a:r>
            <a:r>
              <a:rPr lang="en-GB" sz="18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k: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stm} </a:t>
            </a:r>
            <a:r>
              <a:rPr lang="en-GB" sz="2200"/>
              <a:t>]]</a:t>
            </a:r>
          </a:p>
        </p:txBody>
      </p:sp>
      <p:sp>
        <p:nvSpPr>
          <p:cNvPr id="589" name="Shape 589"/>
          <p:cNvSpPr txBox="1"/>
          <p:nvPr/>
        </p:nvSpPr>
        <p:spPr>
          <a:xfrm>
            <a:off x="2124000" y="3443100"/>
            <a:ext cx="4896000" cy="20046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GB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  CONTR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GB" sz="18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) </a:t>
            </a:r>
            <a:r>
              <a:rPr lang="en-GB" sz="18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: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90" name="Shape 590"/>
          <p:cNvSpPr/>
          <p:nvPr/>
        </p:nvSpPr>
        <p:spPr>
          <a:xfrm>
            <a:off x="3290700" y="2464650"/>
            <a:ext cx="2562600" cy="5205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3F3F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>
                <a:solidFill>
                  <a:schemeClr val="lt2"/>
                </a:solidFill>
              </a:rPr>
              <a:t>translates into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Shape 596"/>
          <p:cNvSpPr txBox="1">
            <a:spLocks noGrp="1"/>
          </p:cNvSpPr>
          <p:nvPr>
            <p:ph type="title"/>
          </p:nvPr>
        </p:nvSpPr>
        <p:spPr>
          <a:xfrm>
            <a:off x="116975" y="77100"/>
            <a:ext cx="8904300" cy="670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0"/>
              </a:spcBef>
              <a:buSzPct val="25000"/>
              <a:buNone/>
            </a:pPr>
            <a:r>
              <a:rPr lang="en-GB" sz="2600">
                <a:solidFill>
                  <a:srgbClr val="FF0000"/>
                </a:solidFill>
              </a:rPr>
              <a:t>UL Sequentialization:  </a:t>
            </a:r>
            <a:r>
              <a:rPr lang="en-GB" sz="2500"/>
              <a:t>Translation for Loop Stmts</a:t>
            </a:r>
          </a:p>
        </p:txBody>
      </p:sp>
      <p:sp>
        <p:nvSpPr>
          <p:cNvPr id="597" name="Shape 597"/>
          <p:cNvSpPr txBox="1"/>
          <p:nvPr/>
        </p:nvSpPr>
        <p:spPr>
          <a:xfrm rot="-5400000">
            <a:off x="4152900" y="5000400"/>
            <a:ext cx="838200" cy="40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000">
                <a:solidFill>
                  <a:srgbClr val="EFEFEF"/>
                </a:solidFill>
                <a:latin typeface="Arial"/>
                <a:ea typeface="Arial"/>
                <a:cs typeface="Arial"/>
                <a:sym typeface="Arial"/>
              </a:rPr>
              <a:t>skip</a:t>
            </a:r>
          </a:p>
        </p:txBody>
      </p:sp>
      <p:sp>
        <p:nvSpPr>
          <p:cNvPr id="598" name="Shape 598"/>
          <p:cNvSpPr txBox="1"/>
          <p:nvPr/>
        </p:nvSpPr>
        <p:spPr>
          <a:xfrm>
            <a:off x="2124000" y="1461900"/>
            <a:ext cx="4896000" cy="5448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en-GB" sz="2200"/>
              <a:t>[[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8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l: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800" b="1">
                <a:latin typeface="Courier New"/>
                <a:ea typeface="Courier New"/>
                <a:cs typeface="Courier New"/>
                <a:sym typeface="Courier New"/>
              </a:rPr>
              <a:t>while 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GB" sz="1800" b="1"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) </a:t>
            </a:r>
            <a:r>
              <a:rPr lang="en-GB" sz="1800" b="1">
                <a:latin typeface="Courier New"/>
                <a:ea typeface="Courier New"/>
                <a:cs typeface="Courier New"/>
                <a:sym typeface="Courier New"/>
              </a:rPr>
              <a:t>do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{... </a:t>
            </a:r>
            <a:r>
              <a:rPr lang="en-GB" sz="18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k: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stm} </a:t>
            </a:r>
            <a:r>
              <a:rPr lang="en-GB" sz="2200"/>
              <a:t>]]</a:t>
            </a:r>
          </a:p>
        </p:txBody>
      </p:sp>
      <p:sp>
        <p:nvSpPr>
          <p:cNvPr id="599" name="Shape 599"/>
          <p:cNvSpPr txBox="1"/>
          <p:nvPr/>
        </p:nvSpPr>
        <p:spPr>
          <a:xfrm>
            <a:off x="2124000" y="3443100"/>
            <a:ext cx="4896000" cy="20046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GB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  CONTR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GB" sz="18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) </a:t>
            </a:r>
            <a:r>
              <a:rPr lang="en-GB" sz="18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: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en-GB" sz="1800" b="1">
                <a:latin typeface="Courier New"/>
                <a:ea typeface="Courier New"/>
                <a:cs typeface="Courier New"/>
                <a:sym typeface="Courier New"/>
              </a:rPr>
              <a:t>  while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(</a:t>
            </a:r>
          </a:p>
          <a:p>
            <a:pPr marL="457200" marR="0" lvl="0" indent="457200" algn="l" rtl="0">
              <a:spcBef>
                <a:spcPts val="0"/>
              </a:spcBef>
              <a:buNone/>
            </a:pP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  (s=</a:t>
            </a:r>
            <a:r>
              <a:rPr lang="en-GB" sz="18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RESUME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&amp;&amp; pc</a:t>
            </a:r>
            <a:r>
              <a:rPr lang="en-GB" sz="1800" baseline="-2500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&lt;= </a:t>
            </a:r>
            <a:r>
              <a:rPr lang="en-GB" sz="18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k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) 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      || (s=</a:t>
            </a:r>
            <a:r>
              <a:rPr lang="en-GB" sz="18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EXECUTE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&amp;&amp; </a:t>
            </a:r>
            <a:r>
              <a:rPr lang="en-GB" sz="1800" b="1"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marL="0" marR="0" lvl="0" indent="457200" algn="l" rtl="0">
              <a:spcBef>
                <a:spcPts val="0"/>
              </a:spcBef>
              <a:buNone/>
            </a:pP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  ) </a:t>
            </a:r>
            <a:r>
              <a:rPr lang="en-GB" sz="1800" b="1">
                <a:latin typeface="Courier New"/>
                <a:ea typeface="Courier New"/>
                <a:cs typeface="Courier New"/>
                <a:sym typeface="Courier New"/>
              </a:rPr>
              <a:t>do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	    </a:t>
            </a:r>
            <a:r>
              <a:rPr lang="en-GB" sz="2200"/>
              <a:t>[[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{... </a:t>
            </a:r>
            <a:r>
              <a:rPr lang="en-GB" sz="18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k: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stm}</a:t>
            </a:r>
            <a:r>
              <a:rPr lang="en-GB" sz="2200"/>
              <a:t>]]</a:t>
            </a:r>
          </a:p>
        </p:txBody>
      </p:sp>
      <p:sp>
        <p:nvSpPr>
          <p:cNvPr id="600" name="Shape 600"/>
          <p:cNvSpPr/>
          <p:nvPr/>
        </p:nvSpPr>
        <p:spPr>
          <a:xfrm>
            <a:off x="3290700" y="2464650"/>
            <a:ext cx="2562600" cy="5205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3F3F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>
                <a:solidFill>
                  <a:schemeClr val="lt2"/>
                </a:solidFill>
              </a:rPr>
              <a:t>translates into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Shape 606"/>
          <p:cNvSpPr txBox="1">
            <a:spLocks noGrp="1"/>
          </p:cNvSpPr>
          <p:nvPr>
            <p:ph type="title"/>
          </p:nvPr>
        </p:nvSpPr>
        <p:spPr>
          <a:xfrm>
            <a:off x="116975" y="77100"/>
            <a:ext cx="8904300" cy="670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0"/>
              </a:spcBef>
              <a:buSzPct val="25000"/>
              <a:buNone/>
            </a:pPr>
            <a:r>
              <a:rPr lang="en-GB" sz="2600">
                <a:solidFill>
                  <a:srgbClr val="FF0000"/>
                </a:solidFill>
              </a:rPr>
              <a:t>UL Sequentialization:  </a:t>
            </a:r>
            <a:r>
              <a:rPr lang="en-GB" sz="2500"/>
              <a:t>Translation for Conditional Stmts</a:t>
            </a:r>
          </a:p>
        </p:txBody>
      </p:sp>
      <p:sp>
        <p:nvSpPr>
          <p:cNvPr id="607" name="Shape 607"/>
          <p:cNvSpPr txBox="1"/>
          <p:nvPr/>
        </p:nvSpPr>
        <p:spPr>
          <a:xfrm>
            <a:off x="2124000" y="1309500"/>
            <a:ext cx="4896000" cy="8382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en-GB" sz="2200"/>
              <a:t>[[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8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l: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800" b="1">
                <a:latin typeface="Courier New"/>
                <a:ea typeface="Courier New"/>
                <a:cs typeface="Courier New"/>
                <a:sym typeface="Courier New"/>
              </a:rPr>
              <a:t>if 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GB" sz="1800" b="1"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) {... </a:t>
            </a:r>
            <a:r>
              <a:rPr lang="en-GB" sz="18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k: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stm</a:t>
            </a:r>
            <a:r>
              <a:rPr lang="en-GB" sz="1800" baseline="-25000"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GB" sz="1800" b="1"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{... </a:t>
            </a:r>
            <a:r>
              <a:rPr lang="en-GB" sz="18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h: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stm</a:t>
            </a:r>
            <a:r>
              <a:rPr lang="en-GB" sz="1800" baseline="-25000"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} </a:t>
            </a:r>
            <a:r>
              <a:rPr lang="en-GB" sz="2200"/>
              <a:t>]]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Shape 613"/>
          <p:cNvSpPr txBox="1">
            <a:spLocks noGrp="1"/>
          </p:cNvSpPr>
          <p:nvPr>
            <p:ph type="title"/>
          </p:nvPr>
        </p:nvSpPr>
        <p:spPr>
          <a:xfrm>
            <a:off x="116975" y="77100"/>
            <a:ext cx="8904300" cy="670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0"/>
              </a:spcBef>
              <a:buSzPct val="25000"/>
              <a:buNone/>
            </a:pPr>
            <a:r>
              <a:rPr lang="en-GB" sz="2600">
                <a:solidFill>
                  <a:srgbClr val="FF0000"/>
                </a:solidFill>
              </a:rPr>
              <a:t>UL Sequentialization:  </a:t>
            </a:r>
            <a:r>
              <a:rPr lang="en-GB" sz="2500"/>
              <a:t>Translation for Conditional Stmts</a:t>
            </a:r>
          </a:p>
        </p:txBody>
      </p:sp>
      <p:sp>
        <p:nvSpPr>
          <p:cNvPr id="614" name="Shape 614"/>
          <p:cNvSpPr txBox="1"/>
          <p:nvPr/>
        </p:nvSpPr>
        <p:spPr>
          <a:xfrm>
            <a:off x="2124000" y="3443100"/>
            <a:ext cx="4896000" cy="25767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GB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  CONTR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GB" sz="18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) </a:t>
            </a:r>
            <a:r>
              <a:rPr lang="en-GB" sz="18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20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2200"/>
          </a:p>
        </p:txBody>
      </p:sp>
      <p:sp>
        <p:nvSpPr>
          <p:cNvPr id="615" name="Shape 615"/>
          <p:cNvSpPr/>
          <p:nvPr/>
        </p:nvSpPr>
        <p:spPr>
          <a:xfrm>
            <a:off x="3290700" y="2540850"/>
            <a:ext cx="2562600" cy="5205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3F3F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>
                <a:solidFill>
                  <a:schemeClr val="lt2"/>
                </a:solidFill>
              </a:rPr>
              <a:t>translates into</a:t>
            </a:r>
          </a:p>
        </p:txBody>
      </p:sp>
      <p:sp>
        <p:nvSpPr>
          <p:cNvPr id="616" name="Shape 616"/>
          <p:cNvSpPr txBox="1"/>
          <p:nvPr/>
        </p:nvSpPr>
        <p:spPr>
          <a:xfrm>
            <a:off x="2124000" y="1309500"/>
            <a:ext cx="4896000" cy="8382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en-GB" sz="2200"/>
              <a:t>[[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8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l: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800" b="1">
                <a:latin typeface="Courier New"/>
                <a:ea typeface="Courier New"/>
                <a:cs typeface="Courier New"/>
                <a:sym typeface="Courier New"/>
              </a:rPr>
              <a:t>if 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GB" sz="1800" b="1"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) {... </a:t>
            </a:r>
            <a:r>
              <a:rPr lang="en-GB" sz="18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k: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stm</a:t>
            </a:r>
            <a:r>
              <a:rPr lang="en-GB" sz="1800" baseline="-25000"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GB" sz="1800" b="1"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{... </a:t>
            </a:r>
            <a:r>
              <a:rPr lang="en-GB" sz="18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h: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stm</a:t>
            </a:r>
            <a:r>
              <a:rPr lang="en-GB" sz="1800" baseline="-25000"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} </a:t>
            </a:r>
            <a:r>
              <a:rPr lang="en-GB" sz="2200"/>
              <a:t>]]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Shape 622"/>
          <p:cNvSpPr txBox="1">
            <a:spLocks noGrp="1"/>
          </p:cNvSpPr>
          <p:nvPr>
            <p:ph type="title"/>
          </p:nvPr>
        </p:nvSpPr>
        <p:spPr>
          <a:xfrm>
            <a:off x="116975" y="77100"/>
            <a:ext cx="8904300" cy="670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0"/>
              </a:spcBef>
              <a:buSzPct val="25000"/>
              <a:buNone/>
            </a:pPr>
            <a:r>
              <a:rPr lang="en-GB" sz="2600">
                <a:solidFill>
                  <a:srgbClr val="FF0000"/>
                </a:solidFill>
              </a:rPr>
              <a:t>UL Sequentialization:  </a:t>
            </a:r>
            <a:r>
              <a:rPr lang="en-GB" sz="2500"/>
              <a:t>Translation for Conditional Stmts</a:t>
            </a:r>
          </a:p>
        </p:txBody>
      </p:sp>
      <p:sp>
        <p:nvSpPr>
          <p:cNvPr id="623" name="Shape 623"/>
          <p:cNvSpPr txBox="1"/>
          <p:nvPr/>
        </p:nvSpPr>
        <p:spPr>
          <a:xfrm>
            <a:off x="2124000" y="3443100"/>
            <a:ext cx="4896000" cy="25767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GB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  CONTR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GB" sz="18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) </a:t>
            </a:r>
            <a:r>
              <a:rPr lang="en-GB" sz="18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: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en-GB" sz="1800" b="1">
                <a:latin typeface="Courier New"/>
                <a:ea typeface="Courier New"/>
                <a:cs typeface="Courier New"/>
                <a:sym typeface="Courier New"/>
              </a:rPr>
              <a:t>  if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((s=</a:t>
            </a:r>
            <a:r>
              <a:rPr lang="en-GB" sz="18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RESUME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&amp;&amp; pc</a:t>
            </a:r>
            <a:r>
              <a:rPr lang="en-GB" sz="1800" baseline="-2500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&lt;= </a:t>
            </a:r>
            <a:r>
              <a:rPr lang="en-GB" sz="18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k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) 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     ||(s=</a:t>
            </a:r>
            <a:r>
              <a:rPr lang="en-GB" sz="18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EXECUTE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&amp;&amp; </a:t>
            </a:r>
            <a:r>
              <a:rPr lang="en-GB" sz="1800" b="1"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)) 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	    </a:t>
            </a:r>
            <a:r>
              <a:rPr lang="en-GB" sz="2200"/>
              <a:t>[[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{... </a:t>
            </a:r>
            <a:r>
              <a:rPr lang="en-GB" sz="18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k: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stm</a:t>
            </a:r>
            <a:r>
              <a:rPr lang="en-GB" sz="1800" baseline="-25000"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r>
              <a:rPr lang="en-GB" sz="2200"/>
              <a:t>]]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200"/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else </a:t>
            </a:r>
            <a: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GB" sz="1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((s=</a:t>
            </a:r>
            <a:r>
              <a:rPr lang="en-GB" sz="18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RESUME</a:t>
            </a:r>
            <a: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&amp;&amp; pc</a:t>
            </a:r>
            <a:r>
              <a:rPr lang="en-GB" sz="1800"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&lt;= </a:t>
            </a:r>
            <a:r>
              <a:rPr lang="en-GB" sz="18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h</a:t>
            </a:r>
            <a: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||(s=</a:t>
            </a:r>
            <a:r>
              <a:rPr lang="en-GB" sz="18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EXECUTE</a:t>
            </a:r>
            <a: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))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  </a:t>
            </a:r>
            <a:r>
              <a:rPr lang="en-GB" sz="2200">
                <a:solidFill>
                  <a:schemeClr val="dk1"/>
                </a:solidFill>
              </a:rPr>
              <a:t>[[</a:t>
            </a:r>
            <a: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{... </a:t>
            </a:r>
            <a:r>
              <a:rPr lang="en-GB" sz="18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h:</a:t>
            </a:r>
            <a: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stm</a:t>
            </a:r>
            <a:r>
              <a:rPr lang="en-GB" sz="1800"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-GB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r>
              <a:rPr lang="en-GB" sz="2200">
                <a:solidFill>
                  <a:schemeClr val="dk1"/>
                </a:solidFill>
              </a:rPr>
              <a:t>]]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200"/>
          </a:p>
        </p:txBody>
      </p:sp>
      <p:sp>
        <p:nvSpPr>
          <p:cNvPr id="624" name="Shape 624"/>
          <p:cNvSpPr/>
          <p:nvPr/>
        </p:nvSpPr>
        <p:spPr>
          <a:xfrm>
            <a:off x="3290700" y="2540850"/>
            <a:ext cx="2562600" cy="5205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3F3F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>
                <a:solidFill>
                  <a:schemeClr val="lt2"/>
                </a:solidFill>
              </a:rPr>
              <a:t>translates into</a:t>
            </a:r>
          </a:p>
        </p:txBody>
      </p:sp>
      <p:sp>
        <p:nvSpPr>
          <p:cNvPr id="625" name="Shape 625"/>
          <p:cNvSpPr txBox="1"/>
          <p:nvPr/>
        </p:nvSpPr>
        <p:spPr>
          <a:xfrm>
            <a:off x="2124000" y="1309500"/>
            <a:ext cx="4896000" cy="8382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r>
              <a:rPr lang="en-GB" sz="2200"/>
              <a:t>[[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8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l: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800" b="1">
                <a:latin typeface="Courier New"/>
                <a:ea typeface="Courier New"/>
                <a:cs typeface="Courier New"/>
                <a:sym typeface="Courier New"/>
              </a:rPr>
              <a:t>if 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GB" sz="1800" b="1"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) {... </a:t>
            </a:r>
            <a:r>
              <a:rPr lang="en-GB" sz="18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k: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stm</a:t>
            </a:r>
            <a:r>
              <a:rPr lang="en-GB" sz="1800" baseline="-25000"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GB" sz="1800" b="1"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{... </a:t>
            </a:r>
            <a:r>
              <a:rPr lang="en-GB" sz="1800">
                <a:solidFill>
                  <a:srgbClr val="CC0099"/>
                </a:solidFill>
                <a:latin typeface="Courier New"/>
                <a:ea typeface="Courier New"/>
                <a:cs typeface="Courier New"/>
                <a:sym typeface="Courier New"/>
              </a:rPr>
              <a:t>h: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stm</a:t>
            </a:r>
            <a:r>
              <a:rPr lang="en-GB" sz="1800" baseline="-25000"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} </a:t>
            </a:r>
            <a:r>
              <a:rPr lang="en-GB" sz="2200"/>
              <a:t>]]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Shape 630"/>
          <p:cNvSpPr txBox="1">
            <a:spLocks noGrp="1"/>
          </p:cNvSpPr>
          <p:nvPr>
            <p:ph type="body" idx="1"/>
          </p:nvPr>
        </p:nvSpPr>
        <p:spPr>
          <a:xfrm>
            <a:off x="152400" y="3657600"/>
            <a:ext cx="8839200" cy="2528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1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4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ctr" rtl="0">
              <a:spcBef>
                <a:spcPts val="88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GB"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Tool   /  Empirical Evaluation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6" name="Shape 636" descr="document_icon.png"/>
          <p:cNvPicPr preferRelativeResize="0"/>
          <p:nvPr/>
        </p:nvPicPr>
        <p:blipFill rotWithShape="1">
          <a:blip r:embed="rId3">
            <a:alphaModFix/>
          </a:blip>
          <a:srcRect l="-76262" r="-76262"/>
          <a:stretch/>
        </p:blipFill>
        <p:spPr>
          <a:xfrm>
            <a:off x="166351" y="2366942"/>
            <a:ext cx="1368000" cy="75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7" name="Shape 637" descr="document_icon.png"/>
          <p:cNvPicPr preferRelativeResize="0"/>
          <p:nvPr/>
        </p:nvPicPr>
        <p:blipFill rotWithShape="1">
          <a:blip r:embed="rId3">
            <a:alphaModFix/>
          </a:blip>
          <a:srcRect l="-76262" r="-76262"/>
          <a:stretch/>
        </p:blipFill>
        <p:spPr>
          <a:xfrm>
            <a:off x="3979798" y="2366863"/>
            <a:ext cx="1368000" cy="752400"/>
          </a:xfrm>
          <a:prstGeom prst="rect">
            <a:avLst/>
          </a:prstGeom>
          <a:noFill/>
          <a:ln>
            <a:noFill/>
          </a:ln>
        </p:spPr>
      </p:pic>
      <p:sp>
        <p:nvSpPr>
          <p:cNvPr id="638" name="Shape 638"/>
          <p:cNvSpPr/>
          <p:nvPr/>
        </p:nvSpPr>
        <p:spPr>
          <a:xfrm>
            <a:off x="3979798" y="2654894"/>
            <a:ext cx="381000" cy="2157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9525" cap="flat" cmpd="sng">
            <a:solidFill>
              <a:srgbClr val="B5DAD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9" name="Shape 639"/>
          <p:cNvSpPr txBox="1"/>
          <p:nvPr/>
        </p:nvSpPr>
        <p:spPr>
          <a:xfrm>
            <a:off x="3835782" y="1520914"/>
            <a:ext cx="1656300" cy="841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en-GB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sequential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en-GB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non-deterministic</a:t>
            </a:r>
          </a:p>
          <a:p>
            <a:pPr marL="0" marR="0" lvl="0" indent="0" algn="ctr" rtl="0">
              <a:spcBef>
                <a:spcPts val="0"/>
              </a:spcBef>
              <a:buClr>
                <a:srgbClr val="0000FF"/>
              </a:buClr>
              <a:buSzPct val="25000"/>
              <a:buFont typeface="Arial"/>
              <a:buNone/>
            </a:pPr>
            <a:r>
              <a:rPr lang="en-GB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 program</a:t>
            </a:r>
          </a:p>
        </p:txBody>
      </p:sp>
      <p:sp>
        <p:nvSpPr>
          <p:cNvPr id="640" name="Shape 640"/>
          <p:cNvSpPr txBox="1"/>
          <p:nvPr/>
        </p:nvSpPr>
        <p:spPr>
          <a:xfrm>
            <a:off x="4051807" y="3086942"/>
            <a:ext cx="1152000" cy="50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FF"/>
              </a:buClr>
              <a:buSzPct val="25000"/>
              <a:buFont typeface="Arial"/>
              <a:buNone/>
            </a:pPr>
            <a:r>
              <a:rPr lang="en-GB" sz="2400" b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P'</a:t>
            </a:r>
          </a:p>
        </p:txBody>
      </p:sp>
      <p:sp>
        <p:nvSpPr>
          <p:cNvPr id="641" name="Shape 641"/>
          <p:cNvSpPr txBox="1"/>
          <p:nvPr/>
        </p:nvSpPr>
        <p:spPr>
          <a:xfrm>
            <a:off x="94342" y="1525576"/>
            <a:ext cx="1447800" cy="69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GB" sz="1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concurrent</a:t>
            </a:r>
          </a:p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en-GB" sz="1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 program</a:t>
            </a:r>
          </a:p>
        </p:txBody>
      </p:sp>
      <p:sp>
        <p:nvSpPr>
          <p:cNvPr id="642" name="Shape 642"/>
          <p:cNvSpPr txBox="1"/>
          <p:nvPr/>
        </p:nvSpPr>
        <p:spPr>
          <a:xfrm>
            <a:off x="310366" y="3086942"/>
            <a:ext cx="936000" cy="50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4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</p:txBody>
      </p:sp>
      <p:sp>
        <p:nvSpPr>
          <p:cNvPr id="643" name="Shape 643"/>
          <p:cNvSpPr/>
          <p:nvPr/>
        </p:nvSpPr>
        <p:spPr>
          <a:xfrm>
            <a:off x="4987910" y="2654894"/>
            <a:ext cx="381000" cy="2157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9525" cap="flat" cmpd="sng">
            <a:solidFill>
              <a:srgbClr val="B5DAD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4" name="Shape 644"/>
          <p:cNvSpPr/>
          <p:nvPr/>
        </p:nvSpPr>
        <p:spPr>
          <a:xfrm>
            <a:off x="7180942" y="2654894"/>
            <a:ext cx="381000" cy="2157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9525" cap="flat" cmpd="sng">
            <a:solidFill>
              <a:srgbClr val="B5DAD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5" name="Shape 645"/>
          <p:cNvSpPr/>
          <p:nvPr/>
        </p:nvSpPr>
        <p:spPr>
          <a:xfrm>
            <a:off x="1174462" y="2654894"/>
            <a:ext cx="381000" cy="2157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9525" cap="flat" cmpd="sng">
            <a:solidFill>
              <a:srgbClr val="B5DAD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6" name="Shape 646"/>
          <p:cNvSpPr/>
          <p:nvPr/>
        </p:nvSpPr>
        <p:spPr>
          <a:xfrm>
            <a:off x="5428342" y="2061865"/>
            <a:ext cx="1676400" cy="1367100"/>
          </a:xfrm>
          <a:prstGeom prst="roundRect">
            <a:avLst>
              <a:gd name="adj" fmla="val 16667"/>
            </a:avLst>
          </a:prstGeom>
          <a:solidFill>
            <a:srgbClr val="A5A5A5"/>
          </a:solidFill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Shape 647"/>
          <p:cNvSpPr txBox="1"/>
          <p:nvPr/>
        </p:nvSpPr>
        <p:spPr>
          <a:xfrm>
            <a:off x="5435025" y="2366874"/>
            <a:ext cx="1658700" cy="1012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sequential </a:t>
            </a:r>
            <a:br>
              <a:rPr lang="en-GB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2400">
                <a:solidFill>
                  <a:schemeClr val="dk1"/>
                </a:solidFill>
              </a:rPr>
              <a:t>tools</a:t>
            </a:r>
          </a:p>
        </p:txBody>
      </p:sp>
      <p:sp>
        <p:nvSpPr>
          <p:cNvPr id="648" name="Shape 648"/>
          <p:cNvSpPr txBox="1"/>
          <p:nvPr/>
        </p:nvSpPr>
        <p:spPr>
          <a:xfrm>
            <a:off x="3988182" y="5254714"/>
            <a:ext cx="1656300" cy="841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4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49" name="Shape 649"/>
          <p:cNvGrpSpPr/>
          <p:nvPr/>
        </p:nvGrpSpPr>
        <p:grpSpPr>
          <a:xfrm>
            <a:off x="1618343" y="1752600"/>
            <a:ext cx="2286000" cy="1981200"/>
            <a:chOff x="1600200" y="3886200"/>
            <a:chExt cx="2286000" cy="1981200"/>
          </a:xfrm>
        </p:grpSpPr>
        <p:sp>
          <p:nvSpPr>
            <p:cNvPr id="650" name="Shape 650"/>
            <p:cNvSpPr/>
            <p:nvPr/>
          </p:nvSpPr>
          <p:spPr>
            <a:xfrm>
              <a:off x="1600200" y="3886200"/>
              <a:ext cx="2286000" cy="19812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799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1" name="Shape 651"/>
            <p:cNvSpPr txBox="1"/>
            <p:nvPr/>
          </p:nvSpPr>
          <p:spPr>
            <a:xfrm>
              <a:off x="1700094" y="4576956"/>
              <a:ext cx="2098800" cy="5997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GB" sz="2800">
                  <a:solidFill>
                    <a:schemeClr val="dk1"/>
                  </a:solidFill>
                </a:rPr>
                <a:t>UL-</a:t>
              </a:r>
              <a:r>
                <a:rPr lang="en-GB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CSeq</a:t>
              </a:r>
            </a:p>
          </p:txBody>
        </p:sp>
      </p:grpSp>
      <p:sp>
        <p:nvSpPr>
          <p:cNvPr id="652" name="Shape 652"/>
          <p:cNvSpPr/>
          <p:nvPr/>
        </p:nvSpPr>
        <p:spPr>
          <a:xfrm>
            <a:off x="7638150" y="2274675"/>
            <a:ext cx="1368000" cy="976175"/>
          </a:xfrm>
          <a:prstGeom prst="flowChartPredefined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ANSWER</a:t>
            </a:r>
          </a:p>
        </p:txBody>
      </p:sp>
      <p:sp>
        <p:nvSpPr>
          <p:cNvPr id="653" name="Shape 653"/>
          <p:cNvSpPr txBox="1">
            <a:spLocks noGrp="1"/>
          </p:cNvSpPr>
          <p:nvPr>
            <p:ph type="title"/>
          </p:nvPr>
        </p:nvSpPr>
        <p:spPr>
          <a:xfrm>
            <a:off x="116975" y="77100"/>
            <a:ext cx="8904300" cy="670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0"/>
              </a:spcBef>
              <a:buSzPct val="25000"/>
              <a:buNone/>
            </a:pPr>
            <a:r>
              <a:rPr lang="en-GB" sz="2600"/>
              <a:t>UL-CSeq tool</a:t>
            </a:r>
          </a:p>
        </p:txBody>
      </p:sp>
      <p:sp>
        <p:nvSpPr>
          <p:cNvPr id="654" name="Shape 654"/>
          <p:cNvSpPr txBox="1"/>
          <p:nvPr/>
        </p:nvSpPr>
        <p:spPr>
          <a:xfrm>
            <a:off x="531850" y="4081875"/>
            <a:ext cx="8398200" cy="1147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2000" b="1">
                <a:solidFill>
                  <a:schemeClr val="dk1"/>
                </a:solidFill>
              </a:rPr>
              <a:t>Implementation</a:t>
            </a:r>
          </a:p>
          <a:p>
            <a:pPr marL="800100" marR="0" lvl="1" indent="-3429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1600">
                <a:solidFill>
                  <a:schemeClr val="dk1"/>
                </a:solidFill>
              </a:rPr>
              <a:t>CSeq framework </a:t>
            </a:r>
          </a:p>
          <a:p>
            <a:pPr marL="800100" marR="0" lvl="1" indent="-3429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1600">
                <a:solidFill>
                  <a:schemeClr val="dk1"/>
                </a:solidFill>
              </a:rPr>
              <a:t>Input: C99 + POSIX threads</a:t>
            </a:r>
          </a:p>
        </p:txBody>
      </p:sp>
      <p:sp>
        <p:nvSpPr>
          <p:cNvPr id="655" name="Shape 655"/>
          <p:cNvSpPr txBox="1"/>
          <p:nvPr/>
        </p:nvSpPr>
        <p:spPr>
          <a:xfrm>
            <a:off x="531850" y="5224875"/>
            <a:ext cx="8272800" cy="1147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2000" b="1">
                <a:solidFill>
                  <a:schemeClr val="dk1"/>
                </a:solidFill>
              </a:rPr>
              <a:t>Support backends</a:t>
            </a:r>
          </a:p>
          <a:p>
            <a:pPr marL="457200" marR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</a:rPr>
              <a:t>Proving correctness:</a:t>
            </a:r>
            <a:r>
              <a:rPr lang="en-GB" sz="1600">
                <a:solidFill>
                  <a:schemeClr val="dk1"/>
                </a:solidFill>
              </a:rPr>
              <a:t> SeaHorn, Ultimate Automizer, CPAChecker, VVT</a:t>
            </a:r>
          </a:p>
          <a:p>
            <a:pPr marL="457200" marR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</a:rPr>
              <a:t>Finding bugs: </a:t>
            </a:r>
            <a:r>
              <a:rPr lang="en-GB" sz="1600">
                <a:solidFill>
                  <a:schemeClr val="dk1"/>
                </a:solidFill>
              </a:rPr>
              <a:t>CBMC, ESBMC, LLBMC</a:t>
            </a:r>
          </a:p>
        </p:txBody>
      </p:sp>
      <p:pic>
        <p:nvPicPr>
          <p:cNvPr id="656" name="Shape 656" descr="logo (1)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32112" y="2998699"/>
            <a:ext cx="849912" cy="503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Shape 661"/>
          <p:cNvSpPr txBox="1">
            <a:spLocks noGrp="1"/>
          </p:cNvSpPr>
          <p:nvPr>
            <p:ph type="title"/>
          </p:nvPr>
        </p:nvSpPr>
        <p:spPr>
          <a:xfrm>
            <a:off x="116975" y="77100"/>
            <a:ext cx="8904300" cy="670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Experiments: Proving Correctness</a:t>
            </a:r>
          </a:p>
        </p:txBody>
      </p:sp>
      <p:graphicFrame>
        <p:nvGraphicFramePr>
          <p:cNvPr id="662" name="Shape 662"/>
          <p:cNvGraphicFramePr/>
          <p:nvPr/>
        </p:nvGraphicFramePr>
        <p:xfrm>
          <a:off x="80962" y="871350"/>
          <a:ext cx="8982075" cy="2764536"/>
        </p:xfrm>
        <a:graphic>
          <a:graphicData uri="http://schemas.openxmlformats.org/drawingml/2006/table">
            <a:tbl>
              <a:tblPr>
                <a:noFill/>
                <a:tableStyleId>{7B8A819E-51E2-4770-AAE0-6ED7004D7D7E}</a:tableStyleId>
              </a:tblPr>
              <a:tblGrid>
                <a:gridCol w="1076550"/>
                <a:gridCol w="382850"/>
                <a:gridCol w="508775"/>
                <a:gridCol w="422600"/>
                <a:gridCol w="371475"/>
                <a:gridCol w="409575"/>
                <a:gridCol w="485350"/>
                <a:gridCol w="467150"/>
                <a:gridCol w="371475"/>
                <a:gridCol w="419100"/>
                <a:gridCol w="504825"/>
                <a:gridCol w="466725"/>
                <a:gridCol w="419100"/>
                <a:gridCol w="419100"/>
                <a:gridCol w="504825"/>
                <a:gridCol w="466725"/>
                <a:gridCol w="381000"/>
                <a:gridCol w="400050"/>
                <a:gridCol w="504825"/>
              </a:tblGrid>
              <a:tr h="200025">
                <a:tc rowSpan="2"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category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#file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#LOC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b="1">
                          <a:solidFill>
                            <a:srgbClr val="FFFFFF"/>
                          </a:solidFill>
                        </a:rPr>
                        <a:t>UL-CSeq + SeaHorn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b="1">
                          <a:solidFill>
                            <a:srgbClr val="FFFFFF"/>
                          </a:solidFill>
                        </a:rPr>
                        <a:t>UL-CSeq + UAutomizer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b="1">
                          <a:solidFill>
                            <a:srgbClr val="FFFFFF"/>
                          </a:solidFill>
                        </a:rPr>
                        <a:t>UL-CSeq + CPAChecker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b="1">
                          <a:solidFill>
                            <a:srgbClr val="FFFFFF"/>
                          </a:solidFill>
                        </a:rPr>
                        <a:t>UL-CSeq + </a:t>
                      </a:r>
                    </a:p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b="1">
                          <a:solidFill>
                            <a:srgbClr val="FFFFFF"/>
                          </a:solidFill>
                        </a:rPr>
                        <a:t>VVT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pass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fail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t.o.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time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pass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fail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t.o.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time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pass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fail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t.o.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time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pass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fail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t.o.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time 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pthread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1285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67.3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390.8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204.9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247.3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pthread-atomic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1136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167.9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456.7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352.6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171.8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pthread-ext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3679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27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18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199.1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12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31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226.5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15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30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214.6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16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24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179.7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pthread-lit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427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23.3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544.9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164.1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79.8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pthread-wmm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144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29426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144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32.5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60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84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421.6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26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118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271.3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141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275.3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[FMCAD’13]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542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51.1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238.6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244.7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133.1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[TACAS’11]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290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5.7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181.8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44.9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17.2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Totals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234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36785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194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37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59.9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87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141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376.2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60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171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235.7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180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43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248.2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63" name="Shape 663"/>
          <p:cNvSpPr/>
          <p:nvPr/>
        </p:nvSpPr>
        <p:spPr>
          <a:xfrm>
            <a:off x="2126475" y="1672875"/>
            <a:ext cx="168600" cy="1182000"/>
          </a:xfrm>
          <a:prstGeom prst="rightBracket">
            <a:avLst>
              <a:gd name="adj" fmla="val 34563"/>
            </a:avLst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4" name="Shape 664"/>
          <p:cNvSpPr txBox="1"/>
          <p:nvPr/>
        </p:nvSpPr>
        <p:spPr>
          <a:xfrm>
            <a:off x="2555100" y="1930900"/>
            <a:ext cx="4835700" cy="59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SV-COMP Benchmark                       </a:t>
            </a:r>
            <a:r>
              <a:rPr lang="en-GB">
                <a:solidFill>
                  <a:srgbClr val="0000FF"/>
                </a:solidFill>
              </a:rPr>
              <a:t>[Beyer - TACAS’16]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0000FF"/>
                </a:solidFill>
              </a:rPr>
              <a:t>SAFE</a:t>
            </a:r>
            <a:r>
              <a:rPr lang="en-GB"/>
              <a:t> instances</a:t>
            </a:r>
          </a:p>
        </p:txBody>
      </p:sp>
      <p:sp>
        <p:nvSpPr>
          <p:cNvPr id="665" name="Shape 665"/>
          <p:cNvSpPr txBox="1"/>
          <p:nvPr/>
        </p:nvSpPr>
        <p:spPr>
          <a:xfrm>
            <a:off x="2251600" y="2760575"/>
            <a:ext cx="4344600" cy="44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>
                <a:solidFill>
                  <a:srgbClr val="0000FF"/>
                </a:solidFill>
              </a:rPr>
              <a:t>[Watcher, Kroening, Ouaknine - FMCAD’13]</a:t>
            </a:r>
          </a:p>
        </p:txBody>
      </p:sp>
      <p:sp>
        <p:nvSpPr>
          <p:cNvPr id="666" name="Shape 666"/>
          <p:cNvSpPr txBox="1"/>
          <p:nvPr/>
        </p:nvSpPr>
        <p:spPr>
          <a:xfrm>
            <a:off x="2251600" y="2989175"/>
            <a:ext cx="4344600" cy="44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0000FF"/>
                </a:solidFill>
              </a:rPr>
              <a:t>[Garg, Madhusudan - TACAS’11]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Shape 671"/>
          <p:cNvSpPr txBox="1">
            <a:spLocks noGrp="1"/>
          </p:cNvSpPr>
          <p:nvPr>
            <p:ph type="title"/>
          </p:nvPr>
        </p:nvSpPr>
        <p:spPr>
          <a:xfrm>
            <a:off x="116975" y="77100"/>
            <a:ext cx="8904300" cy="670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Experiments: Proving Correctness</a:t>
            </a:r>
          </a:p>
        </p:txBody>
      </p:sp>
      <p:graphicFrame>
        <p:nvGraphicFramePr>
          <p:cNvPr id="672" name="Shape 672"/>
          <p:cNvGraphicFramePr/>
          <p:nvPr/>
        </p:nvGraphicFramePr>
        <p:xfrm>
          <a:off x="80962" y="871350"/>
          <a:ext cx="8982075" cy="2764536"/>
        </p:xfrm>
        <a:graphic>
          <a:graphicData uri="http://schemas.openxmlformats.org/drawingml/2006/table">
            <a:tbl>
              <a:tblPr>
                <a:noFill/>
                <a:tableStyleId>{7B8A819E-51E2-4770-AAE0-6ED7004D7D7E}</a:tableStyleId>
              </a:tblPr>
              <a:tblGrid>
                <a:gridCol w="1076550"/>
                <a:gridCol w="382850"/>
                <a:gridCol w="508775"/>
                <a:gridCol w="422600"/>
                <a:gridCol w="371475"/>
                <a:gridCol w="409575"/>
                <a:gridCol w="485350"/>
                <a:gridCol w="467150"/>
                <a:gridCol w="371475"/>
                <a:gridCol w="419100"/>
                <a:gridCol w="504825"/>
                <a:gridCol w="466725"/>
                <a:gridCol w="419100"/>
                <a:gridCol w="419100"/>
                <a:gridCol w="504825"/>
                <a:gridCol w="466725"/>
                <a:gridCol w="381000"/>
                <a:gridCol w="400050"/>
                <a:gridCol w="504825"/>
              </a:tblGrid>
              <a:tr h="200025">
                <a:tc rowSpan="2"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category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#file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#LOC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b="1"/>
                        <a:t>UL-CSeq + SeaHorn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b="1"/>
                        <a:t>UL-CSeq + UAutomizer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b="1"/>
                        <a:t>UL-CSeq + CPAChecker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b="1"/>
                        <a:t>UL-CSeq + </a:t>
                      </a:r>
                    </a:p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b="1"/>
                        <a:t>VVT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pass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fail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t.o.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time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pass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fail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t.o.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time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pass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fail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t.o.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time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pass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fail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t.o.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time 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pthread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1285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67.3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390.8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204.9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247.3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pthread-atomic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1136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167.9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456.7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352.6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171.8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pthread-ext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3679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27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18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199.1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12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31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226.5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15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30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214.6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16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24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179.7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pthread-lit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427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23.3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544.9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164.1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79.8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pthread-wmm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144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29426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144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32.5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60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84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421.6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26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118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271.3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141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275.3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[FMCAD’13]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542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51.1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238.6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244.7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133.1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[TACAS’11]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290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5.7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181.8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44.9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>
                          <a:solidFill>
                            <a:srgbClr val="FFFFFF"/>
                          </a:solidFill>
                        </a:rPr>
                        <a:t>17.2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Totals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234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36785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194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37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59.9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87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141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376.2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60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171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235.7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180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43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248.2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73" name="Shape 673"/>
          <p:cNvSpPr txBox="1"/>
          <p:nvPr/>
        </p:nvSpPr>
        <p:spPr>
          <a:xfrm>
            <a:off x="2153625" y="6395775"/>
            <a:ext cx="5083500" cy="40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Time is measures in </a:t>
            </a:r>
            <a:r>
              <a:rPr lang="en-GB">
                <a:solidFill>
                  <a:srgbClr val="CC0099"/>
                </a:solidFill>
              </a:rPr>
              <a:t>second</a:t>
            </a:r>
            <a:r>
              <a:rPr lang="en-GB"/>
              <a:t>, t.o is </a:t>
            </a:r>
            <a:r>
              <a:rPr lang="en-GB">
                <a:solidFill>
                  <a:srgbClr val="CC0099"/>
                </a:solidFill>
              </a:rPr>
              <a:t>timeout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Shape 678"/>
          <p:cNvSpPr txBox="1">
            <a:spLocks noGrp="1"/>
          </p:cNvSpPr>
          <p:nvPr>
            <p:ph type="title"/>
          </p:nvPr>
        </p:nvSpPr>
        <p:spPr>
          <a:xfrm>
            <a:off x="116975" y="77100"/>
            <a:ext cx="8904300" cy="670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Experiments: Proving Correctness</a:t>
            </a:r>
          </a:p>
        </p:txBody>
      </p:sp>
      <p:graphicFrame>
        <p:nvGraphicFramePr>
          <p:cNvPr id="679" name="Shape 679"/>
          <p:cNvGraphicFramePr/>
          <p:nvPr/>
        </p:nvGraphicFramePr>
        <p:xfrm>
          <a:off x="80962" y="871350"/>
          <a:ext cx="8982075" cy="2764536"/>
        </p:xfrm>
        <a:graphic>
          <a:graphicData uri="http://schemas.openxmlformats.org/drawingml/2006/table">
            <a:tbl>
              <a:tblPr>
                <a:noFill/>
                <a:tableStyleId>{7B8A819E-51E2-4770-AAE0-6ED7004D7D7E}</a:tableStyleId>
              </a:tblPr>
              <a:tblGrid>
                <a:gridCol w="1076550"/>
                <a:gridCol w="382850"/>
                <a:gridCol w="508775"/>
                <a:gridCol w="422600"/>
                <a:gridCol w="371475"/>
                <a:gridCol w="409575"/>
                <a:gridCol w="485350"/>
                <a:gridCol w="467150"/>
                <a:gridCol w="371475"/>
                <a:gridCol w="419100"/>
                <a:gridCol w="504825"/>
                <a:gridCol w="466725"/>
                <a:gridCol w="419100"/>
                <a:gridCol w="419100"/>
                <a:gridCol w="504825"/>
                <a:gridCol w="466725"/>
                <a:gridCol w="381000"/>
                <a:gridCol w="400050"/>
                <a:gridCol w="504825"/>
              </a:tblGrid>
              <a:tr h="200025">
                <a:tc rowSpan="2"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category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#file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#LOC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b="1"/>
                        <a:t>UL-CSeq + SeaHorn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b="1"/>
                        <a:t>UL-CSeq + UAutomizer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b="1"/>
                        <a:t>UL-CSeq + CPAChecker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b="1"/>
                        <a:t>UL-CSeq + </a:t>
                      </a:r>
                    </a:p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b="1"/>
                        <a:t>VVT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pass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fail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t.o.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time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pass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fail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t.o.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time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pass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fail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t.o.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time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pass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fail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t.o.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time 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pthread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1285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67.3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390.8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204.9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247.3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pthread-atomic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1136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167.9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456.7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352.6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171.8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pthread-ext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3679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199.1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226.5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214.6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179.7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pthread-lit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427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23.3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544.9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164.1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79.8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pthread-wmm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144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29426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144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32.5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60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84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421.6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118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271.3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141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275.3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[FMCAD’13]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542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51.1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238.6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244.7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133.1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[TACAS’11]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290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5.7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181.8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44.9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17.2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Totals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234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36785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194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37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59.9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87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141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376.2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60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171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235.7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180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11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43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248.2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80" name="Shape 680"/>
          <p:cNvSpPr txBox="1"/>
          <p:nvPr/>
        </p:nvSpPr>
        <p:spPr>
          <a:xfrm>
            <a:off x="2153625" y="6395775"/>
            <a:ext cx="5083500" cy="40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Time is measures in </a:t>
            </a:r>
            <a:r>
              <a:rPr lang="en-GB">
                <a:solidFill>
                  <a:srgbClr val="CC0099"/>
                </a:solidFill>
              </a:rPr>
              <a:t>second</a:t>
            </a:r>
            <a:r>
              <a:rPr lang="en-GB"/>
              <a:t>, t.o is </a:t>
            </a:r>
            <a:r>
              <a:rPr lang="en-GB">
                <a:solidFill>
                  <a:srgbClr val="CC0099"/>
                </a:solidFill>
              </a:rPr>
              <a:t>timeout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3048000" y="1066800"/>
            <a:ext cx="2133600" cy="2514600"/>
          </a:xfrm>
          <a:prstGeom prst="rect">
            <a:avLst/>
          </a:prstGeom>
          <a:solidFill>
            <a:srgbClr val="BFBFBF"/>
          </a:solidFill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Shape 120"/>
          <p:cNvSpPr/>
          <p:nvPr/>
        </p:nvSpPr>
        <p:spPr>
          <a:xfrm>
            <a:off x="3810000" y="1219200"/>
            <a:ext cx="1219200" cy="838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rnd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Shape 121"/>
          <p:cNvSpPr/>
          <p:nvPr/>
        </p:nvSpPr>
        <p:spPr>
          <a:xfrm>
            <a:off x="228600" y="3960000"/>
            <a:ext cx="8734800" cy="252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1" indent="0" algn="l" rtl="0">
              <a:spcBef>
                <a:spcPts val="0"/>
              </a:spcBef>
              <a:buSzPct val="25000"/>
              <a:buNone/>
            </a:pPr>
            <a:r>
              <a:rPr lang="en-GB" sz="2400" b="1" dirty="0">
                <a:solidFill>
                  <a:schemeClr val="dk1"/>
                </a:solidFill>
              </a:rPr>
              <a:t>advantages</a:t>
            </a:r>
          </a:p>
          <a:p>
            <a:pPr marL="457200" marR="0" lvl="1" indent="0" algn="l" rtl="0">
              <a:spcBef>
                <a:spcPts val="0"/>
              </a:spcBef>
              <a:buNone/>
            </a:pPr>
            <a:endParaRPr sz="2400" b="1" dirty="0">
              <a:solidFill>
                <a:schemeClr val="dk1"/>
              </a:solidFill>
            </a:endParaRPr>
          </a:p>
          <a:p>
            <a:pPr marL="1200150" marR="0" lvl="2" indent="-2730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reuse robust sequential analysis tools</a:t>
            </a:r>
          </a:p>
          <a:p>
            <a:pPr marL="1200150" marR="0" lvl="2" indent="-2730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fast prototyping of concurrency handling</a:t>
            </a:r>
          </a:p>
          <a:p>
            <a:pPr marL="1657350" marR="0" lvl="3" indent="-2984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delegating all sequential reasoning to an existing target analysis tool</a:t>
            </a:r>
            <a:r>
              <a:rPr lang="en-GB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1200150" marR="0" lvl="2" indent="-2730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easier to implement than full-fledged tools </a:t>
            </a:r>
          </a:p>
          <a:p>
            <a:pPr marL="1371600" marR="0" lvl="3" indent="0" algn="l" rtl="0">
              <a:spcBef>
                <a:spcPts val="0"/>
              </a:spcBef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Shape 122"/>
          <p:cNvSpPr txBox="1"/>
          <p:nvPr/>
        </p:nvSpPr>
        <p:spPr>
          <a:xfrm>
            <a:off x="3725333" y="1337424"/>
            <a:ext cx="1385700" cy="584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</a:t>
            </a:r>
          </a:p>
        </p:txBody>
      </p:sp>
      <p:cxnSp>
        <p:nvCxnSpPr>
          <p:cNvPr id="123" name="Shape 123"/>
          <p:cNvCxnSpPr/>
          <p:nvPr/>
        </p:nvCxnSpPr>
        <p:spPr>
          <a:xfrm rot="5400000">
            <a:off x="4176600" y="2300399"/>
            <a:ext cx="486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oval" w="med" len="med"/>
            <a:tailEnd type="triangle" w="lg" len="lg"/>
          </a:ln>
        </p:spPr>
      </p:cxnSp>
      <p:sp>
        <p:nvSpPr>
          <p:cNvPr id="124" name="Shape 124"/>
          <p:cNvSpPr/>
          <p:nvPr/>
        </p:nvSpPr>
        <p:spPr>
          <a:xfrm>
            <a:off x="3810000" y="2562577"/>
            <a:ext cx="1219200" cy="838199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rnd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Shape 125"/>
          <p:cNvSpPr txBox="1"/>
          <p:nvPr/>
        </p:nvSpPr>
        <p:spPr>
          <a:xfrm>
            <a:off x="3733800" y="2686756"/>
            <a:ext cx="1371600" cy="584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SEQ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</a:t>
            </a:r>
          </a:p>
        </p:txBody>
      </p:sp>
      <p:sp>
        <p:nvSpPr>
          <p:cNvPr id="126" name="Shape 126"/>
          <p:cNvSpPr/>
          <p:nvPr/>
        </p:nvSpPr>
        <p:spPr>
          <a:xfrm>
            <a:off x="5548489" y="2562577"/>
            <a:ext cx="1219200" cy="838199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rnd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 txBox="1"/>
          <p:nvPr/>
        </p:nvSpPr>
        <p:spPr>
          <a:xfrm>
            <a:off x="5548489" y="2700697"/>
            <a:ext cx="1219200" cy="33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SEQ TOOL</a:t>
            </a:r>
          </a:p>
        </p:txBody>
      </p:sp>
      <p:pic>
        <p:nvPicPr>
          <p:cNvPr id="128" name="Shape 128" descr="dT6bRMAT9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52249" y="3039397"/>
            <a:ext cx="381000" cy="380999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Shape 129"/>
          <p:cNvSpPr txBox="1"/>
          <p:nvPr/>
        </p:nvSpPr>
        <p:spPr>
          <a:xfrm rot="-5400000">
            <a:off x="2220150" y="2047049"/>
            <a:ext cx="2362200" cy="55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SEQUENTIALIZATION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(code-to-code translation)</a:t>
            </a:r>
          </a:p>
        </p:txBody>
      </p:sp>
      <p:cxnSp>
        <p:nvCxnSpPr>
          <p:cNvPr id="130" name="Shape 130"/>
          <p:cNvCxnSpPr/>
          <p:nvPr/>
        </p:nvCxnSpPr>
        <p:spPr>
          <a:xfrm>
            <a:off x="5029200" y="2957689"/>
            <a:ext cx="486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oval" w="med" len="med"/>
            <a:tailEnd type="triangle" w="lg" len="lg"/>
          </a:ln>
        </p:spPr>
      </p:cxnSp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116975" y="77100"/>
            <a:ext cx="8904300" cy="670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0"/>
              </a:spcBef>
              <a:buSzPct val="25000"/>
              <a:buNone/>
            </a:pPr>
            <a:r>
              <a:rPr lang="en-GB" sz="2600"/>
              <a:t>What is Sequentialization?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Shape 685"/>
          <p:cNvSpPr txBox="1">
            <a:spLocks noGrp="1"/>
          </p:cNvSpPr>
          <p:nvPr>
            <p:ph type="title"/>
          </p:nvPr>
        </p:nvSpPr>
        <p:spPr>
          <a:xfrm>
            <a:off x="116975" y="77100"/>
            <a:ext cx="8904300" cy="670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Experiments: Proving Correctness</a:t>
            </a:r>
          </a:p>
        </p:txBody>
      </p:sp>
      <p:graphicFrame>
        <p:nvGraphicFramePr>
          <p:cNvPr id="686" name="Shape 686"/>
          <p:cNvGraphicFramePr/>
          <p:nvPr/>
        </p:nvGraphicFramePr>
        <p:xfrm>
          <a:off x="80962" y="871350"/>
          <a:ext cx="8982075" cy="5521452"/>
        </p:xfrm>
        <a:graphic>
          <a:graphicData uri="http://schemas.openxmlformats.org/drawingml/2006/table">
            <a:tbl>
              <a:tblPr>
                <a:noFill/>
                <a:tableStyleId>{7B8A819E-51E2-4770-AAE0-6ED7004D7D7E}</a:tableStyleId>
              </a:tblPr>
              <a:tblGrid>
                <a:gridCol w="1076550"/>
                <a:gridCol w="382850"/>
                <a:gridCol w="508775"/>
                <a:gridCol w="422600"/>
                <a:gridCol w="371475"/>
                <a:gridCol w="409575"/>
                <a:gridCol w="485350"/>
                <a:gridCol w="467150"/>
                <a:gridCol w="371475"/>
                <a:gridCol w="419100"/>
                <a:gridCol w="504825"/>
                <a:gridCol w="466725"/>
                <a:gridCol w="419100"/>
                <a:gridCol w="419100"/>
                <a:gridCol w="504825"/>
                <a:gridCol w="466725"/>
                <a:gridCol w="381000"/>
                <a:gridCol w="400050"/>
                <a:gridCol w="504825"/>
              </a:tblGrid>
              <a:tr h="200025">
                <a:tc rowSpan="2"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category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#file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#LOC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b="1"/>
                        <a:t>UL-CSeq + SeaHorn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b="1"/>
                        <a:t>UL-CSeq + UAutomizer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b="1"/>
                        <a:t>UL-CSeq + CPAChecker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b="1"/>
                        <a:t>UL-CSeq + </a:t>
                      </a:r>
                    </a:p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b="1"/>
                        <a:t>VVT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pass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fail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t.o.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time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pass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fail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t.o.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time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pass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fail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t.o.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time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pass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fail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t.o.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time 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pthread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1285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67.3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390.8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204.9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247.3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pthread-atomic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1136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167.9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456.7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352.6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171.8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pthread-ext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3679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199.1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226.5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214.6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179.7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pthread-lit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427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23.3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544.9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164.1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79.8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pthread-wmm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144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29426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144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32.5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60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84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421.6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118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271.3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141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275.3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[FMCAD’13]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542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51.1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238.6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244.7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133.1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[TACAS’11]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290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5.7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181.8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44.9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17.2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Totals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234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36785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194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37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59.9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87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141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376.2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60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171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235.7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180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11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43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248.2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gridSpan="19"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 rowSpan="2"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category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#file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#LOC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b="1"/>
                        <a:t>Impara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b="1"/>
                        <a:t>Satabs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b="1"/>
                        <a:t>Threader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b="1"/>
                        <a:t>VVT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pass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fail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t.o.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time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pass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fail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t.o.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time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pass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fail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t.o.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time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pass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fail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t.o.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time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pthread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1285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pthread-atomic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1136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pthread-ext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3679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pthread-lit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427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pthread-wmm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144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29426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[FMCAD’13]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542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[TACAS’11]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290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Totals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234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36785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87" name="Shape 687"/>
          <p:cNvSpPr txBox="1"/>
          <p:nvPr/>
        </p:nvSpPr>
        <p:spPr>
          <a:xfrm>
            <a:off x="2153625" y="6395775"/>
            <a:ext cx="5083500" cy="40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Time is measures in </a:t>
            </a:r>
            <a:r>
              <a:rPr lang="en-GB">
                <a:solidFill>
                  <a:srgbClr val="CC0099"/>
                </a:solidFill>
              </a:rPr>
              <a:t>second</a:t>
            </a:r>
            <a:r>
              <a:rPr lang="en-GB"/>
              <a:t>, t.o is </a:t>
            </a:r>
            <a:r>
              <a:rPr lang="en-GB">
                <a:solidFill>
                  <a:srgbClr val="CC0099"/>
                </a:solidFill>
              </a:rPr>
              <a:t>timeout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" name="Shape 692"/>
          <p:cNvSpPr txBox="1">
            <a:spLocks noGrp="1"/>
          </p:cNvSpPr>
          <p:nvPr>
            <p:ph type="title"/>
          </p:nvPr>
        </p:nvSpPr>
        <p:spPr>
          <a:xfrm>
            <a:off x="116975" y="77100"/>
            <a:ext cx="8904300" cy="670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Experiments: Proving Correctness</a:t>
            </a:r>
          </a:p>
        </p:txBody>
      </p:sp>
      <p:graphicFrame>
        <p:nvGraphicFramePr>
          <p:cNvPr id="693" name="Shape 693"/>
          <p:cNvGraphicFramePr/>
          <p:nvPr/>
        </p:nvGraphicFramePr>
        <p:xfrm>
          <a:off x="80962" y="871350"/>
          <a:ext cx="8982075" cy="5497068"/>
        </p:xfrm>
        <a:graphic>
          <a:graphicData uri="http://schemas.openxmlformats.org/drawingml/2006/table">
            <a:tbl>
              <a:tblPr>
                <a:noFill/>
                <a:tableStyleId>{7B8A819E-51E2-4770-AAE0-6ED7004D7D7E}</a:tableStyleId>
              </a:tblPr>
              <a:tblGrid>
                <a:gridCol w="1076550"/>
                <a:gridCol w="382850"/>
                <a:gridCol w="508775"/>
                <a:gridCol w="422600"/>
                <a:gridCol w="371475"/>
                <a:gridCol w="409575"/>
                <a:gridCol w="485350"/>
                <a:gridCol w="467150"/>
                <a:gridCol w="371475"/>
                <a:gridCol w="419100"/>
                <a:gridCol w="504825"/>
                <a:gridCol w="466725"/>
                <a:gridCol w="419100"/>
                <a:gridCol w="419100"/>
                <a:gridCol w="504825"/>
                <a:gridCol w="466725"/>
                <a:gridCol w="381000"/>
                <a:gridCol w="400050"/>
                <a:gridCol w="504825"/>
              </a:tblGrid>
              <a:tr h="200025">
                <a:tc rowSpan="2"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category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#file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#LOC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b="1"/>
                        <a:t>UL-CSeq + SeaHorn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b="1"/>
                        <a:t>UL-CSeq + UAutomizer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b="1"/>
                        <a:t>UL-CSeq + CPAChecker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b="1"/>
                        <a:t>UL-CSeq + </a:t>
                      </a:r>
                    </a:p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b="1"/>
                        <a:t>VVT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pass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fail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t.o.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time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pass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fail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t.o.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time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pass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fail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t.o.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time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pass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fail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t.o.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time 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pthread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1285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67.3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390.8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204.9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247.3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pthread-atomic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1136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167.9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456.7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352.6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171.8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pthread-ext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3679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199.1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226.5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214.6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179.7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pthread-lit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427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23.3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544.9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164.1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79.8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pthread-wmm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144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29426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144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32.5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60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84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421.6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118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271.3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141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275.3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[FMCAD’13]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542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51.1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238.6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244.7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133.1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[TACAS’11]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290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5.7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181.8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44.9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17.2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Totals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234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36785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194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37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59.9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87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141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376.2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60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171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235.7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180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11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43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248.2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gridSpan="19"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 rowSpan="2"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category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#file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#LOC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b="1"/>
                        <a:t>Impara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b="1"/>
                        <a:t>Satabs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b="1"/>
                        <a:t>Threader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b="1"/>
                        <a:t>VVT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pass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fail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t.o.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time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pass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fail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t.o.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time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pass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fail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t.o.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time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pass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fail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t.o.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time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pthread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1285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12.2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308.7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128.4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7.3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pthread-atomic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1136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61.8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1.3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24.4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143.7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pthread-ext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3679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8.7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34.6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104.8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66.2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pthread-lit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427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0.4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8.1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N/A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7.3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pthread-wmm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144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29426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120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100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312.2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144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N/A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130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222.2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[FMCAD’13]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542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0.5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27.5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154.7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[TACAS’11]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290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2.7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0.8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58.2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8.8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Totals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234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36785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77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154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11.2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134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52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48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244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57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164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13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88.2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192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10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30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172.6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A5AF"/>
                    </a:solidFill>
                  </a:tcPr>
                </a:tc>
              </a:tr>
            </a:tbl>
          </a:graphicData>
        </a:graphic>
      </p:graphicFrame>
      <p:sp>
        <p:nvSpPr>
          <p:cNvPr id="694" name="Shape 694"/>
          <p:cNvSpPr txBox="1"/>
          <p:nvPr/>
        </p:nvSpPr>
        <p:spPr>
          <a:xfrm>
            <a:off x="2153625" y="6395775"/>
            <a:ext cx="5083500" cy="40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Time is measures in </a:t>
            </a:r>
            <a:r>
              <a:rPr lang="en-GB">
                <a:solidFill>
                  <a:srgbClr val="CC0099"/>
                </a:solidFill>
              </a:rPr>
              <a:t>second</a:t>
            </a:r>
            <a:r>
              <a:rPr lang="en-GB"/>
              <a:t>, t.o is </a:t>
            </a:r>
            <a:r>
              <a:rPr lang="en-GB">
                <a:solidFill>
                  <a:srgbClr val="CC0099"/>
                </a:solidFill>
              </a:rPr>
              <a:t>timeout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" name="Shape 699"/>
          <p:cNvSpPr txBox="1">
            <a:spLocks noGrp="1"/>
          </p:cNvSpPr>
          <p:nvPr>
            <p:ph type="title"/>
          </p:nvPr>
        </p:nvSpPr>
        <p:spPr>
          <a:xfrm>
            <a:off x="116975" y="77100"/>
            <a:ext cx="8904300" cy="670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Experiments: Proving Correctness</a:t>
            </a:r>
          </a:p>
        </p:txBody>
      </p:sp>
      <p:graphicFrame>
        <p:nvGraphicFramePr>
          <p:cNvPr id="700" name="Shape 700"/>
          <p:cNvGraphicFramePr/>
          <p:nvPr/>
        </p:nvGraphicFramePr>
        <p:xfrm>
          <a:off x="80962" y="871350"/>
          <a:ext cx="8982075" cy="5497068"/>
        </p:xfrm>
        <a:graphic>
          <a:graphicData uri="http://schemas.openxmlformats.org/drawingml/2006/table">
            <a:tbl>
              <a:tblPr>
                <a:noFill/>
                <a:tableStyleId>{7B8A819E-51E2-4770-AAE0-6ED7004D7D7E}</a:tableStyleId>
              </a:tblPr>
              <a:tblGrid>
                <a:gridCol w="1076550"/>
                <a:gridCol w="382850"/>
                <a:gridCol w="508775"/>
                <a:gridCol w="422600"/>
                <a:gridCol w="371475"/>
                <a:gridCol w="409575"/>
                <a:gridCol w="485350"/>
                <a:gridCol w="467150"/>
                <a:gridCol w="371475"/>
                <a:gridCol w="419100"/>
                <a:gridCol w="504825"/>
                <a:gridCol w="466725"/>
                <a:gridCol w="419100"/>
                <a:gridCol w="419100"/>
                <a:gridCol w="504825"/>
                <a:gridCol w="466725"/>
                <a:gridCol w="381000"/>
                <a:gridCol w="400050"/>
                <a:gridCol w="504825"/>
              </a:tblGrid>
              <a:tr h="200025">
                <a:tc rowSpan="2"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category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#file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#LOC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b="1"/>
                        <a:t>UL-CSeq + SeaHorn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b="1"/>
                        <a:t>UL-CSeq + UAutomizer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b="1"/>
                        <a:t>UL-CSeq + CPAChecker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b="1"/>
                        <a:t>UL-CSeq + </a:t>
                      </a:r>
                    </a:p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b="1"/>
                        <a:t>VVT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pass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fail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t.o.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time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pass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fail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t.o.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time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pass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fail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t.o.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time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pass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fail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t.o.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time 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pthread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1285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67.3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390.8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204.9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247.3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pthread-atomic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1136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167.9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456.7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352.6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171.8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pthread-ext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3679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199.1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226.5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214.6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179.7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pthread-lit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427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23.3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544.9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164.1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79.8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pthread-wmm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144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29426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144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32.5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60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84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421.6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118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271.3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141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275.3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[FMCAD’13]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542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51.1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238.6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244.7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133.1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[TACAS’11]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290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5.7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181.8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44.9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17.2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Totals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234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36785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194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37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59.9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87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141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376.2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60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171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235.7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180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11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43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248.2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gridSpan="19"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 rowSpan="2"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category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#file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#LOC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b="1"/>
                        <a:t>Impara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b="1"/>
                        <a:t>Satabs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b="1"/>
                        <a:t>Threader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b="1"/>
                        <a:t>VVT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pass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fail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t.o.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time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pass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fail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t.o.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time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pass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fail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t.o.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time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pass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fail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t.o.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time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pthread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1285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12.2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308.7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128.4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7.3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pthread-atomic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1136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61.8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1.3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24.4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143.7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pthread-ext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3679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8.7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34.6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104.8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66.2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pthread-lit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427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0.4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8.1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N/A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7.3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pthread-wmm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144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29426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120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100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312.2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144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N/A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130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222.2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-GB" sz="1200"/>
                        <a:t>[FMCAD’13]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542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0.5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27.5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154.7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[TACAS’11]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290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2.7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0.8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58.2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/>
                        <a:t>8.8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Totals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234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36785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77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154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11.2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134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52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48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244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57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164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13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88.2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192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10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30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172.6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A5AF"/>
                    </a:solidFill>
                  </a:tcPr>
                </a:tc>
              </a:tr>
            </a:tbl>
          </a:graphicData>
        </a:graphic>
      </p:graphicFrame>
      <p:sp>
        <p:nvSpPr>
          <p:cNvPr id="701" name="Shape 701"/>
          <p:cNvSpPr txBox="1"/>
          <p:nvPr/>
        </p:nvSpPr>
        <p:spPr>
          <a:xfrm>
            <a:off x="2153625" y="6395775"/>
            <a:ext cx="5083500" cy="40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Time is measures in </a:t>
            </a:r>
            <a:r>
              <a:rPr lang="en-GB">
                <a:solidFill>
                  <a:srgbClr val="CC0099"/>
                </a:solidFill>
              </a:rPr>
              <a:t>second</a:t>
            </a:r>
            <a:r>
              <a:rPr lang="en-GB"/>
              <a:t>, t.o is </a:t>
            </a:r>
            <a:r>
              <a:rPr lang="en-GB">
                <a:solidFill>
                  <a:srgbClr val="CC0099"/>
                </a:solidFill>
              </a:rPr>
              <a:t>timeout</a:t>
            </a:r>
          </a:p>
        </p:txBody>
      </p:sp>
      <p:sp>
        <p:nvSpPr>
          <p:cNvPr id="702" name="Shape 702"/>
          <p:cNvSpPr/>
          <p:nvPr/>
        </p:nvSpPr>
        <p:spPr>
          <a:xfrm>
            <a:off x="2055725" y="3354100"/>
            <a:ext cx="507600" cy="324600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3" name="Shape 703"/>
          <p:cNvSpPr/>
          <p:nvPr/>
        </p:nvSpPr>
        <p:spPr>
          <a:xfrm>
            <a:off x="7358650" y="6071175"/>
            <a:ext cx="507600" cy="324600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4" name="Shape 704"/>
          <p:cNvSpPr/>
          <p:nvPr/>
        </p:nvSpPr>
        <p:spPr>
          <a:xfrm>
            <a:off x="3248475" y="3354100"/>
            <a:ext cx="507600" cy="324600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5" name="Shape 705"/>
          <p:cNvSpPr/>
          <p:nvPr/>
        </p:nvSpPr>
        <p:spPr>
          <a:xfrm>
            <a:off x="8594300" y="6071175"/>
            <a:ext cx="507600" cy="324600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" name="Shape 710"/>
          <p:cNvSpPr txBox="1">
            <a:spLocks noGrp="1"/>
          </p:cNvSpPr>
          <p:nvPr>
            <p:ph type="title"/>
          </p:nvPr>
        </p:nvSpPr>
        <p:spPr>
          <a:xfrm>
            <a:off x="116975" y="77100"/>
            <a:ext cx="8904300" cy="670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Experiments: Finding Bugs</a:t>
            </a:r>
          </a:p>
        </p:txBody>
      </p:sp>
      <p:graphicFrame>
        <p:nvGraphicFramePr>
          <p:cNvPr id="711" name="Shape 711"/>
          <p:cNvGraphicFramePr/>
          <p:nvPr/>
        </p:nvGraphicFramePr>
        <p:xfrm>
          <a:off x="78812" y="1524625"/>
          <a:ext cx="8908325" cy="3098292"/>
        </p:xfrm>
        <a:graphic>
          <a:graphicData uri="http://schemas.openxmlformats.org/drawingml/2006/table">
            <a:tbl>
              <a:tblPr>
                <a:noFill/>
                <a:tableStyleId>{7B8A819E-51E2-4770-AAE0-6ED7004D7D7E}</a:tableStyleId>
              </a:tblPr>
              <a:tblGrid>
                <a:gridCol w="888275"/>
                <a:gridCol w="521100"/>
                <a:gridCol w="609950"/>
                <a:gridCol w="421825"/>
                <a:gridCol w="392075"/>
                <a:gridCol w="495300"/>
                <a:gridCol w="431075"/>
                <a:gridCol w="401600"/>
                <a:gridCol w="559800"/>
                <a:gridCol w="486400"/>
                <a:gridCol w="429225"/>
                <a:gridCol w="522975"/>
                <a:gridCol w="412950"/>
                <a:gridCol w="410800"/>
                <a:gridCol w="486100"/>
                <a:gridCol w="468275"/>
                <a:gridCol w="493725"/>
                <a:gridCol w="476875"/>
              </a:tblGrid>
              <a:tr h="381000">
                <a:tc rowSpan="2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category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#file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LOC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500" b="1">
                          <a:solidFill>
                            <a:srgbClr val="FFFFFF"/>
                          </a:solidFill>
                        </a:rPr>
                        <a:t>UL-CSEQ + CBMC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500" b="1">
                          <a:solidFill>
                            <a:srgbClr val="FFFFFF"/>
                          </a:solidFill>
                        </a:rPr>
                        <a:t>Lazy-CSeq + CBMC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500" b="1">
                          <a:solidFill>
                            <a:srgbClr val="FFFFFF"/>
                          </a:solidFill>
                        </a:rPr>
                        <a:t>CBMC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500" b="1">
                          <a:solidFill>
                            <a:srgbClr val="FFFFFF"/>
                          </a:solidFill>
                        </a:rPr>
                        <a:t>CIVL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500" b="1">
                          <a:solidFill>
                            <a:srgbClr val="FFFFFF"/>
                          </a:solidFill>
                        </a:rPr>
                        <a:t>Smack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3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pass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t.o.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time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pass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t.o.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time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pass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t.o.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time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pass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t.o.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time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pass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t.o.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</a:rPr>
                        <a:t>time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pthread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4085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14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12.2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17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19.4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16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63.1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17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14.9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84.2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atomic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204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1.4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0.4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3.4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15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ext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780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0.3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12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0.3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47.2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lit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148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1.4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1.3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0.2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2.7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11.1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wmm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754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237700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754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1.1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754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1.2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754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0.5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754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6.1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753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78.1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/>
                        <a:t>Totals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/>
                        <a:t>784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/>
                        <a:t>242917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>
                          <a:solidFill>
                            <a:srgbClr val="FFFFFF"/>
                          </a:solidFill>
                        </a:rPr>
                        <a:t>781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>
                          <a:solidFill>
                            <a:srgbClr val="FFFFFF"/>
                          </a:solidFill>
                        </a:rPr>
                        <a:t>1.4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>
                          <a:solidFill>
                            <a:srgbClr val="FFFFFF"/>
                          </a:solidFill>
                        </a:rPr>
                        <a:t>784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>
                          <a:solidFill>
                            <a:srgbClr val="FFFFFF"/>
                          </a:solidFill>
                        </a:rPr>
                        <a:t>1.6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>
                          <a:solidFill>
                            <a:srgbClr val="FFFFFF"/>
                          </a:solidFill>
                        </a:rPr>
                        <a:t>781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>
                          <a:solidFill>
                            <a:srgbClr val="FFFFFF"/>
                          </a:solidFill>
                        </a:rPr>
                        <a:t>2.9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>
                          <a:solidFill>
                            <a:srgbClr val="FFFFFF"/>
                          </a:solidFill>
                        </a:rPr>
                        <a:t>784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>
                          <a:solidFill>
                            <a:srgbClr val="FFFFFF"/>
                          </a:solidFill>
                        </a:rPr>
                        <a:t>6.2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>
                          <a:solidFill>
                            <a:srgbClr val="FFFFFF"/>
                          </a:solidFill>
                        </a:rPr>
                        <a:t>772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>
                          <a:solidFill>
                            <a:srgbClr val="FFFFFF"/>
                          </a:solidFill>
                        </a:rPr>
                        <a:t>12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>
                          <a:solidFill>
                            <a:srgbClr val="FFFFFF"/>
                          </a:solidFill>
                        </a:rPr>
                        <a:t>77.6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12" name="Shape 712"/>
          <p:cNvSpPr txBox="1"/>
          <p:nvPr/>
        </p:nvSpPr>
        <p:spPr>
          <a:xfrm>
            <a:off x="2153625" y="6395775"/>
            <a:ext cx="5083500" cy="40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Time is measures in </a:t>
            </a:r>
            <a:r>
              <a:rPr lang="en-GB">
                <a:solidFill>
                  <a:srgbClr val="CC0099"/>
                </a:solidFill>
              </a:rPr>
              <a:t>second</a:t>
            </a:r>
            <a:r>
              <a:rPr lang="en-GB"/>
              <a:t>, t.o is </a:t>
            </a:r>
            <a:r>
              <a:rPr lang="en-GB">
                <a:solidFill>
                  <a:srgbClr val="CC0099"/>
                </a:solidFill>
              </a:rPr>
              <a:t>timeout</a:t>
            </a:r>
          </a:p>
        </p:txBody>
      </p:sp>
      <p:sp>
        <p:nvSpPr>
          <p:cNvPr id="713" name="Shape 713"/>
          <p:cNvSpPr/>
          <p:nvPr/>
        </p:nvSpPr>
        <p:spPr>
          <a:xfrm>
            <a:off x="2202675" y="2434875"/>
            <a:ext cx="168600" cy="1777500"/>
          </a:xfrm>
          <a:prstGeom prst="rightBracket">
            <a:avLst>
              <a:gd name="adj" fmla="val 34563"/>
            </a:avLst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4" name="Shape 714"/>
          <p:cNvSpPr txBox="1"/>
          <p:nvPr/>
        </p:nvSpPr>
        <p:spPr>
          <a:xfrm>
            <a:off x="2631300" y="2921500"/>
            <a:ext cx="4835700" cy="59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SV-COMP Benchmark                       </a:t>
            </a:r>
            <a:r>
              <a:rPr lang="en-GB">
                <a:solidFill>
                  <a:srgbClr val="0000FF"/>
                </a:solidFill>
              </a:rPr>
              <a:t>[Beyer - TACAS’16]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FF0000"/>
                </a:solidFill>
              </a:rPr>
              <a:t>UNSAFE</a:t>
            </a:r>
            <a:r>
              <a:rPr lang="en-GB"/>
              <a:t> instances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Shape 719"/>
          <p:cNvSpPr txBox="1">
            <a:spLocks noGrp="1"/>
          </p:cNvSpPr>
          <p:nvPr>
            <p:ph type="title"/>
          </p:nvPr>
        </p:nvSpPr>
        <p:spPr>
          <a:xfrm>
            <a:off x="116975" y="77100"/>
            <a:ext cx="8904300" cy="670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Experiments: Finding Bugs</a:t>
            </a:r>
          </a:p>
        </p:txBody>
      </p:sp>
      <p:graphicFrame>
        <p:nvGraphicFramePr>
          <p:cNvPr id="720" name="Shape 720"/>
          <p:cNvGraphicFramePr/>
          <p:nvPr/>
        </p:nvGraphicFramePr>
        <p:xfrm>
          <a:off x="78812" y="1524625"/>
          <a:ext cx="4721000" cy="3098292"/>
        </p:xfrm>
        <a:graphic>
          <a:graphicData uri="http://schemas.openxmlformats.org/drawingml/2006/table">
            <a:tbl>
              <a:tblPr>
                <a:noFill/>
                <a:tableStyleId>{7B8A819E-51E2-4770-AAE0-6ED7004D7D7E}</a:tableStyleId>
              </a:tblPr>
              <a:tblGrid>
                <a:gridCol w="888275"/>
                <a:gridCol w="521100"/>
                <a:gridCol w="609950"/>
                <a:gridCol w="421825"/>
                <a:gridCol w="392075"/>
                <a:gridCol w="495300"/>
                <a:gridCol w="431075"/>
                <a:gridCol w="401600"/>
                <a:gridCol w="559800"/>
              </a:tblGrid>
              <a:tr h="381000">
                <a:tc rowSpan="2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category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#file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LOC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500" b="1"/>
                        <a:t>UL-CSEQ + CBMC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500" b="1"/>
                        <a:t>Lazy-CSeq + CBMC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3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pass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t.o.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time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pass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t.o.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time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pthread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4085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14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12.2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17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19.4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atomic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204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1.4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ext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780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0.3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lit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148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1.4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1.3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wmm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754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237700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754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1.1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754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>
                          <a:solidFill>
                            <a:srgbClr val="FFFFFF"/>
                          </a:solidFill>
                        </a:rPr>
                        <a:t>1.2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/>
                        <a:t>Totals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/>
                        <a:t>784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/>
                        <a:t>242917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>
                          <a:solidFill>
                            <a:srgbClr val="FFFFFF"/>
                          </a:solidFill>
                        </a:rPr>
                        <a:t>781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>
                          <a:solidFill>
                            <a:srgbClr val="FFFFFF"/>
                          </a:solidFill>
                        </a:rPr>
                        <a:t>1.4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>
                          <a:solidFill>
                            <a:srgbClr val="FFFFFF"/>
                          </a:solidFill>
                        </a:rPr>
                        <a:t>784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>
                          <a:solidFill>
                            <a:srgbClr val="FFFFFF"/>
                          </a:solidFill>
                        </a:rPr>
                        <a:t>1.6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21" name="Shape 721"/>
          <p:cNvSpPr txBox="1"/>
          <p:nvPr/>
        </p:nvSpPr>
        <p:spPr>
          <a:xfrm>
            <a:off x="2153625" y="6395775"/>
            <a:ext cx="5083500" cy="40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Time is measures in </a:t>
            </a:r>
            <a:r>
              <a:rPr lang="en-GB">
                <a:solidFill>
                  <a:srgbClr val="CC0099"/>
                </a:solidFill>
              </a:rPr>
              <a:t>second</a:t>
            </a:r>
            <a:r>
              <a:rPr lang="en-GB"/>
              <a:t>, t.o is </a:t>
            </a:r>
            <a:r>
              <a:rPr lang="en-GB">
                <a:solidFill>
                  <a:srgbClr val="CC0099"/>
                </a:solidFill>
              </a:rPr>
              <a:t>timeout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Shape 726"/>
          <p:cNvSpPr txBox="1">
            <a:spLocks noGrp="1"/>
          </p:cNvSpPr>
          <p:nvPr>
            <p:ph type="title"/>
          </p:nvPr>
        </p:nvSpPr>
        <p:spPr>
          <a:xfrm>
            <a:off x="116975" y="77100"/>
            <a:ext cx="8904300" cy="670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Experiments: Finding Bugs</a:t>
            </a:r>
          </a:p>
        </p:txBody>
      </p:sp>
      <p:graphicFrame>
        <p:nvGraphicFramePr>
          <p:cNvPr id="727" name="Shape 727"/>
          <p:cNvGraphicFramePr/>
          <p:nvPr/>
        </p:nvGraphicFramePr>
        <p:xfrm>
          <a:off x="78812" y="1524625"/>
          <a:ext cx="4721000" cy="3098292"/>
        </p:xfrm>
        <a:graphic>
          <a:graphicData uri="http://schemas.openxmlformats.org/drawingml/2006/table">
            <a:tbl>
              <a:tblPr>
                <a:noFill/>
                <a:tableStyleId>{7B8A819E-51E2-4770-AAE0-6ED7004D7D7E}</a:tableStyleId>
              </a:tblPr>
              <a:tblGrid>
                <a:gridCol w="888275"/>
                <a:gridCol w="521100"/>
                <a:gridCol w="609950"/>
                <a:gridCol w="421825"/>
                <a:gridCol w="392075"/>
                <a:gridCol w="495300"/>
                <a:gridCol w="431075"/>
                <a:gridCol w="401600"/>
                <a:gridCol w="559800"/>
              </a:tblGrid>
              <a:tr h="381000">
                <a:tc rowSpan="2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category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#file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LOC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500" b="1"/>
                        <a:t>UL-CSEQ + CBMC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500" b="1"/>
                        <a:t>Lazy-CSeq + CBMC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3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pass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t.o.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time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pass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t.o.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time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pthread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4085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12.2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19.4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atomic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204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1.4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ext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780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0.3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lit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148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1.4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1.3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wmm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754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237700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754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1.1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754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1.2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/>
                        <a:t>Totals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/>
                        <a:t>784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/>
                        <a:t>242917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/>
                        <a:t>781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/>
                        <a:t>1.4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/>
                        <a:t>784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/>
                        <a:t>1.6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28" name="Shape 728"/>
          <p:cNvSpPr txBox="1"/>
          <p:nvPr/>
        </p:nvSpPr>
        <p:spPr>
          <a:xfrm>
            <a:off x="2153625" y="6395775"/>
            <a:ext cx="5083500" cy="40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Time is measures in </a:t>
            </a:r>
            <a:r>
              <a:rPr lang="en-GB">
                <a:solidFill>
                  <a:srgbClr val="CC0099"/>
                </a:solidFill>
              </a:rPr>
              <a:t>second</a:t>
            </a:r>
            <a:r>
              <a:rPr lang="en-GB"/>
              <a:t>, t.o is </a:t>
            </a:r>
            <a:r>
              <a:rPr lang="en-GB">
                <a:solidFill>
                  <a:srgbClr val="CC0099"/>
                </a:solidFill>
              </a:rPr>
              <a:t>timeout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" name="Shape 733"/>
          <p:cNvSpPr txBox="1">
            <a:spLocks noGrp="1"/>
          </p:cNvSpPr>
          <p:nvPr>
            <p:ph type="title"/>
          </p:nvPr>
        </p:nvSpPr>
        <p:spPr>
          <a:xfrm>
            <a:off x="116975" y="77100"/>
            <a:ext cx="8904300" cy="670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Experiments: Finding Bugs</a:t>
            </a:r>
          </a:p>
        </p:txBody>
      </p:sp>
      <p:graphicFrame>
        <p:nvGraphicFramePr>
          <p:cNvPr id="734" name="Shape 734"/>
          <p:cNvGraphicFramePr/>
          <p:nvPr/>
        </p:nvGraphicFramePr>
        <p:xfrm>
          <a:off x="78812" y="1524625"/>
          <a:ext cx="8908325" cy="3098292"/>
        </p:xfrm>
        <a:graphic>
          <a:graphicData uri="http://schemas.openxmlformats.org/drawingml/2006/table">
            <a:tbl>
              <a:tblPr>
                <a:noFill/>
                <a:tableStyleId>{7B8A819E-51E2-4770-AAE0-6ED7004D7D7E}</a:tableStyleId>
              </a:tblPr>
              <a:tblGrid>
                <a:gridCol w="888275"/>
                <a:gridCol w="521100"/>
                <a:gridCol w="609950"/>
                <a:gridCol w="421825"/>
                <a:gridCol w="392075"/>
                <a:gridCol w="495300"/>
                <a:gridCol w="431075"/>
                <a:gridCol w="401600"/>
                <a:gridCol w="559800"/>
                <a:gridCol w="486400"/>
                <a:gridCol w="429225"/>
                <a:gridCol w="522975"/>
                <a:gridCol w="412950"/>
                <a:gridCol w="410800"/>
                <a:gridCol w="486100"/>
                <a:gridCol w="468275"/>
                <a:gridCol w="493725"/>
                <a:gridCol w="476875"/>
              </a:tblGrid>
              <a:tr h="381000">
                <a:tc rowSpan="2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category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#file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LOC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500" b="1"/>
                        <a:t>UL-CSEQ + CBMC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500" b="1"/>
                        <a:t>Lazy-CSeq + CBMC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500" b="1"/>
                        <a:t>CBMC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500" b="1"/>
                        <a:t>CIVL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500" b="1"/>
                        <a:t>Smack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3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pass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t.o.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time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pass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t.o.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time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pass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t.o.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time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pass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t.o.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time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pass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t.o.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time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pthread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4085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12.2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19.4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atomic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204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1.4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ext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780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0.3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lit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148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1.4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1.3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wmm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754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237700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754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1.1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754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1.2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/>
                        <a:t>Totals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/>
                        <a:t>784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/>
                        <a:t>242917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/>
                        <a:t>781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/>
                        <a:t>1.4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/>
                        <a:t>784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/>
                        <a:t>1.6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35" name="Shape 735"/>
          <p:cNvSpPr txBox="1"/>
          <p:nvPr/>
        </p:nvSpPr>
        <p:spPr>
          <a:xfrm>
            <a:off x="2153625" y="6395775"/>
            <a:ext cx="5083500" cy="40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Time is measures in </a:t>
            </a:r>
            <a:r>
              <a:rPr lang="en-GB">
                <a:solidFill>
                  <a:srgbClr val="CC0099"/>
                </a:solidFill>
              </a:rPr>
              <a:t>second</a:t>
            </a:r>
            <a:r>
              <a:rPr lang="en-GB"/>
              <a:t>, t.o is </a:t>
            </a:r>
            <a:r>
              <a:rPr lang="en-GB">
                <a:solidFill>
                  <a:srgbClr val="CC0099"/>
                </a:solidFill>
              </a:rPr>
              <a:t>timeout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" name="Shape 740"/>
          <p:cNvSpPr txBox="1">
            <a:spLocks noGrp="1"/>
          </p:cNvSpPr>
          <p:nvPr>
            <p:ph type="title"/>
          </p:nvPr>
        </p:nvSpPr>
        <p:spPr>
          <a:xfrm>
            <a:off x="116975" y="77100"/>
            <a:ext cx="8904300" cy="670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Experiments: Finding Bugs</a:t>
            </a:r>
          </a:p>
        </p:txBody>
      </p:sp>
      <p:graphicFrame>
        <p:nvGraphicFramePr>
          <p:cNvPr id="741" name="Shape 741"/>
          <p:cNvGraphicFramePr/>
          <p:nvPr/>
        </p:nvGraphicFramePr>
        <p:xfrm>
          <a:off x="78812" y="1524625"/>
          <a:ext cx="8908325" cy="3098292"/>
        </p:xfrm>
        <a:graphic>
          <a:graphicData uri="http://schemas.openxmlformats.org/drawingml/2006/table">
            <a:tbl>
              <a:tblPr>
                <a:noFill/>
                <a:tableStyleId>{7B8A819E-51E2-4770-AAE0-6ED7004D7D7E}</a:tableStyleId>
              </a:tblPr>
              <a:tblGrid>
                <a:gridCol w="888275"/>
                <a:gridCol w="521100"/>
                <a:gridCol w="609950"/>
                <a:gridCol w="421825"/>
                <a:gridCol w="392075"/>
                <a:gridCol w="495300"/>
                <a:gridCol w="431075"/>
                <a:gridCol w="401600"/>
                <a:gridCol w="559800"/>
                <a:gridCol w="486400"/>
                <a:gridCol w="429225"/>
                <a:gridCol w="522975"/>
                <a:gridCol w="412950"/>
                <a:gridCol w="410800"/>
                <a:gridCol w="486100"/>
                <a:gridCol w="468275"/>
                <a:gridCol w="493725"/>
                <a:gridCol w="476875"/>
              </a:tblGrid>
              <a:tr h="381000">
                <a:tc rowSpan="2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category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#file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LOC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500" b="1"/>
                        <a:t>UL-CSEQ + CBMC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500" b="1"/>
                        <a:t>Lazy-CSeq + CBMC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500" b="1"/>
                        <a:t>CBMC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500" b="1"/>
                        <a:t>CIVL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500" b="1"/>
                        <a:t>Smack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3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pass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t.o.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time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pass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t.o.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time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pass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t.o.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time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pass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t.o.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time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pass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t.o.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200" b="1"/>
                        <a:t>time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pthread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4085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12.2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19.4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63.1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14.9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84.2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atomic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204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1.4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0.4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3.4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ext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780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0.3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0.3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47.2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lit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148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1.4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1.3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0.2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2.7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11.1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wmm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754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237700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754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1.1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754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1.2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754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0.5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754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6.1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753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/>
                        <a:t>78.1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/>
                        <a:t>Totals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/>
                        <a:t>784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/>
                        <a:t>242917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/>
                        <a:t>781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/>
                        <a:t>1.4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/>
                        <a:t>784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/>
                        <a:t>1.6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/>
                        <a:t>781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/>
                        <a:t>3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/>
                        <a:t>2.9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/>
                        <a:t>784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/>
                        <a:t>0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/>
                        <a:t>6.2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/>
                        <a:t>772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/>
                        <a:t>12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GB" sz="1300" b="1"/>
                        <a:t>77.6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42" name="Shape 742"/>
          <p:cNvSpPr txBox="1"/>
          <p:nvPr/>
        </p:nvSpPr>
        <p:spPr>
          <a:xfrm>
            <a:off x="2153625" y="6395775"/>
            <a:ext cx="5083500" cy="40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Time is measures in </a:t>
            </a:r>
            <a:r>
              <a:rPr lang="en-GB">
                <a:solidFill>
                  <a:srgbClr val="CC0099"/>
                </a:solidFill>
              </a:rPr>
              <a:t>second</a:t>
            </a:r>
            <a:r>
              <a:rPr lang="en-GB"/>
              <a:t>, t.o is </a:t>
            </a:r>
            <a:r>
              <a:rPr lang="en-GB">
                <a:solidFill>
                  <a:srgbClr val="CC0099"/>
                </a:solidFill>
              </a:rPr>
              <a:t>timeout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" name="Shape 747"/>
          <p:cNvSpPr txBox="1">
            <a:spLocks noGrp="1"/>
          </p:cNvSpPr>
          <p:nvPr>
            <p:ph type="body" idx="1"/>
          </p:nvPr>
        </p:nvSpPr>
        <p:spPr>
          <a:xfrm>
            <a:off x="152400" y="3657600"/>
            <a:ext cx="8839200" cy="2528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1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4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ctr" rtl="0">
              <a:spcBef>
                <a:spcPts val="88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GB"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Conclusions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" name="Shape 752"/>
          <p:cNvSpPr txBox="1">
            <a:spLocks noGrp="1"/>
          </p:cNvSpPr>
          <p:nvPr>
            <p:ph type="title"/>
          </p:nvPr>
        </p:nvSpPr>
        <p:spPr>
          <a:xfrm>
            <a:off x="116975" y="77100"/>
            <a:ext cx="8904300" cy="670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Conclusion &amp; Future Work</a:t>
            </a:r>
          </a:p>
        </p:txBody>
      </p:sp>
      <p:sp>
        <p:nvSpPr>
          <p:cNvPr id="753" name="Shape 753"/>
          <p:cNvSpPr txBox="1"/>
          <p:nvPr/>
        </p:nvSpPr>
        <p:spPr>
          <a:xfrm>
            <a:off x="152400" y="977232"/>
            <a:ext cx="8839200" cy="571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lnSpc>
                <a:spcPct val="80000"/>
              </a:lnSpc>
              <a:spcBef>
                <a:spcPts val="0"/>
              </a:spcBef>
              <a:buNone/>
            </a:pPr>
            <a:r>
              <a:rPr lang="en-GB" sz="2000" b="1">
                <a:solidFill>
                  <a:srgbClr val="000000"/>
                </a:solidFill>
              </a:rPr>
              <a:t>We have presented a new sequentialization </a:t>
            </a:r>
          </a:p>
          <a:p>
            <a:pPr marL="800100" lvl="1" indent="-363219" rtl="0">
              <a:lnSpc>
                <a:spcPct val="80000"/>
              </a:lnSpc>
              <a:spcBef>
                <a:spcPts val="296"/>
              </a:spcBef>
              <a:buClr>
                <a:srgbClr val="000000"/>
              </a:buClr>
              <a:buSzPct val="100000"/>
              <a:buChar char="•"/>
            </a:pPr>
            <a:r>
              <a:rPr lang="en-GB" sz="1800"/>
              <a:t>Lazy</a:t>
            </a:r>
          </a:p>
          <a:p>
            <a:pPr marL="800100" lvl="1" indent="-363219" rtl="0">
              <a:lnSpc>
                <a:spcPct val="80000"/>
              </a:lnSpc>
              <a:spcBef>
                <a:spcPts val="296"/>
              </a:spcBef>
              <a:buClr>
                <a:srgbClr val="000000"/>
              </a:buClr>
              <a:buSzPct val="100000"/>
              <a:buChar char="•"/>
            </a:pPr>
            <a:r>
              <a:rPr lang="en-GB" sz="1800"/>
              <a:t>Unbounded context switches</a:t>
            </a:r>
          </a:p>
          <a:p>
            <a:pPr marL="800100" lvl="1" indent="-363219" rtl="0">
              <a:lnSpc>
                <a:spcPct val="80000"/>
              </a:lnSpc>
              <a:spcBef>
                <a:spcPts val="296"/>
              </a:spcBef>
              <a:buClr>
                <a:srgbClr val="000000"/>
              </a:buClr>
              <a:buSzPct val="100000"/>
              <a:buChar char="•"/>
            </a:pPr>
            <a:r>
              <a:rPr lang="en-GB" sz="1800"/>
              <a:t>Preserving loop</a:t>
            </a:r>
          </a:p>
          <a:p>
            <a:pPr marL="800100" lvl="1" indent="-363219" rtl="0">
              <a:lnSpc>
                <a:spcPct val="80000"/>
              </a:lnSpc>
              <a:spcBef>
                <a:spcPts val="296"/>
              </a:spcBef>
              <a:buClr>
                <a:srgbClr val="000000"/>
              </a:buClr>
              <a:buSzPct val="100000"/>
              <a:buChar char="•"/>
            </a:pPr>
            <a:r>
              <a:rPr lang="en-GB" sz="1800"/>
              <a:t>S</a:t>
            </a:r>
            <a:r>
              <a:rPr lang="en-GB" sz="1800">
                <a:solidFill>
                  <a:srgbClr val="000000"/>
                </a:solidFill>
              </a:rPr>
              <a:t>imple to implement (CSeq framework)</a:t>
            </a:r>
            <a:r>
              <a:rPr lang="en-GB" sz="1800"/>
              <a:t>, support multiple backends</a:t>
            </a:r>
          </a:p>
          <a:p>
            <a:pPr marL="1200150" lvl="2" indent="-311150" rtl="0">
              <a:lnSpc>
                <a:spcPct val="80000"/>
              </a:lnSpc>
              <a:spcBef>
                <a:spcPts val="296"/>
              </a:spcBef>
              <a:buClr>
                <a:srgbClr val="000000"/>
              </a:buClr>
              <a:buSzPct val="100000"/>
              <a:buChar char="•"/>
            </a:pPr>
            <a:r>
              <a:rPr lang="en-GB" sz="1800"/>
              <a:t>Proving correctness</a:t>
            </a:r>
          </a:p>
          <a:p>
            <a:pPr marL="1200150" lvl="2" indent="-311150" rtl="0">
              <a:lnSpc>
                <a:spcPct val="80000"/>
              </a:lnSpc>
              <a:spcBef>
                <a:spcPts val="296"/>
              </a:spcBef>
              <a:buClr>
                <a:srgbClr val="000000"/>
              </a:buClr>
              <a:buSzPct val="100000"/>
              <a:buChar char="•"/>
            </a:pPr>
            <a:r>
              <a:rPr lang="en-GB" sz="1800"/>
              <a:t>Finding bugs</a:t>
            </a:r>
          </a:p>
          <a:p>
            <a:pPr marL="800100" lvl="1" indent="-355600" rtl="0">
              <a:lnSpc>
                <a:spcPct val="80000"/>
              </a:lnSpc>
              <a:spcBef>
                <a:spcPts val="296"/>
              </a:spcBef>
              <a:buClr>
                <a:srgbClr val="000000"/>
              </a:buClr>
              <a:buSzPct val="100000"/>
              <a:buChar char="•"/>
            </a:pPr>
            <a:r>
              <a:rPr lang="en-GB" sz="1800"/>
              <a:t>Competitive with existing approaches (bug-finding + correctness)</a:t>
            </a:r>
          </a:p>
          <a:p>
            <a:pPr marL="0" lvl="0" indent="0" rtl="0">
              <a:lnSpc>
                <a:spcPct val="80000"/>
              </a:lnSpc>
              <a:spcBef>
                <a:spcPts val="296"/>
              </a:spcBef>
              <a:buNone/>
            </a:pPr>
            <a:endParaRPr sz="2000"/>
          </a:p>
          <a:p>
            <a:pPr marL="457200" lvl="1" indent="0" rtl="0">
              <a:lnSpc>
                <a:spcPct val="80000"/>
              </a:lnSpc>
              <a:spcBef>
                <a:spcPts val="296"/>
              </a:spcBef>
              <a:buNone/>
            </a:pPr>
            <a:endParaRPr sz="2000">
              <a:solidFill>
                <a:srgbClr val="000000"/>
              </a:solidFill>
            </a:endParaRPr>
          </a:p>
          <a:p>
            <a:pPr lvl="0" rtl="0">
              <a:lnSpc>
                <a:spcPct val="80000"/>
              </a:lnSpc>
              <a:spcBef>
                <a:spcPts val="444"/>
              </a:spcBef>
              <a:buNone/>
            </a:pPr>
            <a:r>
              <a:rPr lang="en-GB" sz="2200" b="1">
                <a:solidFill>
                  <a:srgbClr val="000000"/>
                </a:solidFill>
              </a:rPr>
              <a:t>Future Work</a:t>
            </a:r>
          </a:p>
          <a:p>
            <a:pPr marL="800100" lvl="1" indent="-375919" rtl="0">
              <a:lnSpc>
                <a:spcPct val="80000"/>
              </a:lnSpc>
              <a:spcBef>
                <a:spcPts val="296"/>
              </a:spcBef>
              <a:buClr>
                <a:srgbClr val="000000"/>
              </a:buClr>
              <a:buSzPct val="100000"/>
              <a:buChar char="•"/>
            </a:pPr>
            <a:r>
              <a:rPr lang="en-GB" sz="2000"/>
              <a:t>Application to Embedded systems</a:t>
            </a:r>
          </a:p>
          <a:p>
            <a:pPr marL="800100" lvl="1" indent="-375919" rtl="0">
              <a:lnSpc>
                <a:spcPct val="80000"/>
              </a:lnSpc>
              <a:spcBef>
                <a:spcPts val="296"/>
              </a:spcBef>
              <a:buClr>
                <a:srgbClr val="000000"/>
              </a:buClr>
              <a:buSzPct val="100000"/>
              <a:buChar char="•"/>
            </a:pPr>
            <a:r>
              <a:rPr lang="en-GB" sz="2000"/>
              <a:t>Extended to unbounded thread creation</a:t>
            </a:r>
          </a:p>
          <a:p>
            <a:pPr marL="800100" lvl="1" indent="-375919" rtl="0">
              <a:lnSpc>
                <a:spcPct val="80000"/>
              </a:lnSpc>
              <a:spcBef>
                <a:spcPts val="296"/>
              </a:spcBef>
              <a:buClr>
                <a:srgbClr val="000000"/>
              </a:buClr>
              <a:buSzPct val="100000"/>
              <a:buChar char="•"/>
            </a:pPr>
            <a:r>
              <a:rPr lang="en-GB" sz="2000">
                <a:solidFill>
                  <a:srgbClr val="000000"/>
                </a:solidFill>
              </a:rPr>
              <a:t>Weak Memory Models (WMM)</a:t>
            </a:r>
          </a:p>
          <a:p>
            <a:pPr lvl="0" rtl="0">
              <a:lnSpc>
                <a:spcPct val="80000"/>
              </a:lnSpc>
              <a:spcBef>
                <a:spcPts val="333"/>
              </a:spcBef>
              <a:buNone/>
            </a:pP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/>
        </p:nvSpPr>
        <p:spPr>
          <a:xfrm>
            <a:off x="-76200" y="3109200"/>
            <a:ext cx="8963400" cy="3711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1" indent="0" algn="l" rtl="0">
              <a:spcBef>
                <a:spcPts val="0"/>
              </a:spcBef>
              <a:buSzPct val="25000"/>
              <a:buNone/>
            </a:pPr>
            <a:r>
              <a:rPr lang="en-GB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papers</a:t>
            </a:r>
          </a:p>
          <a:p>
            <a:pPr marL="457200" marR="0" lvl="1" indent="0" algn="l" rtl="0">
              <a:spcBef>
                <a:spcPts val="0"/>
              </a:spcBef>
              <a:buNone/>
            </a:pP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00150" marR="0" lvl="2" indent="-27305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proposal</a:t>
            </a:r>
            <a:r>
              <a:rPr lang="en-GB" sz="1600" b="0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</a:t>
            </a:r>
            <a:r>
              <a:rPr lang="en-GB" b="0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lang="en-GB" b="1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[ </a:t>
            </a:r>
            <a:r>
              <a:rPr lang="en-GB" b="1" i="0" u="none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Qadeer</a:t>
            </a:r>
            <a:r>
              <a:rPr lang="en-GB" b="1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, Wu </a:t>
            </a:r>
            <a:r>
              <a:rPr lang="en-GB" b="1" dirty="0">
                <a:solidFill>
                  <a:srgbClr val="0000FF"/>
                </a:solidFill>
              </a:rPr>
              <a:t>- </a:t>
            </a:r>
            <a:r>
              <a:rPr lang="en-GB" b="1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PLDI’04 ]</a:t>
            </a:r>
          </a:p>
          <a:p>
            <a:pPr marL="1200150" marR="0" lvl="2" indent="-27305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GB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eager, bounded context-switch, finite # threads</a:t>
            </a:r>
            <a:r>
              <a:rPr lang="en-GB" sz="1600" b="0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                </a:t>
            </a:r>
            <a:r>
              <a:rPr lang="en-GB" sz="1600" dirty="0">
                <a:solidFill>
                  <a:srgbClr val="0000FF"/>
                </a:solidFill>
              </a:rPr>
              <a:t>     </a:t>
            </a:r>
            <a:r>
              <a:rPr lang="en-GB" b="1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[ Lal, Reps </a:t>
            </a:r>
            <a:r>
              <a:rPr lang="en-GB" b="1" dirty="0">
                <a:solidFill>
                  <a:srgbClr val="0000FF"/>
                </a:solidFill>
              </a:rPr>
              <a:t>- </a:t>
            </a:r>
            <a:r>
              <a:rPr lang="en-GB" b="1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CAV’08 ]</a:t>
            </a:r>
          </a:p>
          <a:p>
            <a:pPr marL="1200150" marR="0" lvl="2" indent="-27305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GB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lazy, finite # threads, parameterized</a:t>
            </a:r>
          </a:p>
          <a:p>
            <a:pPr marL="914400" marR="0" lvl="0" indent="0" rtl="0">
              <a:spcBef>
                <a:spcPts val="0"/>
              </a:spcBef>
              <a:buNone/>
            </a:pPr>
            <a:r>
              <a:rPr lang="en-GB" sz="1600" dirty="0">
                <a:solidFill>
                  <a:srgbClr val="0000FF"/>
                </a:solidFill>
              </a:rPr>
              <a:t>                                                          </a:t>
            </a:r>
            <a:r>
              <a:rPr lang="en-GB" b="1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[La Torre, Madhusudan, Parlato </a:t>
            </a:r>
            <a:r>
              <a:rPr lang="en-GB" b="1" dirty="0">
                <a:solidFill>
                  <a:srgbClr val="0000FF"/>
                </a:solidFill>
              </a:rPr>
              <a:t>-</a:t>
            </a:r>
            <a:r>
              <a:rPr lang="en-GB" b="1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CAV’09, CAV’10]</a:t>
            </a:r>
          </a:p>
          <a:p>
            <a:pPr marL="1200150" marR="0" lvl="2" indent="-27305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GB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thread creation</a:t>
            </a:r>
            <a:r>
              <a:rPr lang="en-GB" sz="1600" b="0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</a:t>
            </a:r>
            <a:r>
              <a:rPr lang="en-GB" b="1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[</a:t>
            </a:r>
            <a:r>
              <a:rPr lang="en-GB" b="1" i="0" u="none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Bouajjani</a:t>
            </a:r>
            <a:r>
              <a:rPr lang="en-GB" b="1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, Emmi, Parlato </a:t>
            </a:r>
            <a:r>
              <a:rPr lang="en-GB" b="1" dirty="0">
                <a:solidFill>
                  <a:srgbClr val="0000FF"/>
                </a:solidFill>
              </a:rPr>
              <a:t>-</a:t>
            </a:r>
            <a:r>
              <a:rPr lang="en-GB" b="1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SAS’11]</a:t>
            </a:r>
          </a:p>
          <a:p>
            <a:pPr marL="914400" marR="0" lvl="2" indent="0" rtl="0">
              <a:spcBef>
                <a:spcPts val="0"/>
              </a:spcBef>
              <a:buNone/>
            </a:pPr>
            <a:r>
              <a:rPr lang="en-GB" b="1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        [Emmi, </a:t>
            </a:r>
            <a:r>
              <a:rPr lang="en-GB" b="1" i="0" u="none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Qadeer</a:t>
            </a:r>
            <a:r>
              <a:rPr lang="en-GB" b="1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b="1" i="0" u="none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Rakamaric</a:t>
            </a:r>
            <a:r>
              <a:rPr lang="en-GB" b="1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b="1" dirty="0">
                <a:solidFill>
                  <a:srgbClr val="0000FF"/>
                </a:solidFill>
              </a:rPr>
              <a:t>-</a:t>
            </a:r>
            <a:r>
              <a:rPr lang="en-GB" b="1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POPL’11]</a:t>
            </a:r>
          </a:p>
          <a:p>
            <a:pPr marL="1200150" marR="0" lvl="2" indent="-27305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Lal/Reps for real-time systems                 </a:t>
            </a:r>
            <a:r>
              <a:rPr lang="en-GB" b="1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[</a:t>
            </a:r>
            <a:r>
              <a:rPr lang="en-GB" b="1" i="0" u="none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Chaki</a:t>
            </a:r>
            <a:r>
              <a:rPr lang="en-GB" b="1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b="1" i="0" u="none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Gurfinkel</a:t>
            </a:r>
            <a:r>
              <a:rPr lang="en-GB" b="1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b="1" i="0" u="none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Strichman</a:t>
            </a:r>
            <a:r>
              <a:rPr lang="en-GB" b="1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b="1" dirty="0">
                <a:solidFill>
                  <a:srgbClr val="0000FF"/>
                </a:solidFill>
              </a:rPr>
              <a:t>-</a:t>
            </a:r>
            <a:r>
              <a:rPr lang="en-GB" b="1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FMCAD’11]</a:t>
            </a:r>
          </a:p>
          <a:p>
            <a:pPr marL="1200150" marR="0" lvl="2" indent="-27305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message-passing programs                                      </a:t>
            </a:r>
            <a:r>
              <a:rPr lang="en-GB" b="1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[</a:t>
            </a:r>
            <a:r>
              <a:rPr lang="en-GB" b="1" i="0" u="none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Bouajjani</a:t>
            </a:r>
            <a:r>
              <a:rPr lang="en-GB" b="1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, Emmi </a:t>
            </a:r>
            <a:r>
              <a:rPr lang="en-GB" b="1" dirty="0">
                <a:solidFill>
                  <a:srgbClr val="0000FF"/>
                </a:solidFill>
              </a:rPr>
              <a:t>-</a:t>
            </a:r>
            <a:r>
              <a:rPr lang="en-GB" b="1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TACAS’12]</a:t>
            </a:r>
          </a:p>
          <a:p>
            <a:pPr marL="1200150" marR="0" lvl="2" indent="-27305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GB" sz="1600" dirty="0"/>
              <a:t>lazy sequentialization	 </a:t>
            </a:r>
            <a:r>
              <a:rPr lang="en-GB" sz="1600" dirty="0" smtClean="0"/>
              <a:t> </a:t>
            </a:r>
            <a:r>
              <a:rPr lang="en-GB" b="1" dirty="0">
                <a:solidFill>
                  <a:srgbClr val="0000FF"/>
                </a:solidFill>
              </a:rPr>
              <a:t>[Inverso, Tomasco, Fischer, La Torre, Parlato - CAV’14]</a:t>
            </a:r>
          </a:p>
          <a:p>
            <a:pPr marL="1200150" marR="0" lvl="2" indent="-27305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1600" dirty="0"/>
              <a:t>memory unwinding           </a:t>
            </a:r>
            <a:r>
              <a:rPr lang="en-GB" b="1" dirty="0">
                <a:solidFill>
                  <a:srgbClr val="0000FF"/>
                </a:solidFill>
              </a:rPr>
              <a:t>[Tomasco, Inverso, Fischer, La Torre, Parlato - TACAS’15]</a:t>
            </a:r>
          </a:p>
          <a:p>
            <a:pPr marL="1200150" marR="0" lvl="2" indent="-27305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1600" dirty="0"/>
              <a:t>weak memory models     </a:t>
            </a:r>
            <a:r>
              <a:rPr lang="en-GB" b="1" dirty="0">
                <a:solidFill>
                  <a:srgbClr val="0000FF"/>
                </a:solidFill>
              </a:rPr>
              <a:t>[Tomasco, Nguyen, Fischer, La Torre, Parlato - FMCAD’16]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116975" y="77100"/>
            <a:ext cx="8904300" cy="670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0"/>
              </a:spcBef>
              <a:buSzPct val="25000"/>
              <a:buNone/>
            </a:pPr>
            <a:r>
              <a:rPr lang="en-GB" sz="2600"/>
              <a:t>Sequentialization: literature</a:t>
            </a:r>
          </a:p>
        </p:txBody>
      </p:sp>
      <p:sp>
        <p:nvSpPr>
          <p:cNvPr id="15" name="Shape 119"/>
          <p:cNvSpPr/>
          <p:nvPr/>
        </p:nvSpPr>
        <p:spPr>
          <a:xfrm>
            <a:off x="3048000" y="1066800"/>
            <a:ext cx="2133600" cy="2514600"/>
          </a:xfrm>
          <a:prstGeom prst="rect">
            <a:avLst/>
          </a:prstGeom>
          <a:solidFill>
            <a:srgbClr val="BFBFBF"/>
          </a:solidFill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20"/>
          <p:cNvSpPr/>
          <p:nvPr/>
        </p:nvSpPr>
        <p:spPr>
          <a:xfrm>
            <a:off x="3810000" y="1219200"/>
            <a:ext cx="1219200" cy="838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rnd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22"/>
          <p:cNvSpPr txBox="1"/>
          <p:nvPr/>
        </p:nvSpPr>
        <p:spPr>
          <a:xfrm>
            <a:off x="3725333" y="1337424"/>
            <a:ext cx="1385700" cy="584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</a:t>
            </a:r>
          </a:p>
        </p:txBody>
      </p:sp>
      <p:cxnSp>
        <p:nvCxnSpPr>
          <p:cNvPr id="18" name="Shape 123"/>
          <p:cNvCxnSpPr/>
          <p:nvPr/>
        </p:nvCxnSpPr>
        <p:spPr>
          <a:xfrm rot="5400000">
            <a:off x="4176600" y="2300399"/>
            <a:ext cx="486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oval" w="med" len="med"/>
            <a:tailEnd type="triangle" w="lg" len="lg"/>
          </a:ln>
        </p:spPr>
      </p:cxnSp>
      <p:sp>
        <p:nvSpPr>
          <p:cNvPr id="19" name="Shape 124"/>
          <p:cNvSpPr/>
          <p:nvPr/>
        </p:nvSpPr>
        <p:spPr>
          <a:xfrm>
            <a:off x="3810000" y="2562577"/>
            <a:ext cx="1219200" cy="838199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rnd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Shape 125"/>
          <p:cNvSpPr txBox="1"/>
          <p:nvPr/>
        </p:nvSpPr>
        <p:spPr>
          <a:xfrm>
            <a:off x="3733800" y="2686756"/>
            <a:ext cx="1371600" cy="584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SEQ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</a:t>
            </a:r>
          </a:p>
        </p:txBody>
      </p:sp>
      <p:sp>
        <p:nvSpPr>
          <p:cNvPr id="21" name="Shape 126"/>
          <p:cNvSpPr/>
          <p:nvPr/>
        </p:nvSpPr>
        <p:spPr>
          <a:xfrm>
            <a:off x="5548489" y="2562577"/>
            <a:ext cx="1219200" cy="838199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rnd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127"/>
          <p:cNvSpPr txBox="1"/>
          <p:nvPr/>
        </p:nvSpPr>
        <p:spPr>
          <a:xfrm>
            <a:off x="5548489" y="2700697"/>
            <a:ext cx="1219200" cy="33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SEQ TOOL</a:t>
            </a:r>
          </a:p>
        </p:txBody>
      </p:sp>
      <p:pic>
        <p:nvPicPr>
          <p:cNvPr id="23" name="Shape 128" descr="dT6bRMAT9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52249" y="3039397"/>
            <a:ext cx="381000" cy="380999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Shape 129"/>
          <p:cNvSpPr txBox="1"/>
          <p:nvPr/>
        </p:nvSpPr>
        <p:spPr>
          <a:xfrm rot="-5400000">
            <a:off x="2220150" y="2047049"/>
            <a:ext cx="2362200" cy="55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SEQUENTIALIZATION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(code-to-code translation)</a:t>
            </a:r>
          </a:p>
        </p:txBody>
      </p:sp>
      <p:cxnSp>
        <p:nvCxnSpPr>
          <p:cNvPr id="25" name="Shape 130"/>
          <p:cNvCxnSpPr/>
          <p:nvPr/>
        </p:nvCxnSpPr>
        <p:spPr>
          <a:xfrm>
            <a:off x="5029200" y="2957689"/>
            <a:ext cx="486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oval" w="med" len="med"/>
            <a:tailEnd type="triangle" w="lg" len="lg"/>
          </a:ln>
        </p:spPr>
      </p:cxn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" name="Shape 758"/>
          <p:cNvSpPr txBox="1"/>
          <p:nvPr/>
        </p:nvSpPr>
        <p:spPr>
          <a:xfrm>
            <a:off x="0" y="1154400"/>
            <a:ext cx="9144000" cy="4549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 rtl="0">
              <a:spcBef>
                <a:spcPts val="2400"/>
              </a:spcBef>
              <a:buNone/>
            </a:pPr>
            <a:r>
              <a:rPr lang="en-GB" sz="4400" b="1" dirty="0">
                <a:solidFill>
                  <a:srgbClr val="FFFFFF"/>
                </a:solidFill>
              </a:rPr>
              <a:t>Thank You</a:t>
            </a:r>
          </a:p>
          <a:p>
            <a:pPr lvl="0" rtl="0">
              <a:spcBef>
                <a:spcPts val="2400"/>
              </a:spcBef>
              <a:buNone/>
            </a:pPr>
            <a:endParaRPr sz="1800" dirty="0">
              <a:solidFill>
                <a:srgbClr val="FFFFFF"/>
              </a:solidFill>
            </a:endParaRPr>
          </a:p>
          <a:p>
            <a:pPr lvl="0" algn="ctr" rtl="0">
              <a:spcBef>
                <a:spcPts val="2400"/>
              </a:spcBef>
              <a:buNone/>
            </a:pPr>
            <a:r>
              <a:rPr lang="en-GB" sz="2400" b="1" dirty="0" err="1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  <a:sym typeface="Droid Sans Mono"/>
              </a:rPr>
              <a:t>users.ecs.soton.ac.uk</a:t>
            </a:r>
            <a:r>
              <a:rPr lang="en-GB" sz="2400" b="1" dirty="0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  <a:sym typeface="Droid Sans Mono"/>
              </a:rPr>
              <a:t>/gp4/</a:t>
            </a:r>
            <a:r>
              <a:rPr lang="en-GB" sz="2400" b="1" dirty="0" err="1">
                <a:solidFill>
                  <a:srgbClr val="FFFFFF"/>
                </a:solidFill>
                <a:latin typeface="Consolas" charset="0"/>
                <a:ea typeface="Consolas" charset="0"/>
                <a:cs typeface="Consolas" charset="0"/>
                <a:sym typeface="Droid Sans Mono"/>
              </a:rPr>
              <a:t>cseq</a:t>
            </a:r>
            <a:endParaRPr lang="en-GB" sz="2400" b="1" dirty="0">
              <a:solidFill>
                <a:srgbClr val="FFFFFF"/>
              </a:solidFill>
              <a:latin typeface="Consolas" charset="0"/>
              <a:ea typeface="Consolas" charset="0"/>
              <a:cs typeface="Consolas" charset="0"/>
              <a:sym typeface="Droid Sans Mon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/>
        </p:nvSpPr>
        <p:spPr>
          <a:xfrm>
            <a:off x="190500" y="3822932"/>
            <a:ext cx="8763000" cy="291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1" indent="0" algn="l" rtl="0">
              <a:spcBef>
                <a:spcPts val="0"/>
              </a:spcBef>
              <a:buSzPct val="25000"/>
              <a:buNone/>
            </a:pPr>
            <a:r>
              <a:rPr lang="en-GB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tools              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(Implementations of variants of Lal/Reps schema) </a:t>
            </a:r>
          </a:p>
          <a:p>
            <a:pPr marL="457200" marR="0" lvl="1" indent="0" algn="l" rtl="0">
              <a:spcBef>
                <a:spcPts val="0"/>
              </a:spcBef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00150" marR="0" lvl="2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Corral</a:t>
            </a:r>
            <a:r>
              <a:rPr lang="en-GB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GB" sz="1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</a:t>
            </a:r>
            <a:r>
              <a:rPr lang="en-GB" sz="16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GB" sz="1600" b="1" i="0" u="none" strike="noStrike" cap="none" dirty="0" smtClean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[ </a:t>
            </a:r>
            <a:r>
              <a:rPr lang="en-GB" sz="1600" b="1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Lal, </a:t>
            </a:r>
            <a:r>
              <a:rPr lang="en-GB" sz="1600" b="1" i="0" u="none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Qadeer</a:t>
            </a:r>
            <a:r>
              <a:rPr lang="en-GB" sz="1600" b="1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1600" b="1" i="0" u="none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Lahiri</a:t>
            </a:r>
            <a:r>
              <a:rPr lang="en-GB" sz="1600" b="1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– CAV’12 ]</a:t>
            </a:r>
          </a:p>
          <a:p>
            <a:pPr marL="1200150" marR="0" lvl="2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CSeq</a:t>
            </a:r>
            <a:r>
              <a:rPr lang="en-GB" sz="1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</a:t>
            </a:r>
            <a:r>
              <a:rPr lang="en-GB" sz="1600" b="1" i="0" u="none" strike="noStrike" cap="none" dirty="0" smtClean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[ </a:t>
            </a:r>
            <a:r>
              <a:rPr lang="en-GB" sz="1600" b="1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Fischer, Inverso, Parlato – ASE’13,15 ]</a:t>
            </a:r>
          </a:p>
          <a:p>
            <a:pPr marL="1200150" marR="0" lvl="2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Rek</a:t>
            </a:r>
            <a:r>
              <a:rPr lang="en-GB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GB" sz="1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  </a:t>
            </a:r>
            <a:r>
              <a:rPr lang="en-GB" sz="1600" b="1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[ </a:t>
            </a:r>
            <a:r>
              <a:rPr lang="en-GB" sz="1600" b="1" i="0" u="none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Chaki</a:t>
            </a:r>
            <a:r>
              <a:rPr lang="en-GB" sz="1600" b="1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1600" b="1" i="0" u="none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Gurfinkel</a:t>
            </a:r>
            <a:r>
              <a:rPr lang="en-GB" sz="1600" b="1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1600" b="1" i="0" u="none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Strichman</a:t>
            </a:r>
            <a:r>
              <a:rPr lang="en-GB" sz="1600" b="1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– FMCAD’11 ]</a:t>
            </a:r>
          </a:p>
          <a:p>
            <a:pPr marL="1200150" marR="0" lvl="2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STORM</a:t>
            </a:r>
            <a:r>
              <a:rPr lang="en-GB" sz="1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</a:t>
            </a:r>
            <a:r>
              <a:rPr lang="en-GB" sz="1600" b="1" i="0" u="none" strike="noStrike" cap="none" dirty="0" smtClean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[ </a:t>
            </a:r>
            <a:r>
              <a:rPr lang="en-GB" sz="1600" b="1" i="0" u="none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Lahiri,Qadeer,Rakamaric</a:t>
            </a:r>
            <a:r>
              <a:rPr lang="en-GB" sz="1600" b="1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600" b="1" dirty="0">
                <a:solidFill>
                  <a:srgbClr val="0000FF"/>
                </a:solidFill>
              </a:rPr>
              <a:t>–</a:t>
            </a:r>
            <a:r>
              <a:rPr lang="en-GB" sz="1600" b="1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CAV’09 ]</a:t>
            </a:r>
          </a:p>
          <a:p>
            <a:pPr marL="914400" marR="0" lvl="0" indent="0" algn="l" rtl="0">
              <a:spcBef>
                <a:spcPts val="0"/>
              </a:spcBef>
              <a:buNone/>
            </a:pPr>
            <a:endParaRPr sz="1600" b="1" dirty="0">
              <a:solidFill>
                <a:srgbClr val="0000FF"/>
              </a:solidFill>
            </a:endParaRPr>
          </a:p>
          <a:p>
            <a:pPr marR="0" lvl="0" algn="l" rtl="0">
              <a:spcBef>
                <a:spcPts val="0"/>
              </a:spcBef>
              <a:buNone/>
            </a:pPr>
            <a:r>
              <a:rPr lang="en-GB" sz="1600" b="1" dirty="0">
                <a:solidFill>
                  <a:srgbClr val="0000FF"/>
                </a:solidFill>
              </a:rPr>
              <a:t>            </a:t>
            </a:r>
            <a:r>
              <a:rPr lang="en-GB" sz="2000" b="1" dirty="0"/>
              <a:t>only</a:t>
            </a:r>
            <a:r>
              <a:rPr lang="en-GB" sz="2000" b="1" dirty="0">
                <a:solidFill>
                  <a:srgbClr val="0000FF"/>
                </a:solidFill>
              </a:rPr>
              <a:t> </a:t>
            </a:r>
            <a:r>
              <a:rPr lang="en-GB" sz="2000" b="1" dirty="0"/>
              <a:t>suitable for finding bugs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116975" y="77100"/>
            <a:ext cx="8904300" cy="670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0"/>
              </a:spcBef>
              <a:buSzPct val="25000"/>
              <a:buNone/>
            </a:pPr>
            <a:r>
              <a:rPr lang="en-GB" sz="2600"/>
              <a:t>Sequentialization: verification tools</a:t>
            </a:r>
          </a:p>
        </p:txBody>
      </p:sp>
      <p:sp>
        <p:nvSpPr>
          <p:cNvPr id="15" name="Shape 119"/>
          <p:cNvSpPr/>
          <p:nvPr/>
        </p:nvSpPr>
        <p:spPr>
          <a:xfrm>
            <a:off x="3048000" y="1066800"/>
            <a:ext cx="2133600" cy="2514600"/>
          </a:xfrm>
          <a:prstGeom prst="rect">
            <a:avLst/>
          </a:prstGeom>
          <a:solidFill>
            <a:srgbClr val="BFBFBF"/>
          </a:solidFill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20"/>
          <p:cNvSpPr/>
          <p:nvPr/>
        </p:nvSpPr>
        <p:spPr>
          <a:xfrm>
            <a:off x="3810000" y="1219200"/>
            <a:ext cx="1219200" cy="838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rnd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22"/>
          <p:cNvSpPr txBox="1"/>
          <p:nvPr/>
        </p:nvSpPr>
        <p:spPr>
          <a:xfrm>
            <a:off x="3725333" y="1337424"/>
            <a:ext cx="1385700" cy="584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</a:t>
            </a:r>
          </a:p>
        </p:txBody>
      </p:sp>
      <p:cxnSp>
        <p:nvCxnSpPr>
          <p:cNvPr id="18" name="Shape 123"/>
          <p:cNvCxnSpPr/>
          <p:nvPr/>
        </p:nvCxnSpPr>
        <p:spPr>
          <a:xfrm rot="5400000">
            <a:off x="4176600" y="2300399"/>
            <a:ext cx="486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oval" w="med" len="med"/>
            <a:tailEnd type="triangle" w="lg" len="lg"/>
          </a:ln>
        </p:spPr>
      </p:cxnSp>
      <p:sp>
        <p:nvSpPr>
          <p:cNvPr id="19" name="Shape 124"/>
          <p:cNvSpPr/>
          <p:nvPr/>
        </p:nvSpPr>
        <p:spPr>
          <a:xfrm>
            <a:off x="3810000" y="2562577"/>
            <a:ext cx="1219200" cy="838199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rnd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Shape 125"/>
          <p:cNvSpPr txBox="1"/>
          <p:nvPr/>
        </p:nvSpPr>
        <p:spPr>
          <a:xfrm>
            <a:off x="3733800" y="2686756"/>
            <a:ext cx="1371600" cy="584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SEQ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</a:t>
            </a:r>
          </a:p>
        </p:txBody>
      </p:sp>
      <p:sp>
        <p:nvSpPr>
          <p:cNvPr id="21" name="Shape 126"/>
          <p:cNvSpPr/>
          <p:nvPr/>
        </p:nvSpPr>
        <p:spPr>
          <a:xfrm>
            <a:off x="5548489" y="2562577"/>
            <a:ext cx="1219200" cy="838199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rnd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127"/>
          <p:cNvSpPr txBox="1"/>
          <p:nvPr/>
        </p:nvSpPr>
        <p:spPr>
          <a:xfrm>
            <a:off x="5548489" y="2700697"/>
            <a:ext cx="1219200" cy="33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SEQ TOOL</a:t>
            </a:r>
          </a:p>
        </p:txBody>
      </p:sp>
      <p:pic>
        <p:nvPicPr>
          <p:cNvPr id="23" name="Shape 128" descr="dT6bRMAT9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52249" y="3039397"/>
            <a:ext cx="381000" cy="380999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Shape 129"/>
          <p:cNvSpPr txBox="1"/>
          <p:nvPr/>
        </p:nvSpPr>
        <p:spPr>
          <a:xfrm rot="-5400000">
            <a:off x="2220150" y="2047049"/>
            <a:ext cx="2362200" cy="55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SEQUENTIALIZATION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(code-to-code translation)</a:t>
            </a:r>
          </a:p>
        </p:txBody>
      </p:sp>
      <p:cxnSp>
        <p:nvCxnSpPr>
          <p:cNvPr id="25" name="Shape 130"/>
          <p:cNvCxnSpPr/>
          <p:nvPr/>
        </p:nvCxnSpPr>
        <p:spPr>
          <a:xfrm>
            <a:off x="5029200" y="2957689"/>
            <a:ext cx="486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oval" w="med" len="med"/>
            <a:tailEnd type="triangle" w="lg" len="lg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116975" y="77100"/>
            <a:ext cx="8904300" cy="670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0"/>
              </a:spcBef>
              <a:buSzPct val="25000"/>
              <a:buNone/>
            </a:pPr>
            <a:r>
              <a:rPr lang="en-GB" sz="2600"/>
              <a:t>Outline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287350" y="1300500"/>
            <a:ext cx="8173800" cy="498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lnSpc>
                <a:spcPct val="150000"/>
              </a:lnSpc>
              <a:spcBef>
                <a:spcPts val="0"/>
              </a:spcBef>
              <a:buSzPct val="100000"/>
              <a:buChar char="●"/>
            </a:pPr>
            <a:r>
              <a:rPr lang="en-GB" sz="2800"/>
              <a:t>Recall Lazy Sequentialization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endParaRPr sz="2800"/>
          </a:p>
          <a:p>
            <a:pPr marL="457200" lvl="0" indent="-406400" rtl="0">
              <a:lnSpc>
                <a:spcPct val="150000"/>
              </a:lnSpc>
              <a:spcBef>
                <a:spcPts val="0"/>
              </a:spcBef>
              <a:buSzPct val="100000"/>
              <a:buChar char="●"/>
            </a:pPr>
            <a:r>
              <a:rPr lang="en-GB" sz="2800"/>
              <a:t>Unbounded Lazy Sequentialization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endParaRPr sz="2800"/>
          </a:p>
          <a:p>
            <a:pPr marL="457200" lvl="0" indent="-406400" rtl="0">
              <a:lnSpc>
                <a:spcPct val="150000"/>
              </a:lnSpc>
              <a:spcBef>
                <a:spcPts val="0"/>
              </a:spcBef>
              <a:buSzPct val="100000"/>
              <a:buChar char="●"/>
            </a:pPr>
            <a:r>
              <a:rPr lang="en-GB" sz="2800"/>
              <a:t>Tool &amp; Experiments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endParaRPr sz="2800"/>
          </a:p>
          <a:p>
            <a:pPr marL="457200" lvl="0" indent="-406400">
              <a:lnSpc>
                <a:spcPct val="150000"/>
              </a:lnSpc>
              <a:spcBef>
                <a:spcPts val="0"/>
              </a:spcBef>
              <a:buSzPct val="100000"/>
              <a:buChar char="●"/>
            </a:pPr>
            <a:r>
              <a:rPr lang="en-GB" sz="2800"/>
              <a:t>Conclusion &amp; Future Work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152400" y="3657600"/>
            <a:ext cx="8839200" cy="2528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1" indent="0" algn="ctr" rtl="0">
              <a:spcBef>
                <a:spcPts val="88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GB" sz="4400" b="1">
                <a:solidFill>
                  <a:srgbClr val="FFFFFF"/>
                </a:solidFill>
              </a:rPr>
              <a:t>Lazy </a:t>
            </a:r>
            <a:r>
              <a:rPr lang="en-GB" sz="4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Sequen</a:t>
            </a:r>
            <a:r>
              <a:rPr lang="en-GB" sz="4400" b="1">
                <a:solidFill>
                  <a:srgbClr val="FFFFFF"/>
                </a:solidFill>
              </a:rPr>
              <a:t>tialization</a:t>
            </a:r>
          </a:p>
          <a:p>
            <a:pPr marL="0" marR="0" lvl="1" indent="0" algn="ctr" rtl="0">
              <a:spcBef>
                <a:spcPts val="88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GB" sz="4400" b="1">
                <a:solidFill>
                  <a:srgbClr val="FFFFFF"/>
                </a:solidFill>
              </a:rPr>
              <a:t>for bug finding</a:t>
            </a:r>
          </a:p>
          <a:p>
            <a:pPr marL="0" marR="0" lvl="1" indent="0" algn="ctr" rtl="0">
              <a:spcBef>
                <a:spcPts val="88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GB" sz="4400" b="1">
                <a:solidFill>
                  <a:srgbClr val="0000FF"/>
                </a:solidFill>
              </a:rPr>
              <a:t>CAV’14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/>
        </p:nvSpPr>
        <p:spPr>
          <a:xfrm>
            <a:off x="609600" y="1066800"/>
            <a:ext cx="3859200" cy="2514600"/>
          </a:xfrm>
          <a:prstGeom prst="rect">
            <a:avLst/>
          </a:prstGeom>
          <a:solidFill>
            <a:srgbClr val="BFBFBF"/>
          </a:solidFill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Shape 186"/>
          <p:cNvSpPr/>
          <p:nvPr/>
        </p:nvSpPr>
        <p:spPr>
          <a:xfrm>
            <a:off x="3104443" y="2562577"/>
            <a:ext cx="1219200" cy="838199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rnd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Shape 187"/>
          <p:cNvSpPr/>
          <p:nvPr/>
        </p:nvSpPr>
        <p:spPr>
          <a:xfrm>
            <a:off x="3094892" y="1218779"/>
            <a:ext cx="1219200" cy="838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rnd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228600" y="1143000"/>
            <a:ext cx="8686800" cy="510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/>
          <p:nvPr/>
        </p:nvSpPr>
        <p:spPr>
          <a:xfrm>
            <a:off x="3053643" y="1339712"/>
            <a:ext cx="1309500" cy="584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BOUNDED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</a:t>
            </a:r>
          </a:p>
        </p:txBody>
      </p:sp>
      <p:sp>
        <p:nvSpPr>
          <p:cNvPr id="190" name="Shape 190"/>
          <p:cNvSpPr/>
          <p:nvPr/>
        </p:nvSpPr>
        <p:spPr>
          <a:xfrm>
            <a:off x="4829462" y="2554902"/>
            <a:ext cx="1828799" cy="838199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rnd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Shape 191"/>
          <p:cNvSpPr txBox="1"/>
          <p:nvPr/>
        </p:nvSpPr>
        <p:spPr>
          <a:xfrm>
            <a:off x="5058062" y="2565092"/>
            <a:ext cx="1600199" cy="83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BMC SEQUENTIAL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TOOL</a:t>
            </a:r>
          </a:p>
        </p:txBody>
      </p:sp>
      <p:sp>
        <p:nvSpPr>
          <p:cNvPr id="192" name="Shape 192"/>
          <p:cNvSpPr txBox="1"/>
          <p:nvPr/>
        </p:nvSpPr>
        <p:spPr>
          <a:xfrm>
            <a:off x="3019777" y="2691824"/>
            <a:ext cx="1371599" cy="584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SEQ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</a:t>
            </a:r>
          </a:p>
        </p:txBody>
      </p:sp>
      <p:pic>
        <p:nvPicPr>
          <p:cNvPr id="193" name="Shape 193" descr="dT6bRMAT9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05662" y="2979959"/>
            <a:ext cx="381000" cy="381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4" name="Shape 194"/>
          <p:cNvCxnSpPr/>
          <p:nvPr/>
        </p:nvCxnSpPr>
        <p:spPr>
          <a:xfrm rot="5400000">
            <a:off x="3462576" y="2305466"/>
            <a:ext cx="486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oval" w="med" len="med"/>
            <a:tailEnd type="triangle" w="lg" len="lg"/>
          </a:ln>
        </p:spPr>
      </p:cxnSp>
      <p:cxnSp>
        <p:nvCxnSpPr>
          <p:cNvPr id="195" name="Shape 195"/>
          <p:cNvCxnSpPr/>
          <p:nvPr/>
        </p:nvCxnSpPr>
        <p:spPr>
          <a:xfrm rot="10800000" flipH="1">
            <a:off x="4329287" y="2971933"/>
            <a:ext cx="471300" cy="27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oval" w="med" len="med"/>
            <a:tailEnd type="triangle" w="lg" len="lg"/>
          </a:ln>
        </p:spPr>
      </p:cxnSp>
      <p:sp>
        <p:nvSpPr>
          <p:cNvPr id="196" name="Shape 196"/>
          <p:cNvSpPr txBox="1"/>
          <p:nvPr/>
        </p:nvSpPr>
        <p:spPr>
          <a:xfrm rot="-5400000">
            <a:off x="-218249" y="2047049"/>
            <a:ext cx="2362200" cy="554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SEQUENTIALIZATION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(code-to-code translation)</a:t>
            </a:r>
          </a:p>
        </p:txBody>
      </p:sp>
      <p:sp>
        <p:nvSpPr>
          <p:cNvPr id="197" name="Shape 197"/>
          <p:cNvSpPr/>
          <p:nvPr/>
        </p:nvSpPr>
        <p:spPr>
          <a:xfrm>
            <a:off x="1371600" y="1219200"/>
            <a:ext cx="1219200" cy="838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rnd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Shape 198"/>
          <p:cNvSpPr txBox="1"/>
          <p:nvPr/>
        </p:nvSpPr>
        <p:spPr>
          <a:xfrm>
            <a:off x="1286933" y="1337424"/>
            <a:ext cx="1385699" cy="584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</a:t>
            </a:r>
          </a:p>
        </p:txBody>
      </p:sp>
      <p:cxnSp>
        <p:nvCxnSpPr>
          <p:cNvPr id="199" name="Shape 199"/>
          <p:cNvCxnSpPr/>
          <p:nvPr/>
        </p:nvCxnSpPr>
        <p:spPr>
          <a:xfrm>
            <a:off x="2590800" y="1628000"/>
            <a:ext cx="486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oval" w="med" len="med"/>
            <a:tailEnd type="triangle" w="lg" len="lg"/>
          </a:ln>
        </p:spPr>
      </p:cxnSp>
      <p:sp>
        <p:nvSpPr>
          <p:cNvPr id="200" name="Shape 200"/>
          <p:cNvSpPr/>
          <p:nvPr/>
        </p:nvSpPr>
        <p:spPr>
          <a:xfrm>
            <a:off x="200375" y="3960000"/>
            <a:ext cx="8763000" cy="270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9144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GB" sz="1800">
                <a:solidFill>
                  <a:schemeClr val="dk1"/>
                </a:solidFill>
              </a:rPr>
              <a:t>Implemented in CSeq framework           </a:t>
            </a:r>
            <a:r>
              <a:rPr lang="en-GB" sz="1000" b="1">
                <a:solidFill>
                  <a:srgbClr val="0000FF"/>
                </a:solidFill>
              </a:rPr>
              <a:t>[Fischer, Inverso, Parlato - ASE’13]</a:t>
            </a:r>
          </a:p>
          <a:p>
            <a:pPr marL="13716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Char char="○"/>
            </a:pPr>
            <a:r>
              <a:rPr lang="en-GB" sz="1800">
                <a:solidFill>
                  <a:schemeClr val="dk1"/>
                </a:solidFill>
              </a:rPr>
              <a:t>C99 + PThread + counter-example  </a:t>
            </a:r>
          </a:p>
          <a:p>
            <a:pPr marR="0" lvl="0" algn="l" rtl="0">
              <a:spcBef>
                <a:spcPts val="0"/>
              </a:spcBef>
              <a:buNone/>
            </a:pPr>
            <a:r>
              <a:rPr lang="en-GB" sz="1200">
                <a:solidFill>
                  <a:schemeClr val="dk1"/>
                </a:solidFill>
              </a:rPr>
              <a:t>                                                                                                                 </a:t>
            </a:r>
            <a:r>
              <a:rPr lang="en-GB" sz="1100" b="1">
                <a:solidFill>
                  <a:srgbClr val="0000FF"/>
                </a:solidFill>
              </a:rPr>
              <a:t>[Inverso, Nguyen, Fischer, La Torre, Parlato - ASE’15]</a:t>
            </a:r>
          </a:p>
          <a:p>
            <a:pPr marR="0" lvl="0" algn="l" rtl="0">
              <a:spcBef>
                <a:spcPts val="0"/>
              </a:spcBef>
              <a:buNone/>
            </a:pPr>
            <a:endParaRPr sz="1200">
              <a:solidFill>
                <a:schemeClr val="dk1"/>
              </a:solidFill>
            </a:endParaRPr>
          </a:p>
          <a:p>
            <a:pPr marL="9144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GB" sz="1800">
                <a:solidFill>
                  <a:schemeClr val="dk1"/>
                </a:solidFill>
              </a:rPr>
              <a:t>Medals at SV-COMP (2014-16), concurrency category </a:t>
            </a:r>
          </a:p>
          <a:p>
            <a:pPr marR="0" lvl="0" algn="l" rtl="0">
              <a:spcBef>
                <a:spcPts val="0"/>
              </a:spcBef>
              <a:buNone/>
            </a:pPr>
            <a:endParaRPr sz="1200">
              <a:solidFill>
                <a:schemeClr val="dk1"/>
              </a:solidFill>
            </a:endParaRPr>
          </a:p>
          <a:p>
            <a:pPr marL="9144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GB" sz="1800">
                <a:solidFill>
                  <a:schemeClr val="dk1"/>
                </a:solidFill>
              </a:rPr>
              <a:t>Extended for weak memory models 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en-GB" sz="1800">
                <a:solidFill>
                  <a:schemeClr val="dk1"/>
                </a:solidFill>
              </a:rPr>
              <a:t>                                                              </a:t>
            </a:r>
            <a:r>
              <a:rPr lang="en-GB" sz="1100" b="1">
                <a:solidFill>
                  <a:srgbClr val="0000FF"/>
                </a:solidFill>
              </a:rPr>
              <a:t>[Tomasco, Nguyen, Inverso, Fischer, La Torre, Parlato - FMCAD’16]</a:t>
            </a:r>
          </a:p>
          <a:p>
            <a:pPr marR="0" lvl="0" algn="l" rtl="0">
              <a:spcBef>
                <a:spcPts val="0"/>
              </a:spcBef>
              <a:buNone/>
            </a:pPr>
            <a:endParaRPr sz="1000">
              <a:solidFill>
                <a:schemeClr val="dk1"/>
              </a:solidFill>
            </a:endParaRPr>
          </a:p>
          <a:p>
            <a:pPr marL="9144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GB" sz="1800">
                <a:solidFill>
                  <a:schemeClr val="dk1"/>
                </a:solidFill>
              </a:rPr>
              <a:t>Very effective at finding bugs in complex benchmarks </a:t>
            </a:r>
          </a:p>
          <a:p>
            <a:pPr marL="13716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Char char="○"/>
            </a:pPr>
            <a:r>
              <a:rPr lang="en-GB" sz="1800">
                <a:solidFill>
                  <a:schemeClr val="dk1"/>
                </a:solidFill>
              </a:rPr>
              <a:t>other approaches fail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-GB" sz="1600" b="1">
                <a:solidFill>
                  <a:srgbClr val="0000FF"/>
                </a:solidFill>
              </a:rPr>
              <a:t>                                               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116975" y="77100"/>
            <a:ext cx="8904300" cy="670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 rtl="0">
              <a:spcBef>
                <a:spcPts val="0"/>
              </a:spcBef>
              <a:buSzPct val="25000"/>
              <a:buNone/>
            </a:pPr>
            <a:r>
              <a:rPr lang="en-GB" sz="2600"/>
              <a:t>Lazy Sequentialization</a:t>
            </a:r>
          </a:p>
        </p:txBody>
      </p:sp>
      <p:pic>
        <p:nvPicPr>
          <p:cNvPr id="202" name="Shape 202" descr="logo (1)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64400" y="3330575"/>
            <a:ext cx="985967" cy="584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3762</Words>
  <Application>Microsoft Macintosh PowerPoint</Application>
  <PresentationFormat>On-screen Show (4:3)</PresentationFormat>
  <Paragraphs>2583</Paragraphs>
  <Slides>50</Slides>
  <Notes>50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50</vt:i4>
      </vt:variant>
    </vt:vector>
  </HeadingPairs>
  <TitlesOfParts>
    <vt:vector size="57" baseType="lpstr">
      <vt:lpstr>Courier New</vt:lpstr>
      <vt:lpstr>Droid Sans Mono</vt:lpstr>
      <vt:lpstr>Consolas</vt:lpstr>
      <vt:lpstr>Arial</vt:lpstr>
      <vt:lpstr>Calibri</vt:lpstr>
      <vt:lpstr>simple-light-2</vt:lpstr>
      <vt:lpstr>Default Design</vt:lpstr>
      <vt:lpstr>PowerPoint Presentation</vt:lpstr>
      <vt:lpstr>Concurrent Program - Reachability Problem</vt:lpstr>
      <vt:lpstr>Concurrent Program - Reachability Problem</vt:lpstr>
      <vt:lpstr>What is Sequentialization?</vt:lpstr>
      <vt:lpstr>Sequentialization: literature</vt:lpstr>
      <vt:lpstr>Sequentialization: verification tools</vt:lpstr>
      <vt:lpstr>Outline</vt:lpstr>
      <vt:lpstr>PowerPoint Presentation</vt:lpstr>
      <vt:lpstr>Lazy Sequentialization</vt:lpstr>
      <vt:lpstr>Round robin schedule</vt:lpstr>
      <vt:lpstr>Lazy Sequentialization:             Schema overview</vt:lpstr>
      <vt:lpstr>Lazy Sequentialization:                    Main driver</vt:lpstr>
      <vt:lpstr>Lazy Sequentialization:                    Main driver</vt:lpstr>
      <vt:lpstr>Lazy Sequentialization:                    Main driver</vt:lpstr>
      <vt:lpstr>PowerPoint Presentation</vt:lpstr>
      <vt:lpstr>Lazy Sequentialization:                    Main driver</vt:lpstr>
      <vt:lpstr>Lazy Sequentialization:        Main driver (extended)</vt:lpstr>
      <vt:lpstr>Lazy Sequentialization:           Schema overview</vt:lpstr>
      <vt:lpstr>Lazy Sequentialization:           Schema (extended)</vt:lpstr>
      <vt:lpstr>UL Sequentialization:                    Thread Simulation</vt:lpstr>
      <vt:lpstr>UL Sequentialization:                    Thread Simulation</vt:lpstr>
      <vt:lpstr>UL Sequentialization:                    Thread Simulation</vt:lpstr>
      <vt:lpstr>UL Sequentialization:                    Thread Simulation</vt:lpstr>
      <vt:lpstr>UL Sequentialization:                    Thread Simulation</vt:lpstr>
      <vt:lpstr>UL Sequentialization:  Translation for Simple Stmts</vt:lpstr>
      <vt:lpstr>UL Sequentialization:  Translation for Simple Stmts</vt:lpstr>
      <vt:lpstr>UL Sequentialization:  Translation for Simple Stmts</vt:lpstr>
      <vt:lpstr>UL Sequentialization:  Translation for Simple Stmts</vt:lpstr>
      <vt:lpstr>UL Sequentialization:  Translation for Loop Stmts</vt:lpstr>
      <vt:lpstr>UL Sequentialization:  Translation for Loop Stmts</vt:lpstr>
      <vt:lpstr>UL Sequentialization:  Translation for Loop Stmts</vt:lpstr>
      <vt:lpstr>UL Sequentialization:  Translation for Conditional Stmts</vt:lpstr>
      <vt:lpstr>UL Sequentialization:  Translation for Conditional Stmts</vt:lpstr>
      <vt:lpstr>UL Sequentialization:  Translation for Conditional Stmts</vt:lpstr>
      <vt:lpstr>PowerPoint Presentation</vt:lpstr>
      <vt:lpstr>UL-CSeq tool</vt:lpstr>
      <vt:lpstr>Experiments: Proving Correctness</vt:lpstr>
      <vt:lpstr>Experiments: Proving Correctness</vt:lpstr>
      <vt:lpstr>Experiments: Proving Correctness</vt:lpstr>
      <vt:lpstr>Experiments: Proving Correctness</vt:lpstr>
      <vt:lpstr>Experiments: Proving Correctness</vt:lpstr>
      <vt:lpstr>Experiments: Proving Correctness</vt:lpstr>
      <vt:lpstr>Experiments: Finding Bugs</vt:lpstr>
      <vt:lpstr>Experiments: Finding Bugs</vt:lpstr>
      <vt:lpstr>Experiments: Finding Bugs</vt:lpstr>
      <vt:lpstr>Experiments: Finding Bugs</vt:lpstr>
      <vt:lpstr>Experiments: Finding Bugs</vt:lpstr>
      <vt:lpstr>PowerPoint Presentation</vt:lpstr>
      <vt:lpstr>Conclusion &amp; Future Work</vt:lpstr>
      <vt:lpstr>PowerPoint Presentation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1</cp:revision>
  <dcterms:modified xsi:type="dcterms:W3CDTF">2016-10-17T12:04:28Z</dcterms:modified>
</cp:coreProperties>
</file>