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533" r:id="rId2"/>
    <p:sldId id="572" r:id="rId3"/>
    <p:sldId id="575" r:id="rId4"/>
    <p:sldId id="574" r:id="rId5"/>
    <p:sldId id="569" r:id="rId6"/>
    <p:sldId id="577" r:id="rId7"/>
    <p:sldId id="581" r:id="rId8"/>
    <p:sldId id="580" r:id="rId9"/>
    <p:sldId id="570" r:id="rId10"/>
    <p:sldId id="578" r:id="rId11"/>
    <p:sldId id="582" r:id="rId12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00"/>
    <a:srgbClr val="0000FF"/>
    <a:srgbClr val="00CC00"/>
    <a:srgbClr val="CC0099"/>
    <a:srgbClr val="00CC66"/>
    <a:srgbClr val="0099FF"/>
    <a:srgbClr val="33CC33"/>
    <a:srgbClr val="339933"/>
    <a:srgbClr val="FFFF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52" autoAdjust="0"/>
    <p:restoredTop sz="85424" autoAdjust="0"/>
  </p:normalViewPr>
  <p:slideViewPr>
    <p:cSldViewPr>
      <p:cViewPr>
        <p:scale>
          <a:sx n="85" d="100"/>
          <a:sy n="85" d="100"/>
        </p:scale>
        <p:origin x="-1144" y="-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24" d="100"/>
          <a:sy n="124" d="100"/>
        </p:scale>
        <p:origin x="-2056" y="-104"/>
      </p:cViewPr>
      <p:guideLst>
        <p:guide orient="horz" pos="3110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09FD5-5A4F-4A93-AC6A-90DF1249C410}" type="datetimeFigureOut">
              <a:rPr lang="en-GB" smtClean="0"/>
              <a:pPr/>
              <a:t>15/04/15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B5E72-00C4-4201-8956-859207294D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541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0E497-AE79-4E1B-B8CF-A55E96744664}" type="datetimeFigureOut">
              <a:rPr lang="en-GB" smtClean="0"/>
              <a:pPr/>
              <a:t>15/04/15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4BFA8-19A8-4C1D-B766-0478857058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562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3C37D35-FC23-461C-9144-61A553DC6525}" type="slidenum">
              <a:rPr lang="en-US"/>
              <a:pPr/>
              <a:t>1</a:t>
            </a:fld>
            <a:endParaRPr lang="en-US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479550" y="744538"/>
            <a:ext cx="4905375" cy="3679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87065" y="4659916"/>
            <a:ext cx="6291705" cy="441522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965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965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965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965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965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9659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965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5263"/>
            <a:ext cx="8839200" cy="719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77232"/>
            <a:ext cx="8839200" cy="5715000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77232"/>
            <a:ext cx="8839200" cy="5715000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73400" cy="719137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6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147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Master </a:t>
            </a:r>
            <a:r>
              <a:rPr lang="it-IT" dirty="0" err="1" smtClean="0"/>
              <a:t>title</a:t>
            </a:r>
            <a:r>
              <a:rPr lang="it-IT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Master text </a:t>
            </a:r>
            <a:r>
              <a:rPr lang="it-IT" dirty="0" err="1" smtClean="0"/>
              <a:t>styles</a:t>
            </a:r>
            <a:endParaRPr lang="it-IT" dirty="0" smtClean="0"/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en-US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Master </a:t>
            </a:r>
            <a:r>
              <a:rPr lang="it-IT" dirty="0" err="1" smtClean="0"/>
              <a:t>title</a:t>
            </a:r>
            <a:r>
              <a:rPr lang="it-IT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143000"/>
            <a:ext cx="8686800" cy="5105400"/>
          </a:xfrm>
          <a:prstGeom prst="rect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Master text </a:t>
            </a:r>
            <a:r>
              <a:rPr lang="it-IT" dirty="0" err="1" smtClean="0"/>
              <a:t>styles</a:t>
            </a:r>
            <a:endParaRPr lang="it-IT" dirty="0" smtClean="0"/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8" r:id="rId2"/>
    <p:sldLayoutId id="2147483667" r:id="rId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1500">
          <a:solidFill>
            <a:schemeClr val="tx1"/>
          </a:solidFill>
          <a:latin typeface="+mn-lt"/>
          <a:cs typeface="+mn-cs"/>
        </a:defRPr>
      </a:lvl2pPr>
      <a:lvl3pPr marL="1200150" indent="-285750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12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32766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360">
            <a:noFill/>
            <a:miter lim="800000"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4000" dirty="0" smtClean="0">
                <a:solidFill>
                  <a:srgbClr val="339933"/>
                </a:solidFill>
                <a:ea typeface="WenQuanYi Zen Hei" charset="0"/>
                <a:cs typeface="WenQuanYi Zen Hei" charset="0"/>
              </a:rPr>
              <a:t>Lazy</a:t>
            </a:r>
            <a:r>
              <a:rPr lang="en-GB" sz="4000" dirty="0">
                <a:solidFill>
                  <a:srgbClr val="339933"/>
                </a:solidFill>
                <a:ea typeface="WenQuanYi Zen Hei" charset="0"/>
                <a:cs typeface="WenQuanYi Zen Hei" charset="0"/>
              </a:rPr>
              <a:t>-</a:t>
            </a:r>
            <a:r>
              <a:rPr lang="en-GB" sz="4000" dirty="0" err="1" smtClean="0">
                <a:solidFill>
                  <a:srgbClr val="339933"/>
                </a:solidFill>
                <a:ea typeface="WenQuanYi Zen Hei" charset="0"/>
                <a:cs typeface="WenQuanYi Zen Hei" charset="0"/>
              </a:rPr>
              <a:t>CSeq</a:t>
            </a:r>
            <a:endParaRPr lang="en-GB" sz="4000" dirty="0">
              <a:solidFill>
                <a:srgbClr val="339933"/>
              </a:solidFill>
              <a:ea typeface="WenQuanYi Zen Hei" charset="0"/>
              <a:cs typeface="WenQuanYi Zen Hei" charset="0"/>
            </a:endParaRPr>
          </a:p>
          <a:p>
            <a:pPr algn="ctr"/>
            <a:endParaRPr lang="en-GB" sz="1200" dirty="0">
              <a:solidFill>
                <a:srgbClr val="339933"/>
              </a:solidFill>
            </a:endParaRPr>
          </a:p>
          <a:p>
            <a:pPr algn="ctr"/>
            <a:r>
              <a:rPr lang="en-GB" sz="3400" dirty="0" smtClean="0">
                <a:solidFill>
                  <a:srgbClr val="339933"/>
                </a:solidFill>
              </a:rPr>
              <a:t>A Lazy </a:t>
            </a:r>
            <a:r>
              <a:rPr lang="en-GB" sz="3400" dirty="0" err="1">
                <a:solidFill>
                  <a:srgbClr val="339933"/>
                </a:solidFill>
              </a:rPr>
              <a:t>Sequentialization</a:t>
            </a:r>
            <a:r>
              <a:rPr lang="en-GB" sz="3400" dirty="0">
                <a:solidFill>
                  <a:srgbClr val="339933"/>
                </a:solidFill>
              </a:rPr>
              <a:t> Tool for </a:t>
            </a:r>
            <a:r>
              <a:rPr lang="en-GB" sz="3400" dirty="0" smtClean="0">
                <a:solidFill>
                  <a:srgbClr val="339933"/>
                </a:solidFill>
              </a:rPr>
              <a:t>C</a:t>
            </a:r>
            <a:endParaRPr lang="en-GB" sz="3400" dirty="0">
              <a:solidFill>
                <a:srgbClr val="339933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08870"/>
              </p:ext>
            </p:extLst>
          </p:nvPr>
        </p:nvGraphicFramePr>
        <p:xfrm>
          <a:off x="1066800" y="3886200"/>
          <a:ext cx="7086600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/>
                <a:gridCol w="4038600"/>
              </a:tblGrid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a typeface="WenQuanYi Zen Hei" charset="0"/>
                          <a:cs typeface="WenQuanYi Zen Hei" charset="0"/>
                        </a:rPr>
                        <a:t>Omar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ea typeface="WenQuanYi Zen Hei" charset="0"/>
                          <a:cs typeface="WenQuanYi Zen Hei" charset="0"/>
                        </a:rPr>
                        <a:t>Inverso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ea typeface="WenQuanYi Zen Hei" charset="0"/>
                        <a:cs typeface="WenQuanYi Zen Hei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2"/>
                          </a:solidFill>
                          <a:latin typeface="Arial" pitchFamily="34" charset="0"/>
                          <a:ea typeface="WenQuanYi Zen Hei" charset="0"/>
                          <a:cs typeface="Arial" pitchFamily="34" charset="0"/>
                        </a:rPr>
                        <a:t>University of Southampton, UK</a:t>
                      </a:r>
                      <a:endParaRPr lang="en-US" sz="1600" b="0" dirty="0">
                        <a:solidFill>
                          <a:schemeClr val="bg2"/>
                        </a:solidFill>
                      </a:endParaRPr>
                    </a:p>
                  </a:txBody>
                  <a:tcPr anchor="b"/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ea typeface="WenQuanYi Zen Hei" charset="0"/>
                          <a:cs typeface="WenQuanYi Zen Hei" charset="0"/>
                        </a:rPr>
                        <a:t>Ermenegildo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a typeface="WenQuanYi Zen Hei" charset="0"/>
                          <a:cs typeface="WenQuanYi Zen Hei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ea typeface="WenQuanYi Zen Hei" charset="0"/>
                          <a:cs typeface="WenQuanYi Zen Hei" charset="0"/>
                        </a:rPr>
                        <a:t>Tomasco</a:t>
                      </a:r>
                      <a:endParaRPr lang="en-US" sz="1800" dirty="0" smtClean="0">
                        <a:solidFill>
                          <a:srgbClr val="000000"/>
                        </a:solidFill>
                        <a:ea typeface="WenQuanYi Zen Hei" charset="0"/>
                        <a:cs typeface="WenQuanYi Zen Hei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2"/>
                          </a:solidFill>
                          <a:latin typeface="Arial" pitchFamily="34" charset="0"/>
                          <a:ea typeface="WenQuanYi Zen Hei" charset="0"/>
                          <a:cs typeface="Arial" pitchFamily="34" charset="0"/>
                        </a:rPr>
                        <a:t>University of Southampton, UK</a:t>
                      </a:r>
                      <a:endParaRPr lang="en-US" sz="1600" b="0" dirty="0">
                        <a:solidFill>
                          <a:schemeClr val="bg2"/>
                        </a:solidFill>
                      </a:endParaRPr>
                    </a:p>
                  </a:txBody>
                  <a:tcPr anchor="b"/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a typeface="WenQuanYi Zen Hei" charset="0"/>
                          <a:cs typeface="WenQuanYi Zen Hei" charset="0"/>
                        </a:rPr>
                        <a:t>Bernd Fischer</a:t>
                      </a:r>
                      <a:endParaRPr lang="en-US" sz="1800" dirty="0" smtClean="0">
                        <a:solidFill>
                          <a:srgbClr val="595959"/>
                        </a:solidFill>
                        <a:ea typeface="WenQuanYi Zen Hei" charset="0"/>
                        <a:cs typeface="WenQuanYi Zen Hei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2"/>
                          </a:solidFill>
                          <a:latin typeface="Arial" pitchFamily="34" charset="0"/>
                          <a:ea typeface="WenQuanYi Zen Hei" charset="0"/>
                          <a:cs typeface="Arial" pitchFamily="34" charset="0"/>
                        </a:rPr>
                        <a:t>Stellenbosch University, South Africa</a:t>
                      </a:r>
                      <a:endParaRPr lang="en-US" sz="1600" b="0" dirty="0">
                        <a:solidFill>
                          <a:schemeClr val="bg2"/>
                        </a:solidFill>
                      </a:endParaRPr>
                    </a:p>
                  </a:txBody>
                  <a:tcPr anchor="b"/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a typeface="WenQuanYi Zen Hei" charset="0"/>
                          <a:cs typeface="WenQuanYi Zen Hei" charset="0"/>
                        </a:rPr>
                        <a:t>Salvatore La Torre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600" b="0" dirty="0" err="1" smtClean="0">
                          <a:solidFill>
                            <a:schemeClr val="bg2"/>
                          </a:solidFill>
                        </a:rPr>
                        <a:t>Università</a:t>
                      </a:r>
                      <a:r>
                        <a:rPr lang="en-US" sz="1600" b="0" baseline="0" dirty="0" smtClean="0">
                          <a:solidFill>
                            <a:schemeClr val="bg2"/>
                          </a:solidFill>
                        </a:rPr>
                        <a:t> di Salerno, Italy</a:t>
                      </a:r>
                      <a:endParaRPr lang="en-US" sz="1600" b="0" dirty="0">
                        <a:solidFill>
                          <a:schemeClr val="bg2"/>
                        </a:solidFill>
                      </a:endParaRPr>
                    </a:p>
                  </a:txBody>
                  <a:tcPr anchor="b"/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ea typeface="WenQuanYi Zen Hei" charset="0"/>
                          <a:cs typeface="WenQuanYi Zen Hei" charset="0"/>
                        </a:rPr>
                        <a:t>Gennaro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a typeface="WenQuanYi Zen Hei" charset="0"/>
                          <a:cs typeface="WenQuanYi Zen Hei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ea typeface="WenQuanYi Zen Hei" charset="0"/>
                          <a:cs typeface="WenQuanYi Zen Hei" charset="0"/>
                        </a:rPr>
                        <a:t>Parlato</a:t>
                      </a:r>
                      <a:endParaRPr lang="en-US" sz="1800" baseline="30000" dirty="0" smtClean="0">
                        <a:solidFill>
                          <a:prstClr val="black"/>
                        </a:solidFill>
                        <a:latin typeface="Arial" pitchFamily="34" charset="0"/>
                        <a:ea typeface="WenQuanYi Zen Hei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2"/>
                          </a:solidFill>
                          <a:latin typeface="Arial" pitchFamily="34" charset="0"/>
                          <a:ea typeface="WenQuanYi Zen Hei" charset="0"/>
                          <a:cs typeface="Arial" pitchFamily="34" charset="0"/>
                        </a:rPr>
                        <a:t>University of Southampton, UK</a:t>
                      </a:r>
                      <a:endParaRPr lang="en-US" sz="1600" b="0" dirty="0">
                        <a:solidFill>
                          <a:schemeClr val="bg2"/>
                        </a:solidFill>
                      </a:endParaRPr>
                    </a:p>
                  </a:txBody>
                  <a:tcPr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04208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ym typeface="Wingdings"/>
              </a:rPr>
              <a:t>Analyse</a:t>
            </a:r>
            <a:r>
              <a:rPr lang="en-US" dirty="0" smtClean="0">
                <a:sym typeface="Wingdings"/>
              </a:rPr>
              <a:t> each test case up to 5 times (with increasing bounds)</a:t>
            </a:r>
          </a:p>
          <a:p>
            <a:pPr lvl="1"/>
            <a:r>
              <a:rPr lang="en-US" dirty="0">
                <a:latin typeface="Courier"/>
                <a:cs typeface="Courier"/>
              </a:rPr>
              <a:t>ERROR found</a:t>
            </a:r>
            <a:r>
              <a:rPr lang="en-US" dirty="0"/>
              <a:t>  </a:t>
            </a:r>
            <a:r>
              <a:rPr lang="en-US" dirty="0">
                <a:sym typeface="Wingdings"/>
              </a:rPr>
              <a:t>  </a:t>
            </a:r>
            <a:r>
              <a:rPr lang="en-US" b="1" dirty="0">
                <a:solidFill>
                  <a:srgbClr val="FF0000"/>
                </a:solidFill>
                <a:sym typeface="Wingdings"/>
              </a:rPr>
              <a:t>UNSAFE</a:t>
            </a:r>
          </a:p>
          <a:p>
            <a:pPr lvl="1"/>
            <a:r>
              <a:rPr lang="en-US" dirty="0">
                <a:latin typeface="Courier"/>
                <a:cs typeface="Courier"/>
              </a:rPr>
              <a:t>no ERROR</a:t>
            </a:r>
            <a:r>
              <a:rPr lang="en-US" dirty="0">
                <a:sym typeface="Wingdings"/>
              </a:rPr>
              <a:t> found    increase bounds, restart analysis</a:t>
            </a:r>
          </a:p>
          <a:p>
            <a:pPr lvl="1"/>
            <a:r>
              <a:rPr lang="en-US" dirty="0">
                <a:latin typeface="Courier"/>
                <a:cs typeface="Courier"/>
              </a:rPr>
              <a:t>no ERROR</a:t>
            </a:r>
            <a:r>
              <a:rPr lang="en-US" dirty="0">
                <a:sym typeface="Wingdings"/>
              </a:rPr>
              <a:t>  found, last phase    </a:t>
            </a:r>
            <a:r>
              <a:rPr lang="en-US" b="1" dirty="0">
                <a:solidFill>
                  <a:srgbClr val="339933"/>
                </a:solidFill>
                <a:sym typeface="Wingdings"/>
              </a:rPr>
              <a:t>SAFE</a:t>
            </a:r>
          </a:p>
          <a:p>
            <a:pPr marL="0" indent="0">
              <a:buNone/>
            </a:pPr>
            <a:endParaRPr lang="en-US" dirty="0" smtClean="0">
              <a:latin typeface="Arial"/>
              <a:cs typeface="Arial"/>
              <a:sym typeface="Wingdings"/>
            </a:endParaRPr>
          </a:p>
          <a:p>
            <a:r>
              <a:rPr lang="en-US" dirty="0"/>
              <a:t>Performance</a:t>
            </a:r>
          </a:p>
          <a:p>
            <a:pPr lvl="1"/>
            <a:r>
              <a:rPr lang="en-US" dirty="0"/>
              <a:t>no missed </a:t>
            </a:r>
            <a:r>
              <a:rPr lang="en-US" dirty="0" smtClean="0"/>
              <a:t>bugs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false positives</a:t>
            </a:r>
          </a:p>
          <a:p>
            <a:pPr lvl="1"/>
            <a:r>
              <a:rPr lang="en-US" dirty="0" smtClean="0"/>
              <a:t>low </a:t>
            </a:r>
            <a:r>
              <a:rPr lang="en-US" dirty="0"/>
              <a:t>verification </a:t>
            </a:r>
            <a:r>
              <a:rPr lang="en-US" dirty="0" smtClean="0"/>
              <a:t>time</a:t>
            </a:r>
            <a:endParaRPr lang="en-US" dirty="0"/>
          </a:p>
          <a:p>
            <a:pPr lvl="1"/>
            <a:r>
              <a:rPr lang="en-US" dirty="0"/>
              <a:t>low memory </a:t>
            </a:r>
            <a:r>
              <a:rPr lang="en-US" dirty="0" smtClean="0"/>
              <a:t>consumption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Arial"/>
              <a:cs typeface="Arial"/>
              <a:sym typeface="Wingding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08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003968"/>
            <a:ext cx="8839200" cy="433003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2pPr>
            <a:lvl3pPr marL="1200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2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2400"/>
              </a:spcBef>
              <a:buFontTx/>
              <a:buNone/>
            </a:pPr>
            <a:endParaRPr lang="en-GB" dirty="0" smtClean="0"/>
          </a:p>
          <a:p>
            <a:pPr marL="0" indent="0">
              <a:spcBef>
                <a:spcPts val="2400"/>
              </a:spcBef>
              <a:buFontTx/>
              <a:buNone/>
            </a:pPr>
            <a:endParaRPr lang="en-GB" dirty="0" smtClean="0"/>
          </a:p>
          <a:p>
            <a:pPr marL="0" indent="0">
              <a:spcBef>
                <a:spcPts val="2400"/>
              </a:spcBef>
              <a:buFontTx/>
              <a:buNone/>
            </a:pPr>
            <a:endParaRPr lang="en-GB" dirty="0" smtClean="0"/>
          </a:p>
          <a:p>
            <a:pPr marL="0" indent="0" algn="ctr">
              <a:spcBef>
                <a:spcPts val="2400"/>
              </a:spcBef>
              <a:buFontTx/>
              <a:buNone/>
            </a:pPr>
            <a:r>
              <a:rPr lang="en-GB" sz="4400" b="1" dirty="0" smtClean="0"/>
              <a:t>Thank You</a:t>
            </a:r>
          </a:p>
          <a:p>
            <a:pPr marL="0" indent="0">
              <a:spcBef>
                <a:spcPts val="2400"/>
              </a:spcBef>
              <a:buFontTx/>
              <a:buNone/>
            </a:pPr>
            <a:endParaRPr lang="en-GB" dirty="0" smtClean="0"/>
          </a:p>
          <a:p>
            <a:pPr marL="0" indent="0" algn="ctr">
              <a:spcBef>
                <a:spcPts val="2400"/>
              </a:spcBef>
              <a:buFontTx/>
              <a:buNone/>
            </a:pPr>
            <a:r>
              <a:rPr lang="en-GB" sz="2400" dirty="0" err="1" smtClean="0">
                <a:latin typeface="Lucida Console" pitchFamily="49" charset="0"/>
                <a:cs typeface="Courier New" pitchFamily="49" charset="0"/>
              </a:rPr>
              <a:t>users.ecs.soton.ac.uk</a:t>
            </a:r>
            <a:r>
              <a:rPr lang="en-GB" sz="2400" dirty="0" smtClean="0">
                <a:latin typeface="Lucida Console" pitchFamily="49" charset="0"/>
                <a:cs typeface="Courier New" pitchFamily="49" charset="0"/>
              </a:rPr>
              <a:t>/gp4/</a:t>
            </a:r>
            <a:r>
              <a:rPr lang="en-GB" sz="2400" dirty="0" err="1" smtClean="0">
                <a:latin typeface="Lucida Console" pitchFamily="49" charset="0"/>
                <a:cs typeface="Courier New" pitchFamily="49" charset="0"/>
              </a:rPr>
              <a:t>cseq</a:t>
            </a:r>
            <a:endParaRPr lang="en-GB" sz="2400" dirty="0" smtClean="0">
              <a:latin typeface="Lucida Console" pitchFamily="49" charset="0"/>
            </a:endParaRP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0121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CSeq</a:t>
            </a:r>
            <a:r>
              <a:rPr lang="en-GB" dirty="0">
                <a:solidFill>
                  <a:schemeClr val="bg1"/>
                </a:solidFill>
              </a:rPr>
              <a:t> framework</a:t>
            </a:r>
            <a:endParaRPr lang="en-US" dirty="0"/>
          </a:p>
        </p:txBody>
      </p:sp>
      <p:pic>
        <p:nvPicPr>
          <p:cNvPr id="4" name="Content Placeholder 7" descr="document_ico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272" r="-76272"/>
          <a:stretch>
            <a:fillRect/>
          </a:stretch>
        </p:blipFill>
        <p:spPr>
          <a:xfrm>
            <a:off x="605408" y="2989392"/>
            <a:ext cx="1368000" cy="752347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741440" y="2098765"/>
            <a:ext cx="1656184" cy="841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00FF"/>
                </a:solidFill>
              </a:rPr>
              <a:t>sequential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non-deterministic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C program</a:t>
            </a:r>
          </a:p>
        </p:txBody>
      </p:sp>
      <p:pic>
        <p:nvPicPr>
          <p:cNvPr id="6" name="Content Placeholder 7" descr="document_ico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272" r="-76272"/>
          <a:stretch>
            <a:fillRect/>
          </a:stretch>
        </p:blipFill>
        <p:spPr>
          <a:xfrm>
            <a:off x="3885456" y="2989312"/>
            <a:ext cx="1368000" cy="752347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3885456" y="3277344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018889" y="3763144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rgbClr val="0000FF"/>
                </a:solidFill>
              </a:rPr>
              <a:t>P</a:t>
            </a:r>
            <a:r>
              <a:rPr lang="fr-FR" sz="2400" b="1" dirty="0" smtClean="0">
                <a:solidFill>
                  <a:srgbClr val="0000FF"/>
                </a:solidFill>
              </a:rPr>
              <a:t>'</a:t>
            </a:r>
            <a:endParaRPr lang="en-US" sz="2400" baseline="30000" dirty="0" smtClean="0">
              <a:solidFill>
                <a:srgbClr val="0000FF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33400" y="2274530"/>
            <a:ext cx="1447800" cy="69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rgbClr val="FF0000"/>
                </a:solidFill>
              </a:rPr>
              <a:t>c</a:t>
            </a:r>
            <a:r>
              <a:rPr lang="en-US" sz="1400" dirty="0" smtClean="0">
                <a:solidFill>
                  <a:srgbClr val="FF0000"/>
                </a:solidFill>
              </a:rPr>
              <a:t>oncurrent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C program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84747" y="3763144"/>
            <a:ext cx="93610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4893568" y="3277344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Right Arrow 13"/>
          <p:cNvSpPr/>
          <p:nvPr/>
        </p:nvSpPr>
        <p:spPr>
          <a:xfrm>
            <a:off x="1613520" y="3277344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9" name="Rounded Rectangle 28"/>
          <p:cNvSpPr/>
          <p:nvPr/>
        </p:nvSpPr>
        <p:spPr>
          <a:xfrm>
            <a:off x="5392057" y="2679849"/>
            <a:ext cx="1676400" cy="1367135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5532530" y="2809104"/>
            <a:ext cx="13539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s</a:t>
            </a:r>
            <a:r>
              <a:rPr lang="en-GB" sz="2000" dirty="0" smtClean="0"/>
              <a:t>equential</a:t>
            </a:r>
          </a:p>
          <a:p>
            <a:pPr algn="ctr"/>
            <a:r>
              <a:rPr lang="en-GB" sz="2000" dirty="0" smtClean="0"/>
              <a:t>analysis</a:t>
            </a:r>
          </a:p>
          <a:p>
            <a:pPr algn="ctr"/>
            <a:r>
              <a:rPr lang="en-GB" sz="2000" dirty="0" smtClean="0"/>
              <a:t>tool</a:t>
            </a:r>
            <a:endParaRPr lang="en-GB" sz="2000" dirty="0"/>
          </a:p>
        </p:txBody>
      </p:sp>
      <p:sp>
        <p:nvSpPr>
          <p:cNvPr id="31" name="Rounded Rectangle 30"/>
          <p:cNvSpPr>
            <a:spLocks noChangeAspect="1"/>
          </p:cNvSpPr>
          <p:nvPr/>
        </p:nvSpPr>
        <p:spPr>
          <a:xfrm>
            <a:off x="2115457" y="2679849"/>
            <a:ext cx="1676400" cy="1367135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2530380" y="3124200"/>
            <a:ext cx="8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err="1" smtClean="0"/>
              <a:t>CSeq</a:t>
            </a:r>
            <a:endParaRPr lang="en-GB" sz="2000" dirty="0"/>
          </a:p>
        </p:txBody>
      </p:sp>
      <p:sp>
        <p:nvSpPr>
          <p:cNvPr id="20" name="Content Placeholder 11"/>
          <p:cNvSpPr txBox="1">
            <a:spLocks/>
          </p:cNvSpPr>
          <p:nvPr/>
        </p:nvSpPr>
        <p:spPr>
          <a:xfrm>
            <a:off x="152400" y="977232"/>
            <a:ext cx="8839200" cy="473776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2pPr>
            <a:lvl3pPr marL="1200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2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dirty="0" smtClean="0"/>
              <a:t>problem: analysis of </a:t>
            </a:r>
            <a:r>
              <a:rPr lang="en-US" b="1" dirty="0" smtClean="0">
                <a:solidFill>
                  <a:srgbClr val="FF0000"/>
                </a:solidFill>
              </a:rPr>
              <a:t>concurrent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programs</a:t>
            </a:r>
          </a:p>
          <a:p>
            <a:pPr marL="0" indent="0" algn="ctr">
              <a:buFontTx/>
              <a:buNone/>
            </a:pPr>
            <a:endParaRPr lang="en-US" dirty="0" smtClean="0"/>
          </a:p>
          <a:p>
            <a:pPr marL="0" indent="0" algn="ctr">
              <a:buFontTx/>
              <a:buNone/>
            </a:pPr>
            <a:endParaRPr lang="en-US" dirty="0" smtClean="0"/>
          </a:p>
          <a:p>
            <a:pPr marL="0" indent="0" algn="ctr">
              <a:buFontTx/>
              <a:buNone/>
            </a:pPr>
            <a:endParaRPr lang="en-US" dirty="0" smtClean="0"/>
          </a:p>
          <a:p>
            <a:pPr marL="0" indent="0" algn="ctr">
              <a:buFontTx/>
              <a:buNone/>
            </a:pPr>
            <a:endParaRPr lang="en-US" dirty="0" smtClean="0"/>
          </a:p>
          <a:p>
            <a:pPr marL="0" indent="0" algn="ctr">
              <a:buFontTx/>
              <a:buNone/>
            </a:pPr>
            <a:endParaRPr lang="en-US" dirty="0" smtClean="0"/>
          </a:p>
          <a:p>
            <a:pPr marL="0" indent="0" algn="ctr">
              <a:buFontTx/>
              <a:buNone/>
            </a:pPr>
            <a:endParaRPr lang="en-US" dirty="0" smtClean="0"/>
          </a:p>
          <a:p>
            <a:pPr marL="0" indent="0" algn="ctr">
              <a:buFontTx/>
              <a:buNone/>
            </a:pPr>
            <a:endParaRPr lang="en-US" dirty="0" smtClean="0"/>
          </a:p>
          <a:p>
            <a:pPr marL="0" indent="0" algn="ctr">
              <a:buFontTx/>
              <a:buNone/>
            </a:pPr>
            <a:endParaRPr lang="en-US" dirty="0" smtClean="0"/>
          </a:p>
          <a:p>
            <a:pPr marL="0" indent="0" algn="ctr">
              <a:buFontTx/>
              <a:buNone/>
            </a:pPr>
            <a:endParaRPr lang="en-US" dirty="0" smtClean="0"/>
          </a:p>
          <a:p>
            <a:pPr marL="0" indent="0" algn="ctr">
              <a:buFontTx/>
              <a:buNone/>
            </a:pP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marL="0" indent="0" algn="ctr">
              <a:buFontTx/>
              <a:buNone/>
            </a:pPr>
            <a:endParaRPr lang="en-US" dirty="0" smtClean="0"/>
          </a:p>
          <a:p>
            <a:pPr marL="0" indent="0" algn="ctr">
              <a:buFontTx/>
              <a:buNone/>
            </a:pPr>
            <a:endParaRPr lang="en-US" dirty="0" smtClean="0"/>
          </a:p>
          <a:p>
            <a:pPr marL="0" indent="0" algn="ctr">
              <a:buFontTx/>
              <a:buNone/>
            </a:pPr>
            <a:r>
              <a:rPr lang="en-US" dirty="0" smtClean="0"/>
              <a:t>approach: reduction to </a:t>
            </a:r>
            <a:r>
              <a:rPr lang="en-US" b="1" dirty="0" smtClean="0">
                <a:solidFill>
                  <a:srgbClr val="0000FF"/>
                </a:solidFill>
              </a:rPr>
              <a:t>sequential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analysis</a:t>
            </a:r>
          </a:p>
          <a:p>
            <a:pPr algn="ctr"/>
            <a:endParaRPr lang="en-US" dirty="0"/>
          </a:p>
        </p:txBody>
      </p:sp>
      <p:sp>
        <p:nvSpPr>
          <p:cNvPr id="21" name="Content Placeholder 11"/>
          <p:cNvSpPr txBox="1">
            <a:spLocks/>
          </p:cNvSpPr>
          <p:nvPr/>
        </p:nvSpPr>
        <p:spPr>
          <a:xfrm>
            <a:off x="1447800" y="5638800"/>
            <a:ext cx="6781800" cy="108016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2pPr>
            <a:lvl3pPr marL="1200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2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500" dirty="0"/>
              <a:t>convert </a:t>
            </a:r>
            <a:r>
              <a:rPr lang="en-US" sz="1500" b="1" dirty="0">
                <a:solidFill>
                  <a:srgbClr val="FF0000"/>
                </a:solidFill>
              </a:rPr>
              <a:t>concurrent</a:t>
            </a:r>
            <a:r>
              <a:rPr lang="en-US" sz="1500" dirty="0"/>
              <a:t> program </a:t>
            </a:r>
            <a:r>
              <a:rPr lang="en-US" sz="1500" b="1" dirty="0">
                <a:solidFill>
                  <a:srgbClr val="FF0000"/>
                </a:solidFill>
              </a:rPr>
              <a:t>P</a:t>
            </a:r>
            <a:r>
              <a:rPr lang="en-US" sz="1500" dirty="0"/>
              <a:t> into </a:t>
            </a:r>
            <a:r>
              <a:rPr lang="en-US" sz="1500" b="1" dirty="0" smtClean="0">
                <a:solidFill>
                  <a:srgbClr val="0000FF"/>
                </a:solidFill>
              </a:rPr>
              <a:t>sequential</a:t>
            </a:r>
            <a:r>
              <a:rPr lang="en-US" sz="1500" dirty="0" smtClean="0"/>
              <a:t> </a:t>
            </a:r>
            <a:r>
              <a:rPr lang="en-US" sz="1500" dirty="0"/>
              <a:t>program </a:t>
            </a:r>
            <a:r>
              <a:rPr lang="en-US" sz="1500" b="1" dirty="0" smtClean="0">
                <a:solidFill>
                  <a:srgbClr val="0000FF"/>
                </a:solidFill>
              </a:rPr>
              <a:t>P</a:t>
            </a:r>
            <a:r>
              <a:rPr lang="fr-FR" sz="1500" b="1" dirty="0">
                <a:solidFill>
                  <a:srgbClr val="0000FF"/>
                </a:solidFill>
              </a:rPr>
              <a:t>'</a:t>
            </a:r>
            <a:endParaRPr lang="en-US" sz="1500" b="1" dirty="0">
              <a:solidFill>
                <a:srgbClr val="0000FF"/>
              </a:solidFill>
            </a:endParaRPr>
          </a:p>
          <a:p>
            <a:r>
              <a:rPr lang="en-US" sz="1500" dirty="0" err="1"/>
              <a:t>a</a:t>
            </a:r>
            <a:r>
              <a:rPr lang="en-US" sz="1500" dirty="0" err="1" smtClean="0"/>
              <a:t>nalyse</a:t>
            </a:r>
            <a:r>
              <a:rPr lang="en-US" sz="1500" dirty="0" smtClean="0"/>
              <a:t> </a:t>
            </a:r>
            <a:r>
              <a:rPr lang="en-US" sz="1500" b="1" dirty="0" smtClean="0">
                <a:solidFill>
                  <a:srgbClr val="0000FF"/>
                </a:solidFill>
              </a:rPr>
              <a:t>P</a:t>
            </a:r>
            <a:r>
              <a:rPr lang="fr-FR" sz="1500" b="1" dirty="0">
                <a:solidFill>
                  <a:srgbClr val="0000FF"/>
                </a:solidFill>
              </a:rPr>
              <a:t>'</a:t>
            </a:r>
            <a:r>
              <a:rPr lang="fr-FR" sz="1500" b="1" dirty="0" smtClean="0">
                <a:solidFill>
                  <a:srgbClr val="0000FF"/>
                </a:solidFill>
              </a:rPr>
              <a:t> </a:t>
            </a:r>
            <a:r>
              <a:rPr lang="en-US" sz="1500" dirty="0" smtClean="0"/>
              <a:t>using a </a:t>
            </a:r>
            <a:r>
              <a:rPr lang="en-US" sz="1500" b="1" dirty="0">
                <a:solidFill>
                  <a:srgbClr val="0000FF"/>
                </a:solidFill>
              </a:rPr>
              <a:t>sequential</a:t>
            </a:r>
            <a:r>
              <a:rPr lang="en-US" sz="1500" dirty="0"/>
              <a:t> tool</a:t>
            </a:r>
          </a:p>
        </p:txBody>
      </p:sp>
    </p:spTree>
    <p:extLst>
      <p:ext uri="{BB962C8B-B14F-4D97-AF65-F5344CB8AC3E}">
        <p14:creationId xmlns:p14="http://schemas.microsoft.com/office/powerpoint/2010/main" val="4184370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CSeq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framework</a:t>
            </a:r>
            <a:endParaRPr lang="en-US" dirty="0"/>
          </a:p>
        </p:txBody>
      </p:sp>
      <p:pic>
        <p:nvPicPr>
          <p:cNvPr id="4" name="Content Placeholder 7" descr="document_ico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272" r="-76272"/>
          <a:stretch>
            <a:fillRect/>
          </a:stretch>
        </p:blipFill>
        <p:spPr>
          <a:xfrm>
            <a:off x="605408" y="2989392"/>
            <a:ext cx="1368000" cy="752347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741440" y="2098765"/>
            <a:ext cx="1656184" cy="841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00FF"/>
                </a:solidFill>
              </a:rPr>
              <a:t>sequential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non-deterministic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C program</a:t>
            </a:r>
          </a:p>
        </p:txBody>
      </p:sp>
      <p:pic>
        <p:nvPicPr>
          <p:cNvPr id="6" name="Content Placeholder 7" descr="document_ico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272" r="-76272"/>
          <a:stretch>
            <a:fillRect/>
          </a:stretch>
        </p:blipFill>
        <p:spPr>
          <a:xfrm>
            <a:off x="3885456" y="2989312"/>
            <a:ext cx="1368000" cy="752347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3885456" y="3277344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018889" y="3763144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rgbClr val="0000FF"/>
                </a:solidFill>
              </a:rPr>
              <a:t>P</a:t>
            </a:r>
            <a:r>
              <a:rPr lang="fr-FR" sz="2400" b="1" dirty="0" smtClean="0">
                <a:solidFill>
                  <a:srgbClr val="0000FF"/>
                </a:solidFill>
              </a:rPr>
              <a:t>'</a:t>
            </a:r>
            <a:endParaRPr lang="en-US" sz="2400" baseline="30000" dirty="0" smtClean="0">
              <a:solidFill>
                <a:srgbClr val="0000FF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33400" y="2274530"/>
            <a:ext cx="1447800" cy="69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rgbClr val="FF0000"/>
                </a:solidFill>
              </a:rPr>
              <a:t>c</a:t>
            </a:r>
            <a:r>
              <a:rPr lang="en-US" sz="1400" dirty="0" smtClean="0">
                <a:solidFill>
                  <a:srgbClr val="FF0000"/>
                </a:solidFill>
              </a:rPr>
              <a:t>oncurrent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C program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84747" y="3763144"/>
            <a:ext cx="93610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4893568" y="3277344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Right Arrow 13"/>
          <p:cNvSpPr/>
          <p:nvPr/>
        </p:nvSpPr>
        <p:spPr>
          <a:xfrm>
            <a:off x="1613520" y="3277344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9" name="Rounded Rectangle 28"/>
          <p:cNvSpPr/>
          <p:nvPr/>
        </p:nvSpPr>
        <p:spPr>
          <a:xfrm>
            <a:off x="5392057" y="2679849"/>
            <a:ext cx="1676400" cy="1367135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5532530" y="2809104"/>
            <a:ext cx="13539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s</a:t>
            </a:r>
            <a:r>
              <a:rPr lang="en-GB" sz="2000" dirty="0" smtClean="0"/>
              <a:t>equential</a:t>
            </a:r>
          </a:p>
          <a:p>
            <a:pPr algn="ctr"/>
            <a:r>
              <a:rPr lang="en-GB" sz="2000" dirty="0" smtClean="0"/>
              <a:t>analysis</a:t>
            </a:r>
          </a:p>
          <a:p>
            <a:pPr algn="ctr"/>
            <a:r>
              <a:rPr lang="en-GB" sz="2000" dirty="0" smtClean="0"/>
              <a:t>tool</a:t>
            </a:r>
            <a:endParaRPr lang="en-GB" sz="2000" dirty="0"/>
          </a:p>
        </p:txBody>
      </p:sp>
      <p:sp>
        <p:nvSpPr>
          <p:cNvPr id="31" name="Rounded Rectangle 30"/>
          <p:cNvSpPr>
            <a:spLocks noChangeAspect="1"/>
          </p:cNvSpPr>
          <p:nvPr/>
        </p:nvSpPr>
        <p:spPr>
          <a:xfrm>
            <a:off x="2115457" y="2679849"/>
            <a:ext cx="1676400" cy="1367135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2530380" y="3124200"/>
            <a:ext cx="8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err="1" smtClean="0"/>
              <a:t>CSeq</a:t>
            </a:r>
            <a:endParaRPr lang="en-GB" sz="2000" dirty="0"/>
          </a:p>
        </p:txBody>
      </p:sp>
      <p:sp>
        <p:nvSpPr>
          <p:cNvPr id="25" name="Connector 24"/>
          <p:cNvSpPr/>
          <p:nvPr/>
        </p:nvSpPr>
        <p:spPr>
          <a:xfrm>
            <a:off x="1981200" y="3810000"/>
            <a:ext cx="2133600" cy="1295400"/>
          </a:xfrm>
          <a:prstGeom prst="flowChartConnector">
            <a:avLst/>
          </a:prstGeom>
          <a:solidFill>
            <a:srgbClr val="FFCC00"/>
          </a:solidFill>
          <a:ln>
            <a:noFill/>
          </a:ln>
          <a:effectLst>
            <a:softEdge rad="762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200" b="1" dirty="0" err="1" smtClean="0">
                <a:solidFill>
                  <a:srgbClr val="000000"/>
                </a:solidFill>
              </a:rPr>
              <a:t>sequentialisations</a:t>
            </a:r>
            <a:endParaRPr lang="en-US" sz="1200" b="1" dirty="0" smtClean="0">
              <a:solidFill>
                <a:srgbClr val="000000"/>
              </a:solidFill>
            </a:endParaRPr>
          </a:p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Lal</a:t>
            </a:r>
            <a:r>
              <a:rPr lang="en-US" sz="1200" dirty="0" smtClean="0">
                <a:solidFill>
                  <a:srgbClr val="000000"/>
                </a:solidFill>
              </a:rPr>
              <a:t>-Reps</a:t>
            </a:r>
          </a:p>
          <a:p>
            <a:pPr algn="ctr"/>
            <a:r>
              <a:rPr lang="en-US" sz="1200" dirty="0">
                <a:solidFill>
                  <a:srgbClr val="000000"/>
                </a:solidFill>
              </a:rPr>
              <a:t>Memory-Unwinding</a:t>
            </a:r>
          </a:p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Lazy-</a:t>
            </a:r>
            <a:r>
              <a:rPr lang="en-US" sz="1200" dirty="0" err="1" smtClean="0">
                <a:solidFill>
                  <a:srgbClr val="000000"/>
                </a:solidFill>
              </a:rPr>
              <a:t>CSeq</a:t>
            </a:r>
            <a:endParaRPr lang="en-US" sz="1200" dirty="0" smtClean="0">
              <a:solidFill>
                <a:srgbClr val="000000"/>
              </a:solidFill>
            </a:endParaRPr>
          </a:p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…</a:t>
            </a:r>
          </a:p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20" name="Connector 19"/>
          <p:cNvSpPr/>
          <p:nvPr/>
        </p:nvSpPr>
        <p:spPr>
          <a:xfrm>
            <a:off x="1752600" y="1981200"/>
            <a:ext cx="1371600" cy="1116000"/>
          </a:xfrm>
          <a:prstGeom prst="flowChartConnector">
            <a:avLst/>
          </a:prstGeom>
          <a:solidFill>
            <a:srgbClr val="FFCC00"/>
          </a:solidFill>
          <a:ln>
            <a:noFill/>
          </a:ln>
          <a:effectLst>
            <a:softEdge rad="762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u</a:t>
            </a:r>
            <a:r>
              <a:rPr lang="en-US" sz="1200" dirty="0" smtClean="0">
                <a:solidFill>
                  <a:srgbClr val="000000"/>
                </a:solidFill>
              </a:rPr>
              <a:t>nrolling</a:t>
            </a:r>
          </a:p>
          <a:p>
            <a:pPr algn="ctr"/>
            <a:r>
              <a:rPr lang="en-US" sz="1200" dirty="0" err="1">
                <a:solidFill>
                  <a:srgbClr val="000000"/>
                </a:solidFill>
              </a:rPr>
              <a:t>i</a:t>
            </a:r>
            <a:r>
              <a:rPr lang="en-US" sz="1200" dirty="0" err="1" smtClean="0">
                <a:solidFill>
                  <a:srgbClr val="000000"/>
                </a:solidFill>
              </a:rPr>
              <a:t>nlining</a:t>
            </a:r>
            <a:endParaRPr lang="en-US" sz="1200" dirty="0" smtClean="0">
              <a:solidFill>
                <a:srgbClr val="000000"/>
              </a:solidFill>
            </a:endParaRPr>
          </a:p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refactoring</a:t>
            </a:r>
          </a:p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…</a:t>
            </a:r>
          </a:p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24" name="Content Placeholder 11"/>
          <p:cNvSpPr txBox="1">
            <a:spLocks/>
          </p:cNvSpPr>
          <p:nvPr/>
        </p:nvSpPr>
        <p:spPr>
          <a:xfrm>
            <a:off x="152400" y="977232"/>
            <a:ext cx="8839200" cy="473776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2pPr>
            <a:lvl3pPr marL="1200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2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dirty="0" smtClean="0"/>
              <a:t>problem: analysis of </a:t>
            </a:r>
            <a:r>
              <a:rPr lang="en-US" b="1" dirty="0" smtClean="0">
                <a:solidFill>
                  <a:srgbClr val="FF0000"/>
                </a:solidFill>
              </a:rPr>
              <a:t>concurrent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programs</a:t>
            </a:r>
          </a:p>
          <a:p>
            <a:pPr marL="0" indent="0" algn="ctr">
              <a:buFontTx/>
              <a:buNone/>
            </a:pPr>
            <a:endParaRPr lang="en-US" dirty="0" smtClean="0"/>
          </a:p>
          <a:p>
            <a:pPr marL="0" indent="0" algn="ctr">
              <a:buFontTx/>
              <a:buNone/>
            </a:pPr>
            <a:endParaRPr lang="en-US" dirty="0" smtClean="0"/>
          </a:p>
          <a:p>
            <a:pPr marL="0" indent="0" algn="ctr">
              <a:buFontTx/>
              <a:buNone/>
            </a:pPr>
            <a:endParaRPr lang="en-US" dirty="0" smtClean="0"/>
          </a:p>
          <a:p>
            <a:pPr marL="0" indent="0" algn="ctr">
              <a:buFontTx/>
              <a:buNone/>
            </a:pPr>
            <a:endParaRPr lang="en-US" dirty="0" smtClean="0"/>
          </a:p>
          <a:p>
            <a:pPr marL="0" indent="0" algn="ctr">
              <a:buFontTx/>
              <a:buNone/>
            </a:pPr>
            <a:endParaRPr lang="en-US" dirty="0" smtClean="0"/>
          </a:p>
          <a:p>
            <a:pPr marL="0" indent="0" algn="ctr">
              <a:buFontTx/>
              <a:buNone/>
            </a:pPr>
            <a:endParaRPr lang="en-US" dirty="0" smtClean="0"/>
          </a:p>
          <a:p>
            <a:pPr marL="0" indent="0" algn="ctr">
              <a:buFontTx/>
              <a:buNone/>
            </a:pPr>
            <a:endParaRPr lang="en-US" dirty="0" smtClean="0"/>
          </a:p>
          <a:p>
            <a:pPr marL="0" indent="0" algn="ctr">
              <a:buFontTx/>
              <a:buNone/>
            </a:pPr>
            <a:endParaRPr lang="en-US" dirty="0" smtClean="0"/>
          </a:p>
          <a:p>
            <a:pPr marL="0" indent="0" algn="ctr">
              <a:buFontTx/>
              <a:buNone/>
            </a:pPr>
            <a:endParaRPr lang="en-US" dirty="0" smtClean="0"/>
          </a:p>
          <a:p>
            <a:pPr marL="0" indent="0" algn="ctr">
              <a:buFontTx/>
              <a:buNone/>
            </a:pP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marL="0" indent="0" algn="ctr">
              <a:buFontTx/>
              <a:buNone/>
            </a:pPr>
            <a:endParaRPr lang="en-US" dirty="0" smtClean="0"/>
          </a:p>
          <a:p>
            <a:pPr marL="0" indent="0" algn="ctr">
              <a:buFontTx/>
              <a:buNone/>
            </a:pPr>
            <a:endParaRPr lang="en-US" dirty="0" smtClean="0"/>
          </a:p>
          <a:p>
            <a:pPr marL="0" indent="0" algn="ctr">
              <a:buFontTx/>
              <a:buNone/>
            </a:pPr>
            <a:r>
              <a:rPr lang="en-US" dirty="0" smtClean="0"/>
              <a:t>approach: reduction to </a:t>
            </a:r>
            <a:r>
              <a:rPr lang="en-US" b="1" dirty="0" smtClean="0">
                <a:solidFill>
                  <a:srgbClr val="0000FF"/>
                </a:solidFill>
              </a:rPr>
              <a:t>sequential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analysis</a:t>
            </a:r>
          </a:p>
          <a:p>
            <a:pPr algn="ctr"/>
            <a:endParaRPr lang="en-US" dirty="0"/>
          </a:p>
        </p:txBody>
      </p:sp>
      <p:sp>
        <p:nvSpPr>
          <p:cNvPr id="26" name="Content Placeholder 11"/>
          <p:cNvSpPr txBox="1">
            <a:spLocks/>
          </p:cNvSpPr>
          <p:nvPr/>
        </p:nvSpPr>
        <p:spPr>
          <a:xfrm>
            <a:off x="1447800" y="5638800"/>
            <a:ext cx="6781800" cy="108016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2pPr>
            <a:lvl3pPr marL="1200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2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500" dirty="0"/>
              <a:t>convert </a:t>
            </a:r>
            <a:r>
              <a:rPr lang="en-US" sz="1500" b="1" dirty="0">
                <a:solidFill>
                  <a:srgbClr val="FF0000"/>
                </a:solidFill>
              </a:rPr>
              <a:t>concurrent</a:t>
            </a:r>
            <a:r>
              <a:rPr lang="en-US" sz="1500" dirty="0"/>
              <a:t> program </a:t>
            </a:r>
            <a:r>
              <a:rPr lang="en-US" sz="1500" b="1" dirty="0">
                <a:solidFill>
                  <a:srgbClr val="FF0000"/>
                </a:solidFill>
              </a:rPr>
              <a:t>P</a:t>
            </a:r>
            <a:r>
              <a:rPr lang="en-US" sz="1500" dirty="0"/>
              <a:t> into </a:t>
            </a:r>
            <a:r>
              <a:rPr lang="en-US" sz="1500" b="1" dirty="0">
                <a:solidFill>
                  <a:srgbClr val="0000FF"/>
                </a:solidFill>
              </a:rPr>
              <a:t>sequential</a:t>
            </a:r>
            <a:r>
              <a:rPr lang="en-US" sz="1500" dirty="0"/>
              <a:t> program </a:t>
            </a:r>
            <a:r>
              <a:rPr lang="en-US" sz="1500" b="1" dirty="0" smtClean="0">
                <a:solidFill>
                  <a:srgbClr val="0000FF"/>
                </a:solidFill>
              </a:rPr>
              <a:t>P</a:t>
            </a:r>
            <a:r>
              <a:rPr lang="fr-FR" sz="1500" b="1" dirty="0">
                <a:solidFill>
                  <a:srgbClr val="0000FF"/>
                </a:solidFill>
              </a:rPr>
              <a:t>'</a:t>
            </a:r>
            <a:endParaRPr lang="en-US" sz="1500" b="1" dirty="0">
              <a:solidFill>
                <a:srgbClr val="0000FF"/>
              </a:solidFill>
            </a:endParaRPr>
          </a:p>
          <a:p>
            <a:r>
              <a:rPr lang="en-US" sz="1500" dirty="0" err="1"/>
              <a:t>analyse</a:t>
            </a:r>
            <a:r>
              <a:rPr lang="en-US" sz="1500" dirty="0"/>
              <a:t> </a:t>
            </a:r>
            <a:r>
              <a:rPr lang="en-US" sz="1500" b="1" dirty="0">
                <a:solidFill>
                  <a:srgbClr val="0000FF"/>
                </a:solidFill>
              </a:rPr>
              <a:t>P</a:t>
            </a:r>
            <a:r>
              <a:rPr lang="fr-FR" sz="1500" b="1" dirty="0">
                <a:solidFill>
                  <a:srgbClr val="0000FF"/>
                </a:solidFill>
              </a:rPr>
              <a:t>' </a:t>
            </a:r>
            <a:r>
              <a:rPr lang="en-US" sz="1500" dirty="0" smtClean="0"/>
              <a:t>using a </a:t>
            </a:r>
            <a:r>
              <a:rPr lang="en-US" sz="1500" b="1" dirty="0">
                <a:solidFill>
                  <a:srgbClr val="0000FF"/>
                </a:solidFill>
              </a:rPr>
              <a:t>sequential</a:t>
            </a:r>
            <a:r>
              <a:rPr lang="en-US" sz="1500" dirty="0"/>
              <a:t> tool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077165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CSeq</a:t>
            </a:r>
            <a:r>
              <a:rPr lang="en-GB" dirty="0">
                <a:solidFill>
                  <a:schemeClr val="bg1"/>
                </a:solidFill>
              </a:rPr>
              <a:t> framework</a:t>
            </a:r>
            <a:endParaRPr lang="en-US" dirty="0"/>
          </a:p>
        </p:txBody>
      </p:sp>
      <p:pic>
        <p:nvPicPr>
          <p:cNvPr id="4" name="Content Placeholder 7" descr="document_ico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272" r="-76272"/>
          <a:stretch>
            <a:fillRect/>
          </a:stretch>
        </p:blipFill>
        <p:spPr>
          <a:xfrm>
            <a:off x="605408" y="2989392"/>
            <a:ext cx="1368000" cy="752347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741440" y="2098765"/>
            <a:ext cx="1656184" cy="841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00FF"/>
                </a:solidFill>
              </a:rPr>
              <a:t>sequential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non-deterministic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C program</a:t>
            </a:r>
          </a:p>
        </p:txBody>
      </p:sp>
      <p:pic>
        <p:nvPicPr>
          <p:cNvPr id="6" name="Content Placeholder 7" descr="document_ico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272" r="-76272"/>
          <a:stretch>
            <a:fillRect/>
          </a:stretch>
        </p:blipFill>
        <p:spPr>
          <a:xfrm>
            <a:off x="3885456" y="2989312"/>
            <a:ext cx="1368000" cy="752347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3885456" y="3277344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018889" y="3763144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rgbClr val="0000FF"/>
                </a:solidFill>
              </a:rPr>
              <a:t>P</a:t>
            </a:r>
            <a:r>
              <a:rPr lang="fr-FR" sz="2400" b="1" dirty="0" smtClean="0">
                <a:solidFill>
                  <a:srgbClr val="0000FF"/>
                </a:solidFill>
              </a:rPr>
              <a:t>'</a:t>
            </a:r>
            <a:endParaRPr lang="en-US" sz="2400" baseline="30000" dirty="0" smtClean="0">
              <a:solidFill>
                <a:srgbClr val="0000FF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33400" y="2274530"/>
            <a:ext cx="1447800" cy="69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rgbClr val="FF0000"/>
                </a:solidFill>
              </a:rPr>
              <a:t>c</a:t>
            </a:r>
            <a:r>
              <a:rPr lang="en-US" sz="1400" dirty="0" smtClean="0">
                <a:solidFill>
                  <a:srgbClr val="FF0000"/>
                </a:solidFill>
              </a:rPr>
              <a:t>oncurrent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C program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84747" y="3763144"/>
            <a:ext cx="93610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4893568" y="3277344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Right Arrow 13"/>
          <p:cNvSpPr/>
          <p:nvPr/>
        </p:nvSpPr>
        <p:spPr>
          <a:xfrm>
            <a:off x="1613520" y="3277344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9" name="Rounded Rectangle 28"/>
          <p:cNvSpPr/>
          <p:nvPr/>
        </p:nvSpPr>
        <p:spPr>
          <a:xfrm>
            <a:off x="5392057" y="2679849"/>
            <a:ext cx="1676400" cy="1367135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5532530" y="2809104"/>
            <a:ext cx="13539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s</a:t>
            </a:r>
            <a:r>
              <a:rPr lang="en-GB" sz="2000" dirty="0" smtClean="0"/>
              <a:t>equential</a:t>
            </a:r>
          </a:p>
          <a:p>
            <a:pPr algn="ctr"/>
            <a:r>
              <a:rPr lang="en-GB" sz="2000" dirty="0" smtClean="0"/>
              <a:t>analysis</a:t>
            </a:r>
          </a:p>
          <a:p>
            <a:pPr algn="ctr"/>
            <a:r>
              <a:rPr lang="en-GB" sz="2000" dirty="0" smtClean="0"/>
              <a:t>tool</a:t>
            </a:r>
            <a:endParaRPr lang="en-GB" sz="2000" dirty="0"/>
          </a:p>
        </p:txBody>
      </p:sp>
      <p:sp>
        <p:nvSpPr>
          <p:cNvPr id="31" name="Rounded Rectangle 30"/>
          <p:cNvSpPr>
            <a:spLocks noChangeAspect="1"/>
          </p:cNvSpPr>
          <p:nvPr/>
        </p:nvSpPr>
        <p:spPr>
          <a:xfrm>
            <a:off x="2115457" y="2679849"/>
            <a:ext cx="1676400" cy="1367135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2530380" y="3124200"/>
            <a:ext cx="8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err="1" smtClean="0"/>
              <a:t>CSeq</a:t>
            </a:r>
            <a:endParaRPr lang="en-GB" sz="2000" dirty="0"/>
          </a:p>
        </p:txBody>
      </p:sp>
      <p:sp>
        <p:nvSpPr>
          <p:cNvPr id="26" name="Connector 25"/>
          <p:cNvSpPr/>
          <p:nvPr/>
        </p:nvSpPr>
        <p:spPr>
          <a:xfrm>
            <a:off x="6324600" y="2144183"/>
            <a:ext cx="991200" cy="720000"/>
          </a:xfrm>
          <a:prstGeom prst="flowChartConnector">
            <a:avLst/>
          </a:prstGeom>
          <a:solidFill>
            <a:srgbClr val="339933"/>
          </a:solidFill>
          <a:ln>
            <a:noFill/>
          </a:ln>
          <a:effectLst>
            <a:softEdge rad="762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200" b="1" dirty="0">
                <a:solidFill>
                  <a:srgbClr val="000000"/>
                </a:solidFill>
              </a:rPr>
              <a:t>t</a:t>
            </a:r>
            <a:r>
              <a:rPr lang="en-US" sz="1200" b="1" dirty="0" smtClean="0">
                <a:solidFill>
                  <a:srgbClr val="000000"/>
                </a:solidFill>
              </a:rPr>
              <a:t>esting</a:t>
            </a:r>
          </a:p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Klee</a:t>
            </a:r>
          </a:p>
        </p:txBody>
      </p:sp>
      <p:sp>
        <p:nvSpPr>
          <p:cNvPr id="27" name="Connector 26"/>
          <p:cNvSpPr/>
          <p:nvPr/>
        </p:nvSpPr>
        <p:spPr>
          <a:xfrm>
            <a:off x="6802966" y="2482851"/>
            <a:ext cx="1981200" cy="1752600"/>
          </a:xfrm>
          <a:prstGeom prst="flowChartConnector">
            <a:avLst/>
          </a:prstGeom>
          <a:solidFill>
            <a:srgbClr val="339933"/>
          </a:solidFill>
          <a:ln>
            <a:noFill/>
          </a:ln>
          <a:effectLst>
            <a:softEdge rad="762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bounded</a:t>
            </a:r>
          </a:p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model-checkers</a:t>
            </a:r>
          </a:p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BLITZ</a:t>
            </a:r>
          </a:p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CBMC</a:t>
            </a:r>
          </a:p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ESBMC</a:t>
            </a:r>
          </a:p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LLBMC</a:t>
            </a:r>
          </a:p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…</a:t>
            </a:r>
          </a:p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28" name="Connector 27"/>
          <p:cNvSpPr/>
          <p:nvPr/>
        </p:nvSpPr>
        <p:spPr>
          <a:xfrm>
            <a:off x="5867400" y="3810000"/>
            <a:ext cx="1524000" cy="990600"/>
          </a:xfrm>
          <a:prstGeom prst="flowChartConnector">
            <a:avLst/>
          </a:prstGeom>
          <a:solidFill>
            <a:srgbClr val="339933"/>
          </a:solidFill>
          <a:ln>
            <a:noFill/>
          </a:ln>
          <a:effectLst>
            <a:softEdge rad="762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abstraction</a:t>
            </a:r>
          </a:p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CPAchecker</a:t>
            </a:r>
            <a:r>
              <a:rPr lang="en-US" sz="1200" dirty="0" smtClean="0">
                <a:solidFill>
                  <a:srgbClr val="000000"/>
                </a:solidFill>
              </a:rPr>
              <a:t> SATABS</a:t>
            </a:r>
          </a:p>
        </p:txBody>
      </p:sp>
      <p:sp>
        <p:nvSpPr>
          <p:cNvPr id="20" name="Content Placeholder 11"/>
          <p:cNvSpPr txBox="1">
            <a:spLocks/>
          </p:cNvSpPr>
          <p:nvPr/>
        </p:nvSpPr>
        <p:spPr>
          <a:xfrm>
            <a:off x="1447800" y="5715000"/>
            <a:ext cx="6781800" cy="108016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2pPr>
            <a:lvl3pPr marL="1200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2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endParaRPr lang="en-US" sz="1500" dirty="0" smtClean="0"/>
          </a:p>
          <a:p>
            <a:endParaRPr lang="en-US" sz="1500" dirty="0"/>
          </a:p>
        </p:txBody>
      </p:sp>
      <p:sp>
        <p:nvSpPr>
          <p:cNvPr id="24" name="Content Placeholder 11"/>
          <p:cNvSpPr txBox="1">
            <a:spLocks/>
          </p:cNvSpPr>
          <p:nvPr/>
        </p:nvSpPr>
        <p:spPr>
          <a:xfrm>
            <a:off x="152400" y="977232"/>
            <a:ext cx="8839200" cy="473776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2pPr>
            <a:lvl3pPr marL="1200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2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dirty="0" smtClean="0"/>
              <a:t>problem: analysis of </a:t>
            </a:r>
            <a:r>
              <a:rPr lang="en-US" b="1" dirty="0" smtClean="0">
                <a:solidFill>
                  <a:srgbClr val="FF0000"/>
                </a:solidFill>
              </a:rPr>
              <a:t>concurrent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programs</a:t>
            </a:r>
          </a:p>
          <a:p>
            <a:pPr marL="0" indent="0" algn="ctr">
              <a:buFontTx/>
              <a:buNone/>
            </a:pPr>
            <a:endParaRPr lang="en-US" dirty="0" smtClean="0"/>
          </a:p>
          <a:p>
            <a:pPr marL="0" indent="0" algn="ctr">
              <a:buFontTx/>
              <a:buNone/>
            </a:pPr>
            <a:endParaRPr lang="en-US" dirty="0" smtClean="0"/>
          </a:p>
          <a:p>
            <a:pPr marL="0" indent="0" algn="ctr">
              <a:buFontTx/>
              <a:buNone/>
            </a:pPr>
            <a:endParaRPr lang="en-US" dirty="0" smtClean="0"/>
          </a:p>
          <a:p>
            <a:pPr marL="0" indent="0" algn="ctr">
              <a:buFontTx/>
              <a:buNone/>
            </a:pPr>
            <a:endParaRPr lang="en-US" dirty="0" smtClean="0"/>
          </a:p>
          <a:p>
            <a:pPr marL="0" indent="0" algn="ctr">
              <a:buFontTx/>
              <a:buNone/>
            </a:pPr>
            <a:endParaRPr lang="en-US" dirty="0" smtClean="0"/>
          </a:p>
          <a:p>
            <a:pPr marL="0" indent="0" algn="ctr">
              <a:buFontTx/>
              <a:buNone/>
            </a:pPr>
            <a:endParaRPr lang="en-US" dirty="0" smtClean="0"/>
          </a:p>
          <a:p>
            <a:pPr marL="0" indent="0" algn="ctr">
              <a:buFontTx/>
              <a:buNone/>
            </a:pPr>
            <a:endParaRPr lang="en-US" dirty="0" smtClean="0"/>
          </a:p>
          <a:p>
            <a:pPr marL="0" indent="0" algn="ctr">
              <a:buFontTx/>
              <a:buNone/>
            </a:pPr>
            <a:endParaRPr lang="en-US" dirty="0" smtClean="0"/>
          </a:p>
          <a:p>
            <a:pPr marL="0" indent="0" algn="ctr">
              <a:buFontTx/>
              <a:buNone/>
            </a:pPr>
            <a:endParaRPr lang="en-US" dirty="0" smtClean="0"/>
          </a:p>
          <a:p>
            <a:pPr marL="0" indent="0" algn="ctr">
              <a:buFontTx/>
              <a:buNone/>
            </a:pP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marL="0" indent="0" algn="ctr">
              <a:buFontTx/>
              <a:buNone/>
            </a:pPr>
            <a:endParaRPr lang="en-US" dirty="0" smtClean="0"/>
          </a:p>
          <a:p>
            <a:pPr marL="0" indent="0" algn="ctr">
              <a:buFontTx/>
              <a:buNone/>
            </a:pPr>
            <a:endParaRPr lang="en-US" dirty="0" smtClean="0"/>
          </a:p>
          <a:p>
            <a:pPr marL="0" indent="0" algn="ctr">
              <a:buFontTx/>
              <a:buNone/>
            </a:pPr>
            <a:r>
              <a:rPr lang="en-US" dirty="0" smtClean="0"/>
              <a:t>approach: reduction to </a:t>
            </a:r>
            <a:r>
              <a:rPr lang="en-US" b="1" dirty="0" smtClean="0">
                <a:solidFill>
                  <a:srgbClr val="0000FF"/>
                </a:solidFill>
              </a:rPr>
              <a:t>sequential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analysis</a:t>
            </a:r>
          </a:p>
          <a:p>
            <a:pPr algn="ctr"/>
            <a:endParaRPr lang="en-US" dirty="0"/>
          </a:p>
        </p:txBody>
      </p:sp>
      <p:sp>
        <p:nvSpPr>
          <p:cNvPr id="25" name="Content Placeholder 11"/>
          <p:cNvSpPr txBox="1">
            <a:spLocks/>
          </p:cNvSpPr>
          <p:nvPr/>
        </p:nvSpPr>
        <p:spPr>
          <a:xfrm>
            <a:off x="1447800" y="5638800"/>
            <a:ext cx="6781800" cy="108016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2pPr>
            <a:lvl3pPr marL="1200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2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500" dirty="0"/>
              <a:t>convert </a:t>
            </a:r>
            <a:r>
              <a:rPr lang="en-US" sz="1500" b="1" dirty="0">
                <a:solidFill>
                  <a:srgbClr val="FF0000"/>
                </a:solidFill>
              </a:rPr>
              <a:t>concurrent</a:t>
            </a:r>
            <a:r>
              <a:rPr lang="en-US" sz="1500" dirty="0"/>
              <a:t> program </a:t>
            </a:r>
            <a:r>
              <a:rPr lang="en-US" sz="1500" b="1" dirty="0">
                <a:solidFill>
                  <a:srgbClr val="FF0000"/>
                </a:solidFill>
              </a:rPr>
              <a:t>P</a:t>
            </a:r>
            <a:r>
              <a:rPr lang="en-US" sz="1500" dirty="0"/>
              <a:t> into </a:t>
            </a:r>
            <a:r>
              <a:rPr lang="en-US" sz="1500" b="1" dirty="0">
                <a:solidFill>
                  <a:srgbClr val="0000FF"/>
                </a:solidFill>
              </a:rPr>
              <a:t>sequential</a:t>
            </a:r>
            <a:r>
              <a:rPr lang="en-US" sz="1500" dirty="0"/>
              <a:t> program </a:t>
            </a:r>
            <a:r>
              <a:rPr lang="en-US" sz="1500" b="1" dirty="0" smtClean="0">
                <a:solidFill>
                  <a:srgbClr val="0000FF"/>
                </a:solidFill>
              </a:rPr>
              <a:t>P</a:t>
            </a:r>
            <a:r>
              <a:rPr lang="fr-FR" sz="1500" b="1" dirty="0">
                <a:solidFill>
                  <a:srgbClr val="0000FF"/>
                </a:solidFill>
              </a:rPr>
              <a:t>'</a:t>
            </a:r>
            <a:endParaRPr lang="en-US" sz="1500" b="1" dirty="0">
              <a:solidFill>
                <a:srgbClr val="0000FF"/>
              </a:solidFill>
            </a:endParaRPr>
          </a:p>
          <a:p>
            <a:r>
              <a:rPr lang="en-US" sz="1500" dirty="0" err="1"/>
              <a:t>analyse</a:t>
            </a:r>
            <a:r>
              <a:rPr lang="en-US" sz="1500" dirty="0"/>
              <a:t> </a:t>
            </a:r>
            <a:r>
              <a:rPr lang="en-US" sz="1500" b="1" dirty="0">
                <a:solidFill>
                  <a:srgbClr val="0000FF"/>
                </a:solidFill>
              </a:rPr>
              <a:t>P</a:t>
            </a:r>
            <a:r>
              <a:rPr lang="fr-FR" sz="1500" b="1" dirty="0">
                <a:solidFill>
                  <a:srgbClr val="0000FF"/>
                </a:solidFill>
              </a:rPr>
              <a:t>' </a:t>
            </a:r>
            <a:r>
              <a:rPr lang="en-US" sz="1500" dirty="0" smtClean="0"/>
              <a:t>using a </a:t>
            </a:r>
            <a:r>
              <a:rPr lang="en-US" sz="1500" b="1" dirty="0">
                <a:solidFill>
                  <a:srgbClr val="0000FF"/>
                </a:solidFill>
              </a:rPr>
              <a:t>sequential</a:t>
            </a:r>
            <a:r>
              <a:rPr lang="en-US" sz="1500" dirty="0"/>
              <a:t> tool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438313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>
                <a:solidFill>
                  <a:schemeClr val="bg1"/>
                </a:solidFill>
              </a:rPr>
              <a:t>Lazy-CSeq</a:t>
            </a:r>
            <a:endParaRPr lang="en-US" dirty="0"/>
          </a:p>
        </p:txBody>
      </p:sp>
      <p:pic>
        <p:nvPicPr>
          <p:cNvPr id="4" name="Content Placeholder 7" descr="document_ico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272" r="-76272"/>
          <a:stretch>
            <a:fillRect/>
          </a:stretch>
        </p:blipFill>
        <p:spPr>
          <a:xfrm>
            <a:off x="605408" y="2989392"/>
            <a:ext cx="1368000" cy="752347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741440" y="2098765"/>
            <a:ext cx="1656184" cy="841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00FF"/>
                </a:solidFill>
              </a:rPr>
              <a:t>sequential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non-deterministic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C program</a:t>
            </a:r>
          </a:p>
        </p:txBody>
      </p:sp>
      <p:pic>
        <p:nvPicPr>
          <p:cNvPr id="6" name="Content Placeholder 7" descr="document_ico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272" r="-76272"/>
          <a:stretch>
            <a:fillRect/>
          </a:stretch>
        </p:blipFill>
        <p:spPr>
          <a:xfrm>
            <a:off x="3885456" y="2989312"/>
            <a:ext cx="1368000" cy="752347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3885456" y="3277344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018889" y="3763144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rgbClr val="0000FF"/>
                </a:solidFill>
              </a:rPr>
              <a:t>P</a:t>
            </a:r>
            <a:r>
              <a:rPr lang="fr-FR" sz="2400" b="1" dirty="0" smtClean="0">
                <a:solidFill>
                  <a:srgbClr val="0000FF"/>
                </a:solidFill>
              </a:rPr>
              <a:t>'</a:t>
            </a:r>
            <a:endParaRPr lang="en-US" sz="2400" baseline="30000" dirty="0" smtClean="0">
              <a:solidFill>
                <a:srgbClr val="0000FF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33400" y="2274530"/>
            <a:ext cx="1447800" cy="69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rgbClr val="FF0000"/>
                </a:solidFill>
              </a:rPr>
              <a:t>c</a:t>
            </a:r>
            <a:r>
              <a:rPr lang="en-US" sz="1400" dirty="0" smtClean="0">
                <a:solidFill>
                  <a:srgbClr val="FF0000"/>
                </a:solidFill>
              </a:rPr>
              <a:t>oncurrent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C program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84747" y="3763144"/>
            <a:ext cx="93610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4893568" y="3277344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Right Arrow 13"/>
          <p:cNvSpPr/>
          <p:nvPr/>
        </p:nvSpPr>
        <p:spPr>
          <a:xfrm>
            <a:off x="1613520" y="3277344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9" name="Rounded Rectangle 28"/>
          <p:cNvSpPr/>
          <p:nvPr/>
        </p:nvSpPr>
        <p:spPr>
          <a:xfrm>
            <a:off x="5392057" y="2679849"/>
            <a:ext cx="1676400" cy="1367135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Rounded Rectangle 30"/>
          <p:cNvSpPr>
            <a:spLocks noChangeAspect="1"/>
          </p:cNvSpPr>
          <p:nvPr/>
        </p:nvSpPr>
        <p:spPr>
          <a:xfrm>
            <a:off x="2115457" y="2679849"/>
            <a:ext cx="1676400" cy="1367135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2216793" y="3124200"/>
            <a:ext cx="145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Lazy-</a:t>
            </a:r>
            <a:r>
              <a:rPr lang="en-GB" sz="2000" dirty="0" err="1" smtClean="0"/>
              <a:t>CSeq</a:t>
            </a:r>
            <a:endParaRPr lang="en-GB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874791" y="3025914"/>
            <a:ext cx="7546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BMC</a:t>
            </a:r>
          </a:p>
          <a:p>
            <a:pPr algn="ctr"/>
            <a:r>
              <a:rPr lang="en-GB" sz="2000" dirty="0" smtClean="0"/>
              <a:t>tool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2057400" y="4953000"/>
            <a:ext cx="6934200" cy="16002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2pPr>
            <a:lvl3pPr marL="1200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2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19" name="Right Arrow 18"/>
          <p:cNvSpPr/>
          <p:nvPr/>
        </p:nvSpPr>
        <p:spPr>
          <a:xfrm rot="5400000">
            <a:off x="3130592" y="2292394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2133600" y="1600200"/>
            <a:ext cx="2383904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/>
              <a:t> </a:t>
            </a:r>
            <a:r>
              <a:rPr lang="en-US" sz="1400" dirty="0" smtClean="0"/>
              <a:t>round bound</a:t>
            </a:r>
          </a:p>
          <a:p>
            <a:r>
              <a:rPr lang="en-US" sz="2000" i="1" dirty="0" smtClean="0"/>
              <a:t>k</a:t>
            </a:r>
            <a:endParaRPr lang="en-US" sz="2400" i="1" dirty="0" smtClean="0"/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152400" y="977232"/>
            <a:ext cx="8839200" cy="37471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00FF"/>
                </a:solidFill>
              </a:rPr>
              <a:t>P</a:t>
            </a:r>
            <a:r>
              <a:rPr lang="fr-FR" b="1" dirty="0">
                <a:solidFill>
                  <a:srgbClr val="0000FF"/>
                </a:solidFill>
              </a:rPr>
              <a:t>'</a:t>
            </a:r>
            <a:r>
              <a:rPr lang="fr-FR" b="1" dirty="0"/>
              <a:t> </a:t>
            </a:r>
            <a:r>
              <a:rPr lang="fr-FR" dirty="0" err="1"/>
              <a:t>equivalent</a:t>
            </a:r>
            <a:r>
              <a:rPr lang="fr-FR" dirty="0"/>
              <a:t> to </a:t>
            </a:r>
            <a:r>
              <a:rPr lang="fr-FR" b="1" dirty="0">
                <a:solidFill>
                  <a:srgbClr val="FF0000"/>
                </a:solidFill>
              </a:rPr>
              <a:t>P</a:t>
            </a:r>
            <a:r>
              <a:rPr lang="fr-FR" dirty="0"/>
              <a:t> up to </a:t>
            </a:r>
            <a:r>
              <a:rPr lang="fr-FR" b="1" i="1" dirty="0"/>
              <a:t>k</a:t>
            </a:r>
            <a:r>
              <a:rPr lang="fr-FR" dirty="0"/>
              <a:t> round-robin </a:t>
            </a:r>
            <a:r>
              <a:rPr lang="fr-FR" dirty="0" err="1"/>
              <a:t>schedules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2394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5392057" y="2679849"/>
            <a:ext cx="1676400" cy="1367135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>
                <a:solidFill>
                  <a:schemeClr val="bg1"/>
                </a:solidFill>
              </a:rPr>
              <a:t>Lazy-CSeq</a:t>
            </a:r>
            <a:endParaRPr lang="en-US" dirty="0"/>
          </a:p>
        </p:txBody>
      </p:sp>
      <p:pic>
        <p:nvPicPr>
          <p:cNvPr id="4" name="Content Placeholder 7" descr="document_ico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272" r="-76272"/>
          <a:stretch>
            <a:fillRect/>
          </a:stretch>
        </p:blipFill>
        <p:spPr>
          <a:xfrm>
            <a:off x="605408" y="2989392"/>
            <a:ext cx="1368000" cy="752347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741440" y="2098765"/>
            <a:ext cx="1656184" cy="841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00FF"/>
                </a:solidFill>
              </a:rPr>
              <a:t>sequential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non-deterministic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C program</a:t>
            </a:r>
          </a:p>
        </p:txBody>
      </p:sp>
      <p:pic>
        <p:nvPicPr>
          <p:cNvPr id="6" name="Content Placeholder 7" descr="document_ico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272" r="-76272"/>
          <a:stretch>
            <a:fillRect/>
          </a:stretch>
        </p:blipFill>
        <p:spPr>
          <a:xfrm>
            <a:off x="3885456" y="2989312"/>
            <a:ext cx="1368000" cy="752347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3885456" y="3277344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018889" y="3763144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rgbClr val="0000FF"/>
                </a:solidFill>
              </a:rPr>
              <a:t>P</a:t>
            </a:r>
            <a:r>
              <a:rPr lang="fr-FR" sz="2400" b="1" dirty="0" smtClean="0">
                <a:solidFill>
                  <a:srgbClr val="0000FF"/>
                </a:solidFill>
              </a:rPr>
              <a:t>'</a:t>
            </a:r>
            <a:endParaRPr lang="en-US" sz="2400" baseline="30000" dirty="0" smtClean="0">
              <a:solidFill>
                <a:srgbClr val="0000FF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33400" y="2274530"/>
            <a:ext cx="1447800" cy="69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rgbClr val="FF0000"/>
                </a:solidFill>
              </a:rPr>
              <a:t>c</a:t>
            </a:r>
            <a:r>
              <a:rPr lang="en-US" sz="1400" dirty="0" smtClean="0">
                <a:solidFill>
                  <a:srgbClr val="FF0000"/>
                </a:solidFill>
              </a:rPr>
              <a:t>oncurrent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C program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84747" y="3763144"/>
            <a:ext cx="93610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4893568" y="3277344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Right Arrow 13"/>
          <p:cNvSpPr/>
          <p:nvPr/>
        </p:nvSpPr>
        <p:spPr>
          <a:xfrm>
            <a:off x="1613520" y="3277344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1" name="Rounded Rectangle 30"/>
          <p:cNvSpPr>
            <a:spLocks noChangeAspect="1"/>
          </p:cNvSpPr>
          <p:nvPr/>
        </p:nvSpPr>
        <p:spPr>
          <a:xfrm>
            <a:off x="2115457" y="2679849"/>
            <a:ext cx="1676400" cy="1367135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2216793" y="3124200"/>
            <a:ext cx="145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Lazy-</a:t>
            </a:r>
            <a:r>
              <a:rPr lang="en-GB" sz="2000" dirty="0" err="1" smtClean="0"/>
              <a:t>CSeq</a:t>
            </a:r>
            <a:endParaRPr lang="en-GB" sz="2000" dirty="0"/>
          </a:p>
        </p:txBody>
      </p:sp>
      <p:sp>
        <p:nvSpPr>
          <p:cNvPr id="19" name="Connector 18"/>
          <p:cNvSpPr/>
          <p:nvPr/>
        </p:nvSpPr>
        <p:spPr>
          <a:xfrm>
            <a:off x="1980600" y="2209800"/>
            <a:ext cx="1143600" cy="720000"/>
          </a:xfrm>
          <a:prstGeom prst="flowChartConnector">
            <a:avLst/>
          </a:prstGeom>
          <a:solidFill>
            <a:srgbClr val="FFCC00"/>
          </a:solidFill>
          <a:ln>
            <a:noFill/>
          </a:ln>
          <a:effectLst>
            <a:softEdge rad="762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program</a:t>
            </a:r>
          </a:p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unfolding</a:t>
            </a:r>
          </a:p>
        </p:txBody>
      </p:sp>
      <p:sp>
        <p:nvSpPr>
          <p:cNvPr id="22" name="Connector 21"/>
          <p:cNvSpPr/>
          <p:nvPr/>
        </p:nvSpPr>
        <p:spPr>
          <a:xfrm>
            <a:off x="2819400" y="3810000"/>
            <a:ext cx="1143000" cy="720000"/>
          </a:xfrm>
          <a:prstGeom prst="flowChartConnector">
            <a:avLst/>
          </a:prstGeom>
          <a:solidFill>
            <a:srgbClr val="FFCC00"/>
          </a:solidFill>
          <a:ln>
            <a:noFill/>
          </a:ln>
          <a:effectLst>
            <a:softEdge rad="762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context bounding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74791" y="3025914"/>
            <a:ext cx="7546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BMC</a:t>
            </a:r>
          </a:p>
          <a:p>
            <a:pPr algn="ctr"/>
            <a:r>
              <a:rPr lang="en-GB" sz="2000" dirty="0" smtClean="0"/>
              <a:t>tool</a:t>
            </a:r>
          </a:p>
        </p:txBody>
      </p:sp>
      <p:sp>
        <p:nvSpPr>
          <p:cNvPr id="24" name="Right Arrow 23"/>
          <p:cNvSpPr/>
          <p:nvPr/>
        </p:nvSpPr>
        <p:spPr>
          <a:xfrm rot="5400000">
            <a:off x="3130592" y="2292394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2133600" y="1600200"/>
            <a:ext cx="2383904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/>
              <a:t> </a:t>
            </a:r>
            <a:r>
              <a:rPr lang="en-US" sz="1400" dirty="0" smtClean="0"/>
              <a:t>round bound</a:t>
            </a:r>
          </a:p>
          <a:p>
            <a:r>
              <a:rPr lang="en-US" sz="2000" i="1" dirty="0" smtClean="0"/>
              <a:t>k</a:t>
            </a:r>
            <a:endParaRPr lang="en-US" sz="2400" i="1" dirty="0" smtClean="0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3048000" y="4191000"/>
            <a:ext cx="14478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600" b="1" dirty="0" smtClean="0">
                <a:solidFill>
                  <a:srgbClr val="339933"/>
                </a:solidFill>
              </a:rPr>
              <a:t>[CAV</a:t>
            </a:r>
            <a:r>
              <a:rPr lang="it-IT" sz="1600" b="1" dirty="0" smtClean="0">
                <a:solidFill>
                  <a:srgbClr val="339933"/>
                </a:solidFill>
              </a:rPr>
              <a:t>’</a:t>
            </a:r>
            <a:r>
              <a:rPr lang="it-IT" sz="1600" b="1" dirty="0" smtClean="0">
                <a:solidFill>
                  <a:srgbClr val="339933"/>
                </a:solidFill>
              </a:rPr>
              <a:t>14]</a:t>
            </a:r>
            <a:endParaRPr lang="en-US" sz="1600" baseline="30000" dirty="0" smtClean="0">
              <a:solidFill>
                <a:srgbClr val="339933"/>
              </a:solidFill>
            </a:endParaRP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152400" y="977232"/>
            <a:ext cx="8839200" cy="37471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00FF"/>
                </a:solidFill>
              </a:rPr>
              <a:t>P</a:t>
            </a:r>
            <a:r>
              <a:rPr lang="fr-FR" b="1" dirty="0">
                <a:solidFill>
                  <a:srgbClr val="0000FF"/>
                </a:solidFill>
              </a:rPr>
              <a:t>'</a:t>
            </a:r>
            <a:r>
              <a:rPr lang="fr-FR" b="1" dirty="0"/>
              <a:t> </a:t>
            </a:r>
            <a:r>
              <a:rPr lang="fr-FR" dirty="0" err="1"/>
              <a:t>equivalent</a:t>
            </a:r>
            <a:r>
              <a:rPr lang="fr-FR" dirty="0"/>
              <a:t> to </a:t>
            </a:r>
            <a:r>
              <a:rPr lang="fr-FR" b="1" dirty="0">
                <a:solidFill>
                  <a:srgbClr val="FF0000"/>
                </a:solidFill>
              </a:rPr>
              <a:t>P</a:t>
            </a:r>
            <a:r>
              <a:rPr lang="fr-FR" dirty="0"/>
              <a:t> up to </a:t>
            </a:r>
            <a:r>
              <a:rPr lang="fr-FR" b="1" i="1" dirty="0"/>
              <a:t>k</a:t>
            </a:r>
            <a:r>
              <a:rPr lang="fr-FR" dirty="0"/>
              <a:t> round-robin </a:t>
            </a:r>
            <a:r>
              <a:rPr lang="fr-FR" dirty="0" err="1"/>
              <a:t>schedules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3304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5392057" y="2679849"/>
            <a:ext cx="1676400" cy="1367135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>
                <a:solidFill>
                  <a:schemeClr val="bg1"/>
                </a:solidFill>
              </a:rPr>
              <a:t>Lazy-CSeq</a:t>
            </a:r>
            <a:endParaRPr lang="en-US" dirty="0"/>
          </a:p>
        </p:txBody>
      </p:sp>
      <p:pic>
        <p:nvPicPr>
          <p:cNvPr id="4" name="Content Placeholder 7" descr="document_ico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272" r="-76272"/>
          <a:stretch>
            <a:fillRect/>
          </a:stretch>
        </p:blipFill>
        <p:spPr>
          <a:xfrm>
            <a:off x="605408" y="2989392"/>
            <a:ext cx="1368000" cy="752347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741440" y="2098765"/>
            <a:ext cx="1656184" cy="841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00FF"/>
                </a:solidFill>
              </a:rPr>
              <a:t>sequential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non-deterministic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C program</a:t>
            </a:r>
          </a:p>
        </p:txBody>
      </p:sp>
      <p:pic>
        <p:nvPicPr>
          <p:cNvPr id="6" name="Content Placeholder 7" descr="document_ico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272" r="-76272"/>
          <a:stretch>
            <a:fillRect/>
          </a:stretch>
        </p:blipFill>
        <p:spPr>
          <a:xfrm>
            <a:off x="3885456" y="2989312"/>
            <a:ext cx="1368000" cy="752347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3885456" y="3277344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018889" y="3763144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rgbClr val="0000FF"/>
                </a:solidFill>
              </a:rPr>
              <a:t>P</a:t>
            </a:r>
            <a:r>
              <a:rPr lang="fr-FR" sz="2400" b="1" dirty="0" smtClean="0">
                <a:solidFill>
                  <a:srgbClr val="0000FF"/>
                </a:solidFill>
              </a:rPr>
              <a:t>'</a:t>
            </a:r>
            <a:endParaRPr lang="en-US" sz="2400" baseline="30000" dirty="0" smtClean="0">
              <a:solidFill>
                <a:srgbClr val="0000FF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33400" y="2274530"/>
            <a:ext cx="1447800" cy="69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rgbClr val="FF0000"/>
                </a:solidFill>
              </a:rPr>
              <a:t>c</a:t>
            </a:r>
            <a:r>
              <a:rPr lang="en-US" sz="1400" dirty="0" smtClean="0">
                <a:solidFill>
                  <a:srgbClr val="FF0000"/>
                </a:solidFill>
              </a:rPr>
              <a:t>oncurrent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C program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84747" y="3763144"/>
            <a:ext cx="93610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4893568" y="3277344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Right Arrow 13"/>
          <p:cNvSpPr/>
          <p:nvPr/>
        </p:nvSpPr>
        <p:spPr>
          <a:xfrm>
            <a:off x="1613520" y="3277344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1" name="Rounded Rectangle 30"/>
          <p:cNvSpPr>
            <a:spLocks noChangeAspect="1"/>
          </p:cNvSpPr>
          <p:nvPr/>
        </p:nvSpPr>
        <p:spPr>
          <a:xfrm>
            <a:off x="2115457" y="2679849"/>
            <a:ext cx="1676400" cy="1367135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2216793" y="3124200"/>
            <a:ext cx="145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Lazy-</a:t>
            </a:r>
            <a:r>
              <a:rPr lang="en-GB" sz="2000" dirty="0" err="1" smtClean="0"/>
              <a:t>CSeq</a:t>
            </a:r>
            <a:endParaRPr lang="en-GB" sz="2000" dirty="0"/>
          </a:p>
        </p:txBody>
      </p:sp>
      <p:sp>
        <p:nvSpPr>
          <p:cNvPr id="19" name="Connector 18"/>
          <p:cNvSpPr/>
          <p:nvPr/>
        </p:nvSpPr>
        <p:spPr>
          <a:xfrm>
            <a:off x="1980600" y="2209800"/>
            <a:ext cx="1143600" cy="720000"/>
          </a:xfrm>
          <a:prstGeom prst="flowChartConnector">
            <a:avLst/>
          </a:prstGeom>
          <a:solidFill>
            <a:srgbClr val="FFCC00"/>
          </a:solidFill>
          <a:ln>
            <a:noFill/>
          </a:ln>
          <a:effectLst>
            <a:softEdge rad="762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program</a:t>
            </a:r>
          </a:p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unfolding</a:t>
            </a:r>
          </a:p>
        </p:txBody>
      </p:sp>
      <p:sp>
        <p:nvSpPr>
          <p:cNvPr id="22" name="Connector 21"/>
          <p:cNvSpPr/>
          <p:nvPr/>
        </p:nvSpPr>
        <p:spPr>
          <a:xfrm>
            <a:off x="2819400" y="3810000"/>
            <a:ext cx="1143000" cy="720000"/>
          </a:xfrm>
          <a:prstGeom prst="flowChartConnector">
            <a:avLst/>
          </a:prstGeom>
          <a:solidFill>
            <a:srgbClr val="FFCC00"/>
          </a:solidFill>
          <a:ln>
            <a:noFill/>
          </a:ln>
          <a:effectLst>
            <a:softEdge rad="762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context bounding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3" name="Connector 22"/>
          <p:cNvSpPr/>
          <p:nvPr/>
        </p:nvSpPr>
        <p:spPr>
          <a:xfrm>
            <a:off x="6781800" y="3048000"/>
            <a:ext cx="914400" cy="533400"/>
          </a:xfrm>
          <a:prstGeom prst="flowChartConnector">
            <a:avLst/>
          </a:prstGeom>
          <a:solidFill>
            <a:srgbClr val="339933"/>
          </a:solidFill>
          <a:ln>
            <a:noFill/>
          </a:ln>
          <a:effectLst>
            <a:softEdge rad="762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CBMC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874791" y="3025914"/>
            <a:ext cx="7546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BMC</a:t>
            </a:r>
          </a:p>
          <a:p>
            <a:pPr algn="ctr"/>
            <a:r>
              <a:rPr lang="en-GB" sz="2000" dirty="0" smtClean="0"/>
              <a:t>tool</a:t>
            </a:r>
          </a:p>
        </p:txBody>
      </p:sp>
      <p:sp>
        <p:nvSpPr>
          <p:cNvPr id="24" name="Right Arrow 23"/>
          <p:cNvSpPr/>
          <p:nvPr/>
        </p:nvSpPr>
        <p:spPr>
          <a:xfrm rot="5400000">
            <a:off x="3130592" y="2292394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2133600" y="1600200"/>
            <a:ext cx="2383904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/>
              <a:t> </a:t>
            </a:r>
            <a:r>
              <a:rPr lang="en-US" sz="1400" dirty="0" smtClean="0"/>
              <a:t>round bound</a:t>
            </a:r>
          </a:p>
          <a:p>
            <a:r>
              <a:rPr lang="en-US" sz="2000" i="1" dirty="0" smtClean="0"/>
              <a:t>k</a:t>
            </a:r>
            <a:endParaRPr lang="en-US" sz="2400" i="1" dirty="0" smtClean="0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3048000" y="4191000"/>
            <a:ext cx="14478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600" b="1" dirty="0" smtClean="0">
                <a:solidFill>
                  <a:srgbClr val="339933"/>
                </a:solidFill>
              </a:rPr>
              <a:t>[CAV</a:t>
            </a:r>
            <a:r>
              <a:rPr lang="it-IT" sz="1600" b="1" dirty="0" smtClean="0">
                <a:solidFill>
                  <a:srgbClr val="339933"/>
                </a:solidFill>
              </a:rPr>
              <a:t>’</a:t>
            </a:r>
            <a:r>
              <a:rPr lang="it-IT" sz="1600" b="1" dirty="0" smtClean="0">
                <a:solidFill>
                  <a:srgbClr val="339933"/>
                </a:solidFill>
              </a:rPr>
              <a:t>14]</a:t>
            </a:r>
            <a:endParaRPr lang="en-US" sz="1600" baseline="30000" dirty="0" smtClean="0">
              <a:solidFill>
                <a:srgbClr val="339933"/>
              </a:solidFill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2057400" y="4953000"/>
            <a:ext cx="6934200" cy="16002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2pPr>
            <a:lvl3pPr marL="1200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2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152400" y="977232"/>
            <a:ext cx="8839200" cy="37471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00FF"/>
                </a:solidFill>
              </a:rPr>
              <a:t>P</a:t>
            </a:r>
            <a:r>
              <a:rPr lang="fr-FR" b="1" dirty="0">
                <a:solidFill>
                  <a:srgbClr val="0000FF"/>
                </a:solidFill>
              </a:rPr>
              <a:t>'</a:t>
            </a:r>
            <a:r>
              <a:rPr lang="fr-FR" b="1" dirty="0"/>
              <a:t> </a:t>
            </a:r>
            <a:r>
              <a:rPr lang="fr-FR" dirty="0" err="1"/>
              <a:t>equivalent</a:t>
            </a:r>
            <a:r>
              <a:rPr lang="fr-FR" dirty="0"/>
              <a:t> to </a:t>
            </a:r>
            <a:r>
              <a:rPr lang="fr-FR" b="1" dirty="0">
                <a:solidFill>
                  <a:srgbClr val="FF0000"/>
                </a:solidFill>
              </a:rPr>
              <a:t>P</a:t>
            </a:r>
            <a:r>
              <a:rPr lang="fr-FR" dirty="0"/>
              <a:t> up to </a:t>
            </a:r>
            <a:r>
              <a:rPr lang="fr-FR" b="1" i="1" dirty="0"/>
              <a:t>k</a:t>
            </a:r>
            <a:r>
              <a:rPr lang="fr-FR" dirty="0"/>
              <a:t> round-robin </a:t>
            </a:r>
            <a:r>
              <a:rPr lang="fr-FR" dirty="0" err="1"/>
              <a:t>schedules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5289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5392057" y="2679849"/>
            <a:ext cx="1676400" cy="1367135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>
                <a:solidFill>
                  <a:schemeClr val="bg1"/>
                </a:solidFill>
              </a:rPr>
              <a:t>Lazy-CSeq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77232"/>
            <a:ext cx="8839200" cy="37471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00FF"/>
                </a:solidFill>
              </a:rPr>
              <a:t>P</a:t>
            </a:r>
            <a:r>
              <a:rPr lang="fr-FR" b="1" dirty="0">
                <a:solidFill>
                  <a:srgbClr val="0000FF"/>
                </a:solidFill>
              </a:rPr>
              <a:t>'</a:t>
            </a:r>
            <a:r>
              <a:rPr lang="fr-FR" b="1" dirty="0"/>
              <a:t> </a:t>
            </a:r>
            <a:r>
              <a:rPr lang="fr-FR" dirty="0" err="1"/>
              <a:t>equivalent</a:t>
            </a:r>
            <a:r>
              <a:rPr lang="fr-FR" dirty="0"/>
              <a:t> to </a:t>
            </a:r>
            <a:r>
              <a:rPr lang="fr-FR" b="1" dirty="0">
                <a:solidFill>
                  <a:srgbClr val="FF0000"/>
                </a:solidFill>
              </a:rPr>
              <a:t>P</a:t>
            </a:r>
            <a:r>
              <a:rPr lang="fr-FR" dirty="0"/>
              <a:t> up to </a:t>
            </a:r>
            <a:r>
              <a:rPr lang="fr-FR" b="1" i="1" dirty="0"/>
              <a:t>k</a:t>
            </a:r>
            <a:r>
              <a:rPr lang="fr-FR" dirty="0"/>
              <a:t> round-robin </a:t>
            </a:r>
            <a:r>
              <a:rPr lang="fr-FR" dirty="0" err="1"/>
              <a:t>schedules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4" name="Content Placeholder 7" descr="document_ico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272" r="-76272"/>
          <a:stretch>
            <a:fillRect/>
          </a:stretch>
        </p:blipFill>
        <p:spPr>
          <a:xfrm>
            <a:off x="605408" y="2989392"/>
            <a:ext cx="1368000" cy="752347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741440" y="2098765"/>
            <a:ext cx="1656184" cy="841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00FF"/>
                </a:solidFill>
              </a:rPr>
              <a:t>sequential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non-deterministic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C program</a:t>
            </a:r>
          </a:p>
        </p:txBody>
      </p:sp>
      <p:pic>
        <p:nvPicPr>
          <p:cNvPr id="6" name="Content Placeholder 7" descr="document_ico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272" r="-76272"/>
          <a:stretch>
            <a:fillRect/>
          </a:stretch>
        </p:blipFill>
        <p:spPr>
          <a:xfrm>
            <a:off x="3885456" y="2989312"/>
            <a:ext cx="1368000" cy="752347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3885456" y="3277344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018889" y="3763144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rgbClr val="0000FF"/>
                </a:solidFill>
              </a:rPr>
              <a:t>P</a:t>
            </a:r>
            <a:r>
              <a:rPr lang="fr-FR" sz="2400" b="1" dirty="0" smtClean="0">
                <a:solidFill>
                  <a:srgbClr val="0000FF"/>
                </a:solidFill>
              </a:rPr>
              <a:t>'</a:t>
            </a:r>
            <a:endParaRPr lang="en-US" sz="2400" baseline="30000" dirty="0" smtClean="0">
              <a:solidFill>
                <a:srgbClr val="0000FF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33400" y="2274530"/>
            <a:ext cx="1447800" cy="69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rgbClr val="FF0000"/>
                </a:solidFill>
              </a:rPr>
              <a:t>c</a:t>
            </a:r>
            <a:r>
              <a:rPr lang="en-US" sz="1400" dirty="0" smtClean="0">
                <a:solidFill>
                  <a:srgbClr val="FF0000"/>
                </a:solidFill>
              </a:rPr>
              <a:t>oncurrent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C program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84747" y="3763144"/>
            <a:ext cx="93610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4893568" y="3277344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Right Arrow 13"/>
          <p:cNvSpPr/>
          <p:nvPr/>
        </p:nvSpPr>
        <p:spPr>
          <a:xfrm>
            <a:off x="1613520" y="3277344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1" name="Rounded Rectangle 30"/>
          <p:cNvSpPr>
            <a:spLocks noChangeAspect="1"/>
          </p:cNvSpPr>
          <p:nvPr/>
        </p:nvSpPr>
        <p:spPr>
          <a:xfrm>
            <a:off x="2115457" y="2679849"/>
            <a:ext cx="1676400" cy="1367135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2216793" y="3124200"/>
            <a:ext cx="145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Lazy-</a:t>
            </a:r>
            <a:r>
              <a:rPr lang="en-GB" sz="2000" dirty="0" err="1" smtClean="0"/>
              <a:t>CSeq</a:t>
            </a:r>
            <a:endParaRPr lang="en-GB" sz="2000" dirty="0"/>
          </a:p>
        </p:txBody>
      </p:sp>
      <p:sp>
        <p:nvSpPr>
          <p:cNvPr id="19" name="Connector 18"/>
          <p:cNvSpPr/>
          <p:nvPr/>
        </p:nvSpPr>
        <p:spPr>
          <a:xfrm>
            <a:off x="1980600" y="2209800"/>
            <a:ext cx="1143600" cy="720000"/>
          </a:xfrm>
          <a:prstGeom prst="flowChartConnector">
            <a:avLst/>
          </a:prstGeom>
          <a:solidFill>
            <a:srgbClr val="FFCC00"/>
          </a:solidFill>
          <a:ln>
            <a:noFill/>
          </a:ln>
          <a:effectLst>
            <a:softEdge rad="762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program</a:t>
            </a:r>
          </a:p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unfolding</a:t>
            </a:r>
          </a:p>
        </p:txBody>
      </p:sp>
      <p:sp>
        <p:nvSpPr>
          <p:cNvPr id="22" name="Connector 21"/>
          <p:cNvSpPr/>
          <p:nvPr/>
        </p:nvSpPr>
        <p:spPr>
          <a:xfrm>
            <a:off x="2819400" y="3810000"/>
            <a:ext cx="1143000" cy="720000"/>
          </a:xfrm>
          <a:prstGeom prst="flowChartConnector">
            <a:avLst/>
          </a:prstGeom>
          <a:solidFill>
            <a:srgbClr val="FFCC00"/>
          </a:solidFill>
          <a:ln>
            <a:noFill/>
          </a:ln>
          <a:effectLst>
            <a:softEdge rad="762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context bounding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3" name="Connector 22"/>
          <p:cNvSpPr/>
          <p:nvPr/>
        </p:nvSpPr>
        <p:spPr>
          <a:xfrm>
            <a:off x="6781800" y="3048000"/>
            <a:ext cx="914400" cy="533400"/>
          </a:xfrm>
          <a:prstGeom prst="flowChartConnector">
            <a:avLst/>
          </a:prstGeom>
          <a:solidFill>
            <a:srgbClr val="339933"/>
          </a:solidFill>
          <a:ln>
            <a:noFill/>
          </a:ln>
          <a:effectLst>
            <a:softEdge rad="762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CBMC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874791" y="3025914"/>
            <a:ext cx="7546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BMC</a:t>
            </a:r>
          </a:p>
          <a:p>
            <a:pPr algn="ctr"/>
            <a:r>
              <a:rPr lang="en-GB" sz="2000" dirty="0" smtClean="0"/>
              <a:t>tool</a:t>
            </a:r>
          </a:p>
        </p:txBody>
      </p:sp>
      <p:sp>
        <p:nvSpPr>
          <p:cNvPr id="24" name="Right Arrow 23"/>
          <p:cNvSpPr/>
          <p:nvPr/>
        </p:nvSpPr>
        <p:spPr>
          <a:xfrm rot="5400000">
            <a:off x="3130592" y="2292394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2133600" y="1600200"/>
            <a:ext cx="2383904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/>
              <a:t> </a:t>
            </a:r>
            <a:r>
              <a:rPr lang="en-US" sz="1400" dirty="0" smtClean="0"/>
              <a:t>round bound</a:t>
            </a:r>
          </a:p>
          <a:p>
            <a:r>
              <a:rPr lang="en-US" sz="2000" i="1" dirty="0" smtClean="0"/>
              <a:t>k</a:t>
            </a:r>
            <a:endParaRPr lang="en-US" sz="2400" i="1" dirty="0" smtClean="0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3048000" y="4191000"/>
            <a:ext cx="14478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600" b="1" dirty="0" smtClean="0">
                <a:solidFill>
                  <a:srgbClr val="339933"/>
                </a:solidFill>
              </a:rPr>
              <a:t>[CAV</a:t>
            </a:r>
            <a:r>
              <a:rPr lang="it-IT" sz="1600" b="1" dirty="0" smtClean="0">
                <a:solidFill>
                  <a:srgbClr val="339933"/>
                </a:solidFill>
              </a:rPr>
              <a:t>’</a:t>
            </a:r>
            <a:r>
              <a:rPr lang="it-IT" sz="1600" b="1" dirty="0" smtClean="0">
                <a:solidFill>
                  <a:srgbClr val="339933"/>
                </a:solidFill>
              </a:rPr>
              <a:t>14]</a:t>
            </a:r>
            <a:endParaRPr lang="en-US" sz="1600" baseline="30000" dirty="0" smtClean="0">
              <a:solidFill>
                <a:srgbClr val="339933"/>
              </a:solidFill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2057400" y="4953000"/>
            <a:ext cx="6934200" cy="16002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2pPr>
            <a:lvl3pPr marL="1200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2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1143000" y="5334000"/>
            <a:ext cx="69342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2pPr>
            <a:lvl3pPr marL="1200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2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improvements on SV</a:t>
            </a:r>
            <a:r>
              <a:rPr lang="en-US" dirty="0" smtClean="0"/>
              <a:t>-COMP’</a:t>
            </a:r>
            <a:r>
              <a:rPr lang="en-US" dirty="0" smtClean="0"/>
              <a:t>14 version</a:t>
            </a:r>
            <a:endParaRPr lang="en-US" dirty="0" smtClean="0"/>
          </a:p>
          <a:p>
            <a:pPr lvl="1"/>
            <a:r>
              <a:rPr lang="en-US" dirty="0" err="1" smtClean="0"/>
              <a:t>optimised</a:t>
            </a:r>
            <a:r>
              <a:rPr lang="en-US" dirty="0" smtClean="0"/>
              <a:t> </a:t>
            </a:r>
            <a:r>
              <a:rPr lang="en-US" dirty="0" err="1" smtClean="0"/>
              <a:t>sequentialisation</a:t>
            </a:r>
            <a:r>
              <a:rPr lang="en-US" dirty="0" smtClean="0"/>
              <a:t> (</a:t>
            </a:r>
            <a:r>
              <a:rPr lang="en-US" dirty="0" smtClean="0"/>
              <a:t>less non-determinism, </a:t>
            </a:r>
            <a:r>
              <a:rPr lang="en-US" dirty="0" err="1" smtClean="0"/>
              <a:t>vars</a:t>
            </a:r>
            <a:r>
              <a:rPr lang="en-US" dirty="0" smtClean="0"/>
              <a:t>, clauses)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mproved </a:t>
            </a:r>
            <a:r>
              <a:rPr lang="en-US" dirty="0" smtClean="0"/>
              <a:t>backend support </a:t>
            </a:r>
            <a:r>
              <a:rPr lang="en-US" dirty="0" smtClean="0"/>
              <a:t>(</a:t>
            </a:r>
            <a:r>
              <a:rPr lang="en-US" dirty="0" err="1" smtClean="0">
                <a:latin typeface="Courier"/>
                <a:cs typeface="Courier"/>
              </a:rPr>
              <a:t>CPROVER_bitvector</a:t>
            </a:r>
            <a:r>
              <a:rPr lang="en-US" dirty="0" smtClean="0"/>
              <a:t>, </a:t>
            </a:r>
            <a:r>
              <a:rPr lang="en-US" dirty="0" smtClean="0"/>
              <a:t>…)</a:t>
            </a:r>
          </a:p>
          <a:p>
            <a:pPr marL="0" indent="0">
              <a:buFontTx/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FontTx/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5879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ym typeface="Wingdings"/>
              </a:rPr>
              <a:t>Analyse</a:t>
            </a:r>
            <a:r>
              <a:rPr lang="en-US" dirty="0">
                <a:sym typeface="Wingdings"/>
              </a:rPr>
              <a:t> each test case up to 5 times (with increasing bounds)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ERROR </a:t>
            </a:r>
            <a:r>
              <a:rPr lang="en-US" dirty="0" smtClean="0">
                <a:latin typeface="Courier"/>
                <a:cs typeface="Courier"/>
              </a:rPr>
              <a:t>found</a:t>
            </a:r>
            <a:r>
              <a:rPr lang="en-US" dirty="0" smtClean="0"/>
              <a:t>  </a:t>
            </a:r>
            <a:r>
              <a:rPr lang="en-US" dirty="0" smtClean="0">
                <a:sym typeface="Wingdings"/>
              </a:rPr>
              <a:t> 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UNSAFE</a:t>
            </a:r>
            <a:endParaRPr lang="en-US" b="1" dirty="0">
              <a:solidFill>
                <a:srgbClr val="FF0000"/>
              </a:solidFill>
              <a:sym typeface="Wingdings"/>
            </a:endParaRPr>
          </a:p>
          <a:p>
            <a:pPr lvl="1"/>
            <a:r>
              <a:rPr lang="en-US" dirty="0">
                <a:latin typeface="Courier"/>
                <a:cs typeface="Courier"/>
              </a:rPr>
              <a:t>n</a:t>
            </a:r>
            <a:r>
              <a:rPr lang="en-US" dirty="0" smtClean="0">
                <a:latin typeface="Courier"/>
                <a:cs typeface="Courier"/>
              </a:rPr>
              <a:t>o ERROR</a:t>
            </a:r>
            <a:r>
              <a:rPr lang="en-US" dirty="0" smtClean="0">
                <a:sym typeface="Wingdings"/>
              </a:rPr>
              <a:t> found    increase </a:t>
            </a:r>
            <a:r>
              <a:rPr lang="en-US" dirty="0">
                <a:sym typeface="Wingdings"/>
              </a:rPr>
              <a:t>bounds, restart </a:t>
            </a:r>
            <a:r>
              <a:rPr lang="en-US" dirty="0" smtClean="0">
                <a:sym typeface="Wingdings"/>
              </a:rPr>
              <a:t>analysis</a:t>
            </a:r>
            <a:endParaRPr lang="en-US" dirty="0">
              <a:sym typeface="Wingdings"/>
            </a:endParaRPr>
          </a:p>
          <a:p>
            <a:pPr lvl="1"/>
            <a:r>
              <a:rPr lang="en-US" dirty="0">
                <a:latin typeface="Courier"/>
                <a:cs typeface="Courier"/>
              </a:rPr>
              <a:t>n</a:t>
            </a:r>
            <a:r>
              <a:rPr lang="en-US" dirty="0" smtClean="0">
                <a:latin typeface="Courier"/>
                <a:cs typeface="Courier"/>
              </a:rPr>
              <a:t>o ERROR</a:t>
            </a:r>
            <a:r>
              <a:rPr lang="en-US" dirty="0" smtClean="0">
                <a:sym typeface="Wingdings"/>
              </a:rPr>
              <a:t> 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found, last phase    </a:t>
            </a:r>
            <a:r>
              <a:rPr lang="en-US" b="1" dirty="0" smtClean="0">
                <a:solidFill>
                  <a:srgbClr val="339933"/>
                </a:solidFill>
                <a:sym typeface="Wingdings"/>
              </a:rPr>
              <a:t>SAFE</a:t>
            </a:r>
          </a:p>
          <a:p>
            <a:pPr marL="0" indent="0">
              <a:buNone/>
            </a:pPr>
            <a:endParaRPr lang="en-US" dirty="0" smtClean="0">
              <a:latin typeface="Arial"/>
              <a:cs typeface="Arial"/>
              <a:sym typeface="Wingding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597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57689</TotalTime>
  <Words>518</Words>
  <Application>Microsoft Macintosh PowerPoint</Application>
  <PresentationFormat>On-screen Show (4:3)</PresentationFormat>
  <Paragraphs>236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PowerPoint Presentation</vt:lpstr>
      <vt:lpstr>CSeq framework</vt:lpstr>
      <vt:lpstr>CSeq framework</vt:lpstr>
      <vt:lpstr>CSeq framework</vt:lpstr>
      <vt:lpstr>Lazy-CSeq</vt:lpstr>
      <vt:lpstr>Lazy-CSeq</vt:lpstr>
      <vt:lpstr>Lazy-CSeq</vt:lpstr>
      <vt:lpstr>Lazy-CSeq</vt:lpstr>
      <vt:lpstr>Competition</vt:lpstr>
      <vt:lpstr>Competition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5637</cp:revision>
  <cp:lastPrinted>2014-04-07T15:18:16Z</cp:lastPrinted>
  <dcterms:created xsi:type="dcterms:W3CDTF">2006-08-16T00:00:00Z</dcterms:created>
  <dcterms:modified xsi:type="dcterms:W3CDTF">2015-04-15T17:38:49Z</dcterms:modified>
</cp:coreProperties>
</file>