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2" r:id="rId3"/>
    <p:sldMasterId id="2147483771" r:id="rId4"/>
  </p:sldMasterIdLst>
  <p:notesMasterIdLst>
    <p:notesMasterId r:id="rId11"/>
  </p:notesMasterIdLst>
  <p:sldIdLst>
    <p:sldId id="256" r:id="rId5"/>
    <p:sldId id="425" r:id="rId6"/>
    <p:sldId id="416" r:id="rId7"/>
    <p:sldId id="424" r:id="rId8"/>
    <p:sldId id="352" r:id="rId9"/>
    <p:sldId id="333" r:id="rId1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59" d="100"/>
          <a:sy n="59" d="100"/>
        </p:scale>
        <p:origin x="-1411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4F402A9-F8F4-41FE-A3D2-F03E6E2A32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80079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BB5F0D-E708-40B8-9179-E0CC27ED020C}" type="slidenum">
              <a:rPr lang="en-GB"/>
              <a:pPr/>
              <a:t>1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charset="0"/>
              <a:buNone/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F05316-4173-440E-8CB8-BEA0F2AD0A64}" type="slidenum">
              <a:rPr lang="en-GB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4F402A9-F8F4-41FE-A3D2-F03E6E2A325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F05316-4173-440E-8CB8-BEA0F2AD0A64}" type="slidenum">
              <a:rPr lang="en-GB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F05316-4173-440E-8CB8-BEA0F2AD0A64}" type="slidenum">
              <a:rPr lang="en-GB"/>
              <a:pPr/>
              <a:t>5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Font typeface="Arial" charset="0"/>
              <a:buNone/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703263BE-BFCE-4120-85CF-36A3000F4FB5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None/>
            </a:pPr>
            <a:endParaRPr lang="en-US" smtClean="0">
              <a:solidFill>
                <a:prstClr val="white"/>
              </a:solidFill>
              <a:ea typeface="+mn-ea"/>
            </a:endParaRPr>
          </a:p>
        </p:txBody>
      </p:sp>
      <p:sp>
        <p:nvSpPr>
          <p:cNvPr id="6656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>
                <a:srgbClr val="E00F5A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Arial" pitchFamily="34" charset="0"/>
              </a:rPr>
              <a:t>You can use a full-bleed image to create impact on a page. Caption the image as shown.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136922-9755-47CA-962A-9FE2BBEBA6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917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3310BE-325E-4718-B4C0-01FD1CE3F0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0157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2DE25-29BD-400B-96B0-6A4A73CB5D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985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01D78D48-C2A1-4282-978A-F1A7BB0748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891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2B4456-5AEE-48BF-B7B0-CED8BC805F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006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A326A3-AB1C-4DE5-B24E-BCB4CF0712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284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E03002-0657-4941-B212-2A45F521FC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60923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27C5D6-9D6A-45C7-BF3A-A728AC6D70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2791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1FD7A4-4DF6-493D-B3EE-16E2CCDE8B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735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850D0E-AAEE-4B2F-B9D0-9611D71461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667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30B45A-5674-47C1-BC70-D2770458C9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814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B79B0B-FA9E-4E64-AFE8-7182612129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374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7FAE70-E0E2-46F7-84AA-94E2B3B5E8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6410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074179-0AA9-4AD3-9BDA-8F4F88B7B8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246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3EA28A-93BD-4CF1-B253-CEC7C052A0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0359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1604963"/>
            <a:ext cx="2122487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04963"/>
            <a:ext cx="6218238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546B86-76A0-4563-AC80-25DEF0970D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469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493125" cy="2157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B82FA467-7883-4D93-9A16-BDFD32F333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242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7B0266-923D-43B2-8AC8-622C556DCA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0166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28559B-12CC-40D7-8D7F-6295E4BBC5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0031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C6EF21-93B4-4A7B-88BB-FE7245C4B6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62682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207DF3-A6FD-45AB-B5CA-4D675672EA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8357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FE6A9D-B042-4561-8974-CCEF1E67A6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5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C66733-1C92-4F9F-A602-978960AB35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26943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5DFF03-CF69-47CA-B259-7D8E330B4A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3731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FE0D81-A2EC-4793-AF7D-A467DE7F14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3214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077821-667D-48AA-92EA-AB4B566A1F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9662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57EEDF-85A1-4365-96F0-8D803B91EC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3443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055CE5-9C72-4732-A105-DA10D1B4FF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4792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BB4BE9-A808-4A31-AE48-0CDB1C022B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66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8603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68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8947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424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01BD0-0E4B-4CB0-B04B-07536907FC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2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8117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5083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9218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0187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8264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2034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6303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6303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648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FC7C48-03BD-40E7-89C2-88D6877C5F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143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207B70-8757-4EA9-9215-38662F2C36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52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2BB3D5-FCBE-4E12-872C-E64A6D966C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1366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C27AD7-D8AA-42FB-8B01-9FE8F7B4D7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569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A4AA7E-C688-4B3B-8B91-8798F049A9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111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  <a:latin typeface="+mn-lt"/>
              </a:defRPr>
            </a:lvl1pPr>
          </a:lstStyle>
          <a:p>
            <a:fld id="{C7D866FA-0E76-417E-84E8-D54807277F5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563"/>
            <a:ext cx="3671887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07950" y="144463"/>
            <a:ext cx="4248150" cy="7207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10" r:id="rId12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700213"/>
            <a:ext cx="84931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E862F74-8A05-402A-ADCF-F3928382C4D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000"/>
            <a:ext cx="46085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107950" y="395288"/>
            <a:ext cx="5148263" cy="1044575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E00F5A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Georgia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+mn-lt"/>
              </a:defRPr>
            </a:lvl1pPr>
          </a:lstStyle>
          <a:p>
            <a:fld id="{3D25AF7F-919F-4F08-996F-623507173FE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563"/>
            <a:ext cx="3671887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107950" y="144463"/>
            <a:ext cx="4248150" cy="7207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323D4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323D4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563"/>
            <a:ext cx="36718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107950" y="144463"/>
            <a:ext cx="4248150" cy="7207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46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cs typeface="Arial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cs typeface="Arial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cs typeface="Arial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cs typeface="Arial" charset="0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cs typeface="Arial" charset="0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cs typeface="Arial" charset="0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cs typeface="Arial" charset="0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8" charset="0"/>
        <a:defRPr sz="3500">
          <a:solidFill>
            <a:srgbClr val="014359"/>
          </a:solidFill>
          <a:latin typeface="Georgia" pitchFamily="18" charset="0"/>
          <a:cs typeface="Arial" charset="0"/>
        </a:defRPr>
      </a:lvl9pPr>
    </p:titleStyle>
    <p:bodyStyle>
      <a:lvl1pPr marL="339725" indent="-339725" algn="l" defTabSz="449263" rtl="0" eaLnBrk="0" fontAlgn="base" hangingPunct="0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8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–"/>
        <a:defRPr sz="2400">
          <a:solidFill>
            <a:srgbClr val="323D43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•"/>
        <a:defRPr sz="2400">
          <a:solidFill>
            <a:srgbClr val="323D43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–"/>
        <a:defRPr sz="2400">
          <a:solidFill>
            <a:srgbClr val="323D43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8" charset="0"/>
        <a:buChar char="»"/>
        <a:defRPr sz="2400">
          <a:solidFill>
            <a:srgbClr val="323D4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700212"/>
            <a:ext cx="8892480" cy="3889027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200" dirty="0" smtClean="0">
                <a:solidFill>
                  <a:srgbClr val="FFFFFF"/>
                </a:solidFill>
              </a:rPr>
              <a:t>Energy Networks Grand Challenge – </a:t>
            </a:r>
            <a:br>
              <a:rPr lang="en-GB" sz="5200" dirty="0" smtClean="0">
                <a:solidFill>
                  <a:srgbClr val="FFFFFF"/>
                </a:solidFill>
              </a:rPr>
            </a:br>
            <a:r>
              <a:rPr lang="en-GB" sz="5200" dirty="0" smtClean="0">
                <a:solidFill>
                  <a:srgbClr val="FFFFFF"/>
                </a:solidFill>
              </a:rPr>
              <a:t>Transforming the Top &amp; Tail of Energy Networks</a:t>
            </a:r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5pPr>
            <a:lvl6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6pPr>
            <a:lvl7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7pPr>
            <a:lvl8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8pPr>
            <a:lvl9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375"/>
              </a:lnSpc>
              <a:buClr>
                <a:srgbClr val="B2D5D5"/>
              </a:buClr>
            </a:pP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Professor  Steve </a:t>
            </a: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Swingler  (Paul Lewin &amp; Alun Vaughan)</a:t>
            </a:r>
            <a:b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</a:b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Energy </a:t>
            </a: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Research Away Day - 22nd May 2012 </a:t>
            </a:r>
            <a:endParaRPr lang="en-GB" sz="2000" dirty="0">
              <a:solidFill>
                <a:srgbClr val="B2D5D5"/>
              </a:solidFill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1ABEFB-88EF-4B2F-B781-D67476C9C960}" type="slidenum">
              <a:rPr lang="en-GB"/>
              <a:pPr/>
              <a:t>2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Why Top &amp; Tail ?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2"/>
            <a:ext cx="8496300" cy="4465091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Majority of physical infrastructure will not change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Existing transmission (the ‘Middle’) needs to be smarter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A new top to connect offshore (European/wind &amp; wave)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The Tail – difficult to change the infrastructure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 new tail - smarter operation/smarter consumers 	</a:t>
            </a:r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72104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81" r="1471"/>
          <a:stretch>
            <a:fillRect/>
          </a:stretch>
        </p:blipFill>
        <p:spPr bwMode="auto">
          <a:xfrm>
            <a:off x="2123728" y="875988"/>
            <a:ext cx="4680520" cy="595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113055" y="692696"/>
            <a:ext cx="1547177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GB Links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30" b="82470"/>
          <a:stretch>
            <a:fillRect/>
          </a:stretch>
        </p:blipFill>
        <p:spPr bwMode="auto">
          <a:xfrm>
            <a:off x="179512" y="2564904"/>
            <a:ext cx="14189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50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1ABEFB-88EF-4B2F-B781-D67476C9C960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The Top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2"/>
            <a:ext cx="8496300" cy="4465091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The Top - the very highest transmission voltages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Driver – Connection to European grids / wind farms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High Voltage DC links – Planning &amp; Operation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Building for high power (10 </a:t>
            </a:r>
            <a:r>
              <a:rPr lang="en-GB" dirty="0" err="1" smtClean="0">
                <a:solidFill>
                  <a:srgbClr val="FF0000"/>
                </a:solidFill>
              </a:rPr>
              <a:t>GW</a:t>
            </a:r>
            <a:r>
              <a:rPr lang="en-GB" dirty="0" smtClean="0">
                <a:solidFill>
                  <a:srgbClr val="FF0000"/>
                </a:solidFill>
              </a:rPr>
              <a:t> links)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New cable (the 1 MV, 5 kA Cable)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New semiconductor devices for ac/dc converters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72104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1ABEFB-88EF-4B2F-B781-D67476C9C960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/>
              <a:t>Nano</a:t>
            </a:r>
            <a:r>
              <a:rPr lang="en-GB" dirty="0" smtClean="0"/>
              <a:t>-composite Insulation for HVDC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Finely divided (</a:t>
            </a:r>
            <a:r>
              <a:rPr lang="en-GB" dirty="0" err="1" smtClean="0"/>
              <a:t>nano</a:t>
            </a:r>
            <a:r>
              <a:rPr lang="en-GB" dirty="0" smtClean="0"/>
              <a:t>-scale) filler in polymeric matrix</a:t>
            </a: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Optimise matrix (polyolefin) and filler (</a:t>
            </a:r>
            <a:r>
              <a:rPr lang="en-GB" dirty="0" err="1" smtClean="0"/>
              <a:t>nano</a:t>
            </a:r>
            <a:r>
              <a:rPr lang="en-GB" dirty="0" smtClean="0"/>
              <a:t>-silica)</a:t>
            </a: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Modifying </a:t>
            </a:r>
            <a:r>
              <a:rPr lang="en-GB" dirty="0" smtClean="0"/>
              <a:t>interfacial properties</a:t>
            </a: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Optimal electrical properties</a:t>
            </a: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Optimal thermal properties</a:t>
            </a:r>
            <a:endParaRPr lang="en-GB" dirty="0"/>
          </a:p>
        </p:txBody>
      </p:sp>
      <p:pic>
        <p:nvPicPr>
          <p:cNvPr id="6" name="Picture 5" descr="I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221088"/>
            <a:ext cx="17954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4225850"/>
            <a:ext cx="17938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221088"/>
            <a:ext cx="17954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221088"/>
            <a:ext cx="17954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221088"/>
            <a:ext cx="17954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107504" y="6237312"/>
            <a:ext cx="856927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551717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>
          <a:xfrm>
            <a:off x="7199313" y="5589588"/>
            <a:ext cx="1800225" cy="10763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Aft>
                <a:spcPts val="1050"/>
              </a:spcAft>
              <a:buClr>
                <a:srgbClr val="FFFFFF"/>
              </a:buClr>
              <a:buFont typeface="Lucida Sans" pitchFamily="34" charset="0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  <a:defRPr/>
            </a:pPr>
            <a:r>
              <a:rPr lang="en-GB" sz="3600" b="1" dirty="0" smtClean="0">
                <a:solidFill>
                  <a:srgbClr val="FFFFFF"/>
                </a:solidFill>
                <a:latin typeface="Lucida Sans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2855906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334</Words>
  <Application>Microsoft Office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Office Theme</vt:lpstr>
      <vt:lpstr>Office Theme</vt:lpstr>
      <vt:lpstr>3_Default Design</vt:lpstr>
      <vt:lpstr>Energy Networks Grand Challenge –  Transforming the Top &amp; Tail of Energy Networks</vt:lpstr>
      <vt:lpstr>Why Top &amp; Tail ?</vt:lpstr>
      <vt:lpstr>GB Links</vt:lpstr>
      <vt:lpstr>The Top</vt:lpstr>
      <vt:lpstr>Nano-composite Insulation for HVDC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sep</dc:creator>
  <cp:lastModifiedBy>SGS</cp:lastModifiedBy>
  <cp:revision>51</cp:revision>
  <dcterms:modified xsi:type="dcterms:W3CDTF">2012-05-22T07:54:43Z</dcterms:modified>
</cp:coreProperties>
</file>