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1" r:id="rId6"/>
    <p:sldMasterId id="2147483652" r:id="rId7"/>
  </p:sldMasterIdLst>
  <p:notesMasterIdLst>
    <p:notesMasterId r:id="rId13"/>
  </p:notesMasterIdLst>
  <p:sldIdLst>
    <p:sldId id="256" r:id="rId8"/>
    <p:sldId id="259" r:id="rId9"/>
    <p:sldId id="260" r:id="rId10"/>
    <p:sldId id="261" r:id="rId11"/>
    <p:sldId id="258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DB692E8-D4A9-40E4-9340-35DEC2FF87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44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6E221-3948-493B-BA2F-50BA546EC60A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F19CD6-BF3B-493E-BDD5-8C24240C0EFF}" type="slidenum">
              <a:rPr lang="en-GB"/>
              <a:pPr/>
              <a:t>2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8E459-C009-40F1-983B-69FFDF859088}" type="slidenum">
              <a:rPr lang="en-GB"/>
              <a:pPr/>
              <a:t>5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E00F5A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You can use a full-bleed image to create impact on a page. Caption the image as shown.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FB4AD-1944-4B07-853D-2D866B1196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729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299619-6D0B-4933-84DC-7D039F69E5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613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3A8C30-38A5-434B-9DB3-A9932CC432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4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7E50C9E2-CD39-474C-A14A-CE655C2D21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432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46128C-80D9-4744-9F3A-EB7EFD23BA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3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34A609-6DF0-4AC8-A996-D376F915C8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32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9735B5-4C91-4F19-8A11-F8C136EBF2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015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061E36-0710-41FD-83AF-8A476C5E5A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30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CDCF02-F121-46C8-A195-E67411D269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220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D6FE39-6341-4A5A-9C61-31A2821167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456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648DBE-15DD-45CA-96F5-B41DA2377B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19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EDEA8-11F2-40E7-B842-CD455FD9C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024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71EA02-54C9-4C8B-8785-79E4B81945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57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C1B796-E044-4A11-82E1-D1EE123054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55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0B6E2-1199-45CB-BB5E-7CCF899BA2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5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5E3CA4-828D-4BC3-990C-4011EC8796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342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998A6150-53AA-47B7-B027-9D4FE062E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58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4266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9982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438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20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6CA4A-C92A-4A28-8367-2F26EA0045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913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368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328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448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45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98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6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6303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0846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50B55E-911E-4965-AFB7-33EB6A6F02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39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6A3E0-C906-43C5-AD6B-BC8178415B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9995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521CE-B3DF-43C6-8A8B-05DB50EFD6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3480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F0AE96-A48C-4580-84D7-6920DF2251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06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E4F9A1-4ED9-49EF-BD91-045079E73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9905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65B5A-AFA8-49FE-BC87-A630119311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10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341B7-A86D-4148-B9C1-6ABB4EC3C0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5974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8845C6-A6FB-43EE-9058-6BC00A40B3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6766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99CC1B-F924-4600-8478-27DFB91C1B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6538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ABD95D-87B4-4AB6-9D3D-A395B2A8A4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530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6CD4F8-2317-4FFA-AC38-00DDAF4F64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718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69737-37A8-421E-975C-34A55B7F20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34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ECDD1-DEC7-493F-AF04-6E630C8EFA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10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95B6F-AD12-4805-9AB0-15D9B74A7B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649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9DD7F3-C4E4-4398-B47B-A26683F480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94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1DE6E1-500A-4478-AE05-72532F611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37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87BC5F-5BF0-40FB-9411-56A3C4D2C2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540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98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0332A397-12C4-4734-89D8-A3CE0140F3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44625"/>
            <a:ext cx="4248150" cy="82056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80" y="67087"/>
            <a:ext cx="3297624" cy="811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2755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74319A8-7AFF-4785-8381-A0CF59F67B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260649"/>
            <a:ext cx="5256014" cy="1287024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6184683" y="402912"/>
            <a:ext cx="2671663" cy="579461"/>
            <a:chOff x="385" y="1412"/>
            <a:chExt cx="2268" cy="492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4" y="317639"/>
            <a:ext cx="4998550" cy="1230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107950" y="116392"/>
            <a:ext cx="4248150" cy="74879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392"/>
            <a:ext cx="3024336" cy="744223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+mn-lt"/>
              </a:defRPr>
            </a:lvl1pPr>
          </a:lstStyle>
          <a:p>
            <a:fld id="{B751DCD3-8211-4DF2-B9F2-72057A56A4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16393"/>
            <a:ext cx="4248150" cy="74879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95" y="120966"/>
            <a:ext cx="3024336" cy="744223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6337329" y="203734"/>
            <a:ext cx="2453257" cy="548233"/>
            <a:chOff x="385" y="1412"/>
            <a:chExt cx="2268" cy="492"/>
          </a:xfrm>
        </p:grpSpPr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rgbClr val="00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rgbClr val="000000"/>
                  </a:solidFill>
                  <a:latin typeface="Lucida Sans" pitchFamily="34" charset="0"/>
                  <a:ea typeface="ＭＳ Ｐゴシック" pitchFamily="16" charset="-128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2197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 smtClean="0">
                <a:solidFill>
                  <a:srgbClr val="FFFFFF"/>
                </a:solidFill>
              </a:rPr>
              <a:t>Improving the Operational Performance of National Grid’s Cable Networks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4221088"/>
            <a:ext cx="7981950" cy="1752600"/>
          </a:xfrm>
          <a:ln/>
        </p:spPr>
        <p:txBody>
          <a:bodyPr lIns="90000" tIns="46800" rIns="90000" bIns="46800"/>
          <a:lstStyle/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500" dirty="0" smtClean="0">
                <a:solidFill>
                  <a:srgbClr val="B2D5D5"/>
                </a:solidFill>
              </a:rPr>
              <a:t>Energy USRG Meeting</a:t>
            </a:r>
            <a:endParaRPr lang="en-GB" sz="3500" dirty="0">
              <a:solidFill>
                <a:srgbClr val="B2D5D5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Dr James Pilgrim</a:t>
            </a:r>
            <a:r>
              <a:rPr lang="en-GB" sz="2000" dirty="0">
                <a:solidFill>
                  <a:srgbClr val="B2D5D5"/>
                </a:solidFill>
                <a:latin typeface="Georgia" pitchFamily="16" charset="0"/>
              </a:rPr>
              <a:t/>
            </a:r>
            <a:br>
              <a:rPr lang="en-GB" sz="2000" dirty="0">
                <a:solidFill>
                  <a:srgbClr val="B2D5D5"/>
                </a:solidFill>
                <a:latin typeface="Georgia" pitchFamily="16" charset="0"/>
              </a:rPr>
            </a:b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22</a:t>
            </a: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 May 2012 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22AF334-777A-4FFA-972B-9BF01E1FE7ED}" type="slidenum">
              <a:rPr lang="en-GB"/>
              <a:pPr/>
              <a:t>2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Operational Performance?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2"/>
            <a:ext cx="6120358" cy="4825131"/>
          </a:xfrm>
          <a:ln/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Defined by current ratings, losses and reliability/availability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Current ratings based on thermal/ electrical models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International standards exist for some scenarios, but are not always applicable</a:t>
            </a:r>
          </a:p>
          <a:p>
            <a:pPr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pic>
        <p:nvPicPr>
          <p:cNvPr id="6" name="Picture 5" descr="TransB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0700" y="1988840"/>
            <a:ext cx="3057804" cy="4077072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345" y="4149080"/>
            <a:ext cx="536879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Improvements to international standards through better modelling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Development of 3D finite element modelling techniques for 400kV cable joint bays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Improved modelling of cable tunnels allowing greater flexibility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Development of CFD-based models for novel cable trough installations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Thermal modelling for next-generation high temperature cable systems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Support National Grid with model development and verification for complex projects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r="18874"/>
          <a:stretch>
            <a:fillRect/>
          </a:stretch>
        </p:blipFill>
        <p:spPr bwMode="auto">
          <a:xfrm>
            <a:off x="5004048" y="4869160"/>
            <a:ext cx="21602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F20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6296" y="4869160"/>
            <a:ext cx="1701779" cy="1988840"/>
          </a:xfrm>
          <a:prstGeom prst="rect">
            <a:avLst/>
          </a:prstGeom>
        </p:spPr>
      </p:pic>
      <p:pic>
        <p:nvPicPr>
          <p:cNvPr id="6" name="Picture 5" descr="typical tunnel V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841776"/>
            <a:ext cx="2288687" cy="2016224"/>
          </a:xfrm>
          <a:prstGeom prst="rect">
            <a:avLst/>
          </a:prstGeom>
        </p:spPr>
      </p:pic>
      <p:pic>
        <p:nvPicPr>
          <p:cNvPr id="7" name="Picture 6" descr="ventedtroughv3wintervelocity.png"/>
          <p:cNvPicPr>
            <a:picLocks noChangeAspect="1"/>
          </p:cNvPicPr>
          <p:nvPr/>
        </p:nvPicPr>
        <p:blipFill>
          <a:blip r:embed="rId5" cstate="print"/>
          <a:srcRect r="10971"/>
          <a:stretch>
            <a:fillRect/>
          </a:stretch>
        </p:blipFill>
        <p:spPr>
          <a:xfrm>
            <a:off x="2339752" y="4869160"/>
            <a:ext cx="2664296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Achieved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700213"/>
            <a:ext cx="5976342" cy="4111625"/>
          </a:xfrm>
        </p:spPr>
        <p:txBody>
          <a:bodyPr/>
          <a:lstStyle/>
          <a:p>
            <a:r>
              <a:rPr lang="en-GB" dirty="0" smtClean="0"/>
              <a:t>National Grid have commissioned software builds of our new methods</a:t>
            </a:r>
          </a:p>
          <a:p>
            <a:r>
              <a:rPr lang="en-GB" dirty="0" smtClean="0"/>
              <a:t>Influencing the design of future 400kV cable tunnel projects </a:t>
            </a:r>
          </a:p>
          <a:p>
            <a:r>
              <a:rPr lang="en-GB" dirty="0" smtClean="0"/>
              <a:t>Methods recommended by international </a:t>
            </a:r>
            <a:r>
              <a:rPr lang="en-GB" dirty="0" err="1" smtClean="0"/>
              <a:t>Cigre</a:t>
            </a:r>
            <a:r>
              <a:rPr lang="en-GB" dirty="0" smtClean="0"/>
              <a:t> B1.35 WG on cable current ratings</a:t>
            </a:r>
          </a:p>
          <a:p>
            <a:r>
              <a:rPr lang="en-GB" dirty="0" smtClean="0"/>
              <a:t>Currently developing models for Western HVDC Link (worlds biggest cable project)</a:t>
            </a:r>
            <a:endParaRPr lang="en-GB" dirty="0"/>
          </a:p>
        </p:txBody>
      </p:sp>
      <p:pic>
        <p:nvPicPr>
          <p:cNvPr id="6" name="Picture 5" descr="Bass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293096"/>
            <a:ext cx="1923678" cy="256490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025" y="908720"/>
            <a:ext cx="1987959" cy="29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07305" y="3861048"/>
            <a:ext cx="2136695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http://www.westernhvdclink.co.uk/files/_CD_WHVDC%20Consulation%20Document%20reduced.pdf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72AD5E502084185CE859704707744" ma:contentTypeVersion="0" ma:contentTypeDescription="Create a new document." ma:contentTypeScope="" ma:versionID="4fe74493661f897255d118dc769c72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CF17B-6C5A-4B2C-B75F-FBC6543E3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D3DAE44-C6D5-427A-80C1-04DC885825B1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FED522-E1A2-498D-8EF2-09F1A8BCA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247</Words>
  <Application>Microsoft Office PowerPoint</Application>
  <PresentationFormat>On-screen Show (4:3)</PresentationFormat>
  <Paragraphs>27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Office Theme</vt:lpstr>
      <vt:lpstr>Office Theme</vt:lpstr>
      <vt:lpstr>Office Theme</vt:lpstr>
      <vt:lpstr>Improving the Operational Performance of National Grid’s Cable Networks</vt:lpstr>
      <vt:lpstr>What is Operational Performance?</vt:lpstr>
      <vt:lpstr>Our Contribution</vt:lpstr>
      <vt:lpstr>Impacts Achieved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JP</cp:lastModifiedBy>
  <cp:revision>16</cp:revision>
  <dcterms:modified xsi:type="dcterms:W3CDTF">2012-05-17T12:45:23Z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0x01010003972AD5E502084185CE859704707744</vt:lpwstr>
  </property>
</Properties>
</file>