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79" r:id="rId3"/>
    <p:sldId id="280" r:id="rId4"/>
    <p:sldId id="263" r:id="rId5"/>
    <p:sldId id="271" r:id="rId6"/>
    <p:sldId id="277" r:id="rId7"/>
    <p:sldId id="268" r:id="rId8"/>
    <p:sldId id="266" r:id="rId9"/>
    <p:sldId id="267" r:id="rId10"/>
    <p:sldId id="269" r:id="rId11"/>
    <p:sldId id="270" r:id="rId12"/>
    <p:sldId id="275" r:id="rId13"/>
    <p:sldId id="272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FE58-4F0A-254D-9AB3-466C2FAC0CE9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1398C-5E2F-0C45-90B8-E11493A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Discrete variables values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0C66-45DA-4220-B432-1C449A3C3C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2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8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4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5C3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07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3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6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8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1064-03FC-914D-9E7E-727721F9A2CF}" type="datetimeFigureOut">
              <a:rPr lang="en-US" smtClean="0"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06B7-1BC0-CB45-9603-571C3921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1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microsoft.com/office/2007/relationships/media" Target="file://localhost/Users/gramchurn/Desktop/Soton%20Energy%20Research/house.wmv" TargetMode="External"/><Relationship Id="rId2" Type="http://schemas.openxmlformats.org/officeDocument/2006/relationships/video" Target="file://localhost/Users/gramchurn/Desktop/Soton%20Energy%20Research/house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file://localhost/Users/gramchurn/Desktop/Soton%20Energy%20Research/house.wmv" TargetMode="External"/><Relationship Id="rId2" Type="http://schemas.openxmlformats.org/officeDocument/2006/relationships/video" Target="file://localhost/Users/gramchurn/Desktop/Soton%20Energy%20Research/house.wmv" TargetMode="Externa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1" Type="http://schemas.microsoft.com/office/2007/relationships/media" Target="file://localhost/Users/gramchurn/Desktop/Soton%20Energy%20Research/storage.wmv" TargetMode="External"/><Relationship Id="rId2" Type="http://schemas.openxmlformats.org/officeDocument/2006/relationships/video" Target="file://localhost/Users/gramchurn/Desktop/Soton%20Energy%20Research/storag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21" y="2130425"/>
            <a:ext cx="9002879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Putting the ‘smarts’ into the Smart Grid</a:t>
            </a:r>
            <a:br>
              <a:rPr lang="en-US" sz="4000" dirty="0" smtClean="0"/>
            </a:br>
            <a:r>
              <a:rPr lang="en-US" sz="3600" dirty="0" smtClean="0">
                <a:solidFill>
                  <a:srgbClr val="376092"/>
                </a:solidFill>
              </a:rPr>
              <a:t>A Grand Challenge for Artificial Intelligence 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and the AIC group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Gopal</a:t>
            </a:r>
            <a:r>
              <a:rPr lang="en-US" dirty="0" smtClean="0"/>
              <a:t> Ramchurn and Alex Rogers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71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Developing a test site using 26 university owned homes in a single Southampton street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1"/>
            <a:ext cx="3693097" cy="4329130"/>
          </a:xfrm>
        </p:spPr>
        <p:txBody>
          <a:bodyPr/>
          <a:lstStyle/>
          <a:p>
            <a:r>
              <a:rPr lang="en-GB" sz="2800" dirty="0" smtClean="0"/>
              <a:t>All currently being refurbished.</a:t>
            </a:r>
          </a:p>
          <a:p>
            <a:r>
              <a:rPr lang="en-GB" sz="2800" dirty="0" smtClean="0"/>
              <a:t>Installing energy metering and control:</a:t>
            </a:r>
          </a:p>
          <a:p>
            <a:pPr lvl="1"/>
            <a:r>
              <a:rPr lang="en-GB" sz="2400" dirty="0" err="1" smtClean="0">
                <a:solidFill>
                  <a:srgbClr val="385F64"/>
                </a:solidFill>
              </a:rPr>
              <a:t>AlertMe</a:t>
            </a:r>
            <a:r>
              <a:rPr lang="en-GB" sz="2400" dirty="0" smtClean="0">
                <a:solidFill>
                  <a:srgbClr val="385F64"/>
                </a:solidFill>
              </a:rPr>
              <a:t> energy monitoring.</a:t>
            </a:r>
          </a:p>
          <a:p>
            <a:pPr lvl="1"/>
            <a:r>
              <a:rPr lang="en-GB" sz="2400" dirty="0" err="1" smtClean="0">
                <a:solidFill>
                  <a:srgbClr val="385F64"/>
                </a:solidFill>
              </a:rPr>
              <a:t>Moxia</a:t>
            </a:r>
            <a:r>
              <a:rPr lang="en-GB" sz="2400" dirty="0" smtClean="0">
                <a:solidFill>
                  <a:srgbClr val="385F64"/>
                </a:solidFill>
              </a:rPr>
              <a:t> DC energy hub.</a:t>
            </a:r>
          </a:p>
          <a:p>
            <a:pPr lvl="1"/>
            <a:r>
              <a:rPr lang="en-GB" sz="2400" dirty="0" err="1" smtClean="0">
                <a:solidFill>
                  <a:srgbClr val="385F64"/>
                </a:solidFill>
              </a:rPr>
              <a:t>Horstmann</a:t>
            </a:r>
            <a:r>
              <a:rPr lang="en-GB" sz="2400" dirty="0" smtClean="0">
                <a:solidFill>
                  <a:srgbClr val="385F64"/>
                </a:solidFill>
              </a:rPr>
              <a:t> Controls Home Energy Controller</a:t>
            </a:r>
            <a:endParaRPr lang="en-GB" sz="2400" dirty="0">
              <a:solidFill>
                <a:srgbClr val="385F6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1556792"/>
            <a:ext cx="453650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23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24888" cy="1071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Pricing the charging of electric vehicle using mechanism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65103"/>
          </a:xfrm>
        </p:spPr>
        <p:txBody>
          <a:bodyPr/>
          <a:lstStyle/>
          <a:p>
            <a:r>
              <a:rPr lang="en-GB" sz="2800" dirty="0" smtClean="0"/>
              <a:t>Local transformer may limit EV charging in near future</a:t>
            </a:r>
          </a:p>
          <a:p>
            <a:r>
              <a:rPr lang="en-GB" sz="2800" dirty="0" smtClean="0"/>
              <a:t>How to price and schedule use this scarce resource?</a:t>
            </a:r>
          </a:p>
          <a:p>
            <a:pPr lvl="1"/>
            <a:r>
              <a:rPr lang="en-GB" dirty="0" smtClean="0">
                <a:solidFill>
                  <a:srgbClr val="385F64"/>
                </a:solidFill>
              </a:rPr>
              <a:t>Online mechanism design to incentivise truthful reporting of requirement.</a:t>
            </a:r>
          </a:p>
          <a:p>
            <a:pPr lvl="1"/>
            <a:r>
              <a:rPr lang="en-GB" dirty="0" smtClean="0">
                <a:solidFill>
                  <a:srgbClr val="385F64"/>
                </a:solidFill>
              </a:rPr>
              <a:t>Naturally prices impatience and high-charging rates.</a:t>
            </a:r>
            <a:endParaRPr lang="en-GB" dirty="0">
              <a:solidFill>
                <a:srgbClr val="385F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AD9F-D6F2-4B0F-9F10-500442543A0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56548" y="1600201"/>
            <a:ext cx="2359496" cy="228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00392" y="4754215"/>
            <a:ext cx="7429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4077072"/>
            <a:ext cx="1156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99776" y="4077072"/>
            <a:ext cx="1156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5229200"/>
            <a:ext cx="1156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27768" y="5229200"/>
            <a:ext cx="1156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6012160" y="5157192"/>
            <a:ext cx="2016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868144" y="5157192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092280" y="5165576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7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Formulate as a distributed constraint optimisation problem (DCOP)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70080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Decompose DCOP to a factor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608634" cy="3216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38572"/>
            <a:ext cx="4438960" cy="43377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029744" y="3501008"/>
            <a:ext cx="1872208" cy="57606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36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0567" cy="1071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Applying coalition formation to form efficient virtual power plants (VVP)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432913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Multiple small scale renewable generators come together to participate within the grid.</a:t>
            </a:r>
          </a:p>
          <a:p>
            <a:pPr lvl="1"/>
            <a:r>
              <a:rPr lang="en-GB" dirty="0" smtClean="0">
                <a:solidFill>
                  <a:srgbClr val="385F64"/>
                </a:solidFill>
              </a:rPr>
              <a:t>Alternatives to feed-in-tariffs</a:t>
            </a:r>
          </a:p>
          <a:p>
            <a:pPr lvl="1"/>
            <a:r>
              <a:rPr lang="en-GB" dirty="0" smtClean="0">
                <a:solidFill>
                  <a:srgbClr val="385F64"/>
                </a:solidFill>
              </a:rPr>
              <a:t>Flexible coalitions of generators to hedge their volatile generation to participate</a:t>
            </a:r>
          </a:p>
          <a:p>
            <a:pPr lvl="1"/>
            <a:r>
              <a:rPr lang="en-GB" dirty="0" smtClean="0">
                <a:solidFill>
                  <a:srgbClr val="385F64"/>
                </a:solidFill>
              </a:rPr>
              <a:t>Coalitions reward their members to ensure stability </a:t>
            </a:r>
            <a:endParaRPr lang="en-GB" dirty="0">
              <a:solidFill>
                <a:srgbClr val="385F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AD9F-D6F2-4B0F-9F10-500442543A0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http://greenarbytheday.files.wordpress.com/2009/06/wind-energy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6988" y="1772816"/>
            <a:ext cx="1903443" cy="12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getsolar.com/user_files/image/Cost/cost_PV_roo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3265733"/>
            <a:ext cx="1861802" cy="123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24553" y="4517643"/>
            <a:ext cx="1935879" cy="144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26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Energy Feedback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6" y="1417638"/>
            <a:ext cx="3811411" cy="30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44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Smart Grid represents a modern vision of a dynamic electricity grid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1385816"/>
            <a:ext cx="8572560" cy="4214842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	Imagine the possibilities: electricity and information flowing together in real time, near-zero economic losses from outages and power quality disturbances, a wider array of customized energy choices, suppliers competing in open markets to provide the world’s best electric services, and all of this supported by a new energy infrastructure built on superconductivity, distributed intelligence and resources, clean power, and the hydrogen economy.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00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US Department of Energy (2009) 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AD9F-D6F2-4B0F-9F10-500442543A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44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Smart Grid represents a modern vision of a dynamic electricity grid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1385816"/>
            <a:ext cx="8572560" cy="4214842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	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Imagine the possibilities: </a:t>
            </a:r>
            <a:r>
              <a:rPr lang="en-GB" sz="2800" dirty="0" smtClean="0">
                <a:solidFill>
                  <a:srgbClr val="C00000"/>
                </a:solidFill>
              </a:rPr>
              <a:t>electricity and information flowing together in real time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, near-zero economic losses from outages and power quality disturbances, a wider array of customized energy choices, </a:t>
            </a:r>
            <a:r>
              <a:rPr lang="en-GB" sz="2800" dirty="0" smtClean="0">
                <a:solidFill>
                  <a:srgbClr val="C00000"/>
                </a:solidFill>
              </a:rPr>
              <a:t>suppliers competing in open markets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to provide the world’s best electric services, and all of this supported by a new energy infrastructure built on superconductivity, </a:t>
            </a:r>
            <a:r>
              <a:rPr lang="en-GB" sz="2800" dirty="0" smtClean="0">
                <a:solidFill>
                  <a:srgbClr val="C00000"/>
                </a:solidFill>
              </a:rPr>
              <a:t>distributed intelligence and resources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, clean power, and the hydrogen economy.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00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US Department of Energy (2009) 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AD9F-D6F2-4B0F-9F10-500442543A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1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24888" cy="1071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 have a range of projects pursuing this vision of the smart gird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AD9F-D6F2-4B0F-9F10-500442543A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7704" y="3914424"/>
            <a:ext cx="6779096" cy="22077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dirty="0" smtClean="0"/>
              <a:t>	iDEaS Project: Intelligent Decentralised Energy-Aware Systems</a:t>
            </a:r>
          </a:p>
          <a:p>
            <a:pPr>
              <a:buNone/>
            </a:pPr>
            <a:r>
              <a:rPr lang="en-GB" sz="1800" dirty="0" smtClean="0"/>
              <a:t>	£1M industrial funding</a:t>
            </a:r>
          </a:p>
          <a:p>
            <a:pPr marL="762000" lvl="2" indent="-361950">
              <a:buNone/>
            </a:pPr>
            <a:r>
              <a:rPr lang="en-GB" sz="1600" u="sng" dirty="0" err="1" smtClean="0">
                <a:solidFill>
                  <a:schemeClr val="tx2"/>
                </a:solidFill>
              </a:rPr>
              <a:t>www.ideasproject.info</a:t>
            </a:r>
            <a:r>
              <a:rPr lang="en-GB" sz="1600" u="sng" dirty="0" smtClean="0">
                <a:solidFill>
                  <a:schemeClr val="tx2"/>
                </a:solidFill>
              </a:rPr>
              <a:t>  </a:t>
            </a:r>
          </a:p>
          <a:p>
            <a:pPr>
              <a:buNone/>
            </a:pPr>
            <a:endParaRPr lang="en-GB" sz="700" dirty="0" smtClean="0"/>
          </a:p>
          <a:p>
            <a:pPr>
              <a:buNone/>
            </a:pPr>
            <a:r>
              <a:rPr lang="en-GB" sz="1800" dirty="0" smtClean="0"/>
              <a:t>	Intelligent Agents for Home Energy Management</a:t>
            </a:r>
          </a:p>
          <a:p>
            <a:pPr>
              <a:buNone/>
            </a:pPr>
            <a:r>
              <a:rPr lang="en-GB" sz="1800" dirty="0" smtClean="0"/>
              <a:t>	£800K EPSRC funding</a:t>
            </a:r>
          </a:p>
          <a:p>
            <a:pPr marL="762000" lvl="2" indent="-361950">
              <a:buNone/>
            </a:pPr>
            <a:r>
              <a:rPr lang="en-GB" sz="1600" u="sng" dirty="0" smtClean="0">
                <a:solidFill>
                  <a:schemeClr val="tx2"/>
                </a:solidFill>
              </a:rPr>
              <a:t>www.homeenergyagents.info</a:t>
            </a:r>
          </a:p>
          <a:p>
            <a:pPr marL="762000" lvl="2" indent="-361950">
              <a:buNone/>
            </a:pPr>
            <a:endParaRPr lang="en-GB" dirty="0" smtClean="0"/>
          </a:p>
          <a:p>
            <a:pPr>
              <a:buNone/>
            </a:pPr>
            <a:r>
              <a:rPr lang="en-GB" sz="1800" dirty="0" smtClean="0"/>
              <a:t>	</a:t>
            </a:r>
            <a:endParaRPr lang="en-GB" sz="1600" u="sng" dirty="0">
              <a:solidFill>
                <a:schemeClr val="tx2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8938" y="3823459"/>
            <a:ext cx="1092804" cy="106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89379" y="5018309"/>
            <a:ext cx="818325" cy="78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907704" y="1600201"/>
            <a:ext cx="6779096" cy="249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sz="1600" smtClean="0"/>
              <a:t>	</a:t>
            </a:r>
            <a:r>
              <a:rPr lang="en-GB" sz="1800" smtClean="0"/>
              <a:t>ORCHID: Human-Agent Collectives</a:t>
            </a:r>
          </a:p>
          <a:p>
            <a:pPr>
              <a:buFont typeface="Arial"/>
              <a:buNone/>
            </a:pPr>
            <a:r>
              <a:rPr lang="en-GB" sz="1800" smtClean="0"/>
              <a:t>	£10M EPSRC funded (+ industry)</a:t>
            </a:r>
          </a:p>
          <a:p>
            <a:pPr marL="762000" lvl="2" indent="-361950">
              <a:buFont typeface="Arial"/>
              <a:buNone/>
            </a:pPr>
            <a:r>
              <a:rPr lang="en-GB" sz="1600" u="sng" smtClean="0">
                <a:solidFill>
                  <a:schemeClr val="tx2"/>
                </a:solidFill>
              </a:rPr>
              <a:t>www.orchid.ac.uk</a:t>
            </a:r>
          </a:p>
          <a:p>
            <a:pPr>
              <a:buFont typeface="Arial"/>
              <a:buNone/>
            </a:pPr>
            <a:endParaRPr lang="en-GB" sz="1600" smtClean="0"/>
          </a:p>
          <a:p>
            <a:pPr>
              <a:buFont typeface="Arial"/>
              <a:buNone/>
            </a:pPr>
            <a:r>
              <a:rPr lang="en-GB" sz="1600" smtClean="0"/>
              <a:t>	Building Banter: Human Centred Design for Energy Efficient Buidlings</a:t>
            </a:r>
          </a:p>
          <a:p>
            <a:pPr>
              <a:buFont typeface="Arial"/>
              <a:buNone/>
            </a:pPr>
            <a:r>
              <a:rPr lang="en-GB" sz="1600" smtClean="0"/>
              <a:t>	£100K TSB funded (project partner Arup)</a:t>
            </a:r>
          </a:p>
          <a:p>
            <a:pPr marL="762000" lvl="2" indent="-361950">
              <a:buFont typeface="Arial"/>
              <a:buNone/>
            </a:pPr>
            <a:r>
              <a:rPr lang="en-GB" sz="1600" u="sng" smtClean="0">
                <a:solidFill>
                  <a:schemeClr val="tx2"/>
                </a:solidFill>
              </a:rPr>
              <a:t>www.buildingbanter.info</a:t>
            </a:r>
          </a:p>
          <a:p>
            <a:pPr marL="762000" lvl="2" indent="-361950">
              <a:buFont typeface="Arial"/>
              <a:buNone/>
            </a:pPr>
            <a:endParaRPr lang="en-GB" smtClean="0"/>
          </a:p>
          <a:p>
            <a:pPr>
              <a:buFont typeface="Arial"/>
              <a:buNone/>
            </a:pPr>
            <a:r>
              <a:rPr lang="en-GB" sz="1800" smtClean="0"/>
              <a:t>	</a:t>
            </a:r>
            <a:endParaRPr lang="en-GB" sz="1600" u="sng" dirty="0">
              <a:solidFill>
                <a:schemeClr val="tx2"/>
              </a:solidFill>
            </a:endParaRPr>
          </a:p>
        </p:txBody>
      </p:sp>
      <p:pic>
        <p:nvPicPr>
          <p:cNvPr id="12" name="Picture 2" descr="C:\Users\Alex Rogers\Desktop\Synchronised\Projects\Ongoing\ORCHID\Logo\JPEG\300 DPI\orchid_logo_colo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9310" y="1600201"/>
            <a:ext cx="962432" cy="822196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0806" y="2943744"/>
            <a:ext cx="1038317" cy="67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918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24888" cy="1071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of the topics addressed in these projects cover: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330017" cy="4329130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/>
              <a:t>Home energy management</a:t>
            </a:r>
          </a:p>
          <a:p>
            <a:pPr lvl="1"/>
            <a:r>
              <a:rPr lang="en-GB" sz="2400" dirty="0">
                <a:solidFill>
                  <a:srgbClr val="385F64"/>
                </a:solidFill>
              </a:rPr>
              <a:t>Optimisation of home </a:t>
            </a:r>
            <a:r>
              <a:rPr lang="en-GB" sz="2400" dirty="0" smtClean="0">
                <a:solidFill>
                  <a:srgbClr val="385F64"/>
                </a:solidFill>
              </a:rPr>
              <a:t>heating</a:t>
            </a:r>
            <a:endParaRPr lang="en-GB" sz="2800" dirty="0" smtClean="0"/>
          </a:p>
          <a:p>
            <a:r>
              <a:rPr lang="en-GB" sz="2800" dirty="0" smtClean="0"/>
              <a:t>Energy </a:t>
            </a:r>
            <a:r>
              <a:rPr lang="en-GB" sz="2800" dirty="0" smtClean="0"/>
              <a:t>storage</a:t>
            </a:r>
          </a:p>
          <a:p>
            <a:pPr lvl="1"/>
            <a:r>
              <a:rPr lang="en-GB" sz="2400" dirty="0" smtClean="0">
                <a:solidFill>
                  <a:srgbClr val="385F64"/>
                </a:solidFill>
              </a:rPr>
              <a:t>Home and grid level optimisation</a:t>
            </a:r>
          </a:p>
          <a:p>
            <a:r>
              <a:rPr lang="en-GB" sz="2800" dirty="0" smtClean="0"/>
              <a:t>Virtual </a:t>
            </a:r>
            <a:r>
              <a:rPr lang="en-GB" sz="2800" dirty="0" smtClean="0"/>
              <a:t>Power Plants</a:t>
            </a:r>
          </a:p>
          <a:p>
            <a:pPr lvl="1"/>
            <a:r>
              <a:rPr lang="en-GB" sz="2400" dirty="0" smtClean="0">
                <a:solidFill>
                  <a:srgbClr val="385F64"/>
                </a:solidFill>
              </a:rPr>
              <a:t>Coalition formation between renewable generators</a:t>
            </a:r>
          </a:p>
          <a:p>
            <a:r>
              <a:rPr lang="en-GB" sz="2800" dirty="0" smtClean="0"/>
              <a:t>Electric vehicle charge pricing</a:t>
            </a:r>
          </a:p>
          <a:p>
            <a:pPr lvl="1"/>
            <a:r>
              <a:rPr lang="en-GB" sz="2400" dirty="0" smtClean="0">
                <a:solidFill>
                  <a:srgbClr val="385F64"/>
                </a:solidFill>
              </a:rPr>
              <a:t>Mechanism design for allocating scarce resources </a:t>
            </a:r>
            <a:endParaRPr lang="en-GB" sz="2400" dirty="0" smtClean="0">
              <a:solidFill>
                <a:srgbClr val="385F64"/>
              </a:solidFill>
            </a:endParaRPr>
          </a:p>
          <a:p>
            <a:r>
              <a:rPr lang="en-GB" sz="3000" dirty="0" smtClean="0"/>
              <a:t>Smart Grid Optimisation</a:t>
            </a:r>
          </a:p>
          <a:p>
            <a:pPr lvl="1"/>
            <a:r>
              <a:rPr lang="en-GB" sz="2600" smtClean="0">
                <a:solidFill>
                  <a:srgbClr val="385F64"/>
                </a:solidFill>
              </a:rPr>
              <a:t>Algorithms </a:t>
            </a:r>
            <a:r>
              <a:rPr lang="en-GB" sz="2600" dirty="0" smtClean="0">
                <a:solidFill>
                  <a:srgbClr val="385F64"/>
                </a:solidFill>
              </a:rPr>
              <a:t>for Decentralised optimal dispatch of generators</a:t>
            </a:r>
            <a:endParaRPr lang="en-GB" sz="2600" dirty="0" smtClean="0">
              <a:solidFill>
                <a:srgbClr val="385F64"/>
              </a:solidFill>
            </a:endParaRPr>
          </a:p>
          <a:p>
            <a:r>
              <a:rPr lang="en-GB" sz="2800" dirty="0" smtClean="0"/>
              <a:t>Energy feedback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AD9F-D6F2-4B0F-9F10-500442543A0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441799"/>
            <a:ext cx="2545094" cy="20194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66090" y="3286601"/>
            <a:ext cx="998804" cy="96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ouse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screen"/>
          <a:stretch>
            <a:fillRect/>
          </a:stretch>
        </p:blipFill>
        <p:spPr>
          <a:xfrm>
            <a:off x="5980613" y="1227271"/>
            <a:ext cx="2584281" cy="1938211"/>
          </a:xfrm>
          <a:prstGeom prst="rect">
            <a:avLst/>
          </a:prstGeom>
        </p:spPr>
      </p:pic>
      <p:pic>
        <p:nvPicPr>
          <p:cNvPr id="9" name="Picture 2" descr="http://greenarbytheday.files.wordpress.com/2009/06/wind-energy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80613" y="3286600"/>
            <a:ext cx="1458485" cy="96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4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AD9F-D6F2-4B0F-9F10-500442543A0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hous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68859" y="4834809"/>
            <a:ext cx="1645951" cy="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285720" y="2786058"/>
            <a:ext cx="2283139" cy="31432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42" name="Picture 2" descr="http://www.bsdlive.co.uk/Pictures/web/q/o/s/Eco_Hom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1656702"/>
            <a:ext cx="2714612" cy="289235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AD9F-D6F2-4B0F-9F10-500442543A0D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00562" y="4643446"/>
            <a:ext cx="2760366" cy="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5"/>
          <p:cNvGrpSpPr/>
          <p:nvPr/>
        </p:nvGrpSpPr>
        <p:grpSpPr>
          <a:xfrm>
            <a:off x="7143768" y="3977553"/>
            <a:ext cx="857256" cy="1000132"/>
            <a:chOff x="3428992" y="2428868"/>
            <a:chExt cx="857256" cy="1000132"/>
          </a:xfrm>
        </p:grpSpPr>
        <p:sp>
          <p:nvSpPr>
            <p:cNvPr id="7" name="Oval 6"/>
            <p:cNvSpPr/>
            <p:nvPr/>
          </p:nvSpPr>
          <p:spPr>
            <a:xfrm>
              <a:off x="3428992" y="2428868"/>
              <a:ext cx="857256" cy="2143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428992" y="3214686"/>
              <a:ext cx="857256" cy="21431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8992" y="2928934"/>
              <a:ext cx="857256" cy="3929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stCxn id="7" idx="6"/>
              <a:endCxn id="9" idx="6"/>
            </p:cNvCxnSpPr>
            <p:nvPr/>
          </p:nvCxnSpPr>
          <p:spPr>
            <a:xfrm>
              <a:off x="4286248" y="2536025"/>
              <a:ext cx="0" cy="7858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2"/>
              <a:endCxn id="9" idx="2"/>
            </p:cNvCxnSpPr>
            <p:nvPr/>
          </p:nvCxnSpPr>
          <p:spPr>
            <a:xfrm rot="10800000" flipV="1">
              <a:off x="3428992" y="2536025"/>
              <a:ext cx="0" cy="7858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428992" y="2786058"/>
              <a:ext cx="857256" cy="21431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5400000">
            <a:off x="4381930" y="4524813"/>
            <a:ext cx="237265" cy="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000496" y="4620495"/>
            <a:ext cx="428628" cy="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4338" y="1761988"/>
            <a:ext cx="2029096" cy="194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" name="Group 102"/>
          <p:cNvGrpSpPr/>
          <p:nvPr/>
        </p:nvGrpSpPr>
        <p:grpSpPr>
          <a:xfrm>
            <a:off x="285721" y="857232"/>
            <a:ext cx="2786080" cy="1767314"/>
            <a:chOff x="357160" y="1428736"/>
            <a:chExt cx="2786080" cy="1767314"/>
          </a:xfrm>
        </p:grpSpPr>
        <p:sp>
          <p:nvSpPr>
            <p:cNvPr id="26" name="Rectangle 25"/>
            <p:cNvSpPr/>
            <p:nvPr/>
          </p:nvSpPr>
          <p:spPr>
            <a:xfrm>
              <a:off x="928662" y="2571744"/>
              <a:ext cx="45719" cy="2143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74381" y="2643182"/>
              <a:ext cx="45719" cy="1428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20100" y="2571741"/>
              <a:ext cx="45719" cy="2143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65819" y="2428868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03921" y="2500306"/>
              <a:ext cx="45719" cy="2857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9640" y="2428868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95359" y="2357430"/>
              <a:ext cx="45719" cy="42862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41078" y="2285992"/>
              <a:ext cx="45719" cy="5000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85852" y="2428868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31571" y="2143116"/>
              <a:ext cx="45719" cy="6429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77290" y="1893968"/>
              <a:ext cx="45719" cy="8920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23009" y="1999253"/>
              <a:ext cx="45719" cy="78680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68728" y="2071678"/>
              <a:ext cx="45719" cy="7143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14447" y="2143117"/>
              <a:ext cx="45719" cy="6429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60166" y="2071678"/>
              <a:ext cx="45719" cy="7143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05885" y="1999251"/>
              <a:ext cx="45719" cy="7868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43987" y="2428866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89706" y="2428867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35425" y="2357429"/>
              <a:ext cx="45719" cy="42862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81144" y="2428864"/>
              <a:ext cx="45719" cy="3571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25918" y="2428867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71637" y="2571743"/>
              <a:ext cx="45719" cy="2143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17356" y="2428867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63075" y="2500306"/>
              <a:ext cx="45719" cy="2857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08794" y="2571742"/>
              <a:ext cx="45719" cy="2143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054513" y="2428866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00232" y="2428865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45951" y="2428866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45951" y="2214555"/>
              <a:ext cx="83821" cy="5715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29772" y="2214554"/>
              <a:ext cx="45719" cy="5715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275491" y="2357428"/>
              <a:ext cx="45719" cy="42862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21210" y="2285990"/>
              <a:ext cx="45719" cy="5000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65984" y="1714488"/>
              <a:ext cx="45719" cy="10715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411703" y="1643050"/>
              <a:ext cx="45719" cy="1143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57422" y="1643050"/>
              <a:ext cx="45719" cy="11430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03141" y="1999251"/>
              <a:ext cx="45719" cy="78680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48860" y="1893967"/>
              <a:ext cx="45719" cy="8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4579" y="2428865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40298" y="2143116"/>
              <a:ext cx="45719" cy="6429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86017" y="2428865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24119" y="2428864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69838" y="2428865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5557" y="2357427"/>
              <a:ext cx="45719" cy="42862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861276" y="2285989"/>
              <a:ext cx="45719" cy="5000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906050" y="2428865"/>
              <a:ext cx="45719" cy="357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51769" y="2571741"/>
              <a:ext cx="45719" cy="2143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997488" y="2500306"/>
              <a:ext cx="45719" cy="2857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43207" y="2571741"/>
              <a:ext cx="45719" cy="2143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857224" y="2786055"/>
              <a:ext cx="2286016" cy="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214282" y="2143116"/>
              <a:ext cx="142876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214415" y="2857496"/>
              <a:ext cx="1553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½ hour periods</a:t>
              </a:r>
              <a:endParaRPr lang="en-GB" sz="1600" dirty="0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857224" y="2214559"/>
              <a:ext cx="714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57224" y="1643046"/>
              <a:ext cx="714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642910" y="150017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42910" y="208043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42910" y="26431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02" name="TextBox 101"/>
            <p:cNvSpPr txBox="1"/>
            <p:nvPr/>
          </p:nvSpPr>
          <p:spPr>
            <a:xfrm rot="16200000">
              <a:off x="-199082" y="2034138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Demand (kW)</a:t>
              </a:r>
              <a:endParaRPr lang="en-GB" sz="1600" dirty="0"/>
            </a:p>
          </p:txBody>
        </p:sp>
      </p:grp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975" y="357166"/>
            <a:ext cx="2785703" cy="3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715008" y="285728"/>
            <a:ext cx="3286148" cy="877819"/>
          </a:xfrm>
        </p:spPr>
        <p:txBody>
          <a:bodyPr/>
          <a:lstStyle/>
          <a:p>
            <a:r>
              <a:rPr lang="en-GB" sz="4000" dirty="0" smtClean="0"/>
              <a:t>Smart Home</a:t>
            </a:r>
            <a:endParaRPr lang="en-GB" sz="4000" dirty="0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4786314" y="4857760"/>
            <a:ext cx="1143008" cy="1588"/>
          </a:xfrm>
          <a:prstGeom prst="straightConnector1">
            <a:avLst/>
          </a:prstGeom>
          <a:ln w="31750">
            <a:solidFill>
              <a:schemeClr val="accent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73" y="4194277"/>
            <a:ext cx="1778311" cy="39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4819347"/>
            <a:ext cx="1497336" cy="32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9" name="Picture 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6248" y="5013992"/>
            <a:ext cx="1928826" cy="3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TextBox 111"/>
          <p:cNvSpPr txBox="1"/>
          <p:nvPr/>
        </p:nvSpPr>
        <p:spPr>
          <a:xfrm>
            <a:off x="555117" y="2961959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Macroscopic </a:t>
            </a:r>
          </a:p>
          <a:p>
            <a:r>
              <a:rPr lang="en-GB" b="1" dirty="0" smtClean="0"/>
              <a:t>Market Model</a:t>
            </a:r>
            <a:endParaRPr lang="en-GB" b="1" dirty="0"/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7673" y="3765649"/>
            <a:ext cx="1697354" cy="37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2" name="Picture 1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5686" y="5287976"/>
            <a:ext cx="1608826" cy="39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3" name="Picture 1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381672" y="334215"/>
            <a:ext cx="469672" cy="44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6" name="Picture 2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44089" y="774486"/>
            <a:ext cx="1199415" cy="8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0" name="Group 359"/>
          <p:cNvGrpSpPr/>
          <p:nvPr/>
        </p:nvGrpSpPr>
        <p:grpSpPr>
          <a:xfrm>
            <a:off x="6429388" y="4857760"/>
            <a:ext cx="2540327" cy="1446545"/>
            <a:chOff x="745789" y="4054157"/>
            <a:chExt cx="2540327" cy="1446545"/>
          </a:xfrm>
        </p:grpSpPr>
        <p:cxnSp>
          <p:nvCxnSpPr>
            <p:cNvPr id="361" name="Straight Connector 360"/>
            <p:cNvCxnSpPr/>
            <p:nvPr/>
          </p:nvCxnSpPr>
          <p:spPr>
            <a:xfrm>
              <a:off x="1000100" y="4839979"/>
              <a:ext cx="714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Rectangle 361"/>
            <p:cNvSpPr/>
            <p:nvPr/>
          </p:nvSpPr>
          <p:spPr>
            <a:xfrm>
              <a:off x="1055412" y="4625662"/>
              <a:ext cx="45719" cy="2143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1101131" y="4554203"/>
              <a:ext cx="45719" cy="2857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1146850" y="4554222"/>
              <a:ext cx="45719" cy="285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5" name="Picture 3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745789" y="5268602"/>
              <a:ext cx="243514" cy="2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6" name="Straight Connector 365"/>
            <p:cNvCxnSpPr/>
            <p:nvPr/>
          </p:nvCxnSpPr>
          <p:spPr>
            <a:xfrm flipV="1">
              <a:off x="1000100" y="5411474"/>
              <a:ext cx="55312" cy="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V="1">
              <a:off x="1000100" y="4268458"/>
              <a:ext cx="55312" cy="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68" name="Picture 4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788027" y="4125593"/>
              <a:ext cx="212073" cy="239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9" name="Rectangle 368"/>
            <p:cNvSpPr/>
            <p:nvPr/>
          </p:nvSpPr>
          <p:spPr>
            <a:xfrm>
              <a:off x="1174417" y="4554222"/>
              <a:ext cx="45719" cy="2857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200136" y="4554222"/>
              <a:ext cx="45719" cy="2857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1245855" y="4482779"/>
              <a:ext cx="45719" cy="35719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1276390" y="4482769"/>
              <a:ext cx="45719" cy="35720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1322109" y="4409798"/>
              <a:ext cx="45719" cy="43017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1367828" y="4363455"/>
              <a:ext cx="45719" cy="47651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1413547" y="4363454"/>
              <a:ext cx="45719" cy="47652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459266" y="4409798"/>
              <a:ext cx="45719" cy="43018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1504985" y="4482788"/>
              <a:ext cx="45719" cy="35719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1550704" y="4554222"/>
              <a:ext cx="45719" cy="2857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1573563" y="4625662"/>
              <a:ext cx="45719" cy="2143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1603045" y="4625662"/>
              <a:ext cx="45719" cy="21431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1648764" y="4687579"/>
              <a:ext cx="45719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1694483" y="4687588"/>
              <a:ext cx="45719" cy="15239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1740202" y="4687588"/>
              <a:ext cx="45719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2214582" y="4849491"/>
              <a:ext cx="45719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2237442" y="4849509"/>
              <a:ext cx="45719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283161" y="4849509"/>
              <a:ext cx="45719" cy="214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2328880" y="4839973"/>
              <a:ext cx="45719" cy="30353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2374599" y="4839973"/>
              <a:ext cx="45719" cy="30353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2420318" y="4849509"/>
              <a:ext cx="45719" cy="2940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466037" y="4849509"/>
              <a:ext cx="45719" cy="21430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511756" y="4849495"/>
              <a:ext cx="45719" cy="21431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557475" y="4849509"/>
              <a:ext cx="45719" cy="21430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2603194" y="4849491"/>
              <a:ext cx="45719" cy="29402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2648913" y="4849510"/>
              <a:ext cx="45719" cy="21430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2694632" y="4849494"/>
              <a:ext cx="45719" cy="2940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740351" y="4849509"/>
              <a:ext cx="45719" cy="29400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2786070" y="4849491"/>
              <a:ext cx="45719" cy="2940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2808929" y="4849510"/>
              <a:ext cx="45719" cy="214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854648" y="4849491"/>
              <a:ext cx="45719" cy="214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900367" y="4849510"/>
              <a:ext cx="45719" cy="214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946086" y="4849491"/>
              <a:ext cx="45719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991805" y="4849491"/>
              <a:ext cx="45719" cy="7144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3037524" y="4697100"/>
              <a:ext cx="45719" cy="1428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3083243" y="4697100"/>
              <a:ext cx="45719" cy="1428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3128962" y="4625660"/>
              <a:ext cx="45719" cy="2143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3174681" y="4625660"/>
              <a:ext cx="45719" cy="2143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2168863" y="4839970"/>
              <a:ext cx="45719" cy="809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1785921" y="4759007"/>
              <a:ext cx="45719" cy="809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9" name="Straight Connector 408"/>
            <p:cNvCxnSpPr/>
            <p:nvPr/>
          </p:nvCxnSpPr>
          <p:spPr>
            <a:xfrm flipV="1">
              <a:off x="1000100" y="4839970"/>
              <a:ext cx="2286016" cy="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 flipH="1" flipV="1">
              <a:off x="341032" y="4768537"/>
              <a:ext cx="142876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1000100" y="4839960"/>
              <a:ext cx="714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541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AD9F-D6F2-4B0F-9F10-500442543A0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storag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302</Words>
  <Application>Microsoft Macintosh PowerPoint</Application>
  <PresentationFormat>On-screen Show (4:3)</PresentationFormat>
  <Paragraphs>77</Paragraphs>
  <Slides>14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Putting the ‘smarts’ into the Smart Grid A Grand Challenge for Artificial Intelligence (and the AIC group)</vt:lpstr>
      <vt:lpstr>The Smart Grid represents a modern vision of a dynamic electricity grid</vt:lpstr>
      <vt:lpstr>The Smart Grid represents a modern vision of a dynamic electricity grid</vt:lpstr>
      <vt:lpstr>We have a range of projects pursuing this vision of the smart gird</vt:lpstr>
      <vt:lpstr>Some of the topics addressed in these projects cover:</vt:lpstr>
      <vt:lpstr>PowerPoint Presentation</vt:lpstr>
      <vt:lpstr>PowerPoint Presentation</vt:lpstr>
      <vt:lpstr>Smart Home</vt:lpstr>
      <vt:lpstr>PowerPoint Presentation</vt:lpstr>
      <vt:lpstr>Developing a test site using 26 university owned homes in a single Southampton street </vt:lpstr>
      <vt:lpstr>Pricing the charging of electric vehicle using mechanism design</vt:lpstr>
      <vt:lpstr>Formulate as a distributed constraint optimisation problem (DCOP)</vt:lpstr>
      <vt:lpstr>Applying coalition formation to form efficient virtual power plants (VVP)</vt:lpstr>
      <vt:lpstr>Providing Energy Feedback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the ‘smarts’ into the smart grid: A grand challenge for AI (and the AIC Group)</dc:title>
  <dc:creator>Sarvapali Ramchurn</dc:creator>
  <cp:lastModifiedBy>Sarvapali Ramchurn</cp:lastModifiedBy>
  <cp:revision>6</cp:revision>
  <dcterms:created xsi:type="dcterms:W3CDTF">2012-05-17T13:50:25Z</dcterms:created>
  <dcterms:modified xsi:type="dcterms:W3CDTF">2012-05-20T10:15:56Z</dcterms:modified>
</cp:coreProperties>
</file>