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83" r:id="rId4"/>
    <p:sldId id="264" r:id="rId5"/>
    <p:sldId id="292" r:id="rId6"/>
    <p:sldId id="25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AE"/>
    <a:srgbClr val="AFC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5" d="100"/>
          <a:sy n="75" d="100"/>
        </p:scale>
        <p:origin x="-202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0DFD90-567C-409B-B0D2-FABB150AF681}" type="datetimeFigureOut">
              <a:rPr lang="en-US"/>
              <a:pPr>
                <a:defRPr/>
              </a:pPr>
              <a:t>5/21/2012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BB1FA6-0618-4EF2-BA45-A55C26102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83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8000">
              <a:srgbClr val="AFC2DA">
                <a:alpha val="46000"/>
              </a:srgbClr>
            </a:gs>
            <a:gs pos="63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990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724400"/>
          </a:xfrm>
        </p:spPr>
        <p:txBody>
          <a:bodyPr/>
          <a:lstStyle>
            <a:lvl1pPr>
              <a:lnSpc>
                <a:spcPct val="114000"/>
              </a:lnSpc>
              <a:defRPr sz="2200"/>
            </a:lvl1pPr>
            <a:lvl2pPr>
              <a:lnSpc>
                <a:spcPct val="114000"/>
              </a:lnSpc>
              <a:defRPr sz="2000"/>
            </a:lvl2pPr>
            <a:lvl3pPr>
              <a:lnSpc>
                <a:spcPct val="114000"/>
              </a:lnSpc>
              <a:defRPr sz="18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1000">
              <a:schemeClr val="bg1"/>
            </a:gs>
            <a:gs pos="100000">
              <a:srgbClr val="507BAE">
                <a:alpha val="34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" descr="C:\Documents and Settings\Geoff Merrett\My Documents\Work\Research\Projects\Holistic EH\Admin\Logo\Logo.em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04800"/>
            <a:ext cx="229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8" r:id="rId3"/>
    <p:sldLayoutId id="2147483659" r:id="rId4"/>
    <p:sldLayoutId id="2147483660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fontAlgn="base">
        <a:lnSpc>
          <a:spcPct val="114000"/>
        </a:lnSpc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4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40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h-network.org/events/dissemination2011/presentations/Tom%20Berr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h-networ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stic.ecs.soton.ac.uk/res/eh-system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olistic.ecs.soton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Next-Generation Energy-Harvesting Electronics: Holistic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791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+mj-lt"/>
              </a:rPr>
              <a:t>Alex S. </a:t>
            </a:r>
            <a:r>
              <a:rPr lang="en-GB" dirty="0" smtClean="0">
                <a:solidFill>
                  <a:schemeClr val="accent2"/>
                </a:solidFill>
                <a:latin typeface="+mj-lt"/>
              </a:rPr>
              <a:t>Weddell</a:t>
            </a:r>
          </a:p>
          <a:p>
            <a:r>
              <a:rPr lang="en-GB" dirty="0" smtClean="0">
                <a:solidFill>
                  <a:schemeClr val="accent2"/>
                </a:solidFill>
                <a:latin typeface="+mj-lt"/>
              </a:rPr>
              <a:t>22 May 2012</a:t>
            </a:r>
            <a:endParaRPr lang="en-GB" dirty="0" smtClean="0">
              <a:solidFill>
                <a:schemeClr val="accent2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990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Vibration EH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Typically condition monitoring, using wireless sensors</a:t>
            </a:r>
          </a:p>
          <a:p>
            <a:pPr lvl="1"/>
            <a:r>
              <a:rPr lang="en-GB" dirty="0" smtClean="0"/>
              <a:t>Sensors can be retro-fitted without electrician/batteries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4000" dirty="0" smtClean="0"/>
          </a:p>
          <a:p>
            <a:endParaRPr lang="en-GB" dirty="0" smtClean="0"/>
          </a:p>
          <a:p>
            <a:r>
              <a:rPr lang="en-GB" dirty="0" smtClean="0"/>
              <a:t>Also applications in asset tracking, monitoring of rotating machinery, even human health monitoring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072" y="2743200"/>
            <a:ext cx="4044328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72" y="2743200"/>
            <a:ext cx="3757178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6200" y="6519446"/>
            <a:ext cx="8763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+mn-lt"/>
              </a:rPr>
              <a:t>Energy Harvesting used for Wireless Condition Monitoring, </a:t>
            </a:r>
            <a:r>
              <a:rPr lang="en-GB" sz="800" i="1" dirty="0" smtClean="0">
                <a:latin typeface="+mn-lt"/>
              </a:rPr>
              <a:t>GE</a:t>
            </a:r>
            <a:r>
              <a:rPr lang="en-GB" sz="800" dirty="0" smtClean="0">
                <a:latin typeface="+mn-lt"/>
              </a:rPr>
              <a:t> [Online]. Available: </a:t>
            </a:r>
            <a:r>
              <a:rPr lang="en-GB" sz="800" dirty="0" smtClean="0">
                <a:latin typeface="+mn-lt"/>
                <a:hlinkClick r:id="rId4"/>
              </a:rPr>
              <a:t>http://eh-network.org/events/dissemination2011/presentations/Tom%20Berry.pdf</a:t>
            </a:r>
            <a:r>
              <a:rPr lang="en-GB" sz="800" dirty="0" smtClean="0">
                <a:latin typeface="+mn-lt"/>
              </a:rPr>
              <a:t> </a:t>
            </a:r>
            <a:endParaRPr lang="en-GB" sz="800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Collecting Real Vibration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4724400"/>
            <a:ext cx="4267201" cy="1295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Data available online at</a:t>
            </a:r>
            <a:br>
              <a:rPr lang="en-GB" dirty="0" smtClean="0"/>
            </a:br>
            <a:r>
              <a:rPr lang="en-GB" dirty="0"/>
              <a:t>EH Network Data </a:t>
            </a:r>
            <a:r>
              <a:rPr lang="en-GB" dirty="0" smtClean="0"/>
              <a:t>Repository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www.eh-network.org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 t="7129" r="113" b="17020"/>
          <a:stretch/>
        </p:blipFill>
        <p:spPr bwMode="auto">
          <a:xfrm>
            <a:off x="5105399" y="1676400"/>
            <a:ext cx="3584653" cy="233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\\wibble\wise\Filestore\asw &amp; lw04r\Differential Measurements\Ford Focus\2011-11-09 AM Ford Focus (bracket)\IMAG06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31812" r="14006"/>
          <a:stretch/>
        </p:blipFill>
        <p:spPr bwMode="auto">
          <a:xfrm>
            <a:off x="4876800" y="2971800"/>
            <a:ext cx="2286001" cy="132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97606" cy="233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\\wibble\wise\Filestore\asw &amp; lw04r\Differential Measurements\CHP Plant\IMAG0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419600"/>
            <a:ext cx="3584653" cy="214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6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A: Adaptive, High-Efficiency Micro Generators</a:t>
            </a:r>
          </a:p>
          <a:p>
            <a:r>
              <a:rPr lang="en-GB" dirty="0" smtClean="0"/>
              <a:t>B: Energy Harvesting-Aware Computation Circuits</a:t>
            </a:r>
          </a:p>
          <a:p>
            <a:r>
              <a:rPr lang="en-GB" dirty="0" smtClean="0"/>
              <a:t>C: Integrated Modelling &amp; Performance Optimisation 	  for Energy Harvesting Systems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3581400"/>
            <a:ext cx="6762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" y="6566356"/>
            <a:ext cx="906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+mn-lt"/>
              </a:rPr>
              <a:t>Energy Harvesting Systems: A Block Diagram (2010, July 16). </a:t>
            </a:r>
            <a:r>
              <a:rPr lang="en-GB" sz="800" i="1" dirty="0" smtClean="0">
                <a:latin typeface="+mn-lt"/>
              </a:rPr>
              <a:t>Holistic Energy Harvesting</a:t>
            </a:r>
            <a:r>
              <a:rPr lang="en-GB" sz="800" dirty="0" smtClean="0">
                <a:latin typeface="+mn-lt"/>
              </a:rPr>
              <a:t> [Online]. Available: </a:t>
            </a:r>
            <a:r>
              <a:rPr lang="en-GB" sz="800" dirty="0" smtClean="0">
                <a:latin typeface="+mn-lt"/>
                <a:hlinkClick r:id="rId3"/>
              </a:rPr>
              <a:t>http://www.holistic.ecs.soton.ac.uk/res/eh-system.php</a:t>
            </a:r>
            <a:endParaRPr lang="en-GB" sz="800" dirty="0">
              <a:latin typeface="+mn-lt"/>
            </a:endParaRPr>
          </a:p>
        </p:txBody>
      </p:sp>
      <p:sp>
        <p:nvSpPr>
          <p:cNvPr id="6" name="L-Shape 5"/>
          <p:cNvSpPr/>
          <p:nvPr/>
        </p:nvSpPr>
        <p:spPr>
          <a:xfrm rot="10800000" flipH="1">
            <a:off x="2286000" y="4114800"/>
            <a:ext cx="4419600" cy="2043112"/>
          </a:xfrm>
          <a:prstGeom prst="corner">
            <a:avLst>
              <a:gd name="adj1" fmla="val 45338"/>
              <a:gd name="adj2" fmla="val 7253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-Shape 6"/>
          <p:cNvSpPr/>
          <p:nvPr/>
        </p:nvSpPr>
        <p:spPr>
          <a:xfrm flipH="1">
            <a:off x="4610100" y="4114800"/>
            <a:ext cx="3238500" cy="2043113"/>
          </a:xfrm>
          <a:prstGeom prst="corner">
            <a:avLst>
              <a:gd name="adj1" fmla="val 51851"/>
              <a:gd name="adj2" fmla="val 5233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95400" y="4114800"/>
            <a:ext cx="6553200" cy="2043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Demonstrator: </a:t>
            </a:r>
            <a:r>
              <a:rPr lang="en-GB" dirty="0" smtClean="0"/>
              <a:t>Tuneable </a:t>
            </a:r>
            <a:r>
              <a:rPr lang="en-GB" dirty="0" smtClean="0"/>
              <a:t>VEH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8" y="1752600"/>
            <a:ext cx="7531203" cy="4724400"/>
          </a:xfrm>
        </p:spPr>
      </p:pic>
      <p:sp>
        <p:nvSpPr>
          <p:cNvPr id="4" name="TextBox 3"/>
          <p:cNvSpPr txBox="1"/>
          <p:nvPr/>
        </p:nvSpPr>
        <p:spPr>
          <a:xfrm>
            <a:off x="6019800" y="3798332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Generator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943600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Accelerometer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00" y="3798332"/>
            <a:ext cx="20701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Tuning </a:t>
            </a:r>
            <a:r>
              <a:rPr lang="en-GB" dirty="0" smtClean="0">
                <a:latin typeface="+mn-lt"/>
              </a:rPr>
              <a:t>Magnets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4528" y="4181396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Actuator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981200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Position Sensor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798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Website – </a:t>
            </a:r>
            <a:r>
              <a:rPr lang="en-GB" dirty="0" smtClean="0">
                <a:hlinkClick r:id="rId2"/>
              </a:rPr>
              <a:t>www.holistic.ecs.soton.ac.uk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[or just search for “holistic energy harvesting”]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608679" cy="402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23216"/>
            <a:ext cx="2747963" cy="20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5905"/>
            <a:ext cx="2747963" cy="207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H Network">
      <a:dk1>
        <a:srgbClr val="2D4561"/>
      </a:dk1>
      <a:lt1>
        <a:srgbClr val="FFFFFF"/>
      </a:lt1>
      <a:dk2>
        <a:srgbClr val="507BAE"/>
      </a:dk2>
      <a:lt2>
        <a:srgbClr val="FFFFFF"/>
      </a:lt2>
      <a:accent1>
        <a:srgbClr val="4F81BD"/>
      </a:accent1>
      <a:accent2>
        <a:srgbClr val="C9D6E6"/>
      </a:accent2>
      <a:accent3>
        <a:srgbClr val="92D050"/>
      </a:accent3>
      <a:accent4>
        <a:srgbClr val="FF9966"/>
      </a:accent4>
      <a:accent5>
        <a:srgbClr val="507BAE"/>
      </a:accent5>
      <a:accent6>
        <a:srgbClr val="92D050"/>
      </a:accent6>
      <a:hlink>
        <a:srgbClr val="507BAE"/>
      </a:hlink>
      <a:folHlink>
        <a:srgbClr val="507BAE"/>
      </a:folHlink>
    </a:clrScheme>
    <a:fontScheme name="Holistic">
      <a:majorFont>
        <a:latin typeface="Cambr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133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Next-Generation Energy-Harvesting Electronics: Holistic Approach</vt:lpstr>
      <vt:lpstr>Applications of Vibration EH</vt:lpstr>
      <vt:lpstr>Collecting Real Vibration Data</vt:lpstr>
      <vt:lpstr>Project Themes</vt:lpstr>
      <vt:lpstr>Demonstrator: Tuneable VEH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asw</dc:creator>
  <cp:lastModifiedBy>Alex Weddell</cp:lastModifiedBy>
  <cp:revision>79</cp:revision>
  <dcterms:created xsi:type="dcterms:W3CDTF">2006-08-16T00:00:00Z</dcterms:created>
  <dcterms:modified xsi:type="dcterms:W3CDTF">2012-05-21T17:32:01Z</dcterms:modified>
</cp:coreProperties>
</file>