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C08F2-87AB-40A8-9A9E-10DAF46776FF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77F98-E98B-4C98-97BD-AA4F16B4A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41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77F98-E98B-4C98-97BD-AA4F16B4A4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8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77F98-E98B-4C98-97BD-AA4F16B4A4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5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9pPr>
          </a:lstStyle>
          <a:p>
            <a:pPr eaLnBrk="1" hangingPunct="1"/>
            <a:fld id="{7ABD5589-B36B-4E38-841A-B7542EBDF117}" type="slidenum">
              <a: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eaLnBrk="1" hangingPunct="1"/>
              <a:t>3</a:t>
            </a:fld>
            <a:endParaRPr lang="en-GB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9pPr>
          </a:lstStyle>
          <a:p>
            <a:pPr eaLnBrk="1" hangingPunct="1"/>
            <a:fld id="{8EF0EA75-22A8-460F-98A1-C70A25DDE8A1}" type="slidenum">
              <a:rPr lang="en-GB" altLang="en-GB">
                <a:solidFill>
                  <a:schemeClr val="tx1"/>
                </a:solidFill>
                <a:latin typeface="Times"/>
              </a:rPr>
              <a:pPr eaLnBrk="1" hangingPunct="1"/>
              <a:t>4</a:t>
            </a:fld>
            <a:endParaRPr lang="en-GB" altLang="en-GB">
              <a:solidFill>
                <a:schemeClr val="tx1"/>
              </a:solidFill>
              <a:latin typeface="Time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1363"/>
            <a:ext cx="49657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5952"/>
            <a:ext cx="5435600" cy="44685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453-24E8-4A05-A2F7-CB4C25A9CE44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01BB-6031-4B44-BE1C-1D26897BA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57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453-24E8-4A05-A2F7-CB4C25A9CE44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01BB-6031-4B44-BE1C-1D26897BA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453-24E8-4A05-A2F7-CB4C25A9CE44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01BB-6031-4B44-BE1C-1D26897BA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8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0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453-24E8-4A05-A2F7-CB4C25A9CE44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01BB-6031-4B44-BE1C-1D26897BA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3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453-24E8-4A05-A2F7-CB4C25A9CE44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01BB-6031-4B44-BE1C-1D26897BA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2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453-24E8-4A05-A2F7-CB4C25A9CE44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01BB-6031-4B44-BE1C-1D26897BA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453-24E8-4A05-A2F7-CB4C25A9CE44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01BB-6031-4B44-BE1C-1D26897BA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92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453-24E8-4A05-A2F7-CB4C25A9CE44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01BB-6031-4B44-BE1C-1D26897BA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453-24E8-4A05-A2F7-CB4C25A9CE44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01BB-6031-4B44-BE1C-1D26897BA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453-24E8-4A05-A2F7-CB4C25A9CE44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01BB-6031-4B44-BE1C-1D26897BA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78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0453-24E8-4A05-A2F7-CB4C25A9CE44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01BB-6031-4B44-BE1C-1D26897BA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0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0453-24E8-4A05-A2F7-CB4C25A9CE44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01BB-6031-4B44-BE1C-1D26897BA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71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wmf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wmf"/><Relationship Id="rId4" Type="http://schemas.openxmlformats.org/officeDocument/2006/relationships/image" Target="../media/image8.jpeg"/><Relationship Id="rId9" Type="http://schemas.openxmlformats.org/officeDocument/2006/relationships/image" Target="../media/image13.wmf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5D7C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Efficient Bioethanol from Poplar Wood?</a:t>
            </a:r>
            <a:br>
              <a:rPr lang="en-GB" sz="5400" b="1" dirty="0" smtClean="0">
                <a:solidFill>
                  <a:srgbClr val="5D7C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600" b="1" dirty="0" smtClean="0">
                <a:solidFill>
                  <a:srgbClr val="5D7C34"/>
                </a:solidFill>
              </a:rPr>
              <a:t>Tues. 22</a:t>
            </a:r>
            <a:r>
              <a:rPr lang="en-GB" sz="1600" b="1" baseline="30000" dirty="0" smtClean="0">
                <a:solidFill>
                  <a:srgbClr val="5D7C34"/>
                </a:solidFill>
              </a:rPr>
              <a:t>nd</a:t>
            </a:r>
            <a:r>
              <a:rPr lang="en-GB" sz="1600" b="1" dirty="0" smtClean="0">
                <a:solidFill>
                  <a:srgbClr val="5D7C34"/>
                </a:solidFill>
              </a:rPr>
              <a:t> May 2012, </a:t>
            </a:r>
            <a:r>
              <a:rPr lang="en-GB" sz="1600" b="1" dirty="0" err="1" smtClean="0">
                <a:solidFill>
                  <a:srgbClr val="5D7C34"/>
                </a:solidFill>
              </a:rPr>
              <a:t>EnergyAway</a:t>
            </a:r>
            <a:r>
              <a:rPr lang="en-GB" sz="1600" b="1" dirty="0" smtClean="0">
                <a:solidFill>
                  <a:srgbClr val="5D7C34"/>
                </a:solidFill>
              </a:rPr>
              <a:t> Day, </a:t>
            </a:r>
            <a:r>
              <a:rPr lang="en-GB" sz="1600" b="1" dirty="0" err="1" smtClean="0">
                <a:solidFill>
                  <a:srgbClr val="5D7C34"/>
                </a:solidFill>
              </a:rPr>
              <a:t>Chilworth</a:t>
            </a:r>
            <a:r>
              <a:rPr lang="en-GB" sz="1600" b="1" dirty="0" smtClean="0">
                <a:solidFill>
                  <a:srgbClr val="5D7C34"/>
                </a:solidFill>
              </a:rPr>
              <a:t> Manor</a:t>
            </a:r>
            <a:endParaRPr lang="en-GB" sz="5400" b="1" dirty="0">
              <a:solidFill>
                <a:srgbClr val="5D7C3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Adrienne Payne</a:t>
            </a:r>
            <a:endParaRPr lang="en-GB" dirty="0"/>
          </a:p>
        </p:txBody>
      </p:sp>
      <p:pic>
        <p:nvPicPr>
          <p:cNvPr id="4" name="Picture 75" descr="J:\SBS Shared Research\TaylorLab\suzie\Photos\headley pop1 09_07_2010\ph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5"/>
          <a:stretch/>
        </p:blipFill>
        <p:spPr bwMode="auto">
          <a:xfrm>
            <a:off x="3385087" y="4653134"/>
            <a:ext cx="2328676" cy="205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" name="Picture 80" descr="J:\SBS Shared Research\TaylorLab\jing\DNA family 331\picture\129 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1" r="14871"/>
          <a:stretch>
            <a:fillRect/>
          </a:stretch>
        </p:blipFill>
        <p:spPr bwMode="auto">
          <a:xfrm>
            <a:off x="827584" y="4723334"/>
            <a:ext cx="1501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 descr="J:\SBS Shared Research\TaylorLab\jing\DNA family 331\picture\968 F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74" t="4132" r="54903" b="-4132"/>
          <a:stretch>
            <a:fillRect/>
          </a:stretch>
        </p:blipFill>
        <p:spPr bwMode="auto">
          <a:xfrm>
            <a:off x="6516216" y="4581128"/>
            <a:ext cx="1652588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" descr="EnergyPoplar_Logo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745793" cy="100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EU fla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7115"/>
            <a:ext cx="1250994" cy="8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1" descr="uosblue_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1247"/>
            <a:ext cx="2690180" cy="5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3871" y="856164"/>
            <a:ext cx="8928992" cy="590465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492" y="-18256"/>
            <a:ext cx="5619812" cy="782960"/>
          </a:xfrm>
        </p:spPr>
        <p:txBody>
          <a:bodyPr/>
          <a:lstStyle/>
          <a:p>
            <a:r>
              <a:rPr lang="en-GB" b="1" dirty="0" smtClean="0">
                <a:solidFill>
                  <a:srgbClr val="5D7C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bioethanol?</a:t>
            </a:r>
            <a:endParaRPr lang="en-GB" b="1" dirty="0">
              <a:solidFill>
                <a:srgbClr val="5D7C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33240" y="1141542"/>
            <a:ext cx="6539160" cy="5402386"/>
            <a:chOff x="2137296" y="1141542"/>
            <a:chExt cx="6539160" cy="5402386"/>
          </a:xfrm>
        </p:grpSpPr>
        <p:pic>
          <p:nvPicPr>
            <p:cNvPr id="1027" name="Picture 3" descr="C:\Users\acp\AppData\Local\Microsoft\Windows\Temporary Internet Files\Content.IE5\X3G0PDCJ\MC90044040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330" y="1185310"/>
              <a:ext cx="566948" cy="566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acp\AppData\Local\Microsoft\Windows\Temporary Internet Files\Content.IE5\0954T181\MP900430856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124" y="2052912"/>
              <a:ext cx="544817" cy="742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acp\AppData\Local\Microsoft\Windows\Temporary Internet Files\Content.IE5\RJVHBVIX\MP900437212[1]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" t="30504" r="8024"/>
            <a:stretch/>
          </p:blipFill>
          <p:spPr bwMode="auto">
            <a:xfrm>
              <a:off x="3923928" y="2708920"/>
              <a:ext cx="1160043" cy="802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acp\AppData\Local\Microsoft\Windows\Temporary Internet Files\Content.IE5\0954T181\MC900412770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787640"/>
              <a:ext cx="732364" cy="1007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acp\AppData\Local\Microsoft\Windows\Temporary Internet Files\Content.IE5\RJVHBVIX\MC900351956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5271498"/>
              <a:ext cx="310249" cy="507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acp\AppData\Local\Microsoft\Windows\Temporary Internet Files\Content.IE5\RJVHBVIX\MC900440349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444" y="4177863"/>
              <a:ext cx="1152128" cy="600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C:\Users\acp\AppData\Local\Microsoft\Windows\Temporary Internet Files\Content.IE5\X3G0PDCJ\MC900002164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250" y="4884423"/>
              <a:ext cx="1036483" cy="640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acp\AppData\Local\Microsoft\Windows\Temporary Internet Files\Content.IE5\0954T181\MC900389882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007" y="3446277"/>
              <a:ext cx="1036483" cy="72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C:\Users\acp\AppData\Local\Microsoft\Windows\Temporary Internet Files\Content.IE5\0954T181\MP900427755[1]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832" y="2052911"/>
              <a:ext cx="495486" cy="742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C:\Users\acp\AppData\Local\Microsoft\Windows\Temporary Internet Files\Content.IE5\RHY89IW3\MP900433166[1]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16"/>
            <a:stretch/>
          </p:blipFill>
          <p:spPr bwMode="auto">
            <a:xfrm>
              <a:off x="2137296" y="2818002"/>
              <a:ext cx="1062044" cy="52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Down Arrow 3"/>
            <p:cNvSpPr/>
            <p:nvPr/>
          </p:nvSpPr>
          <p:spPr>
            <a:xfrm rot="2880000">
              <a:off x="3312406" y="1592178"/>
              <a:ext cx="176640" cy="4734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Down Arrow 21"/>
            <p:cNvSpPr/>
            <p:nvPr/>
          </p:nvSpPr>
          <p:spPr>
            <a:xfrm rot="-3660000">
              <a:off x="3509394" y="2784261"/>
              <a:ext cx="176640" cy="4734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278" y="1141542"/>
              <a:ext cx="1469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Solar Energy and </a:t>
              </a:r>
            </a:p>
            <a:p>
              <a:r>
                <a:rPr lang="en-GB" sz="1400" b="1" dirty="0" smtClean="0"/>
                <a:t>Carbon Dioxide</a:t>
              </a:r>
              <a:endParaRPr lang="en-GB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81609" y="3335395"/>
              <a:ext cx="805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Biomass</a:t>
              </a:r>
              <a:endParaRPr lang="en-GB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67944" y="3501008"/>
              <a:ext cx="984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Harvesting</a:t>
              </a:r>
              <a:endParaRPr lang="en-GB" sz="1400" b="1" dirty="0"/>
            </a:p>
          </p:txBody>
        </p:sp>
        <p:pic>
          <p:nvPicPr>
            <p:cNvPr id="1045" name="Picture 21" descr="C:\Users\acp\AppData\Local\Microsoft\Windows\Temporary Internet Files\Content.IE5\0954T181\MC900215122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419" y="3930541"/>
              <a:ext cx="1129232" cy="857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Down Arrow 29"/>
            <p:cNvSpPr/>
            <p:nvPr/>
          </p:nvSpPr>
          <p:spPr>
            <a:xfrm rot="2880000">
              <a:off x="3699813" y="3646591"/>
              <a:ext cx="176640" cy="4734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73166" y="4709085"/>
              <a:ext cx="1276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Pre-processing</a:t>
              </a:r>
              <a:endParaRPr lang="en-GB" sz="1400" b="1" dirty="0"/>
            </a:p>
          </p:txBody>
        </p:sp>
        <p:sp>
          <p:nvSpPr>
            <p:cNvPr id="32" name="Down Arrow 31"/>
            <p:cNvSpPr/>
            <p:nvPr/>
          </p:nvSpPr>
          <p:spPr>
            <a:xfrm rot="-3660000">
              <a:off x="3838331" y="4859560"/>
              <a:ext cx="176640" cy="4734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03848" y="5805264"/>
              <a:ext cx="322870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Enzymes break cellulose down into</a:t>
              </a:r>
            </a:p>
            <a:p>
              <a:r>
                <a:rPr lang="en-GB" sz="1400" b="1" dirty="0" smtClean="0"/>
                <a:t>sugars and microbes ferment sugars into </a:t>
              </a:r>
            </a:p>
            <a:p>
              <a:r>
                <a:rPr lang="en-GB" sz="1400" b="1" dirty="0" smtClean="0"/>
                <a:t>ethanol</a:t>
              </a:r>
              <a:endParaRPr lang="en-GB" sz="1400" b="1" dirty="0"/>
            </a:p>
          </p:txBody>
        </p:sp>
        <p:sp>
          <p:nvSpPr>
            <p:cNvPr id="6" name="Right Arrow 5"/>
            <p:cNvSpPr/>
            <p:nvPr/>
          </p:nvSpPr>
          <p:spPr>
            <a:xfrm rot="-1800000">
              <a:off x="5455291" y="4629326"/>
              <a:ext cx="1473678" cy="7600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 rot="-7140000">
              <a:off x="5321513" y="3981655"/>
              <a:ext cx="677108" cy="142603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GB" sz="3200" dirty="0" smtClean="0"/>
                <a:t>Biofuels</a:t>
              </a:r>
              <a:endParaRPr lang="en-GB" sz="32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7762348" y="5150340"/>
              <a:ext cx="134612" cy="186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ight Arrow 38"/>
            <p:cNvSpPr/>
            <p:nvPr/>
          </p:nvSpPr>
          <p:spPr>
            <a:xfrm flipV="1">
              <a:off x="8058467" y="4321206"/>
              <a:ext cx="134612" cy="2069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7320896" y="3808492"/>
              <a:ext cx="134612" cy="186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0312" y="3716883"/>
              <a:ext cx="53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</a:t>
              </a:r>
              <a:r>
                <a:rPr lang="en-GB" baseline="-25000" dirty="0" smtClean="0"/>
                <a:t>2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39578" y="4221088"/>
              <a:ext cx="53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</a:t>
              </a:r>
              <a:r>
                <a:rPr lang="en-GB" baseline="-25000" dirty="0" smtClean="0"/>
                <a:t>2</a:t>
              </a:r>
              <a:endParaRPr lang="en-GB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51546" y="5075892"/>
              <a:ext cx="53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</a:t>
              </a:r>
              <a:r>
                <a:rPr lang="en-GB" baseline="-25000" dirty="0" smtClean="0"/>
                <a:t>2</a:t>
              </a:r>
              <a:endParaRPr lang="en-GB" dirty="0"/>
            </a:p>
          </p:txBody>
        </p:sp>
        <p:sp>
          <p:nvSpPr>
            <p:cNvPr id="46" name="Right Arrow 45"/>
            <p:cNvSpPr/>
            <p:nvPr/>
          </p:nvSpPr>
          <p:spPr>
            <a:xfrm rot="-8700000">
              <a:off x="5224329" y="2486217"/>
              <a:ext cx="2928492" cy="203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/>
            <p:cNvSpPr txBox="1"/>
            <p:nvPr/>
          </p:nvSpPr>
          <p:spPr>
            <a:xfrm rot="2160000">
              <a:off x="6309614" y="2204764"/>
              <a:ext cx="1324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Carbon Dioxide</a:t>
              </a:r>
              <a:endParaRPr lang="en-GB" sz="1400" b="1" dirty="0"/>
            </a:p>
          </p:txBody>
        </p:sp>
      </p:grpSp>
      <p:pic>
        <p:nvPicPr>
          <p:cNvPr id="50" name="Picture 16" descr="EnergyPoplar_Logo_Sm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624"/>
            <a:ext cx="1224135" cy="449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1" descr="uosblue_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82" y="150333"/>
            <a:ext cx="1499514" cy="3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59632" y="1876933"/>
            <a:ext cx="1872045" cy="1839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965794" y="3857955"/>
            <a:ext cx="1883583" cy="1292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3618765" y="4777930"/>
            <a:ext cx="1241167" cy="1292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436097" y="3340542"/>
            <a:ext cx="2592288" cy="2248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2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857375" y="285750"/>
            <a:ext cx="7045325" cy="649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err="1" smtClean="0">
                <a:solidFill>
                  <a:srgbClr val="5D7C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Bioenergy</a:t>
            </a:r>
            <a:r>
              <a:rPr lang="en-GB" b="1" dirty="0" smtClean="0">
                <a:solidFill>
                  <a:srgbClr val="5D7C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-concerns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359025" y="1030288"/>
            <a:ext cx="6553200" cy="435292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Greenhouse gas balance?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Biodiversity? Loss of species?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Food crop displacement and prices?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Other indirect effects… tropical rain forests? Soil carbon?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Societal concerns? GM?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Landscape-scale changes?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Water use and management?</a:t>
            </a:r>
          </a:p>
        </p:txBody>
      </p:sp>
      <p:pic>
        <p:nvPicPr>
          <p:cNvPr id="8196" name="Picture 3" descr="biofuels_adv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225550"/>
            <a:ext cx="2197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nbt0604-671-F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716213"/>
            <a:ext cx="205740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Pictur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048250"/>
            <a:ext cx="1995487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biofuel_field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5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rot="-2521642">
            <a:off x="1835150" y="2822575"/>
            <a:ext cx="780256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3200">
                <a:solidFill>
                  <a:schemeClr val="tx1"/>
                </a:solidFill>
              </a:rPr>
              <a:t>Biofuels</a:t>
            </a:r>
            <a:r>
              <a:rPr lang="en-GB" sz="3200"/>
              <a:t> </a:t>
            </a:r>
            <a:r>
              <a:rPr lang="en-GB" sz="3200">
                <a:solidFill>
                  <a:schemeClr val="tx1"/>
                </a:solidFill>
              </a:rPr>
              <a:t>good?</a:t>
            </a:r>
            <a:r>
              <a:rPr lang="en-GB" sz="3200"/>
              <a:t> </a:t>
            </a:r>
            <a:r>
              <a:rPr lang="en-GB" sz="3200">
                <a:solidFill>
                  <a:schemeClr val="tx1"/>
                </a:solidFill>
              </a:rPr>
              <a:t>Biofuels</a:t>
            </a:r>
            <a:r>
              <a:rPr lang="en-GB" sz="3200"/>
              <a:t> </a:t>
            </a:r>
            <a:r>
              <a:rPr lang="en-GB" sz="3200">
                <a:solidFill>
                  <a:schemeClr val="tx1"/>
                </a:solidFill>
              </a:rPr>
              <a:t>bad?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9" name="Picture 16" descr="EnergyPoplar_Logo_Smal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30" y="44624"/>
            <a:ext cx="1224135" cy="449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1" descr="uosblue_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733"/>
            <a:ext cx="1499514" cy="3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2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Times New Roman" pitchFamily="18" charset="0"/>
            </a:endParaRPr>
          </a:p>
        </p:txBody>
      </p:sp>
      <p:pic>
        <p:nvPicPr>
          <p:cNvPr id="23555" name="Picture 3" descr="DSC_00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81113"/>
            <a:ext cx="4314825" cy="5576887"/>
          </a:xfr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83968" y="548680"/>
            <a:ext cx="4855513" cy="65556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sz="2000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r>
              <a:rPr lang="en-GB" sz="2000" dirty="0">
                <a:solidFill>
                  <a:srgbClr val="FFFF00"/>
                </a:solidFill>
              </a:rPr>
              <a:t>Full genome sequence (15 Sept 2006)</a:t>
            </a:r>
          </a:p>
          <a:p>
            <a:pPr eaLnBrk="1" hangingPunct="1"/>
            <a:endParaRPr lang="en-GB" sz="2000" dirty="0">
              <a:solidFill>
                <a:srgbClr val="FFFF00"/>
              </a:solidFill>
            </a:endParaRPr>
          </a:p>
          <a:p>
            <a:pPr eaLnBrk="1" hangingPunct="1"/>
            <a:r>
              <a:rPr lang="en-GB" sz="2000" dirty="0">
                <a:solidFill>
                  <a:srgbClr val="FFFF00"/>
                </a:solidFill>
              </a:rPr>
              <a:t>Small genome (similar to rice)</a:t>
            </a:r>
          </a:p>
          <a:p>
            <a:pPr eaLnBrk="1" hangingPunct="1"/>
            <a:endParaRPr lang="en-GB" sz="2000" dirty="0">
              <a:solidFill>
                <a:srgbClr val="FFFF00"/>
              </a:solidFill>
            </a:endParaRPr>
          </a:p>
          <a:p>
            <a:pPr eaLnBrk="1" hangingPunct="1"/>
            <a:r>
              <a:rPr lang="en-GB" sz="2000" dirty="0">
                <a:solidFill>
                  <a:srgbClr val="FFFF00"/>
                </a:solidFill>
              </a:rPr>
              <a:t>Diversity of species  </a:t>
            </a:r>
          </a:p>
          <a:p>
            <a:pPr eaLnBrk="1" hangingPunct="1"/>
            <a:endParaRPr lang="en-GB" sz="2000" dirty="0">
              <a:solidFill>
                <a:srgbClr val="FFFF00"/>
              </a:solidFill>
            </a:endParaRPr>
          </a:p>
          <a:p>
            <a:pPr eaLnBrk="1" hangingPunct="1"/>
            <a:r>
              <a:rPr lang="en-GB" sz="2000" dirty="0">
                <a:solidFill>
                  <a:srgbClr val="FFFF00"/>
                </a:solidFill>
              </a:rPr>
              <a:t>Fast growing and perennial</a:t>
            </a:r>
          </a:p>
          <a:p>
            <a:pPr eaLnBrk="1" hangingPunct="1"/>
            <a:endParaRPr lang="en-GB" sz="2000" dirty="0">
              <a:solidFill>
                <a:srgbClr val="FFFF00"/>
              </a:solidFill>
            </a:endParaRPr>
          </a:p>
          <a:p>
            <a:pPr eaLnBrk="1" hangingPunct="1"/>
            <a:r>
              <a:rPr lang="en-GB" sz="2000" dirty="0">
                <a:solidFill>
                  <a:srgbClr val="FFFF00"/>
                </a:solidFill>
              </a:rPr>
              <a:t>Clonal</a:t>
            </a:r>
          </a:p>
          <a:p>
            <a:pPr eaLnBrk="1" hangingPunct="1"/>
            <a:endParaRPr lang="en-GB" sz="2000" dirty="0">
              <a:solidFill>
                <a:srgbClr val="FFFF00"/>
              </a:solidFill>
            </a:endParaRPr>
          </a:p>
          <a:p>
            <a:pPr eaLnBrk="1" hangingPunct="1"/>
            <a:r>
              <a:rPr lang="en-GB" sz="2000" dirty="0">
                <a:solidFill>
                  <a:srgbClr val="FFFF00"/>
                </a:solidFill>
              </a:rPr>
              <a:t>Transformation system</a:t>
            </a:r>
          </a:p>
          <a:p>
            <a:pPr eaLnBrk="1" hangingPunct="1"/>
            <a:endParaRPr lang="en-GB" sz="2000" dirty="0">
              <a:solidFill>
                <a:srgbClr val="FFFF00"/>
              </a:solidFill>
            </a:endParaRPr>
          </a:p>
          <a:p>
            <a:pPr eaLnBrk="1" hangingPunct="1"/>
            <a:r>
              <a:rPr lang="en-GB" sz="2000" dirty="0">
                <a:solidFill>
                  <a:srgbClr val="FFFF00"/>
                </a:solidFill>
              </a:rPr>
              <a:t>Genetic collections and molecular maps</a:t>
            </a:r>
          </a:p>
          <a:p>
            <a:pPr eaLnBrk="1" hangingPunct="1"/>
            <a:endParaRPr lang="en-GB" sz="2000" dirty="0">
              <a:solidFill>
                <a:srgbClr val="FFFF00"/>
              </a:solidFill>
            </a:endParaRPr>
          </a:p>
          <a:p>
            <a:pPr eaLnBrk="1" hangingPunct="1"/>
            <a:r>
              <a:rPr lang="en-GB" sz="2000" dirty="0">
                <a:solidFill>
                  <a:srgbClr val="FFFF00"/>
                </a:solidFill>
              </a:rPr>
              <a:t>Activation tagged populations</a:t>
            </a:r>
          </a:p>
          <a:p>
            <a:pPr eaLnBrk="1" hangingPunct="1"/>
            <a:endParaRPr lang="en-GB" sz="2000" dirty="0">
              <a:solidFill>
                <a:srgbClr val="FFFF00"/>
              </a:solidFill>
            </a:endParaRPr>
          </a:p>
          <a:p>
            <a:pPr eaLnBrk="1" hangingPunct="1"/>
            <a:r>
              <a:rPr lang="en-GB" sz="2000" dirty="0">
                <a:solidFill>
                  <a:srgbClr val="FFFF00"/>
                </a:solidFill>
              </a:rPr>
              <a:t>EST and BAC libraries</a:t>
            </a:r>
          </a:p>
          <a:p>
            <a:pPr eaLnBrk="1" hangingPunct="1"/>
            <a:endParaRPr lang="en-GB" sz="2000" dirty="0">
              <a:solidFill>
                <a:srgbClr val="FFFF00"/>
              </a:solidFill>
            </a:endParaRPr>
          </a:p>
          <a:p>
            <a:pPr eaLnBrk="1" hangingPunct="1"/>
            <a:r>
              <a:rPr lang="en-GB" sz="2000" dirty="0">
                <a:solidFill>
                  <a:srgbClr val="FFFF00"/>
                </a:solidFill>
              </a:rPr>
              <a:t>Genomic and post-genomic tools</a:t>
            </a:r>
          </a:p>
          <a:p>
            <a:pPr eaLnBrk="1" hangingPunct="1"/>
            <a:endParaRPr lang="en-GB" sz="2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67544" y="214313"/>
            <a:ext cx="8369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chemeClr val="bg1"/>
                </a:solidFill>
                <a:latin typeface="+mn-lt"/>
              </a:rPr>
              <a:t>Why is poplar the ideal </a:t>
            </a:r>
            <a:r>
              <a:rPr lang="en-GB" sz="4000" dirty="0" err="1">
                <a:solidFill>
                  <a:schemeClr val="bg1"/>
                </a:solidFill>
                <a:latin typeface="+mn-lt"/>
              </a:rPr>
              <a:t>bioenergy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 tree?</a:t>
            </a:r>
          </a:p>
        </p:txBody>
      </p:sp>
    </p:spTree>
    <p:extLst>
      <p:ext uri="{BB962C8B-B14F-4D97-AF65-F5344CB8AC3E}">
        <p14:creationId xmlns:p14="http://schemas.microsoft.com/office/powerpoint/2010/main" val="1238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141</Words>
  <Application>Microsoft Office PowerPoint</Application>
  <PresentationFormat>On-screen Show (4:3)</PresentationFormat>
  <Paragraphs>50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More Efficient Bioethanol from Poplar Wood? Tues. 22nd May 2012, EnergyAway Day, Chilworth Manor</vt:lpstr>
      <vt:lpstr>What is bioethanol?</vt:lpstr>
      <vt:lpstr>Bioenergy -concerns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Novel Genes in Poplar for Bioethanol Production</dc:title>
  <dc:creator>Payne A.C.</dc:creator>
  <cp:lastModifiedBy>Payne A.C.</cp:lastModifiedBy>
  <cp:revision>34</cp:revision>
  <cp:lastPrinted>2012-05-21T15:34:41Z</cp:lastPrinted>
  <dcterms:created xsi:type="dcterms:W3CDTF">2012-05-09T10:32:47Z</dcterms:created>
  <dcterms:modified xsi:type="dcterms:W3CDTF">2012-05-21T16:07:48Z</dcterms:modified>
</cp:coreProperties>
</file>