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2" r:id="rId6"/>
  </p:sldMasterIdLst>
  <p:notesMasterIdLst>
    <p:notesMasterId r:id="rId10"/>
  </p:notesMasterIdLst>
  <p:sldIdLst>
    <p:sldId id="256" r:id="rId7"/>
    <p:sldId id="260" r:id="rId8"/>
    <p:sldId id="261" r:id="rId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DB692E8-D4A9-40E4-9340-35DEC2FF87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4471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6E221-3948-493B-BA2F-50BA546EC60A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969272-1BBD-47FF-97E7-E6A782F92497}" type="slidenum">
              <a:rPr lang="en-GB"/>
              <a:pPr/>
              <a:t>2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EFD1FF-EF3B-4E96-983F-EC11932702B2}" type="slidenum">
              <a:rPr lang="en-GB"/>
              <a:pPr/>
              <a:t>3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Range pictures to the left and place underneath the bullet point text. Range captions to the bottom right hand corner of the picture. The image shown here is 7cm x 5cm. 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BFB4AD-1944-4B07-853D-2D866B1196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729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299619-6D0B-4933-84DC-7D039F69E5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613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3A8C30-38A5-434B-9DB3-A9932CC432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84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7E50C9E2-CD39-474C-A14A-CE655C2D21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432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46128C-80D9-4744-9F3A-EB7EFD23BA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43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34A609-6DF0-4AC8-A996-D376F915C8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632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9735B5-4C91-4F19-8A11-F8C136EBF2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015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061E36-0710-41FD-83AF-8A476C5E5A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306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CDCF02-F121-46C8-A195-E67411D269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220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D6FE39-6341-4A5A-9C61-31A2821167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456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648DBE-15DD-45CA-96F5-B41DA2377B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19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1EDEA8-11F2-40E7-B842-CD455FD9C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024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71EA02-54C9-4C8B-8785-79E4B81945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057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C1B796-E044-4A11-82E1-D1EE123054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955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30B6E2-1199-45CB-BB5E-7CCF899BA2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65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122487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04963"/>
            <a:ext cx="6218238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5E3CA4-828D-4BC3-990C-4011EC8796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342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493125" cy="2157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998A6150-53AA-47B7-B027-9D4FE062E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58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50B55E-911E-4965-AFB7-33EB6A6F02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3979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C6A3E0-C906-43C5-AD6B-BC8178415B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9995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5521CE-B3DF-43C6-8A8B-05DB50EFD6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3480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F0AE96-A48C-4580-84D7-6920DF2251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062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65B5A-AFA8-49FE-BC87-A630119311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41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46CA4A-C92A-4A28-8367-2F26EA0045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9132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A341B7-A86D-4148-B9C1-6ABB4EC3C0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5974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8845C6-A6FB-43EE-9058-6BC00A40B3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6766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99CC1B-F924-4600-8478-27DFB91C1B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6538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ABD95D-87B4-4AB6-9D3D-A395B2A8A4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5308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6CD4F8-2317-4FFA-AC38-00DDAF4F64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718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669737-37A8-421E-975C-34A55B7F20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344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E4F9A1-4ED9-49EF-BD91-045079E73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990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2ECDD1-DEC7-493F-AF04-6E630C8EFA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10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95B6F-AD12-4805-9AB0-15D9B74A7B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649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9DD7F3-C4E4-4398-B47B-A26683F480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946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1DE6E1-500A-4478-AE05-72532F611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378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87BC5F-5BF0-40FB-9411-56A3C4D2C2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540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98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  <a:latin typeface="+mn-lt"/>
              </a:defRPr>
            </a:lvl1pPr>
          </a:lstStyle>
          <a:p>
            <a:fld id="{0332A397-12C4-4734-89D8-A3CE0140F3F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07950" y="44625"/>
            <a:ext cx="4248150" cy="820564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80" y="67087"/>
            <a:ext cx="3297624" cy="811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9375" y="2755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00213"/>
            <a:ext cx="84931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74319A8-7AFF-4785-8381-A0CF59F67BF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107950" y="260649"/>
            <a:ext cx="5256014" cy="1287024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6184683" y="402912"/>
            <a:ext cx="2671663" cy="579461"/>
            <a:chOff x="385" y="1412"/>
            <a:chExt cx="2268" cy="492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4" y="317639"/>
            <a:ext cx="4998550" cy="1230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Georgia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+mn-lt"/>
              </a:defRPr>
            </a:lvl1pPr>
          </a:lstStyle>
          <a:p>
            <a:fld id="{B751DCD3-8211-4DF2-B9F2-72057A56A47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107950" y="116393"/>
            <a:ext cx="4248150" cy="748796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95" y="120966"/>
            <a:ext cx="3024336" cy="744223"/>
          </a:xfrm>
          <a:prstGeom prst="rect">
            <a:avLst/>
          </a:prstGeom>
        </p:spPr>
      </p:pic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8496300" cy="21971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900" dirty="0" smtClean="0">
                <a:solidFill>
                  <a:srgbClr val="FFFFFF"/>
                </a:solidFill>
              </a:rPr>
              <a:t>FP7 </a:t>
            </a:r>
            <a:r>
              <a:rPr lang="en-GB" sz="6900" dirty="0" smtClean="0">
                <a:solidFill>
                  <a:srgbClr val="FFFFFF"/>
                </a:solidFill>
              </a:rPr>
              <a:t>ANASTASIA</a:t>
            </a:r>
            <a:endParaRPr lang="en-GB" sz="6900" dirty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3284984"/>
            <a:ext cx="7981950" cy="1752600"/>
          </a:xfrm>
          <a:ln/>
        </p:spPr>
        <p:txBody>
          <a:bodyPr lIns="90000" tIns="46800" rIns="90000" bIns="46800"/>
          <a:lstStyle/>
          <a:p>
            <a:pPr marL="0" indent="0" eaLnBrk="0" hangingPunct="0">
              <a:lnSpc>
                <a:spcPts val="4088"/>
              </a:lnSpc>
              <a:spcAft>
                <a:spcPts val="3063"/>
              </a:spcAft>
              <a:buClr>
                <a:srgbClr val="B2D5D5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500" dirty="0" smtClean="0">
                <a:solidFill>
                  <a:srgbClr val="B2D5D5"/>
                </a:solidFill>
              </a:rPr>
              <a:t>Next generation insulation systems for large generators/motors.</a:t>
            </a:r>
            <a:endParaRPr lang="en-GB" sz="3500" dirty="0">
              <a:solidFill>
                <a:srgbClr val="B2D5D5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5pPr>
            <a:lvl6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6pPr>
            <a:lvl7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7pPr>
            <a:lvl8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8pPr>
            <a:lvl9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375"/>
              </a:lnSpc>
              <a:buClr>
                <a:srgbClr val="B2D5D5"/>
              </a:buClr>
              <a:buFont typeface="Georgia" pitchFamily="16" charset="0"/>
              <a:buNone/>
            </a:pP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Nicola Freebody</a:t>
            </a:r>
            <a:r>
              <a:rPr lang="en-GB" sz="2000" dirty="0">
                <a:solidFill>
                  <a:srgbClr val="B2D5D5"/>
                </a:solidFill>
                <a:latin typeface="Georgia" pitchFamily="16" charset="0"/>
              </a:rPr>
              <a:t/>
            </a:r>
            <a:br>
              <a:rPr lang="en-GB" sz="2000" dirty="0">
                <a:solidFill>
                  <a:srgbClr val="B2D5D5"/>
                </a:solidFill>
                <a:latin typeface="Georgia" pitchFamily="16" charset="0"/>
              </a:rPr>
            </a:b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22</a:t>
            </a:r>
            <a:r>
              <a:rPr lang="en-GB" sz="2000" baseline="30000" dirty="0" smtClean="0">
                <a:solidFill>
                  <a:srgbClr val="B2D5D5"/>
                </a:solidFill>
                <a:latin typeface="Georgia" pitchFamily="16" charset="0"/>
              </a:rPr>
              <a:t>nd</a:t>
            </a: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 May 2012 </a:t>
            </a:r>
            <a:endParaRPr lang="en-GB" sz="2000" dirty="0">
              <a:solidFill>
                <a:srgbClr val="B2D5D5"/>
              </a:solidFill>
              <a:latin typeface="Georgia" pitchFamily="16" charset="0"/>
            </a:endParaRPr>
          </a:p>
        </p:txBody>
      </p:sp>
      <p:pic>
        <p:nvPicPr>
          <p:cNvPr id="5" name="Picture 10" descr="Commissariat à l’Energie Atomique et aux Energies Nouvelles - LI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589240"/>
            <a:ext cx="864096" cy="864096"/>
          </a:xfrm>
          <a:prstGeom prst="rect">
            <a:avLst/>
          </a:prstGeom>
          <a:noFill/>
        </p:spPr>
      </p:pic>
      <p:pic>
        <p:nvPicPr>
          <p:cNvPr id="6" name="Picture 11" descr="Von Roll Switzerland 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805264"/>
            <a:ext cx="1002969" cy="360040"/>
          </a:xfrm>
          <a:prstGeom prst="rect">
            <a:avLst/>
          </a:prstGeom>
          <a:noFill/>
        </p:spPr>
      </p:pic>
      <p:pic>
        <p:nvPicPr>
          <p:cNvPr id="7" name="Picture 12" descr="Alstom Hyd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301208"/>
            <a:ext cx="1440160" cy="288032"/>
          </a:xfrm>
          <a:prstGeom prst="rect">
            <a:avLst/>
          </a:prstGeom>
          <a:noFill/>
        </p:spPr>
      </p:pic>
      <p:pic>
        <p:nvPicPr>
          <p:cNvPr id="8" name="Picture 13" descr="Laborelec-Electrab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373216"/>
            <a:ext cx="1260140" cy="504056"/>
          </a:xfrm>
          <a:prstGeom prst="rect">
            <a:avLst/>
          </a:prstGeom>
          <a:noFill/>
        </p:spPr>
      </p:pic>
      <p:pic>
        <p:nvPicPr>
          <p:cNvPr id="9" name="Picture 14" descr="Politecnico di Tori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229200"/>
            <a:ext cx="1328936" cy="551508"/>
          </a:xfrm>
          <a:prstGeom prst="rect">
            <a:avLst/>
          </a:prstGeom>
          <a:noFill/>
        </p:spPr>
      </p:pic>
      <p:pic>
        <p:nvPicPr>
          <p:cNvPr id="10" name="Picture 15" descr="University of Montpellier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877272"/>
            <a:ext cx="1296144" cy="687316"/>
          </a:xfrm>
          <a:prstGeom prst="rect">
            <a:avLst/>
          </a:prstGeom>
          <a:noFill/>
        </p:spPr>
      </p:pic>
      <p:pic>
        <p:nvPicPr>
          <p:cNvPr id="11" name="Picture 18" descr="Institut de Recherche Hydro-Québ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6021288"/>
            <a:ext cx="1224136" cy="425259"/>
          </a:xfrm>
          <a:prstGeom prst="rect">
            <a:avLst/>
          </a:prstGeom>
          <a:noFill/>
        </p:spPr>
      </p:pic>
      <p:pic>
        <p:nvPicPr>
          <p:cNvPr id="12" name="Picture 19" descr="Nottingham Trent Univers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6309320"/>
            <a:ext cx="1328936" cy="3986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FB9D5BF-C01D-41F7-A82A-F170C3B075D2}" type="slidenum">
              <a:rPr lang="en-GB"/>
              <a:pPr/>
              <a:t>2</a:t>
            </a:fld>
            <a:endParaRPr lang="en-GB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FP7 Anastasia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4824214" cy="4114800"/>
          </a:xfrm>
          <a:ln/>
        </p:spPr>
        <p:txBody>
          <a:bodyPr/>
          <a:lstStyle/>
          <a:p>
            <a:pPr algn="just"/>
            <a:r>
              <a:rPr lang="en-GB" dirty="0" smtClean="0"/>
              <a:t>Efficiency of generators is limited by thermal and electrical strength of its insulation.</a:t>
            </a:r>
          </a:p>
          <a:p>
            <a:pPr algn="just"/>
            <a:r>
              <a:rPr lang="en-GB" dirty="0" smtClean="0"/>
              <a:t>Traditional insulating materials and well established tape structures far behind the current state of the art insulating materials.</a:t>
            </a:r>
          </a:p>
          <a:p>
            <a:pPr algn="just"/>
            <a:r>
              <a:rPr lang="en-GB" dirty="0" smtClean="0"/>
              <a:t>A small efficiency increase (+0,2%) equals a substantial energy saving (1.5 </a:t>
            </a:r>
            <a:r>
              <a:rPr lang="en-GB" dirty="0" err="1" smtClean="0"/>
              <a:t>bn</a:t>
            </a:r>
            <a:r>
              <a:rPr lang="en-GB" dirty="0" smtClean="0"/>
              <a:t> €) </a:t>
            </a:r>
            <a:endParaRPr lang="en-GB" dirty="0">
              <a:solidFill>
                <a:srgbClr val="2D3F49"/>
              </a:solidFill>
            </a:endParaRPr>
          </a:p>
          <a:p>
            <a:pPr algn="just">
              <a:lnSpc>
                <a:spcPct val="100000"/>
              </a:lnSpc>
              <a:buClr>
                <a:srgbClr val="2D3F49"/>
              </a:buClr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solidFill>
                <a:srgbClr val="2D3F49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A3B5B48-B3DC-4907-9054-9ACB3464F822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n-lt"/>
                <a:ea typeface="ＭＳ Ｐゴシック" pitchFamily="16" charset="-128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Georgia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n-lt"/>
              <a:ea typeface="ＭＳ Ｐゴシック" pitchFamily="16" charset="-128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988840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140968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21088"/>
            <a:ext cx="214295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anastasia-project.eu/var/ezwebin_site/storage/images/media/images/stator-slot/3504-1-eng-GB/Stator-slot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052736"/>
            <a:ext cx="1872208" cy="22653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FP7 Anastasia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208590" cy="4114800"/>
          </a:xfrm>
          <a:ln/>
        </p:spPr>
        <p:txBody>
          <a:bodyPr/>
          <a:lstStyle/>
          <a:p>
            <a:r>
              <a:rPr lang="en-GB" dirty="0" smtClean="0"/>
              <a:t>limitations originate in multilayer structure. </a:t>
            </a:r>
          </a:p>
          <a:p>
            <a:r>
              <a:rPr lang="en-GB" dirty="0" smtClean="0"/>
              <a:t>Homogenisation </a:t>
            </a:r>
            <a:r>
              <a:rPr lang="en-GB" dirty="0" smtClean="0"/>
              <a:t>requires higher performance </a:t>
            </a:r>
            <a:r>
              <a:rPr lang="en-GB" dirty="0" smtClean="0"/>
              <a:t>materials, obtained </a:t>
            </a:r>
            <a:r>
              <a:rPr lang="en-GB" dirty="0" smtClean="0"/>
              <a:t>by adjunct of inorganic </a:t>
            </a:r>
            <a:r>
              <a:rPr lang="en-GB" dirty="0" err="1" smtClean="0"/>
              <a:t>nanofillers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T</a:t>
            </a:r>
            <a:r>
              <a:rPr lang="en-GB" dirty="0" smtClean="0"/>
              <a:t>wo </a:t>
            </a:r>
            <a:r>
              <a:rPr lang="en-GB" dirty="0" smtClean="0"/>
              <a:t>proposed approaches: </a:t>
            </a:r>
            <a:r>
              <a:rPr lang="en-GB" dirty="0" err="1" smtClean="0"/>
              <a:t>nanodielectrics</a:t>
            </a:r>
            <a:r>
              <a:rPr lang="en-GB" dirty="0" smtClean="0"/>
              <a:t> polymer or inorganic polymers (sol-gel). </a:t>
            </a:r>
          </a:p>
          <a:p>
            <a:endParaRPr lang="en-GB" dirty="0" smtClean="0"/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831233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72AD5E502084185CE859704707744" ma:contentTypeVersion="0" ma:contentTypeDescription="Create a new document." ma:contentTypeScope="" ma:versionID="4fe74493661f897255d118dc769c722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CF17B-6C5A-4B2C-B75F-FBC6543E3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D3DAE44-C6D5-427A-80C1-04DC885825B1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FED522-E1A2-498D-8EF2-09F1A8BCA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162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Office Theme</vt:lpstr>
      <vt:lpstr>Office Theme</vt:lpstr>
      <vt:lpstr>FP7 ANASTASIA</vt:lpstr>
      <vt:lpstr>FP7 Anastasia</vt:lpstr>
      <vt:lpstr>FP7 Anastasia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lennardjones</cp:lastModifiedBy>
  <cp:revision>21</cp:revision>
  <dcterms:modified xsi:type="dcterms:W3CDTF">2012-05-17T14:23:12Z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0x01010003972AD5E502084185CE859704707744</vt:lpwstr>
  </property>
</Properties>
</file>