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0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9520-AEF5-BF4C-AD14-903E4F6882DB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ED873-FD17-2847-8071-8A28638C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1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D873-FD17-2847-8071-8A28638C7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2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4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4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99D2-6067-8543-9FB1-D0035EA0B181}" type="datetimeFigureOut">
              <a:rPr lang="en-US" smtClean="0"/>
              <a:t>21/05/2012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84BA-769C-3841-89FD-E63B94FD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tif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png"/><Relationship Id="rId7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lasgow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06" y="-247403"/>
            <a:ext cx="2357391" cy="1697322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6566"/>
            <a:ext cx="2000697" cy="2000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219" y="2556920"/>
            <a:ext cx="78866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/>
              <a:t>Plug and Play Photosynthesis: </a:t>
            </a:r>
            <a:endParaRPr lang="en-US" sz="3900" b="1" dirty="0" smtClean="0"/>
          </a:p>
          <a:p>
            <a:pPr algn="ctr"/>
            <a:r>
              <a:rPr lang="en-US" sz="3900" b="1" dirty="0" smtClean="0"/>
              <a:t>the photosynthetic extracellular </a:t>
            </a:r>
            <a:r>
              <a:rPr lang="en-US" sz="3900" b="1" dirty="0" err="1"/>
              <a:t>electrogenic</a:t>
            </a:r>
            <a:r>
              <a:rPr lang="en-US" sz="3900" b="1" dirty="0"/>
              <a:t> </a:t>
            </a:r>
            <a:r>
              <a:rPr lang="en-US" sz="3900" b="1" dirty="0" smtClean="0"/>
              <a:t>pathway</a:t>
            </a:r>
            <a:endParaRPr lang="en-US" sz="3900" b="1" dirty="0"/>
          </a:p>
          <a:p>
            <a:endParaRPr lang="en-US" b="1" dirty="0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40" y="5686987"/>
            <a:ext cx="3278004" cy="817676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48" y="5475371"/>
            <a:ext cx="1235393" cy="1240908"/>
          </a:xfrm>
          <a:prstGeom prst="rect">
            <a:avLst/>
          </a:prstGeom>
        </p:spPr>
      </p:pic>
      <p:pic>
        <p:nvPicPr>
          <p:cNvPr id="13" name="Picture 12" descr="noc_logo_110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491501" y="1594008"/>
            <a:ext cx="3522976" cy="996778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32" y="155594"/>
            <a:ext cx="1532467" cy="1019787"/>
          </a:xfrm>
          <a:prstGeom prst="rect">
            <a:avLst/>
          </a:prstGeom>
        </p:spPr>
      </p:pic>
      <p:pic>
        <p:nvPicPr>
          <p:cNvPr id="6" name="Picture 5" descr="Imperial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23" y="121728"/>
            <a:ext cx="2602289" cy="684722"/>
          </a:xfrm>
          <a:prstGeom prst="rect">
            <a:avLst/>
          </a:prstGeom>
        </p:spPr>
      </p:pic>
      <p:pic>
        <p:nvPicPr>
          <p:cNvPr id="7" name="Picture 6" descr="200px-Pennsylvania_State_University_seal.sv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908" y="596925"/>
            <a:ext cx="1113103" cy="1096407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911" y="1404620"/>
            <a:ext cx="3147012" cy="67902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59649" y="4651839"/>
            <a:ext cx="6122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Andy Hitchcock and Tom </a:t>
            </a:r>
            <a:r>
              <a:rPr lang="en-US" sz="3600" b="1" dirty="0" err="1" smtClean="0">
                <a:solidFill>
                  <a:srgbClr val="FF0000"/>
                </a:solidFill>
              </a:rPr>
              <a:t>Bibby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147" y="4381279"/>
            <a:ext cx="2647705" cy="1833781"/>
          </a:xfrm>
          <a:prstGeom prst="rect">
            <a:avLst/>
          </a:prstGeom>
        </p:spPr>
      </p:pic>
      <p:pic>
        <p:nvPicPr>
          <p:cNvPr id="15" name="Picture 14" descr="220px-Emory_University_Seal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7" y="1508069"/>
            <a:ext cx="1282560" cy="127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861" y="4081109"/>
            <a:ext cx="1930402" cy="26393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84665" y="50801"/>
            <a:ext cx="8873067" cy="8094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GB" sz="2400" dirty="0" smtClean="0"/>
              <a:t>Can we harness excess potential to drive </a:t>
            </a:r>
            <a:r>
              <a:rPr lang="en-GB" sz="2400" b="1" dirty="0" smtClean="0">
                <a:solidFill>
                  <a:srgbClr val="FF6600"/>
                </a:solidFill>
              </a:rPr>
              <a:t>biofuel synthesis, electricity generation, the production of high value products?</a:t>
            </a:r>
          </a:p>
          <a:p>
            <a:pPr marL="457200" indent="-457200">
              <a:buFont typeface="Wingdings" charset="2"/>
              <a:buChar char="§"/>
            </a:pPr>
            <a:endParaRPr lang="en-GB" sz="2400" b="1" dirty="0" smtClean="0">
              <a:solidFill>
                <a:srgbClr val="FF6600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/>
              <a:t>Photosynthetic organisms show a </a:t>
            </a:r>
            <a:r>
              <a:rPr lang="en-US" sz="2400" b="1" dirty="0" smtClean="0">
                <a:solidFill>
                  <a:srgbClr val="0000FF"/>
                </a:solidFill>
              </a:rPr>
              <a:t>light dependent </a:t>
            </a:r>
            <a:r>
              <a:rPr lang="en-US" sz="2400" b="1" dirty="0" err="1" smtClean="0">
                <a:solidFill>
                  <a:srgbClr val="0000FF"/>
                </a:solidFill>
              </a:rPr>
              <a:t>electrogenic</a:t>
            </a:r>
            <a:r>
              <a:rPr lang="en-US" sz="2400" b="1" dirty="0" smtClean="0">
                <a:solidFill>
                  <a:srgbClr val="0000FF"/>
                </a:solidFill>
              </a:rPr>
              <a:t> response</a:t>
            </a:r>
            <a:r>
              <a:rPr lang="en-US" sz="2400" dirty="0" smtClean="0"/>
              <a:t>, i.e. produce a current under illumination.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Zou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 2009; </a:t>
            </a:r>
            <a:r>
              <a:rPr lang="en-US" sz="2400" dirty="0" err="1" smtClean="0"/>
              <a:t>Pisciotta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 2010; 2011; </a:t>
            </a:r>
            <a:r>
              <a:rPr lang="en-US" sz="2400" dirty="0" err="1" smtClean="0"/>
              <a:t>Bombelli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. 	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2011; McCormick </a:t>
            </a:r>
            <a:r>
              <a:rPr lang="en-US" sz="2400" i="1" dirty="0" smtClean="0"/>
              <a:t>et al</a:t>
            </a:r>
            <a:r>
              <a:rPr lang="en-US" sz="2400" dirty="0" smtClean="0"/>
              <a:t>. 2011).</a:t>
            </a:r>
          </a:p>
          <a:p>
            <a:pPr marL="457200" indent="-457200">
              <a:buFont typeface="Wingdings" charset="2"/>
              <a:buChar char="§"/>
            </a:pPr>
            <a:endParaRPr lang="en-US" sz="2400" dirty="0" smtClean="0"/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/>
              <a:t>Aim of </a:t>
            </a:r>
            <a:r>
              <a:rPr lang="en-GB" sz="2400" dirty="0" smtClean="0"/>
              <a:t>project is to </a:t>
            </a:r>
            <a:r>
              <a:rPr lang="en-GB" sz="2400" b="1" dirty="0" smtClean="0">
                <a:solidFill>
                  <a:srgbClr val="FF0000"/>
                </a:solidFill>
              </a:rPr>
              <a:t>characterise </a:t>
            </a:r>
            <a:r>
              <a:rPr lang="en-GB" sz="2400" b="1" dirty="0">
                <a:solidFill>
                  <a:srgbClr val="FF0000"/>
                </a:solidFill>
              </a:rPr>
              <a:t>the electron transfer </a:t>
            </a:r>
            <a:r>
              <a:rPr lang="en-GB" sz="2400" b="1" dirty="0" smtClean="0">
                <a:solidFill>
                  <a:srgbClr val="FF0000"/>
                </a:solidFill>
              </a:rPr>
              <a:t>pathway(</a:t>
            </a:r>
            <a:r>
              <a:rPr lang="en-GB" sz="2400" b="1" dirty="0">
                <a:solidFill>
                  <a:srgbClr val="FF0000"/>
                </a:solidFill>
              </a:rPr>
              <a:t>s) from </a:t>
            </a:r>
            <a:r>
              <a:rPr lang="en-GB" sz="2400" b="1" dirty="0" smtClean="0">
                <a:solidFill>
                  <a:srgbClr val="FF0000"/>
                </a:solidFill>
              </a:rPr>
              <a:t>water splitting </a:t>
            </a:r>
            <a:r>
              <a:rPr lang="en-GB" sz="2400" b="1" dirty="0">
                <a:solidFill>
                  <a:srgbClr val="FF0000"/>
                </a:solidFill>
              </a:rPr>
              <a:t>to extracellular electron </a:t>
            </a:r>
            <a:r>
              <a:rPr lang="en-GB" sz="2400" b="1" dirty="0" smtClean="0">
                <a:solidFill>
                  <a:srgbClr val="FF0000"/>
                </a:solidFill>
              </a:rPr>
              <a:t>acceptors</a:t>
            </a:r>
            <a:r>
              <a:rPr lang="en-GB" sz="2400" dirty="0" smtClean="0"/>
              <a:t>.</a:t>
            </a:r>
          </a:p>
          <a:p>
            <a:pPr marL="457200" indent="-457200">
              <a:buFont typeface="Wingdings" charset="2"/>
              <a:buChar char="§"/>
            </a:pPr>
            <a:endParaRPr lang="en-GB" sz="2400" dirty="0" smtClean="0"/>
          </a:p>
          <a:p>
            <a:pPr marL="457200" indent="-457200">
              <a:buFont typeface="Wingdings" charset="2"/>
              <a:buChar char="§"/>
            </a:pPr>
            <a:r>
              <a:rPr lang="en-GB" sz="2400" dirty="0" smtClean="0"/>
              <a:t>Using model photosynthetic cyanobacteria	</a:t>
            </a:r>
          </a:p>
          <a:p>
            <a:r>
              <a:rPr lang="en-GB" sz="2400" b="1" dirty="0" smtClean="0"/>
              <a:t>	</a:t>
            </a:r>
            <a:r>
              <a:rPr lang="en-GB" sz="2400" b="1" i="1" dirty="0" err="1" smtClean="0">
                <a:solidFill>
                  <a:srgbClr val="008000"/>
                </a:solidFill>
              </a:rPr>
              <a:t>Synechocystis</a:t>
            </a:r>
            <a:r>
              <a:rPr lang="en-GB" sz="2400" b="1" dirty="0" smtClean="0">
                <a:solidFill>
                  <a:srgbClr val="008000"/>
                </a:solidFill>
              </a:rPr>
              <a:t> sp. PCC 6803</a:t>
            </a:r>
            <a:r>
              <a:rPr lang="en-GB" sz="2400" b="1" dirty="0" smtClean="0"/>
              <a:t>. </a:t>
            </a:r>
          </a:p>
          <a:p>
            <a:endParaRPr lang="en-GB" sz="2400" b="1" dirty="0" smtClean="0"/>
          </a:p>
          <a:p>
            <a:pPr marL="457200" indent="-457200">
              <a:buFont typeface="Wingdings" charset="2"/>
              <a:buChar char="§"/>
            </a:pPr>
            <a:r>
              <a:rPr lang="en-GB" sz="2400" dirty="0" smtClean="0"/>
              <a:t>GMOs, photosynthetic/respiratory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physiology, electrochemistry, synthetic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biology, </a:t>
            </a:r>
            <a:r>
              <a:rPr lang="en-GB" sz="2400" dirty="0" err="1" smtClean="0"/>
              <a:t>omics</a:t>
            </a:r>
            <a:r>
              <a:rPr lang="en-GB" sz="2400" dirty="0" smtClean="0"/>
              <a:t> approaches. </a:t>
            </a:r>
          </a:p>
          <a:p>
            <a:r>
              <a:rPr lang="en-GB" sz="2800" dirty="0"/>
              <a:t>	</a:t>
            </a:r>
            <a:endParaRPr lang="en-GB" sz="2800" dirty="0" smtClean="0"/>
          </a:p>
          <a:p>
            <a:endParaRPr lang="en-GB" sz="2800" dirty="0" smtClean="0">
              <a:solidFill>
                <a:srgbClr val="008000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en-GB" sz="2800" dirty="0" smtClean="0"/>
          </a:p>
          <a:p>
            <a:pPr marL="457200" indent="-457200">
              <a:buFont typeface="Wingdings" charset="2"/>
              <a:buChar char="§"/>
            </a:pPr>
            <a:endParaRPr lang="en-GB" sz="2800" dirty="0" smtClean="0"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7160" y="851078"/>
            <a:ext cx="1005421" cy="1008806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03" y="1859884"/>
            <a:ext cx="898399" cy="918633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898" y="3793248"/>
            <a:ext cx="1291166" cy="1240421"/>
          </a:xfrm>
          <a:prstGeom prst="rect">
            <a:avLst/>
          </a:prstGeom>
        </p:spPr>
      </p:pic>
      <p:pic>
        <p:nvPicPr>
          <p:cNvPr id="11" name="Picture 10" descr="Synechocystis-Chr-Ch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937" y="5067303"/>
            <a:ext cx="1756831" cy="1756831"/>
          </a:xfrm>
          <a:prstGeom prst="rect">
            <a:avLst/>
          </a:prstGeom>
        </p:spPr>
      </p:pic>
      <p:pic>
        <p:nvPicPr>
          <p:cNvPr id="12" name="Picture 11" descr="8919352-grass-pound-sig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530" y="50801"/>
            <a:ext cx="829733" cy="8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3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94923" y="2905814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94923" y="3558552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98723" y="1736532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1790" y="2067543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8982" y="1732624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Outer membrane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982" y="2336663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Periplasm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70901" y="2920678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Cytoplasmic membrane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3479" y="4951790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90761" y="5599943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Thylakoid membrane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70867" y="6378672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Thylakoid lumen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8723" y="5423651"/>
            <a:ext cx="7388314" cy="1924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8723" y="6076389"/>
            <a:ext cx="7388314" cy="1924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700" y="135468"/>
            <a:ext cx="5493300" cy="26373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94923" y="5515278"/>
            <a:ext cx="6127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PHOTOSYNTHESIS AND RESPIRATION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84018" y="2982724"/>
            <a:ext cx="2191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RESPIRATION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496061" y="1032935"/>
            <a:ext cx="1" cy="193285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084018" y="1032935"/>
            <a:ext cx="2" cy="446078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64267" y="67562"/>
            <a:ext cx="2082800" cy="812971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EXTRACELLULAR ELECTRON ACCEPTOR</a:t>
            </a:r>
            <a:endParaRPr lang="en-US" dirty="0"/>
          </a:p>
        </p:txBody>
      </p:sp>
      <p:sp>
        <p:nvSpPr>
          <p:cNvPr id="28" name="Lightning Bolt 27"/>
          <p:cNvSpPr/>
          <p:nvPr/>
        </p:nvSpPr>
        <p:spPr>
          <a:xfrm>
            <a:off x="317467" y="3907888"/>
            <a:ext cx="981261" cy="1715278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232400" y="3105344"/>
            <a:ext cx="30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 </a:t>
            </a:r>
            <a:r>
              <a:rPr lang="en-US" i="1" dirty="0" err="1" smtClean="0"/>
              <a:t>Geobacter</a:t>
            </a:r>
            <a:r>
              <a:rPr lang="en-US" dirty="0" smtClean="0"/>
              <a:t>, </a:t>
            </a:r>
            <a:r>
              <a:rPr lang="en-US" i="1" dirty="0" err="1" smtClean="0"/>
              <a:t>Shewenella</a:t>
            </a:r>
            <a:endParaRPr lang="en-US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42169" y="944340"/>
            <a:ext cx="1236466" cy="2988936"/>
            <a:chOff x="1742169" y="944340"/>
            <a:chExt cx="1236466" cy="2988936"/>
          </a:xfrm>
        </p:grpSpPr>
        <p:grpSp>
          <p:nvGrpSpPr>
            <p:cNvPr id="31" name="Group 30"/>
            <p:cNvGrpSpPr/>
            <p:nvPr/>
          </p:nvGrpSpPr>
          <p:grpSpPr>
            <a:xfrm>
              <a:off x="1742169" y="944340"/>
              <a:ext cx="1236466" cy="2633456"/>
              <a:chOff x="-3148399" y="49310"/>
              <a:chExt cx="2807112" cy="4328310"/>
            </a:xfrm>
          </p:grpSpPr>
          <p:sp>
            <p:nvSpPr>
              <p:cNvPr id="32" name="Snip Same Side Corner Rectangle 31"/>
              <p:cNvSpPr/>
              <p:nvPr/>
            </p:nvSpPr>
            <p:spPr>
              <a:xfrm>
                <a:off x="-1911933" y="49310"/>
                <a:ext cx="701778" cy="4328310"/>
              </a:xfrm>
              <a:prstGeom prst="snip2Same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3" name="Trapezoid 32"/>
              <p:cNvSpPr/>
              <p:nvPr/>
            </p:nvSpPr>
            <p:spPr>
              <a:xfrm>
                <a:off x="-2388140" y="2238542"/>
                <a:ext cx="1679255" cy="1036115"/>
              </a:xfrm>
              <a:prstGeom prst="trapezoid">
                <a:avLst/>
              </a:prstGeom>
              <a:solidFill>
                <a:srgbClr val="20FF38"/>
              </a:solidFill>
              <a:ln>
                <a:solidFill>
                  <a:srgbClr val="3CF623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Snip Same Side Corner Rectangle 33"/>
              <p:cNvSpPr/>
              <p:nvPr/>
            </p:nvSpPr>
            <p:spPr>
              <a:xfrm rot="16200000">
                <a:off x="-2078990" y="3675747"/>
                <a:ext cx="501270" cy="501336"/>
              </a:xfrm>
              <a:prstGeom prst="snip2SameRect">
                <a:avLst/>
              </a:prstGeom>
              <a:solidFill>
                <a:srgbClr val="7F7F7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5" name="Snip Same Side Corner Rectangle 34"/>
              <p:cNvSpPr/>
              <p:nvPr/>
            </p:nvSpPr>
            <p:spPr>
              <a:xfrm rot="5400000">
                <a:off x="-1544236" y="3675782"/>
                <a:ext cx="501270" cy="501336"/>
              </a:xfrm>
              <a:prstGeom prst="snip2Same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-1519271" y="3776002"/>
                <a:ext cx="827096" cy="505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-2127132" y="3776002"/>
                <a:ext cx="827096" cy="505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b="1" dirty="0" smtClean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-859266" y="3274657"/>
                <a:ext cx="517979" cy="809122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-3148399" y="3191097"/>
                <a:ext cx="760259" cy="25067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0" name="Curved Connector 39"/>
              <p:cNvCxnSpPr/>
              <p:nvPr/>
            </p:nvCxnSpPr>
            <p:spPr>
              <a:xfrm rot="5400000" flipH="1" flipV="1">
                <a:off x="-3088104" y="3017466"/>
                <a:ext cx="313845" cy="33418"/>
              </a:xfrm>
              <a:prstGeom prst="curvedConnector3">
                <a:avLst/>
              </a:prstGeom>
              <a:ln w="76200" cmpd="sng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2324518" y="3450030"/>
              <a:ext cx="45719" cy="4814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93627" y="3451801"/>
              <a:ext cx="45719" cy="481475"/>
            </a:xfrm>
            <a:prstGeom prst="rect">
              <a:avLst/>
            </a:prstGeom>
            <a:solidFill>
              <a:srgbClr val="BFBFB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Cross 18"/>
          <p:cNvSpPr/>
          <p:nvPr/>
        </p:nvSpPr>
        <p:spPr>
          <a:xfrm>
            <a:off x="2745351" y="1502134"/>
            <a:ext cx="677333" cy="774191"/>
          </a:xfrm>
          <a:prstGeom prst="plus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MTR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798930" y="1356802"/>
            <a:ext cx="169165" cy="123466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43237" y="702674"/>
            <a:ext cx="1098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Soluble shuttles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5396" y="1032935"/>
            <a:ext cx="270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PILI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97526" y="1295069"/>
            <a:ext cx="169165" cy="123466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817826" y="1078815"/>
            <a:ext cx="169165" cy="123466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143775" y="4116171"/>
            <a:ext cx="101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???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3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28" grpId="0" animBg="1"/>
      <p:bldP spid="19" grpId="0" animBg="1"/>
      <p:bldP spid="19" grpId="1" animBg="1"/>
      <p:bldP spid="44" grpId="0" animBg="1"/>
      <p:bldP spid="44" grpId="1" animBg="1"/>
      <p:bldP spid="21" grpId="0"/>
      <p:bldP spid="21" grpId="1"/>
      <p:bldP spid="45" grpId="0"/>
      <p:bldP spid="46" grpId="0" animBg="1"/>
      <p:bldP spid="46" grpId="1" animBg="1"/>
      <p:bldP spid="47" grpId="0" animBg="1"/>
      <p:bldP spid="47" grpId="1" animBg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al 80"/>
          <p:cNvSpPr/>
          <p:nvPr/>
        </p:nvSpPr>
        <p:spPr>
          <a:xfrm>
            <a:off x="4592046" y="6122430"/>
            <a:ext cx="1111051" cy="639350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cC6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94923" y="2905814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4923" y="3558552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8723" y="1736532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1790" y="2067543"/>
            <a:ext cx="7388314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8982" y="1732624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Outer membrane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8982" y="2336663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Periplasm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-53968" y="2920678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Cytoplasmic membrane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393479" y="4951790"/>
            <a:ext cx="186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090761" y="5599943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Thylakoid membrane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170867" y="6378672"/>
            <a:ext cx="24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Thylakoid lumen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498723" y="5423651"/>
            <a:ext cx="7388314" cy="1924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8723" y="6076389"/>
            <a:ext cx="7388314" cy="1924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08097" y="5423651"/>
            <a:ext cx="711895" cy="6527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PSII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95409" y="5442895"/>
            <a:ext cx="711895" cy="6527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PSI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693156" y="4907167"/>
            <a:ext cx="1038981" cy="63504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Resp</a:t>
            </a:r>
            <a:r>
              <a:rPr lang="en-US" dirty="0" smtClean="0"/>
              <a:t> DHs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953899" y="5462139"/>
            <a:ext cx="596452" cy="633494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Cyt</a:t>
            </a:r>
            <a:r>
              <a:rPr lang="en-US" dirty="0" smtClean="0"/>
              <a:t> b6f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2770620" y="5462139"/>
            <a:ext cx="952399" cy="61425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PQ pool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Lightning Bolt 62"/>
          <p:cNvSpPr/>
          <p:nvPr/>
        </p:nvSpPr>
        <p:spPr>
          <a:xfrm>
            <a:off x="470627" y="4907167"/>
            <a:ext cx="510634" cy="635044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ightning Bolt 63"/>
          <p:cNvSpPr/>
          <p:nvPr/>
        </p:nvSpPr>
        <p:spPr>
          <a:xfrm rot="2638505">
            <a:off x="5851987" y="4907167"/>
            <a:ext cx="510634" cy="635044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56" idx="3"/>
          </p:cNvCxnSpPr>
          <p:nvPr/>
        </p:nvCxnSpPr>
        <p:spPr>
          <a:xfrm>
            <a:off x="1519992" y="5750020"/>
            <a:ext cx="14815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3"/>
          </p:cNvCxnSpPr>
          <p:nvPr/>
        </p:nvCxnSpPr>
        <p:spPr>
          <a:xfrm>
            <a:off x="2732137" y="5224689"/>
            <a:ext cx="269365" cy="4057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550351" y="6095633"/>
            <a:ext cx="336711" cy="2830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58" idx="2"/>
          </p:cNvCxnSpPr>
          <p:nvPr/>
        </p:nvCxnSpPr>
        <p:spPr>
          <a:xfrm flipV="1">
            <a:off x="5366385" y="6095633"/>
            <a:ext cx="384972" cy="2913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439223" y="5776697"/>
            <a:ext cx="4906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6073" y="6376759"/>
            <a:ext cx="18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splitting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1191382" y="6095633"/>
            <a:ext cx="0" cy="3647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011630" y="4100890"/>
            <a:ext cx="122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NADPH</a:t>
            </a:r>
            <a:endParaRPr lang="en-US" dirty="0"/>
          </a:p>
        </p:txBody>
      </p:sp>
      <p:cxnSp>
        <p:nvCxnSpPr>
          <p:cNvPr id="87" name="Straight Arrow Connector 86"/>
          <p:cNvCxnSpPr>
            <a:stCxn id="56" idx="0"/>
          </p:cNvCxnSpPr>
          <p:nvPr/>
        </p:nvCxnSpPr>
        <p:spPr>
          <a:xfrm flipV="1">
            <a:off x="1164045" y="4907167"/>
            <a:ext cx="0" cy="5164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Dodecagon 87"/>
          <p:cNvSpPr/>
          <p:nvPr/>
        </p:nvSpPr>
        <p:spPr>
          <a:xfrm>
            <a:off x="740756" y="4318209"/>
            <a:ext cx="885058" cy="512415"/>
          </a:xfrm>
          <a:prstGeom prst="dodec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Flv2</a:t>
            </a:r>
          </a:p>
          <a:p>
            <a:pPr algn="ctr"/>
            <a:r>
              <a:rPr lang="en-US" dirty="0" smtClean="0"/>
              <a:t>Flv4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5259039" y="4907167"/>
            <a:ext cx="667003" cy="516484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Fd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Hexagon 90"/>
          <p:cNvSpPr/>
          <p:nvPr/>
        </p:nvSpPr>
        <p:spPr>
          <a:xfrm>
            <a:off x="4810102" y="4522893"/>
            <a:ext cx="864295" cy="499738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FNR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4733138" y="4407429"/>
            <a:ext cx="713497" cy="1223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4874362" y="4100890"/>
            <a:ext cx="1232942" cy="172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5" idx="1"/>
            <a:endCxn id="59" idx="0"/>
          </p:cNvCxnSpPr>
          <p:nvPr/>
        </p:nvCxnSpPr>
        <p:spPr>
          <a:xfrm flipH="1">
            <a:off x="2212647" y="4285556"/>
            <a:ext cx="1798983" cy="6216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61" idx="0"/>
          </p:cNvCxnSpPr>
          <p:nvPr/>
        </p:nvCxnSpPr>
        <p:spPr>
          <a:xfrm flipH="1">
            <a:off x="3246820" y="4907167"/>
            <a:ext cx="1563282" cy="5549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101240" y="3931557"/>
            <a:ext cx="1641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Calvin </a:t>
            </a:r>
          </a:p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1625814" y="3345372"/>
            <a:ext cx="1038981" cy="63504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Resp</a:t>
            </a:r>
            <a:r>
              <a:rPr lang="en-US" dirty="0" smtClean="0"/>
              <a:t> DHs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770620" y="2920678"/>
            <a:ext cx="952399" cy="61425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PQ pool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865791" y="2944302"/>
            <a:ext cx="596452" cy="633494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Cyt</a:t>
            </a:r>
            <a:r>
              <a:rPr lang="en-US" dirty="0" smtClean="0"/>
              <a:t> b6f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6511511" y="5462144"/>
            <a:ext cx="613116" cy="63348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RTO</a:t>
            </a:r>
            <a:endParaRPr lang="en-US" dirty="0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5518785" y="6076389"/>
            <a:ext cx="1215355" cy="463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234120" y="6153365"/>
            <a:ext cx="0" cy="669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227580" y="6819512"/>
            <a:ext cx="3487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11" idx="2"/>
          </p:cNvCxnSpPr>
          <p:nvPr/>
        </p:nvCxnSpPr>
        <p:spPr>
          <a:xfrm flipV="1">
            <a:off x="6714900" y="6095633"/>
            <a:ext cx="103169" cy="7238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833480" y="4754424"/>
            <a:ext cx="50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22" name="Straight Arrow Connector 121"/>
          <p:cNvCxnSpPr>
            <a:stCxn id="111" idx="0"/>
          </p:cNvCxnSpPr>
          <p:nvPr/>
        </p:nvCxnSpPr>
        <p:spPr>
          <a:xfrm flipV="1">
            <a:off x="6818069" y="5123756"/>
            <a:ext cx="137450" cy="338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715797" y="4482922"/>
            <a:ext cx="1130383" cy="468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797402" y="4323909"/>
            <a:ext cx="941255" cy="1590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670300" y="4586393"/>
            <a:ext cx="46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3929855" y="4432122"/>
            <a:ext cx="299246" cy="2527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1164045" y="3980416"/>
            <a:ext cx="0" cy="34349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019361" y="3577796"/>
            <a:ext cx="441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37" name="Straight Arrow Connector 136"/>
          <p:cNvCxnSpPr/>
          <p:nvPr/>
        </p:nvCxnSpPr>
        <p:spPr>
          <a:xfrm flipH="1" flipV="1">
            <a:off x="2664796" y="3835400"/>
            <a:ext cx="1564305" cy="2654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2559088" y="3200400"/>
            <a:ext cx="423063" cy="3196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3401123" y="3238500"/>
            <a:ext cx="423063" cy="3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049461" y="2931602"/>
            <a:ext cx="613116" cy="63348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RTO</a:t>
            </a:r>
            <a:endParaRPr lang="en-US" dirty="0"/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6989163" y="3835400"/>
            <a:ext cx="0" cy="9414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V="1">
            <a:off x="4277311" y="2708264"/>
            <a:ext cx="240275" cy="294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4550350" y="2452337"/>
            <a:ext cx="681521" cy="369332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cC</a:t>
            </a:r>
            <a:endParaRPr lang="en-US" dirty="0"/>
          </a:p>
        </p:txBody>
      </p:sp>
      <p:cxnSp>
        <p:nvCxnSpPr>
          <p:cNvPr id="156" name="Straight Arrow Connector 155"/>
          <p:cNvCxnSpPr>
            <a:endCxn id="147" idx="0"/>
          </p:cNvCxnSpPr>
          <p:nvPr/>
        </p:nvCxnSpPr>
        <p:spPr>
          <a:xfrm>
            <a:off x="5193762" y="2705995"/>
            <a:ext cx="162257" cy="2256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3187754" y="69850"/>
            <a:ext cx="4915780" cy="4699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Extracellular electron acceptor (e.g. an anode)</a:t>
            </a:r>
            <a:endParaRPr lang="en-US" dirty="0"/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114300" y="254000"/>
            <a:ext cx="69379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8670" y="304800"/>
            <a:ext cx="1578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Electron flow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5662577" y="3520065"/>
            <a:ext cx="1326586" cy="315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9906000" y="2641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84" name="Straight Arrow Connector 183"/>
          <p:cNvCxnSpPr/>
          <p:nvPr/>
        </p:nvCxnSpPr>
        <p:spPr>
          <a:xfrm flipV="1">
            <a:off x="3001502" y="674132"/>
            <a:ext cx="1819350" cy="474951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Curved Down Arrow 189"/>
          <p:cNvSpPr/>
          <p:nvPr/>
        </p:nvSpPr>
        <p:spPr>
          <a:xfrm>
            <a:off x="4175713" y="539751"/>
            <a:ext cx="1474046" cy="37465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993914" y="863602"/>
            <a:ext cx="73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5322153" y="863602"/>
            <a:ext cx="7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94923" y="5515278"/>
            <a:ext cx="6127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PHOTOSYNTHESIS AND RESPIRATION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32122" y="3931557"/>
            <a:ext cx="1013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084018" y="2982724"/>
            <a:ext cx="2191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RESPIRATION</a:t>
            </a:r>
            <a:endParaRPr lang="en-US" sz="2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130615" y="-10481"/>
            <a:ext cx="5113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PROGRESS: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b="1" dirty="0" smtClean="0"/>
              <a:t>20+ knockout mutants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b="1" dirty="0" smtClean="0"/>
              <a:t>Indicative </a:t>
            </a:r>
            <a:r>
              <a:rPr lang="en-US" sz="2000" b="1" dirty="0" smtClean="0"/>
              <a:t>reduction assay</a:t>
            </a:r>
            <a:endParaRPr lang="en-US" sz="2000" b="1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2000" b="1" dirty="0" smtClean="0"/>
              <a:t>Controls </a:t>
            </a:r>
            <a:endParaRPr lang="en-US" sz="2000" b="1" dirty="0" smtClean="0"/>
          </a:p>
          <a:p>
            <a:pPr marL="285750" indent="-285750">
              <a:buFont typeface="Wingdings" charset="2"/>
              <a:buChar char="§"/>
            </a:pPr>
            <a:r>
              <a:rPr lang="en-US" sz="2000" b="1" dirty="0" smtClean="0"/>
              <a:t>Mapping </a:t>
            </a:r>
            <a:r>
              <a:rPr lang="en-US" sz="2000" b="1" dirty="0" smtClean="0"/>
              <a:t>respiratory and PS contributions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b="1" dirty="0" smtClean="0"/>
              <a:t>Optimizing dye-based and electrochemical screens</a:t>
            </a:r>
            <a:endParaRPr lang="en-US" sz="20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6678657" y="781857"/>
            <a:ext cx="1236466" cy="2988936"/>
            <a:chOff x="1742169" y="944340"/>
            <a:chExt cx="1236466" cy="2988936"/>
          </a:xfrm>
        </p:grpSpPr>
        <p:grpSp>
          <p:nvGrpSpPr>
            <p:cNvPr id="80" name="Group 79"/>
            <p:cNvGrpSpPr/>
            <p:nvPr/>
          </p:nvGrpSpPr>
          <p:grpSpPr>
            <a:xfrm>
              <a:off x="1742169" y="944340"/>
              <a:ext cx="1236466" cy="2633456"/>
              <a:chOff x="-3148399" y="49310"/>
              <a:chExt cx="2807112" cy="4328310"/>
            </a:xfrm>
          </p:grpSpPr>
          <p:sp>
            <p:nvSpPr>
              <p:cNvPr id="89" name="Snip Same Side Corner Rectangle 88"/>
              <p:cNvSpPr/>
              <p:nvPr/>
            </p:nvSpPr>
            <p:spPr>
              <a:xfrm>
                <a:off x="-1911933" y="49310"/>
                <a:ext cx="701778" cy="4328310"/>
              </a:xfrm>
              <a:prstGeom prst="snip2Same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3" name="Trapezoid 92"/>
              <p:cNvSpPr/>
              <p:nvPr/>
            </p:nvSpPr>
            <p:spPr>
              <a:xfrm>
                <a:off x="-2388140" y="2238542"/>
                <a:ext cx="1679255" cy="1036115"/>
              </a:xfrm>
              <a:prstGeom prst="trapezoid">
                <a:avLst/>
              </a:prstGeom>
              <a:solidFill>
                <a:srgbClr val="20FF38"/>
              </a:solidFill>
              <a:ln>
                <a:solidFill>
                  <a:srgbClr val="3CF623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Snip Same Side Corner Rectangle 93"/>
              <p:cNvSpPr/>
              <p:nvPr/>
            </p:nvSpPr>
            <p:spPr>
              <a:xfrm rot="16200000">
                <a:off x="-2078990" y="3675747"/>
                <a:ext cx="501270" cy="501336"/>
              </a:xfrm>
              <a:prstGeom prst="snip2SameRect">
                <a:avLst/>
              </a:prstGeom>
              <a:solidFill>
                <a:srgbClr val="7F7F7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95" name="Snip Same Side Corner Rectangle 94"/>
              <p:cNvSpPr/>
              <p:nvPr/>
            </p:nvSpPr>
            <p:spPr>
              <a:xfrm rot="5400000">
                <a:off x="-1544236" y="3675782"/>
                <a:ext cx="501270" cy="501336"/>
              </a:xfrm>
              <a:prstGeom prst="snip2Same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-1519271" y="3776002"/>
                <a:ext cx="827096" cy="505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b="1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-2127132" y="3776002"/>
                <a:ext cx="827096" cy="505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b="1" dirty="0" smtClean="0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-859266" y="3274657"/>
                <a:ext cx="517979" cy="809122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-3148399" y="3191097"/>
                <a:ext cx="760259" cy="25067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02" name="Curved Connector 101"/>
              <p:cNvCxnSpPr/>
              <p:nvPr/>
            </p:nvCxnSpPr>
            <p:spPr>
              <a:xfrm rot="5400000" flipH="1" flipV="1">
                <a:off x="-3088104" y="3017466"/>
                <a:ext cx="313845" cy="33418"/>
              </a:xfrm>
              <a:prstGeom prst="curvedConnector3">
                <a:avLst/>
              </a:prstGeom>
              <a:ln w="76200" cmpd="sng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Rectangle 83"/>
            <p:cNvSpPr/>
            <p:nvPr/>
          </p:nvSpPr>
          <p:spPr>
            <a:xfrm>
              <a:off x="2324518" y="3450030"/>
              <a:ext cx="45719" cy="4814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493627" y="3451801"/>
              <a:ext cx="45719" cy="481475"/>
            </a:xfrm>
            <a:prstGeom prst="rect">
              <a:avLst/>
            </a:prstGeom>
            <a:solidFill>
              <a:srgbClr val="BFBFB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663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56" grpId="0" animBg="1"/>
      <p:bldP spid="58" grpId="0" animBg="1"/>
      <p:bldP spid="59" grpId="0" animBg="1"/>
      <p:bldP spid="60" grpId="0" animBg="1"/>
      <p:bldP spid="61" grpId="0"/>
      <p:bldP spid="63" grpId="0" animBg="1"/>
      <p:bldP spid="64" grpId="0" animBg="1"/>
      <p:bldP spid="82" grpId="0"/>
      <p:bldP spid="85" grpId="0"/>
      <p:bldP spid="88" grpId="0" animBg="1"/>
      <p:bldP spid="90" grpId="0" animBg="1"/>
      <p:bldP spid="91" grpId="0" animBg="1"/>
      <p:bldP spid="106" grpId="0"/>
      <p:bldP spid="107" grpId="0" animBg="1"/>
      <p:bldP spid="109" grpId="0"/>
      <p:bldP spid="110" grpId="0" animBg="1"/>
      <p:bldP spid="111" grpId="0" animBg="1"/>
      <p:bldP spid="120" grpId="0"/>
      <p:bldP spid="129" grpId="0"/>
      <p:bldP spid="136" grpId="0"/>
      <p:bldP spid="147" grpId="0" animBg="1"/>
      <p:bldP spid="155" grpId="0" animBg="1"/>
      <p:bldP spid="160" grpId="0" animBg="1"/>
      <p:bldP spid="190" grpId="0" animBg="1"/>
      <p:bldP spid="191" grpId="0"/>
      <p:bldP spid="192" grpId="0"/>
      <p:bldP spid="75" grpId="1"/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165</Words>
  <Application>Microsoft Macintosh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NOCS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 Help</dc:creator>
  <cp:lastModifiedBy>Help Help</cp:lastModifiedBy>
  <cp:revision>25</cp:revision>
  <dcterms:created xsi:type="dcterms:W3CDTF">2012-05-17T13:19:53Z</dcterms:created>
  <dcterms:modified xsi:type="dcterms:W3CDTF">2012-05-21T21:53:19Z</dcterms:modified>
</cp:coreProperties>
</file>