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t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904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19520-AEF5-BF4C-AD14-903E4F6882DB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ED873-FD17-2847-8071-8A28638C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12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ED873-FD17-2847-8071-8A28638C7E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56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2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6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2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4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6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5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4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9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0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499D2-6067-8543-9FB1-D0035EA0B181}" type="datetimeFigureOut">
              <a:rPr lang="en-US" smtClean="0"/>
              <a:t>21/05/2012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784BA-769C-3841-89FD-E63B94FD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3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jp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tif"/><Relationship Id="rId7" Type="http://schemas.openxmlformats.org/officeDocument/2006/relationships/image" Target="../media/image6.jp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jpg"/><Relationship Id="rId5" Type="http://schemas.openxmlformats.org/officeDocument/2006/relationships/image" Target="../media/image15.jpg"/><Relationship Id="rId6" Type="http://schemas.openxmlformats.org/officeDocument/2006/relationships/image" Target="../media/image16.png"/><Relationship Id="rId7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glasgow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806" y="-247403"/>
            <a:ext cx="2357391" cy="1697322"/>
          </a:xfrm>
          <a:prstGeom prst="rect">
            <a:avLst/>
          </a:prstGeom>
        </p:spPr>
      </p:pic>
      <p:pic>
        <p:nvPicPr>
          <p:cNvPr id="5" name="Picture 4" descr="inde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6566"/>
            <a:ext cx="2000697" cy="200069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8219" y="2556920"/>
            <a:ext cx="788664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00" b="1" dirty="0"/>
              <a:t>Plug and Play Photosynthesis: </a:t>
            </a:r>
            <a:endParaRPr lang="en-US" sz="3900" b="1" dirty="0" smtClean="0"/>
          </a:p>
          <a:p>
            <a:pPr algn="ctr"/>
            <a:r>
              <a:rPr lang="en-US" sz="3900" b="1" dirty="0" smtClean="0"/>
              <a:t>the photosynthetic extracellular </a:t>
            </a:r>
            <a:r>
              <a:rPr lang="en-US" sz="3900" b="1" dirty="0" err="1"/>
              <a:t>electrogenic</a:t>
            </a:r>
            <a:r>
              <a:rPr lang="en-US" sz="3900" b="1" dirty="0"/>
              <a:t> </a:t>
            </a:r>
            <a:r>
              <a:rPr lang="en-US" sz="3900" b="1" dirty="0" smtClean="0"/>
              <a:t>pathway</a:t>
            </a:r>
            <a:endParaRPr lang="en-US" sz="3900" b="1" dirty="0"/>
          </a:p>
          <a:p>
            <a:endParaRPr lang="en-US" b="1" dirty="0"/>
          </a:p>
        </p:txBody>
      </p:sp>
      <p:pic>
        <p:nvPicPr>
          <p:cNvPr id="8" name="Pictur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840" y="5686987"/>
            <a:ext cx="3278004" cy="817676"/>
          </a:xfrm>
          <a:prstGeom prst="rect">
            <a:avLst/>
          </a:prstGeom>
        </p:spPr>
      </p:pic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848" y="5475371"/>
            <a:ext cx="1235393" cy="1240908"/>
          </a:xfrm>
          <a:prstGeom prst="rect">
            <a:avLst/>
          </a:prstGeom>
        </p:spPr>
      </p:pic>
      <p:pic>
        <p:nvPicPr>
          <p:cNvPr id="13" name="Picture 12" descr="noc_logo_110.t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1491501" y="1594008"/>
            <a:ext cx="3522976" cy="996778"/>
          </a:xfrm>
          <a:prstGeom prst="rect">
            <a:avLst/>
          </a:prstGeom>
        </p:spPr>
      </p:pic>
      <p:pic>
        <p:nvPicPr>
          <p:cNvPr id="3" name="Picture 2" descr="index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932" y="155594"/>
            <a:ext cx="1532467" cy="1019787"/>
          </a:xfrm>
          <a:prstGeom prst="rect">
            <a:avLst/>
          </a:prstGeom>
        </p:spPr>
      </p:pic>
      <p:pic>
        <p:nvPicPr>
          <p:cNvPr id="6" name="Picture 5" descr="ImperialLogo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723" y="121728"/>
            <a:ext cx="2602289" cy="684722"/>
          </a:xfrm>
          <a:prstGeom prst="rect">
            <a:avLst/>
          </a:prstGeom>
        </p:spPr>
      </p:pic>
      <p:pic>
        <p:nvPicPr>
          <p:cNvPr id="7" name="Picture 6" descr="200px-Pennsylvania_State_University_seal.svg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908" y="596925"/>
            <a:ext cx="1113103" cy="1096407"/>
          </a:xfrm>
          <a:prstGeom prst="rect">
            <a:avLst/>
          </a:prstGeom>
        </p:spPr>
      </p:pic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911" y="1404620"/>
            <a:ext cx="3147012" cy="67902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659649" y="4651839"/>
            <a:ext cx="61221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Andy Hitchcock and Tom </a:t>
            </a:r>
            <a:r>
              <a:rPr lang="en-US" sz="3600" b="1" dirty="0" err="1" smtClean="0">
                <a:solidFill>
                  <a:srgbClr val="FF0000"/>
                </a:solidFill>
              </a:rPr>
              <a:t>Bibby</a:t>
            </a:r>
            <a:endParaRPr lang="en-GB" sz="3600" dirty="0">
              <a:solidFill>
                <a:srgbClr val="FF0000"/>
              </a:solidFill>
            </a:endParaRPr>
          </a:p>
        </p:txBody>
      </p:sp>
      <p:pic>
        <p:nvPicPr>
          <p:cNvPr id="14" name="Picture 13" descr="images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147" y="4381279"/>
            <a:ext cx="2647705" cy="1833781"/>
          </a:xfrm>
          <a:prstGeom prst="rect">
            <a:avLst/>
          </a:prstGeom>
        </p:spPr>
      </p:pic>
      <p:pic>
        <p:nvPicPr>
          <p:cNvPr id="15" name="Picture 14" descr="220px-Emory_University_Seal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7" y="1508069"/>
            <a:ext cx="1282560" cy="127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21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5861" y="4081109"/>
            <a:ext cx="1930402" cy="26393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84665" y="50801"/>
            <a:ext cx="8873067" cy="8094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§"/>
            </a:pPr>
            <a:r>
              <a:rPr lang="en-GB" sz="2400" dirty="0" smtClean="0"/>
              <a:t>Can we harness excess potential to drive </a:t>
            </a:r>
            <a:r>
              <a:rPr lang="en-GB" sz="2400" b="1" dirty="0" smtClean="0">
                <a:solidFill>
                  <a:srgbClr val="FF6600"/>
                </a:solidFill>
              </a:rPr>
              <a:t>biofuel synthesis, electricity generation, the production of high value products?</a:t>
            </a:r>
          </a:p>
          <a:p>
            <a:pPr marL="457200" indent="-457200">
              <a:buFont typeface="Wingdings" charset="2"/>
              <a:buChar char="§"/>
            </a:pPr>
            <a:endParaRPr lang="en-GB" sz="2400" b="1" dirty="0" smtClean="0">
              <a:solidFill>
                <a:srgbClr val="FF6600"/>
              </a:solidFill>
            </a:endParaRP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/>
              <a:t>Photosynthetic organisms show a </a:t>
            </a:r>
            <a:r>
              <a:rPr lang="en-US" sz="2400" b="1" dirty="0" smtClean="0">
                <a:solidFill>
                  <a:srgbClr val="0000FF"/>
                </a:solidFill>
              </a:rPr>
              <a:t>light dependent </a:t>
            </a:r>
            <a:r>
              <a:rPr lang="en-US" sz="2400" b="1" dirty="0" err="1" smtClean="0">
                <a:solidFill>
                  <a:srgbClr val="0000FF"/>
                </a:solidFill>
              </a:rPr>
              <a:t>electrogenic</a:t>
            </a:r>
            <a:r>
              <a:rPr lang="en-US" sz="2400" b="1" dirty="0" smtClean="0">
                <a:solidFill>
                  <a:srgbClr val="0000FF"/>
                </a:solidFill>
              </a:rPr>
              <a:t> response</a:t>
            </a:r>
            <a:r>
              <a:rPr lang="en-US" sz="2400" dirty="0" smtClean="0"/>
              <a:t>, i.e. produce a current under illumination.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(</a:t>
            </a:r>
            <a:r>
              <a:rPr lang="en-US" sz="2400" dirty="0" err="1" smtClean="0"/>
              <a:t>Zou</a:t>
            </a:r>
            <a:r>
              <a:rPr lang="en-US" sz="2400" dirty="0" smtClean="0"/>
              <a:t> </a:t>
            </a:r>
            <a:r>
              <a:rPr lang="en-US" sz="2400" i="1" dirty="0" smtClean="0"/>
              <a:t>et al</a:t>
            </a:r>
            <a:r>
              <a:rPr lang="en-US" sz="2400" dirty="0" smtClean="0"/>
              <a:t>. 2009; </a:t>
            </a:r>
            <a:r>
              <a:rPr lang="en-US" sz="2400" dirty="0" err="1" smtClean="0"/>
              <a:t>Pisciotta</a:t>
            </a:r>
            <a:r>
              <a:rPr lang="en-US" sz="2400" dirty="0" smtClean="0"/>
              <a:t> </a:t>
            </a:r>
            <a:r>
              <a:rPr lang="en-US" sz="2400" i="1" dirty="0" smtClean="0"/>
              <a:t>et al</a:t>
            </a:r>
            <a:r>
              <a:rPr lang="en-US" sz="2400" dirty="0" smtClean="0"/>
              <a:t>. 2010; 2011; </a:t>
            </a:r>
            <a:r>
              <a:rPr lang="en-US" sz="2400" dirty="0" err="1" smtClean="0"/>
              <a:t>Bombelli</a:t>
            </a:r>
            <a:r>
              <a:rPr lang="en-US" sz="2400" dirty="0" smtClean="0"/>
              <a:t> </a:t>
            </a:r>
            <a:r>
              <a:rPr lang="en-US" sz="2400" i="1" dirty="0" smtClean="0"/>
              <a:t>et al</a:t>
            </a:r>
            <a:r>
              <a:rPr lang="en-US" sz="2400" dirty="0" smtClean="0"/>
              <a:t>. 	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2011; McCormick </a:t>
            </a:r>
            <a:r>
              <a:rPr lang="en-US" sz="2400" i="1" dirty="0" smtClean="0"/>
              <a:t>et al</a:t>
            </a:r>
            <a:r>
              <a:rPr lang="en-US" sz="2400" dirty="0" smtClean="0"/>
              <a:t>. 2011).</a:t>
            </a:r>
          </a:p>
          <a:p>
            <a:pPr marL="457200" indent="-457200">
              <a:buFont typeface="Wingdings" charset="2"/>
              <a:buChar char="§"/>
            </a:pPr>
            <a:endParaRPr lang="en-US" sz="2400" dirty="0" smtClean="0"/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/>
              <a:t>Aim of </a:t>
            </a:r>
            <a:r>
              <a:rPr lang="en-GB" sz="2400" dirty="0" smtClean="0"/>
              <a:t>project is to </a:t>
            </a:r>
            <a:r>
              <a:rPr lang="en-GB" sz="2400" b="1" dirty="0" smtClean="0">
                <a:solidFill>
                  <a:srgbClr val="FF0000"/>
                </a:solidFill>
              </a:rPr>
              <a:t>characterise </a:t>
            </a:r>
            <a:r>
              <a:rPr lang="en-GB" sz="2400" b="1" dirty="0">
                <a:solidFill>
                  <a:srgbClr val="FF0000"/>
                </a:solidFill>
              </a:rPr>
              <a:t>the electron transfer </a:t>
            </a:r>
            <a:r>
              <a:rPr lang="en-GB" sz="2400" b="1" dirty="0" smtClean="0">
                <a:solidFill>
                  <a:srgbClr val="FF0000"/>
                </a:solidFill>
              </a:rPr>
              <a:t>pathway(</a:t>
            </a:r>
            <a:r>
              <a:rPr lang="en-GB" sz="2400" b="1" dirty="0">
                <a:solidFill>
                  <a:srgbClr val="FF0000"/>
                </a:solidFill>
              </a:rPr>
              <a:t>s) from </a:t>
            </a:r>
            <a:r>
              <a:rPr lang="en-GB" sz="2400" b="1" dirty="0" smtClean="0">
                <a:solidFill>
                  <a:srgbClr val="FF0000"/>
                </a:solidFill>
              </a:rPr>
              <a:t>water splitting </a:t>
            </a:r>
            <a:r>
              <a:rPr lang="en-GB" sz="2400" b="1" dirty="0">
                <a:solidFill>
                  <a:srgbClr val="FF0000"/>
                </a:solidFill>
              </a:rPr>
              <a:t>to extracellular electron </a:t>
            </a:r>
            <a:r>
              <a:rPr lang="en-GB" sz="2400" b="1" dirty="0" smtClean="0">
                <a:solidFill>
                  <a:srgbClr val="FF0000"/>
                </a:solidFill>
              </a:rPr>
              <a:t>acceptors</a:t>
            </a:r>
            <a:r>
              <a:rPr lang="en-GB" sz="2400" dirty="0" smtClean="0"/>
              <a:t>.</a:t>
            </a:r>
          </a:p>
          <a:p>
            <a:pPr marL="457200" indent="-457200">
              <a:buFont typeface="Wingdings" charset="2"/>
              <a:buChar char="§"/>
            </a:pPr>
            <a:endParaRPr lang="en-GB" sz="2400" dirty="0" smtClean="0"/>
          </a:p>
          <a:p>
            <a:pPr marL="457200" indent="-457200">
              <a:buFont typeface="Wingdings" charset="2"/>
              <a:buChar char="§"/>
            </a:pPr>
            <a:r>
              <a:rPr lang="en-GB" sz="2400" dirty="0" smtClean="0"/>
              <a:t>Using model photosynthetic cyanobacteria	</a:t>
            </a:r>
          </a:p>
          <a:p>
            <a:r>
              <a:rPr lang="en-GB" sz="2400" b="1" dirty="0" smtClean="0"/>
              <a:t>	</a:t>
            </a:r>
            <a:r>
              <a:rPr lang="en-GB" sz="2400" b="1" i="1" dirty="0" err="1" smtClean="0">
                <a:solidFill>
                  <a:srgbClr val="008000"/>
                </a:solidFill>
              </a:rPr>
              <a:t>Synechocystis</a:t>
            </a:r>
            <a:r>
              <a:rPr lang="en-GB" sz="2400" b="1" dirty="0" smtClean="0">
                <a:solidFill>
                  <a:srgbClr val="008000"/>
                </a:solidFill>
              </a:rPr>
              <a:t> sp. PCC 6803</a:t>
            </a:r>
            <a:r>
              <a:rPr lang="en-GB" sz="2400" b="1" dirty="0" smtClean="0"/>
              <a:t>. </a:t>
            </a:r>
          </a:p>
          <a:p>
            <a:endParaRPr lang="en-GB" sz="2400" b="1" dirty="0" smtClean="0"/>
          </a:p>
          <a:p>
            <a:pPr marL="457200" indent="-457200">
              <a:buFont typeface="Wingdings" charset="2"/>
              <a:buChar char="§"/>
            </a:pPr>
            <a:r>
              <a:rPr lang="en-GB" sz="2400" dirty="0" smtClean="0"/>
              <a:t>GMOs, photosynthetic/respiratory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physiology, electrochemistry, synthetic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biology, </a:t>
            </a:r>
            <a:r>
              <a:rPr lang="en-GB" sz="2400" dirty="0" err="1" smtClean="0"/>
              <a:t>omics</a:t>
            </a:r>
            <a:r>
              <a:rPr lang="en-GB" sz="2400" dirty="0" smtClean="0"/>
              <a:t> approaches. </a:t>
            </a:r>
          </a:p>
          <a:p>
            <a:r>
              <a:rPr lang="en-GB" sz="2800" dirty="0"/>
              <a:t>	</a:t>
            </a:r>
            <a:endParaRPr lang="en-GB" sz="2800" dirty="0" smtClean="0"/>
          </a:p>
          <a:p>
            <a:endParaRPr lang="en-GB" sz="2800" dirty="0" smtClean="0">
              <a:solidFill>
                <a:srgbClr val="008000"/>
              </a:solidFill>
            </a:endParaRPr>
          </a:p>
          <a:p>
            <a:pPr marL="457200" indent="-457200">
              <a:buFont typeface="Wingdings" charset="2"/>
              <a:buChar char="§"/>
            </a:pPr>
            <a:endParaRPr lang="en-GB" sz="2800" dirty="0" smtClean="0"/>
          </a:p>
          <a:p>
            <a:pPr marL="457200" indent="-457200">
              <a:buFont typeface="Wingdings" charset="2"/>
              <a:buChar char="§"/>
            </a:pPr>
            <a:endParaRPr lang="en-GB" sz="2800" dirty="0" smtClean="0">
              <a:effectLst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7160" y="851078"/>
            <a:ext cx="1005421" cy="1008806"/>
          </a:xfrm>
          <a:prstGeom prst="rect">
            <a:avLst/>
          </a:prstGeom>
        </p:spPr>
      </p:pic>
      <p:pic>
        <p:nvPicPr>
          <p:cNvPr id="8" name="Pictur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03" y="1859884"/>
            <a:ext cx="898399" cy="918633"/>
          </a:xfrm>
          <a:prstGeom prst="rect">
            <a:avLst/>
          </a:prstGeom>
        </p:spPr>
      </p:pic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898" y="3793248"/>
            <a:ext cx="1291166" cy="1240421"/>
          </a:xfrm>
          <a:prstGeom prst="rect">
            <a:avLst/>
          </a:prstGeom>
        </p:spPr>
      </p:pic>
      <p:pic>
        <p:nvPicPr>
          <p:cNvPr id="11" name="Picture 10" descr="Synechocystis-Chr-Chr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937" y="5067303"/>
            <a:ext cx="1756831" cy="1756831"/>
          </a:xfrm>
          <a:prstGeom prst="rect">
            <a:avLst/>
          </a:prstGeom>
        </p:spPr>
      </p:pic>
      <p:pic>
        <p:nvPicPr>
          <p:cNvPr id="12" name="Picture 11" descr="8919352-grass-pound-sign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530" y="50801"/>
            <a:ext cx="829733" cy="82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37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94923" y="2905814"/>
            <a:ext cx="7388314" cy="1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594923" y="3558552"/>
            <a:ext cx="7388314" cy="1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498723" y="1736532"/>
            <a:ext cx="7388314" cy="1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81790" y="2067543"/>
            <a:ext cx="7388314" cy="1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28982" y="1732624"/>
            <a:ext cx="186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Outer membrane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8982" y="2336663"/>
            <a:ext cx="186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Periplasm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70901" y="2920678"/>
            <a:ext cx="240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Cytoplasmic membrane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93479" y="4951790"/>
            <a:ext cx="186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Cytoplasm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90761" y="5599943"/>
            <a:ext cx="240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Thylakoid membrane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70867" y="6378672"/>
            <a:ext cx="240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Thylakoid lumen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98723" y="5423651"/>
            <a:ext cx="7388314" cy="19244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98723" y="6076389"/>
            <a:ext cx="7388314" cy="19244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700" y="135468"/>
            <a:ext cx="5493300" cy="263736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94923" y="5515278"/>
            <a:ext cx="6127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PHOTOSYNTHESIS AND RESPIRATION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84018" y="2982724"/>
            <a:ext cx="2191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RESPIRATION</a:t>
            </a:r>
            <a:endParaRPr lang="en-US" sz="28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3496061" y="1032935"/>
            <a:ext cx="1" cy="1932856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3084018" y="1032935"/>
            <a:ext cx="2" cy="4460784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964267" y="67562"/>
            <a:ext cx="2082800" cy="812971"/>
          </a:xfrm>
          <a:prstGeom prst="rect">
            <a:avLst/>
          </a:prstGeom>
          <a:solidFill>
            <a:srgbClr val="000000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EXTRACELLULAR ELECTRON ACCEPTOR</a:t>
            </a:r>
            <a:endParaRPr lang="en-US" dirty="0"/>
          </a:p>
        </p:txBody>
      </p:sp>
      <p:sp>
        <p:nvSpPr>
          <p:cNvPr id="28" name="Lightning Bolt 27"/>
          <p:cNvSpPr/>
          <p:nvPr/>
        </p:nvSpPr>
        <p:spPr>
          <a:xfrm>
            <a:off x="317467" y="3907888"/>
            <a:ext cx="981261" cy="1715278"/>
          </a:xfrm>
          <a:prstGeom prst="lightningBol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232400" y="3105344"/>
            <a:ext cx="309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e.g. </a:t>
            </a:r>
            <a:r>
              <a:rPr lang="en-US" i="1" dirty="0" err="1" smtClean="0"/>
              <a:t>Geobacter</a:t>
            </a:r>
            <a:r>
              <a:rPr lang="en-US" dirty="0" smtClean="0"/>
              <a:t>, </a:t>
            </a:r>
            <a:r>
              <a:rPr lang="en-US" i="1" dirty="0" err="1" smtClean="0"/>
              <a:t>Shewenella</a:t>
            </a:r>
            <a:endParaRPr lang="en-US" i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1742169" y="944340"/>
            <a:ext cx="1236466" cy="2988936"/>
            <a:chOff x="1742169" y="944340"/>
            <a:chExt cx="1236466" cy="2988936"/>
          </a:xfrm>
        </p:grpSpPr>
        <p:grpSp>
          <p:nvGrpSpPr>
            <p:cNvPr id="31" name="Group 30"/>
            <p:cNvGrpSpPr/>
            <p:nvPr/>
          </p:nvGrpSpPr>
          <p:grpSpPr>
            <a:xfrm>
              <a:off x="1742169" y="944340"/>
              <a:ext cx="1236466" cy="2633456"/>
              <a:chOff x="-3148399" y="49310"/>
              <a:chExt cx="2807112" cy="4328310"/>
            </a:xfrm>
          </p:grpSpPr>
          <p:sp>
            <p:nvSpPr>
              <p:cNvPr id="32" name="Snip Same Side Corner Rectangle 31"/>
              <p:cNvSpPr/>
              <p:nvPr/>
            </p:nvSpPr>
            <p:spPr>
              <a:xfrm>
                <a:off x="-1911933" y="49310"/>
                <a:ext cx="701778" cy="4328310"/>
              </a:xfrm>
              <a:prstGeom prst="snip2Same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33" name="Trapezoid 32"/>
              <p:cNvSpPr/>
              <p:nvPr/>
            </p:nvSpPr>
            <p:spPr>
              <a:xfrm>
                <a:off x="-2388140" y="2238542"/>
                <a:ext cx="1679255" cy="1036115"/>
              </a:xfrm>
              <a:prstGeom prst="trapezoid">
                <a:avLst/>
              </a:prstGeom>
              <a:solidFill>
                <a:srgbClr val="20FF38"/>
              </a:solidFill>
              <a:ln>
                <a:solidFill>
                  <a:srgbClr val="3CF623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Snip Same Side Corner Rectangle 33"/>
              <p:cNvSpPr/>
              <p:nvPr/>
            </p:nvSpPr>
            <p:spPr>
              <a:xfrm rot="16200000">
                <a:off x="-2078990" y="3675747"/>
                <a:ext cx="501270" cy="501336"/>
              </a:xfrm>
              <a:prstGeom prst="snip2SameRect">
                <a:avLst/>
              </a:prstGeom>
              <a:solidFill>
                <a:srgbClr val="7F7F7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35" name="Snip Same Side Corner Rectangle 34"/>
              <p:cNvSpPr/>
              <p:nvPr/>
            </p:nvSpPr>
            <p:spPr>
              <a:xfrm rot="5400000">
                <a:off x="-1544236" y="3675782"/>
                <a:ext cx="501270" cy="501336"/>
              </a:xfrm>
              <a:prstGeom prst="snip2Same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-1519271" y="3776002"/>
                <a:ext cx="827096" cy="505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400" b="1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-2127132" y="3776002"/>
                <a:ext cx="827096" cy="505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400" b="1" dirty="0" smtClean="0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-859266" y="3274657"/>
                <a:ext cx="517979" cy="809122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-3148399" y="3191097"/>
                <a:ext cx="760259" cy="25067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40" name="Curved Connector 39"/>
              <p:cNvCxnSpPr/>
              <p:nvPr/>
            </p:nvCxnSpPr>
            <p:spPr>
              <a:xfrm rot="5400000" flipH="1" flipV="1">
                <a:off x="-3088104" y="3017466"/>
                <a:ext cx="313845" cy="33418"/>
              </a:xfrm>
              <a:prstGeom prst="curvedConnector3">
                <a:avLst/>
              </a:prstGeom>
              <a:ln w="76200" cmpd="sng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Rectangle 40"/>
            <p:cNvSpPr/>
            <p:nvPr/>
          </p:nvSpPr>
          <p:spPr>
            <a:xfrm>
              <a:off x="2324518" y="3450030"/>
              <a:ext cx="45719" cy="4814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493627" y="3451801"/>
              <a:ext cx="45719" cy="481475"/>
            </a:xfrm>
            <a:prstGeom prst="rect">
              <a:avLst/>
            </a:prstGeom>
            <a:solidFill>
              <a:srgbClr val="BFBFB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9" name="Cross 18"/>
          <p:cNvSpPr/>
          <p:nvPr/>
        </p:nvSpPr>
        <p:spPr>
          <a:xfrm>
            <a:off x="2745351" y="1502134"/>
            <a:ext cx="677333" cy="774191"/>
          </a:xfrm>
          <a:prstGeom prst="plus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MTR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798930" y="1356802"/>
            <a:ext cx="169165" cy="123466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943237" y="702674"/>
            <a:ext cx="1098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Soluble shuttles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85396" y="1032935"/>
            <a:ext cx="270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PILI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1597526" y="1295069"/>
            <a:ext cx="169165" cy="123466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817826" y="1078815"/>
            <a:ext cx="169165" cy="123466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143775" y="4116171"/>
            <a:ext cx="1013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???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637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28" grpId="0" animBg="1"/>
      <p:bldP spid="19" grpId="0" animBg="1"/>
      <p:bldP spid="19" grpId="1" animBg="1"/>
      <p:bldP spid="44" grpId="0" animBg="1"/>
      <p:bldP spid="44" grpId="1" animBg="1"/>
      <p:bldP spid="21" grpId="0"/>
      <p:bldP spid="21" grpId="1"/>
      <p:bldP spid="45" grpId="0"/>
      <p:bldP spid="46" grpId="0" animBg="1"/>
      <p:bldP spid="46" grpId="1" animBg="1"/>
      <p:bldP spid="47" grpId="0" animBg="1"/>
      <p:bldP spid="47" grpId="1" animBg="1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val 80"/>
          <p:cNvSpPr/>
          <p:nvPr/>
        </p:nvSpPr>
        <p:spPr>
          <a:xfrm>
            <a:off x="4592046" y="6122430"/>
            <a:ext cx="1111051" cy="639350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cC6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594923" y="2905814"/>
            <a:ext cx="7388314" cy="1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94923" y="3558552"/>
            <a:ext cx="7388314" cy="1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98723" y="1736532"/>
            <a:ext cx="7388314" cy="1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81790" y="2067543"/>
            <a:ext cx="7388314" cy="1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28982" y="1732624"/>
            <a:ext cx="186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Outer membrane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28982" y="2336663"/>
            <a:ext cx="186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Periplasm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-53968" y="2920678"/>
            <a:ext cx="240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Cytoplasmic membrane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393479" y="4951790"/>
            <a:ext cx="186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Cytoplasm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090761" y="5599943"/>
            <a:ext cx="240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Thylakoid membrane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7170867" y="6378672"/>
            <a:ext cx="240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Thylakoid lumen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498723" y="5423651"/>
            <a:ext cx="7388314" cy="19244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98723" y="6076389"/>
            <a:ext cx="7388314" cy="19244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08097" y="5423651"/>
            <a:ext cx="711895" cy="6527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PSII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5395409" y="5442895"/>
            <a:ext cx="711895" cy="6527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PSI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1693156" y="4907167"/>
            <a:ext cx="1038981" cy="635044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Resp</a:t>
            </a:r>
            <a:r>
              <a:rPr lang="en-US" dirty="0" smtClean="0"/>
              <a:t> DHs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953899" y="5462139"/>
            <a:ext cx="596452" cy="633494"/>
          </a:xfrm>
          <a:prstGeom prst="rect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Cyt</a:t>
            </a:r>
            <a:r>
              <a:rPr lang="en-US" dirty="0" smtClean="0"/>
              <a:t> b6f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2770620" y="5462139"/>
            <a:ext cx="952399" cy="614250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PQ pool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Lightning Bolt 62"/>
          <p:cNvSpPr/>
          <p:nvPr/>
        </p:nvSpPr>
        <p:spPr>
          <a:xfrm>
            <a:off x="470627" y="4907167"/>
            <a:ext cx="510634" cy="635044"/>
          </a:xfrm>
          <a:prstGeom prst="lightningBol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Lightning Bolt 63"/>
          <p:cNvSpPr/>
          <p:nvPr/>
        </p:nvSpPr>
        <p:spPr>
          <a:xfrm rot="2638505">
            <a:off x="5851987" y="4907167"/>
            <a:ext cx="510634" cy="635044"/>
          </a:xfrm>
          <a:prstGeom prst="lightningBol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56" idx="3"/>
          </p:cNvCxnSpPr>
          <p:nvPr/>
        </p:nvCxnSpPr>
        <p:spPr>
          <a:xfrm>
            <a:off x="1519992" y="5750020"/>
            <a:ext cx="148151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9" idx="3"/>
          </p:cNvCxnSpPr>
          <p:nvPr/>
        </p:nvCxnSpPr>
        <p:spPr>
          <a:xfrm>
            <a:off x="2732137" y="5224689"/>
            <a:ext cx="269365" cy="4057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550351" y="6095633"/>
            <a:ext cx="336711" cy="2830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58" idx="2"/>
          </p:cNvCxnSpPr>
          <p:nvPr/>
        </p:nvCxnSpPr>
        <p:spPr>
          <a:xfrm flipV="1">
            <a:off x="5366385" y="6095633"/>
            <a:ext cx="384972" cy="2913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439223" y="5776697"/>
            <a:ext cx="4906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06073" y="6376759"/>
            <a:ext cx="1827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splitting</a:t>
            </a:r>
            <a:endParaRPr lang="en-US" dirty="0"/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1191382" y="6095633"/>
            <a:ext cx="0" cy="3647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011630" y="4100890"/>
            <a:ext cx="122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NADPH</a:t>
            </a:r>
            <a:endParaRPr lang="en-US" dirty="0"/>
          </a:p>
        </p:txBody>
      </p:sp>
      <p:cxnSp>
        <p:nvCxnSpPr>
          <p:cNvPr id="87" name="Straight Arrow Connector 86"/>
          <p:cNvCxnSpPr>
            <a:stCxn id="56" idx="0"/>
          </p:cNvCxnSpPr>
          <p:nvPr/>
        </p:nvCxnSpPr>
        <p:spPr>
          <a:xfrm flipV="1">
            <a:off x="1164045" y="4907167"/>
            <a:ext cx="0" cy="516484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Dodecagon 87"/>
          <p:cNvSpPr/>
          <p:nvPr/>
        </p:nvSpPr>
        <p:spPr>
          <a:xfrm>
            <a:off x="740756" y="4318209"/>
            <a:ext cx="885058" cy="512415"/>
          </a:xfrm>
          <a:prstGeom prst="dodec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Flv2</a:t>
            </a:r>
          </a:p>
          <a:p>
            <a:pPr algn="ctr"/>
            <a:r>
              <a:rPr lang="en-US" dirty="0" smtClean="0"/>
              <a:t>Flv4</a:t>
            </a:r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5259039" y="4907167"/>
            <a:ext cx="667003" cy="516484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Fd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1" name="Hexagon 90"/>
          <p:cNvSpPr/>
          <p:nvPr/>
        </p:nvSpPr>
        <p:spPr>
          <a:xfrm>
            <a:off x="4810102" y="4522893"/>
            <a:ext cx="864295" cy="499738"/>
          </a:xfrm>
          <a:prstGeom prst="hexagon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FNR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flipH="1" flipV="1">
            <a:off x="4733138" y="4407429"/>
            <a:ext cx="713497" cy="12230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4874362" y="4100890"/>
            <a:ext cx="1232942" cy="1722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85" idx="1"/>
            <a:endCxn id="59" idx="0"/>
          </p:cNvCxnSpPr>
          <p:nvPr/>
        </p:nvCxnSpPr>
        <p:spPr>
          <a:xfrm flipH="1">
            <a:off x="2212647" y="4285556"/>
            <a:ext cx="1798983" cy="62161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endCxn id="61" idx="0"/>
          </p:cNvCxnSpPr>
          <p:nvPr/>
        </p:nvCxnSpPr>
        <p:spPr>
          <a:xfrm flipH="1">
            <a:off x="3246820" y="4907167"/>
            <a:ext cx="1563282" cy="5549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6101240" y="3931557"/>
            <a:ext cx="1641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Calvin </a:t>
            </a:r>
          </a:p>
          <a:p>
            <a:r>
              <a:rPr lang="en-US" dirty="0" smtClean="0"/>
              <a:t>cycle</a:t>
            </a:r>
            <a:endParaRPr lang="en-US" dirty="0"/>
          </a:p>
        </p:txBody>
      </p:sp>
      <p:sp>
        <p:nvSpPr>
          <p:cNvPr id="107" name="Rectangle 106"/>
          <p:cNvSpPr/>
          <p:nvPr/>
        </p:nvSpPr>
        <p:spPr>
          <a:xfrm>
            <a:off x="1625814" y="3345372"/>
            <a:ext cx="1038981" cy="635044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Resp</a:t>
            </a:r>
            <a:r>
              <a:rPr lang="en-US" dirty="0" smtClean="0"/>
              <a:t> DHs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2770620" y="2920678"/>
            <a:ext cx="952399" cy="614250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PQ pool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865791" y="2944302"/>
            <a:ext cx="596452" cy="633494"/>
          </a:xfrm>
          <a:prstGeom prst="rect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Cyt</a:t>
            </a:r>
            <a:r>
              <a:rPr lang="en-US" dirty="0" smtClean="0"/>
              <a:t> b6f</a:t>
            </a:r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6511511" y="5462144"/>
            <a:ext cx="613116" cy="633489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RTO</a:t>
            </a:r>
            <a:endParaRPr lang="en-US" dirty="0"/>
          </a:p>
        </p:txBody>
      </p:sp>
      <p:cxnSp>
        <p:nvCxnSpPr>
          <p:cNvPr id="112" name="Straight Arrow Connector 111"/>
          <p:cNvCxnSpPr/>
          <p:nvPr/>
        </p:nvCxnSpPr>
        <p:spPr>
          <a:xfrm flipV="1">
            <a:off x="5518785" y="6076389"/>
            <a:ext cx="1215355" cy="463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3234120" y="6153365"/>
            <a:ext cx="0" cy="6697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227580" y="6819512"/>
            <a:ext cx="34873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endCxn id="111" idx="2"/>
          </p:cNvCxnSpPr>
          <p:nvPr/>
        </p:nvCxnSpPr>
        <p:spPr>
          <a:xfrm flipV="1">
            <a:off x="6714900" y="6095633"/>
            <a:ext cx="103169" cy="7238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6833480" y="4754424"/>
            <a:ext cx="507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122" name="Straight Arrow Connector 121"/>
          <p:cNvCxnSpPr>
            <a:stCxn id="111" idx="0"/>
          </p:cNvCxnSpPr>
          <p:nvPr/>
        </p:nvCxnSpPr>
        <p:spPr>
          <a:xfrm flipV="1">
            <a:off x="6818069" y="5123756"/>
            <a:ext cx="137450" cy="3383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5715797" y="4482922"/>
            <a:ext cx="1130383" cy="4688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4797402" y="4323909"/>
            <a:ext cx="941255" cy="1590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3670300" y="4586393"/>
            <a:ext cx="468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130" name="Straight Arrow Connector 129"/>
          <p:cNvCxnSpPr/>
          <p:nvPr/>
        </p:nvCxnSpPr>
        <p:spPr>
          <a:xfrm flipH="1">
            <a:off x="3929855" y="4432122"/>
            <a:ext cx="299246" cy="2527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V="1">
            <a:off x="1164045" y="3980416"/>
            <a:ext cx="0" cy="343493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1019361" y="3577796"/>
            <a:ext cx="441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137" name="Straight Arrow Connector 136"/>
          <p:cNvCxnSpPr/>
          <p:nvPr/>
        </p:nvCxnSpPr>
        <p:spPr>
          <a:xfrm flipH="1" flipV="1">
            <a:off x="2664796" y="3835400"/>
            <a:ext cx="1564305" cy="2654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2559088" y="3200400"/>
            <a:ext cx="423063" cy="3196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>
            <a:off x="3401123" y="3238500"/>
            <a:ext cx="423063" cy="31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5049461" y="2931602"/>
            <a:ext cx="613116" cy="633489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RTO</a:t>
            </a:r>
            <a:endParaRPr lang="en-US" dirty="0"/>
          </a:p>
        </p:txBody>
      </p:sp>
      <p:cxnSp>
        <p:nvCxnSpPr>
          <p:cNvPr id="151" name="Straight Arrow Connector 150"/>
          <p:cNvCxnSpPr/>
          <p:nvPr/>
        </p:nvCxnSpPr>
        <p:spPr>
          <a:xfrm>
            <a:off x="6989163" y="3835400"/>
            <a:ext cx="0" cy="9414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 flipV="1">
            <a:off x="4277311" y="2708264"/>
            <a:ext cx="240275" cy="294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4550350" y="2452337"/>
            <a:ext cx="681521" cy="369332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cC</a:t>
            </a:r>
            <a:endParaRPr lang="en-US" dirty="0"/>
          </a:p>
        </p:txBody>
      </p:sp>
      <p:cxnSp>
        <p:nvCxnSpPr>
          <p:cNvPr id="156" name="Straight Arrow Connector 155"/>
          <p:cNvCxnSpPr>
            <a:endCxn id="147" idx="0"/>
          </p:cNvCxnSpPr>
          <p:nvPr/>
        </p:nvCxnSpPr>
        <p:spPr>
          <a:xfrm>
            <a:off x="5193762" y="2705995"/>
            <a:ext cx="162257" cy="22560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Rectangle 159"/>
          <p:cNvSpPr/>
          <p:nvPr/>
        </p:nvSpPr>
        <p:spPr>
          <a:xfrm>
            <a:off x="3187754" y="69850"/>
            <a:ext cx="4915780" cy="4699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Extracellular electron acceptor (e.g. an anode)</a:t>
            </a:r>
            <a:endParaRPr lang="en-US" dirty="0"/>
          </a:p>
        </p:txBody>
      </p:sp>
      <p:cxnSp>
        <p:nvCxnSpPr>
          <p:cNvPr id="164" name="Straight Arrow Connector 163"/>
          <p:cNvCxnSpPr/>
          <p:nvPr/>
        </p:nvCxnSpPr>
        <p:spPr>
          <a:xfrm flipH="1">
            <a:off x="114300" y="254000"/>
            <a:ext cx="693798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18670" y="304800"/>
            <a:ext cx="1578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Electron flow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9" name="Straight Connector 178"/>
          <p:cNvCxnSpPr/>
          <p:nvPr/>
        </p:nvCxnSpPr>
        <p:spPr>
          <a:xfrm flipH="1" flipV="1">
            <a:off x="5662577" y="3520065"/>
            <a:ext cx="1326586" cy="3153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9906000" y="2641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84" name="Straight Arrow Connector 183"/>
          <p:cNvCxnSpPr/>
          <p:nvPr/>
        </p:nvCxnSpPr>
        <p:spPr>
          <a:xfrm flipV="1">
            <a:off x="3001502" y="674132"/>
            <a:ext cx="1819350" cy="4749519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0" name="Curved Down Arrow 189"/>
          <p:cNvSpPr/>
          <p:nvPr/>
        </p:nvSpPr>
        <p:spPr>
          <a:xfrm>
            <a:off x="4175713" y="539751"/>
            <a:ext cx="1474046" cy="37465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3993914" y="863602"/>
            <a:ext cx="739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Ox</a:t>
            </a:r>
            <a:endParaRPr lang="en-US" dirty="0"/>
          </a:p>
        </p:txBody>
      </p:sp>
      <p:sp>
        <p:nvSpPr>
          <p:cNvPr id="192" name="TextBox 191"/>
          <p:cNvSpPr txBox="1"/>
          <p:nvPr/>
        </p:nvSpPr>
        <p:spPr>
          <a:xfrm>
            <a:off x="5322153" y="863602"/>
            <a:ext cx="751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94923" y="5515278"/>
            <a:ext cx="6127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PHOTOSYNTHESIS AND RESPIRATION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532122" y="3931557"/>
            <a:ext cx="1013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???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084018" y="2982724"/>
            <a:ext cx="2191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RESPIRATION</a:t>
            </a:r>
            <a:endParaRPr lang="en-US" sz="2800" dirty="0"/>
          </a:p>
        </p:txBody>
      </p:sp>
      <p:sp>
        <p:nvSpPr>
          <p:cNvPr id="193" name="TextBox 192"/>
          <p:cNvSpPr txBox="1"/>
          <p:nvPr/>
        </p:nvSpPr>
        <p:spPr>
          <a:xfrm>
            <a:off x="4130615" y="-10481"/>
            <a:ext cx="51132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PROGRESS: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000" b="1" dirty="0" smtClean="0"/>
              <a:t>20+ knockout mutants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000" b="1" dirty="0" smtClean="0"/>
              <a:t>Indicative </a:t>
            </a:r>
            <a:r>
              <a:rPr lang="en-US" sz="2000" b="1" dirty="0" smtClean="0"/>
              <a:t>reduction assay</a:t>
            </a:r>
            <a:endParaRPr lang="en-US" sz="2000" b="1" dirty="0" smtClean="0"/>
          </a:p>
          <a:p>
            <a:pPr marL="285750" indent="-285750">
              <a:buFont typeface="Wingdings" charset="2"/>
              <a:buChar char="§"/>
            </a:pPr>
            <a:r>
              <a:rPr lang="en-US" sz="2000" b="1" dirty="0" smtClean="0"/>
              <a:t>Controls </a:t>
            </a:r>
            <a:endParaRPr lang="en-US" sz="2000" b="1" dirty="0" smtClean="0"/>
          </a:p>
          <a:p>
            <a:pPr marL="285750" indent="-285750">
              <a:buFont typeface="Wingdings" charset="2"/>
              <a:buChar char="§"/>
            </a:pPr>
            <a:r>
              <a:rPr lang="en-US" sz="2000" b="1" dirty="0" smtClean="0"/>
              <a:t>Mapping </a:t>
            </a:r>
            <a:r>
              <a:rPr lang="en-US" sz="2000" b="1" dirty="0" smtClean="0"/>
              <a:t>respiratory and PS contributions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000" b="1" dirty="0" smtClean="0"/>
              <a:t>Optimizing dye-based and electrochemical screens</a:t>
            </a:r>
            <a:endParaRPr lang="en-US" sz="2000" b="1" dirty="0"/>
          </a:p>
        </p:txBody>
      </p:sp>
      <p:grpSp>
        <p:nvGrpSpPr>
          <p:cNvPr id="79" name="Group 78"/>
          <p:cNvGrpSpPr/>
          <p:nvPr/>
        </p:nvGrpSpPr>
        <p:grpSpPr>
          <a:xfrm>
            <a:off x="6678657" y="781857"/>
            <a:ext cx="1236466" cy="2988936"/>
            <a:chOff x="1742169" y="944340"/>
            <a:chExt cx="1236466" cy="2988936"/>
          </a:xfrm>
        </p:grpSpPr>
        <p:grpSp>
          <p:nvGrpSpPr>
            <p:cNvPr id="80" name="Group 79"/>
            <p:cNvGrpSpPr/>
            <p:nvPr/>
          </p:nvGrpSpPr>
          <p:grpSpPr>
            <a:xfrm>
              <a:off x="1742169" y="944340"/>
              <a:ext cx="1236466" cy="2633456"/>
              <a:chOff x="-3148399" y="49310"/>
              <a:chExt cx="2807112" cy="4328310"/>
            </a:xfrm>
          </p:grpSpPr>
          <p:sp>
            <p:nvSpPr>
              <p:cNvPr id="89" name="Snip Same Side Corner Rectangle 88"/>
              <p:cNvSpPr/>
              <p:nvPr/>
            </p:nvSpPr>
            <p:spPr>
              <a:xfrm>
                <a:off x="-1911933" y="49310"/>
                <a:ext cx="701778" cy="4328310"/>
              </a:xfrm>
              <a:prstGeom prst="snip2Same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3" name="Trapezoid 92"/>
              <p:cNvSpPr/>
              <p:nvPr/>
            </p:nvSpPr>
            <p:spPr>
              <a:xfrm>
                <a:off x="-2388140" y="2238542"/>
                <a:ext cx="1679255" cy="1036115"/>
              </a:xfrm>
              <a:prstGeom prst="trapezoid">
                <a:avLst/>
              </a:prstGeom>
              <a:solidFill>
                <a:srgbClr val="20FF38"/>
              </a:solidFill>
              <a:ln>
                <a:solidFill>
                  <a:srgbClr val="3CF623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Snip Same Side Corner Rectangle 93"/>
              <p:cNvSpPr/>
              <p:nvPr/>
            </p:nvSpPr>
            <p:spPr>
              <a:xfrm rot="16200000">
                <a:off x="-2078990" y="3675747"/>
                <a:ext cx="501270" cy="501336"/>
              </a:xfrm>
              <a:prstGeom prst="snip2SameRect">
                <a:avLst/>
              </a:prstGeom>
              <a:solidFill>
                <a:srgbClr val="7F7F7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5" name="Snip Same Side Corner Rectangle 94"/>
              <p:cNvSpPr/>
              <p:nvPr/>
            </p:nvSpPr>
            <p:spPr>
              <a:xfrm rot="5400000">
                <a:off x="-1544236" y="3675782"/>
                <a:ext cx="501270" cy="501336"/>
              </a:xfrm>
              <a:prstGeom prst="snip2Same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-1519271" y="3776002"/>
                <a:ext cx="827096" cy="505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400" b="1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-2127132" y="3776002"/>
                <a:ext cx="827096" cy="505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400" b="1" dirty="0" smtClean="0"/>
              </a:p>
            </p:txBody>
          </p:sp>
          <p:sp>
            <p:nvSpPr>
              <p:cNvPr id="99" name="Rounded Rectangle 98"/>
              <p:cNvSpPr/>
              <p:nvPr/>
            </p:nvSpPr>
            <p:spPr>
              <a:xfrm>
                <a:off x="-859266" y="3274657"/>
                <a:ext cx="517979" cy="809122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-3148399" y="3191097"/>
                <a:ext cx="760259" cy="25067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02" name="Curved Connector 101"/>
              <p:cNvCxnSpPr/>
              <p:nvPr/>
            </p:nvCxnSpPr>
            <p:spPr>
              <a:xfrm rot="5400000" flipH="1" flipV="1">
                <a:off x="-3088104" y="3017466"/>
                <a:ext cx="313845" cy="33418"/>
              </a:xfrm>
              <a:prstGeom prst="curvedConnector3">
                <a:avLst/>
              </a:prstGeom>
              <a:ln w="76200" cmpd="sng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Rectangle 83"/>
            <p:cNvSpPr/>
            <p:nvPr/>
          </p:nvSpPr>
          <p:spPr>
            <a:xfrm>
              <a:off x="2324518" y="3450030"/>
              <a:ext cx="45719" cy="4814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493627" y="3451801"/>
              <a:ext cx="45719" cy="481475"/>
            </a:xfrm>
            <a:prstGeom prst="rect">
              <a:avLst/>
            </a:prstGeom>
            <a:solidFill>
              <a:srgbClr val="BFBFB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6637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56" grpId="0" animBg="1"/>
      <p:bldP spid="58" grpId="0" animBg="1"/>
      <p:bldP spid="59" grpId="0" animBg="1"/>
      <p:bldP spid="60" grpId="0" animBg="1"/>
      <p:bldP spid="61" grpId="0"/>
      <p:bldP spid="63" grpId="0" animBg="1"/>
      <p:bldP spid="64" grpId="0" animBg="1"/>
      <p:bldP spid="82" grpId="0"/>
      <p:bldP spid="85" grpId="0"/>
      <p:bldP spid="88" grpId="0" animBg="1"/>
      <p:bldP spid="90" grpId="0" animBg="1"/>
      <p:bldP spid="91" grpId="0" animBg="1"/>
      <p:bldP spid="106" grpId="0"/>
      <p:bldP spid="107" grpId="0" animBg="1"/>
      <p:bldP spid="109" grpId="0"/>
      <p:bldP spid="110" grpId="0" animBg="1"/>
      <p:bldP spid="111" grpId="0" animBg="1"/>
      <p:bldP spid="120" grpId="0"/>
      <p:bldP spid="129" grpId="0"/>
      <p:bldP spid="136" grpId="0"/>
      <p:bldP spid="147" grpId="0" animBg="1"/>
      <p:bldP spid="155" grpId="0" animBg="1"/>
      <p:bldP spid="160" grpId="0" animBg="1"/>
      <p:bldP spid="190" grpId="0" animBg="1"/>
      <p:bldP spid="191" grpId="0"/>
      <p:bldP spid="192" grpId="0"/>
      <p:bldP spid="75" grpId="1"/>
      <p:bldP spid="76" grpId="0"/>
      <p:bldP spid="7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165</Words>
  <Application>Microsoft Macintosh PowerPoint</Application>
  <PresentationFormat>On-screen Show (4:3)</PresentationFormat>
  <Paragraphs>76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NOCS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Help Help</dc:creator>
  <cp:lastModifiedBy>Help Help</cp:lastModifiedBy>
  <cp:revision>25</cp:revision>
  <dcterms:created xsi:type="dcterms:W3CDTF">2012-05-17T13:19:53Z</dcterms:created>
  <dcterms:modified xsi:type="dcterms:W3CDTF">2012-05-21T21:53:19Z</dcterms:modified>
</cp:coreProperties>
</file>