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89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96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92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6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0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21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06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90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13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56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DE162-5972-4796-8A45-B92B212FB611}" type="datetimeFigureOut">
              <a:rPr lang="en-GB" smtClean="0"/>
              <a:t>11/05/2012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83E33-D7D6-4597-913F-C7B57022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tiff"/><Relationship Id="rId5" Type="http://schemas.openxmlformats.org/officeDocument/2006/relationships/image" Target="../media/image6.emf"/><Relationship Id="rId4" Type="http://schemas.openxmlformats.org/officeDocument/2006/relationships/image" Target="../media/image5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Sustainable Catalysis for Renewable Energy Generation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Chris Hinde, </a:t>
            </a:r>
            <a:r>
              <a:rPr lang="en-GB" dirty="0" err="1" smtClean="0"/>
              <a:t>Dr.</a:t>
            </a:r>
            <a:r>
              <a:rPr lang="en-GB" dirty="0" smtClean="0"/>
              <a:t> Robert Raja</a:t>
            </a:r>
            <a:r>
              <a:rPr lang="en-GB" baseline="30000" dirty="0" smtClean="0"/>
              <a:t>1</a:t>
            </a:r>
            <a:r>
              <a:rPr lang="en-GB" dirty="0" smtClean="0"/>
              <a:t>, </a:t>
            </a:r>
            <a:r>
              <a:rPr lang="en-GB" dirty="0" err="1" smtClean="0"/>
              <a:t>Prof.</a:t>
            </a:r>
            <a:r>
              <a:rPr lang="en-GB" dirty="0" smtClean="0"/>
              <a:t> Andy Hor</a:t>
            </a:r>
            <a:r>
              <a:rPr lang="en-GB" baseline="30000" dirty="0" smtClean="0"/>
              <a:t>2</a:t>
            </a:r>
            <a:r>
              <a:rPr lang="en-GB" dirty="0" smtClean="0"/>
              <a:t>, </a:t>
            </a:r>
            <a:r>
              <a:rPr lang="en-GB" dirty="0" err="1" smtClean="0"/>
              <a:t>Prof.</a:t>
            </a:r>
            <a:r>
              <a:rPr lang="en-GB" dirty="0" smtClean="0"/>
              <a:t> </a:t>
            </a:r>
            <a:r>
              <a:rPr lang="en-GB" dirty="0" err="1" smtClean="0"/>
              <a:t>Ajit</a:t>
            </a:r>
            <a:r>
              <a:rPr lang="en-GB" dirty="0" smtClean="0"/>
              <a:t> Shenoi</a:t>
            </a:r>
            <a:r>
              <a:rPr lang="en-GB" baseline="30000" dirty="0" smtClean="0"/>
              <a:t>3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94"/>
          <a:stretch/>
        </p:blipFill>
        <p:spPr bwMode="auto">
          <a:xfrm>
            <a:off x="6948264" y="188640"/>
            <a:ext cx="1945531" cy="46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Chemistry_(WHITE).eps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43" y="188640"/>
            <a:ext cx="1525361" cy="4120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5023" y="5877272"/>
            <a:ext cx="70273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lain"/>
            </a:pPr>
            <a:r>
              <a:rPr lang="en-GB" sz="1400" dirty="0" smtClean="0"/>
              <a:t>Chemistry, University of Southampton, UK</a:t>
            </a:r>
          </a:p>
          <a:p>
            <a:pPr marL="342900" indent="-342900" algn="ctr">
              <a:buAutoNum type="arabicPlain"/>
            </a:pPr>
            <a:r>
              <a:rPr lang="en-GB" sz="1400" dirty="0" smtClean="0"/>
              <a:t>Institute of Materials Research and Engineering (IMRE), Singapore</a:t>
            </a:r>
          </a:p>
          <a:p>
            <a:pPr marL="342900" indent="-342900" algn="ctr">
              <a:buAutoNum type="arabicPlain"/>
            </a:pPr>
            <a:r>
              <a:rPr lang="en-GB" sz="1400" dirty="0" smtClean="0"/>
              <a:t>Southampton Marine and Maritime Institute (SMMI), UK</a:t>
            </a:r>
            <a:endParaRPr lang="en-GB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97279"/>
            <a:ext cx="1370863" cy="79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2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5579" y="629816"/>
            <a:ext cx="6126621" cy="1143000"/>
          </a:xfrm>
        </p:spPr>
        <p:txBody>
          <a:bodyPr>
            <a:normAutofit/>
          </a:bodyPr>
          <a:lstStyle/>
          <a:p>
            <a:pPr algn="l"/>
            <a:r>
              <a:rPr lang="en-GB" sz="3200" dirty="0" smtClean="0"/>
              <a:t>Materials with Porous Architectures</a:t>
            </a:r>
            <a:endParaRPr lang="en-GB" sz="32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94"/>
          <a:stretch/>
        </p:blipFill>
        <p:spPr bwMode="auto">
          <a:xfrm>
            <a:off x="6948264" y="188640"/>
            <a:ext cx="1945531" cy="46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Chemistry_(WHITE).eps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43" y="188640"/>
            <a:ext cx="1525361" cy="41209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4136942" cy="475252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Porous materials can be engineered as catalysts</a:t>
            </a:r>
          </a:p>
          <a:p>
            <a:r>
              <a:rPr lang="en-GB" sz="2400" dirty="0" smtClean="0"/>
              <a:t>High surface areas</a:t>
            </a:r>
          </a:p>
          <a:p>
            <a:pPr lvl="1">
              <a:buFont typeface="Wingdings" pitchFamily="2" charset="2"/>
              <a:buChar char="Ø"/>
            </a:pPr>
            <a:r>
              <a:rPr lang="en-GB" sz="2000" dirty="0" smtClean="0"/>
              <a:t>Inorganic Frameworks ca. 100-600 m</a:t>
            </a:r>
            <a:r>
              <a:rPr lang="en-GB" sz="2000" baseline="30000" dirty="0" smtClean="0"/>
              <a:t>3</a:t>
            </a:r>
            <a:r>
              <a:rPr lang="en-GB" sz="2000" dirty="0" smtClean="0"/>
              <a:t>/g</a:t>
            </a:r>
          </a:p>
          <a:p>
            <a:pPr lvl="1">
              <a:buFont typeface="Wingdings" pitchFamily="2" charset="2"/>
              <a:buChar char="Ø"/>
            </a:pPr>
            <a:r>
              <a:rPr lang="en-GB" sz="2000" dirty="0" smtClean="0"/>
              <a:t>Metal-organic Frameworks (MOFs) up to 10 400 m</a:t>
            </a:r>
            <a:r>
              <a:rPr lang="en-GB" sz="2000" baseline="30000" dirty="0" smtClean="0"/>
              <a:t>3</a:t>
            </a:r>
            <a:r>
              <a:rPr lang="en-GB" sz="2000" dirty="0" smtClean="0"/>
              <a:t>/g</a:t>
            </a:r>
          </a:p>
          <a:p>
            <a:r>
              <a:rPr lang="en-GB" sz="2400" dirty="0" smtClean="0"/>
              <a:t>Maximise framework – substrate interactions</a:t>
            </a:r>
            <a:endParaRPr lang="en-GB" sz="2400" dirty="0"/>
          </a:p>
          <a:p>
            <a:r>
              <a:rPr lang="en-GB" sz="2400" dirty="0" smtClean="0"/>
              <a:t>High potential for strategic positioning of active sites within frameworks</a:t>
            </a:r>
            <a:endParaRPr lang="en-GB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462" y="2389807"/>
            <a:ext cx="4505333" cy="341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18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79" y="629816"/>
            <a:ext cx="6126621" cy="1143000"/>
          </a:xfrm>
        </p:spPr>
        <p:txBody>
          <a:bodyPr>
            <a:normAutofit/>
          </a:bodyPr>
          <a:lstStyle/>
          <a:p>
            <a:pPr algn="l"/>
            <a:r>
              <a:rPr lang="en-GB" sz="3200" dirty="0" smtClean="0"/>
              <a:t>Hybrid Synergy with MOFs and Metal Phosphate Materials</a:t>
            </a:r>
            <a:endParaRPr lang="en-GB" sz="32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94"/>
          <a:stretch/>
        </p:blipFill>
        <p:spPr bwMode="auto">
          <a:xfrm>
            <a:off x="6948264" y="188640"/>
            <a:ext cx="1945531" cy="46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Chemistry_(WHITE).eps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43" y="188640"/>
            <a:ext cx="1525361" cy="412098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508894" y="1772816"/>
            <a:ext cx="8167562" cy="4752529"/>
            <a:chOff x="1043608" y="2204864"/>
            <a:chExt cx="6982175" cy="3993227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2280" y="2234093"/>
              <a:ext cx="2101375" cy="2072503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1043608" y="2204864"/>
              <a:ext cx="6600709" cy="3993227"/>
              <a:chOff x="6545451" y="20811071"/>
              <a:chExt cx="15272510" cy="988222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6545451" y="20811071"/>
                <a:ext cx="15272510" cy="9882224"/>
                <a:chOff x="-129877" y="528591"/>
                <a:chExt cx="9111514" cy="5637259"/>
              </a:xfrm>
            </p:grpSpPr>
            <p:sp>
              <p:nvSpPr>
                <p:cNvPr id="10" name="Content Placeholder 2"/>
                <p:cNvSpPr txBox="1">
                  <a:spLocks/>
                </p:cNvSpPr>
                <p:nvPr/>
              </p:nvSpPr>
              <p:spPr bwMode="auto">
                <a:xfrm>
                  <a:off x="2880343" y="528591"/>
                  <a:ext cx="3613792" cy="37386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20000"/>
                    </a:spcBef>
                    <a:spcAft>
                      <a:spcPts val="599"/>
                    </a:spcAft>
                    <a:buClr>
                      <a:schemeClr val="tx2"/>
                    </a:buClr>
                    <a:buSzPct val="50000"/>
                  </a:pPr>
                  <a:r>
                    <a:rPr lang="en-GB" sz="1600" b="1" dirty="0" err="1" smtClean="0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latin typeface="Calibri" pitchFamily="34" charset="0"/>
                      <a:cs typeface="Calibri" pitchFamily="34" charset="0"/>
                    </a:rPr>
                    <a:t>Photocatalytic</a:t>
                  </a:r>
                  <a:r>
                    <a:rPr lang="en-GB" sz="1600" b="1" dirty="0" smtClean="0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latin typeface="Calibri" pitchFamily="34" charset="0"/>
                      <a:cs typeface="Calibri" pitchFamily="34" charset="0"/>
                    </a:rPr>
                    <a:t> </a:t>
                  </a:r>
                  <a:r>
                    <a:rPr lang="en-GB" sz="1600" b="1" dirty="0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latin typeface="Calibri" pitchFamily="34" charset="0"/>
                      <a:cs typeface="Calibri" pitchFamily="34" charset="0"/>
                    </a:rPr>
                    <a:t>Oxidation of </a:t>
                  </a:r>
                  <a:r>
                    <a:rPr lang="en-GB" sz="1600" b="1" dirty="0" smtClean="0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latin typeface="Calibri" pitchFamily="34" charset="0"/>
                      <a:cs typeface="Calibri" pitchFamily="34" charset="0"/>
                    </a:rPr>
                    <a:t>Water</a:t>
                  </a:r>
                </a:p>
                <a:p>
                  <a:pPr>
                    <a:spcBef>
                      <a:spcPct val="20000"/>
                    </a:spcBef>
                    <a:spcAft>
                      <a:spcPts val="599"/>
                    </a:spcAft>
                    <a:buClr>
                      <a:schemeClr val="tx2"/>
                    </a:buClr>
                    <a:buSzPct val="50000"/>
                  </a:pPr>
                  <a:endParaRPr lang="en-GB" sz="800" b="1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Calibri" pitchFamily="34" charset="0"/>
                    <a:cs typeface="Calibri" pitchFamily="34" charset="0"/>
                  </a:endParaRPr>
                </a:p>
                <a:p>
                  <a:pPr>
                    <a:spcBef>
                      <a:spcPct val="20000"/>
                    </a:spcBef>
                    <a:spcAft>
                      <a:spcPts val="599"/>
                    </a:spcAft>
                    <a:buClr>
                      <a:schemeClr val="tx2"/>
                    </a:buClr>
                    <a:buSzPct val="50000"/>
                  </a:pPr>
                  <a:endParaRPr lang="en-GB" sz="1100" b="1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Calibri" pitchFamily="34" charset="0"/>
                    <a:cs typeface="Calibri" pitchFamily="34" charset="0"/>
                  </a:endParaRPr>
                </a:p>
                <a:p>
                  <a:pPr>
                    <a:spcBef>
                      <a:spcPct val="20000"/>
                    </a:spcBef>
                    <a:spcAft>
                      <a:spcPts val="599"/>
                    </a:spcAft>
                    <a:buClr>
                      <a:schemeClr val="tx2"/>
                    </a:buClr>
                    <a:buSzPct val="50000"/>
                  </a:pPr>
                  <a:endParaRPr lang="en-GB" sz="400" b="1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Calibri" pitchFamily="34" charset="0"/>
                    <a:cs typeface="Calibri" pitchFamily="34" charset="0"/>
                  </a:endParaRPr>
                </a:p>
                <a:p>
                  <a:pPr>
                    <a:spcBef>
                      <a:spcPct val="20000"/>
                    </a:spcBef>
                    <a:spcAft>
                      <a:spcPts val="599"/>
                    </a:spcAft>
                    <a:buClr>
                      <a:schemeClr val="tx2"/>
                    </a:buClr>
                    <a:buSzPct val="50000"/>
                  </a:pPr>
                  <a:endParaRPr lang="en-GB" sz="400" b="1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Calibri" pitchFamily="34" charset="0"/>
                    <a:cs typeface="Calibri" pitchFamily="34" charset="0"/>
                  </a:endParaRPr>
                </a:p>
                <a:p>
                  <a:pPr>
                    <a:spcBef>
                      <a:spcPct val="215000"/>
                    </a:spcBef>
                  </a:pPr>
                  <a:endParaRPr lang="en-GB" dirty="0" smtClean="0">
                    <a:solidFill>
                      <a:srgbClr val="0066FF"/>
                    </a:solidFill>
                    <a:latin typeface="Calibri" pitchFamily="34" charset="0"/>
                    <a:cs typeface="Calibri" pitchFamily="34" charset="0"/>
                  </a:endParaRPr>
                </a:p>
                <a:p>
                  <a:pPr algn="ctr">
                    <a:spcBef>
                      <a:spcPct val="215000"/>
                    </a:spcBef>
                  </a:pPr>
                  <a:r>
                    <a:rPr lang="en-GB" sz="1100" dirty="0">
                      <a:solidFill>
                        <a:srgbClr val="0066FF"/>
                      </a:solidFill>
                      <a:latin typeface="Calibri" pitchFamily="34" charset="0"/>
                      <a:cs typeface="Calibri" pitchFamily="34" charset="0"/>
                    </a:rPr>
                    <a:t>H</a:t>
                  </a:r>
                  <a:r>
                    <a:rPr lang="en-GB" sz="1100" baseline="-25000" dirty="0">
                      <a:solidFill>
                        <a:srgbClr val="0066FF"/>
                      </a:solidFill>
                      <a:latin typeface="Calibri" pitchFamily="34" charset="0"/>
                      <a:cs typeface="Calibri" pitchFamily="34" charset="0"/>
                    </a:rPr>
                    <a:t>2</a:t>
                  </a:r>
                  <a:r>
                    <a:rPr lang="en-GB" sz="1100" dirty="0">
                      <a:solidFill>
                        <a:srgbClr val="0066FF"/>
                      </a:solidFill>
                      <a:latin typeface="Calibri" pitchFamily="34" charset="0"/>
                      <a:cs typeface="Calibri" pitchFamily="34" charset="0"/>
                    </a:rPr>
                    <a:t>Storage and CO</a:t>
                  </a:r>
                  <a:r>
                    <a:rPr lang="en-GB" sz="1100" baseline="-25000" dirty="0">
                      <a:solidFill>
                        <a:srgbClr val="0066FF"/>
                      </a:solidFill>
                      <a:latin typeface="Calibri" pitchFamily="34" charset="0"/>
                      <a:cs typeface="Calibri" pitchFamily="34" charset="0"/>
                    </a:rPr>
                    <a:t>2</a:t>
                  </a:r>
                  <a:r>
                    <a:rPr lang="en-GB" sz="1100" dirty="0">
                      <a:solidFill>
                        <a:srgbClr val="0066FF"/>
                      </a:solidFill>
                      <a:latin typeface="Calibri" pitchFamily="34" charset="0"/>
                      <a:cs typeface="Calibri" pitchFamily="34" charset="0"/>
                    </a:rPr>
                    <a:t> capture</a:t>
                  </a:r>
                </a:p>
                <a:p>
                  <a:pPr algn="ctr">
                    <a:spcBef>
                      <a:spcPct val="20000"/>
                    </a:spcBef>
                  </a:pPr>
                  <a:r>
                    <a:rPr lang="en-GB" sz="1100" dirty="0">
                      <a:solidFill>
                        <a:srgbClr val="0066FF"/>
                      </a:solidFill>
                      <a:latin typeface="Calibri" pitchFamily="34" charset="0"/>
                      <a:cs typeface="Calibri" pitchFamily="34" charset="0"/>
                    </a:rPr>
                    <a:t>Gas release mechanisms </a:t>
                  </a:r>
                </a:p>
                <a:p>
                  <a:pPr marL="142704" indent="-142704">
                    <a:spcBef>
                      <a:spcPct val="20000"/>
                    </a:spcBef>
                    <a:buFontTx/>
                    <a:buChar char="-"/>
                  </a:pPr>
                  <a:endParaRPr lang="en-GB" sz="1100" dirty="0">
                    <a:solidFill>
                      <a:srgbClr val="0066FF"/>
                    </a:solidFill>
                    <a:latin typeface="Calibri" pitchFamily="34" charset="0"/>
                    <a:cs typeface="Calibri" pitchFamily="34" charset="0"/>
                  </a:endParaRPr>
                </a:p>
                <a:p>
                  <a:pPr>
                    <a:spcBef>
                      <a:spcPct val="20000"/>
                    </a:spcBef>
                    <a:spcAft>
                      <a:spcPts val="599"/>
                    </a:spcAft>
                    <a:buClr>
                      <a:schemeClr val="tx2"/>
                    </a:buClr>
                    <a:buSzPct val="50000"/>
                  </a:pPr>
                  <a:endParaRPr lang="en-GB" sz="400" b="1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" name="Rounded Rectangle 10"/>
                <p:cNvSpPr/>
                <p:nvPr/>
              </p:nvSpPr>
              <p:spPr>
                <a:xfrm>
                  <a:off x="3912397" y="4725144"/>
                  <a:ext cx="1440160" cy="914400"/>
                </a:xfrm>
                <a:prstGeom prst="roundRect">
                  <a:avLst/>
                </a:prstGeom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</a:gra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600" b="1" dirty="0">
                      <a:ln w="1905"/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Synergy</a:t>
                  </a:r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-129877" y="4005263"/>
                  <a:ext cx="2952750" cy="2160587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20000"/>
                      <a:lumOff val="80000"/>
                    </a:schemeClr>
                  </a:solidFill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sp3d extrusionH="57150">
                    <a:bevelT w="38100" h="38100"/>
                  </a:sp3d>
                </a:bodyPr>
                <a:lstStyle/>
                <a:p>
                  <a:pPr indent="44397" algn="ctr"/>
                  <a:r>
                    <a:rPr lang="en-GB" sz="1400" u="sng" dirty="0">
                      <a:solidFill>
                        <a:schemeClr val="tx1"/>
                      </a:solidFill>
                      <a:latin typeface="Calibri" pitchFamily="34" charset="0"/>
                    </a:rPr>
                    <a:t>MOFs and ZIFS</a:t>
                  </a:r>
                </a:p>
                <a:p>
                  <a:pPr indent="44397"/>
                  <a:endParaRPr lang="en-GB" sz="600" u="sng" dirty="0">
                    <a:solidFill>
                      <a:schemeClr val="tx1"/>
                    </a:solidFill>
                    <a:latin typeface="Calibri" pitchFamily="34" charset="0"/>
                  </a:endParaRPr>
                </a:p>
                <a:p>
                  <a:pPr indent="44397" algn="l">
                    <a:spcAft>
                      <a:spcPct val="50000"/>
                    </a:spcAft>
                    <a:buFont typeface="Wingdings" pitchFamily="2" charset="2"/>
                    <a:buChar char="§"/>
                  </a:pPr>
                  <a:r>
                    <a:rPr lang="en-GB" sz="1200" dirty="0">
                      <a:solidFill>
                        <a:schemeClr val="tx1"/>
                      </a:solidFill>
                      <a:latin typeface="Calibri" pitchFamily="34" charset="0"/>
                    </a:rPr>
                    <a:t>Hierarchical formation of pores (4 different cavity sizes) </a:t>
                  </a:r>
                </a:p>
                <a:p>
                  <a:pPr indent="44397" algn="l">
                    <a:spcAft>
                      <a:spcPct val="50000"/>
                    </a:spcAft>
                    <a:buFont typeface="Wingdings" pitchFamily="2" charset="2"/>
                    <a:buChar char="§"/>
                  </a:pPr>
                  <a:r>
                    <a:rPr lang="en-GB" sz="1200" dirty="0">
                      <a:solidFill>
                        <a:schemeClr val="tx1"/>
                      </a:solidFill>
                      <a:latin typeface="Calibri" pitchFamily="34" charset="0"/>
                    </a:rPr>
                    <a:t>High tunability from organic linkers and metal centres </a:t>
                  </a:r>
                </a:p>
                <a:p>
                  <a:pPr indent="44397" algn="l">
                    <a:spcAft>
                      <a:spcPct val="50000"/>
                    </a:spcAft>
                    <a:buFont typeface="Wingdings" pitchFamily="2" charset="2"/>
                    <a:buChar char="§"/>
                  </a:pPr>
                  <a:r>
                    <a:rPr lang="en-GB" sz="1200" dirty="0">
                      <a:solidFill>
                        <a:schemeClr val="tx1"/>
                      </a:solidFill>
                      <a:latin typeface="Calibri" pitchFamily="34" charset="0"/>
                    </a:rPr>
                    <a:t>Potential for functionalization and selectivity control</a:t>
                  </a:r>
                </a:p>
              </p:txBody>
            </p:sp>
            <p:sp>
              <p:nvSpPr>
                <p:cNvPr id="13" name="Right Arrow 12"/>
                <p:cNvSpPr/>
                <p:nvPr/>
              </p:nvSpPr>
              <p:spPr>
                <a:xfrm>
                  <a:off x="3143863" y="5060950"/>
                  <a:ext cx="684212" cy="312738"/>
                </a:xfrm>
                <a:prstGeom prst="rightArrow">
                  <a:avLst>
                    <a:gd name="adj1" fmla="val 27617"/>
                    <a:gd name="adj2" fmla="val 65841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dirty="0"/>
                </a:p>
              </p:txBody>
            </p:sp>
            <p:sp>
              <p:nvSpPr>
                <p:cNvPr id="14" name="Right Arrow 13"/>
                <p:cNvSpPr/>
                <p:nvPr/>
              </p:nvSpPr>
              <p:spPr>
                <a:xfrm rot="16200000">
                  <a:off x="4494502" y="4281488"/>
                  <a:ext cx="314325" cy="285751"/>
                </a:xfrm>
                <a:prstGeom prst="rightArrow">
                  <a:avLst>
                    <a:gd name="adj1" fmla="val 38565"/>
                    <a:gd name="adj2" fmla="val 57624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dirty="0"/>
                </a:p>
              </p:txBody>
            </p:sp>
            <p:sp>
              <p:nvSpPr>
                <p:cNvPr id="15" name="Right Arrow 14"/>
                <p:cNvSpPr/>
                <p:nvPr/>
              </p:nvSpPr>
              <p:spPr>
                <a:xfrm rot="10800000">
                  <a:off x="5403378" y="5045075"/>
                  <a:ext cx="684213" cy="312738"/>
                </a:xfrm>
                <a:prstGeom prst="rightArrow">
                  <a:avLst>
                    <a:gd name="adj1" fmla="val 27617"/>
                    <a:gd name="adj2" fmla="val 65841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dirty="0"/>
                </a:p>
              </p:txBody>
            </p:sp>
            <p:sp>
              <p:nvSpPr>
                <p:cNvPr id="16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50825" y="1243013"/>
                  <a:ext cx="2635250" cy="22939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-30489" y="3601152"/>
                  <a:ext cx="2910831" cy="2920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/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sz="1000" b="1" dirty="0">
                      <a:latin typeface="Calibri" pitchFamily="34" charset="0"/>
                      <a:cs typeface="Arial" pitchFamily="34" charset="0"/>
                    </a:rPr>
                    <a:t>MOF-500</a:t>
                  </a:r>
                  <a:r>
                    <a:rPr lang="en-GB" sz="1000" dirty="0">
                      <a:latin typeface="Calibri" pitchFamily="34" charset="0"/>
                      <a:cs typeface="Arial" pitchFamily="34" charset="0"/>
                    </a:rPr>
                    <a:t> - [(Fe</a:t>
                  </a:r>
                  <a:r>
                    <a:rPr lang="en-GB" sz="1000" baseline="-25000" dirty="0">
                      <a:latin typeface="Calibri" pitchFamily="34" charset="0"/>
                      <a:cs typeface="Arial" pitchFamily="34" charset="0"/>
                    </a:rPr>
                    <a:t>3</a:t>
                  </a:r>
                  <a:r>
                    <a:rPr lang="en-GB" sz="1000" dirty="0">
                      <a:latin typeface="Calibri" pitchFamily="34" charset="0"/>
                      <a:cs typeface="Arial" pitchFamily="34" charset="0"/>
                    </a:rPr>
                    <a:t>O)</a:t>
                  </a:r>
                  <a:r>
                    <a:rPr lang="en-GB" sz="1000" baseline="-25000" dirty="0">
                      <a:latin typeface="Calibri" pitchFamily="34" charset="0"/>
                      <a:cs typeface="Arial" pitchFamily="34" charset="0"/>
                    </a:rPr>
                    <a:t>4</a:t>
                  </a:r>
                  <a:r>
                    <a:rPr lang="en-GB" sz="1000" dirty="0">
                      <a:latin typeface="Calibri" pitchFamily="34" charset="0"/>
                      <a:cs typeface="Arial" pitchFamily="34" charset="0"/>
                    </a:rPr>
                    <a:t> (SO</a:t>
                  </a:r>
                  <a:r>
                    <a:rPr lang="en-GB" sz="1000" baseline="-25000" dirty="0">
                      <a:latin typeface="Calibri" pitchFamily="34" charset="0"/>
                      <a:cs typeface="Arial" pitchFamily="34" charset="0"/>
                    </a:rPr>
                    <a:t>4</a:t>
                  </a:r>
                  <a:r>
                    <a:rPr lang="en-GB" sz="1000" dirty="0">
                      <a:latin typeface="Calibri" pitchFamily="34" charset="0"/>
                      <a:cs typeface="Arial" pitchFamily="34" charset="0"/>
                    </a:rPr>
                    <a:t>)</a:t>
                  </a:r>
                  <a:r>
                    <a:rPr lang="en-GB" sz="1000" baseline="-25000" dirty="0">
                      <a:latin typeface="Calibri" pitchFamily="34" charset="0"/>
                      <a:cs typeface="Arial" pitchFamily="34" charset="0"/>
                    </a:rPr>
                    <a:t>12</a:t>
                  </a:r>
                  <a:r>
                    <a:rPr lang="en-GB" sz="1000" dirty="0">
                      <a:latin typeface="Calibri" pitchFamily="34" charset="0"/>
                      <a:cs typeface="Arial" pitchFamily="34" charset="0"/>
                    </a:rPr>
                    <a:t>(BPDC)</a:t>
                  </a:r>
                  <a:r>
                    <a:rPr lang="en-GB" sz="1000" baseline="-25000" dirty="0">
                      <a:latin typeface="Calibri" pitchFamily="34" charset="0"/>
                      <a:cs typeface="Arial" pitchFamily="34" charset="0"/>
                    </a:rPr>
                    <a:t>6</a:t>
                  </a:r>
                  <a:r>
                    <a:rPr lang="en-GB" sz="1000" dirty="0">
                      <a:latin typeface="Calibri" pitchFamily="34" charset="0"/>
                      <a:cs typeface="Arial" pitchFamily="34" charset="0"/>
                    </a:rPr>
                    <a:t> (BPE)</a:t>
                  </a:r>
                  <a:r>
                    <a:rPr lang="en-GB" sz="1000" baseline="-25000" dirty="0">
                      <a:latin typeface="Calibri" pitchFamily="34" charset="0"/>
                      <a:cs typeface="Arial" pitchFamily="34" charset="0"/>
                    </a:rPr>
                    <a:t>6</a:t>
                  </a:r>
                  <a:r>
                    <a:rPr lang="en-GB" sz="1000" dirty="0">
                      <a:latin typeface="Calibri" pitchFamily="34" charset="0"/>
                      <a:cs typeface="Arial" pitchFamily="34" charset="0"/>
                    </a:rPr>
                    <a:t>]</a:t>
                  </a:r>
                  <a:endParaRPr lang="en-GB" sz="1000" baseline="30000" dirty="0">
                    <a:latin typeface="Calibri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6907334" y="3555999"/>
                  <a:ext cx="2074303" cy="2920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/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sz="1000" dirty="0">
                      <a:latin typeface="Calibri" pitchFamily="34" charset="0"/>
                      <a:cs typeface="Calibri" pitchFamily="34" charset="0"/>
                    </a:rPr>
                    <a:t>[Co(II)-(PO</a:t>
                  </a:r>
                  <a:r>
                    <a:rPr lang="en-GB" sz="1000" baseline="-25000" dirty="0">
                      <a:latin typeface="Calibri" pitchFamily="34" charset="0"/>
                      <a:cs typeface="Calibri" pitchFamily="34" charset="0"/>
                    </a:rPr>
                    <a:t>3</a:t>
                  </a:r>
                  <a:r>
                    <a:rPr lang="en-GB" sz="1000" dirty="0">
                      <a:latin typeface="Calibri" pitchFamily="34" charset="0"/>
                      <a:cs typeface="Calibri" pitchFamily="34" charset="0"/>
                    </a:rPr>
                    <a:t>F)]</a:t>
                  </a:r>
                  <a:r>
                    <a:rPr lang="en-GB" sz="1000" baseline="-25000" dirty="0">
                      <a:latin typeface="Calibri" pitchFamily="34" charset="0"/>
                      <a:cs typeface="Calibri" pitchFamily="34" charset="0"/>
                    </a:rPr>
                    <a:t>4</a:t>
                  </a:r>
                  <a:r>
                    <a:rPr lang="en-GB" sz="1000" dirty="0">
                      <a:latin typeface="Calibri" pitchFamily="34" charset="0"/>
                      <a:cs typeface="Calibri" pitchFamily="34" charset="0"/>
                    </a:rPr>
                    <a:t>F[PO</a:t>
                  </a:r>
                  <a:r>
                    <a:rPr lang="en-GB" sz="1000" baseline="-25000" dirty="0">
                      <a:latin typeface="Calibri" pitchFamily="34" charset="0"/>
                      <a:cs typeface="Calibri" pitchFamily="34" charset="0"/>
                    </a:rPr>
                    <a:t>2</a:t>
                  </a:r>
                  <a:r>
                    <a:rPr lang="en-GB" sz="1000" dirty="0">
                      <a:latin typeface="Calibri" pitchFamily="34" charset="0"/>
                      <a:cs typeface="Calibri" pitchFamily="34" charset="0"/>
                    </a:rPr>
                    <a:t>F</a:t>
                  </a:r>
                  <a:r>
                    <a:rPr lang="en-GB" sz="1000" baseline="-25000" dirty="0">
                      <a:latin typeface="Calibri" pitchFamily="34" charset="0"/>
                      <a:cs typeface="Calibri" pitchFamily="34" charset="0"/>
                    </a:rPr>
                    <a:t>2</a:t>
                  </a:r>
                  <a:r>
                    <a:rPr lang="en-GB" sz="1000" dirty="0">
                      <a:latin typeface="Calibri" pitchFamily="34" charset="0"/>
                      <a:cs typeface="Calibri" pitchFamily="34" charset="0"/>
                    </a:rPr>
                    <a:t>]</a:t>
                  </a:r>
                  <a:r>
                    <a:rPr lang="en-GB" sz="1000" baseline="-25000" dirty="0">
                      <a:latin typeface="Calibri" pitchFamily="34" charset="0"/>
                      <a:cs typeface="Calibri" pitchFamily="34" charset="0"/>
                    </a:rPr>
                    <a:t>2</a:t>
                  </a:r>
                  <a:r>
                    <a:rPr lang="en-GB" sz="1000" dirty="0">
                      <a:latin typeface="Calibri" pitchFamily="34" charset="0"/>
                      <a:cs typeface="Calibri" pitchFamily="34" charset="0"/>
                    </a:rPr>
                    <a:t>.H</a:t>
                  </a:r>
                  <a:r>
                    <a:rPr lang="en-GB" sz="1000" baseline="-25000" dirty="0">
                      <a:latin typeface="Calibri" pitchFamily="34" charset="0"/>
                      <a:cs typeface="Calibri" pitchFamily="34" charset="0"/>
                    </a:rPr>
                    <a:t>2</a:t>
                  </a:r>
                  <a:r>
                    <a:rPr lang="en-GB" sz="1000" dirty="0">
                      <a:latin typeface="Calibri" pitchFamily="34" charset="0"/>
                      <a:cs typeface="Calibri" pitchFamily="34" charset="0"/>
                    </a:rPr>
                    <a:t>O</a:t>
                  </a:r>
                </a:p>
              </p:txBody>
            </p:sp>
          </p:grpSp>
          <p:pic>
            <p:nvPicPr>
              <p:cNvPr id="9" name="Picture 8"/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4520" y="21404263"/>
                <a:ext cx="6787738" cy="460806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2173" y="2328302"/>
              <a:ext cx="1797475" cy="1864860"/>
            </a:xfrm>
            <a:prstGeom prst="rect">
              <a:avLst/>
            </a:prstGeom>
          </p:spPr>
        </p:pic>
        <p:sp>
          <p:nvSpPr>
            <p:cNvPr id="21" name="Rounded Rectangle 20"/>
            <p:cNvSpPr/>
            <p:nvPr/>
          </p:nvSpPr>
          <p:spPr>
            <a:xfrm>
              <a:off x="5640941" y="4679979"/>
              <a:ext cx="2384842" cy="151811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sp3d extrusionH="57150">
                <a:bevelT w="38100" h="38100"/>
              </a:sp3d>
            </a:bodyPr>
            <a:lstStyle/>
            <a:p>
              <a:pPr indent="44397" algn="ctr">
                <a:spcBef>
                  <a:spcPts val="75"/>
                </a:spcBef>
              </a:pPr>
              <a:r>
                <a:rPr lang="en-GB" sz="1400" u="sng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Metal </a:t>
              </a:r>
              <a:r>
                <a:rPr lang="en-GB" sz="1400" u="sng" dirty="0" smtClean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Phosphate Frameworks</a:t>
              </a:r>
              <a:endParaRPr lang="en-GB" sz="1400" u="sng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endParaRPr>
            </a:p>
            <a:p>
              <a:pPr indent="44397">
                <a:spcBef>
                  <a:spcPts val="75"/>
                </a:spcBef>
              </a:pPr>
              <a:endParaRPr lang="en-GB" sz="600" u="sng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endParaRPr>
            </a:p>
            <a:p>
              <a:pPr indent="44397" algn="l">
                <a:spcBef>
                  <a:spcPts val="75"/>
                </a:spcBef>
                <a:spcAft>
                  <a:spcPct val="50000"/>
                </a:spcAft>
                <a:buFont typeface="Wingdings" pitchFamily="2" charset="2"/>
                <a:buChar char="§"/>
              </a:pPr>
              <a:r>
                <a:rPr lang="en-GB" sz="12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Stabilization of complex anions in open-framework phosphate architectures (M = Mn</a:t>
              </a:r>
              <a:r>
                <a:rPr lang="en-GB" sz="1200" baseline="300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3+</a:t>
              </a:r>
              <a:r>
                <a:rPr lang="en-GB" sz="12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, Fe</a:t>
              </a:r>
              <a:r>
                <a:rPr lang="en-GB" sz="1200" baseline="300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3+</a:t>
              </a:r>
              <a:r>
                <a:rPr lang="en-GB" sz="12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, Co</a:t>
              </a:r>
              <a:r>
                <a:rPr lang="en-GB" sz="1200" baseline="300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2+</a:t>
              </a:r>
              <a:r>
                <a:rPr lang="en-GB" sz="12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, Cu</a:t>
              </a:r>
              <a:r>
                <a:rPr lang="en-GB" sz="1200" baseline="300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2</a:t>
              </a:r>
              <a:r>
                <a:rPr lang="en-GB" sz="1200" baseline="30000" dirty="0" smtClean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+</a:t>
              </a:r>
              <a:r>
                <a:rPr lang="en-GB" sz="1200" dirty="0" smtClean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) etc</a:t>
              </a:r>
              <a:r>
                <a:rPr lang="en-GB" sz="12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.</a:t>
              </a:r>
            </a:p>
            <a:p>
              <a:pPr indent="44397" algn="l">
                <a:spcBef>
                  <a:spcPts val="75"/>
                </a:spcBef>
                <a:spcAft>
                  <a:spcPct val="50000"/>
                </a:spcAft>
                <a:buFont typeface="Wingdings" pitchFamily="2" charset="2"/>
                <a:buChar char="§"/>
              </a:pPr>
              <a:r>
                <a:rPr lang="en-GB" sz="1200" dirty="0" smtClean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Potential for fluorine incorporation </a:t>
              </a:r>
              <a:endParaRPr lang="en-GB" sz="12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endParaRPr>
            </a:p>
            <a:p>
              <a:pPr indent="44397" algn="l">
                <a:spcBef>
                  <a:spcPts val="75"/>
                </a:spcBef>
                <a:spcAft>
                  <a:spcPct val="50000"/>
                </a:spcAft>
                <a:buFont typeface="Wingdings" pitchFamily="2" charset="2"/>
                <a:buChar char="§"/>
              </a:pPr>
              <a:r>
                <a:rPr lang="en-GB" sz="1200" dirty="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Multi-metallic combinations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72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8" y="1844824"/>
            <a:ext cx="5688633" cy="4752528"/>
          </a:xfrm>
        </p:spPr>
        <p:txBody>
          <a:bodyPr>
            <a:normAutofit/>
          </a:bodyPr>
          <a:lstStyle/>
          <a:p>
            <a:r>
              <a:rPr lang="en-GB" sz="2400" dirty="0"/>
              <a:t>E</a:t>
            </a:r>
            <a:r>
              <a:rPr lang="en-GB" sz="2400" dirty="0" smtClean="0"/>
              <a:t>xamples </a:t>
            </a:r>
            <a:r>
              <a:rPr lang="en-GB" sz="2400" dirty="0" smtClean="0"/>
              <a:t>that highlight the promise of MOFs as water oxidation </a:t>
            </a:r>
            <a:r>
              <a:rPr lang="en-GB" sz="2400" dirty="0" err="1" smtClean="0"/>
              <a:t>photocatalysts</a:t>
            </a:r>
            <a:r>
              <a:rPr lang="en-GB" sz="2400" dirty="0" smtClean="0"/>
              <a:t> include:</a:t>
            </a:r>
            <a:endParaRPr lang="en-GB" sz="2400" dirty="0" smtClean="0"/>
          </a:p>
          <a:p>
            <a:pPr lvl="1">
              <a:buFont typeface="Wingdings" pitchFamily="2" charset="2"/>
              <a:buChar char="Ø"/>
            </a:pPr>
            <a:r>
              <a:rPr lang="en-GB" sz="2000" dirty="0" smtClean="0"/>
              <a:t>A </a:t>
            </a:r>
            <a:r>
              <a:rPr lang="en-GB" sz="2000" dirty="0" err="1" smtClean="0"/>
              <a:t>Zr</a:t>
            </a:r>
            <a:r>
              <a:rPr lang="en-GB" sz="2000" dirty="0" smtClean="0"/>
              <a:t>-terephthalate based MOF has been shown to have a quantum efficiency of 3.5%</a:t>
            </a:r>
            <a:r>
              <a:rPr lang="en-GB" sz="2000" baseline="30000" dirty="0" smtClean="0"/>
              <a:t>[1]</a:t>
            </a:r>
            <a:r>
              <a:rPr lang="en-GB" sz="2000" dirty="0" smtClean="0"/>
              <a:t> (compared with rutile TiO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 of 8%)</a:t>
            </a:r>
          </a:p>
          <a:p>
            <a:pPr lvl="1">
              <a:buFont typeface="Wingdings" pitchFamily="2" charset="2"/>
              <a:buChar char="Ø"/>
            </a:pPr>
            <a:r>
              <a:rPr lang="en-GB" sz="2000" dirty="0" smtClean="0"/>
              <a:t>A framework incorporated organometallic iridium species has shown promise </a:t>
            </a:r>
            <a:r>
              <a:rPr lang="en-GB" sz="2000" dirty="0" smtClean="0"/>
              <a:t>for</a:t>
            </a:r>
            <a:r>
              <a:rPr lang="en-GB" sz="2000" dirty="0" smtClean="0"/>
              <a:t> </a:t>
            </a:r>
            <a:r>
              <a:rPr lang="en-GB" sz="2000" dirty="0" smtClean="0"/>
              <a:t>water oxidation, with heterogeneity allowing for recycling of </a:t>
            </a:r>
            <a:r>
              <a:rPr lang="en-GB" sz="2000" dirty="0" smtClean="0"/>
              <a:t>the catalyst</a:t>
            </a:r>
            <a:r>
              <a:rPr lang="en-GB" sz="2000" baseline="30000" dirty="0" smtClean="0"/>
              <a:t>[2</a:t>
            </a:r>
            <a:r>
              <a:rPr lang="en-GB" sz="2000" baseline="30000" dirty="0" smtClean="0"/>
              <a:t>]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5579" y="629816"/>
            <a:ext cx="6126621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dirty="0" smtClean="0"/>
              <a:t>Current Status on Photolysis of Water using Porous Framework Materials</a:t>
            </a:r>
            <a:endParaRPr lang="en-GB" sz="32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94"/>
          <a:stretch/>
        </p:blipFill>
        <p:spPr bwMode="auto">
          <a:xfrm>
            <a:off x="6948264" y="188640"/>
            <a:ext cx="1945531" cy="46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Chemistry_(WHITE).eps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43" y="188640"/>
            <a:ext cx="1525361" cy="4120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6237312"/>
            <a:ext cx="8642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[1]	C. Gomes Silva, I. Luz, F. X. </a:t>
            </a:r>
            <a:r>
              <a:rPr lang="pt-BR" sz="1200" dirty="0" err="1"/>
              <a:t>Llabrés</a:t>
            </a:r>
            <a:r>
              <a:rPr lang="pt-BR" sz="1200" dirty="0"/>
              <a:t> i </a:t>
            </a:r>
            <a:r>
              <a:rPr lang="pt-BR" sz="1200" dirty="0" err="1"/>
              <a:t>Xamena</a:t>
            </a:r>
            <a:r>
              <a:rPr lang="pt-BR" sz="1200" dirty="0"/>
              <a:t>, A. </a:t>
            </a:r>
            <a:r>
              <a:rPr lang="pt-BR" sz="1200" dirty="0" err="1"/>
              <a:t>Corma</a:t>
            </a:r>
            <a:r>
              <a:rPr lang="pt-BR" sz="1200" dirty="0"/>
              <a:t>, H. García, </a:t>
            </a:r>
            <a:r>
              <a:rPr lang="pt-BR" sz="1200" i="1" dirty="0" err="1" smtClean="0"/>
              <a:t>Chem</a:t>
            </a:r>
            <a:r>
              <a:rPr lang="pt-BR" sz="1200" i="1" dirty="0" smtClean="0"/>
              <a:t>. Eur. J., </a:t>
            </a:r>
            <a:r>
              <a:rPr lang="pt-BR" sz="1200" b="1" dirty="0"/>
              <a:t>2010</a:t>
            </a:r>
            <a:r>
              <a:rPr lang="pt-BR" sz="1200" dirty="0"/>
              <a:t>, </a:t>
            </a:r>
            <a:r>
              <a:rPr lang="pt-BR" sz="1200" i="1" dirty="0"/>
              <a:t>16</a:t>
            </a:r>
            <a:r>
              <a:rPr lang="pt-BR" sz="1200" dirty="0"/>
              <a:t>, 11133</a:t>
            </a:r>
            <a:r>
              <a:rPr lang="pt-BR" sz="1200" dirty="0" smtClean="0"/>
              <a:t>.</a:t>
            </a:r>
          </a:p>
          <a:p>
            <a:r>
              <a:rPr lang="de-DE" sz="1200" dirty="0" smtClean="0"/>
              <a:t>[2]</a:t>
            </a:r>
            <a:r>
              <a:rPr lang="de-DE" sz="1200" dirty="0"/>
              <a:t>	C. Wang, Z. Xie, K. E. </a:t>
            </a:r>
            <a:r>
              <a:rPr lang="de-DE" sz="1200" dirty="0" err="1"/>
              <a:t>deKrafft</a:t>
            </a:r>
            <a:r>
              <a:rPr lang="de-DE" sz="1200" dirty="0"/>
              <a:t>, W. Lin, </a:t>
            </a:r>
            <a:r>
              <a:rPr lang="de-DE" sz="1200" i="1" dirty="0"/>
              <a:t>J. Am. Chem. </a:t>
            </a:r>
            <a:r>
              <a:rPr lang="de-DE" sz="1200" i="1" dirty="0" err="1"/>
              <a:t>Soc</a:t>
            </a:r>
            <a:r>
              <a:rPr lang="de-DE" sz="1200" i="1" dirty="0"/>
              <a:t>., </a:t>
            </a:r>
            <a:r>
              <a:rPr lang="de-DE" sz="1200" b="1" dirty="0"/>
              <a:t>2011</a:t>
            </a:r>
            <a:r>
              <a:rPr lang="de-DE" sz="1200" dirty="0"/>
              <a:t>, </a:t>
            </a:r>
            <a:r>
              <a:rPr lang="de-DE" sz="1200" i="1" dirty="0"/>
              <a:t>133</a:t>
            </a:r>
            <a:r>
              <a:rPr lang="de-DE" sz="1200" dirty="0"/>
              <a:t>, 13445.</a:t>
            </a:r>
            <a:endParaRPr lang="en-GB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367" y="2088509"/>
            <a:ext cx="1908542" cy="19442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50143" y="4057908"/>
            <a:ext cx="2988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Model of Iridium complex doped into a UiO-67 Framework</a:t>
            </a:r>
            <a:endParaRPr lang="en-GB" sz="1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51520" y="6237312"/>
            <a:ext cx="8642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5273332"/>
            <a:ext cx="86422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400" dirty="0"/>
              <a:t>With a vast diversity of MOF structures, there is a vast untapped potential for </a:t>
            </a:r>
            <a:r>
              <a:rPr lang="en-GB" sz="2400" dirty="0" smtClean="0"/>
              <a:t>hydrogen generation using MOF </a:t>
            </a:r>
            <a:r>
              <a:rPr lang="en-GB" sz="2400" dirty="0" err="1" smtClean="0"/>
              <a:t>photocatalysts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75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4569</TotalTime>
  <Words>288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Sustainable Catalysis for Renewable Energy Generation</vt:lpstr>
      <vt:lpstr>Materials with Porous Architectures</vt:lpstr>
      <vt:lpstr>Hybrid Synergy with MOFs and Metal Phosphate Materials</vt:lpstr>
      <vt:lpstr>Current Status on Photolysis of Water using Porous Framework Materials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hinde c.s. (csh1v07)</dc:creator>
  <cp:lastModifiedBy>hinde c.s. (csh1v07)</cp:lastModifiedBy>
  <cp:revision>12</cp:revision>
  <dcterms:created xsi:type="dcterms:W3CDTF">2012-05-10T13:23:46Z</dcterms:created>
  <dcterms:modified xsi:type="dcterms:W3CDTF">2012-05-14T09:58:59Z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-483333147</vt:i4>
  </property>
  <property fmtid="{D5CDD505-2E9C-101B-9397-08002B2CF9AE}" pid="3" name="_NewReviewCycle">
    <vt:lpwstr/>
  </property>
  <property fmtid="{D5CDD505-2E9C-101B-9397-08002B2CF9AE}" pid="4" name="_EmailSubject">
    <vt:lpwstr>raja</vt:lpwstr>
  </property>
  <property fmtid="{D5CDD505-2E9C-101B-9397-08002B2CF9AE}" pid="5" name="_AuthorEmail">
    <vt:lpwstr>F.M.Clarke@soton.ac.uk</vt:lpwstr>
  </property>
  <property fmtid="{D5CDD505-2E9C-101B-9397-08002B2CF9AE}" pid="6" name="_AuthorEmailDisplayName">
    <vt:lpwstr>Clarke F.M.</vt:lpwstr>
  </property>
</Properties>
</file>