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3" r:id="rId3"/>
    <p:sldId id="261" r:id="rId4"/>
    <p:sldId id="262"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62" autoAdjust="0"/>
  </p:normalViewPr>
  <p:slideViewPr>
    <p:cSldViewPr showGuides="1">
      <p:cViewPr>
        <p:scale>
          <a:sx n="67" d="100"/>
          <a:sy n="67" d="100"/>
        </p:scale>
        <p:origin x="-13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2E2BE8-F03B-4475-8F6B-ADA92297C0B5}" type="datetimeFigureOut">
              <a:rPr lang="en-GB" smtClean="0"/>
              <a:t>2012/05/21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632A3A-00F6-4BEF-BB91-FBF5ABCDFF40}" type="slidenum">
              <a:rPr lang="en-GB" smtClean="0"/>
              <a:t>‹#›</a:t>
            </a:fld>
            <a:endParaRPr lang="en-GB"/>
          </a:p>
        </p:txBody>
      </p:sp>
    </p:spTree>
    <p:extLst>
      <p:ext uri="{BB962C8B-B14F-4D97-AF65-F5344CB8AC3E}">
        <p14:creationId xmlns:p14="http://schemas.microsoft.com/office/powerpoint/2010/main" val="2237052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197350"/>
            <a:r>
              <a:rPr lang="en-GB" sz="1200" b="1" u="sng" dirty="0" smtClean="0"/>
              <a:t>Life Cycle Analysis of Biochar production and large-scale application for carbon sequestration:</a:t>
            </a:r>
          </a:p>
          <a:p>
            <a:pPr defTabSz="4197350"/>
            <a:r>
              <a:rPr lang="en-GB" sz="1200" dirty="0" smtClean="0"/>
              <a:t>The objectives are to assess the LCA of Biochar use, feedstock production, biomass to Biochar conversion processes and Biochar application pathways. </a:t>
            </a:r>
            <a:endParaRPr lang="el-GR" sz="1200" dirty="0" smtClean="0"/>
          </a:p>
          <a:p>
            <a:pPr defTabSz="4197350"/>
            <a:r>
              <a:rPr lang="en-GB" sz="1200" b="1" u="sng" dirty="0" smtClean="0"/>
              <a:t>Short and long term stability of Biochar focusing on its quality, structure and age:</a:t>
            </a:r>
            <a:endParaRPr lang="en-GB" sz="1200" dirty="0" smtClean="0"/>
          </a:p>
          <a:p>
            <a:pPr defTabSz="4197350"/>
            <a:r>
              <a:rPr lang="en-GB" sz="1200" dirty="0" smtClean="0"/>
              <a:t>Short term stability of Biochar will be assessed by investigating its degradation in soil during laboratory incubation experiments.</a:t>
            </a:r>
          </a:p>
          <a:p>
            <a:pPr defTabSz="4197350"/>
            <a:r>
              <a:rPr lang="en-GB" sz="1200" dirty="0" smtClean="0"/>
              <a:t>Long term stability of Biochar will be investigating using charcoal from archaeological forest and grassland sites where “dated” charcoal production sites exist. </a:t>
            </a:r>
            <a:endParaRPr lang="el-GR" sz="1200" dirty="0" smtClean="0"/>
          </a:p>
          <a:p>
            <a:pPr defTabSz="4197350"/>
            <a:r>
              <a:rPr lang="en-GB" sz="1200" b="1" u="sng" dirty="0" smtClean="0"/>
              <a:t>Scenario analysis:</a:t>
            </a:r>
            <a:r>
              <a:rPr lang="en-GB" sz="1200" dirty="0" smtClean="0"/>
              <a:t> </a:t>
            </a:r>
          </a:p>
          <a:p>
            <a:pPr defTabSz="4197350"/>
            <a:r>
              <a:rPr lang="en-GB" sz="1200" dirty="0" smtClean="0"/>
              <a:t>The aims are to evaluate scenarios of large-scale application for C-sequestration, to understand the impact of large scale </a:t>
            </a:r>
            <a:r>
              <a:rPr lang="en-GB" sz="1200" dirty="0" err="1" smtClean="0"/>
              <a:t>biochar</a:t>
            </a:r>
            <a:r>
              <a:rPr lang="en-GB" sz="1200" dirty="0" smtClean="0"/>
              <a:t> agricultural application on the climate system and to understand potential “warming effects” by considering the reduction of net C-emission due to Biochar use at European scale to establish potential “cooling effects” due to changes in atmospheric CO concentration.  </a:t>
            </a:r>
            <a:endParaRPr lang="el-GR" sz="1200" dirty="0" smtClean="0"/>
          </a:p>
          <a:p>
            <a:pPr defTabSz="4197350"/>
            <a:r>
              <a:rPr lang="en-GB" sz="1200" b="1" u="sng" dirty="0" smtClean="0"/>
              <a:t>Biochar stability in Field Applications:</a:t>
            </a:r>
            <a:r>
              <a:rPr lang="en-GB" sz="1200" dirty="0" smtClean="0"/>
              <a:t> </a:t>
            </a:r>
          </a:p>
          <a:p>
            <a:pPr defTabSz="4197350"/>
            <a:r>
              <a:rPr lang="en-GB" altLang="zh-CN" sz="1200" dirty="0" smtClean="0">
                <a:ea typeface="SimSun" pitchFamily="2" charset="-122"/>
              </a:rPr>
              <a:t>Field application will be conducted in three sites, in Italy, France and the UK, using non-food, second generation </a:t>
            </a:r>
            <a:r>
              <a:rPr lang="en-GB" altLang="zh-CN" sz="1200" dirty="0" err="1" smtClean="0">
                <a:ea typeface="SimSun" pitchFamily="2" charset="-122"/>
              </a:rPr>
              <a:t>lignocellulosic</a:t>
            </a:r>
            <a:r>
              <a:rPr lang="en-GB" altLang="zh-CN" sz="1200" dirty="0" smtClean="0">
                <a:ea typeface="SimSun" pitchFamily="2" charset="-122"/>
              </a:rPr>
              <a:t> energy crops, in order to analyse the stability of Biochar in a field-scale experiment. Additional measurements of field-scale will include the effects of Biochar on soil efflux of greenhouse gases and impact on yield. </a:t>
            </a:r>
            <a:endParaRPr lang="el-GR" sz="1200" dirty="0" smtClean="0"/>
          </a:p>
          <a:p>
            <a:pPr defTabSz="4197350"/>
            <a:r>
              <a:rPr lang="en-GB" sz="1200" b="1" u="sng" dirty="0" smtClean="0"/>
              <a:t>Chemical and Physical properties of Biochar:</a:t>
            </a:r>
            <a:endParaRPr lang="en-GB" sz="1200" dirty="0" smtClean="0"/>
          </a:p>
          <a:p>
            <a:pPr defTabSz="4197350"/>
            <a:r>
              <a:rPr lang="en-GB" sz="1200" dirty="0" smtClean="0"/>
              <a:t>A data repository on chemical, physical and biological properties of Biochar will be created from different feedstock and from different carbonization technologies. Correlations between production technology and Biochar properties will be assessed. Carcinogenic effects of Biochar will also be studied. </a:t>
            </a:r>
            <a:endParaRPr lang="el-GR" sz="1200" dirty="0" smtClean="0"/>
          </a:p>
          <a:p>
            <a:pPr defTabSz="4197350"/>
            <a:r>
              <a:rPr lang="en-GB" b="1" u="sng" dirty="0" smtClean="0"/>
              <a:t>Monitoring of performance of Biochar production:</a:t>
            </a:r>
            <a:endParaRPr lang="en-GB" dirty="0" smtClean="0"/>
          </a:p>
          <a:p>
            <a:pPr defTabSz="4197350"/>
            <a:r>
              <a:rPr lang="en-GB" dirty="0" smtClean="0"/>
              <a:t>The production of two types of Biochar will be monitored, focusing on the study of industrial processes and the potential risks of environmental pollution. System performance data will be studied including energy use and production, operating temperatures, gaseous emissions and maintenance activities. </a:t>
            </a:r>
            <a:endParaRPr lang="el-GR" dirty="0" smtClean="0"/>
          </a:p>
          <a:p>
            <a:pPr defTabSz="4197350"/>
            <a:r>
              <a:rPr lang="en-GB" b="1" u="sng" dirty="0" smtClean="0"/>
              <a:t>Demonstration of Industrial Biochar production:</a:t>
            </a:r>
            <a:endParaRPr lang="en-GB" dirty="0" smtClean="0"/>
          </a:p>
          <a:p>
            <a:pPr defTabSz="4197350"/>
            <a:r>
              <a:rPr lang="en-GB" sz="1200" dirty="0" smtClean="0"/>
              <a:t>The objective is to produce Biochar at the pilot scale at two industrial plants in Germany and Italy using two different technologies: HTC (Hydrothermal Carbonization) and TC (Thermochemical Carbonization). </a:t>
            </a:r>
            <a:endParaRPr lang="el-GR" sz="1200" dirty="0" smtClean="0"/>
          </a:p>
          <a:p>
            <a:endParaRPr lang="en-GB" dirty="0"/>
          </a:p>
        </p:txBody>
      </p:sp>
      <p:sp>
        <p:nvSpPr>
          <p:cNvPr id="4" name="Slide Number Placeholder 3"/>
          <p:cNvSpPr>
            <a:spLocks noGrp="1"/>
          </p:cNvSpPr>
          <p:nvPr>
            <p:ph type="sldNum" sz="quarter" idx="10"/>
          </p:nvPr>
        </p:nvSpPr>
        <p:spPr/>
        <p:txBody>
          <a:bodyPr/>
          <a:lstStyle/>
          <a:p>
            <a:pPr>
              <a:defRPr/>
            </a:pPr>
            <a:fld id="{24B8D0DD-141F-4E3F-B159-64201F8C1E9B}" type="slidenum">
              <a:rPr lang="en-GB" smtClean="0"/>
              <a:pPr>
                <a:defRPr/>
              </a:pPr>
              <a:t>3</a:t>
            </a:fld>
            <a:endParaRPr lang="en-GB"/>
          </a:p>
        </p:txBody>
      </p:sp>
    </p:spTree>
    <p:extLst>
      <p:ext uri="{BB962C8B-B14F-4D97-AF65-F5344CB8AC3E}">
        <p14:creationId xmlns:p14="http://schemas.microsoft.com/office/powerpoint/2010/main" val="2668962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443A75-7050-44FB-9519-D76B420B8C35}" type="slidenum">
              <a:rPr lang="en-GB" smtClean="0"/>
              <a:t>4</a:t>
            </a:fld>
            <a:endParaRPr lang="en-GB"/>
          </a:p>
        </p:txBody>
      </p:sp>
    </p:spTree>
    <p:extLst>
      <p:ext uri="{BB962C8B-B14F-4D97-AF65-F5344CB8AC3E}">
        <p14:creationId xmlns:p14="http://schemas.microsoft.com/office/powerpoint/2010/main" val="4001046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9204D6-C4D6-45B2-A4C4-E9E50A55AACE}" type="datetimeFigureOut">
              <a:rPr lang="en-GB" smtClean="0"/>
              <a:t>2012/05/21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CB4D4E-6A01-400A-A630-B853F47297AE}" type="slidenum">
              <a:rPr lang="en-GB" smtClean="0"/>
              <a:t>‹#›</a:t>
            </a:fld>
            <a:endParaRPr lang="en-GB"/>
          </a:p>
        </p:txBody>
      </p:sp>
    </p:spTree>
    <p:extLst>
      <p:ext uri="{BB962C8B-B14F-4D97-AF65-F5344CB8AC3E}">
        <p14:creationId xmlns:p14="http://schemas.microsoft.com/office/powerpoint/2010/main" val="100164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9204D6-C4D6-45B2-A4C4-E9E50A55AACE}" type="datetimeFigureOut">
              <a:rPr lang="en-GB" smtClean="0"/>
              <a:t>2012/05/21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CB4D4E-6A01-400A-A630-B853F47297AE}" type="slidenum">
              <a:rPr lang="en-GB" smtClean="0"/>
              <a:t>‹#›</a:t>
            </a:fld>
            <a:endParaRPr lang="en-GB"/>
          </a:p>
        </p:txBody>
      </p:sp>
    </p:spTree>
    <p:extLst>
      <p:ext uri="{BB962C8B-B14F-4D97-AF65-F5344CB8AC3E}">
        <p14:creationId xmlns:p14="http://schemas.microsoft.com/office/powerpoint/2010/main" val="987591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9204D6-C4D6-45B2-A4C4-E9E50A55AACE}" type="datetimeFigureOut">
              <a:rPr lang="en-GB" smtClean="0"/>
              <a:t>2012/05/21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CB4D4E-6A01-400A-A630-B853F47297AE}" type="slidenum">
              <a:rPr lang="en-GB" smtClean="0"/>
              <a:t>‹#›</a:t>
            </a:fld>
            <a:endParaRPr lang="en-GB"/>
          </a:p>
        </p:txBody>
      </p:sp>
    </p:spTree>
    <p:extLst>
      <p:ext uri="{BB962C8B-B14F-4D97-AF65-F5344CB8AC3E}">
        <p14:creationId xmlns:p14="http://schemas.microsoft.com/office/powerpoint/2010/main" val="411318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9204D6-C4D6-45B2-A4C4-E9E50A55AACE}" type="datetimeFigureOut">
              <a:rPr lang="en-GB" smtClean="0"/>
              <a:t>2012/05/21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CB4D4E-6A01-400A-A630-B853F47297AE}" type="slidenum">
              <a:rPr lang="en-GB" smtClean="0"/>
              <a:t>‹#›</a:t>
            </a:fld>
            <a:endParaRPr lang="en-GB"/>
          </a:p>
        </p:txBody>
      </p:sp>
    </p:spTree>
    <p:extLst>
      <p:ext uri="{BB962C8B-B14F-4D97-AF65-F5344CB8AC3E}">
        <p14:creationId xmlns:p14="http://schemas.microsoft.com/office/powerpoint/2010/main" val="264874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204D6-C4D6-45B2-A4C4-E9E50A55AACE}" type="datetimeFigureOut">
              <a:rPr lang="en-GB" smtClean="0"/>
              <a:t>2012/05/21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CB4D4E-6A01-400A-A630-B853F47297AE}" type="slidenum">
              <a:rPr lang="en-GB" smtClean="0"/>
              <a:t>‹#›</a:t>
            </a:fld>
            <a:endParaRPr lang="en-GB"/>
          </a:p>
        </p:txBody>
      </p:sp>
    </p:spTree>
    <p:extLst>
      <p:ext uri="{BB962C8B-B14F-4D97-AF65-F5344CB8AC3E}">
        <p14:creationId xmlns:p14="http://schemas.microsoft.com/office/powerpoint/2010/main" val="95137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9204D6-C4D6-45B2-A4C4-E9E50A55AACE}" type="datetimeFigureOut">
              <a:rPr lang="en-GB" smtClean="0"/>
              <a:t>2012/05/21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CB4D4E-6A01-400A-A630-B853F47297AE}" type="slidenum">
              <a:rPr lang="en-GB" smtClean="0"/>
              <a:t>‹#›</a:t>
            </a:fld>
            <a:endParaRPr lang="en-GB"/>
          </a:p>
        </p:txBody>
      </p:sp>
    </p:spTree>
    <p:extLst>
      <p:ext uri="{BB962C8B-B14F-4D97-AF65-F5344CB8AC3E}">
        <p14:creationId xmlns:p14="http://schemas.microsoft.com/office/powerpoint/2010/main" val="33752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9204D6-C4D6-45B2-A4C4-E9E50A55AACE}" type="datetimeFigureOut">
              <a:rPr lang="en-GB" smtClean="0"/>
              <a:t>2012/05/21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CB4D4E-6A01-400A-A630-B853F47297AE}" type="slidenum">
              <a:rPr lang="en-GB" smtClean="0"/>
              <a:t>‹#›</a:t>
            </a:fld>
            <a:endParaRPr lang="en-GB"/>
          </a:p>
        </p:txBody>
      </p:sp>
    </p:spTree>
    <p:extLst>
      <p:ext uri="{BB962C8B-B14F-4D97-AF65-F5344CB8AC3E}">
        <p14:creationId xmlns:p14="http://schemas.microsoft.com/office/powerpoint/2010/main" val="327015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9204D6-C4D6-45B2-A4C4-E9E50A55AACE}" type="datetimeFigureOut">
              <a:rPr lang="en-GB" smtClean="0"/>
              <a:t>2012/05/21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CB4D4E-6A01-400A-A630-B853F47297AE}" type="slidenum">
              <a:rPr lang="en-GB" smtClean="0"/>
              <a:t>‹#›</a:t>
            </a:fld>
            <a:endParaRPr lang="en-GB"/>
          </a:p>
        </p:txBody>
      </p:sp>
    </p:spTree>
    <p:extLst>
      <p:ext uri="{BB962C8B-B14F-4D97-AF65-F5344CB8AC3E}">
        <p14:creationId xmlns:p14="http://schemas.microsoft.com/office/powerpoint/2010/main" val="2383402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204D6-C4D6-45B2-A4C4-E9E50A55AACE}" type="datetimeFigureOut">
              <a:rPr lang="en-GB" smtClean="0"/>
              <a:t>2012/05/21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CB4D4E-6A01-400A-A630-B853F47297AE}" type="slidenum">
              <a:rPr lang="en-GB" smtClean="0"/>
              <a:t>‹#›</a:t>
            </a:fld>
            <a:endParaRPr lang="en-GB"/>
          </a:p>
        </p:txBody>
      </p:sp>
    </p:spTree>
    <p:extLst>
      <p:ext uri="{BB962C8B-B14F-4D97-AF65-F5344CB8AC3E}">
        <p14:creationId xmlns:p14="http://schemas.microsoft.com/office/powerpoint/2010/main" val="118450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204D6-C4D6-45B2-A4C4-E9E50A55AACE}" type="datetimeFigureOut">
              <a:rPr lang="en-GB" smtClean="0"/>
              <a:t>2012/05/21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CB4D4E-6A01-400A-A630-B853F47297AE}" type="slidenum">
              <a:rPr lang="en-GB" smtClean="0"/>
              <a:t>‹#›</a:t>
            </a:fld>
            <a:endParaRPr lang="en-GB"/>
          </a:p>
        </p:txBody>
      </p:sp>
    </p:spTree>
    <p:extLst>
      <p:ext uri="{BB962C8B-B14F-4D97-AF65-F5344CB8AC3E}">
        <p14:creationId xmlns:p14="http://schemas.microsoft.com/office/powerpoint/2010/main" val="169177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204D6-C4D6-45B2-A4C4-E9E50A55AACE}" type="datetimeFigureOut">
              <a:rPr lang="en-GB" smtClean="0"/>
              <a:t>2012/05/21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CB4D4E-6A01-400A-A630-B853F47297AE}" type="slidenum">
              <a:rPr lang="en-GB" smtClean="0"/>
              <a:t>‹#›</a:t>
            </a:fld>
            <a:endParaRPr lang="en-GB"/>
          </a:p>
        </p:txBody>
      </p:sp>
    </p:spTree>
    <p:extLst>
      <p:ext uri="{BB962C8B-B14F-4D97-AF65-F5344CB8AC3E}">
        <p14:creationId xmlns:p14="http://schemas.microsoft.com/office/powerpoint/2010/main" val="151427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204D6-C4D6-45B2-A4C4-E9E50A55AACE}" type="datetimeFigureOut">
              <a:rPr lang="en-GB" smtClean="0"/>
              <a:t>2012/05/21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B4D4E-6A01-400A-A630-B853F47297AE}" type="slidenum">
              <a:rPr lang="en-GB" smtClean="0"/>
              <a:t>‹#›</a:t>
            </a:fld>
            <a:endParaRPr lang="en-GB"/>
          </a:p>
        </p:txBody>
      </p:sp>
    </p:spTree>
    <p:extLst>
      <p:ext uri="{BB962C8B-B14F-4D97-AF65-F5344CB8AC3E}">
        <p14:creationId xmlns:p14="http://schemas.microsoft.com/office/powerpoint/2010/main" val="113804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387" y="2492896"/>
            <a:ext cx="8809037" cy="1126487"/>
          </a:xfrm>
        </p:spPr>
        <p:txBody>
          <a:bodyPr>
            <a:normAutofit fontScale="90000"/>
          </a:bodyPr>
          <a:lstStyle/>
          <a:p>
            <a:r>
              <a:rPr lang="en-GB" sz="4900" b="1" dirty="0" err="1"/>
              <a:t>EuroChar</a:t>
            </a:r>
            <a:r>
              <a:rPr lang="en-GB" sz="4900" b="1" dirty="0"/>
              <a:t> </a:t>
            </a:r>
            <a:r>
              <a:rPr lang="en-GB" sz="4900" b="1" dirty="0" smtClean="0"/>
              <a:t>: </a:t>
            </a:r>
            <a:r>
              <a:rPr lang="en-GB" b="1" dirty="0" smtClean="0"/>
              <a:t/>
            </a:r>
            <a:br>
              <a:rPr lang="en-GB" b="1" dirty="0" smtClean="0"/>
            </a:br>
            <a:r>
              <a:rPr lang="en-GB" sz="4000" b="1" dirty="0" smtClean="0"/>
              <a:t>Development </a:t>
            </a:r>
            <a:r>
              <a:rPr lang="en-GB" sz="4000" b="1" dirty="0"/>
              <a:t>of technologies for long-term carbon sequestration</a:t>
            </a:r>
            <a:r>
              <a:rPr lang="en-GB" sz="4000" dirty="0"/>
              <a:t/>
            </a:r>
            <a:br>
              <a:rPr lang="en-GB" sz="4000" dirty="0"/>
            </a:br>
            <a:endParaRPr lang="en-GB" sz="4000" dirty="0"/>
          </a:p>
        </p:txBody>
      </p:sp>
      <p:sp>
        <p:nvSpPr>
          <p:cNvPr id="3" name="Subtitle 2"/>
          <p:cNvSpPr>
            <a:spLocks noGrp="1"/>
          </p:cNvSpPr>
          <p:nvPr>
            <p:ph type="subTitle" idx="1"/>
          </p:nvPr>
        </p:nvSpPr>
        <p:spPr>
          <a:xfrm>
            <a:off x="1371600" y="4293096"/>
            <a:ext cx="6400800" cy="1343025"/>
          </a:xfrm>
        </p:spPr>
        <p:txBody>
          <a:bodyPr/>
          <a:lstStyle/>
          <a:p>
            <a:r>
              <a:rPr lang="en-GB" dirty="0" smtClean="0">
                <a:latin typeface="+mj-lt"/>
              </a:rPr>
              <a:t>Energy </a:t>
            </a:r>
            <a:r>
              <a:rPr lang="en-GB" dirty="0" err="1" smtClean="0">
                <a:latin typeface="+mj-lt"/>
              </a:rPr>
              <a:t>AwayDay</a:t>
            </a:r>
            <a:endParaRPr lang="en-GB" dirty="0" smtClean="0">
              <a:latin typeface="+mj-lt"/>
            </a:endParaRPr>
          </a:p>
          <a:p>
            <a:r>
              <a:rPr lang="en-GB" dirty="0" smtClean="0">
                <a:latin typeface="+mj-lt"/>
              </a:rPr>
              <a:t>May 22</a:t>
            </a:r>
            <a:r>
              <a:rPr lang="en-GB" baseline="30000" dirty="0" smtClean="0">
                <a:latin typeface="+mj-lt"/>
              </a:rPr>
              <a:t>nd</a:t>
            </a:r>
            <a:r>
              <a:rPr lang="en-GB" dirty="0" smtClean="0">
                <a:latin typeface="+mj-lt"/>
              </a:rPr>
              <a:t> 2012</a:t>
            </a:r>
            <a:endParaRPr lang="en-GB" dirty="0">
              <a:latin typeface="+mj-lt"/>
            </a:endParaRPr>
          </a:p>
        </p:txBody>
      </p:sp>
      <p:pic>
        <p:nvPicPr>
          <p:cNvPr id="4" name="Picture 2422" descr="eurocha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5229225"/>
            <a:ext cx="189071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9"/>
          <p:cNvGrpSpPr>
            <a:grpSpLocks/>
          </p:cNvGrpSpPr>
          <p:nvPr/>
        </p:nvGrpSpPr>
        <p:grpSpPr bwMode="auto">
          <a:xfrm>
            <a:off x="4706938" y="5781675"/>
            <a:ext cx="4281487" cy="857250"/>
            <a:chOff x="1610" y="2863"/>
            <a:chExt cx="3221" cy="699"/>
          </a:xfrm>
        </p:grpSpPr>
        <p:sp>
          <p:nvSpPr>
            <p:cNvPr id="6" name="Freeform 10"/>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4"/>
                <a:gd name="T166" fmla="*/ 0 h 449"/>
                <a:gd name="T167" fmla="*/ 264 w 264"/>
                <a:gd name="T168" fmla="*/ 449 h 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1"/>
            <p:cNvSpPr>
              <a:spLocks noEditPoints="1"/>
            </p:cNvSpPr>
            <p:nvPr/>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1"/>
                <a:gd name="T154" fmla="*/ 0 h 310"/>
                <a:gd name="T155" fmla="*/ 281 w 281"/>
                <a:gd name="T156" fmla="*/ 310 h 3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2"/>
            <p:cNvSpPr>
              <a:spLocks/>
            </p:cNvSpPr>
            <p:nvPr/>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2"/>
                <a:gd name="T130" fmla="*/ 0 h 361"/>
                <a:gd name="T131" fmla="*/ 182 w 182"/>
                <a:gd name="T132" fmla="*/ 361 h 3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3"/>
            <p:cNvSpPr>
              <a:spLocks/>
            </p:cNvSpPr>
            <p:nvPr/>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0"/>
                <a:gd name="T100" fmla="*/ 0 h 443"/>
                <a:gd name="T101" fmla="*/ 290 w 290"/>
                <a:gd name="T102" fmla="*/ 443 h 4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4"/>
            <p:cNvSpPr>
              <a:spLocks/>
            </p:cNvSpPr>
            <p:nvPr/>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5"/>
                <a:gd name="T175" fmla="*/ 0 h 304"/>
                <a:gd name="T176" fmla="*/ 475 w 475"/>
                <a:gd name="T177" fmla="*/ 304 h 3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5"/>
            <p:cNvSpPr>
              <a:spLocks/>
            </p:cNvSpPr>
            <p:nvPr/>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4"/>
                <a:gd name="T130" fmla="*/ 0 h 361"/>
                <a:gd name="T131" fmla="*/ 184 w 184"/>
                <a:gd name="T132" fmla="*/ 361 h 3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6"/>
            <p:cNvSpPr>
              <a:spLocks noEditPoints="1"/>
            </p:cNvSpPr>
            <p:nvPr/>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4"/>
                <a:gd name="T154" fmla="*/ 0 h 310"/>
                <a:gd name="T155" fmla="*/ 284 w 284"/>
                <a:gd name="T156" fmla="*/ 310 h 3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7"/>
            <p:cNvSpPr>
              <a:spLocks/>
            </p:cNvSpPr>
            <p:nvPr/>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4"/>
                <a:gd name="T103" fmla="*/ 0 h 304"/>
                <a:gd name="T104" fmla="*/ 284 w 284"/>
                <a:gd name="T105" fmla="*/ 304 h 3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8"/>
            <p:cNvSpPr>
              <a:spLocks/>
            </p:cNvSpPr>
            <p:nvPr/>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3"/>
                <a:gd name="T133" fmla="*/ 0 h 452"/>
                <a:gd name="T134" fmla="*/ 293 w 293"/>
                <a:gd name="T135" fmla="*/ 452 h 4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9"/>
            <p:cNvSpPr>
              <a:spLocks/>
            </p:cNvSpPr>
            <p:nvPr/>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8"/>
                <a:gd name="T127" fmla="*/ 0 h 310"/>
                <a:gd name="T128" fmla="*/ 208 w 208"/>
                <a:gd name="T129" fmla="*/ 310 h 3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20"/>
            <p:cNvSpPr>
              <a:spLocks/>
            </p:cNvSpPr>
            <p:nvPr/>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5"/>
                <a:gd name="T79" fmla="*/ 0 h 310"/>
                <a:gd name="T80" fmla="*/ 105 w 105"/>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21"/>
            <p:cNvSpPr>
              <a:spLocks/>
            </p:cNvSpPr>
            <p:nvPr/>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0"/>
                <a:gd name="T169" fmla="*/ 0 h 310"/>
                <a:gd name="T170" fmla="*/ 250 w 250"/>
                <a:gd name="T171" fmla="*/ 310 h 3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22"/>
            <p:cNvSpPr>
              <a:spLocks/>
            </p:cNvSpPr>
            <p:nvPr/>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
                <a:gd name="T154" fmla="*/ 0 h 170"/>
                <a:gd name="T155" fmla="*/ 136 w 136"/>
                <a:gd name="T156" fmla="*/ 170 h 1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23"/>
            <p:cNvSpPr>
              <a:spLocks/>
            </p:cNvSpPr>
            <p:nvPr/>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3"/>
                <a:gd name="T94" fmla="*/ 0 h 173"/>
                <a:gd name="T95" fmla="*/ 153 w 153"/>
                <a:gd name="T96" fmla="*/ 173 h 1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24"/>
            <p:cNvSpPr>
              <a:spLocks/>
            </p:cNvSpPr>
            <p:nvPr/>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167"/>
                <a:gd name="T56" fmla="*/ 37 w 37"/>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5"/>
            <p:cNvSpPr>
              <a:spLocks/>
            </p:cNvSpPr>
            <p:nvPr/>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3"/>
                <a:gd name="T76" fmla="*/ 0 h 173"/>
                <a:gd name="T77" fmla="*/ 153 w 153"/>
                <a:gd name="T78" fmla="*/ 173 h 1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6"/>
            <p:cNvSpPr>
              <a:spLocks/>
            </p:cNvSpPr>
            <p:nvPr/>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67"/>
                <a:gd name="T110" fmla="*/ 105 w 105"/>
                <a:gd name="T111" fmla="*/ 167 h 1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27"/>
            <p:cNvSpPr>
              <a:spLocks noEditPoints="1"/>
            </p:cNvSpPr>
            <p:nvPr/>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167"/>
                <a:gd name="T113" fmla="*/ 145 w 145"/>
                <a:gd name="T114" fmla="*/ 167 h 1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28"/>
            <p:cNvSpPr>
              <a:spLocks/>
            </p:cNvSpPr>
            <p:nvPr/>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173"/>
                <a:gd name="T113" fmla="*/ 102 w 102"/>
                <a:gd name="T114" fmla="*/ 173 h 1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29"/>
            <p:cNvSpPr>
              <a:spLocks/>
            </p:cNvSpPr>
            <p:nvPr/>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167"/>
                <a:gd name="T56" fmla="*/ 37 w 37"/>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30"/>
            <p:cNvSpPr>
              <a:spLocks/>
            </p:cNvSpPr>
            <p:nvPr/>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
                <a:gd name="T76" fmla="*/ 0 h 167"/>
                <a:gd name="T77" fmla="*/ 130 w 130"/>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31"/>
            <p:cNvSpPr>
              <a:spLocks/>
            </p:cNvSpPr>
            <p:nvPr/>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67"/>
                <a:gd name="T101" fmla="*/ 142 w 142"/>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32"/>
            <p:cNvSpPr>
              <a:spLocks noEditPoints="1"/>
            </p:cNvSpPr>
            <p:nvPr/>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173"/>
                <a:gd name="T116" fmla="*/ 156 w 156"/>
                <a:gd name="T117" fmla="*/ 173 h 1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33"/>
            <p:cNvSpPr>
              <a:spLocks/>
            </p:cNvSpPr>
            <p:nvPr/>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
                <a:gd name="T94" fmla="*/ 0 h 167"/>
                <a:gd name="T95" fmla="*/ 100 w 100"/>
                <a:gd name="T96" fmla="*/ 167 h 1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30" name="Picture 2423" descr="biochar"/>
          <p:cNvPicPr>
            <a:picLocks noChangeAspect="1" noChangeArrowheads="1"/>
          </p:cNvPicPr>
          <p:nvPr/>
        </p:nvPicPr>
        <p:blipFill>
          <a:blip r:embed="rId3">
            <a:extLst>
              <a:ext uri="{28A0092B-C50C-407E-A947-70E740481C1C}">
                <a14:useLocalDpi xmlns:a14="http://schemas.microsoft.com/office/drawing/2010/main" val="0"/>
              </a:ext>
            </a:extLst>
          </a:blip>
          <a:srcRect b="391"/>
          <a:stretch>
            <a:fillRect/>
          </a:stretch>
        </p:blipFill>
        <p:spPr bwMode="auto">
          <a:xfrm>
            <a:off x="0" y="0"/>
            <a:ext cx="15478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424" descr="biochar sylvia"/>
          <p:cNvPicPr>
            <a:picLocks noChangeAspect="1" noChangeArrowheads="1"/>
          </p:cNvPicPr>
          <p:nvPr/>
        </p:nvPicPr>
        <p:blipFill>
          <a:blip r:embed="rId4">
            <a:extLst>
              <a:ext uri="{28A0092B-C50C-407E-A947-70E740481C1C}">
                <a14:useLocalDpi xmlns:a14="http://schemas.microsoft.com/office/drawing/2010/main" val="0"/>
              </a:ext>
            </a:extLst>
          </a:blip>
          <a:srcRect t="6738" b="8353"/>
          <a:stretch>
            <a:fillRect/>
          </a:stretch>
        </p:blipFill>
        <p:spPr bwMode="auto">
          <a:xfrm>
            <a:off x="3419475" y="-26988"/>
            <a:ext cx="18605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425" descr="plant"/>
          <p:cNvPicPr>
            <a:picLocks noChangeAspect="1" noChangeArrowheads="1"/>
          </p:cNvPicPr>
          <p:nvPr/>
        </p:nvPicPr>
        <p:blipFill>
          <a:blip r:embed="rId5">
            <a:extLst>
              <a:ext uri="{28A0092B-C50C-407E-A947-70E740481C1C}">
                <a14:useLocalDpi xmlns:a14="http://schemas.microsoft.com/office/drawing/2010/main" val="0"/>
              </a:ext>
            </a:extLst>
          </a:blip>
          <a:srcRect b="19080"/>
          <a:stretch>
            <a:fillRect/>
          </a:stretch>
        </p:blipFill>
        <p:spPr bwMode="auto">
          <a:xfrm>
            <a:off x="7191375" y="-26988"/>
            <a:ext cx="19542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426" descr="tractor"/>
          <p:cNvPicPr>
            <a:picLocks noChangeAspect="1" noChangeArrowheads="1"/>
          </p:cNvPicPr>
          <p:nvPr/>
        </p:nvPicPr>
        <p:blipFill>
          <a:blip r:embed="rId6">
            <a:extLst>
              <a:ext uri="{28A0092B-C50C-407E-A947-70E740481C1C}">
                <a14:useLocalDpi xmlns:a14="http://schemas.microsoft.com/office/drawing/2010/main" val="0"/>
              </a:ext>
            </a:extLst>
          </a:blip>
          <a:srcRect t="24648" b="28809"/>
          <a:stretch>
            <a:fillRect/>
          </a:stretch>
        </p:blipFill>
        <p:spPr bwMode="auto">
          <a:xfrm>
            <a:off x="1547813" y="-26988"/>
            <a:ext cx="19113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427" descr="plant sylvia"/>
          <p:cNvPicPr>
            <a:picLocks noChangeAspect="1" noChangeArrowheads="1"/>
          </p:cNvPicPr>
          <p:nvPr/>
        </p:nvPicPr>
        <p:blipFill>
          <a:blip r:embed="rId7">
            <a:extLst>
              <a:ext uri="{28A0092B-C50C-407E-A947-70E740481C1C}">
                <a14:useLocalDpi xmlns:a14="http://schemas.microsoft.com/office/drawing/2010/main" val="0"/>
              </a:ext>
            </a:extLst>
          </a:blip>
          <a:srcRect b="17245"/>
          <a:stretch>
            <a:fillRect/>
          </a:stretch>
        </p:blipFill>
        <p:spPr bwMode="auto">
          <a:xfrm>
            <a:off x="5278438" y="-26988"/>
            <a:ext cx="1912937"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874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572" y="147175"/>
            <a:ext cx="4797484" cy="1143000"/>
          </a:xfrm>
        </p:spPr>
        <p:txBody>
          <a:bodyPr>
            <a:noAutofit/>
          </a:bodyPr>
          <a:lstStyle/>
          <a:p>
            <a:r>
              <a:rPr lang="en-GB" sz="3600" dirty="0" smtClean="0"/>
              <a:t>What is </a:t>
            </a:r>
            <a:r>
              <a:rPr lang="en-GB" sz="3600" dirty="0" err="1" smtClean="0"/>
              <a:t>biochar</a:t>
            </a:r>
            <a:r>
              <a:rPr lang="en-GB" sz="3600" dirty="0" smtClean="0"/>
              <a:t> and why we need it?</a:t>
            </a:r>
            <a:endParaRPr lang="en-GB" sz="3600" dirty="0"/>
          </a:p>
        </p:txBody>
      </p:sp>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40" t="27072" r="53146" b="34691"/>
          <a:stretch/>
        </p:blipFill>
        <p:spPr bwMode="auto">
          <a:xfrm>
            <a:off x="2483768" y="1628800"/>
            <a:ext cx="4363819" cy="3334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932040" y="5229200"/>
            <a:ext cx="1224136" cy="276999"/>
          </a:xfrm>
          <a:prstGeom prst="rect">
            <a:avLst/>
          </a:prstGeom>
          <a:noFill/>
        </p:spPr>
        <p:txBody>
          <a:bodyPr wrap="square" rtlCol="0">
            <a:spAutoFit/>
          </a:bodyPr>
          <a:lstStyle/>
          <a:p>
            <a:r>
              <a:rPr lang="en-GB" sz="1200" dirty="0" smtClean="0"/>
              <a:t>IPCC, 2007</a:t>
            </a:r>
            <a:endParaRPr lang="en-GB" sz="1200" dirty="0"/>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40" t="27072" r="53146" b="34691"/>
          <a:stretch/>
        </p:blipFill>
        <p:spPr bwMode="auto">
          <a:xfrm>
            <a:off x="5868144" y="113761"/>
            <a:ext cx="3241644" cy="247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895321" y="2591061"/>
            <a:ext cx="1224136" cy="276999"/>
          </a:xfrm>
          <a:prstGeom prst="rect">
            <a:avLst/>
          </a:prstGeom>
          <a:noFill/>
        </p:spPr>
        <p:txBody>
          <a:bodyPr wrap="square" rtlCol="0">
            <a:spAutoFit/>
          </a:bodyPr>
          <a:lstStyle/>
          <a:p>
            <a:r>
              <a:rPr lang="en-GB" sz="1200" dirty="0" smtClean="0"/>
              <a:t>IPCC, 2007</a:t>
            </a:r>
            <a:endParaRPr lang="en-GB" sz="1200" dirty="0"/>
          </a:p>
        </p:txBody>
      </p:sp>
      <p:sp>
        <p:nvSpPr>
          <p:cNvPr id="12" name="Rectangle 11"/>
          <p:cNvSpPr/>
          <p:nvPr/>
        </p:nvSpPr>
        <p:spPr>
          <a:xfrm>
            <a:off x="323317" y="5980838"/>
            <a:ext cx="8684719" cy="830997"/>
          </a:xfrm>
          <a:prstGeom prst="rect">
            <a:avLst/>
          </a:prstGeom>
        </p:spPr>
        <p:txBody>
          <a:bodyPr wrap="square">
            <a:spAutoFit/>
          </a:bodyPr>
          <a:lstStyle/>
          <a:p>
            <a:r>
              <a:rPr lang="en-GB" sz="2400" dirty="0" smtClean="0"/>
              <a:t>Biochar is the product that is gained when biomass is heated with a limited supply of oxygen in a process called pyrolysis or gasification.</a:t>
            </a:r>
            <a:endParaRPr lang="en-GB" sz="2400"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65269"/>
            <a:ext cx="7486571" cy="443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20443" y="4536703"/>
            <a:ext cx="3788175" cy="1938992"/>
          </a:xfrm>
          <a:prstGeom prst="rect">
            <a:avLst/>
          </a:prstGeom>
        </p:spPr>
        <p:txBody>
          <a:bodyPr wrap="square">
            <a:spAutoFit/>
          </a:bodyPr>
          <a:lstStyle/>
          <a:p>
            <a:r>
              <a:rPr lang="en-GB" sz="2400" dirty="0" smtClean="0"/>
              <a:t>Biochar is the product that is gained when biomass is heated with a limited supply of oxygen in a process called pyrolysis or gasification.</a:t>
            </a:r>
            <a:endParaRPr lang="en-GB" sz="2400" dirty="0"/>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 y="1484785"/>
            <a:ext cx="3806222" cy="262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119664" y="6325183"/>
            <a:ext cx="3024336" cy="553998"/>
          </a:xfrm>
          <a:prstGeom prst="rect">
            <a:avLst/>
          </a:prstGeom>
          <a:solidFill>
            <a:srgbClr val="FFFFFF"/>
          </a:solidFill>
        </p:spPr>
        <p:txBody>
          <a:bodyPr wrap="square" rtlCol="0">
            <a:spAutoFit/>
          </a:bodyPr>
          <a:lstStyle/>
          <a:p>
            <a:pPr algn="ctr"/>
            <a:r>
              <a:rPr lang="en-GB" sz="1000" dirty="0"/>
              <a:t>Lehmann </a:t>
            </a:r>
            <a:r>
              <a:rPr lang="en-GB" sz="1000" dirty="0" smtClean="0"/>
              <a:t>and </a:t>
            </a:r>
            <a:r>
              <a:rPr lang="en-GB" sz="1000" dirty="0"/>
              <a:t>Joseph </a:t>
            </a:r>
            <a:r>
              <a:rPr lang="en-GB" sz="1000" dirty="0" smtClean="0"/>
              <a:t>2009 </a:t>
            </a:r>
          </a:p>
          <a:p>
            <a:r>
              <a:rPr lang="en-GB" sz="1000" dirty="0" smtClean="0"/>
              <a:t>Biochar </a:t>
            </a:r>
            <a:r>
              <a:rPr lang="en-GB" sz="1000" dirty="0"/>
              <a:t>for Environmental Management: Science and Technology.</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920066"/>
            <a:ext cx="5249746" cy="5401546"/>
          </a:xfrm>
          <a:prstGeom prst="rect">
            <a:avLst/>
          </a:prstGeom>
          <a:solidFill>
            <a:srgbClr val="FFFFFF"/>
          </a:solidFill>
        </p:spPr>
      </p:pic>
      <p:sp>
        <p:nvSpPr>
          <p:cNvPr id="21" name="Title 1"/>
          <p:cNvSpPr txBox="1">
            <a:spLocks/>
          </p:cNvSpPr>
          <p:nvPr/>
        </p:nvSpPr>
        <p:spPr>
          <a:xfrm>
            <a:off x="5270458" y="-15781"/>
            <a:ext cx="3737578" cy="935644"/>
          </a:xfrm>
          <a:prstGeom prst="rect">
            <a:avLst/>
          </a:prstGeom>
          <a:solidFill>
            <a:srgbClr val="FFFFFF"/>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Global Biochar potential: the BIG picture</a:t>
            </a:r>
            <a:endParaRPr lang="en-GB" dirty="0"/>
          </a:p>
        </p:txBody>
      </p:sp>
    </p:spTree>
    <p:extLst>
      <p:ext uri="{BB962C8B-B14F-4D97-AF65-F5344CB8AC3E}">
        <p14:creationId xmlns:p14="http://schemas.microsoft.com/office/powerpoint/2010/main" val="210314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2" grpId="0"/>
      <p:bldP spid="12" grpId="1"/>
      <p:bldP spid="14" grpId="0"/>
      <p:bldP spid="19"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422" descr="eurocha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9904" y="2548272"/>
            <a:ext cx="2680544" cy="2036692"/>
          </a:xfrm>
          <a:prstGeom prst="rect">
            <a:avLst/>
          </a:prstGeom>
          <a:noFill/>
          <a:extLst>
            <a:ext uri="{909E8E84-426E-40DD-AFC4-6F175D3DCCD1}">
              <a14:hiddenFill xmlns:a14="http://schemas.microsoft.com/office/drawing/2010/main">
                <a:solidFill>
                  <a:srgbClr val="FFFFFF"/>
                </a:solidFill>
              </a14:hiddenFill>
            </a:ext>
          </a:extLst>
        </p:spPr>
      </p:pic>
      <p:sp>
        <p:nvSpPr>
          <p:cNvPr id="26" name="Line 2407"/>
          <p:cNvSpPr>
            <a:spLocks noChangeShapeType="1"/>
          </p:cNvSpPr>
          <p:nvPr/>
        </p:nvSpPr>
        <p:spPr bwMode="auto">
          <a:xfrm flipV="1">
            <a:off x="4565535" y="2198465"/>
            <a:ext cx="0" cy="570466"/>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Line 2408"/>
          <p:cNvSpPr>
            <a:spLocks noChangeShapeType="1"/>
          </p:cNvSpPr>
          <p:nvPr/>
        </p:nvSpPr>
        <p:spPr bwMode="auto">
          <a:xfrm flipV="1">
            <a:off x="5298212" y="2223970"/>
            <a:ext cx="813229" cy="720427"/>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 name="Line 2409"/>
          <p:cNvSpPr>
            <a:spLocks noChangeShapeType="1"/>
          </p:cNvSpPr>
          <p:nvPr/>
        </p:nvSpPr>
        <p:spPr bwMode="auto">
          <a:xfrm flipH="1" flipV="1">
            <a:off x="2351385" y="1844822"/>
            <a:ext cx="1142587" cy="961957"/>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 name="Line 2410"/>
          <p:cNvSpPr>
            <a:spLocks noChangeShapeType="1"/>
          </p:cNvSpPr>
          <p:nvPr/>
        </p:nvSpPr>
        <p:spPr bwMode="auto">
          <a:xfrm flipV="1">
            <a:off x="5145013" y="3566618"/>
            <a:ext cx="1066877"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 name="Line 2411"/>
          <p:cNvSpPr>
            <a:spLocks noChangeShapeType="1"/>
          </p:cNvSpPr>
          <p:nvPr/>
        </p:nvSpPr>
        <p:spPr bwMode="auto">
          <a:xfrm>
            <a:off x="5164356" y="4581128"/>
            <a:ext cx="792956" cy="7920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 name="Line 2412"/>
          <p:cNvSpPr>
            <a:spLocks noChangeShapeType="1"/>
          </p:cNvSpPr>
          <p:nvPr/>
        </p:nvSpPr>
        <p:spPr bwMode="auto">
          <a:xfrm flipH="1" flipV="1">
            <a:off x="2439016" y="3429000"/>
            <a:ext cx="1054957"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 name="Line 2413"/>
          <p:cNvSpPr>
            <a:spLocks noChangeShapeType="1"/>
          </p:cNvSpPr>
          <p:nvPr/>
        </p:nvSpPr>
        <p:spPr bwMode="auto">
          <a:xfrm flipH="1">
            <a:off x="3111994" y="4434568"/>
            <a:ext cx="763958" cy="7920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AutoShape 146"/>
          <p:cNvSpPr>
            <a:spLocks noChangeArrowheads="1"/>
          </p:cNvSpPr>
          <p:nvPr/>
        </p:nvSpPr>
        <p:spPr bwMode="auto">
          <a:xfrm>
            <a:off x="307905" y="135825"/>
            <a:ext cx="2043480" cy="1634490"/>
          </a:xfrm>
          <a:prstGeom prst="roundRect">
            <a:avLst>
              <a:gd name="adj" fmla="val 16667"/>
            </a:avLst>
          </a:prstGeom>
          <a:solidFill>
            <a:schemeClr val="bg1"/>
          </a:solidFill>
          <a:ln w="9525">
            <a:solidFill>
              <a:schemeClr val="tx1"/>
            </a:solidFill>
            <a:round/>
            <a:headEnd/>
            <a:tailEnd/>
          </a:ln>
        </p:spPr>
        <p:txBody>
          <a:bodyPr wrap="square" anchor="ctr">
            <a:spAutoFit/>
          </a:bodyPr>
          <a:lstStyle/>
          <a:p>
            <a:pPr algn="ctr" defTabSz="4197350"/>
            <a:r>
              <a:rPr lang="en-GB" sz="1400" b="1" u="sng" dirty="0"/>
              <a:t>Monitoring of performance of Biochar production</a:t>
            </a:r>
            <a:r>
              <a:rPr lang="en-GB" sz="1400" b="1" u="sng" dirty="0" smtClean="0"/>
              <a:t>:</a:t>
            </a:r>
            <a:r>
              <a:rPr lang="en-GB" sz="1400" b="1" dirty="0" smtClean="0"/>
              <a:t> </a:t>
            </a:r>
            <a:r>
              <a:rPr lang="en-GB" sz="1200" dirty="0" smtClean="0"/>
              <a:t>Study of industrial processes and the potential risks of environmental pollution</a:t>
            </a:r>
            <a:endParaRPr lang="en-GB" sz="1200" dirty="0"/>
          </a:p>
        </p:txBody>
      </p:sp>
      <p:sp>
        <p:nvSpPr>
          <p:cNvPr id="18" name="AutoShape 146"/>
          <p:cNvSpPr>
            <a:spLocks noChangeArrowheads="1"/>
          </p:cNvSpPr>
          <p:nvPr/>
        </p:nvSpPr>
        <p:spPr bwMode="auto">
          <a:xfrm>
            <a:off x="3347916" y="51787"/>
            <a:ext cx="2435239" cy="2009061"/>
          </a:xfrm>
          <a:prstGeom prst="roundRect">
            <a:avLst>
              <a:gd name="adj" fmla="val 16667"/>
            </a:avLst>
          </a:prstGeom>
          <a:solidFill>
            <a:schemeClr val="bg1"/>
          </a:solidFill>
          <a:ln w="9525">
            <a:solidFill>
              <a:schemeClr val="tx1"/>
            </a:solidFill>
            <a:round/>
            <a:headEnd/>
            <a:tailEnd/>
          </a:ln>
        </p:spPr>
        <p:txBody>
          <a:bodyPr wrap="square" anchor="ctr">
            <a:spAutoFit/>
          </a:bodyPr>
          <a:lstStyle/>
          <a:p>
            <a:pPr algn="ctr" defTabSz="4197350"/>
            <a:r>
              <a:rPr lang="en-GB" sz="1400" b="1" u="sng" dirty="0"/>
              <a:t>Demonstration of Industrial Biochar production</a:t>
            </a:r>
            <a:r>
              <a:rPr lang="en-GB" sz="1400" b="1" u="sng" dirty="0" smtClean="0"/>
              <a:t>:</a:t>
            </a:r>
            <a:r>
              <a:rPr lang="en-GB" sz="1400" b="1" dirty="0" smtClean="0"/>
              <a:t> </a:t>
            </a:r>
          </a:p>
          <a:p>
            <a:pPr algn="ctr" defTabSz="4197350"/>
            <a:r>
              <a:rPr lang="en-GB" sz="1200" dirty="0" smtClean="0"/>
              <a:t>Produce Biochar at the pilot scale at two industrial plants in Germany and Italy using two different technologies: HTC (Hydrothermal Carbonization) and TC (Thermochemical Carbonization)</a:t>
            </a:r>
            <a:endParaRPr lang="el-GR" sz="1200" dirty="0"/>
          </a:p>
        </p:txBody>
      </p:sp>
      <p:sp>
        <p:nvSpPr>
          <p:cNvPr id="34" name="AutoShape 146"/>
          <p:cNvSpPr>
            <a:spLocks noChangeArrowheads="1"/>
          </p:cNvSpPr>
          <p:nvPr/>
        </p:nvSpPr>
        <p:spPr bwMode="auto">
          <a:xfrm>
            <a:off x="6157045" y="310120"/>
            <a:ext cx="2877690" cy="1872853"/>
          </a:xfrm>
          <a:prstGeom prst="roundRect">
            <a:avLst>
              <a:gd name="adj" fmla="val 16667"/>
            </a:avLst>
          </a:prstGeom>
          <a:solidFill>
            <a:schemeClr val="bg1"/>
          </a:solidFill>
          <a:ln w="9525">
            <a:solidFill>
              <a:schemeClr val="tx1"/>
            </a:solidFill>
            <a:round/>
            <a:headEnd/>
            <a:tailEnd/>
          </a:ln>
        </p:spPr>
        <p:txBody>
          <a:bodyPr wrap="square" anchor="ctr">
            <a:spAutoFit/>
          </a:bodyPr>
          <a:lstStyle/>
          <a:p>
            <a:pPr algn="ctr" defTabSz="4197350"/>
            <a:r>
              <a:rPr lang="en-GB" sz="1400" b="1" u="sng" dirty="0"/>
              <a:t>Life Cycle Analysis of Biochar production and large-scale application for carbon sequestration</a:t>
            </a:r>
            <a:r>
              <a:rPr lang="en-GB" sz="1400" b="1" u="sng" dirty="0" smtClean="0"/>
              <a:t>:</a:t>
            </a:r>
            <a:r>
              <a:rPr lang="en-GB" sz="1400" b="1" dirty="0" smtClean="0"/>
              <a:t> </a:t>
            </a:r>
          </a:p>
          <a:p>
            <a:pPr algn="ctr" defTabSz="4197350"/>
            <a:r>
              <a:rPr lang="en-GB" sz="1200" dirty="0" smtClean="0"/>
              <a:t>Assess the LCA of Biochar use, feedstock production, biomass to Biochar conversion processes and Biochar application pathways</a:t>
            </a:r>
            <a:endParaRPr lang="en-GB" sz="1200" b="1" u="sng" dirty="0" smtClean="0"/>
          </a:p>
        </p:txBody>
      </p:sp>
      <p:sp>
        <p:nvSpPr>
          <p:cNvPr id="35" name="AutoShape 146"/>
          <p:cNvSpPr>
            <a:spLocks noChangeArrowheads="1"/>
          </p:cNvSpPr>
          <p:nvPr/>
        </p:nvSpPr>
        <p:spPr bwMode="auto">
          <a:xfrm>
            <a:off x="6279830" y="2489401"/>
            <a:ext cx="2721075" cy="2451735"/>
          </a:xfrm>
          <a:prstGeom prst="roundRect">
            <a:avLst>
              <a:gd name="adj" fmla="val 16667"/>
            </a:avLst>
          </a:prstGeom>
          <a:solidFill>
            <a:schemeClr val="bg1"/>
          </a:solidFill>
          <a:ln w="9525">
            <a:solidFill>
              <a:schemeClr val="tx1"/>
            </a:solidFill>
            <a:round/>
            <a:headEnd/>
            <a:tailEnd/>
          </a:ln>
        </p:spPr>
        <p:txBody>
          <a:bodyPr wrap="square" anchor="ctr">
            <a:spAutoFit/>
          </a:bodyPr>
          <a:lstStyle/>
          <a:p>
            <a:pPr algn="ctr" defTabSz="4197350"/>
            <a:r>
              <a:rPr lang="en-GB" sz="1400" b="1" u="sng" dirty="0"/>
              <a:t>Short and long term stability of Biochar focusing on its quality, structure and age</a:t>
            </a:r>
            <a:r>
              <a:rPr lang="en-GB" sz="1400" b="1" u="sng" dirty="0" smtClean="0"/>
              <a:t>: </a:t>
            </a:r>
          </a:p>
          <a:p>
            <a:pPr algn="ctr" defTabSz="4197350"/>
            <a:r>
              <a:rPr lang="en-GB" sz="1200" dirty="0" smtClean="0"/>
              <a:t>Short term stability of Biochar will be assessed  investigating its degradation in soil during laboratory incubation experiments. Long term will be investigating using charcoal from archaeological forest and grassland sites where “dated” charcoal production sites exist</a:t>
            </a:r>
            <a:endParaRPr lang="en-GB" sz="1200" dirty="0"/>
          </a:p>
        </p:txBody>
      </p:sp>
      <p:sp>
        <p:nvSpPr>
          <p:cNvPr id="36" name="AutoShape 146"/>
          <p:cNvSpPr>
            <a:spLocks noChangeArrowheads="1"/>
          </p:cNvSpPr>
          <p:nvPr/>
        </p:nvSpPr>
        <p:spPr bwMode="auto">
          <a:xfrm>
            <a:off x="5074948" y="5524718"/>
            <a:ext cx="3913579" cy="953453"/>
          </a:xfrm>
          <a:prstGeom prst="roundRect">
            <a:avLst>
              <a:gd name="adj" fmla="val 16667"/>
            </a:avLst>
          </a:prstGeom>
          <a:solidFill>
            <a:schemeClr val="bg1"/>
          </a:solidFill>
          <a:ln w="9525">
            <a:solidFill>
              <a:schemeClr val="tx1"/>
            </a:solidFill>
            <a:round/>
            <a:headEnd/>
            <a:tailEnd/>
          </a:ln>
        </p:spPr>
        <p:txBody>
          <a:bodyPr wrap="square" anchor="ctr">
            <a:spAutoFit/>
          </a:bodyPr>
          <a:lstStyle/>
          <a:p>
            <a:pPr algn="ctr" defTabSz="4197350"/>
            <a:r>
              <a:rPr lang="en-GB" sz="1400" b="1" u="sng" dirty="0"/>
              <a:t>Scenario analysis</a:t>
            </a:r>
            <a:r>
              <a:rPr lang="en-GB" sz="1400" b="1" u="sng" dirty="0" smtClean="0"/>
              <a:t>:</a:t>
            </a:r>
            <a:r>
              <a:rPr lang="en-GB" sz="1400" b="1" dirty="0" smtClean="0"/>
              <a:t> </a:t>
            </a:r>
          </a:p>
          <a:p>
            <a:pPr algn="ctr" defTabSz="4197350"/>
            <a:r>
              <a:rPr lang="en-GB" sz="1200" dirty="0" smtClean="0"/>
              <a:t>Evaluate scenarios of large-scale application for C-sequestration, to understand the impact of large scale </a:t>
            </a:r>
            <a:r>
              <a:rPr lang="en-GB" sz="1200" dirty="0" err="1" smtClean="0"/>
              <a:t>biochar</a:t>
            </a:r>
            <a:r>
              <a:rPr lang="en-GB" sz="1200" dirty="0" smtClean="0"/>
              <a:t> agricultural application on the climate system </a:t>
            </a:r>
            <a:endParaRPr lang="el-GR" sz="1200" dirty="0"/>
          </a:p>
        </p:txBody>
      </p:sp>
      <p:sp>
        <p:nvSpPr>
          <p:cNvPr id="37" name="AutoShape 146"/>
          <p:cNvSpPr>
            <a:spLocks noChangeArrowheads="1"/>
          </p:cNvSpPr>
          <p:nvPr/>
        </p:nvSpPr>
        <p:spPr bwMode="auto">
          <a:xfrm>
            <a:off x="395536" y="5405536"/>
            <a:ext cx="3888432" cy="1191816"/>
          </a:xfrm>
          <a:prstGeom prst="roundRect">
            <a:avLst>
              <a:gd name="adj" fmla="val 16667"/>
            </a:avLst>
          </a:prstGeom>
          <a:solidFill>
            <a:schemeClr val="bg1"/>
          </a:solidFill>
          <a:ln w="9525">
            <a:solidFill>
              <a:schemeClr val="tx1"/>
            </a:solidFill>
            <a:round/>
            <a:headEnd/>
            <a:tailEnd/>
          </a:ln>
        </p:spPr>
        <p:txBody>
          <a:bodyPr wrap="square" anchor="ctr">
            <a:spAutoFit/>
          </a:bodyPr>
          <a:lstStyle/>
          <a:p>
            <a:pPr algn="ctr" defTabSz="4197350"/>
            <a:r>
              <a:rPr lang="en-GB" sz="1400" b="1" u="sng" dirty="0"/>
              <a:t>Biochar stability in Field Applications</a:t>
            </a:r>
            <a:r>
              <a:rPr lang="en-GB" sz="1400" b="1" u="sng" dirty="0" smtClean="0"/>
              <a:t>:</a:t>
            </a:r>
          </a:p>
          <a:p>
            <a:pPr marL="36000" indent="-72000" defTabSz="4197350">
              <a:buFont typeface="Arial" pitchFamily="34" charset="0"/>
              <a:buChar char="•"/>
            </a:pPr>
            <a:r>
              <a:rPr lang="en-GB" sz="1400" dirty="0" smtClean="0"/>
              <a:t> </a:t>
            </a:r>
            <a:r>
              <a:rPr lang="en-GB" sz="1200" dirty="0" smtClean="0"/>
              <a:t>Field experiment in West Sussex (UK) – Biochar application on a willow commercial site: </a:t>
            </a:r>
            <a:r>
              <a:rPr lang="en-GB" altLang="zh-CN" sz="1200" dirty="0" smtClean="0">
                <a:ea typeface="SimSun" pitchFamily="2" charset="-122"/>
              </a:rPr>
              <a:t>soil efflux of greenhouse gases and impact on yield</a:t>
            </a:r>
            <a:endParaRPr lang="en-GB" sz="1200" dirty="0" smtClean="0"/>
          </a:p>
          <a:p>
            <a:pPr marL="36000" indent="-72000" defTabSz="4197350">
              <a:buFont typeface="Arial" pitchFamily="34" charset="0"/>
              <a:buChar char="•"/>
            </a:pPr>
            <a:r>
              <a:rPr lang="en-GB" sz="1200" dirty="0" smtClean="0"/>
              <a:t> </a:t>
            </a:r>
            <a:r>
              <a:rPr lang="en-GB" sz="1200" dirty="0" err="1" smtClean="0"/>
              <a:t>Metagenomic</a:t>
            </a:r>
            <a:r>
              <a:rPr lang="en-GB" sz="1200" dirty="0" smtClean="0"/>
              <a:t> analysis</a:t>
            </a:r>
            <a:endParaRPr lang="el-GR" sz="1200" dirty="0"/>
          </a:p>
        </p:txBody>
      </p:sp>
      <p:sp>
        <p:nvSpPr>
          <p:cNvPr id="39" name="AutoShape 146"/>
          <p:cNvSpPr>
            <a:spLocks noChangeArrowheads="1"/>
          </p:cNvSpPr>
          <p:nvPr/>
        </p:nvSpPr>
        <p:spPr bwMode="auto">
          <a:xfrm>
            <a:off x="186839" y="2526627"/>
            <a:ext cx="2139596" cy="1804749"/>
          </a:xfrm>
          <a:prstGeom prst="roundRect">
            <a:avLst>
              <a:gd name="adj" fmla="val 16667"/>
            </a:avLst>
          </a:prstGeom>
          <a:solidFill>
            <a:schemeClr val="bg1"/>
          </a:solidFill>
          <a:ln w="9525">
            <a:solidFill>
              <a:schemeClr val="tx1"/>
            </a:solidFill>
            <a:round/>
            <a:headEnd/>
            <a:tailEnd/>
          </a:ln>
        </p:spPr>
        <p:txBody>
          <a:bodyPr wrap="square" anchor="ctr">
            <a:spAutoFit/>
          </a:bodyPr>
          <a:lstStyle/>
          <a:p>
            <a:pPr algn="ctr" defTabSz="4197350"/>
            <a:r>
              <a:rPr lang="en-GB" sz="1400" b="1" u="sng" dirty="0"/>
              <a:t>Chemical and Physical properties of Biochar</a:t>
            </a:r>
            <a:r>
              <a:rPr lang="en-GB" sz="1400" b="1" u="sng" dirty="0" smtClean="0"/>
              <a:t>:</a:t>
            </a:r>
          </a:p>
          <a:p>
            <a:pPr algn="ctr" defTabSz="4197350"/>
            <a:r>
              <a:rPr lang="en-GB" sz="1200" dirty="0" smtClean="0"/>
              <a:t>Data repository on chemical, physical and biological properties of Biochar. Test </a:t>
            </a:r>
            <a:r>
              <a:rPr lang="en-GB" sz="1200" dirty="0" err="1" smtClean="0"/>
              <a:t>phytotoxicity</a:t>
            </a:r>
            <a:r>
              <a:rPr lang="en-GB" sz="1200" dirty="0" smtClean="0"/>
              <a:t> of </a:t>
            </a:r>
            <a:r>
              <a:rPr lang="en-GB" sz="1200" dirty="0" err="1" smtClean="0"/>
              <a:t>biochar</a:t>
            </a:r>
            <a:r>
              <a:rPr lang="en-GB" sz="1200" dirty="0" smtClean="0"/>
              <a:t> on a model plant </a:t>
            </a:r>
            <a:r>
              <a:rPr lang="en-GB" sz="1200" dirty="0" smtClean="0">
                <a:sym typeface="Wingdings" pitchFamily="2" charset="2"/>
              </a:rPr>
              <a:t></a:t>
            </a:r>
            <a:r>
              <a:rPr lang="en-GB" sz="1200" dirty="0" smtClean="0"/>
              <a:t> </a:t>
            </a:r>
            <a:r>
              <a:rPr lang="en-GB" sz="1200" i="1" dirty="0" smtClean="0"/>
              <a:t>Arabidopsis </a:t>
            </a:r>
            <a:r>
              <a:rPr lang="en-GB" sz="1200" dirty="0" smtClean="0"/>
              <a:t>experiment</a:t>
            </a:r>
            <a:endParaRPr lang="en-GB" sz="1200" dirty="0"/>
          </a:p>
        </p:txBody>
      </p:sp>
      <p:pic>
        <p:nvPicPr>
          <p:cNvPr id="2050" name="Picture 2" descr="J:\SBS Shared Research\TaylorLab\maud\POSTDOC\Photos\Soil respiration chambers March 2012\IMG_20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356637"/>
            <a:ext cx="6574311" cy="438287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J:\SBS Shared Research\TaylorLab\maud\POSTDOC\Arabidopsis experiment 1\pictures end of experiment\Picture 0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8181" y="953070"/>
            <a:ext cx="5609886" cy="373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32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4" grpId="0" animBg="1"/>
      <p:bldP spid="35" grpId="0" animBg="1"/>
      <p:bldP spid="36" grpId="0" animBg="1"/>
      <p:bldP spid="37"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557" y="188640"/>
            <a:ext cx="5955242" cy="1143000"/>
          </a:xfrm>
        </p:spPr>
        <p:txBody>
          <a:bodyPr>
            <a:noAutofit/>
          </a:bodyPr>
          <a:lstStyle/>
          <a:p>
            <a:r>
              <a:rPr lang="en-US" sz="3600" dirty="0" smtClean="0"/>
              <a:t>BIOCHAR: Energy production and </a:t>
            </a:r>
            <a:r>
              <a:rPr lang="en-GB" sz="3600" dirty="0" smtClean="0"/>
              <a:t>Improved crop yields</a:t>
            </a:r>
            <a:endParaRPr lang="en-GB" sz="3600" dirty="0"/>
          </a:p>
        </p:txBody>
      </p:sp>
      <p:sp>
        <p:nvSpPr>
          <p:cNvPr id="3" name="Content Placeholder 2"/>
          <p:cNvSpPr>
            <a:spLocks noGrp="1"/>
          </p:cNvSpPr>
          <p:nvPr>
            <p:ph idx="1"/>
          </p:nvPr>
        </p:nvSpPr>
        <p:spPr>
          <a:xfrm>
            <a:off x="558917" y="1530730"/>
            <a:ext cx="8435280" cy="4525963"/>
          </a:xfrm>
        </p:spPr>
        <p:txBody>
          <a:bodyPr>
            <a:normAutofit/>
          </a:bodyPr>
          <a:lstStyle/>
          <a:p>
            <a:r>
              <a:rPr lang="en-GB" sz="2400" dirty="0"/>
              <a:t>During </a:t>
            </a:r>
            <a:r>
              <a:rPr lang="en-GB" sz="2400" dirty="0" err="1"/>
              <a:t>biochar</a:t>
            </a:r>
            <a:r>
              <a:rPr lang="en-GB" sz="2400" dirty="0"/>
              <a:t> production, liquids and gases are generated that can be used as energy or </a:t>
            </a:r>
            <a:r>
              <a:rPr lang="en-GB" sz="2400" dirty="0" err="1"/>
              <a:t>bioproducts</a:t>
            </a:r>
            <a:r>
              <a:rPr lang="en-GB" sz="2400" dirty="0"/>
              <a:t> </a:t>
            </a:r>
            <a:r>
              <a:rPr lang="en-GB" sz="2400" dirty="0" smtClean="0"/>
              <a:t>(e.g. food flavouring). </a:t>
            </a:r>
          </a:p>
          <a:p>
            <a:r>
              <a:rPr lang="en-GB" sz="2400" dirty="0" smtClean="0"/>
              <a:t>Possible energy: heat, </a:t>
            </a:r>
            <a:r>
              <a:rPr lang="en-GB" sz="2400" dirty="0"/>
              <a:t>electricity, green hydrogen, methane, bio-oils or other liquid and gaseous fuels.</a:t>
            </a:r>
          </a:p>
        </p:txBody>
      </p:sp>
      <p:pic>
        <p:nvPicPr>
          <p:cNvPr id="1028" name="Picture 4" descr="C:\Users\mv105\AppData\Local\Microsoft\Windows\Temporary Internet Files\Content.IE5\L171OHZK\MC9004377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309" y="116633"/>
            <a:ext cx="2232248" cy="13775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iochar sylvia"/>
          <p:cNvPicPr>
            <a:picLocks noChangeAspect="1" noChangeArrowheads="1"/>
          </p:cNvPicPr>
          <p:nvPr/>
        </p:nvPicPr>
        <p:blipFill>
          <a:blip r:embed="rId4">
            <a:extLst>
              <a:ext uri="{28A0092B-C50C-407E-A947-70E740481C1C}">
                <a14:useLocalDpi xmlns:a14="http://schemas.microsoft.com/office/drawing/2010/main" val="0"/>
              </a:ext>
            </a:extLst>
          </a:blip>
          <a:srcRect t="6738" b="8353"/>
          <a:stretch>
            <a:fillRect/>
          </a:stretch>
        </p:blipFill>
        <p:spPr bwMode="auto">
          <a:xfrm>
            <a:off x="6257112" y="5252826"/>
            <a:ext cx="1915288" cy="11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lant"/>
          <p:cNvPicPr>
            <a:picLocks noChangeAspect="1" noChangeArrowheads="1"/>
          </p:cNvPicPr>
          <p:nvPr/>
        </p:nvPicPr>
        <p:blipFill>
          <a:blip r:embed="rId5">
            <a:extLst>
              <a:ext uri="{28A0092B-C50C-407E-A947-70E740481C1C}">
                <a14:useLocalDpi xmlns:a14="http://schemas.microsoft.com/office/drawing/2010/main" val="0"/>
              </a:ext>
            </a:extLst>
          </a:blip>
          <a:srcRect b="19080"/>
          <a:stretch>
            <a:fillRect/>
          </a:stretch>
        </p:blipFill>
        <p:spPr bwMode="auto">
          <a:xfrm>
            <a:off x="941392" y="5320021"/>
            <a:ext cx="1895368" cy="109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5810" y="4553300"/>
            <a:ext cx="3145467" cy="209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rved Up Arrow 7"/>
          <p:cNvSpPr/>
          <p:nvPr/>
        </p:nvSpPr>
        <p:spPr>
          <a:xfrm rot="20896418">
            <a:off x="5646094" y="6157103"/>
            <a:ext cx="1394072" cy="56044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urved Up Arrow 8"/>
          <p:cNvSpPr/>
          <p:nvPr/>
        </p:nvSpPr>
        <p:spPr>
          <a:xfrm rot="402688">
            <a:off x="2427297" y="6312122"/>
            <a:ext cx="1243085" cy="47021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urved Up Arrow 9"/>
          <p:cNvSpPr/>
          <p:nvPr/>
        </p:nvSpPr>
        <p:spPr>
          <a:xfrm rot="10800000">
            <a:off x="1352042" y="4257092"/>
            <a:ext cx="6696744" cy="75608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0000" r="9936"/>
          <a:stretch/>
        </p:blipFill>
        <p:spPr bwMode="auto">
          <a:xfrm>
            <a:off x="3313158" y="3304927"/>
            <a:ext cx="3986785" cy="89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380312" y="3807186"/>
            <a:ext cx="1689710" cy="461665"/>
          </a:xfrm>
          <a:prstGeom prst="rect">
            <a:avLst/>
          </a:prstGeom>
          <a:noFill/>
        </p:spPr>
        <p:txBody>
          <a:bodyPr wrap="square" rtlCol="0">
            <a:spAutoFit/>
          </a:bodyPr>
          <a:lstStyle/>
          <a:p>
            <a:r>
              <a:rPr lang="en-GB" sz="1200" dirty="0" err="1"/>
              <a:t>NATURE|Vol</a:t>
            </a:r>
            <a:r>
              <a:rPr lang="en-GB" sz="1200" dirty="0"/>
              <a:t> 442|10 August 2006</a:t>
            </a:r>
          </a:p>
        </p:txBody>
      </p:sp>
      <p:sp>
        <p:nvSpPr>
          <p:cNvPr id="4" name="TextBox 3"/>
          <p:cNvSpPr txBox="1"/>
          <p:nvPr/>
        </p:nvSpPr>
        <p:spPr>
          <a:xfrm>
            <a:off x="179511" y="3333762"/>
            <a:ext cx="3240361" cy="1200329"/>
          </a:xfrm>
          <a:prstGeom prst="rect">
            <a:avLst/>
          </a:prstGeom>
          <a:noFill/>
        </p:spPr>
        <p:txBody>
          <a:bodyPr wrap="square" rtlCol="0">
            <a:spAutoFit/>
          </a:bodyPr>
          <a:lstStyle/>
          <a:p>
            <a:r>
              <a:rPr lang="en-GB" sz="2400" dirty="0" smtClean="0"/>
              <a:t>Biochar application </a:t>
            </a:r>
            <a:r>
              <a:rPr lang="en-GB" sz="2400" dirty="0" smtClean="0">
                <a:sym typeface="Wingdings" pitchFamily="2" charset="2"/>
              </a:rPr>
              <a:t> BIOMASS production increased</a:t>
            </a:r>
            <a:endParaRPr lang="en-GB" sz="2400" dirty="0"/>
          </a:p>
        </p:txBody>
      </p:sp>
    </p:spTree>
    <p:extLst>
      <p:ext uri="{BB962C8B-B14F-4D97-AF65-F5344CB8AC3E}">
        <p14:creationId xmlns:p14="http://schemas.microsoft.com/office/powerpoint/2010/main" val="2880870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5848</TotalTime>
  <Words>761</Words>
  <Application>Microsoft Office PowerPoint</Application>
  <PresentationFormat>On-screen Show (4:3)</PresentationFormat>
  <Paragraphs>47</Paragraphs>
  <Slides>4</Slides>
  <Notes>2</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EuroChar :  Development of technologies for long-term carbon sequestration </vt:lpstr>
      <vt:lpstr>What is biochar and why we need it?</vt:lpstr>
      <vt:lpstr>PowerPoint Presentation</vt:lpstr>
      <vt:lpstr>BIOCHAR: Energy production and Improved crop yields</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Viger M.</dc:creator>
  <cp:lastModifiedBy>Viger M.</cp:lastModifiedBy>
  <cp:revision>14</cp:revision>
  <dcterms:created xsi:type="dcterms:W3CDTF">2012-05-17T09:08:54Z</dcterms:created>
  <dcterms:modified xsi:type="dcterms:W3CDTF">2012-05-21T20:54:53Z</dcterms:modified>
</cp:coreProperties>
</file>