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8" r:id="rId2"/>
    <p:sldId id="299" r:id="rId3"/>
    <p:sldId id="303" r:id="rId4"/>
    <p:sldId id="302" r:id="rId5"/>
    <p:sldId id="300" r:id="rId6"/>
    <p:sldId id="305" r:id="rId7"/>
    <p:sldId id="306" r:id="rId8"/>
    <p:sldId id="307" r:id="rId9"/>
    <p:sldId id="308" r:id="rId10"/>
    <p:sldId id="309" r:id="rId11"/>
    <p:sldId id="310" r:id="rId12"/>
    <p:sldId id="313" r:id="rId13"/>
    <p:sldId id="311" r:id="rId14"/>
    <p:sldId id="312" r:id="rId15"/>
    <p:sldId id="314" r:id="rId16"/>
    <p:sldId id="315" r:id="rId17"/>
    <p:sldId id="316" r:id="rId18"/>
    <p:sldId id="317" r:id="rId19"/>
    <p:sldId id="318" r:id="rId20"/>
    <p:sldId id="319" r:id="rId21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94757" autoAdjust="0"/>
  </p:normalViewPr>
  <p:slideViewPr>
    <p:cSldViewPr>
      <p:cViewPr>
        <p:scale>
          <a:sx n="50" d="100"/>
          <a:sy n="50" d="100"/>
        </p:scale>
        <p:origin x="-1368" y="-11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1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5A9C3-3BAE-47C2-9FBB-574BE982EE18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996EF-AD76-4A59-A8DB-AE3E9D646F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711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59809-7150-46AA-B539-A3F21F1B81DB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21D7E-842D-4CCA-BB5A-6243FD4114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6E367-715A-48CA-9DE1-93B9949CADEA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CD469-A87A-4964-B443-E2822A6FA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67544" y="6165304"/>
            <a:ext cx="8208912" cy="630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CARBON MITIGATION POLICIES, DISTRIBUTIONAL DILEMMAS AND SOCIAL POLICIES</a:t>
            </a:r>
            <a:br>
              <a:rPr lang="en-GB" b="1" dirty="0"/>
            </a:br>
            <a:r>
              <a:rPr lang="en-GB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1800" dirty="0" smtClean="0"/>
          </a:p>
          <a:p>
            <a:r>
              <a:rPr lang="en-GB" b="1" dirty="0" smtClean="0"/>
              <a:t>Ian Gough</a:t>
            </a:r>
          </a:p>
          <a:p>
            <a:r>
              <a:rPr lang="en-GB" dirty="0" smtClean="0"/>
              <a:t>CASE, LSE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52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PAP: ameliorative social policies</a:t>
            </a:r>
            <a:br>
              <a:rPr lang="en-GB" dirty="0" smtClean="0"/>
            </a:br>
            <a:r>
              <a:rPr lang="en-GB" dirty="0" smtClean="0"/>
              <a:t>Hills’ three alternatives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800" dirty="0" smtClean="0"/>
              <a:t>1. Better compensation</a:t>
            </a:r>
          </a:p>
          <a:p>
            <a:pPr marL="914400" lvl="1" indent="-514350"/>
            <a:r>
              <a:rPr lang="en-GB" dirty="0" smtClean="0"/>
              <a:t>Can do better than WFPs but not much due to heterogenous dwellings and households</a:t>
            </a:r>
          </a:p>
          <a:p>
            <a:pPr marL="400050" lvl="1" indent="0">
              <a:buNone/>
            </a:pPr>
            <a:r>
              <a:rPr lang="en-GB" dirty="0" smtClean="0"/>
              <a:t>2. Variable energy prices</a:t>
            </a:r>
          </a:p>
          <a:p>
            <a:pPr marL="914400" lvl="1" indent="-514350"/>
            <a:r>
              <a:rPr lang="en-GB" dirty="0" err="1" smtClean="0"/>
              <a:t>Eg</a:t>
            </a:r>
            <a:r>
              <a:rPr lang="en-GB" dirty="0" smtClean="0"/>
              <a:t>. new </a:t>
            </a:r>
            <a:r>
              <a:rPr lang="en-GB" i="1" dirty="0"/>
              <a:t>Warm Home </a:t>
            </a:r>
            <a:r>
              <a:rPr lang="en-GB" i="1" dirty="0" smtClean="0"/>
              <a:t>Discount</a:t>
            </a:r>
            <a:r>
              <a:rPr lang="en-GB" dirty="0" smtClean="0"/>
              <a:t>: ‘challenging’</a:t>
            </a:r>
          </a:p>
          <a:p>
            <a:pPr marL="914400" lvl="1" indent="-514350"/>
            <a:r>
              <a:rPr lang="en-GB" dirty="0" smtClean="0"/>
              <a:t>Why not rising block tariffs?</a:t>
            </a:r>
          </a:p>
          <a:p>
            <a:pPr marL="400050" lvl="1" indent="0">
              <a:buNone/>
            </a:pPr>
            <a:r>
              <a:rPr lang="en-GB" dirty="0" smtClean="0"/>
              <a:t>3. Energy efficiency policies: the only secure way forward which can combine sustainability and equity goals. But how?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145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Green Deal </a:t>
            </a:r>
            <a:r>
              <a:rPr lang="en-GB" dirty="0" smtClean="0"/>
              <a:t>or </a:t>
            </a:r>
            <a:r>
              <a:rPr lang="en-GB" i="1" dirty="0" smtClean="0"/>
              <a:t>Green New Deal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government’s </a:t>
            </a:r>
            <a:r>
              <a:rPr lang="en-GB" i="1" dirty="0" smtClean="0"/>
              <a:t>Green Deal</a:t>
            </a:r>
            <a:r>
              <a:rPr lang="en-GB" dirty="0" smtClean="0"/>
              <a:t> is ambitious, but will shift costs still further on to private sector.</a:t>
            </a:r>
          </a:p>
          <a:p>
            <a:r>
              <a:rPr lang="en-GB" dirty="0" smtClean="0"/>
              <a:t>Much criticised by Committee on Climate Change, Hills Report etc</a:t>
            </a:r>
          </a:p>
          <a:p>
            <a:r>
              <a:rPr lang="en-GB" dirty="0"/>
              <a:t>W</a:t>
            </a:r>
            <a:r>
              <a:rPr lang="en-GB" dirty="0" smtClean="0"/>
              <a:t>ill </a:t>
            </a:r>
            <a:r>
              <a:rPr lang="en-GB" dirty="0"/>
              <a:t>require direct tax-financed </a:t>
            </a:r>
            <a:r>
              <a:rPr lang="en-GB" dirty="0" smtClean="0"/>
              <a:t>subsidy and more regulation to avoid social inequity: Power on German example</a:t>
            </a:r>
          </a:p>
          <a:p>
            <a:r>
              <a:rPr lang="en-GB" dirty="0" smtClean="0"/>
              <a:t>Will require justification using an alternative political economy, emphasising investment leverage (Stern), Green New Deal (UNEP, ILO etc)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464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2. From </a:t>
            </a:r>
            <a:r>
              <a:rPr lang="en-GB" dirty="0"/>
              <a:t>PAP to CAP: our study</a:t>
            </a:r>
            <a:br>
              <a:rPr lang="en-GB" dirty="0"/>
            </a:br>
            <a:r>
              <a:rPr lang="en-GB" sz="2800" dirty="0" err="1"/>
              <a:t>CASEPaper</a:t>
            </a:r>
            <a:r>
              <a:rPr lang="en-GB" sz="2800" dirty="0"/>
              <a:t> 152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</a:t>
            </a:r>
            <a:r>
              <a:rPr lang="en-GB" dirty="0" smtClean="0"/>
              <a:t>inks </a:t>
            </a:r>
            <a:r>
              <a:rPr lang="en-GB" dirty="0"/>
              <a:t>together data from two datasets: the Stockholm Environment Institute’s (SEI’s) Resources and Energy Analysis Programme (REAP) which calculates UK carbon emissions at a per capita level, and the UK 2006 Expenditure and Food Survey. </a:t>
            </a:r>
            <a:endParaRPr lang="en-GB" dirty="0" smtClean="0"/>
          </a:p>
          <a:p>
            <a:r>
              <a:rPr lang="en-GB" dirty="0" smtClean="0"/>
              <a:t>Reveals scale of total embodied emissions</a:t>
            </a:r>
          </a:p>
          <a:p>
            <a:r>
              <a:rPr lang="en-GB" dirty="0" smtClean="0"/>
              <a:t>Shows direct household emissions only one fifth of total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99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Composition of total household emissions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46" y="2061348"/>
            <a:ext cx="8004707" cy="360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760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Distribution of </a:t>
            </a:r>
            <a:r>
              <a:rPr lang="en-GB" smtClean="0"/>
              <a:t>CAP emissions by </a:t>
            </a:r>
            <a:r>
              <a:rPr lang="en-GB" dirty="0" smtClean="0"/>
              <a:t>income, and emissions per £ of income: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03770"/>
            <a:ext cx="4038600" cy="2518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95714"/>
            <a:ext cx="4038600" cy="2534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95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CAP: distributional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So the usual picture; but regressivity varies: less so for consumer </a:t>
            </a:r>
            <a:r>
              <a:rPr lang="en-GB" dirty="0"/>
              <a:t>goods and services </a:t>
            </a:r>
            <a:r>
              <a:rPr lang="en-GB" dirty="0" smtClean="0"/>
              <a:t>and transport</a:t>
            </a:r>
          </a:p>
          <a:p>
            <a:pPr lvl="1"/>
            <a:r>
              <a:rPr lang="en-GB" dirty="0" smtClean="0"/>
              <a:t>Ratios of emissions of top to bottom decile:</a:t>
            </a:r>
          </a:p>
          <a:p>
            <a:pPr lvl="2"/>
            <a:r>
              <a:rPr lang="en-GB" dirty="0" smtClean="0"/>
              <a:t>Energy, food: 1.8:1</a:t>
            </a:r>
          </a:p>
          <a:p>
            <a:pPr lvl="2"/>
            <a:r>
              <a:rPr lang="en-GB" dirty="0" smtClean="0"/>
              <a:t>Consumer goods and services: 3.6-3.8:1</a:t>
            </a:r>
          </a:p>
          <a:p>
            <a:pPr lvl="2"/>
            <a:r>
              <a:rPr lang="en-GB" dirty="0" smtClean="0"/>
              <a:t>Transport (</a:t>
            </a:r>
            <a:r>
              <a:rPr lang="en-GB" dirty="0" err="1" smtClean="0"/>
              <a:t>incl</a:t>
            </a:r>
            <a:r>
              <a:rPr lang="en-GB" dirty="0" smtClean="0"/>
              <a:t> foreign holidays): 4.5:1</a:t>
            </a:r>
            <a:endParaRPr lang="en-GB" dirty="0"/>
          </a:p>
          <a:p>
            <a:r>
              <a:rPr lang="en-US" dirty="0" smtClean="0"/>
              <a:t>Thus moving from PAP to CAP reduces, but does not remove, conflict between sustainability and equity. </a:t>
            </a:r>
          </a:p>
        </p:txBody>
      </p:sp>
    </p:spTree>
    <p:extLst>
      <p:ext uri="{BB962C8B-B14F-4D97-AF65-F5344CB8AC3E}">
        <p14:creationId xmlns:p14="http://schemas.microsoft.com/office/powerpoint/2010/main" val="3648301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Policies to reduce CAP emissions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Price based:</a:t>
            </a:r>
          </a:p>
          <a:p>
            <a:pPr lvl="1"/>
            <a:r>
              <a:rPr lang="en-GB" dirty="0" smtClean="0"/>
              <a:t>Broad-based carbon taxes: now waning and usurped by</a:t>
            </a:r>
          </a:p>
          <a:p>
            <a:pPr lvl="1"/>
            <a:r>
              <a:rPr lang="en-GB" dirty="0" smtClean="0"/>
              <a:t>Cap and trade: the EU Emissions Trading System and others</a:t>
            </a:r>
          </a:p>
          <a:p>
            <a:pPr lvl="1"/>
            <a:r>
              <a:rPr lang="en-GB" dirty="0" smtClean="0"/>
              <a:t>This will be less regressive than current policies</a:t>
            </a:r>
          </a:p>
          <a:p>
            <a:r>
              <a:rPr lang="en-GB" dirty="0" smtClean="0"/>
              <a:t>Directly influencing consumer behaviour:</a:t>
            </a:r>
          </a:p>
          <a:p>
            <a:pPr lvl="1"/>
            <a:r>
              <a:rPr lang="en-GB" dirty="0" smtClean="0"/>
              <a:t>Providing information</a:t>
            </a:r>
          </a:p>
          <a:p>
            <a:pPr lvl="1"/>
            <a:r>
              <a:rPr lang="en-GB" dirty="0" smtClean="0"/>
              <a:t>Nudging</a:t>
            </a:r>
          </a:p>
          <a:p>
            <a:pPr lvl="1"/>
            <a:r>
              <a:rPr lang="en-GB" dirty="0" smtClean="0"/>
              <a:t>Citizen engagement</a:t>
            </a:r>
          </a:p>
          <a:p>
            <a:pPr lvl="1"/>
            <a:r>
              <a:rPr lang="en-GB" dirty="0" smtClean="0"/>
              <a:t>Regulation</a:t>
            </a:r>
          </a:p>
          <a:p>
            <a:pPr lvl="1"/>
            <a:r>
              <a:rPr lang="en-GB" dirty="0"/>
              <a:t>‘Why retreat to nudge, where other influences may shape choices?’ (</a:t>
            </a:r>
            <a:r>
              <a:rPr lang="en-GB" dirty="0" smtClean="0"/>
              <a:t>Taylor-</a:t>
            </a:r>
            <a:r>
              <a:rPr lang="en-GB" dirty="0" err="1" smtClean="0"/>
              <a:t>Gooby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153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 policies for equitable carbon reduction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Taxing consumption, </a:t>
            </a:r>
            <a:r>
              <a:rPr lang="en-GB" dirty="0" err="1" smtClean="0"/>
              <a:t>eg</a:t>
            </a:r>
            <a:r>
              <a:rPr lang="en-GB" dirty="0" smtClean="0"/>
              <a:t>. Frank.</a:t>
            </a:r>
          </a:p>
          <a:p>
            <a:pPr marL="914400" lvl="1" indent="-514350"/>
            <a:r>
              <a:rPr lang="en-GB" dirty="0" smtClean="0"/>
              <a:t>Inequitable unless selective taxes on ‘luxuries’</a:t>
            </a:r>
          </a:p>
          <a:p>
            <a:pPr marL="400050" lvl="1" indent="0">
              <a:buNone/>
            </a:pPr>
            <a:r>
              <a:rPr lang="en-GB" sz="3200" dirty="0" smtClean="0"/>
              <a:t>2. Personal carbon allowances and trading</a:t>
            </a:r>
          </a:p>
          <a:p>
            <a:pPr marL="857250" lvl="1" indent="-457200"/>
            <a:r>
              <a:rPr lang="en-GB" dirty="0" smtClean="0"/>
              <a:t>Directly progressive (though still some low income losers)</a:t>
            </a:r>
          </a:p>
          <a:p>
            <a:pPr marL="857250" lvl="1" indent="-457200"/>
            <a:r>
              <a:rPr lang="en-GB" dirty="0" smtClean="0"/>
              <a:t>Direct impact on consumer behaviour likely</a:t>
            </a:r>
          </a:p>
          <a:p>
            <a:pPr marL="857250" lvl="1" indent="-457200"/>
            <a:r>
              <a:rPr lang="en-GB" dirty="0" smtClean="0"/>
              <a:t>But would require carbon labelling of thousands of goods (and services?); Tesco experience suggests unlikely without regulation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071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 policies for equitable carbon </a:t>
            </a:r>
            <a:r>
              <a:rPr lang="en-GB" dirty="0" smtClean="0"/>
              <a:t>reduction (</a:t>
            </a:r>
            <a:r>
              <a:rPr lang="en-GB" dirty="0" err="1" smtClean="0"/>
              <a:t>cont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3. Reduced working hours (</a:t>
            </a:r>
            <a:r>
              <a:rPr lang="en-GB" dirty="0" err="1" smtClean="0"/>
              <a:t>Schor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Likely ‘scale effect’ on emissions, but also ‘composition effect’</a:t>
            </a:r>
          </a:p>
          <a:p>
            <a:pPr lvl="1"/>
            <a:r>
              <a:rPr lang="en-GB" dirty="0" smtClean="0"/>
              <a:t>Incremental by taking out productivity increases in ‘leisure’: </a:t>
            </a:r>
          </a:p>
          <a:p>
            <a:pPr lvl="2"/>
            <a:r>
              <a:rPr lang="en-GB" dirty="0" smtClean="0"/>
              <a:t>Change in annual hours of work 1980-2010: US -33 hours, Germany -300 hours</a:t>
            </a:r>
          </a:p>
          <a:p>
            <a:pPr lvl="1"/>
            <a:r>
              <a:rPr lang="en-GB" dirty="0" smtClean="0"/>
              <a:t>Some European examples</a:t>
            </a:r>
          </a:p>
          <a:p>
            <a:pPr lvl="2"/>
            <a:r>
              <a:rPr lang="en-GB" dirty="0" smtClean="0"/>
              <a:t>Belgian Time Credit Scheme</a:t>
            </a:r>
          </a:p>
          <a:p>
            <a:pPr lvl="1"/>
            <a:r>
              <a:rPr lang="en-GB" dirty="0" smtClean="0"/>
              <a:t>But would require ancillary ‘traditional’ social programmes to avoid low pay and ‘time inequality’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319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policies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043572"/>
            <a:ext cx="8906799" cy="3689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99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 of paper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Contemporary policies to reduce emissions of greenhouse gases</a:t>
            </a:r>
            <a:r>
              <a:rPr lang="en-US" dirty="0"/>
              <a:t> will have distributive </a:t>
            </a:r>
            <a:r>
              <a:rPr lang="en-US" dirty="0" smtClean="0"/>
              <a:t>consequences</a:t>
            </a:r>
          </a:p>
          <a:p>
            <a:r>
              <a:rPr lang="en-US" dirty="0" smtClean="0"/>
              <a:t>Thus </a:t>
            </a:r>
            <a:r>
              <a:rPr lang="en-US" dirty="0"/>
              <a:t>implications for the scope and remit of </a:t>
            </a:r>
            <a:r>
              <a:rPr lang="en-US" dirty="0" smtClean="0"/>
              <a:t>‘social policy’. </a:t>
            </a:r>
          </a:p>
          <a:p>
            <a:r>
              <a:rPr lang="en-US" dirty="0" smtClean="0"/>
              <a:t>This </a:t>
            </a:r>
            <a:r>
              <a:rPr lang="en-US" dirty="0"/>
              <a:t>paper studies current carbon mitigation policies and their distributive impacts. It considers a range of current and proposed social programmes to ameliorate these impacts, before proposing alternatives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9881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Conclusions: Reconciling equity and sustainability (re climate change)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In the household sector, radical energy </a:t>
            </a:r>
            <a:r>
              <a:rPr lang="en-GB" dirty="0"/>
              <a:t>saving </a:t>
            </a:r>
            <a:r>
              <a:rPr lang="en-GB" dirty="0" smtClean="0"/>
              <a:t>policies only secure solution, but</a:t>
            </a:r>
          </a:p>
          <a:p>
            <a:pPr lvl="1"/>
            <a:r>
              <a:rPr lang="en-GB" dirty="0" smtClean="0"/>
              <a:t>Will require more subsidy and regulation </a:t>
            </a:r>
          </a:p>
          <a:p>
            <a:pPr lvl="1"/>
            <a:r>
              <a:rPr lang="en-GB" dirty="0" smtClean="0"/>
              <a:t>Will entail different economic model (Green </a:t>
            </a:r>
            <a:r>
              <a:rPr lang="en-GB" dirty="0"/>
              <a:t>New </a:t>
            </a:r>
            <a:r>
              <a:rPr lang="en-GB" dirty="0" smtClean="0"/>
              <a:t>Deal) </a:t>
            </a:r>
            <a:r>
              <a:rPr lang="en-GB" dirty="0"/>
              <a:t>and a switch in arguments for public spending from compensation to eco-social investment </a:t>
            </a:r>
            <a:endParaRPr lang="en-GB" dirty="0" smtClean="0"/>
          </a:p>
          <a:p>
            <a:r>
              <a:rPr lang="en-GB" dirty="0" smtClean="0"/>
              <a:t>An </a:t>
            </a:r>
            <a:r>
              <a:rPr lang="en-GB" dirty="0"/>
              <a:t>ethical and political case for monitoring and targeting the total consumption-based emissions of rich countries like the </a:t>
            </a:r>
            <a:r>
              <a:rPr lang="en-GB" dirty="0" smtClean="0"/>
              <a:t>UK</a:t>
            </a:r>
          </a:p>
          <a:p>
            <a:pPr lvl="1"/>
            <a:r>
              <a:rPr lang="en-GB" dirty="0" smtClean="0"/>
              <a:t>These would challenge consumer sovereignty and economic growth </a:t>
            </a:r>
          </a:p>
          <a:p>
            <a:pPr lvl="1"/>
            <a:r>
              <a:rPr lang="en-GB" dirty="0"/>
              <a:t>Again </a:t>
            </a:r>
            <a:r>
              <a:rPr lang="en-GB" dirty="0" smtClean="0"/>
              <a:t>a move from compensatory </a:t>
            </a:r>
            <a:r>
              <a:rPr lang="en-GB" dirty="0"/>
              <a:t>social policies to integrated eco-social programmes.</a:t>
            </a:r>
          </a:p>
        </p:txBody>
      </p:sp>
    </p:spTree>
    <p:extLst>
      <p:ext uri="{BB962C8B-B14F-4D97-AF65-F5344CB8AC3E}">
        <p14:creationId xmlns:p14="http://schemas.microsoft.com/office/powerpoint/2010/main" val="227816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triple injustice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Developed first to explain global environmental injustice, but can be applied within countries (</a:t>
            </a:r>
            <a:r>
              <a:rPr lang="en-GB" dirty="0" err="1" smtClean="0"/>
              <a:t>Pye</a:t>
            </a:r>
            <a:r>
              <a:rPr lang="en-GB" dirty="0" smtClean="0"/>
              <a:t> </a:t>
            </a:r>
            <a:r>
              <a:rPr lang="en-GB" dirty="0"/>
              <a:t>at </a:t>
            </a:r>
            <a:r>
              <a:rPr lang="en-GB" dirty="0" smtClean="0"/>
              <a:t>al): </a:t>
            </a:r>
          </a:p>
          <a:p>
            <a:pPr lvl="1"/>
            <a:r>
              <a:rPr lang="en-GB" dirty="0" smtClean="0"/>
              <a:t>households </a:t>
            </a:r>
            <a:r>
              <a:rPr lang="en-GB" dirty="0"/>
              <a:t>situated in the upper part of the income distribution contribute more to CO2 emissions in absolute terms than lower income households; </a:t>
            </a:r>
            <a:endParaRPr lang="en-GB" dirty="0" smtClean="0"/>
          </a:p>
          <a:p>
            <a:pPr lvl="1"/>
            <a:r>
              <a:rPr lang="en-GB" dirty="0" smtClean="0"/>
              <a:t>poor </a:t>
            </a:r>
            <a:r>
              <a:rPr lang="en-GB" dirty="0"/>
              <a:t>households suffer most from environmental degradation; </a:t>
            </a:r>
            <a:endParaRPr lang="en-GB" dirty="0" smtClean="0"/>
          </a:p>
          <a:p>
            <a:pPr lvl="1"/>
            <a:r>
              <a:rPr lang="en-GB" dirty="0" smtClean="0"/>
              <a:t>common </a:t>
            </a:r>
            <a:r>
              <a:rPr lang="en-GB" dirty="0"/>
              <a:t>environmental policy measures tend to have regressive effects, burdening lower income households more </a:t>
            </a:r>
          </a:p>
        </p:txBody>
      </p:sp>
    </p:spTree>
    <p:extLst>
      <p:ext uri="{BB962C8B-B14F-4D97-AF65-F5344CB8AC3E}">
        <p14:creationId xmlns:p14="http://schemas.microsoft.com/office/powerpoint/2010/main" val="349532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My research is on climate change and </a:t>
            </a:r>
            <a:r>
              <a:rPr lang="en-GB" dirty="0"/>
              <a:t>carbon mitigation policies (CMPs</a:t>
            </a:r>
            <a:r>
              <a:rPr lang="en-GB" dirty="0" smtClean="0"/>
              <a:t>).</a:t>
            </a:r>
          </a:p>
          <a:p>
            <a:r>
              <a:rPr lang="en-GB" dirty="0" smtClean="0"/>
              <a:t>Ignore </a:t>
            </a:r>
            <a:r>
              <a:rPr lang="en-GB" dirty="0"/>
              <a:t>the second of </a:t>
            </a:r>
            <a:r>
              <a:rPr lang="en-GB" dirty="0" err="1"/>
              <a:t>Pye’s</a:t>
            </a:r>
            <a:r>
              <a:rPr lang="en-GB" dirty="0"/>
              <a:t> three aspect - the direct impacts of climate change within the UK, such as flood risks, drought risks and heat waves, and their unequal </a:t>
            </a:r>
            <a:r>
              <a:rPr lang="en-GB" dirty="0" smtClean="0"/>
              <a:t>distribution</a:t>
            </a:r>
          </a:p>
          <a:p>
            <a:pPr marL="0" indent="0">
              <a:buNone/>
            </a:pPr>
            <a:r>
              <a:rPr lang="en-US" dirty="0" smtClean="0"/>
              <a:t>Thus:</a:t>
            </a:r>
          </a:p>
          <a:p>
            <a:pPr marL="0" indent="0">
              <a:buNone/>
            </a:pPr>
            <a:r>
              <a:rPr lang="en-US" dirty="0" smtClean="0"/>
              <a:t> Climate mitigation policies -&gt;</a:t>
            </a:r>
          </a:p>
          <a:p>
            <a:pPr marL="0" indent="0">
              <a:buNone/>
            </a:pPr>
            <a:r>
              <a:rPr lang="en-US" dirty="0" smtClean="0"/>
              <a:t>	distributional dilemmas -&gt; 					countervailing social policies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16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‘PAP’ to ‘CAP’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800" dirty="0"/>
              <a:t>This argument is pursued in two </a:t>
            </a:r>
            <a:r>
              <a:rPr lang="en-GB" sz="2800" dirty="0" smtClean="0"/>
              <a:t>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a </a:t>
            </a:r>
            <a:r>
              <a:rPr lang="en-GB" dirty="0"/>
              <a:t>production </a:t>
            </a:r>
            <a:r>
              <a:rPr lang="en-GB" dirty="0" smtClean="0"/>
              <a:t>accounting framework (PAP) – the current </a:t>
            </a:r>
            <a:r>
              <a:rPr lang="en-GB" dirty="0"/>
              <a:t>Kyoto policy </a:t>
            </a:r>
            <a:r>
              <a:rPr lang="en-GB" dirty="0" smtClean="0"/>
              <a:t>framework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a consumption </a:t>
            </a:r>
            <a:r>
              <a:rPr lang="en-GB" dirty="0"/>
              <a:t>accounting framework (CAP): </a:t>
            </a:r>
            <a:r>
              <a:rPr lang="en-GB" dirty="0" smtClean="0"/>
              <a:t>study all </a:t>
            </a:r>
            <a:r>
              <a:rPr lang="en-GB" dirty="0"/>
              <a:t>GHGs emitted by </a:t>
            </a:r>
            <a:r>
              <a:rPr lang="en-GB" dirty="0" smtClean="0"/>
              <a:t>UK consumers</a:t>
            </a:r>
            <a:r>
              <a:rPr lang="en-GB" dirty="0"/>
              <a:t>, whether </a:t>
            </a:r>
            <a:r>
              <a:rPr lang="en-GB" dirty="0" smtClean="0"/>
              <a:t>direct </a:t>
            </a:r>
            <a:r>
              <a:rPr lang="en-GB" dirty="0"/>
              <a:t>or embodied in goods and </a:t>
            </a:r>
            <a:r>
              <a:rPr lang="en-GB" dirty="0" smtClean="0"/>
              <a:t>services</a:t>
            </a:r>
          </a:p>
          <a:p>
            <a:pPr marL="457200" lvl="1" indent="0">
              <a:buNone/>
            </a:pPr>
            <a:r>
              <a:rPr lang="en-GB" dirty="0" smtClean="0"/>
              <a:t>It makes a big difference: </a:t>
            </a:r>
          </a:p>
          <a:p>
            <a:pPr lvl="1"/>
            <a:r>
              <a:rPr lang="en-GB" dirty="0" smtClean="0"/>
              <a:t>UK ‘consumes’ 17%-36% more CO2 emissions than it produces </a:t>
            </a:r>
          </a:p>
          <a:p>
            <a:pPr lvl="1"/>
            <a:r>
              <a:rPr lang="en-GB" dirty="0" smtClean="0"/>
              <a:t>China consumes at least 18% less than it produces</a:t>
            </a:r>
          </a:p>
        </p:txBody>
      </p:sp>
    </p:spTree>
    <p:extLst>
      <p:ext uri="{BB962C8B-B14F-4D97-AF65-F5344CB8AC3E}">
        <p14:creationId xmlns:p14="http://schemas.microsoft.com/office/powerpoint/2010/main" val="2794257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Growing case for 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Ethical: responsibilities for GHGs should rest with consumers not producers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Political: moving to CAP would </a:t>
            </a:r>
            <a:r>
              <a:rPr lang="en-GB" dirty="0"/>
              <a:t>ease the emissions problems facing large exporters and thus the potential conflict between climate change and socio-economic </a:t>
            </a:r>
            <a:r>
              <a:rPr lang="en-GB" dirty="0" smtClean="0"/>
              <a:t>development, and the obstacles to global agreement on GHG emissions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214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policy implications of 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To target consumption-based emissions in the West requires more </a:t>
            </a:r>
            <a:r>
              <a:rPr lang="en-GB" sz="2400" dirty="0"/>
              <a:t>radical policies to modify preferences and behaviour, and to constrain total consumption demand. </a:t>
            </a:r>
            <a:endParaRPr lang="en-GB" sz="2400" dirty="0" smtClean="0"/>
          </a:p>
          <a:p>
            <a:r>
              <a:rPr lang="en-GB" sz="2400" dirty="0" smtClean="0"/>
              <a:t>Speculate </a:t>
            </a:r>
            <a:r>
              <a:rPr lang="en-GB" sz="2400" dirty="0"/>
              <a:t>on </a:t>
            </a:r>
            <a:r>
              <a:rPr lang="en-GB" sz="2400" dirty="0" smtClean="0"/>
              <a:t>ways to combine these goals with social </a:t>
            </a:r>
            <a:r>
              <a:rPr lang="en-GB" sz="2400" dirty="0"/>
              <a:t>equity. </a:t>
            </a:r>
          </a:p>
          <a:p>
            <a:r>
              <a:rPr lang="en-GB" sz="2400" dirty="0" smtClean="0"/>
              <a:t>Conclude this will require </a:t>
            </a:r>
            <a:r>
              <a:rPr lang="en-GB" sz="2400" dirty="0"/>
              <a:t>novel forms of policy </a:t>
            </a:r>
            <a:r>
              <a:rPr lang="en-GB" sz="2400" dirty="0" smtClean="0"/>
              <a:t>integration: new </a:t>
            </a:r>
            <a:r>
              <a:rPr lang="en-GB" sz="2400" dirty="0"/>
              <a:t>proactive, </a:t>
            </a:r>
            <a:r>
              <a:rPr lang="en-GB" sz="2400" dirty="0" smtClean="0"/>
              <a:t> investment-focussed </a:t>
            </a:r>
            <a:r>
              <a:rPr lang="en-GB" sz="2400" dirty="0"/>
              <a:t>eco-social </a:t>
            </a:r>
            <a:r>
              <a:rPr lang="en-GB" sz="2400" dirty="0" smtClean="0"/>
              <a:t>policies</a:t>
            </a:r>
            <a:endParaRPr lang="en-GB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411540"/>
              </p:ext>
            </p:extLst>
          </p:nvPr>
        </p:nvGraphicFramePr>
        <p:xfrm>
          <a:off x="-756592" y="4615326"/>
          <a:ext cx="10801199" cy="1117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5717562" imgH="646150" progId="Word.Document.12">
                  <p:embed/>
                </p:oleObj>
              </mc:Choice>
              <mc:Fallback>
                <p:oleObj name="Document" r:id="rId4" imgW="5717562" imgH="6461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756592" y="4615326"/>
                        <a:ext cx="10801199" cy="1117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7428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PAP: current CMPs in the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 main goals:	</a:t>
            </a:r>
          </a:p>
          <a:p>
            <a:pPr lvl="1"/>
            <a:r>
              <a:rPr lang="en-US" dirty="0" smtClean="0"/>
              <a:t>explicit </a:t>
            </a:r>
            <a:r>
              <a:rPr lang="en-US" dirty="0"/>
              <a:t>pricing of </a:t>
            </a:r>
            <a:r>
              <a:rPr lang="en-US" dirty="0" smtClean="0"/>
              <a:t>emissions</a:t>
            </a:r>
          </a:p>
          <a:p>
            <a:pPr lvl="1"/>
            <a:r>
              <a:rPr lang="en-US" dirty="0" smtClean="0"/>
              <a:t>promoting </a:t>
            </a:r>
            <a:r>
              <a:rPr lang="en-US" dirty="0"/>
              <a:t>clean </a:t>
            </a:r>
            <a:r>
              <a:rPr lang="en-US" dirty="0" smtClean="0"/>
              <a:t>energy</a:t>
            </a:r>
          </a:p>
          <a:p>
            <a:pPr lvl="1"/>
            <a:r>
              <a:rPr lang="en-US" dirty="0" smtClean="0"/>
              <a:t>improving </a:t>
            </a:r>
            <a:r>
              <a:rPr lang="en-US" dirty="0"/>
              <a:t>energy </a:t>
            </a:r>
            <a:r>
              <a:rPr lang="en-US" dirty="0" smtClean="0"/>
              <a:t>efficiency – </a:t>
            </a:r>
            <a:r>
              <a:rPr lang="en-US" i="1" dirty="0" smtClean="0"/>
              <a:t>my main focus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Main programmes here: </a:t>
            </a:r>
          </a:p>
          <a:p>
            <a:pPr lvl="1"/>
            <a:r>
              <a:rPr lang="en-US" dirty="0" smtClean="0"/>
              <a:t>A few direct government programmes</a:t>
            </a:r>
          </a:p>
          <a:p>
            <a:pPr lvl="1"/>
            <a:r>
              <a:rPr lang="en-US" dirty="0" smtClean="0"/>
              <a:t>Majority ‘oblige’ energy companies to promote energy efficiency with some targeting of lower income groups</a:t>
            </a:r>
          </a:p>
          <a:p>
            <a:pPr lvl="1"/>
            <a:r>
              <a:rPr lang="en-US" dirty="0" smtClean="0"/>
              <a:t>Total spending </a:t>
            </a:r>
            <a:r>
              <a:rPr lang="en-US" dirty="0"/>
              <a:t>0.24% of GDP in 2010-11 </a:t>
            </a:r>
            <a:r>
              <a:rPr lang="en-US" dirty="0" smtClean="0"/>
              <a:t>(less than cost of Winter Fuel Payments)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82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PAP policies: distributional consequences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a word regressive, especially when financed by bills paid by domestic energy consumers</a:t>
            </a:r>
          </a:p>
          <a:p>
            <a:r>
              <a:rPr lang="en-GB" dirty="0" smtClean="0"/>
              <a:t>Offset by energy cost savings – but these will mainly accrue to higher income households</a:t>
            </a:r>
          </a:p>
          <a:p>
            <a:r>
              <a:rPr lang="en-GB" dirty="0" smtClean="0"/>
              <a:t>Hills Report provides much evidence</a:t>
            </a:r>
          </a:p>
          <a:p>
            <a:pPr lvl="1"/>
            <a:r>
              <a:rPr lang="en-GB" dirty="0" err="1" smtClean="0"/>
              <a:t>Eg</a:t>
            </a:r>
            <a:r>
              <a:rPr lang="en-GB" dirty="0" smtClean="0"/>
              <a:t>. Green Deal with modest Energy Company Obligation (ECO) will likely increase fuel poverty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536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1051</Words>
  <Application>Microsoft Office PowerPoint</Application>
  <PresentationFormat>On-screen Show (4:3)</PresentationFormat>
  <Paragraphs>106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Document</vt:lpstr>
      <vt:lpstr>CARBON MITIGATION POLICIES, DISTRIBUTIONAL DILEMMAS AND SOCIAL POLICIES   </vt:lpstr>
      <vt:lpstr>Goals of paper</vt:lpstr>
      <vt:lpstr>The triple injustice</vt:lpstr>
      <vt:lpstr>Goals</vt:lpstr>
      <vt:lpstr>From ‘PAP’ to ‘CAP’</vt:lpstr>
      <vt:lpstr>Growing case for CAP</vt:lpstr>
      <vt:lpstr>Social policy implications of CAP</vt:lpstr>
      <vt:lpstr>1. PAP: current CMPs in the UK</vt:lpstr>
      <vt:lpstr>PAP policies: distributional consequences</vt:lpstr>
      <vt:lpstr>PAP: ameliorative social policies Hills’ three alternatives</vt:lpstr>
      <vt:lpstr>Green Deal or Green New Deal?</vt:lpstr>
      <vt:lpstr>2. From PAP to CAP: our study CASEPaper 152</vt:lpstr>
      <vt:lpstr>Composition of total household emissions</vt:lpstr>
      <vt:lpstr>Distribution of CAP emissions by income, and emissions per £ of income: </vt:lpstr>
      <vt:lpstr>CAP: distributional implications</vt:lpstr>
      <vt:lpstr>Policies to reduce CAP emissions</vt:lpstr>
      <vt:lpstr>3 policies for equitable carbon reduction</vt:lpstr>
      <vt:lpstr>3 policies for equitable carbon reduction (cont)</vt:lpstr>
      <vt:lpstr>Summary of policies</vt:lpstr>
      <vt:lpstr>Conclusions: Reconciling equity and sustainability (re climate change)</vt:lpstr>
    </vt:vector>
  </TitlesOfParts>
  <Company>LSE RLAB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Mitigation Policies, Distributional Justice and Social Policies</dc:title>
  <dc:creator>Bardhan-Roy</dc:creator>
  <cp:lastModifiedBy>Buchs M.</cp:lastModifiedBy>
  <cp:revision>84</cp:revision>
  <cp:lastPrinted>2011-10-20T11:32:42Z</cp:lastPrinted>
  <dcterms:created xsi:type="dcterms:W3CDTF">2010-12-06T17:24:49Z</dcterms:created>
  <dcterms:modified xsi:type="dcterms:W3CDTF">2012-07-04T16:10:58Z</dcterms:modified>
</cp:coreProperties>
</file>