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0" r:id="rId3"/>
    <p:sldId id="283" r:id="rId4"/>
    <p:sldId id="277" r:id="rId5"/>
    <p:sldId id="279" r:id="rId6"/>
    <p:sldId id="278" r:id="rId7"/>
    <p:sldId id="257" r:id="rId8"/>
    <p:sldId id="258" r:id="rId9"/>
    <p:sldId id="259" r:id="rId10"/>
    <p:sldId id="267" r:id="rId11"/>
    <p:sldId id="260" r:id="rId12"/>
    <p:sldId id="284" r:id="rId13"/>
    <p:sldId id="270" r:id="rId14"/>
    <p:sldId id="261" r:id="rId15"/>
    <p:sldId id="262" r:id="rId16"/>
    <p:sldId id="265" r:id="rId17"/>
    <p:sldId id="285" r:id="rId18"/>
    <p:sldId id="286" r:id="rId19"/>
    <p:sldId id="266" r:id="rId20"/>
    <p:sldId id="271" r:id="rId21"/>
    <p:sldId id="272" r:id="rId22"/>
    <p:sldId id="274" r:id="rId23"/>
    <p:sldId id="275" r:id="rId24"/>
    <p:sldId id="276" r:id="rId25"/>
    <p:sldId id="287" r:id="rId26"/>
    <p:sldId id="289" r:id="rId27"/>
    <p:sldId id="288" r:id="rId28"/>
  </p:sldIdLst>
  <p:sldSz cx="9144000" cy="6858000" type="screen4x3"/>
  <p:notesSz cx="6865938" cy="91582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82" y="-66"/>
      </p:cViewPr>
      <p:guideLst>
        <p:guide orient="horz" pos="2885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5E50434C-F2AC-4045-8818-43DF34C3919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98784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8698784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CA3C5FCB-3345-48CC-BE5A-966014C48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0AC7116-4CA7-48F3-A3DC-5E03AB085CD7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7388"/>
            <a:ext cx="4576762" cy="3433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350187"/>
            <a:ext cx="5492750" cy="4121230"/>
          </a:xfrm>
          <a:prstGeom prst="rect">
            <a:avLst/>
          </a:prstGeom>
        </p:spPr>
        <p:txBody>
          <a:bodyPr vert="horz" lIns="91559" tIns="45779" rIns="91559" bIns="45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98784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8698784"/>
            <a:ext cx="2975240" cy="45791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C26B4F6-AB04-4EC0-B312-8E0DBEC44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Естественным</a:t>
            </a:r>
            <a:r>
              <a:rPr lang="ru-RU" baseline="0" dirty="0" smtClean="0"/>
              <a:t> ограничителем является кеплеровская частота, </a:t>
            </a:r>
          </a:p>
          <a:p>
            <a:r>
              <a:rPr lang="ru-RU" baseline="0" dirty="0" smtClean="0"/>
              <a:t>при которой звезда начинает терять вещество с поверхности.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113DF-0E31-4A02-A94C-8E3B5F9A2C2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DD7D-8863-49F7-9363-69B968BCC3DC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4895-3A9C-439C-9840-3C160D522A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3.png"/><Relationship Id="rId5" Type="http://schemas.openxmlformats.org/officeDocument/2006/relationships/tags" Target="../tags/tag32.xml"/><Relationship Id="rId10" Type="http://schemas.openxmlformats.org/officeDocument/2006/relationships/image" Target="../media/image32.png"/><Relationship Id="rId4" Type="http://schemas.openxmlformats.org/officeDocument/2006/relationships/tags" Target="../tags/tag31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6.xml"/><Relationship Id="rId7" Type="http://schemas.openxmlformats.org/officeDocument/2006/relationships/image" Target="../media/image3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0.png"/><Relationship Id="rId5" Type="http://schemas.openxmlformats.org/officeDocument/2006/relationships/tags" Target="../tags/tag38.xml"/><Relationship Id="rId10" Type="http://schemas.openxmlformats.org/officeDocument/2006/relationships/image" Target="../media/image39.png"/><Relationship Id="rId4" Type="http://schemas.openxmlformats.org/officeDocument/2006/relationships/tags" Target="../tags/tag37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5.png"/><Relationship Id="rId3" Type="http://schemas.openxmlformats.org/officeDocument/2006/relationships/tags" Target="../tags/tag43.xml"/><Relationship Id="rId21" Type="http://schemas.openxmlformats.org/officeDocument/2006/relationships/image" Target="../media/image25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image" Target="../media/image44.png"/><Relationship Id="rId2" Type="http://schemas.openxmlformats.org/officeDocument/2006/relationships/tags" Target="../tags/tag4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image" Target="../media/image13.png"/><Relationship Id="rId10" Type="http://schemas.openxmlformats.org/officeDocument/2006/relationships/tags" Target="../tags/tag50.xml"/><Relationship Id="rId19" Type="http://schemas.openxmlformats.org/officeDocument/2006/relationships/image" Target="../media/image46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9.png"/><Relationship Id="rId2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55.xml"/><Relationship Id="rId7" Type="http://schemas.openxmlformats.org/officeDocument/2006/relationships/image" Target="../media/image5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53.png"/><Relationship Id="rId18" Type="http://schemas.openxmlformats.org/officeDocument/2006/relationships/image" Target="../media/image56.png"/><Relationship Id="rId3" Type="http://schemas.openxmlformats.org/officeDocument/2006/relationships/tags" Target="../tags/tag58.xml"/><Relationship Id="rId21" Type="http://schemas.openxmlformats.org/officeDocument/2006/relationships/image" Target="../media/image25.png"/><Relationship Id="rId7" Type="http://schemas.openxmlformats.org/officeDocument/2006/relationships/tags" Target="../tags/tag62.xml"/><Relationship Id="rId12" Type="http://schemas.openxmlformats.org/officeDocument/2006/relationships/image" Target="../media/image52.png"/><Relationship Id="rId17" Type="http://schemas.openxmlformats.org/officeDocument/2006/relationships/image" Target="../media/image55.png"/><Relationship Id="rId2" Type="http://schemas.openxmlformats.org/officeDocument/2006/relationships/tags" Target="../tags/tag57.xml"/><Relationship Id="rId16" Type="http://schemas.openxmlformats.org/officeDocument/2006/relationships/image" Target="../media/image46.png"/><Relationship Id="rId20" Type="http://schemas.openxmlformats.org/officeDocument/2006/relationships/image" Target="../media/image58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0.xml"/><Relationship Id="rId15" Type="http://schemas.openxmlformats.org/officeDocument/2006/relationships/image" Target="../media/image54.png"/><Relationship Id="rId10" Type="http://schemas.openxmlformats.org/officeDocument/2006/relationships/tags" Target="../tags/tag65.xml"/><Relationship Id="rId19" Type="http://schemas.openxmlformats.org/officeDocument/2006/relationships/image" Target="../media/image57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tags" Target="../tags/tag70.xml"/><Relationship Id="rId16" Type="http://schemas.openxmlformats.org/officeDocument/2006/relationships/image" Target="../media/image68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63.png"/><Relationship Id="rId5" Type="http://schemas.openxmlformats.org/officeDocument/2006/relationships/tags" Target="../tags/tag73.xml"/><Relationship Id="rId15" Type="http://schemas.openxmlformats.org/officeDocument/2006/relationships/image" Target="../media/image67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71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9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78.png"/><Relationship Id="rId5" Type="http://schemas.openxmlformats.org/officeDocument/2006/relationships/tags" Target="../tags/tag88.xml"/><Relationship Id="rId10" Type="http://schemas.openxmlformats.org/officeDocument/2006/relationships/image" Target="../media/image27.png"/><Relationship Id="rId4" Type="http://schemas.openxmlformats.org/officeDocument/2006/relationships/tags" Target="../tags/tag87.xml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65.png"/><Relationship Id="rId18" Type="http://schemas.openxmlformats.org/officeDocument/2006/relationships/image" Target="../media/image83.pn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82.png"/><Relationship Id="rId2" Type="http://schemas.openxmlformats.org/officeDocument/2006/relationships/tags" Target="../tags/tag91.xml"/><Relationship Id="rId16" Type="http://schemas.openxmlformats.org/officeDocument/2006/relationships/image" Target="../media/image81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image" Target="../media/image77.png"/><Relationship Id="rId10" Type="http://schemas.openxmlformats.org/officeDocument/2006/relationships/tags" Target="../tags/tag99.xml"/><Relationship Id="rId19" Type="http://schemas.openxmlformats.org/officeDocument/2006/relationships/image" Target="../media/image84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1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89.png"/><Relationship Id="rId5" Type="http://schemas.openxmlformats.org/officeDocument/2006/relationships/tags" Target="../tags/tag106.xml"/><Relationship Id="rId10" Type="http://schemas.openxmlformats.org/officeDocument/2006/relationships/image" Target="../media/image88.png"/><Relationship Id="rId4" Type="http://schemas.openxmlformats.org/officeDocument/2006/relationships/tags" Target="../tags/tag105.xml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tags" Target="../tags/tag9.xml"/><Relationship Id="rId21" Type="http://schemas.openxmlformats.org/officeDocument/2006/relationships/image" Target="../media/image12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6.png"/><Relationship Id="rId33" Type="http://schemas.openxmlformats.org/officeDocument/2006/relationships/image" Target="../media/image24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tags" Target="../tags/tag16.xml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5.xml"/><Relationship Id="rId7" Type="http://schemas.openxmlformats.org/officeDocument/2006/relationships/image" Target="../media/image2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9.png"/><Relationship Id="rId5" Type="http://schemas.openxmlformats.org/officeDocument/2006/relationships/tags" Target="../tags/tag27.xml"/><Relationship Id="rId10" Type="http://schemas.openxmlformats.org/officeDocument/2006/relationships/image" Target="../media/image28.png"/><Relationship Id="rId4" Type="http://schemas.openxmlformats.org/officeDocument/2006/relationships/tags" Target="../tags/tag26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928670"/>
            <a:ext cx="77153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r-modes in </a:t>
            </a:r>
            <a:r>
              <a:rPr lang="en-US" sz="3600" dirty="0" err="1" smtClean="0"/>
              <a:t>superfluid</a:t>
            </a:r>
            <a:r>
              <a:rPr lang="en-US" sz="3600" dirty="0" smtClean="0"/>
              <a:t> neutron stars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Elena Kantor</a:t>
            </a:r>
            <a:r>
              <a:rPr lang="ru-RU" sz="3200" dirty="0" smtClean="0"/>
              <a:t>, </a:t>
            </a:r>
            <a:r>
              <a:rPr lang="en-US" sz="3200" dirty="0" smtClean="0"/>
              <a:t>Mikhail </a:t>
            </a:r>
            <a:r>
              <a:rPr lang="en-US" sz="3200" dirty="0" err="1" smtClean="0"/>
              <a:t>Gusakov</a:t>
            </a:r>
            <a:endParaRPr lang="en-US" sz="3200" dirty="0" smtClean="0"/>
          </a:p>
          <a:p>
            <a:pPr algn="ctr"/>
            <a:r>
              <a:rPr lang="en-US" sz="3200" dirty="0" err="1" smtClean="0"/>
              <a:t>Ioffe</a:t>
            </a:r>
            <a:r>
              <a:rPr lang="en-US" sz="3200" dirty="0" smtClean="0"/>
              <a:t> Institute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pic>
        <p:nvPicPr>
          <p:cNvPr id="31753" name="Picture 9" descr="&amp;Kcy;&amp;acy;&amp;rcy;&amp;tcy;&amp;icy;&amp;ncy;&amp;kcy;&amp;icy; &amp;pcy;&amp;ocy; &amp;zcy;&amp;acy;&amp;pcy;&amp;rcy;&amp;ocy;&amp;scy;&amp;ucy; &amp;fcy;&amp;tcy;&amp;icy; &amp;icy;&amp;ocy;&amp;fcy;&amp;f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357562"/>
            <a:ext cx="1285884" cy="128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82211"/>
            <a:ext cx="8572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the leading order equations decouple into two systems: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continuity equation for baryons + Euler equation (normal modes)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FontTx/>
              <a:buAutoNum type="arabicPeriod"/>
            </a:pPr>
            <a:r>
              <a:rPr lang="en-US" sz="2000" dirty="0" smtClean="0"/>
              <a:t>[continuity equation for baryons - continuity equation for electrons (or </a:t>
            </a:r>
            <a:r>
              <a:rPr lang="en-US" sz="2000" dirty="0" err="1" smtClean="0"/>
              <a:t>muons</a:t>
            </a:r>
            <a:r>
              <a:rPr lang="en-US" sz="2000" dirty="0" smtClean="0"/>
              <a:t>)] +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equation (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modes)</a:t>
            </a:r>
          </a:p>
        </p:txBody>
      </p:sp>
      <p:pic>
        <p:nvPicPr>
          <p:cNvPr id="3" name="Picture 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00166" y="1836126"/>
            <a:ext cx="6104776" cy="571504"/>
          </a:xfrm>
          <a:prstGeom prst="rect">
            <a:avLst/>
          </a:prstGeom>
        </p:spPr>
      </p:pic>
      <p:pic>
        <p:nvPicPr>
          <p:cNvPr id="4" name="Picture 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5786" y="3907828"/>
            <a:ext cx="8061264" cy="500066"/>
          </a:xfrm>
          <a:prstGeom prst="rect">
            <a:avLst/>
          </a:prstGeom>
        </p:spPr>
      </p:pic>
      <p:pic>
        <p:nvPicPr>
          <p:cNvPr id="5" name="Picture 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857488" y="3407762"/>
            <a:ext cx="2396420" cy="357190"/>
          </a:xfrm>
          <a:prstGeom prst="rect">
            <a:avLst/>
          </a:prstGeom>
        </p:spPr>
      </p:pic>
      <p:pic>
        <p:nvPicPr>
          <p:cNvPr id="6" name="Picture 5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928925" y="1336060"/>
            <a:ext cx="2609111" cy="357190"/>
          </a:xfrm>
          <a:prstGeom prst="rect">
            <a:avLst/>
          </a:prstGeom>
        </p:spPr>
      </p:pic>
      <p:pic>
        <p:nvPicPr>
          <p:cNvPr id="7" name="Picture 6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42909" y="4572008"/>
            <a:ext cx="1492082" cy="61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464344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normal modes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535782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superfluid</a:t>
            </a:r>
            <a:r>
              <a:rPr lang="en-US" sz="2000" dirty="0" smtClean="0"/>
              <a:t> modes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607220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Generally, there is no global frequency for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modes, thus there are no purely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modes.</a:t>
            </a:r>
          </a:p>
        </p:txBody>
      </p:sp>
      <p:pic>
        <p:nvPicPr>
          <p:cNvPr id="14" name="Picture 13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42910" y="5286388"/>
            <a:ext cx="2221553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57158" y="1714488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Eigenfrequencies</a:t>
            </a:r>
            <a:r>
              <a:rPr lang="en-US" sz="2000" dirty="0" smtClean="0"/>
              <a:t> of normal and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 in the leading order coincide.</a:t>
            </a:r>
            <a:endParaRPr lang="ru-RU" sz="2000" dirty="0"/>
          </a:p>
        </p:txBody>
      </p:sp>
      <p:pic>
        <p:nvPicPr>
          <p:cNvPr id="25" name="Picture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57620" y="2214554"/>
            <a:ext cx="1424316" cy="582345"/>
          </a:xfrm>
          <a:prstGeom prst="rect">
            <a:avLst/>
          </a:prstGeom>
        </p:spPr>
      </p:pic>
      <p:pic>
        <p:nvPicPr>
          <p:cNvPr id="26" name="Picture 2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14678" y="285728"/>
            <a:ext cx="3310299" cy="290166"/>
          </a:xfrm>
          <a:prstGeom prst="rect">
            <a:avLst/>
          </a:prstGeom>
        </p:spPr>
      </p:pic>
      <p:pic>
        <p:nvPicPr>
          <p:cNvPr id="29" name="Picture 2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500297" y="928669"/>
            <a:ext cx="3447101" cy="5073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43108" y="21429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But, if</a:t>
            </a:r>
            <a:endParaRPr lang="ru-RU" sz="2000" dirty="0"/>
          </a:p>
        </p:txBody>
      </p:sp>
      <p:pic>
        <p:nvPicPr>
          <p:cNvPr id="31" name="Picture 30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293368" y="3500438"/>
            <a:ext cx="6493342" cy="12144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357422" y="2857496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Eigenfunctions</a:t>
            </a:r>
            <a:r>
              <a:rPr lang="en-US" sz="2000" dirty="0" smtClean="0"/>
              <a:t>:</a:t>
            </a:r>
            <a:endParaRPr lang="ru-RU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57158" y="5143512"/>
            <a:ext cx="8429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In what follows we assume that                  .</a:t>
            </a:r>
            <a:endParaRPr lang="ru-RU" sz="2200" dirty="0"/>
          </a:p>
        </p:txBody>
      </p:sp>
      <p:pic>
        <p:nvPicPr>
          <p:cNvPr id="41" name="Picture 40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929322" y="5226971"/>
            <a:ext cx="905057" cy="27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                  may be a reasonable approximation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5572140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 so easy… See the end of the talk.</a:t>
            </a:r>
            <a:endParaRPr lang="ru-RU" sz="2000" dirty="0"/>
          </a:p>
        </p:txBody>
      </p:sp>
      <p:pic>
        <p:nvPicPr>
          <p:cNvPr id="5" name="Picture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357422" y="297749"/>
            <a:ext cx="905057" cy="273731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1280246"/>
            <a:ext cx="4000528" cy="343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43372" y="1280246"/>
            <a:ext cx="478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0" dirty="0" smtClean="0"/>
              <a:t>Normalized entrainment matrix versus baryon number density for the third equation of state of Glendenning (</a:t>
            </a:r>
            <a:r>
              <a:rPr lang="en-US" sz="2000" baseline="0" dirty="0" smtClean="0">
                <a:solidFill>
                  <a:srgbClr val="00B0F0"/>
                </a:solidFill>
              </a:rPr>
              <a:t>Glendenning, </a:t>
            </a:r>
            <a:r>
              <a:rPr lang="en-US" sz="2000" baseline="0" dirty="0" err="1" smtClean="0">
                <a:solidFill>
                  <a:srgbClr val="00B0F0"/>
                </a:solidFill>
              </a:rPr>
              <a:t>ApJ</a:t>
            </a:r>
            <a:r>
              <a:rPr lang="en-US" sz="2000" baseline="0" dirty="0" smtClean="0">
                <a:solidFill>
                  <a:srgbClr val="00B0F0"/>
                </a:solidFill>
              </a:rPr>
              <a:t>, 293, 470, 1985</a:t>
            </a:r>
            <a:r>
              <a:rPr lang="en-US" sz="2000" baseline="0" dirty="0" smtClean="0"/>
              <a:t>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385201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Gusakov</a:t>
            </a:r>
            <a:r>
              <a:rPr lang="en-US" dirty="0" smtClean="0">
                <a:solidFill>
                  <a:srgbClr val="00B0F0"/>
                </a:solidFill>
              </a:rPr>
              <a:t>, Kantor, </a:t>
            </a:r>
            <a:r>
              <a:rPr lang="en-US" dirty="0" err="1" smtClean="0">
                <a:solidFill>
                  <a:srgbClr val="00B0F0"/>
                </a:solidFill>
              </a:rPr>
              <a:t>Haensel</a:t>
            </a:r>
            <a:r>
              <a:rPr lang="en-US" dirty="0" smtClean="0">
                <a:solidFill>
                  <a:srgbClr val="00B0F0"/>
                </a:solidFill>
              </a:rPr>
              <a:t> 2009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2" name="Picture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 rot="16200000">
            <a:off x="-522854" y="2446549"/>
            <a:ext cx="2112138" cy="219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134750" y="2555105"/>
            <a:ext cx="4033475" cy="576986"/>
          </a:xfrm>
          <a:prstGeom prst="rect">
            <a:avLst/>
          </a:prstGeom>
        </p:spPr>
      </p:pic>
      <p:pic>
        <p:nvPicPr>
          <p:cNvPr id="3" name="Picture 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143108" y="1773784"/>
            <a:ext cx="2276597" cy="650613"/>
          </a:xfrm>
          <a:prstGeom prst="rect">
            <a:avLst/>
          </a:prstGeom>
        </p:spPr>
      </p:pic>
      <p:pic>
        <p:nvPicPr>
          <p:cNvPr id="10" name="Picture 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214547" y="3345418"/>
            <a:ext cx="4677937" cy="2994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00232" y="1643050"/>
            <a:ext cx="5143536" cy="21431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114298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Expanding equations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842097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the second order in the rotation frequency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413601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 find that only                 r-modes are possible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we find        and                                  . </a:t>
            </a:r>
            <a:endParaRPr lang="ru-RU" sz="2000" dirty="0"/>
          </a:p>
        </p:txBody>
      </p:sp>
      <p:pic>
        <p:nvPicPr>
          <p:cNvPr id="9" name="Picture 8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000496" y="4485039"/>
            <a:ext cx="747351" cy="214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71414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calculate dissipation we need to know </a:t>
            </a:r>
            <a:r>
              <a:rPr lang="en-US" sz="2000" dirty="0" err="1" smtClean="0"/>
              <a:t>eigenfunctions</a:t>
            </a:r>
            <a:r>
              <a:rPr lang="en-US" sz="2000" dirty="0" smtClean="0"/>
              <a:t>                                 . In the leading order in        </a:t>
            </a:r>
            <a:r>
              <a:rPr lang="en-US" sz="2000" dirty="0" err="1" smtClean="0"/>
              <a:t>eigenfunctions</a:t>
            </a:r>
            <a:r>
              <a:rPr lang="en-US" sz="2000" dirty="0" smtClean="0"/>
              <a:t>                                  are not restricted. To determine them we need to proceed to the next order in       .</a:t>
            </a:r>
            <a:endParaRPr lang="ru-RU" sz="2000" dirty="0"/>
          </a:p>
        </p:txBody>
      </p:sp>
      <p:pic>
        <p:nvPicPr>
          <p:cNvPr id="12" name="Picture 11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286512" y="714356"/>
            <a:ext cx="195691" cy="216000"/>
          </a:xfrm>
          <a:prstGeom prst="rect">
            <a:avLst/>
          </a:prstGeom>
        </p:spPr>
      </p:pic>
      <p:pic>
        <p:nvPicPr>
          <p:cNvPr id="13" name="Picture 12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071670" y="426918"/>
            <a:ext cx="195691" cy="216000"/>
          </a:xfrm>
          <a:prstGeom prst="rect">
            <a:avLst/>
          </a:prstGeom>
        </p:spPr>
      </p:pic>
      <p:pic>
        <p:nvPicPr>
          <p:cNvPr id="15" name="Picture 14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196804" y="142852"/>
            <a:ext cx="1732782" cy="246058"/>
          </a:xfrm>
          <a:prstGeom prst="rect">
            <a:avLst/>
          </a:prstGeom>
        </p:spPr>
      </p:pic>
      <p:pic>
        <p:nvPicPr>
          <p:cNvPr id="16" name="Picture 15" descr="IguanaTex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500562" y="5096237"/>
            <a:ext cx="1732782" cy="246058"/>
          </a:xfrm>
          <a:prstGeom prst="rect">
            <a:avLst/>
          </a:prstGeom>
        </p:spPr>
      </p:pic>
      <p:pic>
        <p:nvPicPr>
          <p:cNvPr id="17" name="Picture 16" descr="IguanaTex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595690" y="5167675"/>
            <a:ext cx="261930" cy="174620"/>
          </a:xfrm>
          <a:prstGeom prst="rect">
            <a:avLst/>
          </a:prstGeom>
        </p:spPr>
      </p:pic>
      <p:pic>
        <p:nvPicPr>
          <p:cNvPr id="18" name="Picture 17" descr="IguanaTex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28596" y="6072206"/>
            <a:ext cx="2217671" cy="324000"/>
          </a:xfrm>
          <a:prstGeom prst="rect">
            <a:avLst/>
          </a:prstGeom>
        </p:spPr>
      </p:pic>
      <p:pic>
        <p:nvPicPr>
          <p:cNvPr id="19" name="Picture 18" descr="IguanaTex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3286115" y="5715016"/>
            <a:ext cx="5729419" cy="107157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-214314" y="1142984"/>
            <a:ext cx="942978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142908" y="5641990"/>
            <a:ext cx="942978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guanaTex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000496" y="468298"/>
            <a:ext cx="1732782" cy="24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7141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Numerical results. Physics input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500042"/>
            <a:ext cx="90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EOS: parameterization (</a:t>
            </a:r>
            <a:r>
              <a:rPr lang="en-US" sz="2000" dirty="0" err="1" smtClean="0"/>
              <a:t>Heiselberg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Hjorth</a:t>
            </a:r>
            <a:r>
              <a:rPr lang="en-US" sz="2000" dirty="0" smtClean="0"/>
              <a:t>-Jensen 1999) of APR (</a:t>
            </a:r>
            <a:r>
              <a:rPr lang="en-US" sz="2000" dirty="0" err="1" smtClean="0"/>
              <a:t>Akmal</a:t>
            </a:r>
            <a:r>
              <a:rPr lang="en-US" sz="2000" dirty="0" smtClean="0"/>
              <a:t>, </a:t>
            </a:r>
            <a:r>
              <a:rPr lang="en-US" sz="2000" dirty="0" err="1" smtClean="0"/>
              <a:t>Pandharipande</a:t>
            </a:r>
            <a:r>
              <a:rPr lang="en-US" sz="2000" dirty="0" smtClean="0"/>
              <a:t>, Ravenhall 1998).</a:t>
            </a:r>
            <a:endParaRPr lang="ru-RU" sz="2000" dirty="0"/>
          </a:p>
        </p:txBody>
      </p:sp>
      <p:pic>
        <p:nvPicPr>
          <p:cNvPr id="4" name="Picture 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857356" y="1285860"/>
            <a:ext cx="5294960" cy="317496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461318"/>
            <a:ext cx="3643338" cy="348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6248" y="2532756"/>
            <a:ext cx="48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the decrease of the stellar temperature </a:t>
            </a:r>
          </a:p>
          <a:p>
            <a:r>
              <a:rPr lang="en-US" sz="2000" dirty="0" smtClean="0"/>
              <a:t>the size of the SFL-region increases.</a:t>
            </a:r>
            <a:endParaRPr lang="ru-RU" sz="20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928927" y="4429132"/>
            <a:ext cx="1428760" cy="2857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0563" y="407194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superfluid</a:t>
            </a:r>
            <a:r>
              <a:rPr lang="en-US" sz="2000" dirty="0" smtClean="0"/>
              <a:t> region at </a:t>
            </a:r>
            <a:endParaRPr lang="ru-RU" sz="2000" dirty="0"/>
          </a:p>
        </p:txBody>
      </p:sp>
      <p:pic>
        <p:nvPicPr>
          <p:cNvPr id="10" name="Picture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786579" y="4143380"/>
            <a:ext cx="1586535" cy="21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25" y="478632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and three layer configurations are possible</a:t>
            </a:r>
            <a:endParaRPr lang="ru-RU" sz="2000" dirty="0"/>
          </a:p>
        </p:txBody>
      </p:sp>
      <p:pic>
        <p:nvPicPr>
          <p:cNvPr id="12" name="Picture 1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142976" y="2818508"/>
            <a:ext cx="1216796" cy="2143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1714488"/>
            <a:ext cx="5143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Superfluidity</a:t>
            </a:r>
            <a:r>
              <a:rPr lang="en-US" sz="2200" dirty="0" smtClean="0"/>
              <a:t> model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6143644"/>
            <a:ext cx="9001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Two models:  Model I – </a:t>
            </a:r>
            <a:r>
              <a:rPr lang="en-US" sz="2200" i="1" dirty="0" err="1" smtClean="0"/>
              <a:t>npe</a:t>
            </a:r>
            <a:r>
              <a:rPr lang="en-US" sz="2200" dirty="0" smtClean="0"/>
              <a:t> matter, Model II – </a:t>
            </a:r>
            <a:r>
              <a:rPr lang="en-US" sz="2200" i="1" baseline="0" dirty="0" err="1" smtClean="0"/>
              <a:t>npeμ</a:t>
            </a:r>
            <a:r>
              <a:rPr lang="en-US" sz="2200" baseline="0" dirty="0" smtClean="0"/>
              <a:t> matter</a:t>
            </a:r>
            <a:r>
              <a:rPr lang="en-US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-2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Numerical results. Spectrum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00042"/>
            <a:ext cx="878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Model I – </a:t>
            </a:r>
            <a:r>
              <a:rPr lang="en-US" sz="2000" b="1" dirty="0" err="1" smtClean="0">
                <a:solidFill>
                  <a:srgbClr val="00B0F0"/>
                </a:solidFill>
              </a:rPr>
              <a:t>muons</a:t>
            </a:r>
            <a:r>
              <a:rPr lang="en-US" sz="2000" b="1" dirty="0" smtClean="0">
                <a:solidFill>
                  <a:srgbClr val="00B0F0"/>
                </a:solidFill>
              </a:rPr>
              <a:t> are disabled (</a:t>
            </a:r>
            <a:r>
              <a:rPr lang="en-US" sz="2000" b="1" i="1" dirty="0" err="1" smtClean="0">
                <a:solidFill>
                  <a:srgbClr val="00B0F0"/>
                </a:solidFill>
              </a:rPr>
              <a:t>npe</a:t>
            </a:r>
            <a:r>
              <a:rPr lang="en-US" sz="2000" b="1" dirty="0" smtClean="0">
                <a:solidFill>
                  <a:srgbClr val="00B0F0"/>
                </a:solidFill>
              </a:rPr>
              <a:t> composition)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2" y="1692464"/>
            <a:ext cx="414666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42976" y="136379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Model I</a:t>
            </a:r>
            <a:endParaRPr lang="ru-RU" sz="2000" dirty="0"/>
          </a:p>
        </p:txBody>
      </p:sp>
      <p:pic>
        <p:nvPicPr>
          <p:cNvPr id="40" name="Picture 3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786050" y="1895756"/>
            <a:ext cx="1107092" cy="1824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0562" y="1285860"/>
            <a:ext cx="4286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Only two r-modes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dirty="0" smtClean="0"/>
              <a:t>normal-like </a:t>
            </a:r>
          </a:p>
          <a:p>
            <a:r>
              <a:rPr lang="en-US" sz="2000" dirty="0" smtClean="0"/>
              <a:t>(practically temperature independent)</a:t>
            </a:r>
          </a:p>
          <a:p>
            <a:endParaRPr lang="en-US" sz="2000" dirty="0"/>
          </a:p>
          <a:p>
            <a:r>
              <a:rPr lang="en-US" sz="2000" dirty="0" err="1" smtClean="0"/>
              <a:t>superfluid</a:t>
            </a:r>
            <a:r>
              <a:rPr lang="en-US" sz="2000" dirty="0" smtClean="0"/>
              <a:t>-like </a:t>
            </a:r>
          </a:p>
          <a:p>
            <a:r>
              <a:rPr lang="en-US" sz="2000" dirty="0" smtClean="0"/>
              <a:t>(depends on temperature)</a:t>
            </a:r>
          </a:p>
          <a:p>
            <a:endParaRPr lang="en-US" sz="2000" dirty="0"/>
          </a:p>
        </p:txBody>
      </p:sp>
      <p:pic>
        <p:nvPicPr>
          <p:cNvPr id="15" name="Picture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857356" y="4507064"/>
            <a:ext cx="1216796" cy="21431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3643308" y="2363924"/>
            <a:ext cx="857255" cy="2857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214679" y="3292618"/>
            <a:ext cx="1285884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2250265" y="2971147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1607323" y="3042585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22583" y="4000504"/>
            <a:ext cx="562141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785918" y="364980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avoided crossings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14282" y="593582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Eigenfunctions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for </a:t>
            </a:r>
            <a:r>
              <a:rPr lang="ru-RU" sz="2000" dirty="0" smtClean="0"/>
              <a:t>                         , </a:t>
            </a:r>
            <a:endParaRPr lang="ru-RU" sz="2000" dirty="0"/>
          </a:p>
        </p:txBody>
      </p:sp>
      <p:pic>
        <p:nvPicPr>
          <p:cNvPr id="31" name="Picture 30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000232" y="6007262"/>
            <a:ext cx="1732782" cy="246058"/>
          </a:xfrm>
          <a:prstGeom prst="rect">
            <a:avLst/>
          </a:prstGeom>
        </p:spPr>
      </p:pic>
      <p:pic>
        <p:nvPicPr>
          <p:cNvPr id="32" name="Picture 31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14349" y="6293014"/>
            <a:ext cx="1194545" cy="234000"/>
          </a:xfrm>
          <a:prstGeom prst="rect">
            <a:avLst/>
          </a:prstGeom>
        </p:spPr>
      </p:pic>
      <p:pic>
        <p:nvPicPr>
          <p:cNvPr id="33" name="Picture 3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143504" y="5286388"/>
            <a:ext cx="174612" cy="177547"/>
          </a:xfrm>
          <a:prstGeom prst="rect">
            <a:avLst/>
          </a:prstGeom>
        </p:spPr>
      </p:pic>
      <p:pic>
        <p:nvPicPr>
          <p:cNvPr id="35" name="Picture 34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572132" y="5857892"/>
            <a:ext cx="255965" cy="211577"/>
          </a:xfrm>
          <a:prstGeom prst="rect">
            <a:avLst/>
          </a:prstGeom>
        </p:spPr>
      </p:pic>
      <p:pic>
        <p:nvPicPr>
          <p:cNvPr id="36" name="Picture 35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8388001" y="5000636"/>
            <a:ext cx="255965" cy="211577"/>
          </a:xfrm>
          <a:prstGeom prst="rect">
            <a:avLst/>
          </a:prstGeom>
        </p:spPr>
      </p:pic>
      <p:pic>
        <p:nvPicPr>
          <p:cNvPr id="37" name="Picture 36" descr="IguanaTex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8469354" y="5823221"/>
            <a:ext cx="174612" cy="177547"/>
          </a:xfrm>
          <a:prstGeom prst="rect">
            <a:avLst/>
          </a:prstGeom>
        </p:spPr>
      </p:pic>
      <p:pic>
        <p:nvPicPr>
          <p:cNvPr id="38" name="Picture 37" descr="IguanaTex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2285983" y="6309328"/>
            <a:ext cx="1199846" cy="198000"/>
          </a:xfrm>
          <a:prstGeom prst="rect">
            <a:avLst/>
          </a:prstGeom>
        </p:spPr>
      </p:pic>
      <p:pic>
        <p:nvPicPr>
          <p:cNvPr id="23" name="Picture 22" descr="IguanaTex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28596" y="1006602"/>
            <a:ext cx="2217671" cy="324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00562" y="4214818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II</a:t>
            </a:r>
            <a:endParaRPr lang="ru-R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7072330" y="4214818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8926" y="46124"/>
            <a:ext cx="334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Model II – </a:t>
            </a:r>
            <a:r>
              <a:rPr lang="en-US" sz="2000" b="1" i="1" baseline="0" dirty="0" err="1" smtClean="0">
                <a:solidFill>
                  <a:srgbClr val="00B0F0"/>
                </a:solidFill>
              </a:rPr>
              <a:t>npeμ</a:t>
            </a:r>
            <a:r>
              <a:rPr lang="en-US" sz="2000" b="1" dirty="0" smtClean="0">
                <a:solidFill>
                  <a:srgbClr val="00B0F0"/>
                </a:solidFill>
              </a:rPr>
              <a:t> composition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571480"/>
            <a:ext cx="65577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714876" y="2857496"/>
            <a:ext cx="415134" cy="1746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4429124" y="2643182"/>
            <a:ext cx="214314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7554" y="428604"/>
            <a:ext cx="3357586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43702" y="500042"/>
            <a:ext cx="26432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Infinite set of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r-modes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71942"/>
            <a:ext cx="465273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928926" y="46124"/>
            <a:ext cx="334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Model II – </a:t>
            </a:r>
            <a:r>
              <a:rPr lang="en-US" sz="2000" b="1" i="1" baseline="0" dirty="0" err="1" smtClean="0">
                <a:solidFill>
                  <a:srgbClr val="00B0F0"/>
                </a:solidFill>
              </a:rPr>
              <a:t>npeμ</a:t>
            </a:r>
            <a:r>
              <a:rPr lang="en-US" sz="2000" b="1" dirty="0" smtClean="0">
                <a:solidFill>
                  <a:srgbClr val="00B0F0"/>
                </a:solidFill>
              </a:rPr>
              <a:t> composition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571480"/>
            <a:ext cx="65577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14876" y="2857496"/>
            <a:ext cx="415134" cy="1746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4429124" y="2643182"/>
            <a:ext cx="214314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7" y="4127644"/>
            <a:ext cx="4663249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2844" y="6357958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Eigenfunctions</a:t>
            </a:r>
            <a:r>
              <a:rPr lang="en-US" sz="2000" dirty="0" smtClean="0"/>
              <a:t> of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r-modes</a:t>
            </a:r>
            <a:endParaRPr lang="ru-RU" sz="2000" dirty="0"/>
          </a:p>
        </p:txBody>
      </p:sp>
      <p:sp>
        <p:nvSpPr>
          <p:cNvPr id="10" name="Rectangle 9"/>
          <p:cNvSpPr/>
          <p:nvPr/>
        </p:nvSpPr>
        <p:spPr>
          <a:xfrm>
            <a:off x="3357554" y="428604"/>
            <a:ext cx="3357586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43702" y="500042"/>
            <a:ext cx="2643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Infinite set of 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uperfluid</a:t>
            </a:r>
            <a:r>
              <a:rPr lang="en-US" sz="2000" b="1" dirty="0" smtClean="0">
                <a:solidFill>
                  <a:srgbClr val="FF0000"/>
                </a:solidFill>
              </a:rPr>
              <a:t> r-modes with nodes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071942"/>
            <a:ext cx="465273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928926" y="46124"/>
            <a:ext cx="334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Model II – </a:t>
            </a:r>
            <a:r>
              <a:rPr lang="en-US" sz="2000" b="1" i="1" baseline="0" dirty="0" err="1" smtClean="0">
                <a:solidFill>
                  <a:srgbClr val="00B0F0"/>
                </a:solidFill>
              </a:rPr>
              <a:t>npeμ</a:t>
            </a:r>
            <a:r>
              <a:rPr lang="en-US" sz="2000" b="1" dirty="0" smtClean="0">
                <a:solidFill>
                  <a:srgbClr val="00B0F0"/>
                </a:solidFill>
              </a:rPr>
              <a:t> composition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571480"/>
            <a:ext cx="65577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14876" y="2857496"/>
            <a:ext cx="415134" cy="1746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4429124" y="2643182"/>
            <a:ext cx="214314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7" y="4127644"/>
            <a:ext cx="4663249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2844" y="6357958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Eigenfunctions</a:t>
            </a:r>
            <a:r>
              <a:rPr lang="en-US" sz="2000" dirty="0" smtClean="0"/>
              <a:t> of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r-modes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4" y="500042"/>
            <a:ext cx="2643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Only r-mode without nodes </a:t>
            </a:r>
            <a:r>
              <a:rPr lang="en-US" sz="2000" b="1" dirty="0" smtClean="0">
                <a:solidFill>
                  <a:srgbClr val="FF0000"/>
                </a:solidFill>
              </a:rPr>
              <a:t>experiences avoided-crossings </a:t>
            </a:r>
            <a:r>
              <a:rPr lang="en-US" sz="2000" b="1" dirty="0" smtClean="0">
                <a:solidFill>
                  <a:srgbClr val="FF0000"/>
                </a:solidFill>
              </a:rPr>
              <a:t>with normal r-mode.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Infinite set of 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uperfluid</a:t>
            </a:r>
            <a:r>
              <a:rPr lang="en-US" sz="2000" b="1" dirty="0" smtClean="0">
                <a:solidFill>
                  <a:srgbClr val="FF0000"/>
                </a:solidFill>
              </a:rPr>
              <a:t> r-modes with nodes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786182" y="3185749"/>
            <a:ext cx="2044394" cy="642942"/>
          </a:xfrm>
          <a:prstGeom prst="rect">
            <a:avLst/>
          </a:prstGeom>
        </p:spPr>
      </p:pic>
      <p:pic>
        <p:nvPicPr>
          <p:cNvPr id="6" name="Picture 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52798" y="4143380"/>
            <a:ext cx="1993733" cy="28575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26879" y="4185881"/>
            <a:ext cx="330940" cy="185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812697" y="4114443"/>
            <a:ext cx="902443" cy="288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5388603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</a:t>
            </a:r>
            <a:r>
              <a:rPr lang="en-US" sz="2000" i="1" dirty="0" err="1" smtClean="0"/>
              <a:t>npe</a:t>
            </a:r>
            <a:r>
              <a:rPr lang="en-US" sz="2000" dirty="0" smtClean="0"/>
              <a:t> matter we have no such restriction (neutrons move with different velocity, protons are non-stratified                   ), </a:t>
            </a:r>
            <a:r>
              <a:rPr lang="en-US" sz="2000" dirty="0" smtClean="0"/>
              <a:t>thus       </a:t>
            </a:r>
            <a:r>
              <a:rPr lang="en-US" sz="2000" dirty="0" smtClean="0"/>
              <a:t>can be         .</a:t>
            </a:r>
            <a:endParaRPr lang="ru-RU" sz="2000" dirty="0"/>
          </a:p>
        </p:txBody>
      </p:sp>
      <p:pic>
        <p:nvPicPr>
          <p:cNvPr id="11" name="Picture 10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570921" y="5788713"/>
            <a:ext cx="215657" cy="249973"/>
          </a:xfrm>
          <a:prstGeom prst="rect">
            <a:avLst/>
          </a:prstGeom>
        </p:spPr>
      </p:pic>
      <p:pic>
        <p:nvPicPr>
          <p:cNvPr id="12" name="Picture 11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629760" y="5796784"/>
            <a:ext cx="371264" cy="1746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472" y="142852"/>
            <a:ext cx="814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B0F0"/>
                </a:solidFill>
              </a:rPr>
              <a:t>Why </a:t>
            </a:r>
            <a:r>
              <a:rPr lang="en-US" sz="2200" b="1" dirty="0" err="1" smtClean="0">
                <a:solidFill>
                  <a:srgbClr val="00B0F0"/>
                </a:solidFill>
              </a:rPr>
              <a:t>muons</a:t>
            </a:r>
            <a:r>
              <a:rPr lang="en-US" sz="2200" b="1" dirty="0" smtClean="0">
                <a:solidFill>
                  <a:srgbClr val="00B0F0"/>
                </a:solidFill>
              </a:rPr>
              <a:t> affect the spectrum so much?</a:t>
            </a:r>
            <a:endParaRPr lang="ru-RU" sz="22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642918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Consider inertial modes (              ). Continuity equations for electrons and </a:t>
            </a:r>
            <a:r>
              <a:rPr lang="en-US" sz="2000" dirty="0" err="1" smtClean="0"/>
              <a:t>muons</a:t>
            </a:r>
            <a:r>
              <a:rPr lang="en-US" sz="2000" dirty="0" smtClean="0"/>
              <a:t> in the leading order:</a:t>
            </a:r>
            <a:endParaRPr lang="ru-RU" sz="2000" dirty="0"/>
          </a:p>
        </p:txBody>
      </p:sp>
      <p:pic>
        <p:nvPicPr>
          <p:cNvPr id="20" name="Picture 19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067825" y="754050"/>
            <a:ext cx="718357" cy="246058"/>
          </a:xfrm>
          <a:prstGeom prst="rect">
            <a:avLst/>
          </a:prstGeom>
        </p:spPr>
      </p:pic>
      <p:pic>
        <p:nvPicPr>
          <p:cNvPr id="22" name="Picture 21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71537" y="1542675"/>
            <a:ext cx="7012074" cy="429874"/>
          </a:xfrm>
          <a:prstGeom prst="rect">
            <a:avLst/>
          </a:prstGeom>
        </p:spPr>
      </p:pic>
      <p:pic>
        <p:nvPicPr>
          <p:cNvPr id="24" name="Picture 23" descr="IguanaTex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1537" y="2112934"/>
            <a:ext cx="7067784" cy="485483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>
            <a:off x="4643438" y="2685683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14282" y="471488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It cuts some inertial modes in</a:t>
            </a:r>
            <a:r>
              <a:rPr lang="en-US" sz="2200" dirty="0" smtClean="0"/>
              <a:t> </a:t>
            </a:r>
            <a:r>
              <a:rPr lang="en-US" sz="2400" i="1" baseline="0" dirty="0" err="1" smtClean="0"/>
              <a:t>npeμ</a:t>
            </a:r>
            <a:r>
              <a:rPr lang="en-US" sz="2200" dirty="0" smtClean="0"/>
              <a:t> matter in slow rotation limit</a:t>
            </a:r>
            <a:r>
              <a:rPr lang="en-US" sz="2200" dirty="0" smtClean="0"/>
              <a:t>!</a:t>
            </a:r>
            <a:endParaRPr lang="ru-RU" sz="2200" dirty="0"/>
          </a:p>
        </p:txBody>
      </p:sp>
      <p:sp>
        <p:nvSpPr>
          <p:cNvPr id="29" name="Rounded Rectangle 28"/>
          <p:cNvSpPr/>
          <p:nvPr/>
        </p:nvSpPr>
        <p:spPr>
          <a:xfrm>
            <a:off x="357158" y="4717143"/>
            <a:ext cx="8358246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9" descr="IguanaTex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824000" y="5834259"/>
            <a:ext cx="985389" cy="216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4282" y="6215082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 class of inertial modes in</a:t>
            </a:r>
            <a:r>
              <a:rPr lang="en-US" sz="2200" dirty="0" smtClean="0"/>
              <a:t> </a:t>
            </a:r>
            <a:r>
              <a:rPr lang="en-US" sz="2400" i="1" baseline="0" dirty="0" err="1" smtClean="0"/>
              <a:t>npe</a:t>
            </a:r>
            <a:r>
              <a:rPr lang="en-US" sz="2200" dirty="0" smtClean="0"/>
              <a:t> </a:t>
            </a:r>
            <a:r>
              <a:rPr lang="en-US" sz="2200" dirty="0" smtClean="0"/>
              <a:t>matter in </a:t>
            </a:r>
            <a:r>
              <a:rPr lang="en-US" sz="2200" dirty="0" smtClean="0"/>
              <a:t>richer!</a:t>
            </a:r>
            <a:endParaRPr lang="ru-RU" sz="2200" dirty="0"/>
          </a:p>
        </p:txBody>
      </p:sp>
      <p:sp>
        <p:nvSpPr>
          <p:cNvPr id="23" name="Rounded Rectangle 22"/>
          <p:cNvSpPr/>
          <p:nvPr/>
        </p:nvSpPr>
        <p:spPr>
          <a:xfrm>
            <a:off x="357158" y="6217341"/>
            <a:ext cx="8358246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56051" y="71414"/>
            <a:ext cx="90879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Rotating NSs support inertial oscillation modes, in particular r-modes, which are subject to gravitational-driven instability at </a:t>
            </a:r>
            <a:r>
              <a:rPr lang="en-US" sz="2000" i="1" dirty="0" smtClean="0"/>
              <a:t>any </a:t>
            </a:r>
            <a:r>
              <a:rPr lang="en-US" sz="2000" dirty="0" smtClean="0"/>
              <a:t>rotation frequency. Dissipation suppresses </a:t>
            </a:r>
            <a:r>
              <a:rPr lang="en-US" sz="2000" i="1" dirty="0" smtClean="0"/>
              <a:t>r</a:t>
            </a:r>
            <a:r>
              <a:rPr lang="en-US" sz="2000" dirty="0" smtClean="0"/>
              <a:t>-mode instability in a wide range of parameters. Only rapidly rotating and warm NSs are unstable with respect to r-mode excitation (“instability window”).</a:t>
            </a:r>
            <a:endParaRPr lang="ru-RU" sz="2000" dirty="0" smtClean="0"/>
          </a:p>
          <a:p>
            <a:pPr algn="ctr"/>
            <a:endParaRPr lang="en-US" sz="2000" dirty="0" smtClean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2323716"/>
            <a:ext cx="4572032" cy="439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Rounded Rectangle 52"/>
          <p:cNvSpPr/>
          <p:nvPr/>
        </p:nvSpPr>
        <p:spPr>
          <a:xfrm>
            <a:off x="2786050" y="4209688"/>
            <a:ext cx="1224136" cy="64807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07504" y="151881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Typical instability window of an NS</a:t>
            </a:r>
            <a:endParaRPr lang="ru-RU" sz="2400" b="1" dirty="0">
              <a:solidFill>
                <a:srgbClr val="00B0F0"/>
              </a:solidFill>
            </a:endParaRPr>
          </a:p>
        </p:txBody>
      </p:sp>
      <p:grpSp>
        <p:nvGrpSpPr>
          <p:cNvPr id="55" name="Group 4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796136" y="3304760"/>
            <a:ext cx="2232248" cy="699637"/>
            <a:chOff x="2" y="-2"/>
            <a:chExt cx="5759" cy="1805"/>
          </a:xfrm>
        </p:grpSpPr>
        <p:sp>
          <p:nvSpPr>
            <p:cNvPr id="56" name="Freeform 41"/>
            <p:cNvSpPr>
              <a:spLocks noChangeAspect="1"/>
            </p:cNvSpPr>
            <p:nvPr/>
          </p:nvSpPr>
          <p:spPr bwMode="auto">
            <a:xfrm>
              <a:off x="562" y="-2"/>
              <a:ext cx="271" cy="548"/>
            </a:xfrm>
            <a:custGeom>
              <a:avLst/>
              <a:gdLst/>
              <a:ahLst/>
              <a:cxnLst>
                <a:cxn ang="0">
                  <a:pos x="168" y="21"/>
                </a:cxn>
                <a:cxn ang="0">
                  <a:pos x="168" y="10"/>
                </a:cxn>
                <a:cxn ang="0">
                  <a:pos x="166" y="3"/>
                </a:cxn>
                <a:cxn ang="0">
                  <a:pos x="160" y="0"/>
                </a:cxn>
                <a:cxn ang="0">
                  <a:pos x="149" y="0"/>
                </a:cxn>
                <a:cxn ang="0">
                  <a:pos x="108" y="30"/>
                </a:cxn>
                <a:cxn ang="0">
                  <a:pos x="65" y="46"/>
                </a:cxn>
                <a:cxn ang="0">
                  <a:pos x="27" y="52"/>
                </a:cxn>
                <a:cxn ang="0">
                  <a:pos x="0" y="53"/>
                </a:cxn>
                <a:cxn ang="0">
                  <a:pos x="0" y="78"/>
                </a:cxn>
                <a:cxn ang="0">
                  <a:pos x="18" y="78"/>
                </a:cxn>
                <a:cxn ang="0">
                  <a:pos x="44" y="75"/>
                </a:cxn>
                <a:cxn ang="0">
                  <a:pos x="75" y="69"/>
                </a:cxn>
                <a:cxn ang="0">
                  <a:pos x="108" y="57"/>
                </a:cxn>
                <a:cxn ang="0">
                  <a:pos x="108" y="483"/>
                </a:cxn>
                <a:cxn ang="0">
                  <a:pos x="107" y="493"/>
                </a:cxn>
                <a:cxn ang="0">
                  <a:pos x="106" y="501"/>
                </a:cxn>
                <a:cxn ang="0">
                  <a:pos x="103" y="508"/>
                </a:cxn>
                <a:cxn ang="0">
                  <a:pos x="97" y="513"/>
                </a:cxn>
                <a:cxn ang="0">
                  <a:pos x="88" y="517"/>
                </a:cxn>
                <a:cxn ang="0">
                  <a:pos x="74" y="520"/>
                </a:cxn>
                <a:cxn ang="0">
                  <a:pos x="56" y="522"/>
                </a:cxn>
                <a:cxn ang="0">
                  <a:pos x="31" y="522"/>
                </a:cxn>
                <a:cxn ang="0">
                  <a:pos x="5" y="522"/>
                </a:cxn>
                <a:cxn ang="0">
                  <a:pos x="5" y="548"/>
                </a:cxn>
                <a:cxn ang="0">
                  <a:pos x="33" y="546"/>
                </a:cxn>
                <a:cxn ang="0">
                  <a:pos x="70" y="546"/>
                </a:cxn>
                <a:cxn ang="0">
                  <a:pos x="107" y="545"/>
                </a:cxn>
                <a:cxn ang="0">
                  <a:pos x="138" y="545"/>
                </a:cxn>
                <a:cxn ang="0">
                  <a:pos x="169" y="545"/>
                </a:cxn>
                <a:cxn ang="0">
                  <a:pos x="206" y="546"/>
                </a:cxn>
                <a:cxn ang="0">
                  <a:pos x="243" y="546"/>
                </a:cxn>
                <a:cxn ang="0">
                  <a:pos x="271" y="548"/>
                </a:cxn>
                <a:cxn ang="0">
                  <a:pos x="271" y="522"/>
                </a:cxn>
                <a:cxn ang="0">
                  <a:pos x="245" y="522"/>
                </a:cxn>
                <a:cxn ang="0">
                  <a:pos x="220" y="522"/>
                </a:cxn>
                <a:cxn ang="0">
                  <a:pos x="202" y="520"/>
                </a:cxn>
                <a:cxn ang="0">
                  <a:pos x="188" y="518"/>
                </a:cxn>
                <a:cxn ang="0">
                  <a:pos x="179" y="514"/>
                </a:cxn>
                <a:cxn ang="0">
                  <a:pos x="173" y="509"/>
                </a:cxn>
                <a:cxn ang="0">
                  <a:pos x="170" y="502"/>
                </a:cxn>
                <a:cxn ang="0">
                  <a:pos x="169" y="493"/>
                </a:cxn>
                <a:cxn ang="0">
                  <a:pos x="168" y="483"/>
                </a:cxn>
                <a:cxn ang="0">
                  <a:pos x="168" y="21"/>
                </a:cxn>
              </a:cxnLst>
              <a:rect l="0" t="0" r="r" b="b"/>
              <a:pathLst>
                <a:path w="271" h="548">
                  <a:moveTo>
                    <a:pt x="168" y="21"/>
                  </a:moveTo>
                  <a:lnTo>
                    <a:pt x="168" y="10"/>
                  </a:lnTo>
                  <a:lnTo>
                    <a:pt x="166" y="3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08" y="30"/>
                  </a:lnTo>
                  <a:lnTo>
                    <a:pt x="65" y="46"/>
                  </a:lnTo>
                  <a:lnTo>
                    <a:pt x="27" y="52"/>
                  </a:lnTo>
                  <a:lnTo>
                    <a:pt x="0" y="53"/>
                  </a:lnTo>
                  <a:lnTo>
                    <a:pt x="0" y="78"/>
                  </a:lnTo>
                  <a:lnTo>
                    <a:pt x="18" y="78"/>
                  </a:lnTo>
                  <a:lnTo>
                    <a:pt x="44" y="75"/>
                  </a:lnTo>
                  <a:lnTo>
                    <a:pt x="75" y="69"/>
                  </a:lnTo>
                  <a:lnTo>
                    <a:pt x="108" y="57"/>
                  </a:lnTo>
                  <a:lnTo>
                    <a:pt x="108" y="483"/>
                  </a:lnTo>
                  <a:lnTo>
                    <a:pt x="107" y="493"/>
                  </a:lnTo>
                  <a:lnTo>
                    <a:pt x="106" y="501"/>
                  </a:lnTo>
                  <a:lnTo>
                    <a:pt x="103" y="508"/>
                  </a:lnTo>
                  <a:lnTo>
                    <a:pt x="97" y="513"/>
                  </a:lnTo>
                  <a:lnTo>
                    <a:pt x="88" y="517"/>
                  </a:lnTo>
                  <a:lnTo>
                    <a:pt x="74" y="520"/>
                  </a:lnTo>
                  <a:lnTo>
                    <a:pt x="56" y="522"/>
                  </a:lnTo>
                  <a:lnTo>
                    <a:pt x="31" y="522"/>
                  </a:lnTo>
                  <a:lnTo>
                    <a:pt x="5" y="522"/>
                  </a:lnTo>
                  <a:lnTo>
                    <a:pt x="5" y="548"/>
                  </a:lnTo>
                  <a:lnTo>
                    <a:pt x="33" y="546"/>
                  </a:lnTo>
                  <a:lnTo>
                    <a:pt x="70" y="546"/>
                  </a:lnTo>
                  <a:lnTo>
                    <a:pt x="107" y="545"/>
                  </a:lnTo>
                  <a:lnTo>
                    <a:pt x="138" y="545"/>
                  </a:lnTo>
                  <a:lnTo>
                    <a:pt x="169" y="545"/>
                  </a:lnTo>
                  <a:lnTo>
                    <a:pt x="206" y="546"/>
                  </a:lnTo>
                  <a:lnTo>
                    <a:pt x="243" y="546"/>
                  </a:lnTo>
                  <a:lnTo>
                    <a:pt x="271" y="548"/>
                  </a:lnTo>
                  <a:lnTo>
                    <a:pt x="271" y="522"/>
                  </a:lnTo>
                  <a:lnTo>
                    <a:pt x="245" y="522"/>
                  </a:lnTo>
                  <a:lnTo>
                    <a:pt x="220" y="522"/>
                  </a:lnTo>
                  <a:lnTo>
                    <a:pt x="202" y="520"/>
                  </a:lnTo>
                  <a:lnTo>
                    <a:pt x="188" y="518"/>
                  </a:lnTo>
                  <a:lnTo>
                    <a:pt x="179" y="514"/>
                  </a:lnTo>
                  <a:lnTo>
                    <a:pt x="173" y="509"/>
                  </a:lnTo>
                  <a:lnTo>
                    <a:pt x="170" y="502"/>
                  </a:lnTo>
                  <a:lnTo>
                    <a:pt x="169" y="493"/>
                  </a:lnTo>
                  <a:lnTo>
                    <a:pt x="168" y="483"/>
                  </a:lnTo>
                  <a:lnTo>
                    <a:pt x="168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42"/>
            <p:cNvSpPr>
              <a:spLocks noChangeAspect="1" noChangeShapeType="1"/>
            </p:cNvSpPr>
            <p:nvPr/>
          </p:nvSpPr>
          <p:spPr bwMode="auto">
            <a:xfrm>
              <a:off x="2" y="897"/>
              <a:ext cx="1386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43"/>
            <p:cNvSpPr>
              <a:spLocks noChangeAspect="1"/>
            </p:cNvSpPr>
            <p:nvPr/>
          </p:nvSpPr>
          <p:spPr bwMode="auto">
            <a:xfrm>
              <a:off x="24" y="1313"/>
              <a:ext cx="397" cy="364"/>
            </a:xfrm>
            <a:custGeom>
              <a:avLst/>
              <a:gdLst/>
              <a:ahLst/>
              <a:cxnLst>
                <a:cxn ang="0">
                  <a:pos x="219" y="47"/>
                </a:cxn>
                <a:cxn ang="0">
                  <a:pos x="357" y="47"/>
                </a:cxn>
                <a:cxn ang="0">
                  <a:pos x="368" y="47"/>
                </a:cxn>
                <a:cxn ang="0">
                  <a:pos x="381" y="44"/>
                </a:cxn>
                <a:cxn ang="0">
                  <a:pos x="393" y="36"/>
                </a:cxn>
                <a:cxn ang="0">
                  <a:pos x="397" y="20"/>
                </a:cxn>
                <a:cxn ang="0">
                  <a:pos x="395" y="8"/>
                </a:cxn>
                <a:cxn ang="0">
                  <a:pos x="387" y="2"/>
                </a:cxn>
                <a:cxn ang="0">
                  <a:pos x="376" y="0"/>
                </a:cxn>
                <a:cxn ang="0">
                  <a:pos x="365" y="0"/>
                </a:cxn>
                <a:cxn ang="0">
                  <a:pos x="135" y="0"/>
                </a:cxn>
                <a:cxn ang="0">
                  <a:pos x="120" y="0"/>
                </a:cxn>
                <a:cxn ang="0">
                  <a:pos x="100" y="5"/>
                </a:cxn>
                <a:cxn ang="0">
                  <a:pos x="77" y="16"/>
                </a:cxn>
                <a:cxn ang="0">
                  <a:pos x="50" y="38"/>
                </a:cxn>
                <a:cxn ang="0">
                  <a:pos x="31" y="62"/>
                </a:cxn>
                <a:cxn ang="0">
                  <a:pos x="15" y="84"/>
                </a:cxn>
                <a:cxn ang="0">
                  <a:pos x="4" y="103"/>
                </a:cxn>
                <a:cxn ang="0">
                  <a:pos x="0" y="112"/>
                </a:cxn>
                <a:cxn ang="0">
                  <a:pos x="2" y="117"/>
                </a:cxn>
                <a:cxn ang="0">
                  <a:pos x="10" y="121"/>
                </a:cxn>
                <a:cxn ang="0">
                  <a:pos x="17" y="118"/>
                </a:cxn>
                <a:cxn ang="0">
                  <a:pos x="23" y="111"/>
                </a:cxn>
                <a:cxn ang="0">
                  <a:pos x="38" y="90"/>
                </a:cxn>
                <a:cxn ang="0">
                  <a:pos x="54" y="74"/>
                </a:cxn>
                <a:cxn ang="0">
                  <a:pos x="69" y="63"/>
                </a:cxn>
                <a:cxn ang="0">
                  <a:pos x="84" y="55"/>
                </a:cxn>
                <a:cxn ang="0">
                  <a:pos x="97" y="51"/>
                </a:cxn>
                <a:cxn ang="0">
                  <a:pos x="109" y="48"/>
                </a:cxn>
                <a:cxn ang="0">
                  <a:pos x="120" y="47"/>
                </a:cxn>
                <a:cxn ang="0">
                  <a:pos x="128" y="47"/>
                </a:cxn>
                <a:cxn ang="0">
                  <a:pos x="195" y="47"/>
                </a:cxn>
                <a:cxn ang="0">
                  <a:pos x="115" y="311"/>
                </a:cxn>
                <a:cxn ang="0">
                  <a:pos x="110" y="329"/>
                </a:cxn>
                <a:cxn ang="0">
                  <a:pos x="107" y="342"/>
                </a:cxn>
                <a:cxn ang="0">
                  <a:pos x="108" y="349"/>
                </a:cxn>
                <a:cxn ang="0">
                  <a:pos x="112" y="356"/>
                </a:cxn>
                <a:cxn ang="0">
                  <a:pos x="119" y="362"/>
                </a:cxn>
                <a:cxn ang="0">
                  <a:pos x="131" y="364"/>
                </a:cxn>
                <a:cxn ang="0">
                  <a:pos x="147" y="360"/>
                </a:cxn>
                <a:cxn ang="0">
                  <a:pos x="157" y="351"/>
                </a:cxn>
                <a:cxn ang="0">
                  <a:pos x="162" y="339"/>
                </a:cxn>
                <a:cxn ang="0">
                  <a:pos x="164" y="329"/>
                </a:cxn>
                <a:cxn ang="0">
                  <a:pos x="219" y="47"/>
                </a:cxn>
              </a:cxnLst>
              <a:rect l="0" t="0" r="r" b="b"/>
              <a:pathLst>
                <a:path w="397" h="364">
                  <a:moveTo>
                    <a:pt x="219" y="47"/>
                  </a:moveTo>
                  <a:lnTo>
                    <a:pt x="357" y="47"/>
                  </a:lnTo>
                  <a:lnTo>
                    <a:pt x="368" y="47"/>
                  </a:lnTo>
                  <a:lnTo>
                    <a:pt x="381" y="44"/>
                  </a:lnTo>
                  <a:lnTo>
                    <a:pt x="393" y="36"/>
                  </a:lnTo>
                  <a:lnTo>
                    <a:pt x="397" y="20"/>
                  </a:lnTo>
                  <a:lnTo>
                    <a:pt x="395" y="8"/>
                  </a:lnTo>
                  <a:lnTo>
                    <a:pt x="387" y="2"/>
                  </a:lnTo>
                  <a:lnTo>
                    <a:pt x="376" y="0"/>
                  </a:lnTo>
                  <a:lnTo>
                    <a:pt x="365" y="0"/>
                  </a:lnTo>
                  <a:lnTo>
                    <a:pt x="135" y="0"/>
                  </a:lnTo>
                  <a:lnTo>
                    <a:pt x="120" y="0"/>
                  </a:lnTo>
                  <a:lnTo>
                    <a:pt x="100" y="5"/>
                  </a:lnTo>
                  <a:lnTo>
                    <a:pt x="77" y="16"/>
                  </a:lnTo>
                  <a:lnTo>
                    <a:pt x="50" y="38"/>
                  </a:lnTo>
                  <a:lnTo>
                    <a:pt x="31" y="62"/>
                  </a:lnTo>
                  <a:lnTo>
                    <a:pt x="15" y="84"/>
                  </a:lnTo>
                  <a:lnTo>
                    <a:pt x="4" y="103"/>
                  </a:lnTo>
                  <a:lnTo>
                    <a:pt x="0" y="112"/>
                  </a:lnTo>
                  <a:lnTo>
                    <a:pt x="2" y="117"/>
                  </a:lnTo>
                  <a:lnTo>
                    <a:pt x="10" y="121"/>
                  </a:lnTo>
                  <a:lnTo>
                    <a:pt x="17" y="118"/>
                  </a:lnTo>
                  <a:lnTo>
                    <a:pt x="23" y="111"/>
                  </a:lnTo>
                  <a:lnTo>
                    <a:pt x="38" y="90"/>
                  </a:lnTo>
                  <a:lnTo>
                    <a:pt x="54" y="74"/>
                  </a:lnTo>
                  <a:lnTo>
                    <a:pt x="69" y="63"/>
                  </a:lnTo>
                  <a:lnTo>
                    <a:pt x="84" y="55"/>
                  </a:lnTo>
                  <a:lnTo>
                    <a:pt x="97" y="51"/>
                  </a:lnTo>
                  <a:lnTo>
                    <a:pt x="109" y="48"/>
                  </a:lnTo>
                  <a:lnTo>
                    <a:pt x="120" y="47"/>
                  </a:lnTo>
                  <a:lnTo>
                    <a:pt x="128" y="47"/>
                  </a:lnTo>
                  <a:lnTo>
                    <a:pt x="195" y="47"/>
                  </a:lnTo>
                  <a:lnTo>
                    <a:pt x="115" y="311"/>
                  </a:lnTo>
                  <a:lnTo>
                    <a:pt x="110" y="329"/>
                  </a:lnTo>
                  <a:lnTo>
                    <a:pt x="107" y="342"/>
                  </a:lnTo>
                  <a:lnTo>
                    <a:pt x="108" y="349"/>
                  </a:lnTo>
                  <a:lnTo>
                    <a:pt x="112" y="356"/>
                  </a:lnTo>
                  <a:lnTo>
                    <a:pt x="119" y="362"/>
                  </a:lnTo>
                  <a:lnTo>
                    <a:pt x="131" y="364"/>
                  </a:lnTo>
                  <a:lnTo>
                    <a:pt x="147" y="360"/>
                  </a:lnTo>
                  <a:lnTo>
                    <a:pt x="157" y="351"/>
                  </a:lnTo>
                  <a:lnTo>
                    <a:pt x="162" y="339"/>
                  </a:lnTo>
                  <a:lnTo>
                    <a:pt x="164" y="329"/>
                  </a:lnTo>
                  <a:lnTo>
                    <a:pt x="219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44"/>
            <p:cNvSpPr>
              <a:spLocks noChangeAspect="1"/>
            </p:cNvSpPr>
            <p:nvPr/>
          </p:nvSpPr>
          <p:spPr bwMode="auto">
            <a:xfrm>
              <a:off x="401" y="1386"/>
              <a:ext cx="433" cy="417"/>
            </a:xfrm>
            <a:custGeom>
              <a:avLst/>
              <a:gdLst/>
              <a:ahLst/>
              <a:cxnLst>
                <a:cxn ang="0">
                  <a:pos x="390" y="277"/>
                </a:cxn>
                <a:cxn ang="0">
                  <a:pos x="409" y="267"/>
                </a:cxn>
                <a:cxn ang="0">
                  <a:pos x="433" y="246"/>
                </a:cxn>
                <a:cxn ang="0">
                  <a:pos x="404" y="247"/>
                </a:cxn>
                <a:cxn ang="0">
                  <a:pos x="358" y="248"/>
                </a:cxn>
                <a:cxn ang="0">
                  <a:pos x="254" y="246"/>
                </a:cxn>
                <a:cxn ang="0">
                  <a:pos x="276" y="267"/>
                </a:cxn>
                <a:cxn ang="0">
                  <a:pos x="326" y="273"/>
                </a:cxn>
                <a:cxn ang="0">
                  <a:pos x="334" y="293"/>
                </a:cxn>
                <a:cxn ang="0">
                  <a:pos x="333" y="341"/>
                </a:cxn>
                <a:cxn ang="0">
                  <a:pos x="320" y="368"/>
                </a:cxn>
                <a:cxn ang="0">
                  <a:pos x="279" y="390"/>
                </a:cxn>
                <a:cxn ang="0">
                  <a:pos x="243" y="395"/>
                </a:cxn>
                <a:cxn ang="0">
                  <a:pos x="207" y="394"/>
                </a:cxn>
                <a:cxn ang="0">
                  <a:pos x="150" y="376"/>
                </a:cxn>
                <a:cxn ang="0">
                  <a:pos x="99" y="334"/>
                </a:cxn>
                <a:cxn ang="0">
                  <a:pos x="66" y="259"/>
                </a:cxn>
                <a:cxn ang="0">
                  <a:pos x="67" y="156"/>
                </a:cxn>
                <a:cxn ang="0">
                  <a:pos x="99" y="82"/>
                </a:cxn>
                <a:cxn ang="0">
                  <a:pos x="150" y="40"/>
                </a:cxn>
                <a:cxn ang="0">
                  <a:pos x="204" y="22"/>
                </a:cxn>
                <a:cxn ang="0">
                  <a:pos x="271" y="28"/>
                </a:cxn>
                <a:cxn ang="0">
                  <a:pos x="347" y="94"/>
                </a:cxn>
                <a:cxn ang="0">
                  <a:pos x="372" y="164"/>
                </a:cxn>
                <a:cxn ang="0">
                  <a:pos x="387" y="162"/>
                </a:cxn>
                <a:cxn ang="0">
                  <a:pos x="388" y="15"/>
                </a:cxn>
                <a:cxn ang="0">
                  <a:pos x="380" y="0"/>
                </a:cxn>
                <a:cxn ang="0">
                  <a:pos x="371" y="7"/>
                </a:cxn>
                <a:cxn ang="0">
                  <a:pos x="316" y="31"/>
                </a:cxn>
                <a:cxn ang="0">
                  <a:pos x="256" y="4"/>
                </a:cxn>
                <a:cxn ang="0">
                  <a:pos x="177" y="4"/>
                </a:cxn>
                <a:cxn ang="0">
                  <a:pos x="98" y="35"/>
                </a:cxn>
                <a:cxn ang="0">
                  <a:pos x="38" y="92"/>
                </a:cxn>
                <a:cxn ang="0">
                  <a:pos x="5" y="166"/>
                </a:cxn>
                <a:cxn ang="0">
                  <a:pos x="5" y="250"/>
                </a:cxn>
                <a:cxn ang="0">
                  <a:pos x="38" y="324"/>
                </a:cxn>
                <a:cxn ang="0">
                  <a:pos x="97" y="381"/>
                </a:cxn>
                <a:cxn ang="0">
                  <a:pos x="177" y="412"/>
                </a:cxn>
                <a:cxn ang="0">
                  <a:pos x="251" y="415"/>
                </a:cxn>
                <a:cxn ang="0">
                  <a:pos x="318" y="395"/>
                </a:cxn>
                <a:cxn ang="0">
                  <a:pos x="354" y="382"/>
                </a:cxn>
                <a:cxn ang="0">
                  <a:pos x="374" y="402"/>
                </a:cxn>
                <a:cxn ang="0">
                  <a:pos x="387" y="401"/>
                </a:cxn>
                <a:cxn ang="0">
                  <a:pos x="388" y="292"/>
                </a:cxn>
              </a:cxnLst>
              <a:rect l="0" t="0" r="r" b="b"/>
              <a:pathLst>
                <a:path w="433" h="417">
                  <a:moveTo>
                    <a:pt x="388" y="292"/>
                  </a:moveTo>
                  <a:lnTo>
                    <a:pt x="390" y="277"/>
                  </a:lnTo>
                  <a:lnTo>
                    <a:pt x="396" y="270"/>
                  </a:lnTo>
                  <a:lnTo>
                    <a:pt x="409" y="267"/>
                  </a:lnTo>
                  <a:lnTo>
                    <a:pt x="433" y="267"/>
                  </a:lnTo>
                  <a:lnTo>
                    <a:pt x="433" y="246"/>
                  </a:lnTo>
                  <a:lnTo>
                    <a:pt x="423" y="246"/>
                  </a:lnTo>
                  <a:lnTo>
                    <a:pt x="404" y="247"/>
                  </a:lnTo>
                  <a:lnTo>
                    <a:pt x="381" y="248"/>
                  </a:lnTo>
                  <a:lnTo>
                    <a:pt x="358" y="248"/>
                  </a:lnTo>
                  <a:lnTo>
                    <a:pt x="306" y="248"/>
                  </a:lnTo>
                  <a:lnTo>
                    <a:pt x="254" y="246"/>
                  </a:lnTo>
                  <a:lnTo>
                    <a:pt x="254" y="267"/>
                  </a:lnTo>
                  <a:lnTo>
                    <a:pt x="276" y="267"/>
                  </a:lnTo>
                  <a:lnTo>
                    <a:pt x="309" y="268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4" y="293"/>
                  </a:lnTo>
                  <a:lnTo>
                    <a:pt x="334" y="330"/>
                  </a:lnTo>
                  <a:lnTo>
                    <a:pt x="333" y="341"/>
                  </a:lnTo>
                  <a:lnTo>
                    <a:pt x="329" y="355"/>
                  </a:lnTo>
                  <a:lnTo>
                    <a:pt x="320" y="368"/>
                  </a:lnTo>
                  <a:lnTo>
                    <a:pt x="301" y="381"/>
                  </a:lnTo>
                  <a:lnTo>
                    <a:pt x="279" y="390"/>
                  </a:lnTo>
                  <a:lnTo>
                    <a:pt x="259" y="394"/>
                  </a:lnTo>
                  <a:lnTo>
                    <a:pt x="243" y="395"/>
                  </a:lnTo>
                  <a:lnTo>
                    <a:pt x="233" y="396"/>
                  </a:lnTo>
                  <a:lnTo>
                    <a:pt x="207" y="394"/>
                  </a:lnTo>
                  <a:lnTo>
                    <a:pt x="179" y="388"/>
                  </a:lnTo>
                  <a:lnTo>
                    <a:pt x="150" y="376"/>
                  </a:lnTo>
                  <a:lnTo>
                    <a:pt x="123" y="358"/>
                  </a:lnTo>
                  <a:lnTo>
                    <a:pt x="99" y="334"/>
                  </a:lnTo>
                  <a:lnTo>
                    <a:pt x="79" y="301"/>
                  </a:lnTo>
                  <a:lnTo>
                    <a:pt x="66" y="259"/>
                  </a:lnTo>
                  <a:lnTo>
                    <a:pt x="62" y="208"/>
                  </a:lnTo>
                  <a:lnTo>
                    <a:pt x="67" y="156"/>
                  </a:lnTo>
                  <a:lnTo>
                    <a:pt x="80" y="114"/>
                  </a:lnTo>
                  <a:lnTo>
                    <a:pt x="99" y="82"/>
                  </a:lnTo>
                  <a:lnTo>
                    <a:pt x="124" y="57"/>
                  </a:lnTo>
                  <a:lnTo>
                    <a:pt x="150" y="40"/>
                  </a:lnTo>
                  <a:lnTo>
                    <a:pt x="178" y="28"/>
                  </a:lnTo>
                  <a:lnTo>
                    <a:pt x="204" y="22"/>
                  </a:lnTo>
                  <a:lnTo>
                    <a:pt x="228" y="21"/>
                  </a:lnTo>
                  <a:lnTo>
                    <a:pt x="271" y="28"/>
                  </a:lnTo>
                  <a:lnTo>
                    <a:pt x="313" y="52"/>
                  </a:lnTo>
                  <a:lnTo>
                    <a:pt x="347" y="94"/>
                  </a:lnTo>
                  <a:lnTo>
                    <a:pt x="367" y="158"/>
                  </a:lnTo>
                  <a:lnTo>
                    <a:pt x="372" y="164"/>
                  </a:lnTo>
                  <a:lnTo>
                    <a:pt x="378" y="165"/>
                  </a:lnTo>
                  <a:lnTo>
                    <a:pt x="387" y="162"/>
                  </a:lnTo>
                  <a:lnTo>
                    <a:pt x="388" y="150"/>
                  </a:lnTo>
                  <a:lnTo>
                    <a:pt x="388" y="15"/>
                  </a:lnTo>
                  <a:lnTo>
                    <a:pt x="387" y="4"/>
                  </a:lnTo>
                  <a:lnTo>
                    <a:pt x="380" y="0"/>
                  </a:lnTo>
                  <a:lnTo>
                    <a:pt x="376" y="1"/>
                  </a:lnTo>
                  <a:lnTo>
                    <a:pt x="371" y="7"/>
                  </a:lnTo>
                  <a:lnTo>
                    <a:pt x="340" y="51"/>
                  </a:lnTo>
                  <a:lnTo>
                    <a:pt x="316" y="31"/>
                  </a:lnTo>
                  <a:lnTo>
                    <a:pt x="288" y="15"/>
                  </a:lnTo>
                  <a:lnTo>
                    <a:pt x="256" y="4"/>
                  </a:lnTo>
                  <a:lnTo>
                    <a:pt x="220" y="0"/>
                  </a:lnTo>
                  <a:lnTo>
                    <a:pt x="177" y="4"/>
                  </a:lnTo>
                  <a:lnTo>
                    <a:pt x="135" y="17"/>
                  </a:lnTo>
                  <a:lnTo>
                    <a:pt x="98" y="35"/>
                  </a:lnTo>
                  <a:lnTo>
                    <a:pt x="65" y="61"/>
                  </a:lnTo>
                  <a:lnTo>
                    <a:pt x="38" y="92"/>
                  </a:lnTo>
                  <a:lnTo>
                    <a:pt x="18" y="127"/>
                  </a:lnTo>
                  <a:lnTo>
                    <a:pt x="5" y="166"/>
                  </a:lnTo>
                  <a:lnTo>
                    <a:pt x="0" y="208"/>
                  </a:lnTo>
                  <a:lnTo>
                    <a:pt x="5" y="250"/>
                  </a:lnTo>
                  <a:lnTo>
                    <a:pt x="18" y="289"/>
                  </a:lnTo>
                  <a:lnTo>
                    <a:pt x="38" y="324"/>
                  </a:lnTo>
                  <a:lnTo>
                    <a:pt x="65" y="355"/>
                  </a:lnTo>
                  <a:lnTo>
                    <a:pt x="97" y="381"/>
                  </a:lnTo>
                  <a:lnTo>
                    <a:pt x="135" y="400"/>
                  </a:lnTo>
                  <a:lnTo>
                    <a:pt x="177" y="412"/>
                  </a:lnTo>
                  <a:lnTo>
                    <a:pt x="222" y="417"/>
                  </a:lnTo>
                  <a:lnTo>
                    <a:pt x="251" y="415"/>
                  </a:lnTo>
                  <a:lnTo>
                    <a:pt x="285" y="409"/>
                  </a:lnTo>
                  <a:lnTo>
                    <a:pt x="318" y="395"/>
                  </a:lnTo>
                  <a:lnTo>
                    <a:pt x="344" y="371"/>
                  </a:lnTo>
                  <a:lnTo>
                    <a:pt x="354" y="382"/>
                  </a:lnTo>
                  <a:lnTo>
                    <a:pt x="364" y="393"/>
                  </a:lnTo>
                  <a:lnTo>
                    <a:pt x="374" y="402"/>
                  </a:lnTo>
                  <a:lnTo>
                    <a:pt x="381" y="405"/>
                  </a:lnTo>
                  <a:lnTo>
                    <a:pt x="387" y="401"/>
                  </a:lnTo>
                  <a:lnTo>
                    <a:pt x="388" y="390"/>
                  </a:lnTo>
                  <a:lnTo>
                    <a:pt x="388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45"/>
            <p:cNvSpPr>
              <a:spLocks noChangeAspect="1" noEditPoints="1"/>
            </p:cNvSpPr>
            <p:nvPr/>
          </p:nvSpPr>
          <p:spPr bwMode="auto">
            <a:xfrm>
              <a:off x="903" y="1397"/>
              <a:ext cx="436" cy="406"/>
            </a:xfrm>
            <a:custGeom>
              <a:avLst/>
              <a:gdLst/>
              <a:ahLst/>
              <a:cxnLst>
                <a:cxn ang="0">
                  <a:pos x="293" y="185"/>
                </a:cxn>
                <a:cxn ang="0">
                  <a:pos x="350" y="137"/>
                </a:cxn>
                <a:cxn ang="0">
                  <a:pos x="345" y="64"/>
                </a:cxn>
                <a:cxn ang="0">
                  <a:pos x="257" y="9"/>
                </a:cxn>
                <a:cxn ang="0">
                  <a:pos x="0" y="0"/>
                </a:cxn>
                <a:cxn ang="0">
                  <a:pos x="13" y="21"/>
                </a:cxn>
                <a:cxn ang="0">
                  <a:pos x="53" y="27"/>
                </a:cxn>
                <a:cxn ang="0">
                  <a:pos x="59" y="47"/>
                </a:cxn>
                <a:cxn ang="0">
                  <a:pos x="58" y="360"/>
                </a:cxn>
                <a:cxn ang="0">
                  <a:pos x="39" y="372"/>
                </a:cxn>
                <a:cxn ang="0">
                  <a:pos x="0" y="373"/>
                </a:cxn>
                <a:cxn ang="0">
                  <a:pos x="10" y="394"/>
                </a:cxn>
                <a:cxn ang="0">
                  <a:pos x="62" y="392"/>
                </a:cxn>
                <a:cxn ang="0">
                  <a:pos x="126" y="392"/>
                </a:cxn>
                <a:cxn ang="0">
                  <a:pos x="170" y="373"/>
                </a:cxn>
                <a:cxn ang="0">
                  <a:pos x="131" y="372"/>
                </a:cxn>
                <a:cxn ang="0">
                  <a:pos x="112" y="360"/>
                </a:cxn>
                <a:cxn ang="0">
                  <a:pos x="111" y="205"/>
                </a:cxn>
                <a:cxn ang="0">
                  <a:pos x="199" y="205"/>
                </a:cxn>
                <a:cxn ang="0">
                  <a:pos x="234" y="215"/>
                </a:cxn>
                <a:cxn ang="0">
                  <a:pos x="265" y="242"/>
                </a:cxn>
                <a:cxn ang="0">
                  <a:pos x="273" y="275"/>
                </a:cxn>
                <a:cxn ang="0">
                  <a:pos x="274" y="325"/>
                </a:cxn>
                <a:cxn ang="0">
                  <a:pos x="285" y="366"/>
                </a:cxn>
                <a:cxn ang="0">
                  <a:pos x="320" y="395"/>
                </a:cxn>
                <a:cxn ang="0">
                  <a:pos x="360" y="405"/>
                </a:cxn>
                <a:cxn ang="0">
                  <a:pos x="405" y="398"/>
                </a:cxn>
                <a:cxn ang="0">
                  <a:pos x="433" y="359"/>
                </a:cxn>
                <a:cxn ang="0">
                  <a:pos x="435" y="335"/>
                </a:cxn>
                <a:cxn ang="0">
                  <a:pos x="419" y="334"/>
                </a:cxn>
                <a:cxn ang="0">
                  <a:pos x="412" y="363"/>
                </a:cxn>
                <a:cxn ang="0">
                  <a:pos x="390" y="387"/>
                </a:cxn>
                <a:cxn ang="0">
                  <a:pos x="357" y="383"/>
                </a:cxn>
                <a:cxn ang="0">
                  <a:pos x="338" y="339"/>
                </a:cxn>
                <a:cxn ang="0">
                  <a:pos x="328" y="275"/>
                </a:cxn>
                <a:cxn ang="0">
                  <a:pos x="318" y="242"/>
                </a:cxn>
                <a:cxn ang="0">
                  <a:pos x="302" y="223"/>
                </a:cxn>
                <a:cxn ang="0">
                  <a:pos x="276" y="206"/>
                </a:cxn>
                <a:cxn ang="0">
                  <a:pos x="186" y="189"/>
                </a:cxn>
                <a:cxn ang="0">
                  <a:pos x="111" y="44"/>
                </a:cxn>
                <a:cxn ang="0">
                  <a:pos x="114" y="28"/>
                </a:cxn>
                <a:cxn ang="0">
                  <a:pos x="127" y="22"/>
                </a:cxn>
                <a:cxn ang="0">
                  <a:pos x="163" y="21"/>
                </a:cxn>
                <a:cxn ang="0">
                  <a:pos x="251" y="32"/>
                </a:cxn>
                <a:cxn ang="0">
                  <a:pos x="297" y="105"/>
                </a:cxn>
                <a:cxn ang="0">
                  <a:pos x="288" y="145"/>
                </a:cxn>
                <a:cxn ang="0">
                  <a:pos x="264" y="171"/>
                </a:cxn>
                <a:cxn ang="0">
                  <a:pos x="229" y="185"/>
                </a:cxn>
                <a:cxn ang="0">
                  <a:pos x="186" y="189"/>
                </a:cxn>
              </a:cxnLst>
              <a:rect l="0" t="0" r="r" b="b"/>
              <a:pathLst>
                <a:path w="436" h="406">
                  <a:moveTo>
                    <a:pt x="255" y="198"/>
                  </a:moveTo>
                  <a:lnTo>
                    <a:pt x="293" y="185"/>
                  </a:lnTo>
                  <a:lnTo>
                    <a:pt x="326" y="164"/>
                  </a:lnTo>
                  <a:lnTo>
                    <a:pt x="350" y="137"/>
                  </a:lnTo>
                  <a:lnTo>
                    <a:pt x="359" y="105"/>
                  </a:lnTo>
                  <a:lnTo>
                    <a:pt x="345" y="64"/>
                  </a:lnTo>
                  <a:lnTo>
                    <a:pt x="309" y="31"/>
                  </a:lnTo>
                  <a:lnTo>
                    <a:pt x="257" y="9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3" y="21"/>
                  </a:lnTo>
                  <a:lnTo>
                    <a:pt x="39" y="23"/>
                  </a:lnTo>
                  <a:lnTo>
                    <a:pt x="53" y="27"/>
                  </a:lnTo>
                  <a:lnTo>
                    <a:pt x="58" y="35"/>
                  </a:lnTo>
                  <a:lnTo>
                    <a:pt x="59" y="47"/>
                  </a:lnTo>
                  <a:lnTo>
                    <a:pt x="59" y="347"/>
                  </a:lnTo>
                  <a:lnTo>
                    <a:pt x="58" y="360"/>
                  </a:lnTo>
                  <a:lnTo>
                    <a:pt x="53" y="368"/>
                  </a:lnTo>
                  <a:lnTo>
                    <a:pt x="39" y="372"/>
                  </a:lnTo>
                  <a:lnTo>
                    <a:pt x="13" y="373"/>
                  </a:lnTo>
                  <a:lnTo>
                    <a:pt x="0" y="373"/>
                  </a:lnTo>
                  <a:lnTo>
                    <a:pt x="0" y="394"/>
                  </a:lnTo>
                  <a:lnTo>
                    <a:pt x="10" y="394"/>
                  </a:lnTo>
                  <a:lnTo>
                    <a:pt x="34" y="393"/>
                  </a:lnTo>
                  <a:lnTo>
                    <a:pt x="62" y="392"/>
                  </a:lnTo>
                  <a:lnTo>
                    <a:pt x="85" y="392"/>
                  </a:lnTo>
                  <a:lnTo>
                    <a:pt x="126" y="392"/>
                  </a:lnTo>
                  <a:lnTo>
                    <a:pt x="170" y="394"/>
                  </a:lnTo>
                  <a:lnTo>
                    <a:pt x="170" y="373"/>
                  </a:lnTo>
                  <a:lnTo>
                    <a:pt x="157" y="373"/>
                  </a:lnTo>
                  <a:lnTo>
                    <a:pt x="131" y="372"/>
                  </a:lnTo>
                  <a:lnTo>
                    <a:pt x="117" y="368"/>
                  </a:lnTo>
                  <a:lnTo>
                    <a:pt x="112" y="360"/>
                  </a:lnTo>
                  <a:lnTo>
                    <a:pt x="111" y="347"/>
                  </a:lnTo>
                  <a:lnTo>
                    <a:pt x="111" y="205"/>
                  </a:lnTo>
                  <a:lnTo>
                    <a:pt x="188" y="205"/>
                  </a:lnTo>
                  <a:lnTo>
                    <a:pt x="199" y="205"/>
                  </a:lnTo>
                  <a:lnTo>
                    <a:pt x="215" y="208"/>
                  </a:lnTo>
                  <a:lnTo>
                    <a:pt x="234" y="215"/>
                  </a:lnTo>
                  <a:lnTo>
                    <a:pt x="253" y="229"/>
                  </a:lnTo>
                  <a:lnTo>
                    <a:pt x="265" y="242"/>
                  </a:lnTo>
                  <a:lnTo>
                    <a:pt x="271" y="257"/>
                  </a:lnTo>
                  <a:lnTo>
                    <a:pt x="273" y="275"/>
                  </a:lnTo>
                  <a:lnTo>
                    <a:pt x="273" y="299"/>
                  </a:lnTo>
                  <a:lnTo>
                    <a:pt x="274" y="325"/>
                  </a:lnTo>
                  <a:lnTo>
                    <a:pt x="277" y="347"/>
                  </a:lnTo>
                  <a:lnTo>
                    <a:pt x="285" y="366"/>
                  </a:lnTo>
                  <a:lnTo>
                    <a:pt x="300" y="382"/>
                  </a:lnTo>
                  <a:lnTo>
                    <a:pt x="320" y="395"/>
                  </a:lnTo>
                  <a:lnTo>
                    <a:pt x="340" y="402"/>
                  </a:lnTo>
                  <a:lnTo>
                    <a:pt x="360" y="405"/>
                  </a:lnTo>
                  <a:lnTo>
                    <a:pt x="375" y="406"/>
                  </a:lnTo>
                  <a:lnTo>
                    <a:pt x="405" y="398"/>
                  </a:lnTo>
                  <a:lnTo>
                    <a:pt x="424" y="380"/>
                  </a:lnTo>
                  <a:lnTo>
                    <a:pt x="433" y="359"/>
                  </a:lnTo>
                  <a:lnTo>
                    <a:pt x="436" y="342"/>
                  </a:lnTo>
                  <a:lnTo>
                    <a:pt x="435" y="335"/>
                  </a:lnTo>
                  <a:lnTo>
                    <a:pt x="426" y="331"/>
                  </a:lnTo>
                  <a:lnTo>
                    <a:pt x="419" y="334"/>
                  </a:lnTo>
                  <a:lnTo>
                    <a:pt x="417" y="342"/>
                  </a:lnTo>
                  <a:lnTo>
                    <a:pt x="412" y="363"/>
                  </a:lnTo>
                  <a:lnTo>
                    <a:pt x="403" y="378"/>
                  </a:lnTo>
                  <a:lnTo>
                    <a:pt x="390" y="387"/>
                  </a:lnTo>
                  <a:lnTo>
                    <a:pt x="377" y="390"/>
                  </a:lnTo>
                  <a:lnTo>
                    <a:pt x="357" y="383"/>
                  </a:lnTo>
                  <a:lnTo>
                    <a:pt x="345" y="366"/>
                  </a:lnTo>
                  <a:lnTo>
                    <a:pt x="338" y="339"/>
                  </a:lnTo>
                  <a:lnTo>
                    <a:pt x="333" y="303"/>
                  </a:lnTo>
                  <a:lnTo>
                    <a:pt x="328" y="275"/>
                  </a:lnTo>
                  <a:lnTo>
                    <a:pt x="324" y="256"/>
                  </a:lnTo>
                  <a:lnTo>
                    <a:pt x="318" y="242"/>
                  </a:lnTo>
                  <a:lnTo>
                    <a:pt x="308" y="229"/>
                  </a:lnTo>
                  <a:lnTo>
                    <a:pt x="302" y="223"/>
                  </a:lnTo>
                  <a:lnTo>
                    <a:pt x="291" y="214"/>
                  </a:lnTo>
                  <a:lnTo>
                    <a:pt x="276" y="206"/>
                  </a:lnTo>
                  <a:lnTo>
                    <a:pt x="255" y="198"/>
                  </a:lnTo>
                  <a:close/>
                  <a:moveTo>
                    <a:pt x="186" y="189"/>
                  </a:moveTo>
                  <a:lnTo>
                    <a:pt x="111" y="189"/>
                  </a:lnTo>
                  <a:lnTo>
                    <a:pt x="111" y="44"/>
                  </a:lnTo>
                  <a:lnTo>
                    <a:pt x="112" y="34"/>
                  </a:lnTo>
                  <a:lnTo>
                    <a:pt x="114" y="28"/>
                  </a:lnTo>
                  <a:lnTo>
                    <a:pt x="118" y="24"/>
                  </a:lnTo>
                  <a:lnTo>
                    <a:pt x="127" y="22"/>
                  </a:lnTo>
                  <a:lnTo>
                    <a:pt x="142" y="21"/>
                  </a:lnTo>
                  <a:lnTo>
                    <a:pt x="163" y="21"/>
                  </a:lnTo>
                  <a:lnTo>
                    <a:pt x="207" y="23"/>
                  </a:lnTo>
                  <a:lnTo>
                    <a:pt x="251" y="32"/>
                  </a:lnTo>
                  <a:lnTo>
                    <a:pt x="284" y="57"/>
                  </a:lnTo>
                  <a:lnTo>
                    <a:pt x="297" y="105"/>
                  </a:lnTo>
                  <a:lnTo>
                    <a:pt x="295" y="127"/>
                  </a:lnTo>
                  <a:lnTo>
                    <a:pt x="288" y="145"/>
                  </a:lnTo>
                  <a:lnTo>
                    <a:pt x="278" y="160"/>
                  </a:lnTo>
                  <a:lnTo>
                    <a:pt x="264" y="171"/>
                  </a:lnTo>
                  <a:lnTo>
                    <a:pt x="248" y="179"/>
                  </a:lnTo>
                  <a:lnTo>
                    <a:pt x="229" y="185"/>
                  </a:lnTo>
                  <a:lnTo>
                    <a:pt x="208" y="188"/>
                  </a:lnTo>
                  <a:lnTo>
                    <a:pt x="186" y="1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46"/>
            <p:cNvSpPr>
              <a:spLocks noChangeAspect="1"/>
            </p:cNvSpPr>
            <p:nvPr/>
          </p:nvSpPr>
          <p:spPr bwMode="auto">
            <a:xfrm>
              <a:off x="1714" y="623"/>
              <a:ext cx="546" cy="548"/>
            </a:xfrm>
            <a:custGeom>
              <a:avLst/>
              <a:gdLst/>
              <a:ahLst/>
              <a:cxnLst>
                <a:cxn ang="0">
                  <a:pos x="290" y="291"/>
                </a:cxn>
                <a:cxn ang="0">
                  <a:pos x="519" y="291"/>
                </a:cxn>
                <a:cxn ang="0">
                  <a:pos x="528" y="290"/>
                </a:cxn>
                <a:cxn ang="0">
                  <a:pos x="537" y="289"/>
                </a:cxn>
                <a:cxn ang="0">
                  <a:pos x="544" y="283"/>
                </a:cxn>
                <a:cxn ang="0">
                  <a:pos x="546" y="274"/>
                </a:cxn>
                <a:cxn ang="0">
                  <a:pos x="544" y="265"/>
                </a:cxn>
                <a:cxn ang="0">
                  <a:pos x="537" y="260"/>
                </a:cxn>
                <a:cxn ang="0">
                  <a:pos x="528" y="258"/>
                </a:cxn>
                <a:cxn ang="0">
                  <a:pos x="519" y="258"/>
                </a:cxn>
                <a:cxn ang="0">
                  <a:pos x="290" y="258"/>
                </a:cxn>
                <a:cxn ang="0">
                  <a:pos x="290" y="27"/>
                </a:cxn>
                <a:cxn ang="0">
                  <a:pos x="290" y="18"/>
                </a:cxn>
                <a:cxn ang="0">
                  <a:pos x="288" y="10"/>
                </a:cxn>
                <a:cxn ang="0">
                  <a:pos x="283" y="3"/>
                </a:cxn>
                <a:cxn ang="0">
                  <a:pos x="274" y="0"/>
                </a:cxn>
                <a:cxn ang="0">
                  <a:pos x="264" y="3"/>
                </a:cxn>
                <a:cxn ang="0">
                  <a:pos x="259" y="10"/>
                </a:cxn>
                <a:cxn ang="0">
                  <a:pos x="257" y="18"/>
                </a:cxn>
                <a:cxn ang="0">
                  <a:pos x="257" y="27"/>
                </a:cxn>
                <a:cxn ang="0">
                  <a:pos x="257" y="258"/>
                </a:cxn>
                <a:cxn ang="0">
                  <a:pos x="27" y="258"/>
                </a:cxn>
                <a:cxn ang="0">
                  <a:pos x="18" y="258"/>
                </a:cxn>
                <a:cxn ang="0">
                  <a:pos x="10" y="260"/>
                </a:cxn>
                <a:cxn ang="0">
                  <a:pos x="3" y="265"/>
                </a:cxn>
                <a:cxn ang="0">
                  <a:pos x="0" y="274"/>
                </a:cxn>
                <a:cxn ang="0">
                  <a:pos x="3" y="283"/>
                </a:cxn>
                <a:cxn ang="0">
                  <a:pos x="10" y="289"/>
                </a:cxn>
                <a:cxn ang="0">
                  <a:pos x="18" y="290"/>
                </a:cxn>
                <a:cxn ang="0">
                  <a:pos x="27" y="291"/>
                </a:cxn>
                <a:cxn ang="0">
                  <a:pos x="257" y="291"/>
                </a:cxn>
                <a:cxn ang="0">
                  <a:pos x="257" y="521"/>
                </a:cxn>
                <a:cxn ang="0">
                  <a:pos x="257" y="530"/>
                </a:cxn>
                <a:cxn ang="0">
                  <a:pos x="259" y="539"/>
                </a:cxn>
                <a:cxn ang="0">
                  <a:pos x="264" y="546"/>
                </a:cxn>
                <a:cxn ang="0">
                  <a:pos x="274" y="548"/>
                </a:cxn>
                <a:cxn ang="0">
                  <a:pos x="283" y="546"/>
                </a:cxn>
                <a:cxn ang="0">
                  <a:pos x="288" y="539"/>
                </a:cxn>
                <a:cxn ang="0">
                  <a:pos x="290" y="530"/>
                </a:cxn>
                <a:cxn ang="0">
                  <a:pos x="290" y="521"/>
                </a:cxn>
                <a:cxn ang="0">
                  <a:pos x="290" y="291"/>
                </a:cxn>
              </a:cxnLst>
              <a:rect l="0" t="0" r="r" b="b"/>
              <a:pathLst>
                <a:path w="546" h="548">
                  <a:moveTo>
                    <a:pt x="290" y="291"/>
                  </a:moveTo>
                  <a:lnTo>
                    <a:pt x="519" y="291"/>
                  </a:lnTo>
                  <a:lnTo>
                    <a:pt x="528" y="290"/>
                  </a:lnTo>
                  <a:lnTo>
                    <a:pt x="537" y="289"/>
                  </a:lnTo>
                  <a:lnTo>
                    <a:pt x="544" y="283"/>
                  </a:lnTo>
                  <a:lnTo>
                    <a:pt x="546" y="274"/>
                  </a:lnTo>
                  <a:lnTo>
                    <a:pt x="544" y="265"/>
                  </a:lnTo>
                  <a:lnTo>
                    <a:pt x="537" y="260"/>
                  </a:lnTo>
                  <a:lnTo>
                    <a:pt x="528" y="258"/>
                  </a:lnTo>
                  <a:lnTo>
                    <a:pt x="519" y="258"/>
                  </a:lnTo>
                  <a:lnTo>
                    <a:pt x="290" y="258"/>
                  </a:lnTo>
                  <a:lnTo>
                    <a:pt x="290" y="27"/>
                  </a:lnTo>
                  <a:lnTo>
                    <a:pt x="290" y="18"/>
                  </a:lnTo>
                  <a:lnTo>
                    <a:pt x="288" y="10"/>
                  </a:lnTo>
                  <a:lnTo>
                    <a:pt x="283" y="3"/>
                  </a:lnTo>
                  <a:lnTo>
                    <a:pt x="274" y="0"/>
                  </a:lnTo>
                  <a:lnTo>
                    <a:pt x="264" y="3"/>
                  </a:lnTo>
                  <a:lnTo>
                    <a:pt x="259" y="10"/>
                  </a:lnTo>
                  <a:lnTo>
                    <a:pt x="257" y="18"/>
                  </a:lnTo>
                  <a:lnTo>
                    <a:pt x="257" y="27"/>
                  </a:lnTo>
                  <a:lnTo>
                    <a:pt x="257" y="258"/>
                  </a:lnTo>
                  <a:lnTo>
                    <a:pt x="27" y="258"/>
                  </a:lnTo>
                  <a:lnTo>
                    <a:pt x="18" y="258"/>
                  </a:lnTo>
                  <a:lnTo>
                    <a:pt x="10" y="260"/>
                  </a:lnTo>
                  <a:lnTo>
                    <a:pt x="3" y="265"/>
                  </a:lnTo>
                  <a:lnTo>
                    <a:pt x="0" y="274"/>
                  </a:lnTo>
                  <a:lnTo>
                    <a:pt x="3" y="283"/>
                  </a:lnTo>
                  <a:lnTo>
                    <a:pt x="10" y="289"/>
                  </a:lnTo>
                  <a:lnTo>
                    <a:pt x="18" y="290"/>
                  </a:lnTo>
                  <a:lnTo>
                    <a:pt x="27" y="291"/>
                  </a:lnTo>
                  <a:lnTo>
                    <a:pt x="257" y="291"/>
                  </a:lnTo>
                  <a:lnTo>
                    <a:pt x="257" y="521"/>
                  </a:lnTo>
                  <a:lnTo>
                    <a:pt x="257" y="530"/>
                  </a:lnTo>
                  <a:lnTo>
                    <a:pt x="259" y="539"/>
                  </a:lnTo>
                  <a:lnTo>
                    <a:pt x="264" y="546"/>
                  </a:lnTo>
                  <a:lnTo>
                    <a:pt x="274" y="548"/>
                  </a:lnTo>
                  <a:lnTo>
                    <a:pt x="283" y="546"/>
                  </a:lnTo>
                  <a:lnTo>
                    <a:pt x="288" y="539"/>
                  </a:lnTo>
                  <a:lnTo>
                    <a:pt x="290" y="530"/>
                  </a:lnTo>
                  <a:lnTo>
                    <a:pt x="290" y="521"/>
                  </a:lnTo>
                  <a:lnTo>
                    <a:pt x="290" y="2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47"/>
            <p:cNvSpPr>
              <a:spLocks noChangeAspect="1"/>
            </p:cNvSpPr>
            <p:nvPr/>
          </p:nvSpPr>
          <p:spPr bwMode="auto">
            <a:xfrm>
              <a:off x="3257" y="-2"/>
              <a:ext cx="270" cy="548"/>
            </a:xfrm>
            <a:custGeom>
              <a:avLst/>
              <a:gdLst/>
              <a:ahLst/>
              <a:cxnLst>
                <a:cxn ang="0">
                  <a:pos x="168" y="21"/>
                </a:cxn>
                <a:cxn ang="0">
                  <a:pos x="168" y="10"/>
                </a:cxn>
                <a:cxn ang="0">
                  <a:pos x="166" y="3"/>
                </a:cxn>
                <a:cxn ang="0">
                  <a:pos x="160" y="0"/>
                </a:cxn>
                <a:cxn ang="0">
                  <a:pos x="149" y="0"/>
                </a:cxn>
                <a:cxn ang="0">
                  <a:pos x="108" y="30"/>
                </a:cxn>
                <a:cxn ang="0">
                  <a:pos x="65" y="46"/>
                </a:cxn>
                <a:cxn ang="0">
                  <a:pos x="27" y="52"/>
                </a:cxn>
                <a:cxn ang="0">
                  <a:pos x="0" y="53"/>
                </a:cxn>
                <a:cxn ang="0">
                  <a:pos x="0" y="78"/>
                </a:cxn>
                <a:cxn ang="0">
                  <a:pos x="17" y="78"/>
                </a:cxn>
                <a:cxn ang="0">
                  <a:pos x="44" y="75"/>
                </a:cxn>
                <a:cxn ang="0">
                  <a:pos x="75" y="69"/>
                </a:cxn>
                <a:cxn ang="0">
                  <a:pos x="107" y="57"/>
                </a:cxn>
                <a:cxn ang="0">
                  <a:pos x="107" y="483"/>
                </a:cxn>
                <a:cxn ang="0">
                  <a:pos x="107" y="493"/>
                </a:cxn>
                <a:cxn ang="0">
                  <a:pos x="106" y="501"/>
                </a:cxn>
                <a:cxn ang="0">
                  <a:pos x="102" y="508"/>
                </a:cxn>
                <a:cxn ang="0">
                  <a:pos x="97" y="513"/>
                </a:cxn>
                <a:cxn ang="0">
                  <a:pos x="88" y="517"/>
                </a:cxn>
                <a:cxn ang="0">
                  <a:pos x="74" y="520"/>
                </a:cxn>
                <a:cxn ang="0">
                  <a:pos x="55" y="522"/>
                </a:cxn>
                <a:cxn ang="0">
                  <a:pos x="31" y="522"/>
                </a:cxn>
                <a:cxn ang="0">
                  <a:pos x="5" y="522"/>
                </a:cxn>
                <a:cxn ang="0">
                  <a:pos x="5" y="548"/>
                </a:cxn>
                <a:cxn ang="0">
                  <a:pos x="33" y="546"/>
                </a:cxn>
                <a:cxn ang="0">
                  <a:pos x="69" y="546"/>
                </a:cxn>
                <a:cxn ang="0">
                  <a:pos x="107" y="545"/>
                </a:cxn>
                <a:cxn ang="0">
                  <a:pos x="137" y="545"/>
                </a:cxn>
                <a:cxn ang="0">
                  <a:pos x="168" y="545"/>
                </a:cxn>
                <a:cxn ang="0">
                  <a:pos x="205" y="546"/>
                </a:cxn>
                <a:cxn ang="0">
                  <a:pos x="242" y="546"/>
                </a:cxn>
                <a:cxn ang="0">
                  <a:pos x="270" y="548"/>
                </a:cxn>
                <a:cxn ang="0">
                  <a:pos x="270" y="522"/>
                </a:cxn>
                <a:cxn ang="0">
                  <a:pos x="244" y="522"/>
                </a:cxn>
                <a:cxn ang="0">
                  <a:pos x="220" y="522"/>
                </a:cxn>
                <a:cxn ang="0">
                  <a:pos x="201" y="520"/>
                </a:cxn>
                <a:cxn ang="0">
                  <a:pos x="188" y="518"/>
                </a:cxn>
                <a:cxn ang="0">
                  <a:pos x="178" y="514"/>
                </a:cxn>
                <a:cxn ang="0">
                  <a:pos x="173" y="509"/>
                </a:cxn>
                <a:cxn ang="0">
                  <a:pos x="170" y="502"/>
                </a:cxn>
                <a:cxn ang="0">
                  <a:pos x="168" y="493"/>
                </a:cxn>
                <a:cxn ang="0">
                  <a:pos x="168" y="483"/>
                </a:cxn>
                <a:cxn ang="0">
                  <a:pos x="168" y="21"/>
                </a:cxn>
              </a:cxnLst>
              <a:rect l="0" t="0" r="r" b="b"/>
              <a:pathLst>
                <a:path w="270" h="548">
                  <a:moveTo>
                    <a:pt x="168" y="21"/>
                  </a:moveTo>
                  <a:lnTo>
                    <a:pt x="168" y="10"/>
                  </a:lnTo>
                  <a:lnTo>
                    <a:pt x="166" y="3"/>
                  </a:lnTo>
                  <a:lnTo>
                    <a:pt x="160" y="0"/>
                  </a:lnTo>
                  <a:lnTo>
                    <a:pt x="149" y="0"/>
                  </a:lnTo>
                  <a:lnTo>
                    <a:pt x="108" y="30"/>
                  </a:lnTo>
                  <a:lnTo>
                    <a:pt x="65" y="46"/>
                  </a:lnTo>
                  <a:lnTo>
                    <a:pt x="27" y="52"/>
                  </a:lnTo>
                  <a:lnTo>
                    <a:pt x="0" y="53"/>
                  </a:lnTo>
                  <a:lnTo>
                    <a:pt x="0" y="78"/>
                  </a:lnTo>
                  <a:lnTo>
                    <a:pt x="17" y="78"/>
                  </a:lnTo>
                  <a:lnTo>
                    <a:pt x="44" y="75"/>
                  </a:lnTo>
                  <a:lnTo>
                    <a:pt x="75" y="69"/>
                  </a:lnTo>
                  <a:lnTo>
                    <a:pt x="107" y="57"/>
                  </a:lnTo>
                  <a:lnTo>
                    <a:pt x="107" y="483"/>
                  </a:lnTo>
                  <a:lnTo>
                    <a:pt x="107" y="493"/>
                  </a:lnTo>
                  <a:lnTo>
                    <a:pt x="106" y="501"/>
                  </a:lnTo>
                  <a:lnTo>
                    <a:pt x="102" y="508"/>
                  </a:lnTo>
                  <a:lnTo>
                    <a:pt x="97" y="513"/>
                  </a:lnTo>
                  <a:lnTo>
                    <a:pt x="88" y="517"/>
                  </a:lnTo>
                  <a:lnTo>
                    <a:pt x="74" y="520"/>
                  </a:lnTo>
                  <a:lnTo>
                    <a:pt x="55" y="522"/>
                  </a:lnTo>
                  <a:lnTo>
                    <a:pt x="31" y="522"/>
                  </a:lnTo>
                  <a:lnTo>
                    <a:pt x="5" y="522"/>
                  </a:lnTo>
                  <a:lnTo>
                    <a:pt x="5" y="548"/>
                  </a:lnTo>
                  <a:lnTo>
                    <a:pt x="33" y="546"/>
                  </a:lnTo>
                  <a:lnTo>
                    <a:pt x="69" y="546"/>
                  </a:lnTo>
                  <a:lnTo>
                    <a:pt x="107" y="545"/>
                  </a:lnTo>
                  <a:lnTo>
                    <a:pt x="137" y="545"/>
                  </a:lnTo>
                  <a:lnTo>
                    <a:pt x="168" y="545"/>
                  </a:lnTo>
                  <a:lnTo>
                    <a:pt x="205" y="546"/>
                  </a:lnTo>
                  <a:lnTo>
                    <a:pt x="242" y="546"/>
                  </a:lnTo>
                  <a:lnTo>
                    <a:pt x="270" y="548"/>
                  </a:lnTo>
                  <a:lnTo>
                    <a:pt x="270" y="522"/>
                  </a:lnTo>
                  <a:lnTo>
                    <a:pt x="244" y="522"/>
                  </a:lnTo>
                  <a:lnTo>
                    <a:pt x="220" y="522"/>
                  </a:lnTo>
                  <a:lnTo>
                    <a:pt x="201" y="520"/>
                  </a:lnTo>
                  <a:lnTo>
                    <a:pt x="188" y="518"/>
                  </a:lnTo>
                  <a:lnTo>
                    <a:pt x="178" y="514"/>
                  </a:lnTo>
                  <a:lnTo>
                    <a:pt x="173" y="509"/>
                  </a:lnTo>
                  <a:lnTo>
                    <a:pt x="170" y="502"/>
                  </a:lnTo>
                  <a:lnTo>
                    <a:pt x="168" y="493"/>
                  </a:lnTo>
                  <a:lnTo>
                    <a:pt x="168" y="483"/>
                  </a:lnTo>
                  <a:lnTo>
                    <a:pt x="168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48"/>
            <p:cNvSpPr>
              <a:spLocks noChangeAspect="1" noChangeShapeType="1"/>
            </p:cNvSpPr>
            <p:nvPr/>
          </p:nvSpPr>
          <p:spPr bwMode="auto">
            <a:xfrm>
              <a:off x="2588" y="897"/>
              <a:ext cx="1601" cy="1"/>
            </a:xfrm>
            <a:prstGeom prst="line">
              <a:avLst/>
            </a:prstGeom>
            <a:noFill/>
            <a:ln w="15875">
              <a:solidFill>
                <a:prstClr val="black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49"/>
            <p:cNvSpPr>
              <a:spLocks noChangeAspect="1"/>
            </p:cNvSpPr>
            <p:nvPr/>
          </p:nvSpPr>
          <p:spPr bwMode="auto">
            <a:xfrm>
              <a:off x="2610" y="1313"/>
              <a:ext cx="398" cy="364"/>
            </a:xfrm>
            <a:custGeom>
              <a:avLst/>
              <a:gdLst/>
              <a:ahLst/>
              <a:cxnLst>
                <a:cxn ang="0">
                  <a:pos x="220" y="47"/>
                </a:cxn>
                <a:cxn ang="0">
                  <a:pos x="358" y="47"/>
                </a:cxn>
                <a:cxn ang="0">
                  <a:pos x="368" y="47"/>
                </a:cxn>
                <a:cxn ang="0">
                  <a:pos x="382" y="44"/>
                </a:cxn>
                <a:cxn ang="0">
                  <a:pos x="393" y="36"/>
                </a:cxn>
                <a:cxn ang="0">
                  <a:pos x="398" y="20"/>
                </a:cxn>
                <a:cxn ang="0">
                  <a:pos x="395" y="8"/>
                </a:cxn>
                <a:cxn ang="0">
                  <a:pos x="387" y="2"/>
                </a:cxn>
                <a:cxn ang="0">
                  <a:pos x="377" y="0"/>
                </a:cxn>
                <a:cxn ang="0">
                  <a:pos x="365" y="0"/>
                </a:cxn>
                <a:cxn ang="0">
                  <a:pos x="135" y="0"/>
                </a:cxn>
                <a:cxn ang="0">
                  <a:pos x="120" y="0"/>
                </a:cxn>
                <a:cxn ang="0">
                  <a:pos x="100" y="5"/>
                </a:cxn>
                <a:cxn ang="0">
                  <a:pos x="76" y="16"/>
                </a:cxn>
                <a:cxn ang="0">
                  <a:pos x="51" y="38"/>
                </a:cxn>
                <a:cxn ang="0">
                  <a:pos x="31" y="62"/>
                </a:cxn>
                <a:cxn ang="0">
                  <a:pos x="15" y="84"/>
                </a:cxn>
                <a:cxn ang="0">
                  <a:pos x="5" y="103"/>
                </a:cxn>
                <a:cxn ang="0">
                  <a:pos x="0" y="112"/>
                </a:cxn>
                <a:cxn ang="0">
                  <a:pos x="2" y="117"/>
                </a:cxn>
                <a:cxn ang="0">
                  <a:pos x="10" y="121"/>
                </a:cxn>
                <a:cxn ang="0">
                  <a:pos x="18" y="118"/>
                </a:cxn>
                <a:cxn ang="0">
                  <a:pos x="23" y="111"/>
                </a:cxn>
                <a:cxn ang="0">
                  <a:pos x="39" y="90"/>
                </a:cxn>
                <a:cxn ang="0">
                  <a:pos x="54" y="74"/>
                </a:cxn>
                <a:cxn ang="0">
                  <a:pos x="70" y="63"/>
                </a:cxn>
                <a:cxn ang="0">
                  <a:pos x="84" y="55"/>
                </a:cxn>
                <a:cxn ang="0">
                  <a:pos x="98" y="51"/>
                </a:cxn>
                <a:cxn ang="0">
                  <a:pos x="110" y="48"/>
                </a:cxn>
                <a:cxn ang="0">
                  <a:pos x="120" y="47"/>
                </a:cxn>
                <a:cxn ang="0">
                  <a:pos x="128" y="47"/>
                </a:cxn>
                <a:cxn ang="0">
                  <a:pos x="196" y="47"/>
                </a:cxn>
                <a:cxn ang="0">
                  <a:pos x="115" y="311"/>
                </a:cxn>
                <a:cxn ang="0">
                  <a:pos x="110" y="329"/>
                </a:cxn>
                <a:cxn ang="0">
                  <a:pos x="107" y="342"/>
                </a:cxn>
                <a:cxn ang="0">
                  <a:pos x="108" y="349"/>
                </a:cxn>
                <a:cxn ang="0">
                  <a:pos x="112" y="356"/>
                </a:cxn>
                <a:cxn ang="0">
                  <a:pos x="120" y="362"/>
                </a:cxn>
                <a:cxn ang="0">
                  <a:pos x="131" y="364"/>
                </a:cxn>
                <a:cxn ang="0">
                  <a:pos x="147" y="360"/>
                </a:cxn>
                <a:cxn ang="0">
                  <a:pos x="157" y="351"/>
                </a:cxn>
                <a:cxn ang="0">
                  <a:pos x="162" y="339"/>
                </a:cxn>
                <a:cxn ang="0">
                  <a:pos x="165" y="329"/>
                </a:cxn>
                <a:cxn ang="0">
                  <a:pos x="220" y="47"/>
                </a:cxn>
              </a:cxnLst>
              <a:rect l="0" t="0" r="r" b="b"/>
              <a:pathLst>
                <a:path w="398" h="364">
                  <a:moveTo>
                    <a:pt x="220" y="47"/>
                  </a:moveTo>
                  <a:lnTo>
                    <a:pt x="358" y="47"/>
                  </a:lnTo>
                  <a:lnTo>
                    <a:pt x="368" y="47"/>
                  </a:lnTo>
                  <a:lnTo>
                    <a:pt x="382" y="44"/>
                  </a:lnTo>
                  <a:lnTo>
                    <a:pt x="393" y="36"/>
                  </a:lnTo>
                  <a:lnTo>
                    <a:pt x="398" y="20"/>
                  </a:lnTo>
                  <a:lnTo>
                    <a:pt x="395" y="8"/>
                  </a:lnTo>
                  <a:lnTo>
                    <a:pt x="387" y="2"/>
                  </a:lnTo>
                  <a:lnTo>
                    <a:pt x="377" y="0"/>
                  </a:lnTo>
                  <a:lnTo>
                    <a:pt x="365" y="0"/>
                  </a:lnTo>
                  <a:lnTo>
                    <a:pt x="135" y="0"/>
                  </a:lnTo>
                  <a:lnTo>
                    <a:pt x="120" y="0"/>
                  </a:lnTo>
                  <a:lnTo>
                    <a:pt x="100" y="5"/>
                  </a:lnTo>
                  <a:lnTo>
                    <a:pt x="76" y="16"/>
                  </a:lnTo>
                  <a:lnTo>
                    <a:pt x="51" y="38"/>
                  </a:lnTo>
                  <a:lnTo>
                    <a:pt x="31" y="62"/>
                  </a:lnTo>
                  <a:lnTo>
                    <a:pt x="15" y="84"/>
                  </a:lnTo>
                  <a:lnTo>
                    <a:pt x="5" y="103"/>
                  </a:lnTo>
                  <a:lnTo>
                    <a:pt x="0" y="112"/>
                  </a:lnTo>
                  <a:lnTo>
                    <a:pt x="2" y="117"/>
                  </a:lnTo>
                  <a:lnTo>
                    <a:pt x="10" y="121"/>
                  </a:lnTo>
                  <a:lnTo>
                    <a:pt x="18" y="118"/>
                  </a:lnTo>
                  <a:lnTo>
                    <a:pt x="23" y="111"/>
                  </a:lnTo>
                  <a:lnTo>
                    <a:pt x="39" y="90"/>
                  </a:lnTo>
                  <a:lnTo>
                    <a:pt x="54" y="74"/>
                  </a:lnTo>
                  <a:lnTo>
                    <a:pt x="70" y="63"/>
                  </a:lnTo>
                  <a:lnTo>
                    <a:pt x="84" y="55"/>
                  </a:lnTo>
                  <a:lnTo>
                    <a:pt x="98" y="51"/>
                  </a:lnTo>
                  <a:lnTo>
                    <a:pt x="110" y="48"/>
                  </a:lnTo>
                  <a:lnTo>
                    <a:pt x="120" y="47"/>
                  </a:lnTo>
                  <a:lnTo>
                    <a:pt x="128" y="47"/>
                  </a:lnTo>
                  <a:lnTo>
                    <a:pt x="196" y="47"/>
                  </a:lnTo>
                  <a:lnTo>
                    <a:pt x="115" y="311"/>
                  </a:lnTo>
                  <a:lnTo>
                    <a:pt x="110" y="329"/>
                  </a:lnTo>
                  <a:lnTo>
                    <a:pt x="107" y="342"/>
                  </a:lnTo>
                  <a:lnTo>
                    <a:pt x="108" y="349"/>
                  </a:lnTo>
                  <a:lnTo>
                    <a:pt x="112" y="356"/>
                  </a:lnTo>
                  <a:lnTo>
                    <a:pt x="120" y="362"/>
                  </a:lnTo>
                  <a:lnTo>
                    <a:pt x="131" y="364"/>
                  </a:lnTo>
                  <a:lnTo>
                    <a:pt x="147" y="360"/>
                  </a:lnTo>
                  <a:lnTo>
                    <a:pt x="157" y="351"/>
                  </a:lnTo>
                  <a:lnTo>
                    <a:pt x="162" y="339"/>
                  </a:lnTo>
                  <a:lnTo>
                    <a:pt x="165" y="329"/>
                  </a:lnTo>
                  <a:lnTo>
                    <a:pt x="220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0"/>
            <p:cNvSpPr>
              <a:spLocks noChangeAspect="1" noEditPoints="1"/>
            </p:cNvSpPr>
            <p:nvPr/>
          </p:nvSpPr>
          <p:spPr bwMode="auto">
            <a:xfrm>
              <a:off x="2981" y="1397"/>
              <a:ext cx="420" cy="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"/>
                </a:cxn>
                <a:cxn ang="0">
                  <a:pos x="13" y="21"/>
                </a:cxn>
                <a:cxn ang="0">
                  <a:pos x="39" y="23"/>
                </a:cxn>
                <a:cxn ang="0">
                  <a:pos x="53" y="27"/>
                </a:cxn>
                <a:cxn ang="0">
                  <a:pos x="58" y="35"/>
                </a:cxn>
                <a:cxn ang="0">
                  <a:pos x="59" y="47"/>
                </a:cxn>
                <a:cxn ang="0">
                  <a:pos x="59" y="347"/>
                </a:cxn>
                <a:cxn ang="0">
                  <a:pos x="58" y="360"/>
                </a:cxn>
                <a:cxn ang="0">
                  <a:pos x="53" y="368"/>
                </a:cxn>
                <a:cxn ang="0">
                  <a:pos x="39" y="372"/>
                </a:cxn>
                <a:cxn ang="0">
                  <a:pos x="13" y="373"/>
                </a:cxn>
                <a:cxn ang="0">
                  <a:pos x="0" y="373"/>
                </a:cxn>
                <a:cxn ang="0">
                  <a:pos x="0" y="394"/>
                </a:cxn>
                <a:cxn ang="0">
                  <a:pos x="226" y="394"/>
                </a:cxn>
                <a:cxn ang="0">
                  <a:pos x="265" y="390"/>
                </a:cxn>
                <a:cxn ang="0">
                  <a:pos x="301" y="379"/>
                </a:cxn>
                <a:cxn ang="0">
                  <a:pos x="334" y="361"/>
                </a:cxn>
                <a:cxn ang="0">
                  <a:pos x="363" y="338"/>
                </a:cxn>
                <a:cxn ang="0">
                  <a:pos x="386" y="309"/>
                </a:cxn>
                <a:cxn ang="0">
                  <a:pos x="404" y="277"/>
                </a:cxn>
                <a:cxn ang="0">
                  <a:pos x="416" y="240"/>
                </a:cxn>
                <a:cxn ang="0">
                  <a:pos x="420" y="201"/>
                </a:cxn>
                <a:cxn ang="0">
                  <a:pos x="416" y="161"/>
                </a:cxn>
                <a:cxn ang="0">
                  <a:pos x="404" y="123"/>
                </a:cxn>
                <a:cxn ang="0">
                  <a:pos x="387" y="89"/>
                </a:cxn>
                <a:cxn ang="0">
                  <a:pos x="363" y="59"/>
                </a:cxn>
                <a:cxn ang="0">
                  <a:pos x="334" y="35"/>
                </a:cxn>
                <a:cxn ang="0">
                  <a:pos x="301" y="17"/>
                </a:cxn>
                <a:cxn ang="0">
                  <a:pos x="265" y="5"/>
                </a:cxn>
                <a:cxn ang="0">
                  <a:pos x="226" y="0"/>
                </a:cxn>
                <a:cxn ang="0">
                  <a:pos x="0" y="0"/>
                </a:cxn>
                <a:cxn ang="0">
                  <a:pos x="139" y="373"/>
                </a:cxn>
                <a:cxn ang="0">
                  <a:pos x="123" y="372"/>
                </a:cxn>
                <a:cxn ang="0">
                  <a:pos x="115" y="369"/>
                </a:cxn>
                <a:cxn ang="0">
                  <a:pos x="111" y="362"/>
                </a:cxn>
                <a:cxn ang="0">
                  <a:pos x="111" y="351"/>
                </a:cxn>
                <a:cxn ang="0">
                  <a:pos x="111" y="44"/>
                </a:cxn>
                <a:cxn ang="0">
                  <a:pos x="111" y="33"/>
                </a:cxn>
                <a:cxn ang="0">
                  <a:pos x="115" y="26"/>
                </a:cxn>
                <a:cxn ang="0">
                  <a:pos x="123" y="23"/>
                </a:cxn>
                <a:cxn ang="0">
                  <a:pos x="139" y="21"/>
                </a:cxn>
                <a:cxn ang="0">
                  <a:pos x="210" y="21"/>
                </a:cxn>
                <a:cxn ang="0">
                  <a:pos x="245" y="25"/>
                </a:cxn>
                <a:cxn ang="0">
                  <a:pos x="277" y="36"/>
                </a:cxn>
                <a:cxn ang="0">
                  <a:pos x="305" y="53"/>
                </a:cxn>
                <a:cxn ang="0">
                  <a:pos x="328" y="76"/>
                </a:cxn>
                <a:cxn ang="0">
                  <a:pos x="343" y="101"/>
                </a:cxn>
                <a:cxn ang="0">
                  <a:pos x="353" y="131"/>
                </a:cxn>
                <a:cxn ang="0">
                  <a:pos x="359" y="164"/>
                </a:cxn>
                <a:cxn ang="0">
                  <a:pos x="361" y="201"/>
                </a:cxn>
                <a:cxn ang="0">
                  <a:pos x="358" y="245"/>
                </a:cxn>
                <a:cxn ang="0">
                  <a:pos x="350" y="279"/>
                </a:cxn>
                <a:cxn ang="0">
                  <a:pos x="338" y="306"/>
                </a:cxn>
                <a:cxn ang="0">
                  <a:pos x="324" y="326"/>
                </a:cxn>
                <a:cxn ang="0">
                  <a:pos x="301" y="346"/>
                </a:cxn>
                <a:cxn ang="0">
                  <a:pos x="275" y="361"/>
                </a:cxn>
                <a:cxn ang="0">
                  <a:pos x="244" y="370"/>
                </a:cxn>
                <a:cxn ang="0">
                  <a:pos x="210" y="373"/>
                </a:cxn>
                <a:cxn ang="0">
                  <a:pos x="139" y="373"/>
                </a:cxn>
              </a:cxnLst>
              <a:rect l="0" t="0" r="r" b="b"/>
              <a:pathLst>
                <a:path w="420" h="394">
                  <a:moveTo>
                    <a:pt x="0" y="0"/>
                  </a:moveTo>
                  <a:lnTo>
                    <a:pt x="0" y="21"/>
                  </a:lnTo>
                  <a:lnTo>
                    <a:pt x="13" y="21"/>
                  </a:lnTo>
                  <a:lnTo>
                    <a:pt x="39" y="23"/>
                  </a:lnTo>
                  <a:lnTo>
                    <a:pt x="53" y="27"/>
                  </a:lnTo>
                  <a:lnTo>
                    <a:pt x="58" y="35"/>
                  </a:lnTo>
                  <a:lnTo>
                    <a:pt x="59" y="47"/>
                  </a:lnTo>
                  <a:lnTo>
                    <a:pt x="59" y="347"/>
                  </a:lnTo>
                  <a:lnTo>
                    <a:pt x="58" y="360"/>
                  </a:lnTo>
                  <a:lnTo>
                    <a:pt x="53" y="368"/>
                  </a:lnTo>
                  <a:lnTo>
                    <a:pt x="39" y="372"/>
                  </a:lnTo>
                  <a:lnTo>
                    <a:pt x="13" y="373"/>
                  </a:lnTo>
                  <a:lnTo>
                    <a:pt x="0" y="373"/>
                  </a:lnTo>
                  <a:lnTo>
                    <a:pt x="0" y="394"/>
                  </a:lnTo>
                  <a:lnTo>
                    <a:pt x="226" y="394"/>
                  </a:lnTo>
                  <a:lnTo>
                    <a:pt x="265" y="390"/>
                  </a:lnTo>
                  <a:lnTo>
                    <a:pt x="301" y="379"/>
                  </a:lnTo>
                  <a:lnTo>
                    <a:pt x="334" y="361"/>
                  </a:lnTo>
                  <a:lnTo>
                    <a:pt x="363" y="338"/>
                  </a:lnTo>
                  <a:lnTo>
                    <a:pt x="386" y="309"/>
                  </a:lnTo>
                  <a:lnTo>
                    <a:pt x="404" y="277"/>
                  </a:lnTo>
                  <a:lnTo>
                    <a:pt x="416" y="240"/>
                  </a:lnTo>
                  <a:lnTo>
                    <a:pt x="420" y="201"/>
                  </a:lnTo>
                  <a:lnTo>
                    <a:pt x="416" y="161"/>
                  </a:lnTo>
                  <a:lnTo>
                    <a:pt x="404" y="123"/>
                  </a:lnTo>
                  <a:lnTo>
                    <a:pt x="387" y="89"/>
                  </a:lnTo>
                  <a:lnTo>
                    <a:pt x="363" y="59"/>
                  </a:lnTo>
                  <a:lnTo>
                    <a:pt x="334" y="35"/>
                  </a:lnTo>
                  <a:lnTo>
                    <a:pt x="301" y="17"/>
                  </a:lnTo>
                  <a:lnTo>
                    <a:pt x="265" y="5"/>
                  </a:lnTo>
                  <a:lnTo>
                    <a:pt x="226" y="0"/>
                  </a:lnTo>
                  <a:lnTo>
                    <a:pt x="0" y="0"/>
                  </a:lnTo>
                  <a:close/>
                  <a:moveTo>
                    <a:pt x="139" y="373"/>
                  </a:moveTo>
                  <a:lnTo>
                    <a:pt x="123" y="372"/>
                  </a:lnTo>
                  <a:lnTo>
                    <a:pt x="115" y="369"/>
                  </a:lnTo>
                  <a:lnTo>
                    <a:pt x="111" y="362"/>
                  </a:lnTo>
                  <a:lnTo>
                    <a:pt x="111" y="351"/>
                  </a:lnTo>
                  <a:lnTo>
                    <a:pt x="111" y="44"/>
                  </a:lnTo>
                  <a:lnTo>
                    <a:pt x="111" y="33"/>
                  </a:lnTo>
                  <a:lnTo>
                    <a:pt x="115" y="26"/>
                  </a:lnTo>
                  <a:lnTo>
                    <a:pt x="123" y="23"/>
                  </a:lnTo>
                  <a:lnTo>
                    <a:pt x="139" y="21"/>
                  </a:lnTo>
                  <a:lnTo>
                    <a:pt x="210" y="21"/>
                  </a:lnTo>
                  <a:lnTo>
                    <a:pt x="245" y="25"/>
                  </a:lnTo>
                  <a:lnTo>
                    <a:pt x="277" y="36"/>
                  </a:lnTo>
                  <a:lnTo>
                    <a:pt x="305" y="53"/>
                  </a:lnTo>
                  <a:lnTo>
                    <a:pt x="328" y="76"/>
                  </a:lnTo>
                  <a:lnTo>
                    <a:pt x="343" y="101"/>
                  </a:lnTo>
                  <a:lnTo>
                    <a:pt x="353" y="131"/>
                  </a:lnTo>
                  <a:lnTo>
                    <a:pt x="359" y="164"/>
                  </a:lnTo>
                  <a:lnTo>
                    <a:pt x="361" y="201"/>
                  </a:lnTo>
                  <a:lnTo>
                    <a:pt x="358" y="245"/>
                  </a:lnTo>
                  <a:lnTo>
                    <a:pt x="350" y="279"/>
                  </a:lnTo>
                  <a:lnTo>
                    <a:pt x="338" y="306"/>
                  </a:lnTo>
                  <a:lnTo>
                    <a:pt x="324" y="326"/>
                  </a:lnTo>
                  <a:lnTo>
                    <a:pt x="301" y="346"/>
                  </a:lnTo>
                  <a:lnTo>
                    <a:pt x="275" y="361"/>
                  </a:lnTo>
                  <a:lnTo>
                    <a:pt x="244" y="370"/>
                  </a:lnTo>
                  <a:lnTo>
                    <a:pt x="210" y="373"/>
                  </a:lnTo>
                  <a:lnTo>
                    <a:pt x="139" y="3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51"/>
            <p:cNvSpPr>
              <a:spLocks noChangeAspect="1" noEditPoints="1"/>
            </p:cNvSpPr>
            <p:nvPr/>
          </p:nvSpPr>
          <p:spPr bwMode="auto">
            <a:xfrm>
              <a:off x="3474" y="1403"/>
              <a:ext cx="125" cy="388"/>
            </a:xfrm>
            <a:custGeom>
              <a:avLst/>
              <a:gdLst/>
              <a:ahLst/>
              <a:cxnLst>
                <a:cxn ang="0">
                  <a:pos x="89" y="33"/>
                </a:cxn>
                <a:cxn ang="0">
                  <a:pos x="87" y="20"/>
                </a:cxn>
                <a:cxn ang="0">
                  <a:pos x="80" y="10"/>
                </a:cxn>
                <a:cxn ang="0">
                  <a:pos x="69" y="3"/>
                </a:cxn>
                <a:cxn ang="0">
                  <a:pos x="56" y="0"/>
                </a:cxn>
                <a:cxn ang="0">
                  <a:pos x="43" y="2"/>
                </a:cxn>
                <a:cxn ang="0">
                  <a:pos x="33" y="9"/>
                </a:cxn>
                <a:cxn ang="0">
                  <a:pos x="26" y="20"/>
                </a:cxn>
                <a:cxn ang="0">
                  <a:pos x="23" y="33"/>
                </a:cxn>
                <a:cxn ang="0">
                  <a:pos x="26" y="47"/>
                </a:cxn>
                <a:cxn ang="0">
                  <a:pos x="33" y="57"/>
                </a:cxn>
                <a:cxn ang="0">
                  <a:pos x="44" y="64"/>
                </a:cxn>
                <a:cxn ang="0">
                  <a:pos x="56" y="66"/>
                </a:cxn>
                <a:cxn ang="0">
                  <a:pos x="69" y="64"/>
                </a:cxn>
                <a:cxn ang="0">
                  <a:pos x="79" y="57"/>
                </a:cxn>
                <a:cxn ang="0">
                  <a:pos x="86" y="46"/>
                </a:cxn>
                <a:cxn ang="0">
                  <a:pos x="89" y="33"/>
                </a:cxn>
                <a:cxn ang="0">
                  <a:pos x="2" y="140"/>
                </a:cxn>
                <a:cxn ang="0">
                  <a:pos x="2" y="161"/>
                </a:cxn>
                <a:cxn ang="0">
                  <a:pos x="24" y="162"/>
                </a:cxn>
                <a:cxn ang="0">
                  <a:pos x="36" y="166"/>
                </a:cxn>
                <a:cxn ang="0">
                  <a:pos x="42" y="176"/>
                </a:cxn>
                <a:cxn ang="0">
                  <a:pos x="43" y="193"/>
                </a:cxn>
                <a:cxn ang="0">
                  <a:pos x="43" y="343"/>
                </a:cxn>
                <a:cxn ang="0">
                  <a:pos x="42" y="357"/>
                </a:cxn>
                <a:cxn ang="0">
                  <a:pos x="36" y="364"/>
                </a:cxn>
                <a:cxn ang="0">
                  <a:pos x="22" y="367"/>
                </a:cxn>
                <a:cxn ang="0">
                  <a:pos x="0" y="367"/>
                </a:cxn>
                <a:cxn ang="0">
                  <a:pos x="0" y="388"/>
                </a:cxn>
                <a:cxn ang="0">
                  <a:pos x="8" y="388"/>
                </a:cxn>
                <a:cxn ang="0">
                  <a:pos x="24" y="387"/>
                </a:cxn>
                <a:cxn ang="0">
                  <a:pos x="45" y="386"/>
                </a:cxn>
                <a:cxn ang="0">
                  <a:pos x="64" y="386"/>
                </a:cxn>
                <a:cxn ang="0">
                  <a:pos x="125" y="388"/>
                </a:cxn>
                <a:cxn ang="0">
                  <a:pos x="125" y="367"/>
                </a:cxn>
                <a:cxn ang="0">
                  <a:pos x="105" y="367"/>
                </a:cxn>
                <a:cxn ang="0">
                  <a:pos x="94" y="364"/>
                </a:cxn>
                <a:cxn ang="0">
                  <a:pos x="88" y="357"/>
                </a:cxn>
                <a:cxn ang="0">
                  <a:pos x="86" y="343"/>
                </a:cxn>
                <a:cxn ang="0">
                  <a:pos x="86" y="134"/>
                </a:cxn>
                <a:cxn ang="0">
                  <a:pos x="2" y="140"/>
                </a:cxn>
              </a:cxnLst>
              <a:rect l="0" t="0" r="r" b="b"/>
              <a:pathLst>
                <a:path w="125" h="388">
                  <a:moveTo>
                    <a:pt x="89" y="33"/>
                  </a:moveTo>
                  <a:lnTo>
                    <a:pt x="87" y="20"/>
                  </a:lnTo>
                  <a:lnTo>
                    <a:pt x="80" y="10"/>
                  </a:lnTo>
                  <a:lnTo>
                    <a:pt x="69" y="3"/>
                  </a:lnTo>
                  <a:lnTo>
                    <a:pt x="56" y="0"/>
                  </a:lnTo>
                  <a:lnTo>
                    <a:pt x="43" y="2"/>
                  </a:lnTo>
                  <a:lnTo>
                    <a:pt x="33" y="9"/>
                  </a:lnTo>
                  <a:lnTo>
                    <a:pt x="26" y="20"/>
                  </a:lnTo>
                  <a:lnTo>
                    <a:pt x="23" y="33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44" y="64"/>
                  </a:lnTo>
                  <a:lnTo>
                    <a:pt x="56" y="66"/>
                  </a:lnTo>
                  <a:lnTo>
                    <a:pt x="69" y="64"/>
                  </a:lnTo>
                  <a:lnTo>
                    <a:pt x="79" y="57"/>
                  </a:lnTo>
                  <a:lnTo>
                    <a:pt x="86" y="46"/>
                  </a:lnTo>
                  <a:lnTo>
                    <a:pt x="89" y="33"/>
                  </a:lnTo>
                  <a:close/>
                  <a:moveTo>
                    <a:pt x="2" y="140"/>
                  </a:moveTo>
                  <a:lnTo>
                    <a:pt x="2" y="161"/>
                  </a:lnTo>
                  <a:lnTo>
                    <a:pt x="24" y="162"/>
                  </a:lnTo>
                  <a:lnTo>
                    <a:pt x="36" y="166"/>
                  </a:lnTo>
                  <a:lnTo>
                    <a:pt x="42" y="176"/>
                  </a:lnTo>
                  <a:lnTo>
                    <a:pt x="43" y="193"/>
                  </a:lnTo>
                  <a:lnTo>
                    <a:pt x="43" y="343"/>
                  </a:lnTo>
                  <a:lnTo>
                    <a:pt x="42" y="357"/>
                  </a:lnTo>
                  <a:lnTo>
                    <a:pt x="36" y="364"/>
                  </a:lnTo>
                  <a:lnTo>
                    <a:pt x="22" y="367"/>
                  </a:lnTo>
                  <a:lnTo>
                    <a:pt x="0" y="367"/>
                  </a:lnTo>
                  <a:lnTo>
                    <a:pt x="0" y="388"/>
                  </a:lnTo>
                  <a:lnTo>
                    <a:pt x="8" y="388"/>
                  </a:lnTo>
                  <a:lnTo>
                    <a:pt x="24" y="387"/>
                  </a:lnTo>
                  <a:lnTo>
                    <a:pt x="45" y="386"/>
                  </a:lnTo>
                  <a:lnTo>
                    <a:pt x="64" y="386"/>
                  </a:lnTo>
                  <a:lnTo>
                    <a:pt x="125" y="388"/>
                  </a:lnTo>
                  <a:lnTo>
                    <a:pt x="125" y="367"/>
                  </a:lnTo>
                  <a:lnTo>
                    <a:pt x="105" y="367"/>
                  </a:lnTo>
                  <a:lnTo>
                    <a:pt x="94" y="364"/>
                  </a:lnTo>
                  <a:lnTo>
                    <a:pt x="88" y="357"/>
                  </a:lnTo>
                  <a:lnTo>
                    <a:pt x="86" y="343"/>
                  </a:lnTo>
                  <a:lnTo>
                    <a:pt x="86" y="134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52"/>
            <p:cNvSpPr>
              <a:spLocks noChangeAspect="1"/>
            </p:cNvSpPr>
            <p:nvPr/>
          </p:nvSpPr>
          <p:spPr bwMode="auto">
            <a:xfrm>
              <a:off x="3654" y="1534"/>
              <a:ext cx="208" cy="263"/>
            </a:xfrm>
            <a:custGeom>
              <a:avLst/>
              <a:gdLst/>
              <a:ahLst/>
              <a:cxnLst>
                <a:cxn ang="0">
                  <a:pos x="191" y="4"/>
                </a:cxn>
                <a:cxn ang="0">
                  <a:pos x="180" y="1"/>
                </a:cxn>
                <a:cxn ang="0">
                  <a:pos x="168" y="11"/>
                </a:cxn>
                <a:cxn ang="0">
                  <a:pos x="133" y="4"/>
                </a:cxn>
                <a:cxn ang="0">
                  <a:pos x="74" y="2"/>
                </a:cxn>
                <a:cxn ang="0">
                  <a:pos x="33" y="15"/>
                </a:cxn>
                <a:cxn ang="0">
                  <a:pos x="11" y="37"/>
                </a:cxn>
                <a:cxn ang="0">
                  <a:pos x="1" y="61"/>
                </a:cxn>
                <a:cxn ang="0">
                  <a:pos x="6" y="97"/>
                </a:cxn>
                <a:cxn ang="0">
                  <a:pos x="38" y="129"/>
                </a:cxn>
                <a:cxn ang="0">
                  <a:pos x="77" y="142"/>
                </a:cxn>
                <a:cxn ang="0">
                  <a:pos x="125" y="151"/>
                </a:cxn>
                <a:cxn ang="0">
                  <a:pos x="169" y="174"/>
                </a:cxn>
                <a:cxn ang="0">
                  <a:pos x="173" y="215"/>
                </a:cxn>
                <a:cxn ang="0">
                  <a:pos x="140" y="242"/>
                </a:cxn>
                <a:cxn ang="0">
                  <a:pos x="71" y="240"/>
                </a:cxn>
                <a:cxn ang="0">
                  <a:pos x="30" y="199"/>
                </a:cxn>
                <a:cxn ang="0">
                  <a:pos x="17" y="164"/>
                </a:cxn>
                <a:cxn ang="0">
                  <a:pos x="1" y="165"/>
                </a:cxn>
                <a:cxn ang="0">
                  <a:pos x="0" y="248"/>
                </a:cxn>
                <a:cxn ang="0">
                  <a:pos x="8" y="263"/>
                </a:cxn>
                <a:cxn ang="0">
                  <a:pos x="36" y="238"/>
                </a:cxn>
                <a:cxn ang="0">
                  <a:pos x="75" y="259"/>
                </a:cxn>
                <a:cxn ang="0">
                  <a:pos x="106" y="263"/>
                </a:cxn>
                <a:cxn ang="0">
                  <a:pos x="153" y="256"/>
                </a:cxn>
                <a:cxn ang="0">
                  <a:pos x="185" y="238"/>
                </a:cxn>
                <a:cxn ang="0">
                  <a:pos x="203" y="212"/>
                </a:cxn>
                <a:cxn ang="0">
                  <a:pos x="208" y="182"/>
                </a:cxn>
                <a:cxn ang="0">
                  <a:pos x="183" y="129"/>
                </a:cxn>
                <a:cxn ang="0">
                  <a:pos x="148" y="108"/>
                </a:cxn>
                <a:cxn ang="0">
                  <a:pos x="115" y="100"/>
                </a:cxn>
                <a:cxn ang="0">
                  <a:pos x="56" y="86"/>
                </a:cxn>
                <a:cxn ang="0">
                  <a:pos x="32" y="55"/>
                </a:cxn>
                <a:cxn ang="0">
                  <a:pos x="46" y="28"/>
                </a:cxn>
                <a:cxn ang="0">
                  <a:pos x="102" y="14"/>
                </a:cxn>
                <a:cxn ang="0">
                  <a:pos x="140" y="22"/>
                </a:cxn>
                <a:cxn ang="0">
                  <a:pos x="162" y="39"/>
                </a:cxn>
                <a:cxn ang="0">
                  <a:pos x="170" y="60"/>
                </a:cxn>
                <a:cxn ang="0">
                  <a:pos x="172" y="77"/>
                </a:cxn>
                <a:cxn ang="0">
                  <a:pos x="182" y="84"/>
                </a:cxn>
                <a:cxn ang="0">
                  <a:pos x="192" y="69"/>
                </a:cxn>
              </a:cxnLst>
              <a:rect l="0" t="0" r="r" b="b"/>
              <a:pathLst>
                <a:path w="208" h="263">
                  <a:moveTo>
                    <a:pt x="192" y="15"/>
                  </a:moveTo>
                  <a:lnTo>
                    <a:pt x="191" y="4"/>
                  </a:lnTo>
                  <a:lnTo>
                    <a:pt x="184" y="0"/>
                  </a:lnTo>
                  <a:lnTo>
                    <a:pt x="180" y="1"/>
                  </a:lnTo>
                  <a:lnTo>
                    <a:pt x="172" y="7"/>
                  </a:lnTo>
                  <a:lnTo>
                    <a:pt x="168" y="11"/>
                  </a:lnTo>
                  <a:lnTo>
                    <a:pt x="162" y="16"/>
                  </a:lnTo>
                  <a:lnTo>
                    <a:pt x="133" y="4"/>
                  </a:lnTo>
                  <a:lnTo>
                    <a:pt x="102" y="0"/>
                  </a:lnTo>
                  <a:lnTo>
                    <a:pt x="74" y="2"/>
                  </a:lnTo>
                  <a:lnTo>
                    <a:pt x="51" y="7"/>
                  </a:lnTo>
                  <a:lnTo>
                    <a:pt x="33" y="15"/>
                  </a:lnTo>
                  <a:lnTo>
                    <a:pt x="20" y="25"/>
                  </a:lnTo>
                  <a:lnTo>
                    <a:pt x="11" y="37"/>
                  </a:lnTo>
                  <a:lnTo>
                    <a:pt x="4" y="49"/>
                  </a:lnTo>
                  <a:lnTo>
                    <a:pt x="1" y="61"/>
                  </a:lnTo>
                  <a:lnTo>
                    <a:pt x="0" y="72"/>
                  </a:lnTo>
                  <a:lnTo>
                    <a:pt x="6" y="97"/>
                  </a:lnTo>
                  <a:lnTo>
                    <a:pt x="22" y="117"/>
                  </a:lnTo>
                  <a:lnTo>
                    <a:pt x="38" y="129"/>
                  </a:lnTo>
                  <a:lnTo>
                    <a:pt x="56" y="137"/>
                  </a:lnTo>
                  <a:lnTo>
                    <a:pt x="77" y="142"/>
                  </a:lnTo>
                  <a:lnTo>
                    <a:pt x="101" y="146"/>
                  </a:lnTo>
                  <a:lnTo>
                    <a:pt x="125" y="151"/>
                  </a:lnTo>
                  <a:lnTo>
                    <a:pt x="150" y="159"/>
                  </a:lnTo>
                  <a:lnTo>
                    <a:pt x="169" y="174"/>
                  </a:lnTo>
                  <a:lnTo>
                    <a:pt x="176" y="198"/>
                  </a:lnTo>
                  <a:lnTo>
                    <a:pt x="173" y="215"/>
                  </a:lnTo>
                  <a:lnTo>
                    <a:pt x="162" y="231"/>
                  </a:lnTo>
                  <a:lnTo>
                    <a:pt x="140" y="242"/>
                  </a:lnTo>
                  <a:lnTo>
                    <a:pt x="106" y="247"/>
                  </a:lnTo>
                  <a:lnTo>
                    <a:pt x="71" y="240"/>
                  </a:lnTo>
                  <a:lnTo>
                    <a:pt x="46" y="224"/>
                  </a:lnTo>
                  <a:lnTo>
                    <a:pt x="30" y="199"/>
                  </a:lnTo>
                  <a:lnTo>
                    <a:pt x="20" y="171"/>
                  </a:lnTo>
                  <a:lnTo>
                    <a:pt x="17" y="164"/>
                  </a:lnTo>
                  <a:lnTo>
                    <a:pt x="10" y="161"/>
                  </a:lnTo>
                  <a:lnTo>
                    <a:pt x="1" y="165"/>
                  </a:lnTo>
                  <a:lnTo>
                    <a:pt x="0" y="177"/>
                  </a:lnTo>
                  <a:lnTo>
                    <a:pt x="0" y="248"/>
                  </a:lnTo>
                  <a:lnTo>
                    <a:pt x="1" y="259"/>
                  </a:lnTo>
                  <a:lnTo>
                    <a:pt x="8" y="263"/>
                  </a:lnTo>
                  <a:lnTo>
                    <a:pt x="20" y="255"/>
                  </a:lnTo>
                  <a:lnTo>
                    <a:pt x="36" y="238"/>
                  </a:lnTo>
                  <a:lnTo>
                    <a:pt x="55" y="252"/>
                  </a:lnTo>
                  <a:lnTo>
                    <a:pt x="75" y="259"/>
                  </a:lnTo>
                  <a:lnTo>
                    <a:pt x="93" y="262"/>
                  </a:lnTo>
                  <a:lnTo>
                    <a:pt x="106" y="263"/>
                  </a:lnTo>
                  <a:lnTo>
                    <a:pt x="131" y="261"/>
                  </a:lnTo>
                  <a:lnTo>
                    <a:pt x="153" y="256"/>
                  </a:lnTo>
                  <a:lnTo>
                    <a:pt x="171" y="248"/>
                  </a:lnTo>
                  <a:lnTo>
                    <a:pt x="185" y="238"/>
                  </a:lnTo>
                  <a:lnTo>
                    <a:pt x="195" y="225"/>
                  </a:lnTo>
                  <a:lnTo>
                    <a:pt x="203" y="212"/>
                  </a:lnTo>
                  <a:lnTo>
                    <a:pt x="206" y="197"/>
                  </a:lnTo>
                  <a:lnTo>
                    <a:pt x="208" y="182"/>
                  </a:lnTo>
                  <a:lnTo>
                    <a:pt x="201" y="152"/>
                  </a:lnTo>
                  <a:lnTo>
                    <a:pt x="183" y="129"/>
                  </a:lnTo>
                  <a:lnTo>
                    <a:pt x="166" y="116"/>
                  </a:lnTo>
                  <a:lnTo>
                    <a:pt x="148" y="108"/>
                  </a:lnTo>
                  <a:lnTo>
                    <a:pt x="131" y="103"/>
                  </a:lnTo>
                  <a:lnTo>
                    <a:pt x="115" y="100"/>
                  </a:lnTo>
                  <a:lnTo>
                    <a:pt x="82" y="94"/>
                  </a:lnTo>
                  <a:lnTo>
                    <a:pt x="56" y="86"/>
                  </a:lnTo>
                  <a:lnTo>
                    <a:pt x="38" y="74"/>
                  </a:lnTo>
                  <a:lnTo>
                    <a:pt x="32" y="55"/>
                  </a:lnTo>
                  <a:lnTo>
                    <a:pt x="35" y="41"/>
                  </a:lnTo>
                  <a:lnTo>
                    <a:pt x="46" y="28"/>
                  </a:lnTo>
                  <a:lnTo>
                    <a:pt x="67" y="18"/>
                  </a:lnTo>
                  <a:lnTo>
                    <a:pt x="102" y="14"/>
                  </a:lnTo>
                  <a:lnTo>
                    <a:pt x="124" y="16"/>
                  </a:lnTo>
                  <a:lnTo>
                    <a:pt x="140" y="22"/>
                  </a:lnTo>
                  <a:lnTo>
                    <a:pt x="153" y="30"/>
                  </a:lnTo>
                  <a:lnTo>
                    <a:pt x="162" y="39"/>
                  </a:lnTo>
                  <a:lnTo>
                    <a:pt x="167" y="50"/>
                  </a:lnTo>
                  <a:lnTo>
                    <a:pt x="170" y="60"/>
                  </a:lnTo>
                  <a:lnTo>
                    <a:pt x="171" y="70"/>
                  </a:lnTo>
                  <a:lnTo>
                    <a:pt x="172" y="77"/>
                  </a:lnTo>
                  <a:lnTo>
                    <a:pt x="177" y="83"/>
                  </a:lnTo>
                  <a:lnTo>
                    <a:pt x="182" y="84"/>
                  </a:lnTo>
                  <a:lnTo>
                    <a:pt x="191" y="80"/>
                  </a:lnTo>
                  <a:lnTo>
                    <a:pt x="192" y="69"/>
                  </a:lnTo>
                  <a:lnTo>
                    <a:pt x="19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53"/>
            <p:cNvSpPr>
              <a:spLocks noChangeAspect="1"/>
            </p:cNvSpPr>
            <p:nvPr/>
          </p:nvSpPr>
          <p:spPr bwMode="auto">
            <a:xfrm>
              <a:off x="3914" y="1534"/>
              <a:ext cx="208" cy="263"/>
            </a:xfrm>
            <a:custGeom>
              <a:avLst/>
              <a:gdLst/>
              <a:ahLst/>
              <a:cxnLst>
                <a:cxn ang="0">
                  <a:pos x="191" y="4"/>
                </a:cxn>
                <a:cxn ang="0">
                  <a:pos x="180" y="1"/>
                </a:cxn>
                <a:cxn ang="0">
                  <a:pos x="168" y="11"/>
                </a:cxn>
                <a:cxn ang="0">
                  <a:pos x="133" y="4"/>
                </a:cxn>
                <a:cxn ang="0">
                  <a:pos x="74" y="2"/>
                </a:cxn>
                <a:cxn ang="0">
                  <a:pos x="33" y="15"/>
                </a:cxn>
                <a:cxn ang="0">
                  <a:pos x="10" y="37"/>
                </a:cxn>
                <a:cxn ang="0">
                  <a:pos x="1" y="61"/>
                </a:cxn>
                <a:cxn ang="0">
                  <a:pos x="6" y="97"/>
                </a:cxn>
                <a:cxn ang="0">
                  <a:pos x="38" y="129"/>
                </a:cxn>
                <a:cxn ang="0">
                  <a:pos x="77" y="142"/>
                </a:cxn>
                <a:cxn ang="0">
                  <a:pos x="125" y="151"/>
                </a:cxn>
                <a:cxn ang="0">
                  <a:pos x="169" y="174"/>
                </a:cxn>
                <a:cxn ang="0">
                  <a:pos x="173" y="215"/>
                </a:cxn>
                <a:cxn ang="0">
                  <a:pos x="140" y="242"/>
                </a:cxn>
                <a:cxn ang="0">
                  <a:pos x="71" y="240"/>
                </a:cxn>
                <a:cxn ang="0">
                  <a:pos x="30" y="199"/>
                </a:cxn>
                <a:cxn ang="0">
                  <a:pos x="17" y="164"/>
                </a:cxn>
                <a:cxn ang="0">
                  <a:pos x="1" y="165"/>
                </a:cxn>
                <a:cxn ang="0">
                  <a:pos x="0" y="248"/>
                </a:cxn>
                <a:cxn ang="0">
                  <a:pos x="8" y="263"/>
                </a:cxn>
                <a:cxn ang="0">
                  <a:pos x="36" y="238"/>
                </a:cxn>
                <a:cxn ang="0">
                  <a:pos x="75" y="259"/>
                </a:cxn>
                <a:cxn ang="0">
                  <a:pos x="106" y="263"/>
                </a:cxn>
                <a:cxn ang="0">
                  <a:pos x="153" y="256"/>
                </a:cxn>
                <a:cxn ang="0">
                  <a:pos x="185" y="238"/>
                </a:cxn>
                <a:cxn ang="0">
                  <a:pos x="202" y="212"/>
                </a:cxn>
                <a:cxn ang="0">
                  <a:pos x="208" y="182"/>
                </a:cxn>
                <a:cxn ang="0">
                  <a:pos x="183" y="129"/>
                </a:cxn>
                <a:cxn ang="0">
                  <a:pos x="149" y="108"/>
                </a:cxn>
                <a:cxn ang="0">
                  <a:pos x="115" y="100"/>
                </a:cxn>
                <a:cxn ang="0">
                  <a:pos x="56" y="86"/>
                </a:cxn>
                <a:cxn ang="0">
                  <a:pos x="32" y="55"/>
                </a:cxn>
                <a:cxn ang="0">
                  <a:pos x="46" y="28"/>
                </a:cxn>
                <a:cxn ang="0">
                  <a:pos x="102" y="14"/>
                </a:cxn>
                <a:cxn ang="0">
                  <a:pos x="141" y="22"/>
                </a:cxn>
                <a:cxn ang="0">
                  <a:pos x="162" y="39"/>
                </a:cxn>
                <a:cxn ang="0">
                  <a:pos x="170" y="60"/>
                </a:cxn>
                <a:cxn ang="0">
                  <a:pos x="172" y="77"/>
                </a:cxn>
                <a:cxn ang="0">
                  <a:pos x="182" y="84"/>
                </a:cxn>
                <a:cxn ang="0">
                  <a:pos x="192" y="69"/>
                </a:cxn>
              </a:cxnLst>
              <a:rect l="0" t="0" r="r" b="b"/>
              <a:pathLst>
                <a:path w="208" h="263">
                  <a:moveTo>
                    <a:pt x="192" y="15"/>
                  </a:moveTo>
                  <a:lnTo>
                    <a:pt x="191" y="4"/>
                  </a:lnTo>
                  <a:lnTo>
                    <a:pt x="184" y="0"/>
                  </a:lnTo>
                  <a:lnTo>
                    <a:pt x="180" y="1"/>
                  </a:lnTo>
                  <a:lnTo>
                    <a:pt x="172" y="7"/>
                  </a:lnTo>
                  <a:lnTo>
                    <a:pt x="168" y="11"/>
                  </a:lnTo>
                  <a:lnTo>
                    <a:pt x="162" y="16"/>
                  </a:lnTo>
                  <a:lnTo>
                    <a:pt x="133" y="4"/>
                  </a:lnTo>
                  <a:lnTo>
                    <a:pt x="102" y="0"/>
                  </a:lnTo>
                  <a:lnTo>
                    <a:pt x="74" y="2"/>
                  </a:lnTo>
                  <a:lnTo>
                    <a:pt x="51" y="7"/>
                  </a:lnTo>
                  <a:lnTo>
                    <a:pt x="33" y="15"/>
                  </a:lnTo>
                  <a:lnTo>
                    <a:pt x="20" y="25"/>
                  </a:lnTo>
                  <a:lnTo>
                    <a:pt x="10" y="37"/>
                  </a:lnTo>
                  <a:lnTo>
                    <a:pt x="4" y="49"/>
                  </a:lnTo>
                  <a:lnTo>
                    <a:pt x="1" y="61"/>
                  </a:lnTo>
                  <a:lnTo>
                    <a:pt x="0" y="72"/>
                  </a:lnTo>
                  <a:lnTo>
                    <a:pt x="6" y="97"/>
                  </a:lnTo>
                  <a:lnTo>
                    <a:pt x="22" y="117"/>
                  </a:lnTo>
                  <a:lnTo>
                    <a:pt x="38" y="129"/>
                  </a:lnTo>
                  <a:lnTo>
                    <a:pt x="56" y="137"/>
                  </a:lnTo>
                  <a:lnTo>
                    <a:pt x="77" y="142"/>
                  </a:lnTo>
                  <a:lnTo>
                    <a:pt x="101" y="146"/>
                  </a:lnTo>
                  <a:lnTo>
                    <a:pt x="125" y="151"/>
                  </a:lnTo>
                  <a:lnTo>
                    <a:pt x="149" y="159"/>
                  </a:lnTo>
                  <a:lnTo>
                    <a:pt x="169" y="174"/>
                  </a:lnTo>
                  <a:lnTo>
                    <a:pt x="177" y="198"/>
                  </a:lnTo>
                  <a:lnTo>
                    <a:pt x="173" y="215"/>
                  </a:lnTo>
                  <a:lnTo>
                    <a:pt x="162" y="231"/>
                  </a:lnTo>
                  <a:lnTo>
                    <a:pt x="140" y="242"/>
                  </a:lnTo>
                  <a:lnTo>
                    <a:pt x="106" y="247"/>
                  </a:lnTo>
                  <a:lnTo>
                    <a:pt x="71" y="240"/>
                  </a:lnTo>
                  <a:lnTo>
                    <a:pt x="46" y="224"/>
                  </a:lnTo>
                  <a:lnTo>
                    <a:pt x="30" y="199"/>
                  </a:lnTo>
                  <a:lnTo>
                    <a:pt x="20" y="171"/>
                  </a:lnTo>
                  <a:lnTo>
                    <a:pt x="17" y="164"/>
                  </a:lnTo>
                  <a:lnTo>
                    <a:pt x="10" y="161"/>
                  </a:lnTo>
                  <a:lnTo>
                    <a:pt x="1" y="165"/>
                  </a:lnTo>
                  <a:lnTo>
                    <a:pt x="0" y="177"/>
                  </a:lnTo>
                  <a:lnTo>
                    <a:pt x="0" y="248"/>
                  </a:lnTo>
                  <a:lnTo>
                    <a:pt x="1" y="259"/>
                  </a:lnTo>
                  <a:lnTo>
                    <a:pt x="8" y="263"/>
                  </a:lnTo>
                  <a:lnTo>
                    <a:pt x="19" y="255"/>
                  </a:lnTo>
                  <a:lnTo>
                    <a:pt x="36" y="238"/>
                  </a:lnTo>
                  <a:lnTo>
                    <a:pt x="55" y="252"/>
                  </a:lnTo>
                  <a:lnTo>
                    <a:pt x="75" y="259"/>
                  </a:lnTo>
                  <a:lnTo>
                    <a:pt x="92" y="262"/>
                  </a:lnTo>
                  <a:lnTo>
                    <a:pt x="106" y="263"/>
                  </a:lnTo>
                  <a:lnTo>
                    <a:pt x="131" y="261"/>
                  </a:lnTo>
                  <a:lnTo>
                    <a:pt x="153" y="256"/>
                  </a:lnTo>
                  <a:lnTo>
                    <a:pt x="171" y="248"/>
                  </a:lnTo>
                  <a:lnTo>
                    <a:pt x="185" y="238"/>
                  </a:lnTo>
                  <a:lnTo>
                    <a:pt x="195" y="225"/>
                  </a:lnTo>
                  <a:lnTo>
                    <a:pt x="202" y="212"/>
                  </a:lnTo>
                  <a:lnTo>
                    <a:pt x="207" y="197"/>
                  </a:lnTo>
                  <a:lnTo>
                    <a:pt x="208" y="182"/>
                  </a:lnTo>
                  <a:lnTo>
                    <a:pt x="201" y="152"/>
                  </a:lnTo>
                  <a:lnTo>
                    <a:pt x="183" y="129"/>
                  </a:lnTo>
                  <a:lnTo>
                    <a:pt x="166" y="116"/>
                  </a:lnTo>
                  <a:lnTo>
                    <a:pt x="149" y="108"/>
                  </a:lnTo>
                  <a:lnTo>
                    <a:pt x="131" y="103"/>
                  </a:lnTo>
                  <a:lnTo>
                    <a:pt x="115" y="100"/>
                  </a:lnTo>
                  <a:lnTo>
                    <a:pt x="82" y="94"/>
                  </a:lnTo>
                  <a:lnTo>
                    <a:pt x="56" y="86"/>
                  </a:lnTo>
                  <a:lnTo>
                    <a:pt x="38" y="74"/>
                  </a:lnTo>
                  <a:lnTo>
                    <a:pt x="32" y="55"/>
                  </a:lnTo>
                  <a:lnTo>
                    <a:pt x="35" y="41"/>
                  </a:lnTo>
                  <a:lnTo>
                    <a:pt x="46" y="28"/>
                  </a:lnTo>
                  <a:lnTo>
                    <a:pt x="68" y="18"/>
                  </a:lnTo>
                  <a:lnTo>
                    <a:pt x="102" y="14"/>
                  </a:lnTo>
                  <a:lnTo>
                    <a:pt x="124" y="16"/>
                  </a:lnTo>
                  <a:lnTo>
                    <a:pt x="141" y="22"/>
                  </a:lnTo>
                  <a:lnTo>
                    <a:pt x="153" y="30"/>
                  </a:lnTo>
                  <a:lnTo>
                    <a:pt x="162" y="39"/>
                  </a:lnTo>
                  <a:lnTo>
                    <a:pt x="167" y="50"/>
                  </a:lnTo>
                  <a:lnTo>
                    <a:pt x="170" y="60"/>
                  </a:lnTo>
                  <a:lnTo>
                    <a:pt x="172" y="70"/>
                  </a:lnTo>
                  <a:lnTo>
                    <a:pt x="172" y="77"/>
                  </a:lnTo>
                  <a:lnTo>
                    <a:pt x="177" y="83"/>
                  </a:lnTo>
                  <a:lnTo>
                    <a:pt x="182" y="84"/>
                  </a:lnTo>
                  <a:lnTo>
                    <a:pt x="191" y="80"/>
                  </a:lnTo>
                  <a:lnTo>
                    <a:pt x="192" y="69"/>
                  </a:lnTo>
                  <a:lnTo>
                    <a:pt x="19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54"/>
            <p:cNvSpPr>
              <a:spLocks noChangeAspect="1" noEditPoints="1"/>
            </p:cNvSpPr>
            <p:nvPr/>
          </p:nvSpPr>
          <p:spPr bwMode="auto">
            <a:xfrm>
              <a:off x="4562" y="801"/>
              <a:ext cx="546" cy="192"/>
            </a:xfrm>
            <a:custGeom>
              <a:avLst/>
              <a:gdLst/>
              <a:ahLst/>
              <a:cxnLst>
                <a:cxn ang="0">
                  <a:pos x="518" y="33"/>
                </a:cxn>
                <a:cxn ang="0">
                  <a:pos x="528" y="33"/>
                </a:cxn>
                <a:cxn ang="0">
                  <a:pos x="537" y="31"/>
                </a:cxn>
                <a:cxn ang="0">
                  <a:pos x="543" y="26"/>
                </a:cxn>
                <a:cxn ang="0">
                  <a:pos x="546" y="17"/>
                </a:cxn>
                <a:cxn ang="0">
                  <a:pos x="543" y="7"/>
                </a:cxn>
                <a:cxn ang="0">
                  <a:pos x="537" y="2"/>
                </a:cxn>
                <a:cxn ang="0">
                  <a:pos x="528" y="0"/>
                </a:cxn>
                <a:cxn ang="0">
                  <a:pos x="519" y="0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0" y="17"/>
                </a:cxn>
                <a:cxn ang="0">
                  <a:pos x="3" y="26"/>
                </a:cxn>
                <a:cxn ang="0">
                  <a:pos x="10" y="31"/>
                </a:cxn>
                <a:cxn ang="0">
                  <a:pos x="19" y="33"/>
                </a:cxn>
                <a:cxn ang="0">
                  <a:pos x="28" y="33"/>
                </a:cxn>
                <a:cxn ang="0">
                  <a:pos x="518" y="33"/>
                </a:cxn>
                <a:cxn ang="0">
                  <a:pos x="519" y="192"/>
                </a:cxn>
                <a:cxn ang="0">
                  <a:pos x="528" y="192"/>
                </a:cxn>
                <a:cxn ang="0">
                  <a:pos x="537" y="190"/>
                </a:cxn>
                <a:cxn ang="0">
                  <a:pos x="543" y="185"/>
                </a:cxn>
                <a:cxn ang="0">
                  <a:pos x="546" y="176"/>
                </a:cxn>
                <a:cxn ang="0">
                  <a:pos x="543" y="166"/>
                </a:cxn>
                <a:cxn ang="0">
                  <a:pos x="537" y="162"/>
                </a:cxn>
                <a:cxn ang="0">
                  <a:pos x="528" y="160"/>
                </a:cxn>
                <a:cxn ang="0">
                  <a:pos x="518" y="160"/>
                </a:cxn>
                <a:cxn ang="0">
                  <a:pos x="28" y="160"/>
                </a:cxn>
                <a:cxn ang="0">
                  <a:pos x="19" y="160"/>
                </a:cxn>
                <a:cxn ang="0">
                  <a:pos x="10" y="162"/>
                </a:cxn>
                <a:cxn ang="0">
                  <a:pos x="3" y="166"/>
                </a:cxn>
                <a:cxn ang="0">
                  <a:pos x="0" y="176"/>
                </a:cxn>
                <a:cxn ang="0">
                  <a:pos x="3" y="185"/>
                </a:cxn>
                <a:cxn ang="0">
                  <a:pos x="10" y="190"/>
                </a:cxn>
                <a:cxn ang="0">
                  <a:pos x="19" y="192"/>
                </a:cxn>
                <a:cxn ang="0">
                  <a:pos x="27" y="192"/>
                </a:cxn>
                <a:cxn ang="0">
                  <a:pos x="519" y="192"/>
                </a:cxn>
              </a:cxnLst>
              <a:rect l="0" t="0" r="r" b="b"/>
              <a:pathLst>
                <a:path w="546" h="192">
                  <a:moveTo>
                    <a:pt x="518" y="33"/>
                  </a:moveTo>
                  <a:lnTo>
                    <a:pt x="528" y="33"/>
                  </a:lnTo>
                  <a:lnTo>
                    <a:pt x="537" y="31"/>
                  </a:lnTo>
                  <a:lnTo>
                    <a:pt x="543" y="26"/>
                  </a:lnTo>
                  <a:lnTo>
                    <a:pt x="546" y="17"/>
                  </a:lnTo>
                  <a:lnTo>
                    <a:pt x="543" y="7"/>
                  </a:lnTo>
                  <a:lnTo>
                    <a:pt x="537" y="2"/>
                  </a:lnTo>
                  <a:lnTo>
                    <a:pt x="528" y="0"/>
                  </a:lnTo>
                  <a:lnTo>
                    <a:pt x="519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0" y="17"/>
                  </a:lnTo>
                  <a:lnTo>
                    <a:pt x="3" y="26"/>
                  </a:lnTo>
                  <a:lnTo>
                    <a:pt x="10" y="31"/>
                  </a:lnTo>
                  <a:lnTo>
                    <a:pt x="19" y="33"/>
                  </a:lnTo>
                  <a:lnTo>
                    <a:pt x="28" y="33"/>
                  </a:lnTo>
                  <a:lnTo>
                    <a:pt x="518" y="33"/>
                  </a:lnTo>
                  <a:close/>
                  <a:moveTo>
                    <a:pt x="519" y="192"/>
                  </a:moveTo>
                  <a:lnTo>
                    <a:pt x="528" y="192"/>
                  </a:lnTo>
                  <a:lnTo>
                    <a:pt x="537" y="190"/>
                  </a:lnTo>
                  <a:lnTo>
                    <a:pt x="543" y="185"/>
                  </a:lnTo>
                  <a:lnTo>
                    <a:pt x="546" y="176"/>
                  </a:lnTo>
                  <a:lnTo>
                    <a:pt x="543" y="166"/>
                  </a:lnTo>
                  <a:lnTo>
                    <a:pt x="537" y="162"/>
                  </a:lnTo>
                  <a:lnTo>
                    <a:pt x="528" y="160"/>
                  </a:lnTo>
                  <a:lnTo>
                    <a:pt x="518" y="160"/>
                  </a:lnTo>
                  <a:lnTo>
                    <a:pt x="28" y="160"/>
                  </a:lnTo>
                  <a:lnTo>
                    <a:pt x="19" y="160"/>
                  </a:lnTo>
                  <a:lnTo>
                    <a:pt x="10" y="162"/>
                  </a:lnTo>
                  <a:lnTo>
                    <a:pt x="3" y="166"/>
                  </a:lnTo>
                  <a:lnTo>
                    <a:pt x="0" y="176"/>
                  </a:lnTo>
                  <a:lnTo>
                    <a:pt x="3" y="185"/>
                  </a:lnTo>
                  <a:lnTo>
                    <a:pt x="10" y="190"/>
                  </a:lnTo>
                  <a:lnTo>
                    <a:pt x="19" y="192"/>
                  </a:lnTo>
                  <a:lnTo>
                    <a:pt x="27" y="192"/>
                  </a:lnTo>
                  <a:lnTo>
                    <a:pt x="519" y="1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55"/>
            <p:cNvSpPr>
              <a:spLocks noChangeAspect="1" noEditPoints="1"/>
            </p:cNvSpPr>
            <p:nvPr/>
          </p:nvSpPr>
          <p:spPr bwMode="auto">
            <a:xfrm>
              <a:off x="5415" y="555"/>
              <a:ext cx="346" cy="566"/>
            </a:xfrm>
            <a:custGeom>
              <a:avLst/>
              <a:gdLst/>
              <a:ahLst/>
              <a:cxnLst>
                <a:cxn ang="0">
                  <a:pos x="340" y="187"/>
                </a:cxn>
                <a:cxn ang="0">
                  <a:pos x="280" y="45"/>
                </a:cxn>
                <a:cxn ang="0">
                  <a:pos x="204" y="3"/>
                </a:cxn>
                <a:cxn ang="0">
                  <a:pos x="135" y="4"/>
                </a:cxn>
                <a:cxn ang="0">
                  <a:pos x="60" y="51"/>
                </a:cxn>
                <a:cxn ang="0">
                  <a:pos x="6" y="188"/>
                </a:cxn>
                <a:cxn ang="0">
                  <a:pos x="1" y="333"/>
                </a:cxn>
                <a:cxn ang="0">
                  <a:pos x="17" y="434"/>
                </a:cxn>
                <a:cxn ang="0">
                  <a:pos x="67" y="524"/>
                </a:cxn>
                <a:cxn ang="0">
                  <a:pos x="140" y="562"/>
                </a:cxn>
                <a:cxn ang="0">
                  <a:pos x="208" y="562"/>
                </a:cxn>
                <a:cxn ang="0">
                  <a:pos x="284" y="518"/>
                </a:cxn>
                <a:cxn ang="0">
                  <a:pos x="340" y="381"/>
                </a:cxn>
                <a:cxn ang="0">
                  <a:pos x="173" y="548"/>
                </a:cxn>
                <a:cxn ang="0">
                  <a:pos x="146" y="543"/>
                </a:cxn>
                <a:cxn ang="0">
                  <a:pos x="118" y="528"/>
                </a:cxn>
                <a:cxn ang="0">
                  <a:pos x="94" y="497"/>
                </a:cxn>
                <a:cxn ang="0">
                  <a:pos x="77" y="448"/>
                </a:cxn>
                <a:cxn ang="0">
                  <a:pos x="69" y="275"/>
                </a:cxn>
                <a:cxn ang="0">
                  <a:pos x="75" y="123"/>
                </a:cxn>
                <a:cxn ang="0">
                  <a:pos x="94" y="66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3" y="18"/>
                </a:cxn>
                <a:cxn ang="0">
                  <a:pos x="197" y="22"/>
                </a:cxn>
                <a:cxn ang="0">
                  <a:pos x="225" y="36"/>
                </a:cxn>
                <a:cxn ang="0">
                  <a:pos x="252" y="65"/>
                </a:cxn>
                <a:cxn ang="0">
                  <a:pos x="270" y="114"/>
                </a:cxn>
                <a:cxn ang="0">
                  <a:pos x="277" y="275"/>
                </a:cxn>
                <a:cxn ang="0">
                  <a:pos x="269" y="445"/>
                </a:cxn>
                <a:cxn ang="0">
                  <a:pos x="254" y="494"/>
                </a:cxn>
                <a:cxn ang="0">
                  <a:pos x="230" y="526"/>
                </a:cxn>
                <a:cxn ang="0">
                  <a:pos x="202" y="543"/>
                </a:cxn>
                <a:cxn ang="0">
                  <a:pos x="173" y="548"/>
                </a:cxn>
              </a:cxnLst>
              <a:rect l="0" t="0" r="r" b="b"/>
              <a:pathLst>
                <a:path w="346" h="566">
                  <a:moveTo>
                    <a:pt x="346" y="285"/>
                  </a:moveTo>
                  <a:lnTo>
                    <a:pt x="340" y="187"/>
                  </a:lnTo>
                  <a:lnTo>
                    <a:pt x="313" y="92"/>
                  </a:lnTo>
                  <a:lnTo>
                    <a:pt x="280" y="45"/>
                  </a:lnTo>
                  <a:lnTo>
                    <a:pt x="242" y="16"/>
                  </a:lnTo>
                  <a:lnTo>
                    <a:pt x="204" y="3"/>
                  </a:lnTo>
                  <a:lnTo>
                    <a:pt x="173" y="0"/>
                  </a:lnTo>
                  <a:lnTo>
                    <a:pt x="135" y="4"/>
                  </a:lnTo>
                  <a:lnTo>
                    <a:pt x="96" y="20"/>
                  </a:lnTo>
                  <a:lnTo>
                    <a:pt x="60" y="51"/>
                  </a:lnTo>
                  <a:lnTo>
                    <a:pt x="31" y="98"/>
                  </a:lnTo>
                  <a:lnTo>
                    <a:pt x="6" y="188"/>
                  </a:lnTo>
                  <a:lnTo>
                    <a:pt x="0" y="285"/>
                  </a:lnTo>
                  <a:lnTo>
                    <a:pt x="1" y="333"/>
                  </a:lnTo>
                  <a:lnTo>
                    <a:pt x="6" y="383"/>
                  </a:lnTo>
                  <a:lnTo>
                    <a:pt x="17" y="434"/>
                  </a:lnTo>
                  <a:lnTo>
                    <a:pt x="37" y="483"/>
                  </a:lnTo>
                  <a:lnTo>
                    <a:pt x="67" y="524"/>
                  </a:lnTo>
                  <a:lnTo>
                    <a:pt x="103" y="549"/>
                  </a:lnTo>
                  <a:lnTo>
                    <a:pt x="140" y="562"/>
                  </a:lnTo>
                  <a:lnTo>
                    <a:pt x="173" y="566"/>
                  </a:lnTo>
                  <a:lnTo>
                    <a:pt x="208" y="562"/>
                  </a:lnTo>
                  <a:lnTo>
                    <a:pt x="247" y="547"/>
                  </a:lnTo>
                  <a:lnTo>
                    <a:pt x="284" y="518"/>
                  </a:lnTo>
                  <a:lnTo>
                    <a:pt x="316" y="471"/>
                  </a:lnTo>
                  <a:lnTo>
                    <a:pt x="340" y="381"/>
                  </a:lnTo>
                  <a:lnTo>
                    <a:pt x="346" y="285"/>
                  </a:lnTo>
                  <a:close/>
                  <a:moveTo>
                    <a:pt x="173" y="548"/>
                  </a:moveTo>
                  <a:lnTo>
                    <a:pt x="160" y="547"/>
                  </a:lnTo>
                  <a:lnTo>
                    <a:pt x="146" y="543"/>
                  </a:lnTo>
                  <a:lnTo>
                    <a:pt x="132" y="537"/>
                  </a:lnTo>
                  <a:lnTo>
                    <a:pt x="118" y="528"/>
                  </a:lnTo>
                  <a:lnTo>
                    <a:pt x="106" y="514"/>
                  </a:lnTo>
                  <a:lnTo>
                    <a:pt x="94" y="497"/>
                  </a:lnTo>
                  <a:lnTo>
                    <a:pt x="84" y="475"/>
                  </a:lnTo>
                  <a:lnTo>
                    <a:pt x="77" y="448"/>
                  </a:lnTo>
                  <a:lnTo>
                    <a:pt x="69" y="361"/>
                  </a:lnTo>
                  <a:lnTo>
                    <a:pt x="69" y="275"/>
                  </a:lnTo>
                  <a:lnTo>
                    <a:pt x="69" y="196"/>
                  </a:lnTo>
                  <a:lnTo>
                    <a:pt x="75" y="123"/>
                  </a:lnTo>
                  <a:lnTo>
                    <a:pt x="83" y="91"/>
                  </a:lnTo>
                  <a:lnTo>
                    <a:pt x="94" y="66"/>
                  </a:lnTo>
                  <a:lnTo>
                    <a:pt x="107" y="47"/>
                  </a:lnTo>
                  <a:lnTo>
                    <a:pt x="122" y="34"/>
                  </a:lnTo>
                  <a:lnTo>
                    <a:pt x="137" y="26"/>
                  </a:lnTo>
                  <a:lnTo>
                    <a:pt x="151" y="21"/>
                  </a:lnTo>
                  <a:lnTo>
                    <a:pt x="163" y="19"/>
                  </a:lnTo>
                  <a:lnTo>
                    <a:pt x="173" y="18"/>
                  </a:lnTo>
                  <a:lnTo>
                    <a:pt x="184" y="19"/>
                  </a:lnTo>
                  <a:lnTo>
                    <a:pt x="197" y="22"/>
                  </a:lnTo>
                  <a:lnTo>
                    <a:pt x="211" y="27"/>
                  </a:lnTo>
                  <a:lnTo>
                    <a:pt x="225" y="36"/>
                  </a:lnTo>
                  <a:lnTo>
                    <a:pt x="239" y="48"/>
                  </a:lnTo>
                  <a:lnTo>
                    <a:pt x="252" y="65"/>
                  </a:lnTo>
                  <a:lnTo>
                    <a:pt x="262" y="87"/>
                  </a:lnTo>
                  <a:lnTo>
                    <a:pt x="270" y="114"/>
                  </a:lnTo>
                  <a:lnTo>
                    <a:pt x="277" y="193"/>
                  </a:lnTo>
                  <a:lnTo>
                    <a:pt x="277" y="275"/>
                  </a:lnTo>
                  <a:lnTo>
                    <a:pt x="277" y="363"/>
                  </a:lnTo>
                  <a:lnTo>
                    <a:pt x="269" y="445"/>
                  </a:lnTo>
                  <a:lnTo>
                    <a:pt x="263" y="472"/>
                  </a:lnTo>
                  <a:lnTo>
                    <a:pt x="254" y="494"/>
                  </a:lnTo>
                  <a:lnTo>
                    <a:pt x="243" y="512"/>
                  </a:lnTo>
                  <a:lnTo>
                    <a:pt x="230" y="526"/>
                  </a:lnTo>
                  <a:lnTo>
                    <a:pt x="216" y="536"/>
                  </a:lnTo>
                  <a:lnTo>
                    <a:pt x="202" y="543"/>
                  </a:lnTo>
                  <a:lnTo>
                    <a:pt x="187" y="547"/>
                  </a:lnTo>
                  <a:lnTo>
                    <a:pt x="173" y="5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79" name="Прямая со стрелкой 58"/>
          <p:cNvCxnSpPr/>
          <p:nvPr/>
        </p:nvCxnSpPr>
        <p:spPr>
          <a:xfrm rot="10800000" flipV="1">
            <a:off x="4214810" y="3733388"/>
            <a:ext cx="1428760" cy="7858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14612" y="4138250"/>
            <a:ext cx="1393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instability window</a:t>
            </a:r>
            <a:endParaRPr lang="ru-RU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2827250" y="4995440"/>
            <a:ext cx="1030370" cy="400110"/>
          </a:xfrm>
          <a:prstGeom prst="rect">
            <a:avLst/>
          </a:prstGeom>
          <a:noFill/>
          <a:scene3d>
            <a:camera prst="orthographicFront">
              <a:rot lat="0" lon="0" rev="195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m=2</a:t>
            </a:r>
            <a:endParaRPr lang="ru-RU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4752114" y="242886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Observed spin frequencies and internal temperatures of NSs in LMXBs.</a:t>
            </a:r>
            <a:endParaRPr lang="ru-RU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6948264" y="431287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viscous damping time</a:t>
            </a:r>
            <a:endParaRPr lang="ru-RU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5364088" y="43128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excitation time</a:t>
            </a:r>
            <a:endParaRPr lang="ru-RU" sz="2000" dirty="0"/>
          </a:p>
        </p:txBody>
      </p:sp>
      <p:cxnSp>
        <p:nvCxnSpPr>
          <p:cNvPr id="85" name="Straight Arrow Connector 84"/>
          <p:cNvCxnSpPr>
            <a:stCxn id="84" idx="0"/>
          </p:cNvCxnSpPr>
          <p:nvPr/>
        </p:nvCxnSpPr>
        <p:spPr>
          <a:xfrm rot="5400000" flipH="1" flipV="1">
            <a:off x="5976156" y="4204860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7308304" y="409684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71472" y="1947438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B. Haskell, N. </a:t>
            </a:r>
            <a:r>
              <a:rPr lang="en-US" sz="1600" dirty="0" err="1" smtClean="0">
                <a:solidFill>
                  <a:srgbClr val="00B0F0"/>
                </a:solidFill>
              </a:rPr>
              <a:t>Degenaar</a:t>
            </a:r>
            <a:r>
              <a:rPr lang="en-US" sz="1600" dirty="0" smtClean="0">
                <a:solidFill>
                  <a:srgbClr val="00B0F0"/>
                </a:solidFill>
              </a:rPr>
              <a:t>, W. Ho, MNRAS, </a:t>
            </a:r>
            <a:r>
              <a:rPr lang="ru-RU" sz="1600" dirty="0" smtClean="0">
                <a:solidFill>
                  <a:srgbClr val="00B0F0"/>
                </a:solidFill>
              </a:rPr>
              <a:t>424,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smtClean="0">
                <a:solidFill>
                  <a:srgbClr val="00B0F0"/>
                </a:solidFill>
              </a:rPr>
              <a:t>93 (2012)</a:t>
            </a:r>
            <a:endParaRPr lang="ru-RU" sz="1600" dirty="0">
              <a:solidFill>
                <a:srgbClr val="00B0F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rot="10800000" flipV="1">
            <a:off x="3214678" y="2786058"/>
            <a:ext cx="1500198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00694" y="5162148"/>
            <a:ext cx="2357454" cy="439389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7429552" y="565007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modified </a:t>
            </a:r>
            <a:r>
              <a:rPr lang="en-US" dirty="0" err="1" smtClean="0"/>
              <a:t>Urca</a:t>
            </a:r>
            <a:endParaRPr lang="ru-RU" dirty="0"/>
          </a:p>
        </p:txBody>
      </p:sp>
      <p:pic>
        <p:nvPicPr>
          <p:cNvPr id="92" name="Picture 9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225767" y="5733652"/>
            <a:ext cx="918001" cy="1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42908" y="-24"/>
            <a:ext cx="9644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Superfluid</a:t>
            </a:r>
            <a:r>
              <a:rPr lang="en-US" sz="2000" dirty="0" smtClean="0"/>
              <a:t> </a:t>
            </a:r>
            <a:r>
              <a:rPr lang="en-US" sz="2000" i="1" dirty="0" err="1" smtClean="0"/>
              <a:t>npe</a:t>
            </a:r>
            <a:r>
              <a:rPr lang="en-US" sz="2000" dirty="0" smtClean="0"/>
              <a:t> matter is non-stratified </a:t>
            </a:r>
          </a:p>
          <a:p>
            <a:pPr algn="ctr"/>
            <a:r>
              <a:rPr lang="en-US" sz="2000" dirty="0" smtClean="0"/>
              <a:t>(Brunt-</a:t>
            </a:r>
            <a:r>
              <a:rPr lang="en-US" sz="2000" dirty="0" err="1" smtClean="0"/>
              <a:t>Vaisala</a:t>
            </a:r>
            <a:r>
              <a:rPr lang="en-US" sz="2000" dirty="0" smtClean="0"/>
              <a:t> frequency vanishes, </a:t>
            </a:r>
            <a:r>
              <a:rPr lang="en-US" sz="2000" dirty="0" err="1" smtClean="0">
                <a:solidFill>
                  <a:srgbClr val="00B0F0"/>
                </a:solidFill>
              </a:rPr>
              <a:t>Gusakov</a:t>
            </a:r>
            <a:r>
              <a:rPr lang="en-US" sz="2000" dirty="0" smtClean="0">
                <a:solidFill>
                  <a:srgbClr val="00B0F0"/>
                </a:solidFill>
              </a:rPr>
              <a:t>, Kantor 2013</a:t>
            </a:r>
            <a:r>
              <a:rPr lang="en-US" sz="2000" dirty="0" smtClean="0"/>
              <a:t>)</a:t>
            </a:r>
            <a:endParaRPr lang="en-US" sz="2000" dirty="0"/>
          </a:p>
          <a:p>
            <a:pPr algn="ctr"/>
            <a:r>
              <a:rPr lang="en-US" sz="2000" dirty="0" smtClean="0"/>
              <a:t>Admixture of </a:t>
            </a:r>
            <a:r>
              <a:rPr lang="en-US" sz="2000" dirty="0" err="1" smtClean="0"/>
              <a:t>muons</a:t>
            </a:r>
            <a:r>
              <a:rPr lang="en-US" sz="2000" dirty="0" smtClean="0"/>
              <a:t> stratifies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matter (</a:t>
            </a:r>
            <a:r>
              <a:rPr lang="en-US" sz="2000" dirty="0" smtClean="0">
                <a:solidFill>
                  <a:srgbClr val="00B0F0"/>
                </a:solidFill>
              </a:rPr>
              <a:t>Kantor, </a:t>
            </a:r>
            <a:r>
              <a:rPr lang="en-US" sz="2000" dirty="0" err="1" smtClean="0">
                <a:solidFill>
                  <a:srgbClr val="00B0F0"/>
                </a:solidFill>
              </a:rPr>
              <a:t>Gusakov</a:t>
            </a:r>
            <a:r>
              <a:rPr lang="en-US" sz="2000" dirty="0" smtClean="0">
                <a:solidFill>
                  <a:srgbClr val="00B0F0"/>
                </a:solidFill>
              </a:rPr>
              <a:t> 2014</a:t>
            </a:r>
            <a:r>
              <a:rPr lang="en-US" sz="2000" dirty="0" smtClean="0"/>
              <a:t>).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Thus, in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non-stratified </a:t>
            </a:r>
            <a:r>
              <a:rPr lang="en-US" sz="2000" i="1" dirty="0" err="1" smtClean="0"/>
              <a:t>npe</a:t>
            </a:r>
            <a:r>
              <a:rPr lang="en-US" sz="2000" dirty="0" smtClean="0"/>
              <a:t> matter </a:t>
            </a:r>
            <a:endParaRPr lang="en-US" sz="2000" dirty="0" smtClean="0"/>
          </a:p>
          <a:p>
            <a:pPr algn="ctr"/>
            <a:r>
              <a:rPr lang="en-US" sz="2000" dirty="0" smtClean="0"/>
              <a:t>full set of inertial </a:t>
            </a:r>
            <a:r>
              <a:rPr lang="en-US" sz="2000" dirty="0" smtClean="0"/>
              <a:t>modes </a:t>
            </a:r>
            <a:r>
              <a:rPr lang="en-US" sz="2000" dirty="0" smtClean="0"/>
              <a:t>exists </a:t>
            </a:r>
            <a:r>
              <a:rPr lang="en-US" sz="2000" dirty="0" smtClean="0"/>
              <a:t>in slow rotation limit; </a:t>
            </a:r>
            <a:endParaRPr lang="en-US" sz="2000" dirty="0" smtClean="0"/>
          </a:p>
          <a:p>
            <a:pPr algn="ctr"/>
            <a:r>
              <a:rPr lang="en-US" sz="2000" dirty="0" smtClean="0"/>
              <a:t>in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stratified </a:t>
            </a:r>
            <a:r>
              <a:rPr lang="en-US" sz="2000" i="1" baseline="0" dirty="0" err="1" smtClean="0"/>
              <a:t>npeμ</a:t>
            </a:r>
            <a:r>
              <a:rPr lang="en-US" sz="2000" dirty="0" smtClean="0"/>
              <a:t> matter </a:t>
            </a:r>
            <a:r>
              <a:rPr lang="en-US" sz="2000" dirty="0" smtClean="0"/>
              <a:t>some inertial </a:t>
            </a:r>
            <a:r>
              <a:rPr lang="en-US" sz="2000" dirty="0" smtClean="0"/>
              <a:t>modes </a:t>
            </a:r>
            <a:endParaRPr lang="en-US" sz="2000" dirty="0" smtClean="0"/>
          </a:p>
          <a:p>
            <a:pPr algn="ctr"/>
            <a:r>
              <a:rPr lang="en-US" sz="2000" dirty="0" smtClean="0"/>
              <a:t>transform </a:t>
            </a:r>
            <a:r>
              <a:rPr lang="en-US" sz="2000" dirty="0" smtClean="0"/>
              <a:t>into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r-modes</a:t>
            </a:r>
            <a:r>
              <a:rPr lang="en-US" sz="2000" dirty="0" smtClean="0"/>
              <a:t>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633" y="2500306"/>
            <a:ext cx="4406147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14282" y="3143248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same as in non-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matter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(Yoshida, Lee 2000)</a:t>
            </a:r>
            <a:r>
              <a:rPr lang="en-US" sz="2000" dirty="0" smtClean="0"/>
              <a:t>:   </a:t>
            </a:r>
          </a:p>
          <a:p>
            <a:pPr algn="ctr"/>
            <a:endParaRPr lang="ru-RU" sz="2000" dirty="0" smtClean="0"/>
          </a:p>
          <a:p>
            <a:pPr algn="ctr"/>
            <a:r>
              <a:rPr lang="en-US" sz="2000" dirty="0" smtClean="0"/>
              <a:t>non-stratified matter supports </a:t>
            </a:r>
          </a:p>
          <a:p>
            <a:pPr algn="ctr"/>
            <a:r>
              <a:rPr lang="en-US" sz="2000" dirty="0" smtClean="0"/>
              <a:t>inertial modes in slow rotation limit; </a:t>
            </a:r>
          </a:p>
          <a:p>
            <a:pPr algn="ctr"/>
            <a:r>
              <a:rPr lang="en-US" sz="2000" dirty="0" smtClean="0"/>
              <a:t>in stratified matter inertial modes transform into </a:t>
            </a:r>
            <a:r>
              <a:rPr lang="en-US" sz="2000" dirty="0" smtClean="0"/>
              <a:t>r-modes or g-modes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357958"/>
            <a:ext cx="2928958" cy="23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714876" y="4143380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correspondence rule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97586"/>
            <a:ext cx="8929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analogy with non-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matter, we suggest that at slow rotation</a:t>
            </a:r>
          </a:p>
          <a:p>
            <a:pPr marL="457200" indent="-457200" algn="ctr">
              <a:buAutoNum type="arabicPeriod"/>
            </a:pPr>
            <a:r>
              <a:rPr lang="en-US" sz="2000" dirty="0" err="1" smtClean="0"/>
              <a:t>superfluid</a:t>
            </a:r>
            <a:r>
              <a:rPr lang="en-US" sz="2000" dirty="0" smtClean="0"/>
              <a:t> inertial       -modes of </a:t>
            </a:r>
            <a:r>
              <a:rPr lang="en-US" sz="2000" i="1" dirty="0" err="1" smtClean="0"/>
              <a:t>npe</a:t>
            </a:r>
            <a:r>
              <a:rPr lang="en-US" sz="2000" dirty="0" smtClean="0"/>
              <a:t> </a:t>
            </a:r>
            <a:r>
              <a:rPr lang="en-US" sz="2000" dirty="0" smtClean="0"/>
              <a:t>NS transform into </a:t>
            </a:r>
          </a:p>
          <a:p>
            <a:pPr marL="457200" indent="-457200" algn="ctr"/>
            <a:r>
              <a:rPr lang="en-US" sz="2000" dirty="0" err="1" smtClean="0"/>
              <a:t>superfluid</a:t>
            </a:r>
            <a:r>
              <a:rPr lang="en-US" sz="2000" dirty="0" smtClean="0"/>
              <a:t> r-modes with nodes in </a:t>
            </a:r>
            <a:r>
              <a:rPr lang="en-US" sz="2000" i="1" baseline="0" dirty="0" err="1" smtClean="0"/>
              <a:t>npeμ</a:t>
            </a:r>
            <a:r>
              <a:rPr lang="en-US" sz="2000" dirty="0" smtClean="0"/>
              <a:t> NS;</a:t>
            </a:r>
          </a:p>
          <a:p>
            <a:pPr algn="ctr"/>
            <a:r>
              <a:rPr lang="en-US" sz="2000" dirty="0" smtClean="0"/>
              <a:t>2.     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inertial                     -modes of </a:t>
            </a:r>
            <a:r>
              <a:rPr lang="en-US" sz="2000" i="1" dirty="0" err="1" smtClean="0"/>
              <a:t>npe</a:t>
            </a:r>
            <a:r>
              <a:rPr lang="en-US" sz="2000" dirty="0" smtClean="0"/>
              <a:t> </a:t>
            </a:r>
            <a:r>
              <a:rPr lang="en-US" sz="2000" dirty="0" smtClean="0"/>
              <a:t>NS transform into </a:t>
            </a:r>
          </a:p>
          <a:p>
            <a:pPr algn="ctr"/>
            <a:r>
              <a:rPr lang="en-US" sz="2000" dirty="0" smtClean="0"/>
              <a:t>g-modes in </a:t>
            </a:r>
            <a:r>
              <a:rPr lang="en-US" sz="2000" i="1" baseline="0" dirty="0" err="1" smtClean="0"/>
              <a:t>npeμ</a:t>
            </a:r>
            <a:r>
              <a:rPr lang="en-US" sz="2000" dirty="0" smtClean="0"/>
              <a:t> NS.</a:t>
            </a:r>
            <a:endParaRPr lang="ru-RU" sz="2000" dirty="0"/>
          </a:p>
        </p:txBody>
      </p:sp>
      <p:pic>
        <p:nvPicPr>
          <p:cNvPr id="5" name="Picture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105699" y="726214"/>
            <a:ext cx="180549" cy="246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06" y="2161468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Lee &amp; Yoshida 2003 </a:t>
            </a:r>
            <a:r>
              <a:rPr lang="en-US" sz="2000" dirty="0" smtClean="0"/>
              <a:t>considered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</a:t>
            </a:r>
            <a:r>
              <a:rPr lang="en-US" sz="2000" i="1" dirty="0" err="1" smtClean="0"/>
              <a:t>npe</a:t>
            </a:r>
            <a:r>
              <a:rPr lang="en-US" sz="2000" dirty="0" smtClean="0"/>
              <a:t> </a:t>
            </a:r>
            <a:r>
              <a:rPr lang="en-US" sz="2000" dirty="0" smtClean="0"/>
              <a:t>NS </a:t>
            </a:r>
            <a:r>
              <a:rPr lang="en-US" sz="2000" dirty="0" smtClean="0"/>
              <a:t>and found that </a:t>
            </a:r>
            <a:endParaRPr lang="en-US" sz="2000" dirty="0" smtClean="0"/>
          </a:p>
          <a:p>
            <a:pPr marL="457200" indent="-457200" algn="ctr">
              <a:buAutoNum type="arabicPeriod"/>
            </a:pPr>
            <a:r>
              <a:rPr lang="en-US" sz="2000" dirty="0" smtClean="0"/>
              <a:t>-</a:t>
            </a:r>
            <a:r>
              <a:rPr lang="en-US" sz="2000" dirty="0" smtClean="0"/>
              <a:t>modes experience avoided crossings with normal </a:t>
            </a:r>
            <a:r>
              <a:rPr lang="en-US" sz="2000" dirty="0" smtClean="0"/>
              <a:t>r-mode;</a:t>
            </a:r>
          </a:p>
          <a:p>
            <a:pPr algn="ctr"/>
            <a:r>
              <a:rPr lang="en-US" sz="2000" dirty="0" smtClean="0"/>
              <a:t>2.                        </a:t>
            </a:r>
            <a:r>
              <a:rPr lang="en-US" sz="2000" dirty="0" smtClean="0"/>
              <a:t>-modes have higher frequencies </a:t>
            </a:r>
          </a:p>
          <a:p>
            <a:pPr algn="ctr"/>
            <a:r>
              <a:rPr lang="en-US" sz="2000" dirty="0" smtClean="0"/>
              <a:t>and </a:t>
            </a:r>
            <a:r>
              <a:rPr lang="en-US" sz="2000" dirty="0" smtClean="0"/>
              <a:t>do not experience avoided-crossings with normal r-mode. </a:t>
            </a:r>
            <a:endParaRPr lang="ru-RU" sz="2000" dirty="0"/>
          </a:p>
        </p:txBody>
      </p:sp>
      <p:pic>
        <p:nvPicPr>
          <p:cNvPr id="8" name="Picture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71604" y="2590096"/>
            <a:ext cx="180549" cy="246058"/>
          </a:xfrm>
          <a:prstGeom prst="rect">
            <a:avLst/>
          </a:prstGeom>
        </p:spPr>
      </p:pic>
      <p:pic>
        <p:nvPicPr>
          <p:cNvPr id="10" name="Picture 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643306" y="1297717"/>
            <a:ext cx="1081682" cy="280053"/>
          </a:xfrm>
          <a:prstGeom prst="rect">
            <a:avLst/>
          </a:prstGeom>
        </p:spPr>
      </p:pic>
      <p:pic>
        <p:nvPicPr>
          <p:cNvPr id="14" name="Picture 13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61624" y="2869354"/>
            <a:ext cx="1081682" cy="2800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3748635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Admixture of </a:t>
            </a:r>
            <a:r>
              <a:rPr lang="en-US" sz="2000" dirty="0" err="1" smtClean="0"/>
              <a:t>muons</a:t>
            </a:r>
            <a:r>
              <a:rPr lang="en-US" sz="2000" dirty="0" smtClean="0"/>
              <a:t> </a:t>
            </a:r>
          </a:p>
          <a:p>
            <a:pPr marL="457200" indent="-457200" algn="ctr">
              <a:buAutoNum type="arabicPeriod"/>
            </a:pPr>
            <a:r>
              <a:rPr lang="en-US" sz="2000" dirty="0" smtClean="0"/>
              <a:t>transforms       -modes into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r-modes studied here;</a:t>
            </a:r>
          </a:p>
          <a:p>
            <a:pPr marL="457200" indent="-457200" algn="ctr">
              <a:buAutoNum type="arabicPeriod"/>
            </a:pPr>
            <a:r>
              <a:rPr lang="en-US" sz="2000" dirty="0" smtClean="0"/>
              <a:t>increases frequencies of                      -modes letting them go to the corresponding g-mode frequency at slow rotation. </a:t>
            </a:r>
            <a:endParaRPr lang="ru-RU" sz="2000" dirty="0"/>
          </a:p>
        </p:txBody>
      </p:sp>
      <p:pic>
        <p:nvPicPr>
          <p:cNvPr id="16" name="Picture 15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071934" y="4463015"/>
            <a:ext cx="1081682" cy="280053"/>
          </a:xfrm>
          <a:prstGeom prst="rect">
            <a:avLst/>
          </a:prstGeom>
        </p:spPr>
      </p:pic>
      <p:pic>
        <p:nvPicPr>
          <p:cNvPr id="17" name="Picture 16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000364" y="4177263"/>
            <a:ext cx="180549" cy="2460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32" y="5578634"/>
            <a:ext cx="9144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Thus, </a:t>
            </a:r>
            <a:r>
              <a:rPr lang="en-US" sz="2200" dirty="0" smtClean="0">
                <a:solidFill>
                  <a:srgbClr val="FF0000"/>
                </a:solidFill>
              </a:rPr>
              <a:t>in the problem discussed here, normal r-mode can experience 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avoided-crossings with </a:t>
            </a:r>
            <a:r>
              <a:rPr lang="en-US" sz="2200" dirty="0" err="1" smtClean="0">
                <a:solidFill>
                  <a:srgbClr val="FF0000"/>
                </a:solidFill>
              </a:rPr>
              <a:t>superfluid</a:t>
            </a:r>
            <a:r>
              <a:rPr lang="en-US" sz="2200" dirty="0" smtClean="0">
                <a:solidFill>
                  <a:srgbClr val="FF0000"/>
                </a:solidFill>
              </a:rPr>
              <a:t> r-modes </a:t>
            </a:r>
            <a:r>
              <a:rPr lang="en-US" sz="2200" dirty="0" smtClean="0">
                <a:solidFill>
                  <a:srgbClr val="FF0000"/>
                </a:solidFill>
              </a:rPr>
              <a:t>only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0"/>
            <a:ext cx="7286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How small should be         ?</a:t>
            </a:r>
            <a:endParaRPr lang="ru-RU" sz="2200" dirty="0"/>
          </a:p>
        </p:txBody>
      </p:sp>
      <p:pic>
        <p:nvPicPr>
          <p:cNvPr id="5" name="Picture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572132" y="293261"/>
            <a:ext cx="395713" cy="27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896479"/>
            <a:ext cx="8929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=&gt;      no global frequency for the purely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solution in the leading order in      . </a:t>
            </a:r>
          </a:p>
          <a:p>
            <a:r>
              <a:rPr lang="en-US" sz="2000" dirty="0" smtClean="0"/>
              <a:t>Instead generally we find </a:t>
            </a:r>
            <a:r>
              <a:rPr lang="en-US" sz="2000" i="1" dirty="0" smtClean="0"/>
              <a:t>x</a:t>
            </a:r>
            <a:r>
              <a:rPr lang="en-US" sz="2000" dirty="0" smtClean="0"/>
              <a:t> dependent </a:t>
            </a:r>
            <a:r>
              <a:rPr lang="en-US" sz="2000" dirty="0" err="1" smtClean="0"/>
              <a:t>eigenfrequency</a:t>
            </a:r>
            <a:r>
              <a:rPr lang="en-US" sz="2000" dirty="0" smtClean="0"/>
              <a:t> which should be regularized to some global value by an admixture of </a:t>
            </a:r>
            <a:r>
              <a:rPr lang="en-US" sz="2000" dirty="0" err="1" smtClean="0"/>
              <a:t>poloidal</a:t>
            </a:r>
            <a:r>
              <a:rPr lang="en-US" sz="2000" dirty="0" smtClean="0"/>
              <a:t> component. </a:t>
            </a:r>
          </a:p>
          <a:p>
            <a:r>
              <a:rPr lang="en-US" sz="2000" dirty="0" smtClean="0"/>
              <a:t>Smaller          , smaller admixture is needed.</a:t>
            </a:r>
            <a:endParaRPr lang="ru-RU" sz="2000" dirty="0"/>
          </a:p>
        </p:txBody>
      </p:sp>
      <p:pic>
        <p:nvPicPr>
          <p:cNvPr id="7" name="Picture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5720" y="1001669"/>
            <a:ext cx="828431" cy="252000"/>
          </a:xfrm>
          <a:prstGeom prst="rect">
            <a:avLst/>
          </a:prstGeom>
        </p:spPr>
      </p:pic>
      <p:pic>
        <p:nvPicPr>
          <p:cNvPr id="8" name="Picture 7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214414" y="1275251"/>
            <a:ext cx="174612" cy="192732"/>
          </a:xfrm>
          <a:prstGeom prst="rect">
            <a:avLst/>
          </a:prstGeom>
        </p:spPr>
      </p:pic>
      <p:pic>
        <p:nvPicPr>
          <p:cNvPr id="10" name="Picture 9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214413" y="2216115"/>
            <a:ext cx="360671" cy="2453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2825305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the first glance: if                                                                                     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If the </a:t>
            </a:r>
            <a:r>
              <a:rPr lang="en-US" sz="2000" dirty="0" err="1" smtClean="0"/>
              <a:t>eigenfrequency</a:t>
            </a:r>
            <a:r>
              <a:rPr lang="en-US" sz="2000" dirty="0" smtClean="0"/>
              <a:t> for the purely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solution varies weakly through the star then the effect of the second order rotational corrections is more substantial than the effect of non-zero         .</a:t>
            </a:r>
            <a:endParaRPr lang="ru-RU" sz="2000" dirty="0"/>
          </a:p>
        </p:txBody>
      </p:sp>
      <p:pic>
        <p:nvPicPr>
          <p:cNvPr id="12" name="Picture 11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714612" y="2825305"/>
            <a:ext cx="1380973" cy="388934"/>
          </a:xfrm>
          <a:prstGeom prst="rect">
            <a:avLst/>
          </a:prstGeom>
        </p:spPr>
      </p:pic>
      <p:pic>
        <p:nvPicPr>
          <p:cNvPr id="13" name="Picture 12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143240" y="5040993"/>
            <a:ext cx="360671" cy="24539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4214810" y="3111057"/>
            <a:ext cx="428628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4876" y="3325371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variation of purely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</a:t>
            </a:r>
            <a:r>
              <a:rPr lang="en-US" sz="2000" dirty="0" err="1" smtClean="0"/>
              <a:t>eigenfrequency</a:t>
            </a:r>
            <a:r>
              <a:rPr lang="en-US" sz="2000" dirty="0" smtClean="0"/>
              <a:t> through the star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571480"/>
            <a:ext cx="921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i="1" baseline="0" dirty="0" err="1" smtClean="0"/>
              <a:t>npeμ</a:t>
            </a:r>
            <a:r>
              <a:rPr lang="en-US" sz="2000" baseline="0" dirty="0" smtClean="0"/>
              <a:t> matter                        =&gt;                         in</a:t>
            </a:r>
            <a:r>
              <a:rPr lang="en-US" sz="2000" dirty="0" smtClean="0"/>
              <a:t> the leading order in rotation frequency.            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43108" y="-2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 so easy</a:t>
            </a:r>
            <a:endParaRPr lang="ru-RU" sz="2400" dirty="0"/>
          </a:p>
        </p:txBody>
      </p:sp>
      <p:pic>
        <p:nvPicPr>
          <p:cNvPr id="3" name="Picture 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857356" y="642918"/>
            <a:ext cx="902443" cy="288559"/>
          </a:xfrm>
          <a:prstGeom prst="rect">
            <a:avLst/>
          </a:prstGeom>
        </p:spPr>
      </p:pic>
      <p:pic>
        <p:nvPicPr>
          <p:cNvPr id="6" name="Picture 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617055" y="682612"/>
            <a:ext cx="949553" cy="246058"/>
          </a:xfrm>
          <a:prstGeom prst="rect">
            <a:avLst/>
          </a:prstGeom>
        </p:spPr>
      </p:pic>
      <p:pic>
        <p:nvPicPr>
          <p:cNvPr id="7" name="Picture 6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85983" y="1391050"/>
            <a:ext cx="828431" cy="25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13143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leads to excitation of                 and hence                   .</a:t>
            </a:r>
            <a:endParaRPr lang="ru-RU" sz="2000" dirty="0"/>
          </a:p>
        </p:txBody>
      </p:sp>
      <p:pic>
        <p:nvPicPr>
          <p:cNvPr id="9" name="Picture 8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86182" y="1396992"/>
            <a:ext cx="701661" cy="246058"/>
          </a:xfrm>
          <a:prstGeom prst="rect">
            <a:avLst/>
          </a:prstGeom>
        </p:spPr>
      </p:pic>
      <p:pic>
        <p:nvPicPr>
          <p:cNvPr id="14" name="Picture 13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857883" y="1396462"/>
            <a:ext cx="823390" cy="247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2071678"/>
            <a:ext cx="88583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 the other hand,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and normal modes are decoupled with a good accuracy. In the limiting case of the perfect decoupling this means that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 do not excite baryon displacements       . </a:t>
            </a:r>
          </a:p>
          <a:p>
            <a:endParaRPr lang="en-US" sz="2000" dirty="0"/>
          </a:p>
          <a:p>
            <a:r>
              <a:rPr lang="en-US" sz="2000" dirty="0" smtClean="0"/>
              <a:t>perfect decoupling  =&gt; 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inertial modes have to be completely pushed out from the </a:t>
            </a:r>
            <a:r>
              <a:rPr lang="en-US" sz="2000" i="1" baseline="0" dirty="0" err="1" smtClean="0"/>
              <a:t>npeμ</a:t>
            </a:r>
            <a:r>
              <a:rPr lang="en-US" sz="2000" dirty="0" smtClean="0"/>
              <a:t> region at                  . </a:t>
            </a:r>
          </a:p>
          <a:p>
            <a:endParaRPr lang="en-US" sz="2000" dirty="0"/>
          </a:p>
          <a:p>
            <a:r>
              <a:rPr lang="en-US" sz="2000" dirty="0" smtClean="0"/>
              <a:t>In reality the decoupling is not perfect and        can be excited by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 to some extend in </a:t>
            </a:r>
            <a:r>
              <a:rPr lang="en-US" sz="2000" i="1" baseline="0" dirty="0" err="1" smtClean="0"/>
              <a:t>npeμ</a:t>
            </a:r>
            <a:r>
              <a:rPr lang="en-US" sz="2000" dirty="0" smtClean="0"/>
              <a:t> region, however the above consideration clearly indicates that decoupling leads to at least partial expulsion of the </a:t>
            </a:r>
            <a:r>
              <a:rPr lang="en-US" sz="2000" dirty="0" err="1" smtClean="0"/>
              <a:t>eigenfunctions</a:t>
            </a:r>
            <a:r>
              <a:rPr lang="en-US" sz="2000" dirty="0" smtClean="0"/>
              <a:t> from </a:t>
            </a:r>
            <a:r>
              <a:rPr lang="en-US" sz="2000" i="1" baseline="0" dirty="0" err="1" smtClean="0"/>
              <a:t>npeμ</a:t>
            </a:r>
            <a:r>
              <a:rPr lang="en-US" sz="2000" dirty="0" smtClean="0"/>
              <a:t> region at                 . Thus even small value of            can in principle substantially modify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</a:t>
            </a:r>
            <a:r>
              <a:rPr lang="en-US" sz="2000" dirty="0" err="1" smtClean="0"/>
              <a:t>eigenmodes</a:t>
            </a:r>
            <a:r>
              <a:rPr lang="en-US" sz="2000" dirty="0" smtClean="0"/>
              <a:t> if decoupling is good. </a:t>
            </a:r>
          </a:p>
          <a:p>
            <a:endParaRPr lang="en-US" sz="2000" dirty="0"/>
          </a:p>
          <a:p>
            <a:r>
              <a:rPr lang="en-US" sz="2000" dirty="0" smtClean="0"/>
              <a:t>All this complicated behavior is driven by the interplay of three small parameters –  rotation frequency,         , and decoupling parameter.</a:t>
            </a:r>
            <a:endParaRPr lang="ru-RU" sz="2000" dirty="0"/>
          </a:p>
        </p:txBody>
      </p:sp>
      <p:pic>
        <p:nvPicPr>
          <p:cNvPr id="16" name="Picture 15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857752" y="2786058"/>
            <a:ext cx="220779" cy="238066"/>
          </a:xfrm>
          <a:prstGeom prst="rect">
            <a:avLst/>
          </a:prstGeom>
        </p:spPr>
      </p:pic>
      <p:pic>
        <p:nvPicPr>
          <p:cNvPr id="18" name="Picture 17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857488" y="3677066"/>
            <a:ext cx="828431" cy="252000"/>
          </a:xfrm>
          <a:prstGeom prst="rect">
            <a:avLst/>
          </a:prstGeom>
        </p:spPr>
      </p:pic>
      <p:pic>
        <p:nvPicPr>
          <p:cNvPr id="19" name="Picture 18" descr="IguanaTex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786314" y="4286256"/>
            <a:ext cx="220779" cy="238066"/>
          </a:xfrm>
          <a:prstGeom prst="rect">
            <a:avLst/>
          </a:prstGeom>
        </p:spPr>
      </p:pic>
      <p:pic>
        <p:nvPicPr>
          <p:cNvPr id="20" name="Picture 19" descr="IguanaTex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314677" y="5214950"/>
            <a:ext cx="828431" cy="252000"/>
          </a:xfrm>
          <a:prstGeom prst="rect">
            <a:avLst/>
          </a:prstGeom>
        </p:spPr>
      </p:pic>
      <p:pic>
        <p:nvPicPr>
          <p:cNvPr id="21" name="Picture 20" descr="IguanaTex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000628" y="5214950"/>
            <a:ext cx="363738" cy="246058"/>
          </a:xfrm>
          <a:prstGeom prst="rect">
            <a:avLst/>
          </a:prstGeom>
        </p:spPr>
      </p:pic>
      <p:pic>
        <p:nvPicPr>
          <p:cNvPr id="22" name="Picture 21" descr="IguanaTex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357422" y="6429396"/>
            <a:ext cx="363738" cy="24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857364"/>
            <a:ext cx="8358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stratification by </a:t>
            </a:r>
            <a:r>
              <a:rPr lang="en-US" sz="2400" dirty="0" err="1" smtClean="0"/>
              <a:t>muons</a:t>
            </a:r>
            <a:r>
              <a:rPr lang="en-US" sz="2400" dirty="0" smtClean="0"/>
              <a:t> is crucial for the spectrum of </a:t>
            </a:r>
            <a:r>
              <a:rPr lang="en-US" sz="2400" dirty="0" err="1" smtClean="0"/>
              <a:t>superfluid</a:t>
            </a:r>
            <a:r>
              <a:rPr lang="en-US" sz="2400" dirty="0" smtClean="0"/>
              <a:t> NS if we are talking about rotation frequencies </a:t>
            </a:r>
          </a:p>
          <a:p>
            <a:pPr algn="ctr"/>
            <a:r>
              <a:rPr lang="en-US" sz="2400" dirty="0" smtClean="0"/>
              <a:t>of the order of g-mode frequencies or lower. </a:t>
            </a:r>
          </a:p>
          <a:p>
            <a:pPr algn="ctr"/>
            <a:r>
              <a:rPr lang="en-US" sz="2400" dirty="0" smtClean="0"/>
              <a:t>Keeping in mind that g-mode frequencies in </a:t>
            </a:r>
            <a:r>
              <a:rPr lang="en-US" sz="2400" dirty="0" err="1" smtClean="0"/>
              <a:t>superfluid</a:t>
            </a:r>
            <a:r>
              <a:rPr lang="en-US" sz="2400" dirty="0" smtClean="0"/>
              <a:t> </a:t>
            </a:r>
            <a:r>
              <a:rPr lang="en-US" sz="2400" i="1" baseline="0" dirty="0" err="1" smtClean="0"/>
              <a:t>npeμ</a:t>
            </a:r>
            <a:r>
              <a:rPr lang="en-US" sz="2400" dirty="0" smtClean="0"/>
              <a:t> NSs are as high as hundreds of Hertz, account for </a:t>
            </a:r>
            <a:r>
              <a:rPr lang="en-US" sz="2400" dirty="0" err="1" smtClean="0"/>
              <a:t>muons</a:t>
            </a:r>
            <a:r>
              <a:rPr lang="en-US" sz="2400" dirty="0" smtClean="0"/>
              <a:t> appears to be crucial even for the most rapidly rotating NSs.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85818"/>
            <a:ext cx="439481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3438" y="785794"/>
            <a:ext cx="4429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0" dirty="0" smtClean="0"/>
              <a:t>Instability curves for the two r-modes without nodes (I and II, solid lines for </a:t>
            </a:r>
            <a:r>
              <a:rPr lang="en-US" sz="2000" i="1" baseline="0" dirty="0" err="1" smtClean="0"/>
              <a:t>npeμ</a:t>
            </a:r>
            <a:r>
              <a:rPr lang="en-US" sz="2000" baseline="0" dirty="0" smtClean="0"/>
              <a:t> composition, dots for </a:t>
            </a:r>
            <a:r>
              <a:rPr lang="en-US" sz="2000" i="1" baseline="0" dirty="0" err="1" smtClean="0"/>
              <a:t>npe</a:t>
            </a:r>
            <a:r>
              <a:rPr lang="en-US" sz="2000" baseline="0" dirty="0" smtClean="0"/>
              <a:t> composition). Dashes show the ”standard instability curve”, when normal r-mode is damped by shear viscosity only. Circles with error bars represent observational data.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5155370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Stability region is very extended and hosts all the observed sources.</a:t>
            </a:r>
          </a:p>
          <a:p>
            <a:r>
              <a:rPr lang="en-US" sz="2000" dirty="0" smtClean="0"/>
              <a:t>This is not surprising, since the relative motion of the normal and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components is excited already in the leading order in rotation (because </a:t>
            </a:r>
            <a:r>
              <a:rPr lang="en-US" sz="2000" dirty="0" err="1" smtClean="0"/>
              <a:t>eigenfrequencies</a:t>
            </a:r>
            <a:r>
              <a:rPr lang="en-US" sz="2000" dirty="0" smtClean="0"/>
              <a:t> of the normal and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 coincide in the leading order for                  ).</a:t>
            </a:r>
            <a:endParaRPr lang="ru-RU" sz="2000" dirty="0"/>
          </a:p>
        </p:txBody>
      </p:sp>
      <p:pic>
        <p:nvPicPr>
          <p:cNvPr id="8" name="Picture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309489" y="6453275"/>
            <a:ext cx="905057" cy="273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14285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Results for the instability window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26255"/>
            <a:ext cx="4120274" cy="403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-2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Model I</a:t>
            </a:r>
            <a:endParaRPr lang="ru-RU" sz="2000" dirty="0"/>
          </a:p>
        </p:txBody>
      </p:sp>
      <p:pic>
        <p:nvPicPr>
          <p:cNvPr id="4" name="Picture 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286116" y="614400"/>
            <a:ext cx="682889" cy="174620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4643438" y="71414"/>
            <a:ext cx="4214842" cy="4286280"/>
            <a:chOff x="357158" y="1885882"/>
            <a:chExt cx="4214842" cy="4400638"/>
          </a:xfrm>
        </p:grpSpPr>
        <p:pic>
          <p:nvPicPr>
            <p:cNvPr id="8" name="Picture 1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7158" y="2166928"/>
              <a:ext cx="4214842" cy="4119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IguanaTex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3571868" y="2524118"/>
              <a:ext cx="682889" cy="1746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43042" y="1885882"/>
              <a:ext cx="2428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Model I</a:t>
              </a:r>
              <a:endParaRPr lang="ru-RU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4282" y="4286256"/>
            <a:ext cx="500066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solid lines – density dependent profiles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dots –                                                                </a:t>
            </a:r>
            <a:endParaRPr lang="ru-RU" sz="2000" dirty="0"/>
          </a:p>
        </p:txBody>
      </p:sp>
      <p:pic>
        <p:nvPicPr>
          <p:cNvPr id="12" name="Picture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071538" y="4929198"/>
            <a:ext cx="3456290" cy="270000"/>
          </a:xfrm>
          <a:prstGeom prst="rect">
            <a:avLst/>
          </a:prstGeom>
        </p:spPr>
      </p:pic>
      <p:pic>
        <p:nvPicPr>
          <p:cNvPr id="13" name="Picture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500694" y="4929198"/>
            <a:ext cx="3456290" cy="27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86380" y="442913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dashes – </a:t>
            </a:r>
            <a:endParaRPr lang="ru-RU" sz="2000" dirty="0"/>
          </a:p>
        </p:txBody>
      </p:sp>
      <p:pic>
        <p:nvPicPr>
          <p:cNvPr id="15" name="Picture 14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069320" y="5429264"/>
            <a:ext cx="1216796" cy="214314"/>
          </a:xfrm>
          <a:prstGeom prst="rect">
            <a:avLst/>
          </a:prstGeom>
        </p:spPr>
      </p:pic>
      <p:pic>
        <p:nvPicPr>
          <p:cNvPr id="17" name="Picture 16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500827" y="5429263"/>
            <a:ext cx="1219151" cy="2143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2844" y="600076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Normal mode is sensitive to stellar mass only.</a:t>
            </a:r>
            <a:endParaRPr lang="ru-RU" sz="2000" dirty="0" smtClean="0"/>
          </a:p>
          <a:p>
            <a:pPr algn="ctr"/>
            <a:r>
              <a:rPr lang="en-US" sz="2000" dirty="0" err="1" smtClean="0"/>
              <a:t>Superfluid</a:t>
            </a:r>
            <a:r>
              <a:rPr lang="en-US" sz="2000" dirty="0" smtClean="0"/>
              <a:t> mode is sensitive to both stellar mass and </a:t>
            </a:r>
            <a:r>
              <a:rPr lang="en-US" sz="2000" dirty="0" err="1" smtClean="0"/>
              <a:t>superfluidity</a:t>
            </a:r>
            <a:r>
              <a:rPr lang="en-US" sz="2000" dirty="0" smtClean="0"/>
              <a:t>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4624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Standard scenario of NS evolution in LMXB predicts that probability to observe an NS in instability window is very small </a:t>
            </a:r>
            <a:r>
              <a:rPr lang="en-US" sz="2000" b="1" i="1" dirty="0" smtClean="0">
                <a:solidFill>
                  <a:srgbClr val="00B0F0"/>
                </a:solidFill>
              </a:rPr>
              <a:t>(</a:t>
            </a:r>
            <a:r>
              <a:rPr lang="en-US" sz="2000" i="1" dirty="0" smtClean="0">
                <a:solidFill>
                  <a:srgbClr val="00B0F0"/>
                </a:solidFill>
              </a:rPr>
              <a:t>Levin 1999)</a:t>
            </a:r>
            <a:endParaRPr lang="en-US" sz="2000" b="1" i="1" dirty="0" smtClean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25" y="1100234"/>
            <a:ext cx="574611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2"/>
          <p:cNvCxnSpPr/>
          <p:nvPr/>
        </p:nvCxnSpPr>
        <p:spPr>
          <a:xfrm>
            <a:off x="2627784" y="5085184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150000" y="4149080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131840" y="4157976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995936" y="4149080"/>
            <a:ext cx="21602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132000" y="4636776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9512" y="4885409"/>
            <a:ext cx="1005108" cy="155893"/>
            <a:chOff x="-2" y="-1"/>
            <a:chExt cx="5764" cy="894"/>
          </a:xfrm>
        </p:grpSpPr>
        <p:sp>
          <p:nvSpPr>
            <p:cNvPr id="2053" name="Freeform 5"/>
            <p:cNvSpPr>
              <a:spLocks noChangeAspect="1"/>
            </p:cNvSpPr>
            <p:nvPr/>
          </p:nvSpPr>
          <p:spPr bwMode="auto">
            <a:xfrm>
              <a:off x="-2" y="-1"/>
              <a:ext cx="638" cy="726"/>
            </a:xfrm>
            <a:custGeom>
              <a:avLst/>
              <a:gdLst/>
              <a:ahLst/>
              <a:cxnLst>
                <a:cxn ang="0">
                  <a:pos x="357" y="70"/>
                </a:cxn>
                <a:cxn ang="0">
                  <a:pos x="367" y="50"/>
                </a:cxn>
                <a:cxn ang="0">
                  <a:pos x="390" y="39"/>
                </a:cxn>
                <a:cxn ang="0">
                  <a:pos x="433" y="33"/>
                </a:cxn>
                <a:cxn ang="0">
                  <a:pos x="486" y="33"/>
                </a:cxn>
                <a:cxn ang="0">
                  <a:pos x="504" y="24"/>
                </a:cxn>
                <a:cxn ang="0">
                  <a:pos x="500" y="1"/>
                </a:cxn>
                <a:cxn ang="0">
                  <a:pos x="455" y="0"/>
                </a:cxn>
                <a:cxn ang="0">
                  <a:pos x="367" y="2"/>
                </a:cxn>
                <a:cxn ang="0">
                  <a:pos x="302" y="2"/>
                </a:cxn>
                <a:cxn ang="0">
                  <a:pos x="223" y="0"/>
                </a:cxn>
                <a:cxn ang="0">
                  <a:pos x="186" y="0"/>
                </a:cxn>
                <a:cxn ang="0">
                  <a:pos x="174" y="9"/>
                </a:cxn>
                <a:cxn ang="0">
                  <a:pos x="179" y="31"/>
                </a:cxn>
                <a:cxn ang="0">
                  <a:pos x="216" y="33"/>
                </a:cxn>
                <a:cxn ang="0">
                  <a:pos x="263" y="39"/>
                </a:cxn>
                <a:cxn ang="0">
                  <a:pos x="270" y="58"/>
                </a:cxn>
                <a:cxn ang="0">
                  <a:pos x="125" y="643"/>
                </a:cxn>
                <a:cxn ang="0">
                  <a:pos x="117" y="669"/>
                </a:cxn>
                <a:cxn ang="0">
                  <a:pos x="104" y="684"/>
                </a:cxn>
                <a:cxn ang="0">
                  <a:pos x="77" y="692"/>
                </a:cxn>
                <a:cxn ang="0">
                  <a:pos x="29" y="694"/>
                </a:cxn>
                <a:cxn ang="0">
                  <a:pos x="8" y="696"/>
                </a:cxn>
                <a:cxn ang="0">
                  <a:pos x="0" y="714"/>
                </a:cxn>
                <a:cxn ang="0">
                  <a:pos x="29" y="726"/>
                </a:cxn>
                <a:cxn ang="0">
                  <a:pos x="533" y="726"/>
                </a:cxn>
                <a:cxn ang="0">
                  <a:pos x="546" y="718"/>
                </a:cxn>
                <a:cxn ang="0">
                  <a:pos x="634" y="478"/>
                </a:cxn>
                <a:cxn ang="0">
                  <a:pos x="638" y="464"/>
                </a:cxn>
                <a:cxn ang="0">
                  <a:pos x="625" y="452"/>
                </a:cxn>
                <a:cxn ang="0">
                  <a:pos x="607" y="474"/>
                </a:cxn>
                <a:cxn ang="0">
                  <a:pos x="576" y="550"/>
                </a:cxn>
                <a:cxn ang="0">
                  <a:pos x="530" y="620"/>
                </a:cxn>
                <a:cxn ang="0">
                  <a:pos x="456" y="673"/>
                </a:cxn>
                <a:cxn ang="0">
                  <a:pos x="343" y="694"/>
                </a:cxn>
                <a:cxn ang="0">
                  <a:pos x="228" y="693"/>
                </a:cxn>
                <a:cxn ang="0">
                  <a:pos x="209" y="690"/>
                </a:cxn>
                <a:cxn ang="0">
                  <a:pos x="207" y="675"/>
                </a:cxn>
                <a:cxn ang="0">
                  <a:pos x="354" y="82"/>
                </a:cxn>
              </a:cxnLst>
              <a:rect l="0" t="0" r="r" b="b"/>
              <a:pathLst>
                <a:path w="638" h="726">
                  <a:moveTo>
                    <a:pt x="354" y="82"/>
                  </a:moveTo>
                  <a:lnTo>
                    <a:pt x="357" y="70"/>
                  </a:lnTo>
                  <a:lnTo>
                    <a:pt x="361" y="58"/>
                  </a:lnTo>
                  <a:lnTo>
                    <a:pt x="367" y="50"/>
                  </a:lnTo>
                  <a:lnTo>
                    <a:pt x="376" y="43"/>
                  </a:lnTo>
                  <a:lnTo>
                    <a:pt x="390" y="39"/>
                  </a:lnTo>
                  <a:lnTo>
                    <a:pt x="408" y="35"/>
                  </a:lnTo>
                  <a:lnTo>
                    <a:pt x="433" y="33"/>
                  </a:lnTo>
                  <a:lnTo>
                    <a:pt x="466" y="33"/>
                  </a:lnTo>
                  <a:lnTo>
                    <a:pt x="486" y="33"/>
                  </a:lnTo>
                  <a:lnTo>
                    <a:pt x="498" y="30"/>
                  </a:lnTo>
                  <a:lnTo>
                    <a:pt x="504" y="24"/>
                  </a:lnTo>
                  <a:lnTo>
                    <a:pt x="506" y="13"/>
                  </a:lnTo>
                  <a:lnTo>
                    <a:pt x="500" y="1"/>
                  </a:lnTo>
                  <a:lnTo>
                    <a:pt x="489" y="0"/>
                  </a:lnTo>
                  <a:lnTo>
                    <a:pt x="455" y="0"/>
                  </a:lnTo>
                  <a:lnTo>
                    <a:pt x="411" y="1"/>
                  </a:lnTo>
                  <a:lnTo>
                    <a:pt x="367" y="2"/>
                  </a:lnTo>
                  <a:lnTo>
                    <a:pt x="333" y="3"/>
                  </a:lnTo>
                  <a:lnTo>
                    <a:pt x="302" y="2"/>
                  </a:lnTo>
                  <a:lnTo>
                    <a:pt x="263" y="1"/>
                  </a:lnTo>
                  <a:lnTo>
                    <a:pt x="223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79" y="2"/>
                  </a:lnTo>
                  <a:lnTo>
                    <a:pt x="174" y="9"/>
                  </a:lnTo>
                  <a:lnTo>
                    <a:pt x="172" y="21"/>
                  </a:lnTo>
                  <a:lnTo>
                    <a:pt x="179" y="31"/>
                  </a:lnTo>
                  <a:lnTo>
                    <a:pt x="202" y="33"/>
                  </a:lnTo>
                  <a:lnTo>
                    <a:pt x="216" y="33"/>
                  </a:lnTo>
                  <a:lnTo>
                    <a:pt x="242" y="35"/>
                  </a:lnTo>
                  <a:lnTo>
                    <a:pt x="263" y="39"/>
                  </a:lnTo>
                  <a:lnTo>
                    <a:pt x="271" y="52"/>
                  </a:lnTo>
                  <a:lnTo>
                    <a:pt x="270" y="58"/>
                  </a:lnTo>
                  <a:lnTo>
                    <a:pt x="266" y="72"/>
                  </a:lnTo>
                  <a:lnTo>
                    <a:pt x="125" y="643"/>
                  </a:lnTo>
                  <a:lnTo>
                    <a:pt x="121" y="657"/>
                  </a:lnTo>
                  <a:lnTo>
                    <a:pt x="117" y="669"/>
                  </a:lnTo>
                  <a:lnTo>
                    <a:pt x="112" y="677"/>
                  </a:lnTo>
                  <a:lnTo>
                    <a:pt x="104" y="684"/>
                  </a:lnTo>
                  <a:lnTo>
                    <a:pt x="93" y="688"/>
                  </a:lnTo>
                  <a:lnTo>
                    <a:pt x="77" y="692"/>
                  </a:lnTo>
                  <a:lnTo>
                    <a:pt x="56" y="693"/>
                  </a:lnTo>
                  <a:lnTo>
                    <a:pt x="29" y="694"/>
                  </a:lnTo>
                  <a:lnTo>
                    <a:pt x="17" y="694"/>
                  </a:lnTo>
                  <a:lnTo>
                    <a:pt x="8" y="696"/>
                  </a:lnTo>
                  <a:lnTo>
                    <a:pt x="2" y="702"/>
                  </a:lnTo>
                  <a:lnTo>
                    <a:pt x="0" y="714"/>
                  </a:lnTo>
                  <a:lnTo>
                    <a:pt x="7" y="725"/>
                  </a:lnTo>
                  <a:lnTo>
                    <a:pt x="29" y="726"/>
                  </a:lnTo>
                  <a:lnTo>
                    <a:pt x="518" y="726"/>
                  </a:lnTo>
                  <a:lnTo>
                    <a:pt x="533" y="726"/>
                  </a:lnTo>
                  <a:lnTo>
                    <a:pt x="541" y="724"/>
                  </a:lnTo>
                  <a:lnTo>
                    <a:pt x="546" y="718"/>
                  </a:lnTo>
                  <a:lnTo>
                    <a:pt x="550" y="708"/>
                  </a:lnTo>
                  <a:lnTo>
                    <a:pt x="634" y="478"/>
                  </a:lnTo>
                  <a:lnTo>
                    <a:pt x="638" y="467"/>
                  </a:lnTo>
                  <a:lnTo>
                    <a:pt x="638" y="464"/>
                  </a:lnTo>
                  <a:lnTo>
                    <a:pt x="635" y="456"/>
                  </a:lnTo>
                  <a:lnTo>
                    <a:pt x="625" y="452"/>
                  </a:lnTo>
                  <a:lnTo>
                    <a:pt x="616" y="456"/>
                  </a:lnTo>
                  <a:lnTo>
                    <a:pt x="607" y="474"/>
                  </a:lnTo>
                  <a:lnTo>
                    <a:pt x="593" y="512"/>
                  </a:lnTo>
                  <a:lnTo>
                    <a:pt x="576" y="550"/>
                  </a:lnTo>
                  <a:lnTo>
                    <a:pt x="556" y="587"/>
                  </a:lnTo>
                  <a:lnTo>
                    <a:pt x="530" y="620"/>
                  </a:lnTo>
                  <a:lnTo>
                    <a:pt x="497" y="650"/>
                  </a:lnTo>
                  <a:lnTo>
                    <a:pt x="456" y="673"/>
                  </a:lnTo>
                  <a:lnTo>
                    <a:pt x="405" y="688"/>
                  </a:lnTo>
                  <a:lnTo>
                    <a:pt x="343" y="694"/>
                  </a:lnTo>
                  <a:lnTo>
                    <a:pt x="243" y="694"/>
                  </a:lnTo>
                  <a:lnTo>
                    <a:pt x="228" y="693"/>
                  </a:lnTo>
                  <a:lnTo>
                    <a:pt x="220" y="693"/>
                  </a:lnTo>
                  <a:lnTo>
                    <a:pt x="209" y="690"/>
                  </a:lnTo>
                  <a:lnTo>
                    <a:pt x="206" y="682"/>
                  </a:lnTo>
                  <a:lnTo>
                    <a:pt x="207" y="675"/>
                  </a:lnTo>
                  <a:lnTo>
                    <a:pt x="211" y="657"/>
                  </a:lnTo>
                  <a:lnTo>
                    <a:pt x="35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" name="Freeform 6"/>
            <p:cNvSpPr>
              <a:spLocks noChangeAspect="1"/>
            </p:cNvSpPr>
            <p:nvPr/>
          </p:nvSpPr>
          <p:spPr bwMode="auto">
            <a:xfrm>
              <a:off x="711" y="553"/>
              <a:ext cx="312" cy="340"/>
            </a:xfrm>
            <a:custGeom>
              <a:avLst/>
              <a:gdLst/>
              <a:ahLst/>
              <a:cxnLst>
                <a:cxn ang="0">
                  <a:pos x="253" y="35"/>
                </a:cxn>
                <a:cxn ang="0">
                  <a:pos x="238" y="47"/>
                </a:cxn>
                <a:cxn ang="0">
                  <a:pos x="233" y="67"/>
                </a:cxn>
                <a:cxn ang="0">
                  <a:pos x="235" y="82"/>
                </a:cxn>
                <a:cxn ang="0">
                  <a:pos x="242" y="92"/>
                </a:cxn>
                <a:cxn ang="0">
                  <a:pos x="253" y="100"/>
                </a:cxn>
                <a:cxn ang="0">
                  <a:pos x="267" y="102"/>
                </a:cxn>
                <a:cxn ang="0">
                  <a:pos x="281" y="100"/>
                </a:cxn>
                <a:cxn ang="0">
                  <a:pos x="292" y="93"/>
                </a:cxn>
                <a:cxn ang="0">
                  <a:pos x="300" y="82"/>
                </a:cxn>
                <a:cxn ang="0">
                  <a:pos x="303" y="66"/>
                </a:cxn>
                <a:cxn ang="0">
                  <a:pos x="299" y="44"/>
                </a:cxn>
                <a:cxn ang="0">
                  <a:pos x="286" y="28"/>
                </a:cxn>
                <a:cxn ang="0">
                  <a:pos x="269" y="16"/>
                </a:cxn>
                <a:cxn ang="0">
                  <a:pos x="249" y="8"/>
                </a:cxn>
                <a:cxn ang="0">
                  <a:pos x="227" y="3"/>
                </a:cxn>
                <a:cxn ang="0">
                  <a:pos x="208" y="1"/>
                </a:cxn>
                <a:cxn ang="0">
                  <a:pos x="191" y="0"/>
                </a:cxn>
                <a:cxn ang="0">
                  <a:pos x="179" y="0"/>
                </a:cxn>
                <a:cxn ang="0">
                  <a:pos x="104" y="14"/>
                </a:cxn>
                <a:cxn ang="0">
                  <a:pos x="48" y="53"/>
                </a:cxn>
                <a:cxn ang="0">
                  <a:pos x="12" y="108"/>
                </a:cxn>
                <a:cxn ang="0">
                  <a:pos x="0" y="171"/>
                </a:cxn>
                <a:cxn ang="0">
                  <a:pos x="14" y="237"/>
                </a:cxn>
                <a:cxn ang="0">
                  <a:pos x="51" y="290"/>
                </a:cxn>
                <a:cxn ang="0">
                  <a:pos x="108" y="326"/>
                </a:cxn>
                <a:cxn ang="0">
                  <a:pos x="176" y="340"/>
                </a:cxn>
                <a:cxn ang="0">
                  <a:pos x="213" y="335"/>
                </a:cxn>
                <a:cxn ang="0">
                  <a:pos x="243" y="325"/>
                </a:cxn>
                <a:cxn ang="0">
                  <a:pos x="267" y="311"/>
                </a:cxn>
                <a:cxn ang="0">
                  <a:pos x="285" y="294"/>
                </a:cxn>
                <a:cxn ang="0">
                  <a:pos x="298" y="277"/>
                </a:cxn>
                <a:cxn ang="0">
                  <a:pos x="306" y="262"/>
                </a:cxn>
                <a:cxn ang="0">
                  <a:pos x="311" y="249"/>
                </a:cxn>
                <a:cxn ang="0">
                  <a:pos x="312" y="242"/>
                </a:cxn>
                <a:cxn ang="0">
                  <a:pos x="307" y="235"/>
                </a:cxn>
                <a:cxn ang="0">
                  <a:pos x="300" y="234"/>
                </a:cxn>
                <a:cxn ang="0">
                  <a:pos x="290" y="236"/>
                </a:cxn>
                <a:cxn ang="0">
                  <a:pos x="285" y="246"/>
                </a:cxn>
                <a:cxn ang="0">
                  <a:pos x="269" y="276"/>
                </a:cxn>
                <a:cxn ang="0">
                  <a:pos x="245" y="298"/>
                </a:cxn>
                <a:cxn ang="0">
                  <a:pos x="217" y="311"/>
                </a:cxn>
                <a:cxn ang="0">
                  <a:pos x="185" y="316"/>
                </a:cxn>
                <a:cxn ang="0">
                  <a:pos x="165" y="314"/>
                </a:cxn>
                <a:cxn ang="0">
                  <a:pos x="145" y="308"/>
                </a:cxn>
                <a:cxn ang="0">
                  <a:pos x="125" y="298"/>
                </a:cxn>
                <a:cxn ang="0">
                  <a:pos x="107" y="283"/>
                </a:cxn>
                <a:cxn ang="0">
                  <a:pos x="91" y="263"/>
                </a:cxn>
                <a:cxn ang="0">
                  <a:pos x="78" y="238"/>
                </a:cxn>
                <a:cxn ang="0">
                  <a:pos x="70" y="207"/>
                </a:cxn>
                <a:cxn ang="0">
                  <a:pos x="67" y="170"/>
                </a:cxn>
                <a:cxn ang="0">
                  <a:pos x="75" y="108"/>
                </a:cxn>
                <a:cxn ang="0">
                  <a:pos x="98" y="61"/>
                </a:cxn>
                <a:cxn ang="0">
                  <a:pos x="135" y="33"/>
                </a:cxn>
                <a:cxn ang="0">
                  <a:pos x="182" y="24"/>
                </a:cxn>
                <a:cxn ang="0">
                  <a:pos x="193" y="24"/>
                </a:cxn>
                <a:cxn ang="0">
                  <a:pos x="211" y="25"/>
                </a:cxn>
                <a:cxn ang="0">
                  <a:pos x="232" y="28"/>
                </a:cxn>
                <a:cxn ang="0">
                  <a:pos x="253" y="35"/>
                </a:cxn>
              </a:cxnLst>
              <a:rect l="0" t="0" r="r" b="b"/>
              <a:pathLst>
                <a:path w="312" h="340">
                  <a:moveTo>
                    <a:pt x="253" y="35"/>
                  </a:moveTo>
                  <a:lnTo>
                    <a:pt x="238" y="47"/>
                  </a:lnTo>
                  <a:lnTo>
                    <a:pt x="233" y="67"/>
                  </a:lnTo>
                  <a:lnTo>
                    <a:pt x="235" y="82"/>
                  </a:lnTo>
                  <a:lnTo>
                    <a:pt x="242" y="92"/>
                  </a:lnTo>
                  <a:lnTo>
                    <a:pt x="253" y="100"/>
                  </a:lnTo>
                  <a:lnTo>
                    <a:pt x="267" y="102"/>
                  </a:lnTo>
                  <a:lnTo>
                    <a:pt x="281" y="100"/>
                  </a:lnTo>
                  <a:lnTo>
                    <a:pt x="292" y="93"/>
                  </a:lnTo>
                  <a:lnTo>
                    <a:pt x="300" y="82"/>
                  </a:lnTo>
                  <a:lnTo>
                    <a:pt x="303" y="66"/>
                  </a:lnTo>
                  <a:lnTo>
                    <a:pt x="299" y="44"/>
                  </a:lnTo>
                  <a:lnTo>
                    <a:pt x="286" y="28"/>
                  </a:lnTo>
                  <a:lnTo>
                    <a:pt x="269" y="16"/>
                  </a:lnTo>
                  <a:lnTo>
                    <a:pt x="249" y="8"/>
                  </a:lnTo>
                  <a:lnTo>
                    <a:pt x="227" y="3"/>
                  </a:lnTo>
                  <a:lnTo>
                    <a:pt x="208" y="1"/>
                  </a:lnTo>
                  <a:lnTo>
                    <a:pt x="191" y="0"/>
                  </a:lnTo>
                  <a:lnTo>
                    <a:pt x="179" y="0"/>
                  </a:lnTo>
                  <a:lnTo>
                    <a:pt x="104" y="14"/>
                  </a:lnTo>
                  <a:lnTo>
                    <a:pt x="48" y="53"/>
                  </a:lnTo>
                  <a:lnTo>
                    <a:pt x="12" y="108"/>
                  </a:lnTo>
                  <a:lnTo>
                    <a:pt x="0" y="171"/>
                  </a:lnTo>
                  <a:lnTo>
                    <a:pt x="14" y="237"/>
                  </a:lnTo>
                  <a:lnTo>
                    <a:pt x="51" y="290"/>
                  </a:lnTo>
                  <a:lnTo>
                    <a:pt x="108" y="326"/>
                  </a:lnTo>
                  <a:lnTo>
                    <a:pt x="176" y="340"/>
                  </a:lnTo>
                  <a:lnTo>
                    <a:pt x="213" y="335"/>
                  </a:lnTo>
                  <a:lnTo>
                    <a:pt x="243" y="325"/>
                  </a:lnTo>
                  <a:lnTo>
                    <a:pt x="267" y="311"/>
                  </a:lnTo>
                  <a:lnTo>
                    <a:pt x="285" y="294"/>
                  </a:lnTo>
                  <a:lnTo>
                    <a:pt x="298" y="277"/>
                  </a:lnTo>
                  <a:lnTo>
                    <a:pt x="306" y="262"/>
                  </a:lnTo>
                  <a:lnTo>
                    <a:pt x="311" y="249"/>
                  </a:lnTo>
                  <a:lnTo>
                    <a:pt x="312" y="242"/>
                  </a:lnTo>
                  <a:lnTo>
                    <a:pt x="307" y="235"/>
                  </a:lnTo>
                  <a:lnTo>
                    <a:pt x="300" y="234"/>
                  </a:lnTo>
                  <a:lnTo>
                    <a:pt x="290" y="236"/>
                  </a:lnTo>
                  <a:lnTo>
                    <a:pt x="285" y="246"/>
                  </a:lnTo>
                  <a:lnTo>
                    <a:pt x="269" y="276"/>
                  </a:lnTo>
                  <a:lnTo>
                    <a:pt x="245" y="298"/>
                  </a:lnTo>
                  <a:lnTo>
                    <a:pt x="217" y="311"/>
                  </a:lnTo>
                  <a:lnTo>
                    <a:pt x="185" y="316"/>
                  </a:lnTo>
                  <a:lnTo>
                    <a:pt x="165" y="314"/>
                  </a:lnTo>
                  <a:lnTo>
                    <a:pt x="145" y="308"/>
                  </a:lnTo>
                  <a:lnTo>
                    <a:pt x="125" y="298"/>
                  </a:lnTo>
                  <a:lnTo>
                    <a:pt x="107" y="283"/>
                  </a:lnTo>
                  <a:lnTo>
                    <a:pt x="91" y="263"/>
                  </a:lnTo>
                  <a:lnTo>
                    <a:pt x="78" y="238"/>
                  </a:lnTo>
                  <a:lnTo>
                    <a:pt x="70" y="207"/>
                  </a:lnTo>
                  <a:lnTo>
                    <a:pt x="67" y="170"/>
                  </a:lnTo>
                  <a:lnTo>
                    <a:pt x="75" y="108"/>
                  </a:lnTo>
                  <a:lnTo>
                    <a:pt x="98" y="61"/>
                  </a:lnTo>
                  <a:lnTo>
                    <a:pt x="135" y="33"/>
                  </a:lnTo>
                  <a:lnTo>
                    <a:pt x="182" y="24"/>
                  </a:lnTo>
                  <a:lnTo>
                    <a:pt x="193" y="24"/>
                  </a:lnTo>
                  <a:lnTo>
                    <a:pt x="211" y="25"/>
                  </a:lnTo>
                  <a:lnTo>
                    <a:pt x="232" y="28"/>
                  </a:lnTo>
                  <a:lnTo>
                    <a:pt x="25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Freeform 7"/>
            <p:cNvSpPr>
              <a:spLocks noChangeAspect="1" noEditPoints="1"/>
            </p:cNvSpPr>
            <p:nvPr/>
          </p:nvSpPr>
          <p:spPr bwMode="auto">
            <a:xfrm>
              <a:off x="1081" y="553"/>
              <a:ext cx="363" cy="340"/>
            </a:xfrm>
            <a:custGeom>
              <a:avLst/>
              <a:gdLst/>
              <a:ahLst/>
              <a:cxnLst>
                <a:cxn ang="0">
                  <a:pos x="363" y="173"/>
                </a:cxn>
                <a:cxn ang="0">
                  <a:pos x="349" y="107"/>
                </a:cxn>
                <a:cxn ang="0">
                  <a:pos x="310" y="52"/>
                </a:cxn>
                <a:cxn ang="0">
                  <a:pos x="253" y="13"/>
                </a:cxn>
                <a:cxn ang="0">
                  <a:pos x="182" y="0"/>
                </a:cxn>
                <a:cxn ang="0">
                  <a:pos x="110" y="13"/>
                </a:cxn>
                <a:cxn ang="0">
                  <a:pos x="53" y="52"/>
                </a:cxn>
                <a:cxn ang="0">
                  <a:pos x="14" y="107"/>
                </a:cxn>
                <a:cxn ang="0">
                  <a:pos x="0" y="173"/>
                </a:cxn>
                <a:cxn ang="0">
                  <a:pos x="14" y="238"/>
                </a:cxn>
                <a:cxn ang="0">
                  <a:pos x="54" y="291"/>
                </a:cxn>
                <a:cxn ang="0">
                  <a:pos x="111" y="326"/>
                </a:cxn>
                <a:cxn ang="0">
                  <a:pos x="182" y="340"/>
                </a:cxn>
                <a:cxn ang="0">
                  <a:pos x="252" y="326"/>
                </a:cxn>
                <a:cxn ang="0">
                  <a:pos x="309" y="291"/>
                </a:cxn>
                <a:cxn ang="0">
                  <a:pos x="348" y="238"/>
                </a:cxn>
                <a:cxn ang="0">
                  <a:pos x="363" y="173"/>
                </a:cxn>
                <a:cxn ang="0">
                  <a:pos x="182" y="316"/>
                </a:cxn>
                <a:cxn ang="0">
                  <a:pos x="159" y="314"/>
                </a:cxn>
                <a:cxn ang="0">
                  <a:pos x="135" y="306"/>
                </a:cxn>
                <a:cxn ang="0">
                  <a:pos x="110" y="293"/>
                </a:cxn>
                <a:cxn ang="0">
                  <a:pos x="90" y="270"/>
                </a:cxn>
                <a:cxn ang="0">
                  <a:pos x="72" y="219"/>
                </a:cxn>
                <a:cxn ang="0">
                  <a:pos x="67" y="167"/>
                </a:cxn>
                <a:cxn ang="0">
                  <a:pos x="68" y="141"/>
                </a:cxn>
                <a:cxn ang="0">
                  <a:pos x="72" y="113"/>
                </a:cxn>
                <a:cxn ang="0">
                  <a:pos x="79" y="85"/>
                </a:cxn>
                <a:cxn ang="0">
                  <a:pos x="94" y="59"/>
                </a:cxn>
                <a:cxn ang="0">
                  <a:pos x="110" y="43"/>
                </a:cxn>
                <a:cxn ang="0">
                  <a:pos x="131" y="32"/>
                </a:cxn>
                <a:cxn ang="0">
                  <a:pos x="155" y="24"/>
                </a:cxn>
                <a:cxn ang="0">
                  <a:pos x="182" y="20"/>
                </a:cxn>
                <a:cxn ang="0">
                  <a:pos x="212" y="24"/>
                </a:cxn>
                <a:cxn ang="0">
                  <a:pos x="237" y="34"/>
                </a:cxn>
                <a:cxn ang="0">
                  <a:pos x="258" y="48"/>
                </a:cxn>
                <a:cxn ang="0">
                  <a:pos x="273" y="64"/>
                </a:cxn>
                <a:cxn ang="0">
                  <a:pos x="292" y="113"/>
                </a:cxn>
                <a:cxn ang="0">
                  <a:pos x="295" y="167"/>
                </a:cxn>
                <a:cxn ang="0">
                  <a:pos x="295" y="194"/>
                </a:cxn>
                <a:cxn ang="0">
                  <a:pos x="292" y="221"/>
                </a:cxn>
                <a:cxn ang="0">
                  <a:pos x="285" y="248"/>
                </a:cxn>
                <a:cxn ang="0">
                  <a:pos x="272" y="272"/>
                </a:cxn>
                <a:cxn ang="0">
                  <a:pos x="254" y="291"/>
                </a:cxn>
                <a:cxn ang="0">
                  <a:pos x="233" y="304"/>
                </a:cxn>
                <a:cxn ang="0">
                  <a:pos x="208" y="313"/>
                </a:cxn>
                <a:cxn ang="0">
                  <a:pos x="182" y="316"/>
                </a:cxn>
              </a:cxnLst>
              <a:rect l="0" t="0" r="r" b="b"/>
              <a:pathLst>
                <a:path w="363" h="340">
                  <a:moveTo>
                    <a:pt x="363" y="173"/>
                  </a:moveTo>
                  <a:lnTo>
                    <a:pt x="349" y="107"/>
                  </a:lnTo>
                  <a:lnTo>
                    <a:pt x="310" y="52"/>
                  </a:lnTo>
                  <a:lnTo>
                    <a:pt x="253" y="13"/>
                  </a:lnTo>
                  <a:lnTo>
                    <a:pt x="182" y="0"/>
                  </a:lnTo>
                  <a:lnTo>
                    <a:pt x="110" y="13"/>
                  </a:lnTo>
                  <a:lnTo>
                    <a:pt x="53" y="52"/>
                  </a:lnTo>
                  <a:lnTo>
                    <a:pt x="14" y="107"/>
                  </a:lnTo>
                  <a:lnTo>
                    <a:pt x="0" y="173"/>
                  </a:lnTo>
                  <a:lnTo>
                    <a:pt x="14" y="238"/>
                  </a:lnTo>
                  <a:lnTo>
                    <a:pt x="54" y="291"/>
                  </a:lnTo>
                  <a:lnTo>
                    <a:pt x="111" y="326"/>
                  </a:lnTo>
                  <a:lnTo>
                    <a:pt x="182" y="340"/>
                  </a:lnTo>
                  <a:lnTo>
                    <a:pt x="252" y="326"/>
                  </a:lnTo>
                  <a:lnTo>
                    <a:pt x="309" y="291"/>
                  </a:lnTo>
                  <a:lnTo>
                    <a:pt x="348" y="238"/>
                  </a:lnTo>
                  <a:lnTo>
                    <a:pt x="363" y="173"/>
                  </a:lnTo>
                  <a:close/>
                  <a:moveTo>
                    <a:pt x="182" y="316"/>
                  </a:moveTo>
                  <a:lnTo>
                    <a:pt x="159" y="314"/>
                  </a:lnTo>
                  <a:lnTo>
                    <a:pt x="135" y="306"/>
                  </a:lnTo>
                  <a:lnTo>
                    <a:pt x="110" y="293"/>
                  </a:lnTo>
                  <a:lnTo>
                    <a:pt x="90" y="270"/>
                  </a:lnTo>
                  <a:lnTo>
                    <a:pt x="72" y="219"/>
                  </a:lnTo>
                  <a:lnTo>
                    <a:pt x="67" y="167"/>
                  </a:lnTo>
                  <a:lnTo>
                    <a:pt x="68" y="141"/>
                  </a:lnTo>
                  <a:lnTo>
                    <a:pt x="72" y="113"/>
                  </a:lnTo>
                  <a:lnTo>
                    <a:pt x="79" y="85"/>
                  </a:lnTo>
                  <a:lnTo>
                    <a:pt x="94" y="59"/>
                  </a:lnTo>
                  <a:lnTo>
                    <a:pt x="110" y="43"/>
                  </a:lnTo>
                  <a:lnTo>
                    <a:pt x="131" y="32"/>
                  </a:lnTo>
                  <a:lnTo>
                    <a:pt x="155" y="24"/>
                  </a:lnTo>
                  <a:lnTo>
                    <a:pt x="182" y="20"/>
                  </a:lnTo>
                  <a:lnTo>
                    <a:pt x="212" y="24"/>
                  </a:lnTo>
                  <a:lnTo>
                    <a:pt x="237" y="34"/>
                  </a:lnTo>
                  <a:lnTo>
                    <a:pt x="258" y="48"/>
                  </a:lnTo>
                  <a:lnTo>
                    <a:pt x="273" y="64"/>
                  </a:lnTo>
                  <a:lnTo>
                    <a:pt x="292" y="113"/>
                  </a:lnTo>
                  <a:lnTo>
                    <a:pt x="295" y="167"/>
                  </a:lnTo>
                  <a:lnTo>
                    <a:pt x="295" y="194"/>
                  </a:lnTo>
                  <a:lnTo>
                    <a:pt x="292" y="221"/>
                  </a:lnTo>
                  <a:lnTo>
                    <a:pt x="285" y="248"/>
                  </a:lnTo>
                  <a:lnTo>
                    <a:pt x="272" y="272"/>
                  </a:lnTo>
                  <a:lnTo>
                    <a:pt x="254" y="291"/>
                  </a:lnTo>
                  <a:lnTo>
                    <a:pt x="233" y="304"/>
                  </a:lnTo>
                  <a:lnTo>
                    <a:pt x="208" y="313"/>
                  </a:lnTo>
                  <a:lnTo>
                    <a:pt x="182" y="3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 noChangeAspect="1" noEditPoints="1"/>
            </p:cNvSpPr>
            <p:nvPr/>
          </p:nvSpPr>
          <p:spPr bwMode="auto">
            <a:xfrm>
              <a:off x="1525" y="553"/>
              <a:ext cx="363" cy="340"/>
            </a:xfrm>
            <a:custGeom>
              <a:avLst/>
              <a:gdLst/>
              <a:ahLst/>
              <a:cxnLst>
                <a:cxn ang="0">
                  <a:pos x="363" y="173"/>
                </a:cxn>
                <a:cxn ang="0">
                  <a:pos x="349" y="107"/>
                </a:cxn>
                <a:cxn ang="0">
                  <a:pos x="311" y="52"/>
                </a:cxn>
                <a:cxn ang="0">
                  <a:pos x="253" y="13"/>
                </a:cxn>
                <a:cxn ang="0">
                  <a:pos x="182" y="0"/>
                </a:cxn>
                <a:cxn ang="0">
                  <a:pos x="111" y="13"/>
                </a:cxn>
                <a:cxn ang="0">
                  <a:pos x="53" y="52"/>
                </a:cxn>
                <a:cxn ang="0">
                  <a:pos x="15" y="107"/>
                </a:cxn>
                <a:cxn ang="0">
                  <a:pos x="0" y="173"/>
                </a:cxn>
                <a:cxn ang="0">
                  <a:pos x="15" y="238"/>
                </a:cxn>
                <a:cxn ang="0">
                  <a:pos x="53" y="291"/>
                </a:cxn>
                <a:cxn ang="0">
                  <a:pos x="111" y="326"/>
                </a:cxn>
                <a:cxn ang="0">
                  <a:pos x="182" y="340"/>
                </a:cxn>
                <a:cxn ang="0">
                  <a:pos x="252" y="326"/>
                </a:cxn>
                <a:cxn ang="0">
                  <a:pos x="310" y="291"/>
                </a:cxn>
                <a:cxn ang="0">
                  <a:pos x="349" y="238"/>
                </a:cxn>
                <a:cxn ang="0">
                  <a:pos x="363" y="173"/>
                </a:cxn>
                <a:cxn ang="0">
                  <a:pos x="182" y="316"/>
                </a:cxn>
                <a:cxn ang="0">
                  <a:pos x="159" y="314"/>
                </a:cxn>
                <a:cxn ang="0">
                  <a:pos x="135" y="306"/>
                </a:cxn>
                <a:cxn ang="0">
                  <a:pos x="111" y="293"/>
                </a:cxn>
                <a:cxn ang="0">
                  <a:pos x="90" y="270"/>
                </a:cxn>
                <a:cxn ang="0">
                  <a:pos x="72" y="219"/>
                </a:cxn>
                <a:cxn ang="0">
                  <a:pos x="68" y="167"/>
                </a:cxn>
                <a:cxn ang="0">
                  <a:pos x="68" y="141"/>
                </a:cxn>
                <a:cxn ang="0">
                  <a:pos x="72" y="113"/>
                </a:cxn>
                <a:cxn ang="0">
                  <a:pos x="79" y="85"/>
                </a:cxn>
                <a:cxn ang="0">
                  <a:pos x="94" y="59"/>
                </a:cxn>
                <a:cxn ang="0">
                  <a:pos x="111" y="43"/>
                </a:cxn>
                <a:cxn ang="0">
                  <a:pos x="131" y="32"/>
                </a:cxn>
                <a:cxn ang="0">
                  <a:pos x="155" y="24"/>
                </a:cxn>
                <a:cxn ang="0">
                  <a:pos x="182" y="20"/>
                </a:cxn>
                <a:cxn ang="0">
                  <a:pos x="212" y="24"/>
                </a:cxn>
                <a:cxn ang="0">
                  <a:pos x="237" y="34"/>
                </a:cxn>
                <a:cxn ang="0">
                  <a:pos x="258" y="48"/>
                </a:cxn>
                <a:cxn ang="0">
                  <a:pos x="273" y="64"/>
                </a:cxn>
                <a:cxn ang="0">
                  <a:pos x="292" y="113"/>
                </a:cxn>
                <a:cxn ang="0">
                  <a:pos x="295" y="167"/>
                </a:cxn>
                <a:cxn ang="0">
                  <a:pos x="295" y="194"/>
                </a:cxn>
                <a:cxn ang="0">
                  <a:pos x="292" y="221"/>
                </a:cxn>
                <a:cxn ang="0">
                  <a:pos x="285" y="248"/>
                </a:cxn>
                <a:cxn ang="0">
                  <a:pos x="272" y="272"/>
                </a:cxn>
                <a:cxn ang="0">
                  <a:pos x="255" y="291"/>
                </a:cxn>
                <a:cxn ang="0">
                  <a:pos x="233" y="304"/>
                </a:cxn>
                <a:cxn ang="0">
                  <a:pos x="209" y="313"/>
                </a:cxn>
                <a:cxn ang="0">
                  <a:pos x="182" y="316"/>
                </a:cxn>
              </a:cxnLst>
              <a:rect l="0" t="0" r="r" b="b"/>
              <a:pathLst>
                <a:path w="363" h="340">
                  <a:moveTo>
                    <a:pt x="363" y="173"/>
                  </a:moveTo>
                  <a:lnTo>
                    <a:pt x="349" y="107"/>
                  </a:lnTo>
                  <a:lnTo>
                    <a:pt x="311" y="52"/>
                  </a:lnTo>
                  <a:lnTo>
                    <a:pt x="253" y="13"/>
                  </a:lnTo>
                  <a:lnTo>
                    <a:pt x="182" y="0"/>
                  </a:lnTo>
                  <a:lnTo>
                    <a:pt x="111" y="13"/>
                  </a:lnTo>
                  <a:lnTo>
                    <a:pt x="53" y="52"/>
                  </a:lnTo>
                  <a:lnTo>
                    <a:pt x="15" y="107"/>
                  </a:lnTo>
                  <a:lnTo>
                    <a:pt x="0" y="173"/>
                  </a:lnTo>
                  <a:lnTo>
                    <a:pt x="15" y="238"/>
                  </a:lnTo>
                  <a:lnTo>
                    <a:pt x="53" y="291"/>
                  </a:lnTo>
                  <a:lnTo>
                    <a:pt x="111" y="326"/>
                  </a:lnTo>
                  <a:lnTo>
                    <a:pt x="182" y="340"/>
                  </a:lnTo>
                  <a:lnTo>
                    <a:pt x="252" y="326"/>
                  </a:lnTo>
                  <a:lnTo>
                    <a:pt x="310" y="291"/>
                  </a:lnTo>
                  <a:lnTo>
                    <a:pt x="349" y="238"/>
                  </a:lnTo>
                  <a:lnTo>
                    <a:pt x="363" y="173"/>
                  </a:lnTo>
                  <a:close/>
                  <a:moveTo>
                    <a:pt x="182" y="316"/>
                  </a:moveTo>
                  <a:lnTo>
                    <a:pt x="159" y="314"/>
                  </a:lnTo>
                  <a:lnTo>
                    <a:pt x="135" y="306"/>
                  </a:lnTo>
                  <a:lnTo>
                    <a:pt x="111" y="293"/>
                  </a:lnTo>
                  <a:lnTo>
                    <a:pt x="90" y="270"/>
                  </a:lnTo>
                  <a:lnTo>
                    <a:pt x="72" y="219"/>
                  </a:lnTo>
                  <a:lnTo>
                    <a:pt x="68" y="167"/>
                  </a:lnTo>
                  <a:lnTo>
                    <a:pt x="68" y="141"/>
                  </a:lnTo>
                  <a:lnTo>
                    <a:pt x="72" y="113"/>
                  </a:lnTo>
                  <a:lnTo>
                    <a:pt x="79" y="85"/>
                  </a:lnTo>
                  <a:lnTo>
                    <a:pt x="94" y="59"/>
                  </a:lnTo>
                  <a:lnTo>
                    <a:pt x="111" y="43"/>
                  </a:lnTo>
                  <a:lnTo>
                    <a:pt x="131" y="32"/>
                  </a:lnTo>
                  <a:lnTo>
                    <a:pt x="155" y="24"/>
                  </a:lnTo>
                  <a:lnTo>
                    <a:pt x="182" y="20"/>
                  </a:lnTo>
                  <a:lnTo>
                    <a:pt x="212" y="24"/>
                  </a:lnTo>
                  <a:lnTo>
                    <a:pt x="237" y="34"/>
                  </a:lnTo>
                  <a:lnTo>
                    <a:pt x="258" y="48"/>
                  </a:lnTo>
                  <a:lnTo>
                    <a:pt x="273" y="64"/>
                  </a:lnTo>
                  <a:lnTo>
                    <a:pt x="292" y="113"/>
                  </a:lnTo>
                  <a:lnTo>
                    <a:pt x="295" y="167"/>
                  </a:lnTo>
                  <a:lnTo>
                    <a:pt x="295" y="194"/>
                  </a:lnTo>
                  <a:lnTo>
                    <a:pt x="292" y="221"/>
                  </a:lnTo>
                  <a:lnTo>
                    <a:pt x="285" y="248"/>
                  </a:lnTo>
                  <a:lnTo>
                    <a:pt x="272" y="272"/>
                  </a:lnTo>
                  <a:lnTo>
                    <a:pt x="255" y="291"/>
                  </a:lnTo>
                  <a:lnTo>
                    <a:pt x="233" y="304"/>
                  </a:lnTo>
                  <a:lnTo>
                    <a:pt x="209" y="313"/>
                  </a:lnTo>
                  <a:lnTo>
                    <a:pt x="182" y="3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 noChangeAspect="1"/>
            </p:cNvSpPr>
            <p:nvPr/>
          </p:nvSpPr>
          <p:spPr bwMode="auto">
            <a:xfrm>
              <a:off x="1959" y="368"/>
              <a:ext cx="167" cy="517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0" y="8"/>
                </a:cxn>
                <a:cxn ang="0">
                  <a:pos x="0" y="35"/>
                </a:cxn>
                <a:cxn ang="0">
                  <a:pos x="30" y="37"/>
                </a:cxn>
                <a:cxn ang="0">
                  <a:pos x="47" y="42"/>
                </a:cxn>
                <a:cxn ang="0">
                  <a:pos x="54" y="55"/>
                </a:cxn>
                <a:cxn ang="0">
                  <a:pos x="56" y="77"/>
                </a:cxn>
                <a:cxn ang="0">
                  <a:pos x="56" y="458"/>
                </a:cxn>
                <a:cxn ang="0">
                  <a:pos x="54" y="477"/>
                </a:cxn>
                <a:cxn ang="0">
                  <a:pos x="46" y="486"/>
                </a:cxn>
                <a:cxn ang="0">
                  <a:pos x="29" y="489"/>
                </a:cxn>
                <a:cxn ang="0">
                  <a:pos x="0" y="490"/>
                </a:cxn>
                <a:cxn ang="0">
                  <a:pos x="0" y="517"/>
                </a:cxn>
                <a:cxn ang="0">
                  <a:pos x="10" y="516"/>
                </a:cxn>
                <a:cxn ang="0">
                  <a:pos x="31" y="515"/>
                </a:cxn>
                <a:cxn ang="0">
                  <a:pos x="58" y="514"/>
                </a:cxn>
                <a:cxn ang="0">
                  <a:pos x="83" y="514"/>
                </a:cxn>
                <a:cxn ang="0">
                  <a:pos x="167" y="517"/>
                </a:cxn>
                <a:cxn ang="0">
                  <a:pos x="167" y="490"/>
                </a:cxn>
                <a:cxn ang="0">
                  <a:pos x="138" y="489"/>
                </a:cxn>
                <a:cxn ang="0">
                  <a:pos x="121" y="486"/>
                </a:cxn>
                <a:cxn ang="0">
                  <a:pos x="113" y="477"/>
                </a:cxn>
                <a:cxn ang="0">
                  <a:pos x="111" y="458"/>
                </a:cxn>
                <a:cxn ang="0">
                  <a:pos x="111" y="0"/>
                </a:cxn>
              </a:cxnLst>
              <a:rect l="0" t="0" r="r" b="b"/>
              <a:pathLst>
                <a:path w="167" h="517">
                  <a:moveTo>
                    <a:pt x="111" y="0"/>
                  </a:moveTo>
                  <a:lnTo>
                    <a:pt x="0" y="8"/>
                  </a:lnTo>
                  <a:lnTo>
                    <a:pt x="0" y="35"/>
                  </a:lnTo>
                  <a:lnTo>
                    <a:pt x="30" y="37"/>
                  </a:lnTo>
                  <a:lnTo>
                    <a:pt x="47" y="42"/>
                  </a:lnTo>
                  <a:lnTo>
                    <a:pt x="54" y="55"/>
                  </a:lnTo>
                  <a:lnTo>
                    <a:pt x="56" y="77"/>
                  </a:lnTo>
                  <a:lnTo>
                    <a:pt x="56" y="458"/>
                  </a:lnTo>
                  <a:lnTo>
                    <a:pt x="54" y="477"/>
                  </a:lnTo>
                  <a:lnTo>
                    <a:pt x="46" y="486"/>
                  </a:lnTo>
                  <a:lnTo>
                    <a:pt x="29" y="489"/>
                  </a:lnTo>
                  <a:lnTo>
                    <a:pt x="0" y="490"/>
                  </a:lnTo>
                  <a:lnTo>
                    <a:pt x="0" y="517"/>
                  </a:lnTo>
                  <a:lnTo>
                    <a:pt x="10" y="516"/>
                  </a:lnTo>
                  <a:lnTo>
                    <a:pt x="31" y="515"/>
                  </a:lnTo>
                  <a:lnTo>
                    <a:pt x="58" y="514"/>
                  </a:lnTo>
                  <a:lnTo>
                    <a:pt x="83" y="514"/>
                  </a:lnTo>
                  <a:lnTo>
                    <a:pt x="167" y="517"/>
                  </a:lnTo>
                  <a:lnTo>
                    <a:pt x="167" y="490"/>
                  </a:lnTo>
                  <a:lnTo>
                    <a:pt x="138" y="489"/>
                  </a:lnTo>
                  <a:lnTo>
                    <a:pt x="121" y="486"/>
                  </a:lnTo>
                  <a:lnTo>
                    <a:pt x="113" y="477"/>
                  </a:lnTo>
                  <a:lnTo>
                    <a:pt x="111" y="45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 noChangeAspect="1" noEditPoints="1"/>
            </p:cNvSpPr>
            <p:nvPr/>
          </p:nvSpPr>
          <p:spPr bwMode="auto">
            <a:xfrm>
              <a:off x="2563" y="335"/>
              <a:ext cx="702" cy="249"/>
            </a:xfrm>
            <a:custGeom>
              <a:avLst/>
              <a:gdLst/>
              <a:ahLst/>
              <a:cxnLst>
                <a:cxn ang="0">
                  <a:pos x="666" y="43"/>
                </a:cxn>
                <a:cxn ang="0">
                  <a:pos x="678" y="42"/>
                </a:cxn>
                <a:cxn ang="0">
                  <a:pos x="690" y="40"/>
                </a:cxn>
                <a:cxn ang="0">
                  <a:pos x="698" y="33"/>
                </a:cxn>
                <a:cxn ang="0">
                  <a:pos x="702" y="21"/>
                </a:cxn>
                <a:cxn ang="0">
                  <a:pos x="699" y="9"/>
                </a:cxn>
                <a:cxn ang="0">
                  <a:pos x="690" y="2"/>
                </a:cxn>
                <a:cxn ang="0">
                  <a:pos x="679" y="0"/>
                </a:cxn>
                <a:cxn ang="0">
                  <a:pos x="667" y="0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21"/>
                </a:cxn>
                <a:cxn ang="0">
                  <a:pos x="3" y="33"/>
                </a:cxn>
                <a:cxn ang="0">
                  <a:pos x="12" y="40"/>
                </a:cxn>
                <a:cxn ang="0">
                  <a:pos x="23" y="42"/>
                </a:cxn>
                <a:cxn ang="0">
                  <a:pos x="36" y="43"/>
                </a:cxn>
                <a:cxn ang="0">
                  <a:pos x="666" y="43"/>
                </a:cxn>
                <a:cxn ang="0">
                  <a:pos x="667" y="249"/>
                </a:cxn>
                <a:cxn ang="0">
                  <a:pos x="679" y="249"/>
                </a:cxn>
                <a:cxn ang="0">
                  <a:pos x="690" y="246"/>
                </a:cxn>
                <a:cxn ang="0">
                  <a:pos x="699" y="240"/>
                </a:cxn>
                <a:cxn ang="0">
                  <a:pos x="702" y="227"/>
                </a:cxn>
                <a:cxn ang="0">
                  <a:pos x="698" y="215"/>
                </a:cxn>
                <a:cxn ang="0">
                  <a:pos x="690" y="209"/>
                </a:cxn>
                <a:cxn ang="0">
                  <a:pos x="678" y="207"/>
                </a:cxn>
                <a:cxn ang="0">
                  <a:pos x="666" y="206"/>
                </a:cxn>
                <a:cxn ang="0">
                  <a:pos x="36" y="206"/>
                </a:cxn>
                <a:cxn ang="0">
                  <a:pos x="23" y="207"/>
                </a:cxn>
                <a:cxn ang="0">
                  <a:pos x="12" y="209"/>
                </a:cxn>
                <a:cxn ang="0">
                  <a:pos x="3" y="215"/>
                </a:cxn>
                <a:cxn ang="0">
                  <a:pos x="0" y="227"/>
                </a:cxn>
                <a:cxn ang="0">
                  <a:pos x="3" y="240"/>
                </a:cxn>
                <a:cxn ang="0">
                  <a:pos x="11" y="246"/>
                </a:cxn>
                <a:cxn ang="0">
                  <a:pos x="22" y="249"/>
                </a:cxn>
                <a:cxn ang="0">
                  <a:pos x="35" y="249"/>
                </a:cxn>
                <a:cxn ang="0">
                  <a:pos x="667" y="249"/>
                </a:cxn>
              </a:cxnLst>
              <a:rect l="0" t="0" r="r" b="b"/>
              <a:pathLst>
                <a:path w="702" h="249">
                  <a:moveTo>
                    <a:pt x="666" y="43"/>
                  </a:moveTo>
                  <a:lnTo>
                    <a:pt x="678" y="42"/>
                  </a:lnTo>
                  <a:lnTo>
                    <a:pt x="690" y="40"/>
                  </a:lnTo>
                  <a:lnTo>
                    <a:pt x="698" y="33"/>
                  </a:lnTo>
                  <a:lnTo>
                    <a:pt x="702" y="21"/>
                  </a:lnTo>
                  <a:lnTo>
                    <a:pt x="699" y="9"/>
                  </a:lnTo>
                  <a:lnTo>
                    <a:pt x="690" y="2"/>
                  </a:lnTo>
                  <a:lnTo>
                    <a:pt x="679" y="0"/>
                  </a:lnTo>
                  <a:lnTo>
                    <a:pt x="667" y="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3" y="9"/>
                  </a:lnTo>
                  <a:lnTo>
                    <a:pt x="0" y="21"/>
                  </a:lnTo>
                  <a:lnTo>
                    <a:pt x="3" y="33"/>
                  </a:lnTo>
                  <a:lnTo>
                    <a:pt x="12" y="40"/>
                  </a:lnTo>
                  <a:lnTo>
                    <a:pt x="23" y="42"/>
                  </a:lnTo>
                  <a:lnTo>
                    <a:pt x="36" y="43"/>
                  </a:lnTo>
                  <a:lnTo>
                    <a:pt x="666" y="43"/>
                  </a:lnTo>
                  <a:close/>
                  <a:moveTo>
                    <a:pt x="667" y="249"/>
                  </a:moveTo>
                  <a:lnTo>
                    <a:pt x="679" y="249"/>
                  </a:lnTo>
                  <a:lnTo>
                    <a:pt x="690" y="246"/>
                  </a:lnTo>
                  <a:lnTo>
                    <a:pt x="699" y="240"/>
                  </a:lnTo>
                  <a:lnTo>
                    <a:pt x="702" y="227"/>
                  </a:lnTo>
                  <a:lnTo>
                    <a:pt x="698" y="215"/>
                  </a:lnTo>
                  <a:lnTo>
                    <a:pt x="690" y="209"/>
                  </a:lnTo>
                  <a:lnTo>
                    <a:pt x="678" y="207"/>
                  </a:lnTo>
                  <a:lnTo>
                    <a:pt x="666" y="206"/>
                  </a:lnTo>
                  <a:lnTo>
                    <a:pt x="36" y="206"/>
                  </a:lnTo>
                  <a:lnTo>
                    <a:pt x="23" y="207"/>
                  </a:lnTo>
                  <a:lnTo>
                    <a:pt x="12" y="209"/>
                  </a:lnTo>
                  <a:lnTo>
                    <a:pt x="3" y="215"/>
                  </a:lnTo>
                  <a:lnTo>
                    <a:pt x="0" y="227"/>
                  </a:lnTo>
                  <a:lnTo>
                    <a:pt x="3" y="240"/>
                  </a:lnTo>
                  <a:lnTo>
                    <a:pt x="11" y="246"/>
                  </a:lnTo>
                  <a:lnTo>
                    <a:pt x="22" y="249"/>
                  </a:lnTo>
                  <a:lnTo>
                    <a:pt x="35" y="249"/>
                  </a:lnTo>
                  <a:lnTo>
                    <a:pt x="667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 noChangeAspect="1"/>
            </p:cNvSpPr>
            <p:nvPr/>
          </p:nvSpPr>
          <p:spPr bwMode="auto">
            <a:xfrm>
              <a:off x="3678" y="-1"/>
              <a:ext cx="1049" cy="750"/>
            </a:xfrm>
            <a:custGeom>
              <a:avLst/>
              <a:gdLst/>
              <a:ahLst/>
              <a:cxnLst>
                <a:cxn ang="0">
                  <a:pos x="931" y="90"/>
                </a:cxn>
                <a:cxn ang="0">
                  <a:pos x="986" y="42"/>
                </a:cxn>
                <a:cxn ang="0">
                  <a:pos x="1036" y="31"/>
                </a:cxn>
                <a:cxn ang="0">
                  <a:pos x="1047" y="23"/>
                </a:cxn>
                <a:cxn ang="0">
                  <a:pos x="1045" y="4"/>
                </a:cxn>
                <a:cxn ang="0">
                  <a:pos x="996" y="1"/>
                </a:cxn>
                <a:cxn ang="0">
                  <a:pos x="899" y="1"/>
                </a:cxn>
                <a:cxn ang="0">
                  <a:pos x="839" y="0"/>
                </a:cxn>
                <a:cxn ang="0">
                  <a:pos x="827" y="8"/>
                </a:cxn>
                <a:cxn ang="0">
                  <a:pos x="830" y="30"/>
                </a:cxn>
                <a:cxn ang="0">
                  <a:pos x="861" y="35"/>
                </a:cxn>
                <a:cxn ang="0">
                  <a:pos x="897" y="54"/>
                </a:cxn>
                <a:cxn ang="0">
                  <a:pos x="899" y="91"/>
                </a:cxn>
                <a:cxn ang="0">
                  <a:pos x="604" y="611"/>
                </a:cxn>
                <a:cxn ang="0">
                  <a:pos x="565" y="66"/>
                </a:cxn>
                <a:cxn ang="0">
                  <a:pos x="595" y="38"/>
                </a:cxn>
                <a:cxn ang="0">
                  <a:pos x="651" y="33"/>
                </a:cxn>
                <a:cxn ang="0">
                  <a:pos x="665" y="24"/>
                </a:cxn>
                <a:cxn ang="0">
                  <a:pos x="661" y="1"/>
                </a:cxn>
                <a:cxn ang="0">
                  <a:pos x="523" y="3"/>
                </a:cxn>
                <a:cxn ang="0">
                  <a:pos x="467" y="1"/>
                </a:cxn>
                <a:cxn ang="0">
                  <a:pos x="412" y="0"/>
                </a:cxn>
                <a:cxn ang="0">
                  <a:pos x="399" y="2"/>
                </a:cxn>
                <a:cxn ang="0">
                  <a:pos x="392" y="21"/>
                </a:cxn>
                <a:cxn ang="0">
                  <a:pos x="417" y="33"/>
                </a:cxn>
                <a:cxn ang="0">
                  <a:pos x="462" y="38"/>
                </a:cxn>
                <a:cxn ang="0">
                  <a:pos x="473" y="59"/>
                </a:cxn>
                <a:cxn ang="0">
                  <a:pos x="212" y="611"/>
                </a:cxn>
                <a:cxn ang="0">
                  <a:pos x="173" y="60"/>
                </a:cxn>
                <a:cxn ang="0">
                  <a:pos x="206" y="37"/>
                </a:cxn>
                <a:cxn ang="0">
                  <a:pos x="260" y="33"/>
                </a:cxn>
                <a:cxn ang="0">
                  <a:pos x="272" y="24"/>
                </a:cxn>
                <a:cxn ang="0">
                  <a:pos x="268" y="1"/>
                </a:cxn>
                <a:cxn ang="0">
                  <a:pos x="130" y="3"/>
                </a:cxn>
                <a:cxn ang="0">
                  <a:pos x="13" y="0"/>
                </a:cxn>
                <a:cxn ang="0">
                  <a:pos x="2" y="8"/>
                </a:cxn>
                <a:cxn ang="0">
                  <a:pos x="6" y="31"/>
                </a:cxn>
                <a:cxn ang="0">
                  <a:pos x="57" y="35"/>
                </a:cxn>
                <a:cxn ang="0">
                  <a:pos x="80" y="53"/>
                </a:cxn>
                <a:cxn ang="0">
                  <a:pos x="130" y="722"/>
                </a:cxn>
                <a:cxn ang="0">
                  <a:pos x="147" y="750"/>
                </a:cxn>
                <a:cxn ang="0">
                  <a:pos x="172" y="728"/>
                </a:cxn>
                <a:cxn ang="0">
                  <a:pos x="522" y="722"/>
                </a:cxn>
                <a:cxn ang="0">
                  <a:pos x="526" y="744"/>
                </a:cxn>
                <a:cxn ang="0">
                  <a:pos x="538" y="750"/>
                </a:cxn>
                <a:cxn ang="0">
                  <a:pos x="564" y="730"/>
                </a:cxn>
              </a:cxnLst>
              <a:rect l="0" t="0" r="r" b="b"/>
              <a:pathLst>
                <a:path w="1049" h="750">
                  <a:moveTo>
                    <a:pt x="910" y="123"/>
                  </a:moveTo>
                  <a:lnTo>
                    <a:pt x="931" y="90"/>
                  </a:lnTo>
                  <a:lnTo>
                    <a:pt x="954" y="63"/>
                  </a:lnTo>
                  <a:lnTo>
                    <a:pt x="986" y="42"/>
                  </a:lnTo>
                  <a:lnTo>
                    <a:pt x="1029" y="33"/>
                  </a:lnTo>
                  <a:lnTo>
                    <a:pt x="1036" y="31"/>
                  </a:lnTo>
                  <a:lnTo>
                    <a:pt x="1042" y="29"/>
                  </a:lnTo>
                  <a:lnTo>
                    <a:pt x="1047" y="23"/>
                  </a:lnTo>
                  <a:lnTo>
                    <a:pt x="1049" y="11"/>
                  </a:lnTo>
                  <a:lnTo>
                    <a:pt x="1045" y="4"/>
                  </a:lnTo>
                  <a:lnTo>
                    <a:pt x="1036" y="0"/>
                  </a:lnTo>
                  <a:lnTo>
                    <a:pt x="996" y="1"/>
                  </a:lnTo>
                  <a:lnTo>
                    <a:pt x="955" y="3"/>
                  </a:lnTo>
                  <a:lnTo>
                    <a:pt x="899" y="1"/>
                  </a:lnTo>
                  <a:lnTo>
                    <a:pt x="845" y="0"/>
                  </a:lnTo>
                  <a:lnTo>
                    <a:pt x="839" y="0"/>
                  </a:lnTo>
                  <a:lnTo>
                    <a:pt x="832" y="2"/>
                  </a:lnTo>
                  <a:lnTo>
                    <a:pt x="827" y="8"/>
                  </a:lnTo>
                  <a:lnTo>
                    <a:pt x="825" y="20"/>
                  </a:lnTo>
                  <a:lnTo>
                    <a:pt x="830" y="30"/>
                  </a:lnTo>
                  <a:lnTo>
                    <a:pt x="841" y="33"/>
                  </a:lnTo>
                  <a:lnTo>
                    <a:pt x="861" y="35"/>
                  </a:lnTo>
                  <a:lnTo>
                    <a:pt x="881" y="42"/>
                  </a:lnTo>
                  <a:lnTo>
                    <a:pt x="897" y="54"/>
                  </a:lnTo>
                  <a:lnTo>
                    <a:pt x="903" y="74"/>
                  </a:lnTo>
                  <a:lnTo>
                    <a:pt x="899" y="91"/>
                  </a:lnTo>
                  <a:lnTo>
                    <a:pt x="889" y="109"/>
                  </a:lnTo>
                  <a:lnTo>
                    <a:pt x="604" y="611"/>
                  </a:lnTo>
                  <a:lnTo>
                    <a:pt x="565" y="82"/>
                  </a:lnTo>
                  <a:lnTo>
                    <a:pt x="565" y="66"/>
                  </a:lnTo>
                  <a:lnTo>
                    <a:pt x="572" y="50"/>
                  </a:lnTo>
                  <a:lnTo>
                    <a:pt x="595" y="38"/>
                  </a:lnTo>
                  <a:lnTo>
                    <a:pt x="638" y="33"/>
                  </a:lnTo>
                  <a:lnTo>
                    <a:pt x="651" y="33"/>
                  </a:lnTo>
                  <a:lnTo>
                    <a:pt x="660" y="30"/>
                  </a:lnTo>
                  <a:lnTo>
                    <a:pt x="665" y="24"/>
                  </a:lnTo>
                  <a:lnTo>
                    <a:pt x="667" y="11"/>
                  </a:lnTo>
                  <a:lnTo>
                    <a:pt x="661" y="1"/>
                  </a:lnTo>
                  <a:lnTo>
                    <a:pt x="652" y="0"/>
                  </a:lnTo>
                  <a:lnTo>
                    <a:pt x="523" y="3"/>
                  </a:lnTo>
                  <a:lnTo>
                    <a:pt x="499" y="2"/>
                  </a:lnTo>
                  <a:lnTo>
                    <a:pt x="467" y="1"/>
                  </a:lnTo>
                  <a:lnTo>
                    <a:pt x="436" y="0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9" y="2"/>
                  </a:lnTo>
                  <a:lnTo>
                    <a:pt x="394" y="9"/>
                  </a:lnTo>
                  <a:lnTo>
                    <a:pt x="392" y="21"/>
                  </a:lnTo>
                  <a:lnTo>
                    <a:pt x="399" y="31"/>
                  </a:lnTo>
                  <a:lnTo>
                    <a:pt x="417" y="33"/>
                  </a:lnTo>
                  <a:lnTo>
                    <a:pt x="445" y="34"/>
                  </a:lnTo>
                  <a:lnTo>
                    <a:pt x="462" y="38"/>
                  </a:lnTo>
                  <a:lnTo>
                    <a:pt x="470" y="47"/>
                  </a:lnTo>
                  <a:lnTo>
                    <a:pt x="473" y="59"/>
                  </a:lnTo>
                  <a:lnTo>
                    <a:pt x="479" y="141"/>
                  </a:lnTo>
                  <a:lnTo>
                    <a:pt x="212" y="611"/>
                  </a:lnTo>
                  <a:lnTo>
                    <a:pt x="172" y="71"/>
                  </a:lnTo>
                  <a:lnTo>
                    <a:pt x="173" y="60"/>
                  </a:lnTo>
                  <a:lnTo>
                    <a:pt x="182" y="47"/>
                  </a:lnTo>
                  <a:lnTo>
                    <a:pt x="206" y="37"/>
                  </a:lnTo>
                  <a:lnTo>
                    <a:pt x="252" y="33"/>
                  </a:lnTo>
                  <a:lnTo>
                    <a:pt x="260" y="33"/>
                  </a:lnTo>
                  <a:lnTo>
                    <a:pt x="267" y="30"/>
                  </a:lnTo>
                  <a:lnTo>
                    <a:pt x="272" y="24"/>
                  </a:lnTo>
                  <a:lnTo>
                    <a:pt x="274" y="11"/>
                  </a:lnTo>
                  <a:lnTo>
                    <a:pt x="268" y="1"/>
                  </a:lnTo>
                  <a:lnTo>
                    <a:pt x="260" y="0"/>
                  </a:lnTo>
                  <a:lnTo>
                    <a:pt x="130" y="3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2" y="8"/>
                  </a:lnTo>
                  <a:lnTo>
                    <a:pt x="0" y="20"/>
                  </a:lnTo>
                  <a:lnTo>
                    <a:pt x="6" y="31"/>
                  </a:lnTo>
                  <a:lnTo>
                    <a:pt x="26" y="33"/>
                  </a:lnTo>
                  <a:lnTo>
                    <a:pt x="57" y="35"/>
                  </a:lnTo>
                  <a:lnTo>
                    <a:pt x="73" y="41"/>
                  </a:lnTo>
                  <a:lnTo>
                    <a:pt x="80" y="53"/>
                  </a:lnTo>
                  <a:lnTo>
                    <a:pt x="82" y="72"/>
                  </a:lnTo>
                  <a:lnTo>
                    <a:pt x="130" y="722"/>
                  </a:lnTo>
                  <a:lnTo>
                    <a:pt x="133" y="743"/>
                  </a:lnTo>
                  <a:lnTo>
                    <a:pt x="147" y="750"/>
                  </a:lnTo>
                  <a:lnTo>
                    <a:pt x="160" y="744"/>
                  </a:lnTo>
                  <a:lnTo>
                    <a:pt x="172" y="728"/>
                  </a:lnTo>
                  <a:lnTo>
                    <a:pt x="482" y="185"/>
                  </a:lnTo>
                  <a:lnTo>
                    <a:pt x="522" y="722"/>
                  </a:lnTo>
                  <a:lnTo>
                    <a:pt x="523" y="736"/>
                  </a:lnTo>
                  <a:lnTo>
                    <a:pt x="526" y="744"/>
                  </a:lnTo>
                  <a:lnTo>
                    <a:pt x="531" y="749"/>
                  </a:lnTo>
                  <a:lnTo>
                    <a:pt x="538" y="750"/>
                  </a:lnTo>
                  <a:lnTo>
                    <a:pt x="555" y="743"/>
                  </a:lnTo>
                  <a:lnTo>
                    <a:pt x="564" y="730"/>
                  </a:lnTo>
                  <a:lnTo>
                    <a:pt x="910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 noChangeAspect="1" noEditPoints="1"/>
            </p:cNvSpPr>
            <p:nvPr/>
          </p:nvSpPr>
          <p:spPr bwMode="auto">
            <a:xfrm>
              <a:off x="4659" y="553"/>
              <a:ext cx="369" cy="340"/>
            </a:xfrm>
            <a:custGeom>
              <a:avLst/>
              <a:gdLst/>
              <a:ahLst/>
              <a:cxnLst>
                <a:cxn ang="0">
                  <a:pos x="289" y="104"/>
                </a:cxn>
                <a:cxn ang="0">
                  <a:pos x="274" y="58"/>
                </a:cxn>
                <a:cxn ang="0">
                  <a:pos x="205" y="9"/>
                </a:cxn>
                <a:cxn ang="0">
                  <a:pos x="97" y="5"/>
                </a:cxn>
                <a:cxn ang="0">
                  <a:pos x="34" y="41"/>
                </a:cxn>
                <a:cxn ang="0">
                  <a:pos x="28" y="88"/>
                </a:cxn>
                <a:cxn ang="0">
                  <a:pos x="48" y="106"/>
                </a:cxn>
                <a:cxn ang="0">
                  <a:pos x="75" y="105"/>
                </a:cxn>
                <a:cxn ang="0">
                  <a:pos x="93" y="87"/>
                </a:cxn>
                <a:cxn ang="0">
                  <a:pos x="90" y="54"/>
                </a:cxn>
                <a:cxn ang="0">
                  <a:pos x="92" y="29"/>
                </a:cxn>
                <a:cxn ang="0">
                  <a:pos x="134" y="21"/>
                </a:cxn>
                <a:cxn ang="0">
                  <a:pos x="175" y="26"/>
                </a:cxn>
                <a:cxn ang="0">
                  <a:pos x="223" y="70"/>
                </a:cxn>
                <a:cxn ang="0">
                  <a:pos x="230" y="134"/>
                </a:cxn>
                <a:cxn ang="0">
                  <a:pos x="87" y="158"/>
                </a:cxn>
                <a:cxn ang="0">
                  <a:pos x="18" y="204"/>
                </a:cxn>
                <a:cxn ang="0">
                  <a:pos x="0" y="257"/>
                </a:cxn>
                <a:cxn ang="0">
                  <a:pos x="13" y="297"/>
                </a:cxn>
                <a:cxn ang="0">
                  <a:pos x="44" y="322"/>
                </a:cxn>
                <a:cxn ang="0">
                  <a:pos x="86" y="335"/>
                </a:cxn>
                <a:cxn ang="0">
                  <a:pos x="129" y="340"/>
                </a:cxn>
                <a:cxn ang="0">
                  <a:pos x="200" y="319"/>
                </a:cxn>
                <a:cxn ang="0">
                  <a:pos x="239" y="277"/>
                </a:cxn>
                <a:cxn ang="0">
                  <a:pos x="255" y="318"/>
                </a:cxn>
                <a:cxn ang="0">
                  <a:pos x="296" y="335"/>
                </a:cxn>
                <a:cxn ang="0">
                  <a:pos x="308" y="334"/>
                </a:cxn>
                <a:cxn ang="0">
                  <a:pos x="333" y="327"/>
                </a:cxn>
                <a:cxn ang="0">
                  <a:pos x="358" y="306"/>
                </a:cxn>
                <a:cxn ang="0">
                  <a:pos x="369" y="265"/>
                </a:cxn>
                <a:cxn ang="0">
                  <a:pos x="344" y="224"/>
                </a:cxn>
                <a:cxn ang="0">
                  <a:pos x="343" y="274"/>
                </a:cxn>
                <a:cxn ang="0">
                  <a:pos x="332" y="301"/>
                </a:cxn>
                <a:cxn ang="0">
                  <a:pos x="301" y="302"/>
                </a:cxn>
                <a:cxn ang="0">
                  <a:pos x="289" y="274"/>
                </a:cxn>
                <a:cxn ang="0">
                  <a:pos x="289" y="132"/>
                </a:cxn>
                <a:cxn ang="0">
                  <a:pos x="227" y="252"/>
                </a:cxn>
                <a:cxn ang="0">
                  <a:pos x="209" y="287"/>
                </a:cxn>
                <a:cxn ang="0">
                  <a:pos x="180" y="309"/>
                </a:cxn>
                <a:cxn ang="0">
                  <a:pos x="149" y="318"/>
                </a:cxn>
                <a:cxn ang="0">
                  <a:pos x="108" y="314"/>
                </a:cxn>
                <a:cxn ang="0">
                  <a:pos x="68" y="282"/>
                </a:cxn>
                <a:cxn ang="0">
                  <a:pos x="69" y="224"/>
                </a:cxn>
                <a:cxn ang="0">
                  <a:pos x="148" y="166"/>
                </a:cxn>
                <a:cxn ang="0">
                  <a:pos x="230" y="227"/>
                </a:cxn>
              </a:cxnLst>
              <a:rect l="0" t="0" r="r" b="b"/>
              <a:pathLst>
                <a:path w="369" h="340">
                  <a:moveTo>
                    <a:pt x="289" y="132"/>
                  </a:moveTo>
                  <a:lnTo>
                    <a:pt x="289" y="104"/>
                  </a:lnTo>
                  <a:lnTo>
                    <a:pt x="284" y="80"/>
                  </a:lnTo>
                  <a:lnTo>
                    <a:pt x="274" y="58"/>
                  </a:lnTo>
                  <a:lnTo>
                    <a:pt x="255" y="37"/>
                  </a:lnTo>
                  <a:lnTo>
                    <a:pt x="205" y="9"/>
                  </a:lnTo>
                  <a:lnTo>
                    <a:pt x="146" y="0"/>
                  </a:lnTo>
                  <a:lnTo>
                    <a:pt x="97" y="5"/>
                  </a:lnTo>
                  <a:lnTo>
                    <a:pt x="59" y="18"/>
                  </a:lnTo>
                  <a:lnTo>
                    <a:pt x="34" y="41"/>
                  </a:lnTo>
                  <a:lnTo>
                    <a:pt x="26" y="72"/>
                  </a:lnTo>
                  <a:lnTo>
                    <a:pt x="28" y="88"/>
                  </a:lnTo>
                  <a:lnTo>
                    <a:pt x="36" y="99"/>
                  </a:lnTo>
                  <a:lnTo>
                    <a:pt x="48" y="106"/>
                  </a:lnTo>
                  <a:lnTo>
                    <a:pt x="61" y="109"/>
                  </a:lnTo>
                  <a:lnTo>
                    <a:pt x="75" y="105"/>
                  </a:lnTo>
                  <a:lnTo>
                    <a:pt x="86" y="98"/>
                  </a:lnTo>
                  <a:lnTo>
                    <a:pt x="93" y="87"/>
                  </a:lnTo>
                  <a:lnTo>
                    <a:pt x="96" y="73"/>
                  </a:lnTo>
                  <a:lnTo>
                    <a:pt x="90" y="54"/>
                  </a:lnTo>
                  <a:lnTo>
                    <a:pt x="70" y="39"/>
                  </a:lnTo>
                  <a:lnTo>
                    <a:pt x="92" y="29"/>
                  </a:lnTo>
                  <a:lnTo>
                    <a:pt x="115" y="23"/>
                  </a:lnTo>
                  <a:lnTo>
                    <a:pt x="134" y="21"/>
                  </a:lnTo>
                  <a:lnTo>
                    <a:pt x="144" y="20"/>
                  </a:lnTo>
                  <a:lnTo>
                    <a:pt x="175" y="26"/>
                  </a:lnTo>
                  <a:lnTo>
                    <a:pt x="203" y="42"/>
                  </a:lnTo>
                  <a:lnTo>
                    <a:pt x="223" y="70"/>
                  </a:lnTo>
                  <a:lnTo>
                    <a:pt x="230" y="111"/>
                  </a:lnTo>
                  <a:lnTo>
                    <a:pt x="230" y="134"/>
                  </a:lnTo>
                  <a:lnTo>
                    <a:pt x="164" y="139"/>
                  </a:lnTo>
                  <a:lnTo>
                    <a:pt x="87" y="158"/>
                  </a:lnTo>
                  <a:lnTo>
                    <a:pt x="46" y="179"/>
                  </a:lnTo>
                  <a:lnTo>
                    <a:pt x="18" y="204"/>
                  </a:lnTo>
                  <a:lnTo>
                    <a:pt x="4" y="231"/>
                  </a:lnTo>
                  <a:lnTo>
                    <a:pt x="0" y="257"/>
                  </a:lnTo>
                  <a:lnTo>
                    <a:pt x="3" y="278"/>
                  </a:lnTo>
                  <a:lnTo>
                    <a:pt x="13" y="297"/>
                  </a:lnTo>
                  <a:lnTo>
                    <a:pt x="27" y="311"/>
                  </a:lnTo>
                  <a:lnTo>
                    <a:pt x="44" y="322"/>
                  </a:lnTo>
                  <a:lnTo>
                    <a:pt x="65" y="330"/>
                  </a:lnTo>
                  <a:lnTo>
                    <a:pt x="86" y="335"/>
                  </a:lnTo>
                  <a:lnTo>
                    <a:pt x="109" y="339"/>
                  </a:lnTo>
                  <a:lnTo>
                    <a:pt x="129" y="340"/>
                  </a:lnTo>
                  <a:lnTo>
                    <a:pt x="169" y="333"/>
                  </a:lnTo>
                  <a:lnTo>
                    <a:pt x="200" y="319"/>
                  </a:lnTo>
                  <a:lnTo>
                    <a:pt x="223" y="299"/>
                  </a:lnTo>
                  <a:lnTo>
                    <a:pt x="239" y="277"/>
                  </a:lnTo>
                  <a:lnTo>
                    <a:pt x="244" y="299"/>
                  </a:lnTo>
                  <a:lnTo>
                    <a:pt x="255" y="318"/>
                  </a:lnTo>
                  <a:lnTo>
                    <a:pt x="273" y="331"/>
                  </a:lnTo>
                  <a:lnTo>
                    <a:pt x="296" y="335"/>
                  </a:lnTo>
                  <a:lnTo>
                    <a:pt x="299" y="335"/>
                  </a:lnTo>
                  <a:lnTo>
                    <a:pt x="308" y="334"/>
                  </a:lnTo>
                  <a:lnTo>
                    <a:pt x="319" y="332"/>
                  </a:lnTo>
                  <a:lnTo>
                    <a:pt x="333" y="327"/>
                  </a:lnTo>
                  <a:lnTo>
                    <a:pt x="346" y="318"/>
                  </a:lnTo>
                  <a:lnTo>
                    <a:pt x="358" y="306"/>
                  </a:lnTo>
                  <a:lnTo>
                    <a:pt x="366" y="288"/>
                  </a:lnTo>
                  <a:lnTo>
                    <a:pt x="369" y="265"/>
                  </a:lnTo>
                  <a:lnTo>
                    <a:pt x="369" y="224"/>
                  </a:lnTo>
                  <a:lnTo>
                    <a:pt x="344" y="224"/>
                  </a:lnTo>
                  <a:lnTo>
                    <a:pt x="344" y="264"/>
                  </a:lnTo>
                  <a:lnTo>
                    <a:pt x="343" y="274"/>
                  </a:lnTo>
                  <a:lnTo>
                    <a:pt x="340" y="289"/>
                  </a:lnTo>
                  <a:lnTo>
                    <a:pt x="332" y="301"/>
                  </a:lnTo>
                  <a:lnTo>
                    <a:pt x="316" y="307"/>
                  </a:lnTo>
                  <a:lnTo>
                    <a:pt x="301" y="302"/>
                  </a:lnTo>
                  <a:lnTo>
                    <a:pt x="293" y="289"/>
                  </a:lnTo>
                  <a:lnTo>
                    <a:pt x="289" y="274"/>
                  </a:lnTo>
                  <a:lnTo>
                    <a:pt x="289" y="263"/>
                  </a:lnTo>
                  <a:lnTo>
                    <a:pt x="289" y="132"/>
                  </a:lnTo>
                  <a:close/>
                  <a:moveTo>
                    <a:pt x="230" y="227"/>
                  </a:moveTo>
                  <a:lnTo>
                    <a:pt x="227" y="252"/>
                  </a:lnTo>
                  <a:lnTo>
                    <a:pt x="220" y="271"/>
                  </a:lnTo>
                  <a:lnTo>
                    <a:pt x="209" y="287"/>
                  </a:lnTo>
                  <a:lnTo>
                    <a:pt x="195" y="299"/>
                  </a:lnTo>
                  <a:lnTo>
                    <a:pt x="180" y="309"/>
                  </a:lnTo>
                  <a:lnTo>
                    <a:pt x="164" y="314"/>
                  </a:lnTo>
                  <a:lnTo>
                    <a:pt x="149" y="318"/>
                  </a:lnTo>
                  <a:lnTo>
                    <a:pt x="135" y="319"/>
                  </a:lnTo>
                  <a:lnTo>
                    <a:pt x="108" y="314"/>
                  </a:lnTo>
                  <a:lnTo>
                    <a:pt x="84" y="301"/>
                  </a:lnTo>
                  <a:lnTo>
                    <a:pt x="68" y="282"/>
                  </a:lnTo>
                  <a:lnTo>
                    <a:pt x="62" y="257"/>
                  </a:lnTo>
                  <a:lnTo>
                    <a:pt x="69" y="224"/>
                  </a:lnTo>
                  <a:lnTo>
                    <a:pt x="96" y="191"/>
                  </a:lnTo>
                  <a:lnTo>
                    <a:pt x="148" y="166"/>
                  </a:lnTo>
                  <a:lnTo>
                    <a:pt x="230" y="153"/>
                  </a:lnTo>
                  <a:lnTo>
                    <a:pt x="230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 noChangeAspect="1"/>
            </p:cNvSpPr>
            <p:nvPr/>
          </p:nvSpPr>
          <p:spPr bwMode="auto">
            <a:xfrm>
              <a:off x="5073" y="553"/>
              <a:ext cx="313" cy="340"/>
            </a:xfrm>
            <a:custGeom>
              <a:avLst/>
              <a:gdLst/>
              <a:ahLst/>
              <a:cxnLst>
                <a:cxn ang="0">
                  <a:pos x="254" y="35"/>
                </a:cxn>
                <a:cxn ang="0">
                  <a:pos x="239" y="47"/>
                </a:cxn>
                <a:cxn ang="0">
                  <a:pos x="233" y="67"/>
                </a:cxn>
                <a:cxn ang="0">
                  <a:pos x="236" y="82"/>
                </a:cxn>
                <a:cxn ang="0">
                  <a:pos x="243" y="92"/>
                </a:cxn>
                <a:cxn ang="0">
                  <a:pos x="254" y="100"/>
                </a:cxn>
                <a:cxn ang="0">
                  <a:pos x="268" y="102"/>
                </a:cxn>
                <a:cxn ang="0">
                  <a:pos x="282" y="100"/>
                </a:cxn>
                <a:cxn ang="0">
                  <a:pos x="293" y="93"/>
                </a:cxn>
                <a:cxn ang="0">
                  <a:pos x="301" y="82"/>
                </a:cxn>
                <a:cxn ang="0">
                  <a:pos x="304" y="66"/>
                </a:cxn>
                <a:cxn ang="0">
                  <a:pos x="299" y="44"/>
                </a:cxn>
                <a:cxn ang="0">
                  <a:pos x="287" y="28"/>
                </a:cxn>
                <a:cxn ang="0">
                  <a:pos x="270" y="16"/>
                </a:cxn>
                <a:cxn ang="0">
                  <a:pos x="249" y="8"/>
                </a:cxn>
                <a:cxn ang="0">
                  <a:pos x="228" y="3"/>
                </a:cxn>
                <a:cxn ang="0">
                  <a:pos x="208" y="1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05" y="14"/>
                </a:cxn>
                <a:cxn ang="0">
                  <a:pos x="49" y="53"/>
                </a:cxn>
                <a:cxn ang="0">
                  <a:pos x="13" y="108"/>
                </a:cxn>
                <a:cxn ang="0">
                  <a:pos x="0" y="171"/>
                </a:cxn>
                <a:cxn ang="0">
                  <a:pos x="14" y="237"/>
                </a:cxn>
                <a:cxn ang="0">
                  <a:pos x="52" y="290"/>
                </a:cxn>
                <a:cxn ang="0">
                  <a:pos x="108" y="326"/>
                </a:cxn>
                <a:cxn ang="0">
                  <a:pos x="177" y="340"/>
                </a:cxn>
                <a:cxn ang="0">
                  <a:pos x="214" y="335"/>
                </a:cxn>
                <a:cxn ang="0">
                  <a:pos x="244" y="325"/>
                </a:cxn>
                <a:cxn ang="0">
                  <a:pos x="268" y="311"/>
                </a:cxn>
                <a:cxn ang="0">
                  <a:pos x="286" y="294"/>
                </a:cxn>
                <a:cxn ang="0">
                  <a:pos x="298" y="277"/>
                </a:cxn>
                <a:cxn ang="0">
                  <a:pos x="307" y="262"/>
                </a:cxn>
                <a:cxn ang="0">
                  <a:pos x="311" y="249"/>
                </a:cxn>
                <a:cxn ang="0">
                  <a:pos x="313" y="242"/>
                </a:cxn>
                <a:cxn ang="0">
                  <a:pos x="307" y="235"/>
                </a:cxn>
                <a:cxn ang="0">
                  <a:pos x="300" y="234"/>
                </a:cxn>
                <a:cxn ang="0">
                  <a:pos x="291" y="236"/>
                </a:cxn>
                <a:cxn ang="0">
                  <a:pos x="286" y="246"/>
                </a:cxn>
                <a:cxn ang="0">
                  <a:pos x="270" y="276"/>
                </a:cxn>
                <a:cxn ang="0">
                  <a:pos x="246" y="298"/>
                </a:cxn>
                <a:cxn ang="0">
                  <a:pos x="218" y="311"/>
                </a:cxn>
                <a:cxn ang="0">
                  <a:pos x="185" y="316"/>
                </a:cxn>
                <a:cxn ang="0">
                  <a:pos x="166" y="314"/>
                </a:cxn>
                <a:cxn ang="0">
                  <a:pos x="145" y="308"/>
                </a:cxn>
                <a:cxn ang="0">
                  <a:pos x="126" y="298"/>
                </a:cxn>
                <a:cxn ang="0">
                  <a:pos x="107" y="283"/>
                </a:cxn>
                <a:cxn ang="0">
                  <a:pos x="91" y="263"/>
                </a:cxn>
                <a:cxn ang="0">
                  <a:pos x="79" y="238"/>
                </a:cxn>
                <a:cxn ang="0">
                  <a:pos x="71" y="207"/>
                </a:cxn>
                <a:cxn ang="0">
                  <a:pos x="68" y="170"/>
                </a:cxn>
                <a:cxn ang="0">
                  <a:pos x="76" y="108"/>
                </a:cxn>
                <a:cxn ang="0">
                  <a:pos x="99" y="61"/>
                </a:cxn>
                <a:cxn ang="0">
                  <a:pos x="135" y="33"/>
                </a:cxn>
                <a:cxn ang="0">
                  <a:pos x="182" y="24"/>
                </a:cxn>
                <a:cxn ang="0">
                  <a:pos x="194" y="24"/>
                </a:cxn>
                <a:cxn ang="0">
                  <a:pos x="212" y="25"/>
                </a:cxn>
                <a:cxn ang="0">
                  <a:pos x="233" y="28"/>
                </a:cxn>
                <a:cxn ang="0">
                  <a:pos x="254" y="35"/>
                </a:cxn>
              </a:cxnLst>
              <a:rect l="0" t="0" r="r" b="b"/>
              <a:pathLst>
                <a:path w="313" h="340">
                  <a:moveTo>
                    <a:pt x="254" y="35"/>
                  </a:moveTo>
                  <a:lnTo>
                    <a:pt x="239" y="47"/>
                  </a:lnTo>
                  <a:lnTo>
                    <a:pt x="233" y="67"/>
                  </a:lnTo>
                  <a:lnTo>
                    <a:pt x="236" y="82"/>
                  </a:lnTo>
                  <a:lnTo>
                    <a:pt x="243" y="92"/>
                  </a:lnTo>
                  <a:lnTo>
                    <a:pt x="254" y="100"/>
                  </a:lnTo>
                  <a:lnTo>
                    <a:pt x="268" y="102"/>
                  </a:lnTo>
                  <a:lnTo>
                    <a:pt x="282" y="100"/>
                  </a:lnTo>
                  <a:lnTo>
                    <a:pt x="293" y="93"/>
                  </a:lnTo>
                  <a:lnTo>
                    <a:pt x="301" y="82"/>
                  </a:lnTo>
                  <a:lnTo>
                    <a:pt x="304" y="66"/>
                  </a:lnTo>
                  <a:lnTo>
                    <a:pt x="299" y="44"/>
                  </a:lnTo>
                  <a:lnTo>
                    <a:pt x="287" y="28"/>
                  </a:lnTo>
                  <a:lnTo>
                    <a:pt x="270" y="16"/>
                  </a:lnTo>
                  <a:lnTo>
                    <a:pt x="249" y="8"/>
                  </a:lnTo>
                  <a:lnTo>
                    <a:pt x="228" y="3"/>
                  </a:lnTo>
                  <a:lnTo>
                    <a:pt x="208" y="1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05" y="14"/>
                  </a:lnTo>
                  <a:lnTo>
                    <a:pt x="49" y="53"/>
                  </a:lnTo>
                  <a:lnTo>
                    <a:pt x="13" y="108"/>
                  </a:lnTo>
                  <a:lnTo>
                    <a:pt x="0" y="171"/>
                  </a:lnTo>
                  <a:lnTo>
                    <a:pt x="14" y="237"/>
                  </a:lnTo>
                  <a:lnTo>
                    <a:pt x="52" y="290"/>
                  </a:lnTo>
                  <a:lnTo>
                    <a:pt x="108" y="326"/>
                  </a:lnTo>
                  <a:lnTo>
                    <a:pt x="177" y="340"/>
                  </a:lnTo>
                  <a:lnTo>
                    <a:pt x="214" y="335"/>
                  </a:lnTo>
                  <a:lnTo>
                    <a:pt x="244" y="325"/>
                  </a:lnTo>
                  <a:lnTo>
                    <a:pt x="268" y="311"/>
                  </a:lnTo>
                  <a:lnTo>
                    <a:pt x="286" y="294"/>
                  </a:lnTo>
                  <a:lnTo>
                    <a:pt x="298" y="277"/>
                  </a:lnTo>
                  <a:lnTo>
                    <a:pt x="307" y="262"/>
                  </a:lnTo>
                  <a:lnTo>
                    <a:pt x="311" y="249"/>
                  </a:lnTo>
                  <a:lnTo>
                    <a:pt x="313" y="242"/>
                  </a:lnTo>
                  <a:lnTo>
                    <a:pt x="307" y="235"/>
                  </a:lnTo>
                  <a:lnTo>
                    <a:pt x="300" y="234"/>
                  </a:lnTo>
                  <a:lnTo>
                    <a:pt x="291" y="236"/>
                  </a:lnTo>
                  <a:lnTo>
                    <a:pt x="286" y="246"/>
                  </a:lnTo>
                  <a:lnTo>
                    <a:pt x="270" y="276"/>
                  </a:lnTo>
                  <a:lnTo>
                    <a:pt x="246" y="298"/>
                  </a:lnTo>
                  <a:lnTo>
                    <a:pt x="218" y="311"/>
                  </a:lnTo>
                  <a:lnTo>
                    <a:pt x="185" y="316"/>
                  </a:lnTo>
                  <a:lnTo>
                    <a:pt x="166" y="314"/>
                  </a:lnTo>
                  <a:lnTo>
                    <a:pt x="145" y="308"/>
                  </a:lnTo>
                  <a:lnTo>
                    <a:pt x="126" y="298"/>
                  </a:lnTo>
                  <a:lnTo>
                    <a:pt x="107" y="283"/>
                  </a:lnTo>
                  <a:lnTo>
                    <a:pt x="91" y="263"/>
                  </a:lnTo>
                  <a:lnTo>
                    <a:pt x="79" y="238"/>
                  </a:lnTo>
                  <a:lnTo>
                    <a:pt x="71" y="207"/>
                  </a:lnTo>
                  <a:lnTo>
                    <a:pt x="68" y="170"/>
                  </a:lnTo>
                  <a:lnTo>
                    <a:pt x="76" y="108"/>
                  </a:lnTo>
                  <a:lnTo>
                    <a:pt x="99" y="61"/>
                  </a:lnTo>
                  <a:lnTo>
                    <a:pt x="135" y="33"/>
                  </a:lnTo>
                  <a:lnTo>
                    <a:pt x="182" y="24"/>
                  </a:lnTo>
                  <a:lnTo>
                    <a:pt x="194" y="24"/>
                  </a:lnTo>
                  <a:lnTo>
                    <a:pt x="212" y="25"/>
                  </a:lnTo>
                  <a:lnTo>
                    <a:pt x="233" y="28"/>
                  </a:lnTo>
                  <a:lnTo>
                    <a:pt x="25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 noChangeAspect="1"/>
            </p:cNvSpPr>
            <p:nvPr/>
          </p:nvSpPr>
          <p:spPr bwMode="auto">
            <a:xfrm>
              <a:off x="5449" y="553"/>
              <a:ext cx="313" cy="340"/>
            </a:xfrm>
            <a:custGeom>
              <a:avLst/>
              <a:gdLst/>
              <a:ahLst/>
              <a:cxnLst>
                <a:cxn ang="0">
                  <a:pos x="254" y="35"/>
                </a:cxn>
                <a:cxn ang="0">
                  <a:pos x="239" y="47"/>
                </a:cxn>
                <a:cxn ang="0">
                  <a:pos x="233" y="67"/>
                </a:cxn>
                <a:cxn ang="0">
                  <a:pos x="236" y="82"/>
                </a:cxn>
                <a:cxn ang="0">
                  <a:pos x="243" y="92"/>
                </a:cxn>
                <a:cxn ang="0">
                  <a:pos x="254" y="100"/>
                </a:cxn>
                <a:cxn ang="0">
                  <a:pos x="268" y="102"/>
                </a:cxn>
                <a:cxn ang="0">
                  <a:pos x="282" y="100"/>
                </a:cxn>
                <a:cxn ang="0">
                  <a:pos x="293" y="93"/>
                </a:cxn>
                <a:cxn ang="0">
                  <a:pos x="301" y="82"/>
                </a:cxn>
                <a:cxn ang="0">
                  <a:pos x="303" y="66"/>
                </a:cxn>
                <a:cxn ang="0">
                  <a:pos x="299" y="44"/>
                </a:cxn>
                <a:cxn ang="0">
                  <a:pos x="287" y="28"/>
                </a:cxn>
                <a:cxn ang="0">
                  <a:pos x="270" y="16"/>
                </a:cxn>
                <a:cxn ang="0">
                  <a:pos x="249" y="8"/>
                </a:cxn>
                <a:cxn ang="0">
                  <a:pos x="228" y="3"/>
                </a:cxn>
                <a:cxn ang="0">
                  <a:pos x="208" y="1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05" y="14"/>
                </a:cxn>
                <a:cxn ang="0">
                  <a:pos x="48" y="53"/>
                </a:cxn>
                <a:cxn ang="0">
                  <a:pos x="13" y="108"/>
                </a:cxn>
                <a:cxn ang="0">
                  <a:pos x="0" y="171"/>
                </a:cxn>
                <a:cxn ang="0">
                  <a:pos x="14" y="237"/>
                </a:cxn>
                <a:cxn ang="0">
                  <a:pos x="52" y="290"/>
                </a:cxn>
                <a:cxn ang="0">
                  <a:pos x="108" y="326"/>
                </a:cxn>
                <a:cxn ang="0">
                  <a:pos x="176" y="340"/>
                </a:cxn>
                <a:cxn ang="0">
                  <a:pos x="213" y="335"/>
                </a:cxn>
                <a:cxn ang="0">
                  <a:pos x="244" y="325"/>
                </a:cxn>
                <a:cxn ang="0">
                  <a:pos x="268" y="311"/>
                </a:cxn>
                <a:cxn ang="0">
                  <a:pos x="286" y="294"/>
                </a:cxn>
                <a:cxn ang="0">
                  <a:pos x="298" y="277"/>
                </a:cxn>
                <a:cxn ang="0">
                  <a:pos x="306" y="262"/>
                </a:cxn>
                <a:cxn ang="0">
                  <a:pos x="311" y="249"/>
                </a:cxn>
                <a:cxn ang="0">
                  <a:pos x="313" y="242"/>
                </a:cxn>
                <a:cxn ang="0">
                  <a:pos x="307" y="235"/>
                </a:cxn>
                <a:cxn ang="0">
                  <a:pos x="300" y="234"/>
                </a:cxn>
                <a:cxn ang="0">
                  <a:pos x="291" y="236"/>
                </a:cxn>
                <a:cxn ang="0">
                  <a:pos x="286" y="246"/>
                </a:cxn>
                <a:cxn ang="0">
                  <a:pos x="270" y="276"/>
                </a:cxn>
                <a:cxn ang="0">
                  <a:pos x="246" y="298"/>
                </a:cxn>
                <a:cxn ang="0">
                  <a:pos x="218" y="311"/>
                </a:cxn>
                <a:cxn ang="0">
                  <a:pos x="185" y="316"/>
                </a:cxn>
                <a:cxn ang="0">
                  <a:pos x="165" y="314"/>
                </a:cxn>
                <a:cxn ang="0">
                  <a:pos x="145" y="308"/>
                </a:cxn>
                <a:cxn ang="0">
                  <a:pos x="126" y="298"/>
                </a:cxn>
                <a:cxn ang="0">
                  <a:pos x="107" y="283"/>
                </a:cxn>
                <a:cxn ang="0">
                  <a:pos x="91" y="263"/>
                </a:cxn>
                <a:cxn ang="0">
                  <a:pos x="79" y="238"/>
                </a:cxn>
                <a:cxn ang="0">
                  <a:pos x="70" y="207"/>
                </a:cxn>
                <a:cxn ang="0">
                  <a:pos x="67" y="170"/>
                </a:cxn>
                <a:cxn ang="0">
                  <a:pos x="76" y="108"/>
                </a:cxn>
                <a:cxn ang="0">
                  <a:pos x="99" y="61"/>
                </a:cxn>
                <a:cxn ang="0">
                  <a:pos x="135" y="33"/>
                </a:cxn>
                <a:cxn ang="0">
                  <a:pos x="182" y="24"/>
                </a:cxn>
                <a:cxn ang="0">
                  <a:pos x="194" y="24"/>
                </a:cxn>
                <a:cxn ang="0">
                  <a:pos x="211" y="25"/>
                </a:cxn>
                <a:cxn ang="0">
                  <a:pos x="233" y="28"/>
                </a:cxn>
                <a:cxn ang="0">
                  <a:pos x="254" y="35"/>
                </a:cxn>
              </a:cxnLst>
              <a:rect l="0" t="0" r="r" b="b"/>
              <a:pathLst>
                <a:path w="313" h="340">
                  <a:moveTo>
                    <a:pt x="254" y="35"/>
                  </a:moveTo>
                  <a:lnTo>
                    <a:pt x="239" y="47"/>
                  </a:lnTo>
                  <a:lnTo>
                    <a:pt x="233" y="67"/>
                  </a:lnTo>
                  <a:lnTo>
                    <a:pt x="236" y="82"/>
                  </a:lnTo>
                  <a:lnTo>
                    <a:pt x="243" y="92"/>
                  </a:lnTo>
                  <a:lnTo>
                    <a:pt x="254" y="100"/>
                  </a:lnTo>
                  <a:lnTo>
                    <a:pt x="268" y="102"/>
                  </a:lnTo>
                  <a:lnTo>
                    <a:pt x="282" y="100"/>
                  </a:lnTo>
                  <a:lnTo>
                    <a:pt x="293" y="93"/>
                  </a:lnTo>
                  <a:lnTo>
                    <a:pt x="301" y="82"/>
                  </a:lnTo>
                  <a:lnTo>
                    <a:pt x="303" y="66"/>
                  </a:lnTo>
                  <a:lnTo>
                    <a:pt x="299" y="44"/>
                  </a:lnTo>
                  <a:lnTo>
                    <a:pt x="287" y="28"/>
                  </a:lnTo>
                  <a:lnTo>
                    <a:pt x="270" y="16"/>
                  </a:lnTo>
                  <a:lnTo>
                    <a:pt x="249" y="8"/>
                  </a:lnTo>
                  <a:lnTo>
                    <a:pt x="228" y="3"/>
                  </a:lnTo>
                  <a:lnTo>
                    <a:pt x="208" y="1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05" y="14"/>
                  </a:lnTo>
                  <a:lnTo>
                    <a:pt x="48" y="53"/>
                  </a:lnTo>
                  <a:lnTo>
                    <a:pt x="13" y="108"/>
                  </a:lnTo>
                  <a:lnTo>
                    <a:pt x="0" y="171"/>
                  </a:lnTo>
                  <a:lnTo>
                    <a:pt x="14" y="237"/>
                  </a:lnTo>
                  <a:lnTo>
                    <a:pt x="52" y="290"/>
                  </a:lnTo>
                  <a:lnTo>
                    <a:pt x="108" y="326"/>
                  </a:lnTo>
                  <a:lnTo>
                    <a:pt x="176" y="340"/>
                  </a:lnTo>
                  <a:lnTo>
                    <a:pt x="213" y="335"/>
                  </a:lnTo>
                  <a:lnTo>
                    <a:pt x="244" y="325"/>
                  </a:lnTo>
                  <a:lnTo>
                    <a:pt x="268" y="311"/>
                  </a:lnTo>
                  <a:lnTo>
                    <a:pt x="286" y="294"/>
                  </a:lnTo>
                  <a:lnTo>
                    <a:pt x="298" y="277"/>
                  </a:lnTo>
                  <a:lnTo>
                    <a:pt x="306" y="262"/>
                  </a:lnTo>
                  <a:lnTo>
                    <a:pt x="311" y="249"/>
                  </a:lnTo>
                  <a:lnTo>
                    <a:pt x="313" y="242"/>
                  </a:lnTo>
                  <a:lnTo>
                    <a:pt x="307" y="235"/>
                  </a:lnTo>
                  <a:lnTo>
                    <a:pt x="300" y="234"/>
                  </a:lnTo>
                  <a:lnTo>
                    <a:pt x="291" y="236"/>
                  </a:lnTo>
                  <a:lnTo>
                    <a:pt x="286" y="246"/>
                  </a:lnTo>
                  <a:lnTo>
                    <a:pt x="270" y="276"/>
                  </a:lnTo>
                  <a:lnTo>
                    <a:pt x="246" y="298"/>
                  </a:lnTo>
                  <a:lnTo>
                    <a:pt x="218" y="311"/>
                  </a:lnTo>
                  <a:lnTo>
                    <a:pt x="185" y="316"/>
                  </a:lnTo>
                  <a:lnTo>
                    <a:pt x="165" y="314"/>
                  </a:lnTo>
                  <a:lnTo>
                    <a:pt x="145" y="308"/>
                  </a:lnTo>
                  <a:lnTo>
                    <a:pt x="126" y="298"/>
                  </a:lnTo>
                  <a:lnTo>
                    <a:pt x="107" y="283"/>
                  </a:lnTo>
                  <a:lnTo>
                    <a:pt x="91" y="263"/>
                  </a:lnTo>
                  <a:lnTo>
                    <a:pt x="79" y="238"/>
                  </a:lnTo>
                  <a:lnTo>
                    <a:pt x="70" y="207"/>
                  </a:lnTo>
                  <a:lnTo>
                    <a:pt x="67" y="170"/>
                  </a:lnTo>
                  <a:lnTo>
                    <a:pt x="76" y="108"/>
                  </a:lnTo>
                  <a:lnTo>
                    <a:pt x="99" y="61"/>
                  </a:lnTo>
                  <a:lnTo>
                    <a:pt x="135" y="33"/>
                  </a:lnTo>
                  <a:lnTo>
                    <a:pt x="182" y="24"/>
                  </a:lnTo>
                  <a:lnTo>
                    <a:pt x="194" y="24"/>
                  </a:lnTo>
                  <a:lnTo>
                    <a:pt x="211" y="25"/>
                  </a:lnTo>
                  <a:lnTo>
                    <a:pt x="233" y="28"/>
                  </a:lnTo>
                  <a:lnTo>
                    <a:pt x="254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57884" y="1071546"/>
            <a:ext cx="32861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Once an NS crosses the instability curve (in point B), </a:t>
            </a:r>
          </a:p>
          <a:p>
            <a:r>
              <a:rPr lang="en-US" sz="2000" dirty="0" smtClean="0"/>
              <a:t>r-mode amplitude increases to the saturation value </a:t>
            </a:r>
          </a:p>
          <a:p>
            <a:r>
              <a:rPr lang="en-US" sz="2000" dirty="0" smtClean="0"/>
              <a:t>(typically                      ) and rapidly heats the star and spins it down, so that the NS leaves the instability window.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probability to observe an NS in instability region is very small. </a:t>
            </a:r>
          </a:p>
          <a:p>
            <a:r>
              <a:rPr lang="en-US" sz="2000" dirty="0" smtClean="0"/>
              <a:t>But we see a lot of NSs there!</a:t>
            </a:r>
            <a:endParaRPr lang="ru-RU" sz="2000" dirty="0"/>
          </a:p>
        </p:txBody>
      </p:sp>
      <p:pic>
        <p:nvPicPr>
          <p:cNvPr id="27" name="Picture 2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72264" y="4071942"/>
            <a:ext cx="1674811" cy="229185"/>
          </a:xfrm>
          <a:prstGeom prst="rect">
            <a:avLst/>
          </a:prstGeom>
        </p:spPr>
      </p:pic>
      <p:pic>
        <p:nvPicPr>
          <p:cNvPr id="29" name="Picture 28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000892" y="2643182"/>
            <a:ext cx="1096077" cy="2489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2844" y="-37579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0F0"/>
                </a:solidFill>
              </a:rPr>
              <a:t>Gusakov</a:t>
            </a:r>
            <a:r>
              <a:rPr lang="en-US" sz="2000" dirty="0" smtClean="0">
                <a:solidFill>
                  <a:srgbClr val="00B0F0"/>
                </a:solidFill>
              </a:rPr>
              <a:t>, </a:t>
            </a:r>
            <a:r>
              <a:rPr lang="en-US" sz="2000" dirty="0" err="1" smtClean="0">
                <a:solidFill>
                  <a:srgbClr val="00B0F0"/>
                </a:solidFill>
              </a:rPr>
              <a:t>Chugunov</a:t>
            </a:r>
            <a:r>
              <a:rPr lang="en-US" sz="2000" dirty="0" smtClean="0">
                <a:solidFill>
                  <a:srgbClr val="00B0F0"/>
                </a:solidFill>
              </a:rPr>
              <a:t>, Kantor, PRL, PRD (2014) </a:t>
            </a:r>
            <a:endParaRPr lang="ru-RU" sz="2000" dirty="0" smtClean="0">
              <a:solidFill>
                <a:srgbClr val="00B0F0"/>
              </a:solidFill>
            </a:endParaRPr>
          </a:p>
          <a:p>
            <a:pPr algn="ctr"/>
            <a:r>
              <a:rPr lang="en-US" sz="2000" dirty="0" smtClean="0"/>
              <a:t>proposed that NSs in LMXBs may be stabilized due to resonance interaction of r-mode and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</a:t>
            </a:r>
            <a:r>
              <a:rPr lang="en-US" sz="2000" dirty="0" smtClean="0"/>
              <a:t>inertial </a:t>
            </a:r>
            <a:r>
              <a:rPr lang="en-US" sz="2000" dirty="0" smtClean="0"/>
              <a:t>modes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dirty="0" smtClean="0"/>
              <a:t>The inertial modes of the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8586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normal modes (r-modes)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28586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superfluid</a:t>
            </a:r>
            <a:r>
              <a:rPr lang="en-US" sz="2000" dirty="0" smtClean="0"/>
              <a:t> modes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53146"/>
            <a:ext cx="4286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Are almost the same as in </a:t>
            </a:r>
            <a:r>
              <a:rPr lang="en-US" dirty="0" err="1" smtClean="0"/>
              <a:t>nonsuperfluid</a:t>
            </a:r>
            <a:r>
              <a:rPr lang="en-US" dirty="0" smtClean="0"/>
              <a:t> NS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Eigenfrequencies</a:t>
            </a:r>
            <a:r>
              <a:rPr lang="en-US" dirty="0" smtClean="0"/>
              <a:t> are temperature independent (matter is strongly degenerate)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Correspond to co-moving oscillations of </a:t>
            </a:r>
            <a:r>
              <a:rPr lang="en-US" dirty="0" err="1" smtClean="0"/>
              <a:t>superfluid</a:t>
            </a:r>
            <a:r>
              <a:rPr lang="en-US" dirty="0" smtClean="0"/>
              <a:t> component (paired neutrons) and normal component (all other particles)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Almost no dissipation due to mutual friction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78865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Are absent in </a:t>
            </a:r>
            <a:r>
              <a:rPr lang="en-US" dirty="0" err="1" smtClean="0"/>
              <a:t>nonsuperfluid</a:t>
            </a:r>
            <a:r>
              <a:rPr lang="en-US" dirty="0" smtClean="0"/>
              <a:t>  NS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Eigenfrequencies</a:t>
            </a:r>
            <a:r>
              <a:rPr lang="en-US" dirty="0" smtClean="0"/>
              <a:t> are strong functions of NS temperature (because superfluid density is strong function of temperature)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Correspond to counter-moving oscillations of normal and superfluid components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Strongly damp due to very powerful mutual friction mechanism, that tends to equalize velocities of normal and superfluid components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4357687" y="1471656"/>
            <a:ext cx="71437" cy="3954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170742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71470" y="5496184"/>
            <a:ext cx="92869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Generally, normal and superfluid modes decouple and almost do not interact.</a:t>
            </a:r>
          </a:p>
          <a:p>
            <a:pPr algn="ctr"/>
            <a:r>
              <a:rPr lang="en-US" sz="1900" dirty="0" smtClean="0"/>
              <a:t>But at certain temperatures, when their </a:t>
            </a:r>
            <a:r>
              <a:rPr lang="en-US" sz="1900" dirty="0" err="1" smtClean="0"/>
              <a:t>eigenfrequencies</a:t>
            </a:r>
            <a:r>
              <a:rPr lang="en-US" sz="1900" dirty="0" smtClean="0"/>
              <a:t> are close, the interaction is strong.</a:t>
            </a:r>
          </a:p>
          <a:p>
            <a:pPr algn="ctr"/>
            <a:r>
              <a:rPr lang="en-US" sz="1900" dirty="0" smtClean="0"/>
              <a:t>The </a:t>
            </a:r>
            <a:r>
              <a:rPr lang="en-US" sz="1900" dirty="0" err="1" smtClean="0"/>
              <a:t>eigenfunctions</a:t>
            </a:r>
            <a:r>
              <a:rPr lang="en-US" sz="1900" dirty="0" smtClean="0"/>
              <a:t> of the </a:t>
            </a:r>
            <a:r>
              <a:rPr lang="en-US" sz="1900" dirty="0" err="1" smtClean="0"/>
              <a:t>superfluid</a:t>
            </a:r>
            <a:r>
              <a:rPr lang="en-US" sz="1900" dirty="0" smtClean="0"/>
              <a:t> mode admix to the </a:t>
            </a:r>
            <a:r>
              <a:rPr lang="en-US" sz="1900" dirty="0" err="1" smtClean="0"/>
              <a:t>eigenfunctions</a:t>
            </a:r>
            <a:r>
              <a:rPr lang="en-US" sz="1900" dirty="0" smtClean="0"/>
              <a:t> of the normal mode, and the latter experiences enhanced (resonance) dissipation due to mutual friction.</a:t>
            </a:r>
            <a:endParaRPr lang="ru-RU" sz="1900" dirty="0"/>
          </a:p>
        </p:txBody>
      </p:sp>
      <p:sp>
        <p:nvSpPr>
          <p:cNvPr id="12" name="Rectangle 11"/>
          <p:cNvSpPr/>
          <p:nvPr/>
        </p:nvSpPr>
        <p:spPr>
          <a:xfrm>
            <a:off x="-36512" y="5426465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6" y="500042"/>
            <a:ext cx="34290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solidFill>
                  <a:srgbClr val="00B0F0"/>
                </a:solidFill>
              </a:rPr>
              <a:t>Gusakov</a:t>
            </a:r>
            <a:r>
              <a:rPr lang="en-US" sz="1700" dirty="0" smtClean="0">
                <a:solidFill>
                  <a:srgbClr val="00B0F0"/>
                </a:solidFill>
              </a:rPr>
              <a:t>, </a:t>
            </a:r>
            <a:r>
              <a:rPr lang="en-US" sz="1700" dirty="0" err="1" smtClean="0">
                <a:solidFill>
                  <a:srgbClr val="00B0F0"/>
                </a:solidFill>
              </a:rPr>
              <a:t>Chugunov</a:t>
            </a:r>
            <a:r>
              <a:rPr lang="en-US" sz="1700" dirty="0" smtClean="0">
                <a:solidFill>
                  <a:srgbClr val="00B0F0"/>
                </a:solidFill>
              </a:rPr>
              <a:t>, Kantor, </a:t>
            </a:r>
          </a:p>
          <a:p>
            <a:r>
              <a:rPr lang="en-US" sz="1700" dirty="0" smtClean="0">
                <a:solidFill>
                  <a:srgbClr val="00B0F0"/>
                </a:solidFill>
              </a:rPr>
              <a:t>Phys. Rev. D, 90, 063001 (2014)</a:t>
            </a:r>
            <a:endParaRPr lang="ru-RU" sz="17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2000240"/>
            <a:ext cx="3739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r-mode can experience enhanced damping due to mutual friction at the temperatures corresponding to the resonances with </a:t>
            </a:r>
            <a:r>
              <a:rPr lang="en-US" sz="2000" dirty="0" err="1" smtClean="0"/>
              <a:t>superfluid</a:t>
            </a:r>
            <a:r>
              <a:rPr lang="en-US" sz="2000" dirty="0" smtClean="0"/>
              <a:t> modes. </a:t>
            </a:r>
          </a:p>
          <a:p>
            <a:endParaRPr lang="en-US" sz="2000" dirty="0" smtClean="0"/>
          </a:p>
          <a:p>
            <a:r>
              <a:rPr lang="en-US" sz="2000" dirty="0" smtClean="0"/>
              <a:t>NS evolution proceeds along the stability peak.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" y="357166"/>
            <a:ext cx="503105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8"/>
          <p:cNvCxnSpPr/>
          <p:nvPr/>
        </p:nvCxnSpPr>
        <p:spPr>
          <a:xfrm rot="5400000">
            <a:off x="-287445" y="2573405"/>
            <a:ext cx="4005438" cy="158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0"/>
          <p:cNvCxnSpPr/>
          <p:nvPr/>
        </p:nvCxnSpPr>
        <p:spPr>
          <a:xfrm rot="5400000" flipH="1" flipV="1">
            <a:off x="1575065" y="3997043"/>
            <a:ext cx="280419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2"/>
          <p:cNvCxnSpPr/>
          <p:nvPr/>
        </p:nvCxnSpPr>
        <p:spPr>
          <a:xfrm>
            <a:off x="1714480" y="2214554"/>
            <a:ext cx="275594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5"/>
          <p:cNvGrpSpPr/>
          <p:nvPr/>
        </p:nvGrpSpPr>
        <p:grpSpPr>
          <a:xfrm>
            <a:off x="2000232" y="1071546"/>
            <a:ext cx="91871" cy="1109198"/>
            <a:chOff x="2375760" y="1628800"/>
            <a:chExt cx="108008" cy="1296144"/>
          </a:xfrm>
        </p:grpSpPr>
        <p:cxnSp>
          <p:nvCxnSpPr>
            <p:cNvPr id="11" name="Прямая соединительная линия 14"/>
            <p:cNvCxnSpPr/>
            <p:nvPr/>
          </p:nvCxnSpPr>
          <p:spPr>
            <a:xfrm flipV="1">
              <a:off x="2411760" y="1628800"/>
              <a:ext cx="72008" cy="108012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35"/>
            <p:cNvCxnSpPr/>
            <p:nvPr/>
          </p:nvCxnSpPr>
          <p:spPr>
            <a:xfrm flipV="1">
              <a:off x="2375760" y="2708920"/>
              <a:ext cx="36000" cy="216024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2844" y="5643578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Observed NS temperatures should correspond to the resonance temperatures in the oscillation spectrum.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2143116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is important to calculate </a:t>
            </a:r>
            <a:r>
              <a:rPr lang="en-US" sz="2400" b="1" dirty="0" smtClean="0">
                <a:solidFill>
                  <a:srgbClr val="FF0000"/>
                </a:solidFill>
              </a:rPr>
              <a:t>temperature dependent </a:t>
            </a:r>
            <a:r>
              <a:rPr lang="en-US" sz="2400" dirty="0" smtClean="0"/>
              <a:t>oscillation spectrum of </a:t>
            </a:r>
            <a:r>
              <a:rPr lang="en-US" sz="2400" dirty="0" err="1" smtClean="0"/>
              <a:t>superfluid</a:t>
            </a:r>
            <a:r>
              <a:rPr lang="en-US" sz="2400" dirty="0" smtClean="0"/>
              <a:t> rotating neutron star.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We present now the first such calculation.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18570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We consider oscillations of slowly rotating Newtonian NS </a:t>
            </a:r>
          </a:p>
          <a:p>
            <a:pPr algn="just"/>
            <a:r>
              <a:rPr lang="en-US" sz="2400" dirty="0"/>
              <a:t> </a:t>
            </a:r>
            <a:r>
              <a:rPr lang="en-US" sz="2400" dirty="0" smtClean="0"/>
              <a:t> in Cowling approximation.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We account for the </a:t>
            </a:r>
            <a:r>
              <a:rPr lang="en-US" sz="2400" dirty="0" err="1" smtClean="0"/>
              <a:t>superfluidity</a:t>
            </a:r>
            <a:r>
              <a:rPr lang="en-US" sz="2400" dirty="0" smtClean="0"/>
              <a:t> of baryons at finite temperature.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We consider </a:t>
            </a:r>
            <a:r>
              <a:rPr lang="en-US" sz="2400" i="1" baseline="0" dirty="0" err="1" smtClean="0"/>
              <a:t>npeμ</a:t>
            </a:r>
            <a:r>
              <a:rPr lang="en-US" sz="2400" dirty="0" smtClean="0"/>
              <a:t> composition.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We use Newtonian limit of the relativistic hydrodynamics of rotating </a:t>
            </a:r>
            <a:r>
              <a:rPr lang="en-US" sz="2400" dirty="0" err="1" smtClean="0"/>
              <a:t>superfluids</a:t>
            </a:r>
            <a:r>
              <a:rPr lang="en-US" sz="2400" dirty="0" smtClean="0"/>
              <a:t>  </a:t>
            </a:r>
          </a:p>
          <a:p>
            <a:pPr algn="ctr"/>
            <a:r>
              <a:rPr lang="en-US" sz="2000" baseline="0" dirty="0" smtClean="0">
                <a:solidFill>
                  <a:srgbClr val="00B0F0"/>
                </a:solidFill>
              </a:rPr>
              <a:t>(</a:t>
            </a:r>
            <a:r>
              <a:rPr lang="en-US" sz="2000" baseline="0" dirty="0" err="1" smtClean="0">
                <a:solidFill>
                  <a:srgbClr val="00B0F0"/>
                </a:solidFill>
              </a:rPr>
              <a:t>Lindblom</a:t>
            </a:r>
            <a:r>
              <a:rPr lang="en-US" sz="2000" baseline="0" dirty="0" smtClean="0">
                <a:solidFill>
                  <a:srgbClr val="00B0F0"/>
                </a:solidFill>
              </a:rPr>
              <a:t>, </a:t>
            </a:r>
            <a:r>
              <a:rPr lang="en-US" sz="2000" baseline="0" dirty="0" err="1" smtClean="0">
                <a:solidFill>
                  <a:srgbClr val="00B0F0"/>
                </a:solidFill>
              </a:rPr>
              <a:t>Mendell</a:t>
            </a:r>
            <a:r>
              <a:rPr lang="en-US" sz="2000" baseline="0" dirty="0" smtClean="0">
                <a:solidFill>
                  <a:srgbClr val="00B0F0"/>
                </a:solidFill>
              </a:rPr>
              <a:t> 1991; </a:t>
            </a:r>
            <a:r>
              <a:rPr lang="en-US" sz="2000" baseline="0" dirty="0" err="1" smtClean="0">
                <a:solidFill>
                  <a:srgbClr val="00B0F0"/>
                </a:solidFill>
              </a:rPr>
              <a:t>Gusakov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baseline="0" dirty="0" smtClean="0">
                <a:solidFill>
                  <a:srgbClr val="00B0F0"/>
                </a:solidFill>
              </a:rPr>
              <a:t>2016)</a:t>
            </a:r>
            <a:endParaRPr lang="ru-RU" sz="2000" dirty="0" smtClean="0">
              <a:solidFill>
                <a:srgbClr val="00B0F0"/>
              </a:solidFill>
            </a:endParaRP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05924" y="2424371"/>
            <a:ext cx="4033475" cy="576986"/>
          </a:xfrm>
          <a:prstGeom prst="rect">
            <a:avLst/>
          </a:prstGeom>
        </p:spPr>
      </p:pic>
      <p:pic>
        <p:nvPicPr>
          <p:cNvPr id="15" name="Picture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00364" y="105166"/>
            <a:ext cx="767760" cy="252000"/>
          </a:xfrm>
          <a:prstGeom prst="rect">
            <a:avLst/>
          </a:prstGeom>
        </p:spPr>
      </p:pic>
      <p:pic>
        <p:nvPicPr>
          <p:cNvPr id="5" name="Picture 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5357818" y="2512448"/>
            <a:ext cx="1744093" cy="288000"/>
          </a:xfrm>
          <a:prstGeom prst="rect">
            <a:avLst/>
          </a:prstGeom>
        </p:spPr>
      </p:pic>
      <p:pic>
        <p:nvPicPr>
          <p:cNvPr id="53" name="Picture 52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5286380" y="1512317"/>
            <a:ext cx="1591252" cy="247695"/>
          </a:xfrm>
          <a:prstGeom prst="rect">
            <a:avLst/>
          </a:prstGeom>
        </p:spPr>
      </p:pic>
      <p:pic>
        <p:nvPicPr>
          <p:cNvPr id="52" name="Picture 51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14282" y="1643050"/>
            <a:ext cx="2276597" cy="650613"/>
          </a:xfrm>
          <a:prstGeom prst="rect">
            <a:avLst/>
          </a:prstGeom>
        </p:spPr>
      </p:pic>
      <p:pic>
        <p:nvPicPr>
          <p:cNvPr id="57" name="Picture 56" descr="IguanaTex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285721" y="3214685"/>
            <a:ext cx="4787831" cy="295880"/>
          </a:xfrm>
          <a:prstGeom prst="rect">
            <a:avLst/>
          </a:prstGeom>
        </p:spPr>
      </p:pic>
      <p:pic>
        <p:nvPicPr>
          <p:cNvPr id="55" name="Picture 54" descr="IguanaTex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5357817" y="3226828"/>
            <a:ext cx="1233670" cy="270105"/>
          </a:xfrm>
          <a:prstGeom prst="rect">
            <a:avLst/>
          </a:prstGeom>
        </p:spPr>
      </p:pic>
      <p:pic>
        <p:nvPicPr>
          <p:cNvPr id="21" name="Picture 20" descr="IguanaTex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571472" y="4572008"/>
            <a:ext cx="3046813" cy="648000"/>
          </a:xfrm>
          <a:prstGeom prst="rect">
            <a:avLst/>
          </a:prstGeom>
        </p:spPr>
      </p:pic>
      <p:pic>
        <p:nvPicPr>
          <p:cNvPr id="12" name="Picture 11" descr="IguanaTex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6215073" y="3726894"/>
            <a:ext cx="2053952" cy="252000"/>
          </a:xfrm>
          <a:prstGeom prst="rect">
            <a:avLst/>
          </a:prstGeom>
        </p:spPr>
      </p:pic>
      <p:pic>
        <p:nvPicPr>
          <p:cNvPr id="14" name="Picture 13" descr="IguanaTex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3214678" y="6143644"/>
            <a:ext cx="4329686" cy="6429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596" y="71414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Consider perturbations                 in the frame co-rotating with the star.  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64941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system of equations describing </a:t>
            </a:r>
          </a:p>
          <a:p>
            <a:r>
              <a:rPr lang="en-US" sz="2000" dirty="0" smtClean="0"/>
              <a:t>Newtonian NS perturbations in weak-drag regime:</a:t>
            </a:r>
            <a:endParaRPr lang="ru-RU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71406" y="1512316"/>
            <a:ext cx="5143536" cy="21431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9" descr="IguanaTex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218300" y="4153274"/>
            <a:ext cx="1424742" cy="288000"/>
          </a:xfrm>
          <a:prstGeom prst="rect">
            <a:avLst/>
          </a:prstGeom>
        </p:spPr>
      </p:pic>
      <p:pic>
        <p:nvPicPr>
          <p:cNvPr id="22" name="Picture 21" descr="IguanaTex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2000232" y="4012646"/>
            <a:ext cx="2960067" cy="5400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142844" y="3726894"/>
            <a:ext cx="571504" cy="142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1357290" y="3584018"/>
            <a:ext cx="642942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58048" y="1428736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baryon displacement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215206" y="244101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heat function</a:t>
            </a:r>
            <a:endParaRPr lang="ru-RU" dirty="0"/>
          </a:p>
        </p:txBody>
      </p:sp>
      <p:pic>
        <p:nvPicPr>
          <p:cNvPr id="54" name="Picture 53" descr="IguanaTex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5341022" y="2006586"/>
            <a:ext cx="117830" cy="2311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00694" y="192880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</a:t>
            </a:r>
            <a:r>
              <a:rPr lang="en-US" dirty="0" err="1" smtClean="0"/>
              <a:t>superfluid</a:t>
            </a:r>
            <a:r>
              <a:rPr lang="en-US" dirty="0" smtClean="0"/>
              <a:t> particle displacement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715140" y="315539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superfluid</a:t>
            </a:r>
            <a:r>
              <a:rPr lang="en-US" dirty="0" smtClean="0"/>
              <a:t> displacement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214546" y="624360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EOS:</a:t>
            </a:r>
            <a:endParaRPr lang="ru-RU" sz="2000" dirty="0"/>
          </a:p>
        </p:txBody>
      </p:sp>
      <p:sp>
        <p:nvSpPr>
          <p:cNvPr id="41" name="Arc 40"/>
          <p:cNvSpPr/>
          <p:nvPr/>
        </p:nvSpPr>
        <p:spPr>
          <a:xfrm rot="10800000">
            <a:off x="5214942" y="2428869"/>
            <a:ext cx="5000660" cy="2000264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Straight Connector 42"/>
          <p:cNvCxnSpPr/>
          <p:nvPr/>
        </p:nvCxnSpPr>
        <p:spPr>
          <a:xfrm>
            <a:off x="-142908" y="6070618"/>
            <a:ext cx="957269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0800000" flipV="1">
            <a:off x="5072066" y="1357298"/>
            <a:ext cx="2143140" cy="428628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9" descr="IguanaTex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500034" y="5429263"/>
            <a:ext cx="2051780" cy="258024"/>
          </a:xfrm>
          <a:prstGeom prst="rect">
            <a:avLst/>
          </a:prstGeom>
        </p:spPr>
      </p:pic>
      <p:pic>
        <p:nvPicPr>
          <p:cNvPr id="60" name="Picture 59" descr="IguanaTex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3067919" y="5451843"/>
            <a:ext cx="2142539" cy="191735"/>
          </a:xfrm>
          <a:prstGeom prst="rect">
            <a:avLst/>
          </a:prstGeom>
        </p:spPr>
      </p:pic>
      <p:pic>
        <p:nvPicPr>
          <p:cNvPr id="58" name="Picture 57" descr="IguanaTex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072198" y="5353624"/>
            <a:ext cx="428628" cy="28995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643702" y="5000636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responds for the entrainment between neutrons and protons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467963"/>
            <a:ext cx="90725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will look for the inertial modes in slowly rotating NS. We expand </a:t>
            </a:r>
            <a:r>
              <a:rPr lang="en-US" sz="2000" dirty="0" err="1" smtClean="0"/>
              <a:t>eigenmodes</a:t>
            </a:r>
            <a:r>
              <a:rPr lang="en-US" sz="2000" dirty="0" smtClean="0"/>
              <a:t> in Taylor series in rotation frequency, and consider only the first two terms of this expansion. We account for the </a:t>
            </a:r>
            <a:r>
              <a:rPr lang="en-US" sz="2000" dirty="0" err="1" smtClean="0"/>
              <a:t>oblateness</a:t>
            </a:r>
            <a:r>
              <a:rPr lang="en-US" sz="2000" dirty="0" smtClean="0"/>
              <a:t> of the NS due to rotation: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en-US" sz="2000" dirty="0"/>
          </a:p>
          <a:p>
            <a:pPr algn="ctr"/>
            <a:r>
              <a:rPr lang="en-US" sz="2000" dirty="0" smtClean="0"/>
              <a:t>Ordering relevant for inertial modes:</a:t>
            </a:r>
          </a:p>
        </p:txBody>
      </p:sp>
      <p:pic>
        <p:nvPicPr>
          <p:cNvPr id="3" name="Picture 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85852" y="4182739"/>
            <a:ext cx="2389191" cy="349059"/>
          </a:xfrm>
          <a:prstGeom prst="rect">
            <a:avLst/>
          </a:prstGeom>
        </p:spPr>
      </p:pic>
      <p:pic>
        <p:nvPicPr>
          <p:cNvPr id="4" name="Picture 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286248" y="4182739"/>
            <a:ext cx="3220558" cy="3174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4282" y="4743402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will look for purely </a:t>
            </a:r>
            <a:r>
              <a:rPr lang="en-US" sz="2000" dirty="0" err="1" smtClean="0"/>
              <a:t>toroidal</a:t>
            </a:r>
            <a:r>
              <a:rPr lang="en-US" sz="2000" dirty="0" smtClean="0"/>
              <a:t> solutions in the leading order in        (r-modes).</a:t>
            </a:r>
            <a:endParaRPr lang="ru-RU" sz="2000" dirty="0"/>
          </a:p>
        </p:txBody>
      </p:sp>
      <p:pic>
        <p:nvPicPr>
          <p:cNvPr id="22" name="Picture 2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969156" y="4857760"/>
            <a:ext cx="174612" cy="192732"/>
          </a:xfrm>
          <a:prstGeom prst="rect">
            <a:avLst/>
          </a:prstGeom>
        </p:spPr>
      </p:pic>
      <p:pic>
        <p:nvPicPr>
          <p:cNvPr id="38" name="Picture 37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992480" y="1825285"/>
            <a:ext cx="2722528" cy="3174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42976" y="2357430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Barotropic</a:t>
            </a:r>
            <a:r>
              <a:rPr lang="en-US" sz="2000" dirty="0" smtClean="0"/>
              <a:t> surfaces                             .</a:t>
            </a:r>
            <a:endParaRPr lang="ru-RU" sz="2000" dirty="0"/>
          </a:p>
        </p:txBody>
      </p:sp>
      <p:pic>
        <p:nvPicPr>
          <p:cNvPr id="40" name="Picture 39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52545" y="2428868"/>
            <a:ext cx="1405405" cy="2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frac{1}{\tau_{\rm GR}}+\frac{1}{\tau_{\rm Diss}}=0$$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62504"/>
  <p:tag name="ORIGINALWIDTH" val="404,25"/>
  <p:tag name="OUTPUTDPI" val="1200"/>
  <p:tag name="LATEXADDIN" val="\documentclass{article}&#10;\usepackage{amsmath}&#10;\pagestyle{empty}&#10;\begin{document}&#10;&#10;\begin{eqnarray}&#10;{\pmb \xi}_{\rm b}\equiv {\pmb j}_{\rm b}/(\imath \sigma n_{\rm b}) \nonumber&#10;\end{eqnarray}&#10;&#10;&#10;\end{document}"/>
  <p:tag name="IGUANATEXSIZE" val="20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89,25"/>
  <p:tag name="OUTPUTDPI" val="1200"/>
  <p:tag name="LATEXADDIN" val="\documentclass{article}&#10;\usepackage{amsmath}&#10;\pagestyle{empty}&#10;\begin{document}&#10;&#10;&#10;$Y_{np}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205,875"/>
  <p:tag name="OUTPUTDPI" val="1200"/>
  <p:tag name="LATEXADDIN" val="\documentclass{article}&#10;\usepackage{amsmath}&#10;\pagestyle{empty}&#10;\begin{document}&#10;&#10;&#10;$Y_{np}=0$&#10;&#10;\end{document}"/>
  <p:tag name="IGUANATEXSIZE" val="20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"/>
  <p:tag name="ORIGINALWIDTH" val="164,25"/>
  <p:tag name="OUTPUTDPI" val="1200"/>
  <p:tag name="LATEXADDIN" val="\documentclass{article}&#10;\usepackage{amsmath}&#10;\pagestyle{empty}&#10;\begin{document}&#10;&#10;&#10;$m=2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"/>
  <p:tag name="ORIGINALWIDTH" val="892,8751"/>
  <p:tag name="OUTPUTDPI" val="1200"/>
  <p:tag name="LATEXADDIN" val="\documentclass{article}&#10;\usepackage{amsmath}&#10;\pagestyle{empty}&#10;\begin{document}&#10;&#10;&#10;$T_{cn}=6 \times 10^8\,\rm K$, $T_{cp}=5 \times 10^9\,\rm K$&#10;&#10;\end{document}"/>
  <p:tag name="IGUANATEXSIZE" val="20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"/>
  <p:tag name="ORIGINALWIDTH" val="892,8751"/>
  <p:tag name="OUTPUTDPI" val="1200"/>
  <p:tag name="LATEXADDIN" val="\documentclass{article}&#10;\usepackage{amsmath}&#10;\pagestyle{empty}&#10;\begin{document}&#10;&#10;&#10;$T_{cn}=6 \times 10^8\,\rm K$, $T_{cp}=5 \times 10^9\,\rm K$&#10;&#10;\end{document}"/>
  <p:tag name="IGUANATEXSIZE" val="20"/>
  <p:tag name="IGUANATEXCURSOR" val="142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"/>
  <p:tag name="ORIGINALWIDTH" val="323,625"/>
  <p:tag name="OUTPUTDPI" val="1200"/>
  <p:tag name="LATEXADDIN" val="\documentclass{article}&#10;\usepackage{amsmath}&#10;\pagestyle{empty}&#10;\begin{document}&#10;&#10;&#10;$M=1.4M_\odot$&#10;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"/>
  <p:tag name="ORIGINALWIDTH" val="323,625"/>
  <p:tag name="OUTPUTDPI" val="1200"/>
  <p:tag name="LATEXADDIN" val="\documentclass{article}&#10;\usepackage{amsmath}&#10;\pagestyle{empty}&#10;\begin{document}&#10;&#10;&#10;$M=1.7M_\odot$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"/>
  <p:tag name="ORIGINALWIDTH" val="164,25"/>
  <p:tag name="OUTPUTDPI" val="1200"/>
  <p:tag name="LATEXADDIN" val="\documentclass{article}&#10;\usepackage{amsmath}&#10;\pagestyle{empty}&#10;\begin{document}&#10;&#10;&#10;$m=2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,625"/>
  <p:tag name="ORIGINALWIDTH" val="546,3751"/>
  <p:tag name="OUTPUTDPI" val="1200"/>
  <p:tag name="LATEXADDIN" val="\documentclass{article}&#10;\usepackage{amsmath}&#10;\pagestyle{empty}&#10;\begin{document}&#10;&#10;\begin{eqnarray}&#10;\delta n_{\rm b}+{\rm div}(n_{\rm b} {\pmb \xi}_{\rm b})=0 \label{cont b} \nonumber\\&#10;\delta n_{\rm l}+{\rm div}(n_{\rm l} {\pmb \xi})=0 \label{cont l} \nonumber&#10;\end{eqnarray}&#10;&#10;&#10;\end{document}"/>
  <p:tag name="IGUANATEXSIZE" val="20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,87504"/>
  <p:tag name="ORIGINALWIDTH" val="1209,375"/>
  <p:tag name="OUTPUTDPI" val="1200"/>
  <p:tag name="LATEXADDIN" val="\documentclass{article}&#10;\usepackage{amsmath}&#10;\pagestyle{empty}&#10;\begin{document}&#10;&#10;\begin{eqnarray}&#10;h \sigma^2 {\pmb z}- 2\imath h_1 \sigma \Omega \times {\pmb z}=c^2 n_e \nabla \delta \mu_e+c^2 n_\mu \nabla \delta \mu_\mu&#10;\nonumber&#10;\end{eqnarray}&#10;&#10;&#10;&#10;\end{document}"/>
  <p:tag name="IGUANATEXSIZE" val="20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279,375"/>
  <p:tag name="OUTPUTDPI" val="1200"/>
  <p:tag name="LATEXADDIN" val="\documentclass{article}&#10;\usepackage{amsmath}&#10;\pagestyle{empty}&#10;\begin{document}&#10;&#10;&#10;${\pmb z}\equiv{\pmb \xi}_{\rm b}-{\pmb \xi}$&#10;&#10;\end{document}"/>
  <p:tag name="IGUANATEXSIZE" val="20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,125"/>
  <p:tag name="ORIGINALWIDTH" val="714,3751"/>
  <p:tag name="OUTPUTDPI" val="1200"/>
  <p:tag name="LATEXADDIN" val="\documentclass{article}&#10;\usepackage{amsmath}&#10;\pagestyle{empty}&#10;\begin{document}&#10;&#10;\begin{eqnarray}&#10;y=\frac{n_{\rm b}Y_{pp}}{\mu_n(Y_{nn}Y_{pp}-Y_{np}^2)}-1 \nonumber&#10;\end{eqnarray}&#10;&#10;&#10;&#10;\end{document}"/>
  <p:tag name="IGUANATEXSIZE" val="2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25"/>
  <p:tag name="ORIGINALWIDTH" val="507,375"/>
  <p:tag name="OUTPUTDPI" val="1200"/>
  <p:tag name="LATEXADDIN" val="\documentclass{article}&#10;\usepackage{amsmath}&#10;\pagestyle{empty}&#10;\begin{document}&#10;&#10;&#10;$\delta \mu_l\equiv \mu_n-\mu_p-\mu_{l}$&#10;&#10;\end{document}"/>
  <p:tag name="IGUANATEXSIZE" val="20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125"/>
  <p:tag name="ORIGINALWIDTH" val="997,5"/>
  <p:tag name="OUTPUTDPI" val="1200"/>
  <p:tag name="LATEXADDIN" val="\documentclass{article}&#10;\usepackage{amsmath}&#10;\pagestyle{empty}&#10;\begin{document}&#10;&#10;\begin{eqnarray}&#10;\delta n_i=\frac{\partial n_i}{\partial P} \delta P+\frac{\partial n_i}{\partial \delta \mu_e}\delta \mu_e+\frac{\partial n_i}{\partial \delta \mu_\mu}\delta \mu_\mu \nonumber&#10;\end{eqnarray}&#10;&#10;&#10;\end{document}"/>
  <p:tag name="IGUANATEXSIZE" val="20"/>
  <p:tag name="IGUANATEXCURSOR" val="273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,62504"/>
  <p:tag name="ORIGINALWIDTH" val="280,125"/>
  <p:tag name="OUTPUTDPI" val="1200"/>
  <p:tag name="LATEXADDIN" val="\documentclass{article}&#10;\usepackage{amsmath}&#10;\pagestyle{empty}&#10;\begin{document}&#10;&#10;$h=n_b \mu_n y$&#10;&#10;&#10;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,125"/>
  <p:tag name="ORIGINALWIDTH" val="614,6251"/>
  <p:tag name="OUTPUTDPI" val="1200"/>
  <p:tag name="LATEXADDIN" val="\documentclass{article}&#10;\usepackage{amsmath}&#10;\pagestyle{empty}&#10;\begin{document}&#10;&#10;&#10;$h_1=\mu_n n_b\left(\frac{n_b}{Y_{nk}\mu_k}-1\right)$&#10;&#10;&#10;\end{document}"/>
  <p:tag name="IGUANATEXSIZE" val="20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,75"/>
  <p:tag name="ORIGINALWIDTH" val="29,25"/>
  <p:tag name="OUTPUTDPI" val="1200"/>
  <p:tag name="LATEXADDIN" val="\documentclass{article}&#10;\usepackage{amsmath}&#10;\pagestyle{empty}&#10;\begin{document}&#10;&#10;${\pmb \xi}$&#10;&#10;&#10;\end{document}"/>
  <p:tag name="IGUANATEXSIZE" val="20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12504"/>
  <p:tag name="ORIGINALWIDTH" val="440,625"/>
  <p:tag name="OUTPUTDPI" val="1200"/>
  <p:tag name="LATEXADDIN" val="\documentclass{article}&#10;\usepackage{amsmath}&#10;\pagestyle{empty}&#10;\begin{document}&#10;&#10;&#10;$\frac{1}{\tau_{\rm Diss}}=\frac{1}{\tau_{\rm Ek}}+\frac{1}{\tau_{\rm bv}}$&#10;&#10;\end{document}"/>
  <p:tag name="IGUANATEXSIZE" val="20"/>
  <p:tag name="IGUANATEXCURSOR" val="108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,12504"/>
  <p:tag name="ORIGINALWIDTH" val="462"/>
  <p:tag name="OUTPUTDPI" val="1200"/>
  <p:tag name="LATEXADDIN" val="\documentclass{article}&#10;\usepackage{amsmath}&#10;\pagestyle{empty}&#10;\begin{document}&#10;&#10;&#10;${\pmb j}_{i} = n_i {\pmb u} + Y_{ik} {\pmb w}_{k}$&#10;&#10;\end{document}"/>
  <p:tag name="IGUANATEXSIZE" val="20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,75"/>
  <p:tag name="ORIGINALWIDTH" val="480"/>
  <p:tag name="OUTPUTDPI" val="1200"/>
  <p:tag name="LATEXADDIN" val="\documentclass{article}&#10;\usepackage{amsmath}&#10;\pagestyle{empty}&#10;\begin{document}&#10;&#10;${\pmb w}_{i} = m_i{\pmb v}_{s\,i}-\mu_i{\pmb u}$&#10;&#10;&#10;\end{document}"/>
  <p:tag name="IGUANATEXSIZE" val="20"/>
  <p:tag name="IGUANATEXCURSOR" val="129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89,25"/>
  <p:tag name="OUTPUTDPI" val="1200"/>
  <p:tag name="LATEXADDIN" val="\documentclass{article}&#10;\usepackage{amsmath}&#10;\pagestyle{empty}&#10;\begin{document}&#10;&#10;&#10;$Y_{np}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7,25"/>
  <p:tag name="ORIGINALWIDTH" val="528,75"/>
  <p:tag name="OUTPUTDPI" val="1200"/>
  <p:tag name="LATEXADDIN" val="\documentclass{article}&#10;\usepackage{amsmath}&#10;\pagestyle{empty}&#10;\begin{document}&#10;&#10;\begin{eqnarray}&#10;\sigma=\Omega \sigma_0\left(1+\Omega^2 \sigma_1\right)\nonumber&#10;\end{eqnarray}&#10;&#10;&#10;&#10;\end{document}"/>
  <p:tag name="IGUANATEXSIZE" val="20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,5"/>
  <p:tag name="ORIGINALWIDTH" val="715,1251"/>
  <p:tag name="OUTPUTDPI" val="1200"/>
  <p:tag name="LATEXADDIN" val="\documentclass{article}&#10;\usepackage{amsmath}&#10;\pagestyle{empty}&#10;\begin{document}&#10;&#10;&#10;\begin{eqnarray}&#10;\delta f=\Omega^2 \delta f_1 {\rm exp}(\imath \sigma t+\imath m \phi) \nonumber&#10;\end{eqnarray}&#10;&#10;&#10;\end{document}"/>
  <p:tag name="IGUANATEXSIZE" val="20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,87504"/>
  <p:tag name="ORIGINALWIDTH" val="39,75"/>
  <p:tag name="OUTPUTDPI" val="1200"/>
  <p:tag name="LATEXADDIN" val="\documentclass{article}&#10;\usepackage{amsmath}&#10;\pagestyle{empty}&#10;\begin{document}&#10;&#10;$\Omega$&#10;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643,1251"/>
  <p:tag name="OUTPUTDPI" val="1200"/>
  <p:tag name="LATEXADDIN" val="\documentclass{article}&#10;\usepackage{amsmath}&#10;\pagestyle{empty}&#10;\begin{document}&#10;&#10;$r=x\left[1-\Omega^2 \alpha(x) {\rm cos}^2 \theta\right]$&#10;&#10;&#10;\end{document}"/>
  <p:tag name="IGUANATEXSIZE" val="20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"/>
  <p:tag name="ORIGINALWIDTH" val="255,75"/>
  <p:tag name="OUTPUTDPI" val="1200"/>
  <p:tag name="LATEXADDIN" val="\documentclass{article}&#10;\usepackage{amsmath}&#10;\pagestyle{empty}&#10;\begin{document}&#10;&#10;$x=\rm const$&#10;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,875"/>
  <p:tag name="ORIGINALWIDTH" val="1398"/>
  <p:tag name="OUTPUTDPI" val="1200"/>
  <p:tag name="LATEXADDIN" val="\documentclass{article}&#10;\usepackage{amsmath}&#10;\pagestyle{empty}&#10;\begin{document}&#10;&#10;&#10;\begin{eqnarray}&#10;\sigma_0 \xi_{{\rm b}\theta}^0+2\imath{\rm cos}\theta \xi_{{\rm b}\phi}^0=-\frac{\imath}{m}\frac{\partial}{\partial \theta}{\rm sin}\theta \left(\sigma_0 \xi_{{\rm b}\phi}^0-2\imath {\rm cos}\theta \xi_{{\rm b}\theta}^0\right) \nonumber&#10;\end{eqnarray}&#10;&#10;&#10;\end{document}"/>
  <p:tag name="IGUANATEXSIZE" val="20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,125"/>
  <p:tag name="ORIGINALWIDTH" val="1807,5"/>
  <p:tag name="OUTPUTDPI" val="1200"/>
  <p:tag name="LATEXADDIN" val="\documentclass{article}&#10;\usepackage{amsmath}&#10;\pagestyle{empty}&#10;\begin{document}&#10;&#10;$h(x)\sigma_0 z_\theta^0+2\imath h_1(x){\rm cos}\theta z_\phi^0=-\frac{\imath}{m}\frac{\partial}{\partial \theta}{\rm sin}\theta \left[h(x)\sigma_0 z_\phi^0-2\imath h_1(x){\rm cos}\theta z_\theta^0\right]$&#10;&#10;&#10;\end{document}"/>
  <p:tag name="IGUANATEXSIZE" val="20"/>
  <p:tag name="IGUANATEXCURSOR" val="286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"/>
  <p:tag name="ORIGINALWIDTH" val="229,5"/>
  <p:tag name="OUTPUTDPI" val="1200"/>
  <p:tag name="LATEXADDIN" val="\documentclass{article}&#10;\usepackage{amsmath}&#10;\pagestyle{empty}&#10;\begin{document}&#10;&#10;$S=0.05$&#10;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"/>
  <p:tag name="ORIGINALWIDTH" val="553,5"/>
  <p:tag name="OUTPUTDPI" val="1200"/>
  <p:tag name="LATEXADDIN" val="\documentclass{article}&#10;\usepackage{amsmath}&#10;\pagestyle{empty}&#10;\begin{document}&#10;&#10;&#10;$\frac{\partial}{\partial \theta}{\rm sin}\theta z_\theta^0+\imath m z_\phi^0=0$&#10;&#10;\end{document}"/>
  <p:tag name="IGUANATEXSIZE" val="20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"/>
  <p:tag name="ORIGINALWIDTH" val="602,6251"/>
  <p:tag name="OUTPUTDPI" val="1200"/>
  <p:tag name="LATEXADDIN" val="\documentclass{article}&#10;\usepackage{amsmath}&#10;\pagestyle{empty}&#10;\begin{document}&#10;&#10;$\frac{\partial}{\partial \theta}{\rm sin}\theta \xi_{{\rm b}\theta}^0+\imath m \xi_{{\rm b}\phi}^0=0$&#10;&#10;&#10;\end{document}"/>
  <p:tag name="IGUANATEXSIZE" val="20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5"/>
  <p:tag name="ORIGINALWIDTH" val="347,25"/>
  <p:tag name="OUTPUTDPI" val="1200"/>
  <p:tag name="LATEXADDIN" val="\documentclass{article}&#10;\usepackage{amsmath}&#10;\pagestyle{empty}&#10;\begin{document}&#10;&#10;\begin{eqnarray}&#10;\sigma_0=\frac{2m}{l(l+1)} \nonumber&#10;\end{eqnarray}&#10;&#10;&#10;&#10;\end{document}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,62504"/>
  <p:tag name="ORIGINALWIDTH" val="421,5"/>
  <p:tag name="OUTPUTDPI" val="1200"/>
  <p:tag name="LATEXADDIN" val="\documentclass{article}&#10;\usepackage{amsmath}&#10;\pagestyle{empty}&#10;\begin{document}&#10;&#10;$\sigma_0=\frac{2m}{l(l+1)}\frac{h_1(x)}{h(x)}$&#10;&#10;&#10;\end{document}"/>
  <p:tag name="IGUANATEXSIZE" val="20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5"/>
  <p:tag name="ORIGINALWIDTH" val="347,25"/>
  <p:tag name="OUTPUTDPI" val="1200"/>
  <p:tag name="LATEXADDIN" val="\documentclass{article}&#10;\usepackage{amsmath}&#10;\pagestyle{empty}&#10;\begin{document}&#10;&#10;\begin{eqnarray}&#10;\sigma_0=\frac{2m}{l(l+1)} \nonumber&#10;\end{eqnarray}&#10;&#10;&#10;&#10;\end{document}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,87504"/>
  <p:tag name="ORIGINALWIDTH" val="753,3751"/>
  <p:tag name="OUTPUTDPI" val="1200"/>
  <p:tag name="LATEXADDIN" val="\documentclass{article}&#10;\usepackage{amsmath}&#10;\pagestyle{empty}&#10;\begin{document}&#10;&#10;&#10;$Y_{np}=0\;\; =&gt; \;\; h_1(x)=h(x)$&#10;&#10;\end{document}"/>
  <p:tag name="IGUANATEXSIZE" val="20"/>
  <p:tag name="IGUANATEXCURSOR" val="104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,62504"/>
  <p:tag name="ORIGINALWIDTH" val="653,25"/>
  <p:tag name="OUTPUTDPI" val="1200"/>
  <p:tag name="LATEXADDIN" val="\documentclass{article}&#10;\usepackage{amsmath}&#10;\pagestyle{empty}&#10;\begin{document}&#10;&#10;$\sigma_0=\frac{2m}{l(l+1)}\frac{h_1(x)}{h(x)}=\frac{2m}{l(l+1)}$&#10;&#10;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8,75"/>
  <p:tag name="ORIGINALWIDTH" val="1543,875"/>
  <p:tag name="OUTPUTDPI" val="1200"/>
  <p:tag name="LATEXADDIN" val="\documentclass{article}&#10;\usepackage{amsmath}&#10;\pagestyle{empty}&#10;\begin{document}&#10;&#10;\begin{eqnarray}&#10;\xi_{{\rm b}\theta}^0=\imath m C_{lm}(x)\frac{P_l^m({\rm cos}\theta)}{{\rm sin}\theta},\;\;\;\;\xi_{{\rm b}\phi}^0=- C_{lm}(x)\frac{d}{d\theta}P_l^m({\rm cos}\theta) \nonumber\\&#10;z_\theta^0=\imath m C_{zlm}(x)\frac{P_l^m({\rm cos}\theta)}{{\rm sin}\theta},\;\;\;\;z_\phi^0=- C_{zlm}(x)\frac{d}{d\theta}P_l^m({\rm cos}\theta) \nonumber&#10;\end{eqnarray}&#10;&#10;&#10;&#10;\end{document}"/>
  <p:tag name="IGUANATEXSIZE" val="20"/>
  <p:tag name="IGUANATEXCURSOR" val="421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205,875"/>
  <p:tag name="OUTPUTDPI" val="1200"/>
  <p:tag name="LATEXADDIN" val="\documentclass{article}&#10;\usepackage{amsmath}&#10;\pagestyle{empty}&#10;\begin{document}&#10;&#10;&#10;$Y_{np}=0$&#10;&#10;\end{document}"/>
  <p:tag name="IGUANATEXSIZE" val="20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205,875"/>
  <p:tag name="OUTPUTDPI" val="1200"/>
  <p:tag name="LATEXADDIN" val="\documentclass{article}&#10;\usepackage{amsmath}&#10;\pagestyle{empty}&#10;\begin{document}&#10;&#10;&#10;$Y_{np}=0$&#10;&#10;\end{document}"/>
  <p:tag name="IGUANATEXSIZE" val="20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L_{\rm cool} = W_{\rm acc}$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,5"/>
  <p:tag name="ORIGINALWIDTH" val="634,1251"/>
  <p:tag name="OUTPUTDPI" val="1200"/>
  <p:tag name="LATEXADDIN" val="\documentclass{article}&#10;\usepackage{amsmath}&#10;\pagestyle{empty}&#10;\begin{document}&#10;&#10;$Y=2.48{\rm e}41\,\rm erg^{-1} cm^{-3}$&#10;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,25"/>
  <p:tag name="ORIGINALWIDTH" val="1025,25"/>
  <p:tag name="OUTPUTDPI" val="1200"/>
  <p:tag name="LATEXADDIN" val="\documentclass{article}&#10;\usepackage{amsmath}&#10;\pagestyle{empty}&#10;\begin{document}&#10;&#10;\begin{eqnarray}&#10;-\sigma^2 {{\pmb \xi}_{\rm b}}+2 \imath \sigma {\Omega}\times {{\pmb \xi}_{\rm b}}=\frac{\delta w}{w_0^2}\nabla P_0-\frac{\nabla \delta P}{w_0} \nonumber&#10;\end{eqnarray}&#10;&#10;&#10;\end{document}"/>
  <p:tag name="IGUANATEXSIZE" val="20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,625"/>
  <p:tag name="ORIGINALWIDTH" val="546,3751"/>
  <p:tag name="OUTPUTDPI" val="1200"/>
  <p:tag name="LATEXADDIN" val="\documentclass{article}&#10;\usepackage{amsmath}&#10;\pagestyle{empty}&#10;\begin{document}&#10;&#10;\begin{eqnarray}&#10;\delta n_{\rm b}+{\rm div}(n_{\rm b} {\pmb \xi}_{\rm b})=0 \label{cont b} \nonumber\\&#10;\delta n_{\rm l}+{\rm div}(n_{\rm l} {\pmb \xi})=0 \label{cont l} \nonumber&#10;\end{eqnarray}&#10;&#10;&#10;\end{document}"/>
  <p:tag name="IGUANATEXSIZE" val="20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,87504"/>
  <p:tag name="ORIGINALWIDTH" val="1181,25"/>
  <p:tag name="OUTPUTDPI" val="1200"/>
  <p:tag name="LATEXADDIN" val="\documentclass{article}&#10;\usepackage{amsmath}&#10;\pagestyle{empty}&#10;\begin{document}&#10;&#10;\begin{eqnarray}&#10;h \sigma^2 {\pmb z}- 2\imath h \sigma \Omega \times {\pmb z}=c^2 n_e \nabla \delta \mu_e+c^2 n_\mu \nabla \delta \mu_\mu&#10;\nonumber&#10;\end{eqnarray}&#10;&#10;&#10;&#10;\end{document}"/>
  <p:tag name="IGUANATEXSIZE" val="20"/>
  <p:tag name="IGUANATEXCURSOR" val="128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,87504"/>
  <p:tag name="ORIGINALWIDTH" val="153"/>
  <p:tag name="OUTPUTDPI" val="1200"/>
  <p:tag name="LATEXADDIN" val="\documentclass{article}&#10;\usepackage{amsmath}&#10;\pagestyle{empty}&#10;\begin{document}&#10;&#10;$l=m$&#10;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,87504"/>
  <p:tag name="ORIGINALWIDTH" val="39,75"/>
  <p:tag name="OUTPUTDPI" val="1200"/>
  <p:tag name="LATEXADDIN" val="\documentclass{article}&#10;\usepackage{amsmath}&#10;\pagestyle{empty}&#10;\begin{document}&#10;&#10;&#10;$\Omega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,87504"/>
  <p:tag name="ORIGINALWIDTH" val="39,75"/>
  <p:tag name="OUTPUTDPI" val="1200"/>
  <p:tag name="LATEXADDIN" val="\documentclass{article}&#10;\usepackage{amsmath}&#10;\pagestyle{empty}&#10;\begin{document}&#10;&#10;&#10;$\Omega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25"/>
  <p:tag name="ORIGINALWIDTH" val="438,375"/>
  <p:tag name="OUTPUTDPI" val="1200"/>
  <p:tag name="LATEXADDIN" val="\documentclass{article}&#10;\usepackage{amsmath}&#10;\pagestyle{empty}&#10;\begin{document}&#10;&#10;$C_{lm}(x),\, C_{zlm}(x)$&#10;&#10;&#10;\end{document}"/>
  <p:tag name="IGUANATEXSIZE" val="2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25"/>
  <p:tag name="ORIGINALWIDTH" val="438,375"/>
  <p:tag name="OUTPUTDPI" val="1200"/>
  <p:tag name="LATEXADDIN" val="\documentclass{article}&#10;\usepackage{amsmath}&#10;\pagestyle{empty}&#10;\begin{document}&#10;&#10;$C_{lm}(x),\, C_{zlm}(x)$&#10;&#10;&#10;\end{document}"/>
  <p:tag name="IGUANATEXSIZE" val="2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"/>
  <p:tag name="ORIGINALWIDTH" val="54"/>
  <p:tag name="OUTPUTDPI" val="1200"/>
  <p:tag name="LATEXADDIN" val="\documentclass{article}&#10;\usepackage{amsmath}&#10;\pagestyle{empty}&#10;\begin{document}&#10;&#10;$\sigma_1$&#10;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,75"/>
  <p:tag name="ORIGINALWIDTH" val="356,25"/>
  <p:tag name="OUTPUTDPI" val="1200"/>
  <p:tag name="LATEXADDIN" val="\documentclass{article}&#10;\usepackage{amsmath}&#10;\pagestyle{empty}&#10;\begin{document}&#10;&#10;$t_{\rm BCD}\ll t_{\rm DAB}$&#10;&#10;&#10;\end{document}"/>
  <p:tag name="IGUANATEXSIZE" val="20"/>
  <p:tag name="IGUANATEXCURSOR" val="109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7,25"/>
  <p:tag name="ORIGINALWIDTH" val="528,75"/>
  <p:tag name="OUTPUTDPI" val="1200"/>
  <p:tag name="LATEXADDIN" val="\documentclass{article}&#10;\usepackage{amsmath}&#10;\pagestyle{empty}&#10;\begin{document}&#10;&#10;\begin{eqnarray}&#10;\sigma=\Omega \sigma_0\left(1+\Omega^2 \sigma_1\right)\nonumber&#10;\end{eqnarray}&#10;&#10;&#10;&#10;\end{document}"/>
  <p:tag name="IGUANATEXSIZE" val="20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8,75"/>
  <p:tag name="ORIGINALWIDTH" val="1543,875"/>
  <p:tag name="OUTPUTDPI" val="1200"/>
  <p:tag name="LATEXADDIN" val="\documentclass{article}&#10;\usepackage{amsmath}&#10;\pagestyle{empty}&#10;\begin{document}&#10;&#10;\begin{eqnarray}&#10;\xi_{{\rm b}\theta}^0=\imath m C_{lm}(x)\frac{P_l^m({\rm cos}\theta)}{{\rm sin}\theta},\;\;\;\;\xi_{{\rm b}\phi}^0=- C_{lm}(x)\frac{d}{d\theta}P_l^m({\rm cos}\theta) \nonumber\\&#10;z_\theta^0=\imath m C_{zlm}(x)\frac{P_l^m({\rm cos}\theta)}{{\rm sin}\theta},\;\;\;\;z_\phi^0=- C_{zlm}(x)\frac{d}{d\theta}P_l^m({\rm cos}\theta) \nonumber&#10;\end{eqnarray}&#10;&#10;&#10;&#10;\end{document}"/>
  <p:tag name="IGUANATEXSIZE" val="20"/>
  <p:tag name="IGUANATEXCURSOR" val="421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25"/>
  <p:tag name="ORIGINALWIDTH" val="438,375"/>
  <p:tag name="OUTPUTDPI" val="1200"/>
  <p:tag name="LATEXADDIN" val="\documentclass{article}&#10;\usepackage{amsmath}&#10;\pagestyle{empty}&#10;\begin{document}&#10;&#10;$C_{lm}(x),\, C_{zlm}(x)$&#10;&#10;&#10;\end{document}"/>
  <p:tag name="IGUANATEXSIZE" val="2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,87504"/>
  <p:tag name="ORIGINALWIDTH" val="1182"/>
  <p:tag name="OUTPUTDPI" val="1200"/>
  <p:tag name="LATEXADDIN" val="\documentclass{article}&#10;\usepackage{amsmath}&#10;\pagestyle{empty}&#10;\begin{document}&#10;&#10;&#10;$n_{\rm b\mu}\approx 0.133\,\rm fm^{-3}$ ($\rho_{\rm \mu}\approx 2.26\times 10^{14}\,\rm g\, cm^{-3}$)&#10;&#10;\end{document}"/>
  <p:tag name="IGUANATEXSIZE" val="20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,25"/>
  <p:tag name="ORIGINALWIDTH" val="391,125"/>
  <p:tag name="OUTPUTDPI" val="1200"/>
  <p:tag name="LATEXADDIN" val="\documentclass{article}&#10;\usepackage{amsmath}&#10;\pagestyle{empty}&#10;\begin{document}&#10;&#10;$T = 4\times10^8$~K&#10;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"/>
  <p:tag name="ORIGINALWIDTH" val="323,625"/>
  <p:tag name="OUTPUTDPI" val="1200"/>
  <p:tag name="LATEXADDIN" val="\documentclass{article}&#10;\usepackage{amsmath}&#10;\pagestyle{empty}&#10;\begin{document}&#10;&#10;&#10;$M=1.4M_\odot$&#10;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,87504"/>
  <p:tag name="ORIGINALWIDTH" val="265,875"/>
  <p:tag name="OUTPUTDPI" val="1200"/>
  <p:tag name="LATEXADDIN" val="\documentclass{article}&#10;\usepackage{amsmath}&#10;\pagestyle{empty}&#10;\begin{document}&#10;&#10;&#10;$l=m=2$&#10;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"/>
  <p:tag name="ORIGINALWIDTH" val="323,625"/>
  <p:tag name="OUTPUTDPI" val="1200"/>
  <p:tag name="LATEXADDIN" val="\documentclass{article}&#10;\usepackage{amsmath}&#10;\pagestyle{empty}&#10;\begin{document}&#10;&#10;&#10;$M=1.4M_\odot$&#10;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25"/>
  <p:tag name="ORIGINALWIDTH" val="438,375"/>
  <p:tag name="OUTPUTDPI" val="1200"/>
  <p:tag name="LATEXADDIN" val="\documentclass{article}&#10;\usepackage{amsmath}&#10;\pagestyle{empty}&#10;\begin{document}&#10;&#10;$C_{lm}(x),\, C_{zlm}(x)$&#10;&#10;&#10;\end{document}"/>
  <p:tag name="IGUANATEXSIZE" val="2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,62504"/>
  <p:tag name="ORIGINALWIDTH" val="273,75"/>
  <p:tag name="OUTPUTDPI" val="1200"/>
  <p:tag name="LATEXADDIN" val="\documentclass{article}&#10;\usepackage{amsmath}&#10;\pagestyle{empty}&#10;\begin{document}&#10;&#10;&#10;$T=10^7\, \rm K$&#10;&#10;\end{document}"/>
  <p:tag name="IGUANATEXSIZE" val="20"/>
  <p:tag name="IGUANATEXCURSOR" val="98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,62504"/>
  <p:tag name="ORIGINALWIDTH" val="238,875"/>
  <p:tag name="OUTPUTDPI" val="1200"/>
  <p:tag name="LATEXADDIN" val="\documentclass{article}&#10;\usepackage{amsmath}&#10;\pagestyle{empty}&#10;\begin{document}&#10;&#10;&#10;$\sim 10^{-4}R$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,37504"/>
  <p:tag name="ORIGINALWIDTH" val="44,62504"/>
  <p:tag name="OUTPUTDPI" val="1200"/>
  <p:tag name="LATEXADDIN" val="\documentclass{article}&#10;\usepackage{amsmath}&#10;\pagestyle{empty}&#10;\begin{document}&#10;&#10;&#10;$C$&#10;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,62504"/>
  <p:tag name="ORIGINALWIDTH" val="64,5"/>
  <p:tag name="OUTPUTDPI" val="1200"/>
  <p:tag name="LATEXADDIN" val="\documentclass{article}&#10;\usepackage{amsmath}&#10;\pagestyle{empty}&#10;\begin{document}&#10;&#10;&#10;$C_z$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,62504"/>
  <p:tag name="ORIGINALWIDTH" val="64,5"/>
  <p:tag name="OUTPUTDPI" val="1200"/>
  <p:tag name="LATEXADDIN" val="\documentclass{article}&#10;\usepackage{amsmath}&#10;\pagestyle{empty}&#10;\begin{document}&#10;&#10;&#10;$C_z$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,37504"/>
  <p:tag name="ORIGINALWIDTH" val="44,62504"/>
  <p:tag name="OUTPUTDPI" val="1200"/>
  <p:tag name="LATEXADDIN" val="\documentclass{article}&#10;\usepackage{amsmath}&#10;\pagestyle{empty}&#10;\begin{document}&#10;&#10;&#10;$C$&#10;&#10;\end{document}"/>
  <p:tag name="IGUANATEXSIZE" val="20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,87504"/>
  <p:tag name="ORIGINALWIDTH" val="265,875"/>
  <p:tag name="OUTPUTDPI" val="1200"/>
  <p:tag name="LATEXADDIN" val="\documentclass{article}&#10;\usepackage{amsmath}&#10;\pagestyle{empty}&#10;\begin{document}&#10;&#10;$l=m=2$&#10;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7,25"/>
  <p:tag name="ORIGINALWIDTH" val="528,75"/>
  <p:tag name="OUTPUTDPI" val="1200"/>
  <p:tag name="LATEXADDIN" val="\documentclass{article}&#10;\usepackage{amsmath}&#10;\pagestyle{empty}&#10;\begin{document}&#10;&#10;\begin{eqnarray}&#10;\sigma=\Omega \sigma_0\left(1+\Omega^2 \sigma_1\right)\nonumber&#10;\end{eqnarray}&#10;&#10;&#10;&#10;\end{document}"/>
  <p:tag name="IGUANATEXSIZE" val="20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,75"/>
  <p:tag name="ORIGINALWIDTH" val="94,5"/>
  <p:tag name="OUTPUTDPI" val="1200"/>
  <p:tag name="LATEXADDIN" val="\documentclass{article}&#10;\usepackage{amsmath}&#10;\pagestyle{empty}&#10;\begin{document}&#10;&#10;&#10;$npe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,75"/>
  <p:tag name="ORIGINALWIDTH" val="94,5"/>
  <p:tag name="OUTPUTDPI" val="1200"/>
  <p:tag name="LATEXADDIN" val="\documentclass{article}&#10;\usepackage{amsmath}&#10;\pagestyle{empty}&#10;\begin{document}&#10;&#10;&#10;$npe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,75"/>
  <p:tag name="ORIGINALWIDTH" val="94,5"/>
  <p:tag name="OUTPUTDPI" val="1200"/>
  <p:tag name="LATEXADDIN" val="\documentclass{article}&#10;\usepackage{amsmath}&#10;\pagestyle{empty}&#10;\begin{document}&#10;&#10;&#10;$npe$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125"/>
  <p:tag name="ORIGINALWIDTH" val="471"/>
  <p:tag name="OUTPUTDPI" val="1200"/>
  <p:tag name="LATEXADDIN" val="\documentclass{article}&#10;\usepackage{amsmath}&#10;\pagestyle{empty}&#10;\begin{document}&#10;&#10;\begin{eqnarray}&#10;\frac{\xi_r}{n_e}\frac{\partial n_e}{\partial r}=\frac{\xi_r}{n_\mu}\frac{\partial n_\mu}{\partial r} \nonumber&#10;\end{eqnarray}&#10;&#10;&#10;\end{document}"/>
  <p:tag name="IGUANATEXSIZE" val="20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,25"/>
  <p:tag name="ORIGINALWIDTH" val="1025,25"/>
  <p:tag name="OUTPUTDPI" val="1200"/>
  <p:tag name="LATEXADDIN" val="\documentclass{article}&#10;\usepackage{amsmath}&#10;\pagestyle{empty}&#10;\begin{document}&#10;&#10;\begin{eqnarray}&#10;-\sigma^2 {{\pmb \xi}_{\rm b}}+2 \imath \sigma {\Omega}\times {{\pmb \xi}_{\rm b}}=\frac{\delta w}{w_0^2}\nabla P_0-\frac{\nabla \delta P}{w_0} \nonumber&#10;\end{eqnarray}&#10;&#10;&#10;\end{document}"/>
  <p:tag name="IGUANATEXSIZE" val="20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,62504"/>
  <p:tag name="ORIGINALWIDTH" val="457,875"/>
  <p:tag name="OUTPUTDPI" val="1200"/>
  <p:tag name="LATEXADDIN" val="\documentclass{article}&#10;\usepackage{amsmath}&#10;\pagestyle{empty}&#10;\begin{document}&#10;&#10;$\partial (n_e/n_\mu)/\partial r\neq 0$&#10;&#10;&#10;\end{document}"/>
  <p:tag name="IGUANATEXSIZE" val="20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,5"/>
  <p:tag name="ORIGINALWIDTH" val="204"/>
  <p:tag name="OUTPUTDPI" val="1200"/>
  <p:tag name="LATEXADDIN" val="\documentclass{article}&#10;\usepackage{amsmath}&#10;\pagestyle{empty}&#10;\begin{document}&#10;&#10;$\xi_r\sim \Omega^2$&#10;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,87504"/>
  <p:tag name="ORIGINALWIDTH" val="48,75"/>
  <p:tag name="OUTPUTDPI" val="1200"/>
  <p:tag name="LATEXADDIN" val="\documentclass{article}&#10;\usepackage{amsmath}&#10;\pagestyle{empty}&#10;\begin{document}&#10;&#10;$\xi_r$&#10;&#10;&#10;\end{document}"/>
  <p:tag name="IGUANATEXSIZE" val="20"/>
  <p:tag name="IGUANATEXCURSOR" val="87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,62504"/>
  <p:tag name="ORIGINALWIDTH" val="88,5"/>
  <p:tag name="OUTPUTDPI" val="1200"/>
  <p:tag name="LATEXADDIN" val="\documentclass{article}&#10;\usepackage{amsmath}&#10;\pagestyle{empty}&#10;\begin{document}&#10;&#10;$\sim 1$&#10;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,87504"/>
  <p:tag name="ORIGINALWIDTH" val="163,125"/>
  <p:tag name="OUTPUTDPI" val="1200"/>
  <p:tag name="LATEXADDIN" val="\documentclass{article}&#10;\usepackage{amsmath}&#10;\pagestyle{empty}&#10;\begin{document}&#10;&#10;$\xi_r \sim 1$&#10;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25"/>
  <p:tag name="ORIGINALWIDTH" val="1416,75"/>
  <p:tag name="OUTPUTDPI" val="1200"/>
  <p:tag name="LATEXADDIN" val="\documentclass{article}&#10;\usepackage{amsmath}&#10;\pagestyle{empty}&#10;\begin{document}&#10;&#10;$\frac{1}{r^2}\frac{\partial}{\partial r}\left(\xi_r r^2\right)+\frac{1}{r{\rm sin}\theta}\frac{\partial}{\partial \theta}\left(\xi_\theta {\rm sin}\theta\right)+\frac{\imath m}{r{\rm sin}\theta}\xi_\phi+\frac{\xi_r}{n_e}\frac{\partial n_e}{\partial r}=0$&#10;&#10;&#10;\end{document}"/>
  <p:tag name="IGUANATEXSIZE" val="20"/>
  <p:tag name="IGUANATEXCURSOR" val="320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,12504"/>
  <p:tag name="ORIGINALWIDTH" val="1427,25"/>
  <p:tag name="OUTPUTDPI" val="1200"/>
  <p:tag name="LATEXADDIN" val="\documentclass{article}&#10;\usepackage{amsmath}&#10;\pagestyle{empty}&#10;\begin{document}&#10;&#10;$\frac{1}{r^2}\frac{\partial}{\partial r}\left(\xi_r r^2\right)+\frac{1}{r{\rm sin}\theta}\frac{\partial}{\partial \theta}\left(\xi_\theta {\rm sin}\theta\right)+\frac{\imath m}{r{\rm sin}\theta}\xi_\phi+\frac{\xi_r}{n_\mu}\frac{\partial n_\mu}{\partial r}=0$&#10;&#10;&#10;\end{document}"/>
  <p:tag name="IGUANATEXSIZE" val="20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,37504"/>
  <p:tag name="ORIGINALWIDTH" val="207"/>
  <p:tag name="OUTPUTDPI" val="1200"/>
  <p:tag name="LATEXADDIN" val="\documentclass{article}&#10;\usepackage{amsmath}&#10;\pagestyle{empty}&#10;\begin{document}&#10;&#10;$n_p=n_e$&#10;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,75"/>
  <p:tag name="ORIGINALWIDTH" val="42,37504"/>
  <p:tag name="OUTPUTDPI" val="1200"/>
  <p:tag name="LATEXADDIN" val="\documentclass{article}&#10;\usepackage{amsmath}&#10;\pagestyle{empty}&#10;\begin{document}&#10;&#10;$i_0^s$&#10;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,75"/>
  <p:tag name="ORIGINALWIDTH" val="42,37504"/>
  <p:tag name="OUTPUTDPI" val="1200"/>
  <p:tag name="LATEXADDIN" val="\documentclass{article}&#10;\usepackage{amsmath}&#10;\pagestyle{empty}&#10;\begin{document}&#10;&#10;$i_0^s$&#10;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,62504"/>
  <p:tag name="ORIGINALWIDTH" val="154,875"/>
  <p:tag name="OUTPUTDPI" val="1200"/>
  <p:tag name="LATEXADDIN" val="\documentclass{article}&#10;\usepackage{amsmath}&#10;\pagestyle{empty}&#10;\begin{document}&#10;&#10;&#10;$\propto {\rm e}^{\imath\sigma t}$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,87504"/>
  <p:tag name="ORIGINALWIDTH" val="251,625"/>
  <p:tag name="OUTPUTDPI" val="1200"/>
  <p:tag name="LATEXADDIN" val="\documentclass{article}&#10;\usepackage{amsmath}&#10;\pagestyle{empty}&#10;\begin{document}&#10;&#10;$i_k^s\,(k&gt;0)$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,87504"/>
  <p:tag name="ORIGINALWIDTH" val="251,625"/>
  <p:tag name="OUTPUTDPI" val="1200"/>
  <p:tag name="LATEXADDIN" val="\documentclass{article}&#10;\usepackage{amsmath}&#10;\pagestyle{empty}&#10;\begin{document}&#10;&#10;$i_k^s\,(k&gt;0)$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,87504"/>
  <p:tag name="ORIGINALWIDTH" val="251,625"/>
  <p:tag name="OUTPUTDPI" val="1200"/>
  <p:tag name="LATEXADDIN" val="\documentclass{article}&#10;\usepackage{amsmath}&#10;\pagestyle{empty}&#10;\begin{document}&#10;&#10;$i_k^s\,(k&gt;0)$&#10;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,75"/>
  <p:tag name="ORIGINALWIDTH" val="42,37504"/>
  <p:tag name="OUTPUTDPI" val="1200"/>
  <p:tag name="LATEXADDIN" val="\documentclass{article}&#10;\usepackage{amsmath}&#10;\pagestyle{empty}&#10;\begin{document}&#10;&#10;$i_0^s$&#10;&#10;&#10;\end{document}"/>
  <p:tag name="IGUANATEXSIZE" val="20"/>
  <p:tag name="IGUANATEXCURSOR" val="88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89,25"/>
  <p:tag name="OUTPUTDPI" val="1200"/>
  <p:tag name="LATEXADDIN" val="\documentclass{article}&#10;\usepackage{amsmath}&#10;\pagestyle{empty}&#10;\begin{document}&#10;&#10;&#10;$Y_{np}$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62504"/>
  <p:tag name="ORIGINALWIDTH" val="205,875"/>
  <p:tag name="OUTPUTDPI" val="1200"/>
  <p:tag name="LATEXADDIN" val="\documentclass{article}&#10;\usepackage{amsmath}&#10;\pagestyle{empty}&#10;\begin{document}&#10;&#10;&#10;$Y_{np}\neq 0$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,87504"/>
  <p:tag name="ORIGINALWIDTH" val="39,75"/>
  <p:tag name="OUTPUTDPI" val="1200"/>
  <p:tag name="LATEXADDIN" val="\documentclass{article}&#10;\usepackage{amsmath}&#10;\pagestyle{empty}&#10;\begin{document}&#10;&#10;$\Omega$&#10;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89,25"/>
  <p:tag name="OUTPUTDPI" val="1200"/>
  <p:tag name="LATEXADDIN" val="\documentclass{article}&#10;\usepackage{amsmath}&#10;\pagestyle{empty}&#10;\begin{document}&#10;&#10;&#10;$Y_{np}$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,12504"/>
  <p:tag name="ORIGINALWIDTH" val="302,25"/>
  <p:tag name="OUTPUTDPI" val="1200"/>
  <p:tag name="LATEXADDIN" val="\documentclass{article}&#10;\usepackage{amsmath}&#10;\pagestyle{empty}&#10;\begin{document}&#10;&#10;$\sigma_1\Omega^2&gt;\frac{\delta \sigma_0}{\sigma_0}$&#10;&#10;&#10;\end{document}"/>
  <p:tag name="IGUANATEXSIZE" val="2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89,25"/>
  <p:tag name="OUTPUTDPI" val="1200"/>
  <p:tag name="LATEXADDIN" val="\documentclass{article}&#10;\usepackage{amsmath}&#10;\pagestyle{empty}&#10;\begin{document}&#10;&#10;&#10;$Y_{np}$&#10;&#10;\end{document}"/>
  <p:tag name="IGUANATEXSIZE" val="20"/>
  <p:tag name="IGUANATEXCURSOR" val="89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,12504"/>
  <p:tag name="ORIGINALWIDTH" val="406,5"/>
  <p:tag name="OUTPUTDPI" val="1200"/>
  <p:tag name="LATEXADDIN" val="\documentclass{article}&#10;\usepackage{amsmath}&#10;\pagestyle{empty}&#10;\begin{document}&#10;&#10;&#10;$w=(P+\epsilon)/c^2$&#10;&#10;\end{document}"/>
  <p:tag name="IGUANATEXSIZE" val="20"/>
  <p:tag name="IGUANATEXCURSOR" val="102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,5"/>
  <p:tag name="ORIGINALWIDTH" val="204"/>
  <p:tag name="OUTPUTDPI" val="1200"/>
  <p:tag name="LATEXADDIN" val="\documentclass{article}&#10;\usepackage{amsmath}&#10;\pagestyle{empty}&#10;\begin{document}&#10;&#10;$\xi_r\sim \Omega^2$&#10;&#10;&#10;\end{document}"/>
  <p:tag name="IGUANATEXSIZE" val="20"/>
  <p:tag name="IGUANATEXCURSOR" val="100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,87504"/>
  <p:tag name="ORIGINALWIDTH" val="215,625"/>
  <p:tag name="OUTPUTDPI" val="1200"/>
  <p:tag name="LATEXADDIN" val="\documentclass{article}&#10;\usepackage{amsmath}&#10;\pagestyle{empty}&#10;\begin{document}&#10;&#10;$\xi_{{\rm b}r}=z_r$&#10;&#10;&#10;\end{document}"/>
  <p:tag name="IGUANATEXSIZE" val="20"/>
  <p:tag name="IGUANATEXCURSOR" val="10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62504"/>
  <p:tag name="ORIGINALWIDTH" val="205,875"/>
  <p:tag name="OUTPUTDPI" val="1200"/>
  <p:tag name="LATEXADDIN" val="\documentclass{article}&#10;\usepackage{amsmath}&#10;\pagestyle{empty}&#10;\begin{document}&#10;&#10;&#10;$Y_{np}\neq 0$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,12504"/>
  <p:tag name="ORIGINALWIDTH" val="165,75"/>
  <p:tag name="OUTPUTDPI" val="1200"/>
  <p:tag name="LATEXADDIN" val="\documentclass{article}&#10;\usepackage{amsmath}&#10;\pagestyle{empty}&#10;\begin{document}&#10;&#10;&#10;$z_r\neq 0$&#10;&#10;\end{document}"/>
  <p:tag name="IGUANATEXSIZE" val="20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,12504"/>
  <p:tag name="ORIGINALWIDTH" val="193,125"/>
  <p:tag name="OUTPUTDPI" val="1200"/>
  <p:tag name="LATEXADDIN" val="\documentclass{article}&#10;\usepackage{amsmath}&#10;\pagestyle{empty}&#10;\begin{document}&#10;&#10;&#10;$\xi_{{\rm b}r}\neq 0$&#10;&#10;\end{document}"/>
  <p:tag name="IGUANATEXSIZE" val="20"/>
  <p:tag name="IGUANATEXCURSOR" val="86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,87504"/>
  <p:tag name="ORIGINALWIDTH" val="51,75"/>
  <p:tag name="OUTPUTDPI" val="1200"/>
  <p:tag name="LATEXADDIN" val="\documentclass{article}&#10;\usepackage{amsmath}&#10;\pagestyle{empty}&#10;\begin{document}&#10;&#10;&#10;$\xi_{{\rm b}}$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62504"/>
  <p:tag name="ORIGINALWIDTH" val="205,875"/>
  <p:tag name="OUTPUTDPI" val="1200"/>
  <p:tag name="LATEXADDIN" val="\documentclass{article}&#10;\usepackage{amsmath}&#10;\pagestyle{empty}&#10;\begin{document}&#10;&#10;&#10;$Y_{np}\neq 0$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,87504"/>
  <p:tag name="ORIGINALWIDTH" val="51,75"/>
  <p:tag name="OUTPUTDPI" val="1200"/>
  <p:tag name="LATEXADDIN" val="\documentclass{article}&#10;\usepackage{amsmath}&#10;\pagestyle{empty}&#10;\begin{document}&#10;&#10;&#10;$\xi_{{\rm b}}$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,62504"/>
  <p:tag name="ORIGINALWIDTH" val="205,875"/>
  <p:tag name="OUTPUTDPI" val="1200"/>
  <p:tag name="LATEXADDIN" val="\documentclass{article}&#10;\usepackage{amsmath}&#10;\pagestyle{empty}&#10;\begin{document}&#10;&#10;&#10;$Y_{np}\neq 0$&#10;&#10;\end{document}"/>
  <p:tag name="IGUANATEXSIZE" val="20"/>
  <p:tag name="IGUANATEXCURSOR" val="94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,37504"/>
  <p:tag name="ORIGINALWIDTH" val="89,25"/>
  <p:tag name="OUTPUTDPI" val="1200"/>
  <p:tag name="LATEXADDIN" val="\documentclass{article}&#10;\usepackage{amsmath}&#10;\pagestyle{empty}&#10;\begin{document}&#10;&#10;&#10;$Y_{np}$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24840</TotalTime>
  <Words>1746</Words>
  <Application>Microsoft Office PowerPoint</Application>
  <PresentationFormat>On-screen Show (4:3)</PresentationFormat>
  <Paragraphs>233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lena</dc:creator>
  <cp:lastModifiedBy>lena</cp:lastModifiedBy>
  <cp:revision>157</cp:revision>
  <dcterms:created xsi:type="dcterms:W3CDTF">2016-08-26T13:27:57Z</dcterms:created>
  <dcterms:modified xsi:type="dcterms:W3CDTF">2016-09-12T21:07:39Z</dcterms:modified>
</cp:coreProperties>
</file>