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62" r:id="rId5"/>
    <p:sldId id="287" r:id="rId6"/>
    <p:sldId id="264" r:id="rId7"/>
    <p:sldId id="297" r:id="rId8"/>
    <p:sldId id="295" r:id="rId9"/>
    <p:sldId id="299" r:id="rId10"/>
    <p:sldId id="288" r:id="rId11"/>
    <p:sldId id="296" r:id="rId12"/>
    <p:sldId id="291" r:id="rId13"/>
    <p:sldId id="294" r:id="rId14"/>
    <p:sldId id="300" r:id="rId15"/>
    <p:sldId id="301" r:id="rId16"/>
    <p:sldId id="274" r:id="rId17"/>
    <p:sldId id="26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DC4B-7F02-45BE-9FDB-A8EE0D6A6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4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6BC8-1362-4B98-982B-B0882CF3C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7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0734" y="765176"/>
            <a:ext cx="2766484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765176"/>
            <a:ext cx="8100483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F3-D9F2-4D6B-9962-D78ADE5E6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2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76517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557338"/>
            <a:ext cx="5384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12417" y="1557338"/>
            <a:ext cx="5384800" cy="45259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C679-F2C3-44CD-B063-FE5205267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7ECB-5D3B-4E40-A339-F9617908E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5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AC3EA-990F-4E6F-8135-AD4AD1E44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2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5573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5573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447-073B-444C-A9E9-F12170C997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1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4E9F-615B-4829-9C49-39201040B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9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1C98-6A2A-4182-9CBF-9B456414B2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DD20-E035-40A6-B914-9B13A2E4B1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5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34F1-AC79-4D93-84B7-4CE3DBFCF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D9FA-A0A1-4345-B311-60223B3CEC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76517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557338"/>
            <a:ext cx="10972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7591B-253D-48E5-A944-EF18268B213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431800" y="17463"/>
            <a:ext cx="0" cy="43180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4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medic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0" t="77525"/>
          <a:stretch>
            <a:fillRect/>
          </a:stretch>
        </p:blipFill>
        <p:spPr bwMode="auto">
          <a:xfrm>
            <a:off x="10066867" y="479425"/>
            <a:ext cx="1212851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742114"/>
            <a:ext cx="12192000" cy="115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0" y="0"/>
            <a:ext cx="12192000" cy="115888"/>
          </a:xfrm>
          <a:prstGeom prst="rect">
            <a:avLst/>
          </a:prstGeom>
          <a:solidFill>
            <a:srgbClr val="00808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080"/>
              </a:solidFill>
              <a:latin typeface="Arial" charset="0"/>
              <a:cs typeface="Arial" charset="0"/>
            </a:endParaRPr>
          </a:p>
        </p:txBody>
      </p:sp>
      <p:sp>
        <p:nvSpPr>
          <p:cNvPr id="1035" name="Rectangle 24"/>
          <p:cNvSpPr>
            <a:spLocks noChangeArrowheads="1"/>
          </p:cNvSpPr>
          <p:nvPr/>
        </p:nvSpPr>
        <p:spPr bwMode="auto">
          <a:xfrm>
            <a:off x="5875867" y="6461125"/>
            <a:ext cx="47561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8080"/>
                </a:solidFill>
                <a:latin typeface="Palatino Linotype" pitchFamily="18" charset="0"/>
                <a:cs typeface="Arial" charset="0"/>
              </a:rPr>
              <a:t>Clinical ethics and law Southampton: </a:t>
            </a:r>
            <a:r>
              <a:rPr lang="en-US" sz="1400" i="1">
                <a:solidFill>
                  <a:srgbClr val="008080"/>
                </a:solidFill>
                <a:latin typeface="Palatino Linotype" pitchFamily="18" charset="0"/>
                <a:cs typeface="Arial" charset="0"/>
              </a:rPr>
              <a:t>www.soton.ac.uk/cels</a:t>
            </a:r>
          </a:p>
        </p:txBody>
      </p:sp>
    </p:spTree>
    <p:extLst>
      <p:ext uri="{BB962C8B-B14F-4D97-AF65-F5344CB8AC3E}">
        <p14:creationId xmlns:p14="http://schemas.microsoft.com/office/powerpoint/2010/main" val="140855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kel@soton.ac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c@soton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Mamarojo2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 descr="carn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55" y="807422"/>
            <a:ext cx="4673382" cy="60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arn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7422"/>
            <a:ext cx="4470618" cy="60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285" y="99210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6666"/>
                </a:solidFill>
                <a:latin typeface="Georgia" panose="02040502050405020303" pitchFamily="18" charset="0"/>
                <a:ea typeface="Adobe Gothic Std B" pitchFamily="34" charset="-128"/>
                <a:cs typeface="Arial" charset="0"/>
              </a:rPr>
              <a:t>CELS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6666"/>
                </a:solidFill>
                <a:latin typeface="Georgia" panose="02040502050405020303" pitchFamily="18" charset="0"/>
                <a:ea typeface="Kozuka Gothic Pr6N B" pitchFamily="34" charset="-128"/>
                <a:cs typeface="Arial" charset="0"/>
              </a:rPr>
              <a:t>Clinical ethics and law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6666"/>
                </a:solidFill>
                <a:latin typeface="Georgia" panose="02040502050405020303" pitchFamily="18" charset="0"/>
                <a:ea typeface="Kozuka Gothic Pr6N B" pitchFamily="34" charset="-128"/>
                <a:cs typeface="Arial" charset="0"/>
              </a:rPr>
              <a:t>Southampton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39617" y="1657400"/>
            <a:ext cx="6889431" cy="42484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Ethical, legal and social issues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in genomics</a:t>
            </a:r>
            <a:endParaRPr lang="en-GB" sz="2000" dirty="0">
              <a:solidFill>
                <a:srgbClr val="008080"/>
              </a:solidFill>
              <a:latin typeface="Georgia" panose="02040502050405020303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8080"/>
                </a:solidFill>
                <a:latin typeface="Georgia" panose="02040502050405020303" pitchFamily="18" charset="0"/>
                <a:cs typeface="Arial" charset="0"/>
              </a:rPr>
              <a:t>Anneke Lucassen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hlinkClick r:id="rId3"/>
              </a:rPr>
              <a:t>annekel@soton.ac.uk</a:t>
            </a:r>
            <a:endParaRPr lang="en-GB" sz="2000" dirty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@</a:t>
            </a:r>
            <a:r>
              <a:rPr lang="en-GB" sz="2000" dirty="0" err="1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annekeluc</a:t>
            </a:r>
            <a:endParaRPr lang="en-GB" sz="2000" dirty="0">
              <a:solidFill>
                <a:srgbClr val="000000"/>
              </a:solidFill>
              <a:latin typeface="Georgia" panose="02040502050405020303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8080"/>
                </a:solidFill>
                <a:latin typeface="Georgia" panose="02040502050405020303" pitchFamily="18" charset="0"/>
                <a:cs typeface="Arial" charset="0"/>
              </a:rPr>
              <a:t>8 December 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25394B"/>
                </a:solidFill>
                <a:cs typeface="Arial" charset="0"/>
              </a:rPr>
              <a:t>	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8080"/>
                </a:solidFill>
                <a:cs typeface="Arial" charset="0"/>
              </a:rPr>
              <a:t>		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67608" y="1700809"/>
            <a:ext cx="7128792" cy="41044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808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8080"/>
                </a:solidFill>
                <a:latin typeface="+mj-lt"/>
                <a:cs typeface="Arial" charset="0"/>
              </a:rPr>
              <a:t>Genomic investigations and incidental findings: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8080"/>
                </a:solidFill>
                <a:latin typeface="+mj-lt"/>
                <a:cs typeface="Arial" charset="0"/>
              </a:rPr>
              <a:t>the time for broad consent</a:t>
            </a:r>
            <a:endParaRPr lang="en-GB" sz="2400" dirty="0">
              <a:solidFill>
                <a:srgbClr val="008080"/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25394B"/>
                </a:solidFill>
                <a:cs typeface="Arial" charset="0"/>
              </a:rPr>
              <a:t> Dr Gillian Crawford</a:t>
            </a:r>
            <a:r>
              <a:rPr lang="en-GB" sz="2000" dirty="0" smtClean="0">
                <a:solidFill>
                  <a:srgbClr val="25394B"/>
                </a:solidFill>
                <a:cs typeface="Arial" charset="0"/>
              </a:rPr>
              <a:t>, A. Fenwick, S. Dheensa, A. Lucassen</a:t>
            </a: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25394B"/>
                </a:solidFill>
                <a:cs typeface="Arial" charset="0"/>
                <a:hlinkClick r:id="rId4"/>
              </a:rPr>
              <a:t>gc@soton.ac.uk</a:t>
            </a:r>
            <a:endParaRPr lang="en-GB" sz="2000" dirty="0" smtClean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solidFill>
                <a:srgbClr val="25394B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25394B"/>
                </a:solidFill>
                <a:cs typeface="Arial" charset="0"/>
              </a:rPr>
              <a:t>EMPAG 23</a:t>
            </a:r>
            <a:r>
              <a:rPr lang="en-GB" sz="1600" baseline="30000" dirty="0" smtClean="0">
                <a:solidFill>
                  <a:srgbClr val="25394B"/>
                </a:solidFill>
                <a:cs typeface="Arial" charset="0"/>
              </a:rPr>
              <a:t>rd</a:t>
            </a:r>
            <a:r>
              <a:rPr lang="en-GB" sz="1600" dirty="0" smtClean="0">
                <a:solidFill>
                  <a:srgbClr val="25394B"/>
                </a:solidFill>
                <a:cs typeface="Arial" charset="0"/>
              </a:rPr>
              <a:t> May 2016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25394B"/>
                </a:solidFill>
                <a:cs typeface="Arial" charset="0"/>
              </a:rPr>
              <a:t>	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25394B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8080"/>
                </a:solidFill>
                <a:cs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429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notion of choice 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54152"/>
            <a:ext cx="10972800" cy="4525962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Both groups supported choice about IFs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People </a:t>
            </a:r>
            <a:r>
              <a:rPr lang="en-GB" dirty="0"/>
              <a:t>may want different </a:t>
            </a:r>
            <a:r>
              <a:rPr lang="en-GB" dirty="0" smtClean="0"/>
              <a:t>things</a:t>
            </a:r>
          </a:p>
          <a:p>
            <a:r>
              <a:rPr lang="en-GB" dirty="0" smtClean="0"/>
              <a:t>People should be asked</a:t>
            </a:r>
          </a:p>
          <a:p>
            <a:r>
              <a:rPr lang="en-GB" dirty="0" smtClean="0"/>
              <a:t>Concept of choice is important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5" y="555277"/>
            <a:ext cx="2422211" cy="15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Worry about paternalism 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Patients</a:t>
            </a:r>
          </a:p>
          <a:p>
            <a:pPr marL="0" indent="0">
              <a:buNone/>
            </a:pPr>
            <a:r>
              <a:rPr lang="en-GB" dirty="0" smtClean="0"/>
              <a:t>Not the decision for HCPs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I think they [patients] should be asked what they </a:t>
            </a:r>
            <a:r>
              <a:rPr lang="en-GB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want… So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rather than leaving it to a professional to just arbitrarily decide what you are </a:t>
            </a:r>
            <a:r>
              <a:rPr lang="en-GB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told…”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(FamInt011 Father) </a:t>
            </a: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Withholding information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218" y="1557338"/>
            <a:ext cx="6032528" cy="4525962"/>
          </a:xfrm>
        </p:spPr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HCPs </a:t>
            </a:r>
            <a:endParaRPr lang="en-GB" dirty="0"/>
          </a:p>
          <a:p>
            <a:pPr marL="0" lvl="0" indent="0">
              <a:buNone/>
            </a:pPr>
            <a:r>
              <a:rPr lang="en-GB" dirty="0">
                <a:solidFill>
                  <a:schemeClr val="accent1">
                    <a:lumMod val="25000"/>
                  </a:schemeClr>
                </a:solidFill>
              </a:rPr>
              <a:t>Threat to </a:t>
            </a:r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trust based relationship</a:t>
            </a:r>
            <a:endParaRPr lang="en-GB" sz="2400" i="1" dirty="0" smtClean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“I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think there’s a trust that we give them </a:t>
            </a:r>
            <a:r>
              <a:rPr lang="en-GB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information….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I think they’d be quite concerned if we were withholding information from </a:t>
            </a:r>
            <a:r>
              <a:rPr lang="en-GB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them.”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(HcpInt011 Genetic Counsellor) </a:t>
            </a:r>
            <a:endParaRPr lang="en-GB" sz="2400" dirty="0"/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Tension if clinically significant/risk to family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Theory and practice diverge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Concept </a:t>
            </a:r>
            <a:r>
              <a:rPr lang="en-GB" dirty="0"/>
              <a:t>of consent for IFs considered differently than in practice </a:t>
            </a:r>
            <a:endParaRPr lang="en-GB" dirty="0" smtClean="0"/>
          </a:p>
          <a:p>
            <a:pPr lvl="0"/>
            <a:r>
              <a:rPr lang="en-GB" dirty="0"/>
              <a:t>P</a:t>
            </a:r>
            <a:r>
              <a:rPr lang="en-GB" dirty="0" smtClean="0"/>
              <a:t>layed </a:t>
            </a:r>
            <a:r>
              <a:rPr lang="en-GB" dirty="0"/>
              <a:t>out as trust in the </a:t>
            </a:r>
            <a:r>
              <a:rPr lang="en-GB" dirty="0" smtClean="0"/>
              <a:t>clinician</a:t>
            </a:r>
          </a:p>
          <a:p>
            <a:pPr lvl="0"/>
            <a:r>
              <a:rPr lang="en-GB" dirty="0" smtClean="0"/>
              <a:t>Expectation </a:t>
            </a:r>
            <a:r>
              <a:rPr lang="en-GB" dirty="0"/>
              <a:t>to disclose particular IFs without explicit </a:t>
            </a:r>
            <a:r>
              <a:rPr lang="en-GB" dirty="0" smtClean="0"/>
              <a:t>checking (PIFs complicate)</a:t>
            </a:r>
          </a:p>
          <a:p>
            <a:pPr lvl="0"/>
            <a:r>
              <a:rPr lang="en-GB" dirty="0" smtClean="0"/>
              <a:t>Clinical setting versus research/DTC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Patients want involvement in decisions but also trust HCPs to communicate what they would want (or should) know about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2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Making choices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No consensus </a:t>
            </a:r>
          </a:p>
          <a:p>
            <a:r>
              <a:rPr lang="en-GB" dirty="0" smtClean="0"/>
              <a:t>Tick boxes and categories problematic </a:t>
            </a:r>
          </a:p>
          <a:p>
            <a:r>
              <a:rPr lang="en-GB" dirty="0" smtClean="0"/>
              <a:t>Documenting choices and actions</a:t>
            </a:r>
          </a:p>
          <a:p>
            <a:r>
              <a:rPr lang="en-GB" dirty="0" smtClean="0"/>
              <a:t>Honesty about limitations and uncertainty </a:t>
            </a:r>
          </a:p>
          <a:p>
            <a:r>
              <a:rPr lang="en-GB" dirty="0" smtClean="0"/>
              <a:t>Familial implications</a:t>
            </a:r>
          </a:p>
          <a:p>
            <a:r>
              <a:rPr lang="en-GB" dirty="0" smtClean="0"/>
              <a:t>Guidelines will have limited benefit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1" y="553792"/>
            <a:ext cx="2441186" cy="16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Is it ethical to ask patients to choose?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Giving </a:t>
            </a:r>
            <a:r>
              <a:rPr lang="en-GB" dirty="0"/>
              <a:t>the patient complete responsibility for </a:t>
            </a:r>
            <a:r>
              <a:rPr lang="en-GB" dirty="0" smtClean="0"/>
              <a:t>decisions at consent is </a:t>
            </a:r>
            <a:r>
              <a:rPr lang="en-GB" dirty="0"/>
              <a:t>unrealistic and potentially unethical 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/>
              <a:t>I</a:t>
            </a:r>
            <a:r>
              <a:rPr lang="en-GB" dirty="0" smtClean="0"/>
              <a:t>ncreasing </a:t>
            </a:r>
            <a:r>
              <a:rPr lang="en-GB" dirty="0"/>
              <a:t>the number of choices might </a:t>
            </a:r>
            <a:r>
              <a:rPr lang="en-GB" dirty="0" smtClean="0"/>
              <a:t>limit </a:t>
            </a:r>
            <a:r>
              <a:rPr lang="en-GB" dirty="0"/>
              <a:t>a patient’s autonomy rather than enhance </a:t>
            </a:r>
            <a:r>
              <a:rPr lang="en-GB" dirty="0" smtClean="0"/>
              <a:t>it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Can increase a patient’s autonomy by constraining it (Levy  2012)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Role of the HCP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HCPs </a:t>
            </a:r>
            <a:r>
              <a:rPr lang="en-GB" dirty="0"/>
              <a:t>will be required to play an active role in decision-making around </a:t>
            </a:r>
            <a:r>
              <a:rPr lang="en-GB" dirty="0" smtClean="0"/>
              <a:t>disclosure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The greater the uncertainty surrounding the benefits and harms of options the more patients would benefit from clinician recommendations (Fried et al 2016)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5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Broad consent 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Consent </a:t>
            </a:r>
            <a:r>
              <a:rPr lang="en-GB" dirty="0"/>
              <a:t>where patients can indicate the types of results they would or would not want to </a:t>
            </a:r>
            <a:r>
              <a:rPr lang="en-GB" dirty="0" smtClean="0"/>
              <a:t>receive</a:t>
            </a:r>
          </a:p>
          <a:p>
            <a:r>
              <a:rPr lang="en-GB" dirty="0" smtClean="0"/>
              <a:t>Still too narrow?</a:t>
            </a:r>
          </a:p>
          <a:p>
            <a:r>
              <a:rPr lang="en-GB" dirty="0"/>
              <a:t>S</a:t>
            </a:r>
            <a:r>
              <a:rPr lang="en-GB" dirty="0" smtClean="0"/>
              <a:t>pecific </a:t>
            </a:r>
            <a:r>
              <a:rPr lang="en-GB" dirty="0"/>
              <a:t>consent </a:t>
            </a:r>
            <a:r>
              <a:rPr lang="en-GB" dirty="0" smtClean="0"/>
              <a:t>not </a:t>
            </a:r>
            <a:r>
              <a:rPr lang="en-GB" dirty="0"/>
              <a:t>possible until </a:t>
            </a:r>
            <a:r>
              <a:rPr lang="en-GB" dirty="0" smtClean="0"/>
              <a:t>results </a:t>
            </a:r>
            <a:r>
              <a:rPr lang="en-GB" dirty="0"/>
              <a:t>are already </a:t>
            </a:r>
            <a:r>
              <a:rPr lang="en-GB" dirty="0" smtClean="0"/>
              <a:t>available; too </a:t>
            </a:r>
            <a:r>
              <a:rPr lang="en-GB" dirty="0"/>
              <a:t>late </a:t>
            </a:r>
            <a:endParaRPr lang="en-GB" dirty="0" smtClean="0"/>
          </a:p>
          <a:p>
            <a:r>
              <a:rPr lang="en-GB" dirty="0" smtClean="0"/>
              <a:t>Broad </a:t>
            </a:r>
            <a:r>
              <a:rPr lang="en-GB" dirty="0"/>
              <a:t>consent </a:t>
            </a:r>
            <a:r>
              <a:rPr lang="en-GB" dirty="0" smtClean="0"/>
              <a:t>likely </a:t>
            </a:r>
            <a:r>
              <a:rPr lang="en-GB" dirty="0"/>
              <a:t>to feel uncomfortable in its open-endedness </a:t>
            </a:r>
            <a:r>
              <a:rPr lang="en-GB" dirty="0" smtClean="0"/>
              <a:t>but only </a:t>
            </a:r>
            <a:r>
              <a:rPr lang="en-GB" dirty="0"/>
              <a:t>approach to tackle genomic diagnostics in clinical </a:t>
            </a:r>
            <a:r>
              <a:rPr lang="en-GB" dirty="0" smtClean="0"/>
              <a:t>medicine? </a:t>
            </a:r>
            <a:endParaRPr lang="en-GB" sz="24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Ongoing work</a:t>
            </a:r>
            <a:endParaRPr lang="en-GB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Survey HCPs</a:t>
            </a:r>
          </a:p>
          <a:p>
            <a:r>
              <a:rPr lang="en-GB" dirty="0" smtClean="0"/>
              <a:t>Long term follow up of families given an IF </a:t>
            </a:r>
          </a:p>
          <a:p>
            <a:r>
              <a:rPr lang="en-GB" dirty="0" smtClean="0"/>
              <a:t>100 000 genomes project and broad consent</a:t>
            </a:r>
          </a:p>
          <a:p>
            <a:r>
              <a:rPr lang="en-GB" dirty="0" smtClean="0"/>
              <a:t>Review of UK consent forms</a:t>
            </a:r>
          </a:p>
          <a:p>
            <a:r>
              <a:rPr lang="en-GB" dirty="0" smtClean="0"/>
              <a:t>Shifting sands of autonomy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72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Acknowledgements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7" y="1557338"/>
            <a:ext cx="11275662" cy="452596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All participants in the study				</a:t>
            </a:r>
          </a:p>
          <a:p>
            <a:pPr marL="0" indent="0">
              <a:buNone/>
            </a:pPr>
            <a:r>
              <a:rPr lang="en-GB" dirty="0" smtClean="0"/>
              <a:t>										</a:t>
            </a:r>
          </a:p>
          <a:p>
            <a:pPr marL="0" indent="0">
              <a:buNone/>
            </a:pPr>
            <a:r>
              <a:rPr lang="en-GB" dirty="0" smtClean="0"/>
              <a:t>Anneke Lucassen</a:t>
            </a:r>
          </a:p>
          <a:p>
            <a:pPr marL="0" indent="0">
              <a:buNone/>
            </a:pPr>
            <a:r>
              <a:rPr lang="en-GB" dirty="0" smtClean="0"/>
              <a:t>Angela Fenwick</a:t>
            </a:r>
          </a:p>
          <a:p>
            <a:pPr marL="0" indent="0">
              <a:buNone/>
            </a:pPr>
            <a:r>
              <a:rPr lang="en-GB" dirty="0" smtClean="0"/>
              <a:t>Tara Clancy																</a:t>
            </a:r>
          </a:p>
          <a:p>
            <a:pPr marL="0" indent="0">
              <a:buNone/>
            </a:pPr>
            <a:r>
              <a:rPr lang="en-GB" dirty="0" smtClean="0"/>
              <a:t>The CELS team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26" y="3820319"/>
            <a:ext cx="1752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702" y="2088478"/>
            <a:ext cx="1493649" cy="91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23" y="399383"/>
            <a:ext cx="249348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05" y="1800224"/>
            <a:ext cx="4505325" cy="3000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42" y="2157412"/>
            <a:ext cx="4424672" cy="32415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7291888">
            <a:off x="4593330" y="3971443"/>
            <a:ext cx="567906" cy="1076609"/>
          </a:xfrm>
          <a:prstGeom prst="up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Possible 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 outcomes 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99656" y="1817305"/>
            <a:ext cx="1800200" cy="10584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Diagnosis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04112" y="4374637"/>
            <a:ext cx="2016224" cy="10100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Variant of uncertain significance (VUS)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5847" y="4374636"/>
            <a:ext cx="1782418" cy="1010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Incidental findings (IFs)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32104" y="1861795"/>
            <a:ext cx="1800200" cy="10267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Polymorphism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708920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43872" y="3068960"/>
            <a:ext cx="1800200" cy="986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Potential incidental findings (PIFs)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800" y="5721084"/>
            <a:ext cx="5806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Crawford G et al (2013) Genetic medicine and incidental findings: it is more complicated than deciding whether to disclose or not. </a:t>
            </a:r>
            <a:r>
              <a:rPr lang="en-GB" sz="1400" i="1" dirty="0">
                <a:solidFill>
                  <a:srgbClr val="000000"/>
                </a:solidFill>
              </a:rPr>
              <a:t>Genetics in Medicine</a:t>
            </a:r>
            <a:r>
              <a:rPr lang="en-GB" sz="1400" dirty="0">
                <a:solidFill>
                  <a:srgbClr val="000000"/>
                </a:solidFill>
              </a:rPr>
              <a:t>. Vol15 896-899 </a:t>
            </a:r>
          </a:p>
        </p:txBody>
      </p:sp>
    </p:spTree>
    <p:extLst>
      <p:ext uri="{BB962C8B-B14F-4D97-AF65-F5344CB8AC3E}">
        <p14:creationId xmlns:p14="http://schemas.microsoft.com/office/powerpoint/2010/main" val="9761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Incidental findings (IFs) from genomic tests study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Exploration of views and practices around the consent to and disclosure of IFs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Clinic observations, in-depth interviews and survey </a:t>
            </a:r>
            <a:endParaRPr lang="en-GB" dirty="0"/>
          </a:p>
          <a:p>
            <a:pPr marL="0" indent="0">
              <a:buNone/>
            </a:pPr>
            <a:r>
              <a:rPr lang="en-GB" u="sng" dirty="0" smtClean="0"/>
              <a:t>Interviews:</a:t>
            </a:r>
          </a:p>
          <a:p>
            <a:r>
              <a:rPr lang="en-GB" dirty="0" smtClean="0"/>
              <a:t>32 HCPs</a:t>
            </a:r>
          </a:p>
          <a:p>
            <a:r>
              <a:rPr lang="en-GB" dirty="0" smtClean="0"/>
              <a:t>16 patients (7 with an IF, 6 found in child)</a:t>
            </a:r>
          </a:p>
          <a:p>
            <a:r>
              <a:rPr lang="en-GB" dirty="0" smtClean="0"/>
              <a:t>Data underwent thematic analysis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9" y="3901428"/>
            <a:ext cx="3270251" cy="21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Experience of the consent to and disclosure of IFs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Views on choice about IFs 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494075" y="4361108"/>
            <a:ext cx="1893194" cy="901522"/>
          </a:xfrm>
          <a:prstGeom prst="wedgeRoundRect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Should?</a:t>
            </a:r>
            <a:endParaRPr lang="en-GB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963245" y="4361108"/>
            <a:ext cx="1822567" cy="901522"/>
          </a:xfrm>
          <a:prstGeom prst="wedgeRoundRect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Could?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75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Results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Patients pleased when IFs disclosed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/>
              <a:t>N</a:t>
            </a:r>
            <a:r>
              <a:rPr lang="en-GB" dirty="0" smtClean="0"/>
              <a:t>o explicit consent to receive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11160" y="3820319"/>
            <a:ext cx="10599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“…I don’t remember him [paediatrician] saying about anything else, but we were just so caught up in our son’s problem, but he might have done and we just didn't hear it.”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FamInt011 (Mother)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33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HCPs </a:t>
            </a:r>
            <a:r>
              <a:rPr lang="en-GB" dirty="0"/>
              <a:t>supported </a:t>
            </a:r>
            <a:r>
              <a:rPr lang="en-GB" dirty="0" smtClean="0"/>
              <a:t>disclosure and had shared IFs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 explicit consent but general discussion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4417" y="3988261"/>
            <a:ext cx="10985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“I explain it, clearly write it in a letter, clearly tell them it might pick up things that we wouldn’t expect, I don’t go into a long length about what those things might be…Because to a certain extent, they are focused on a cause for the learning disability… and that’s why they are doing it [the test].”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(HcpInt003 Consultant Geneticist)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Reasons to be told about an IF 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57338"/>
            <a:ext cx="5384800" cy="4525962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Utility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Actionable (now or later)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May become actionable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01294" y="4808364"/>
            <a:ext cx="6744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“…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yeah I’d feel I would want to know, because in hindsight if that did manifest and turn out to be what you had </a:t>
            </a:r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expected… 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from the testing, then I’d feel like I could have reversed something or I could have had some treatment for it</a:t>
            </a:r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.”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FamInt012 Mother) </a:t>
            </a: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1294" y="2475773"/>
            <a:ext cx="6606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“…we were upset, but they explained there’s no guarantee that he will get it, but at least we can put methods in place to make sure that he is </a:t>
            </a:r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screened…we 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would rather know, definitely would rather </a:t>
            </a:r>
            <a:r>
              <a:rPr lang="en-GB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know… than 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let him just go off and find out maybe when it’s too late…”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(FamInt011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Mother Lynch syndrome)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80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Not actionable? </a:t>
            </a:r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81412"/>
            <a:ext cx="6968067" cy="452596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i="1" kern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000" i="1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kern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GB" sz="2000" i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I’d still…want to know because it’s all about getting yourself in order and doing all your housekeeping stuff, so I would probably, I personally would want to know.” </a:t>
            </a:r>
            <a:r>
              <a:rPr lang="en-GB" sz="2000" kern="1200" dirty="0">
                <a:solidFill>
                  <a:srgbClr val="000000"/>
                </a:solidFill>
                <a:latin typeface="Calibri" panose="020F0502020204030204" pitchFamily="34" charset="0"/>
              </a:rPr>
              <a:t>(FamInt011 Father) </a:t>
            </a:r>
            <a:endParaRPr lang="en-GB" sz="2000" kern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5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13414</TotalTime>
  <Words>864</Words>
  <Application>Microsoft Office PowerPoint</Application>
  <PresentationFormat>Custom</PresentationFormat>
  <Paragraphs>164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Mamarojo2 </vt:lpstr>
      <vt:lpstr>PowerPoint Presentation</vt:lpstr>
      <vt:lpstr>Possible test outcomes </vt:lpstr>
      <vt:lpstr>Incidental findings (IFs) from genomic tests study</vt:lpstr>
      <vt:lpstr>Results</vt:lpstr>
      <vt:lpstr>Results</vt:lpstr>
      <vt:lpstr>PowerPoint Presentation</vt:lpstr>
      <vt:lpstr>Reasons to be told about an IF </vt:lpstr>
      <vt:lpstr>PowerPoint Presentation</vt:lpstr>
      <vt:lpstr>The notion of choice </vt:lpstr>
      <vt:lpstr>Worry about paternalism </vt:lpstr>
      <vt:lpstr>Theory and practice diverge</vt:lpstr>
      <vt:lpstr>Making choices</vt:lpstr>
      <vt:lpstr>Is it ethical to ask patients to choose?</vt:lpstr>
      <vt:lpstr>Role of the HCP</vt:lpstr>
      <vt:lpstr>Broad consent </vt:lpstr>
      <vt:lpstr>Ongoing work</vt:lpstr>
      <vt:lpstr>Acknowledgements 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Mamarojo2</dc:title>
  <dc:creator>Crawford G.</dc:creator>
  <cp:lastModifiedBy>Lisa Scott</cp:lastModifiedBy>
  <cp:revision>74</cp:revision>
  <dcterms:created xsi:type="dcterms:W3CDTF">2016-05-13T10:30:50Z</dcterms:created>
  <dcterms:modified xsi:type="dcterms:W3CDTF">2016-08-15T13:36:19Z</dcterms:modified>
</cp:coreProperties>
</file>