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37.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3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diagrams/drawing1.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commentAuthors.xml" ContentType="application/vnd.openxmlformats-officedocument.presentationml.commentAuthors+xml"/>
  <Override PartName="/ppt/diagrams/layout1.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307" r:id="rId3"/>
    <p:sldId id="350" r:id="rId4"/>
    <p:sldId id="351" r:id="rId5"/>
    <p:sldId id="352" r:id="rId6"/>
    <p:sldId id="376" r:id="rId7"/>
    <p:sldId id="354" r:id="rId8"/>
    <p:sldId id="355" r:id="rId9"/>
    <p:sldId id="357" r:id="rId10"/>
    <p:sldId id="358" r:id="rId11"/>
    <p:sldId id="359" r:id="rId12"/>
    <p:sldId id="263" r:id="rId13"/>
    <p:sldId id="316" r:id="rId14"/>
    <p:sldId id="366" r:id="rId15"/>
    <p:sldId id="280" r:id="rId16"/>
    <p:sldId id="321" r:id="rId17"/>
    <p:sldId id="272" r:id="rId18"/>
    <p:sldId id="360" r:id="rId19"/>
    <p:sldId id="364" r:id="rId20"/>
    <p:sldId id="284" r:id="rId21"/>
    <p:sldId id="363" r:id="rId22"/>
    <p:sldId id="286" r:id="rId23"/>
    <p:sldId id="374" r:id="rId24"/>
    <p:sldId id="369" r:id="rId25"/>
    <p:sldId id="278" r:id="rId26"/>
    <p:sldId id="282" r:id="rId27"/>
    <p:sldId id="319" r:id="rId28"/>
    <p:sldId id="303" r:id="rId29"/>
    <p:sldId id="368" r:id="rId30"/>
    <p:sldId id="277" r:id="rId31"/>
    <p:sldId id="339" r:id="rId32"/>
    <p:sldId id="370" r:id="rId33"/>
    <p:sldId id="371" r:id="rId34"/>
    <p:sldId id="265" r:id="rId35"/>
    <p:sldId id="342" r:id="rId36"/>
    <p:sldId id="341" r:id="rId37"/>
    <p:sldId id="320" r:id="rId38"/>
    <p:sldId id="305" r:id="rId39"/>
    <p:sldId id="267" r:id="rId40"/>
    <p:sldId id="313" r:id="rId41"/>
    <p:sldId id="268" r:id="rId42"/>
    <p:sldId id="315" r:id="rId43"/>
    <p:sldId id="314" r:id="rId44"/>
    <p:sldId id="373" r:id="rId45"/>
    <p:sldId id="311" r:id="rId46"/>
    <p:sldId id="348" r:id="rId47"/>
    <p:sldId id="346" r:id="rId48"/>
    <p:sldId id="377" r:id="rId4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ire Snowdon" initials="C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015E"/>
    <a:srgbClr val="660066"/>
    <a:srgbClr val="80008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F16E9E-2F36-44F4-95D7-0B691BC987B2}"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en-GB"/>
        </a:p>
      </dgm:t>
    </dgm:pt>
    <dgm:pt modelId="{3D2FD01B-7D7D-48CB-A0F3-A56A5AF78B10}">
      <dgm:prSet phldrT="[Text]" custT="1"/>
      <dgm:spPr>
        <a:noFill/>
        <a:ln>
          <a:solidFill>
            <a:schemeClr val="accent3"/>
          </a:solidFill>
        </a:ln>
      </dgm:spPr>
      <dgm:t>
        <a:bodyPr/>
        <a:lstStyle/>
        <a:p>
          <a:r>
            <a:rPr lang="en-GB" sz="2000" b="1" dirty="0">
              <a:solidFill>
                <a:schemeClr val="accent3"/>
              </a:solidFill>
            </a:rPr>
            <a:t>Set-up</a:t>
          </a:r>
        </a:p>
      </dgm:t>
    </dgm:pt>
    <dgm:pt modelId="{AF7D7978-93C4-4EE7-A683-F6B5EDD3B3DE}" type="parTrans" cxnId="{9416A2D8-FBC7-47DD-9B78-B7CC2825CFEC}">
      <dgm:prSet/>
      <dgm:spPr/>
      <dgm:t>
        <a:bodyPr/>
        <a:lstStyle/>
        <a:p>
          <a:endParaRPr lang="en-GB"/>
        </a:p>
      </dgm:t>
    </dgm:pt>
    <dgm:pt modelId="{389AC835-7038-42D6-87C7-066634F9EC93}" type="sibTrans" cxnId="{9416A2D8-FBC7-47DD-9B78-B7CC2825CFEC}">
      <dgm:prSet/>
      <dgm:spPr/>
      <dgm:t>
        <a:bodyPr/>
        <a:lstStyle/>
        <a:p>
          <a:endParaRPr lang="en-GB"/>
        </a:p>
      </dgm:t>
    </dgm:pt>
    <dgm:pt modelId="{E68D5B8F-2B8A-4B6D-BA11-0B69D346854A}">
      <dgm:prSet phldrT="[Text]"/>
      <dgm:spPr>
        <a:noFill/>
        <a:ln>
          <a:solidFill>
            <a:schemeClr val="accent2"/>
          </a:solidFill>
        </a:ln>
      </dgm:spPr>
      <dgm:t>
        <a:bodyPr/>
        <a:lstStyle/>
        <a:p>
          <a:r>
            <a:rPr lang="en-GB" b="1" dirty="0">
              <a:solidFill>
                <a:schemeClr val="accent2"/>
              </a:solidFill>
            </a:rPr>
            <a:t>Conduct</a:t>
          </a:r>
        </a:p>
      </dgm:t>
    </dgm:pt>
    <dgm:pt modelId="{01061623-5C7A-433A-9C82-9C1054348347}" type="parTrans" cxnId="{E0835C85-ABCB-479B-A78E-5453686DFECD}">
      <dgm:prSet/>
      <dgm:spPr/>
      <dgm:t>
        <a:bodyPr/>
        <a:lstStyle/>
        <a:p>
          <a:endParaRPr lang="en-GB"/>
        </a:p>
      </dgm:t>
    </dgm:pt>
    <dgm:pt modelId="{49D47E58-8C12-4BE1-9F02-C068FB1A73BA}" type="sibTrans" cxnId="{E0835C85-ABCB-479B-A78E-5453686DFECD}">
      <dgm:prSet/>
      <dgm:spPr/>
      <dgm:t>
        <a:bodyPr/>
        <a:lstStyle/>
        <a:p>
          <a:endParaRPr lang="en-GB"/>
        </a:p>
      </dgm:t>
    </dgm:pt>
    <dgm:pt modelId="{91E347A6-C1DF-486B-BC0D-71DD5F2B0A94}">
      <dgm:prSet custT="1"/>
      <dgm:spPr>
        <a:noFill/>
        <a:ln>
          <a:solidFill>
            <a:schemeClr val="accent4"/>
          </a:solidFill>
        </a:ln>
      </dgm:spPr>
      <dgm:t>
        <a:bodyPr/>
        <a:lstStyle/>
        <a:p>
          <a:r>
            <a:rPr lang="en-GB" sz="2000" b="1" dirty="0">
              <a:solidFill>
                <a:schemeClr val="accent4"/>
              </a:solidFill>
            </a:rPr>
            <a:t>Concept</a:t>
          </a:r>
        </a:p>
      </dgm:t>
    </dgm:pt>
    <dgm:pt modelId="{AF31A608-2B0E-4831-B9BC-09962325847E}" type="parTrans" cxnId="{A80F92A0-8AE0-4520-A733-AB492C7B02F9}">
      <dgm:prSet/>
      <dgm:spPr/>
      <dgm:t>
        <a:bodyPr/>
        <a:lstStyle/>
        <a:p>
          <a:endParaRPr lang="en-GB"/>
        </a:p>
      </dgm:t>
    </dgm:pt>
    <dgm:pt modelId="{59214765-B072-487D-8E0C-EB6E7ED0A487}" type="sibTrans" cxnId="{A80F92A0-8AE0-4520-A733-AB492C7B02F9}">
      <dgm:prSet/>
      <dgm:spPr/>
      <dgm:t>
        <a:bodyPr/>
        <a:lstStyle/>
        <a:p>
          <a:endParaRPr lang="en-GB"/>
        </a:p>
      </dgm:t>
    </dgm:pt>
    <dgm:pt modelId="{D9034D5B-5ACA-493C-867D-6D2F30EEB4BB}">
      <dgm:prSet/>
      <dgm:spPr>
        <a:noFill/>
        <a:ln>
          <a:solidFill>
            <a:schemeClr val="accent1"/>
          </a:solidFill>
        </a:ln>
      </dgm:spPr>
      <dgm:t>
        <a:bodyPr/>
        <a:lstStyle/>
        <a:p>
          <a:r>
            <a:rPr lang="en-GB" b="1" dirty="0">
              <a:solidFill>
                <a:schemeClr val="accent1"/>
              </a:solidFill>
            </a:rPr>
            <a:t>Analysis &amp; Reporting</a:t>
          </a:r>
        </a:p>
      </dgm:t>
    </dgm:pt>
    <dgm:pt modelId="{E37EF331-9E44-4A14-98E6-5166AA421503}" type="parTrans" cxnId="{95E6B4BF-864C-49FE-AFD1-8BB5887521BD}">
      <dgm:prSet/>
      <dgm:spPr/>
      <dgm:t>
        <a:bodyPr/>
        <a:lstStyle/>
        <a:p>
          <a:endParaRPr lang="en-GB"/>
        </a:p>
      </dgm:t>
    </dgm:pt>
    <dgm:pt modelId="{DAC43D10-2200-4AC3-93C8-040BFC469837}" type="sibTrans" cxnId="{95E6B4BF-864C-49FE-AFD1-8BB5887521BD}">
      <dgm:prSet/>
      <dgm:spPr/>
      <dgm:t>
        <a:bodyPr/>
        <a:lstStyle/>
        <a:p>
          <a:endParaRPr lang="en-GB"/>
        </a:p>
      </dgm:t>
    </dgm:pt>
    <dgm:pt modelId="{5120D71C-909B-4E5C-96F2-CC3989BB7DA4}">
      <dgm:prSet phldrT="[Text]" custT="1"/>
      <dgm:spPr/>
      <dgm:t>
        <a:bodyPr/>
        <a:lstStyle/>
        <a:p>
          <a:r>
            <a:rPr lang="en-GB" sz="1050" b="0" dirty="0" smtClean="0">
              <a:solidFill>
                <a:schemeClr val="tx1"/>
              </a:solidFill>
            </a:rPr>
            <a:t>Facilitate </a:t>
          </a:r>
          <a:r>
            <a:rPr lang="en-GB" sz="1050" b="0" dirty="0">
              <a:solidFill>
                <a:schemeClr val="tx1"/>
              </a:solidFill>
            </a:rPr>
            <a:t>audits &amp; regulatory inspections</a:t>
          </a:r>
        </a:p>
      </dgm:t>
    </dgm:pt>
    <dgm:pt modelId="{BF858ED7-6D3B-40C1-A5B7-BBFD539D2DE4}" type="parTrans" cxnId="{6E500A68-3614-4F92-BC0B-C84CD2E6DDB0}">
      <dgm:prSet/>
      <dgm:spPr/>
      <dgm:t>
        <a:bodyPr/>
        <a:lstStyle/>
        <a:p>
          <a:endParaRPr lang="en-GB"/>
        </a:p>
      </dgm:t>
    </dgm:pt>
    <dgm:pt modelId="{076635AF-E20B-413E-90C8-1C56A82BC451}" type="sibTrans" cxnId="{6E500A68-3614-4F92-BC0B-C84CD2E6DDB0}">
      <dgm:prSet/>
      <dgm:spPr/>
      <dgm:t>
        <a:bodyPr/>
        <a:lstStyle/>
        <a:p>
          <a:endParaRPr lang="en-GB"/>
        </a:p>
      </dgm:t>
    </dgm:pt>
    <dgm:pt modelId="{36277772-FF09-4893-95A3-81A954C2893C}">
      <dgm:prSet phldrT="[Text]" custT="1"/>
      <dgm:spPr/>
      <dgm:t>
        <a:bodyPr/>
        <a:lstStyle/>
        <a:p>
          <a:r>
            <a:rPr lang="en-GB" sz="1050" b="0" dirty="0" smtClean="0">
              <a:solidFill>
                <a:schemeClr val="tx1"/>
              </a:solidFill>
            </a:rPr>
            <a:t>Manage completion </a:t>
          </a:r>
          <a:r>
            <a:rPr lang="en-GB" sz="1050" b="0" dirty="0">
              <a:solidFill>
                <a:schemeClr val="tx1"/>
              </a:solidFill>
            </a:rPr>
            <a:t>of grant application</a:t>
          </a:r>
        </a:p>
        <a:p>
          <a:r>
            <a:rPr lang="en-GB" sz="1050" b="0" dirty="0" smtClean="0">
              <a:solidFill>
                <a:schemeClr val="tx1"/>
              </a:solidFill>
            </a:rPr>
            <a:t>Calculate research </a:t>
          </a:r>
          <a:r>
            <a:rPr lang="en-GB" sz="1050" b="0" dirty="0">
              <a:solidFill>
                <a:schemeClr val="tx1"/>
              </a:solidFill>
            </a:rPr>
            <a:t>costs</a:t>
          </a:r>
        </a:p>
      </dgm:t>
    </dgm:pt>
    <dgm:pt modelId="{AF663D0E-CF9C-412D-8493-068F4674F123}" type="parTrans" cxnId="{0FFE2A78-A977-4E6A-BFF3-C1C31F4266E1}">
      <dgm:prSet/>
      <dgm:spPr/>
      <dgm:t>
        <a:bodyPr/>
        <a:lstStyle/>
        <a:p>
          <a:endParaRPr lang="en-GB"/>
        </a:p>
      </dgm:t>
    </dgm:pt>
    <dgm:pt modelId="{047E86B4-94B4-481F-9678-430AE25B9F95}" type="sibTrans" cxnId="{0FFE2A78-A977-4E6A-BFF3-C1C31F4266E1}">
      <dgm:prSet/>
      <dgm:spPr/>
      <dgm:t>
        <a:bodyPr/>
        <a:lstStyle/>
        <a:p>
          <a:endParaRPr lang="en-GB"/>
        </a:p>
      </dgm:t>
    </dgm:pt>
    <dgm:pt modelId="{B04D1A20-B174-49E5-8EF8-23C781A25A6E}">
      <dgm:prSet phldrT="[Text]" custT="1"/>
      <dgm:spPr/>
      <dgm:t>
        <a:bodyPr/>
        <a:lstStyle/>
        <a:p>
          <a:r>
            <a:rPr lang="en-GB" sz="1050" b="0" dirty="0" smtClean="0">
              <a:solidFill>
                <a:schemeClr val="tx1"/>
              </a:solidFill>
            </a:rPr>
            <a:t>Develop </a:t>
          </a:r>
          <a:r>
            <a:rPr lang="en-GB" sz="1050" b="0" dirty="0">
              <a:solidFill>
                <a:schemeClr val="tx1"/>
              </a:solidFill>
            </a:rPr>
            <a:t>databases to track and monitor data &amp; sample flow</a:t>
          </a:r>
        </a:p>
      </dgm:t>
    </dgm:pt>
    <dgm:pt modelId="{04FA3306-5386-4B98-8721-6A0A8962DBBF}" type="parTrans" cxnId="{A7CCF6B4-9044-4AB6-8049-3AA489EEC72D}">
      <dgm:prSet/>
      <dgm:spPr/>
      <dgm:t>
        <a:bodyPr/>
        <a:lstStyle/>
        <a:p>
          <a:endParaRPr lang="en-GB"/>
        </a:p>
      </dgm:t>
    </dgm:pt>
    <dgm:pt modelId="{F6505789-5183-44F8-AC44-829C63895B28}" type="sibTrans" cxnId="{A7CCF6B4-9044-4AB6-8049-3AA489EEC72D}">
      <dgm:prSet/>
      <dgm:spPr/>
      <dgm:t>
        <a:bodyPr/>
        <a:lstStyle/>
        <a:p>
          <a:endParaRPr lang="en-GB"/>
        </a:p>
      </dgm:t>
    </dgm:pt>
    <dgm:pt modelId="{9D3E72B0-2325-464A-A8DE-589F9DA8CD6F}">
      <dgm:prSet phldrT="[Text]" custT="1"/>
      <dgm:spPr/>
      <dgm:t>
        <a:bodyPr/>
        <a:lstStyle/>
        <a:p>
          <a:r>
            <a:rPr lang="en-GB" sz="1050" b="0" dirty="0" smtClean="0">
              <a:solidFill>
                <a:schemeClr val="tx1"/>
              </a:solidFill>
            </a:rPr>
            <a:t>Provide </a:t>
          </a:r>
          <a:r>
            <a:rPr lang="en-GB" sz="1050" b="0" dirty="0">
              <a:solidFill>
                <a:schemeClr val="tx1"/>
              </a:solidFill>
            </a:rPr>
            <a:t>on-going oversight &amp; advice to participating sites</a:t>
          </a:r>
        </a:p>
      </dgm:t>
    </dgm:pt>
    <dgm:pt modelId="{90A2AD43-47BE-4465-AD87-B6A82F5E34B9}" type="parTrans" cxnId="{7B0F9D9C-9E9F-46D5-B0C8-0AE49067B0EF}">
      <dgm:prSet/>
      <dgm:spPr/>
      <dgm:t>
        <a:bodyPr/>
        <a:lstStyle/>
        <a:p>
          <a:endParaRPr lang="en-GB"/>
        </a:p>
      </dgm:t>
    </dgm:pt>
    <dgm:pt modelId="{204539EC-0A40-41FA-9DEC-465F96D92194}" type="sibTrans" cxnId="{7B0F9D9C-9E9F-46D5-B0C8-0AE49067B0EF}">
      <dgm:prSet/>
      <dgm:spPr/>
      <dgm:t>
        <a:bodyPr/>
        <a:lstStyle/>
        <a:p>
          <a:endParaRPr lang="en-GB"/>
        </a:p>
      </dgm:t>
    </dgm:pt>
    <dgm:pt modelId="{6D44B48E-22C3-4C8B-8660-2013D292116D}">
      <dgm:prSet phldrT="[Text]" custT="1"/>
      <dgm:spPr/>
      <dgm:t>
        <a:bodyPr/>
        <a:lstStyle/>
        <a:p>
          <a:r>
            <a:rPr lang="en-GB" sz="1050" b="0" dirty="0" smtClean="0">
              <a:solidFill>
                <a:schemeClr val="tx1"/>
              </a:solidFill>
            </a:rPr>
            <a:t>Monitor </a:t>
          </a:r>
          <a:r>
            <a:rPr lang="en-GB" sz="1050" b="0" dirty="0">
              <a:solidFill>
                <a:schemeClr val="tx1"/>
              </a:solidFill>
            </a:rPr>
            <a:t>&amp; </a:t>
          </a:r>
          <a:r>
            <a:rPr lang="en-GB" sz="1050" b="0" dirty="0" smtClean="0">
              <a:solidFill>
                <a:schemeClr val="tx1"/>
              </a:solidFill>
            </a:rPr>
            <a:t>administer </a:t>
          </a:r>
          <a:r>
            <a:rPr lang="en-GB" sz="1050" b="0" dirty="0">
              <a:solidFill>
                <a:schemeClr val="tx1"/>
              </a:solidFill>
            </a:rPr>
            <a:t>site payments</a:t>
          </a:r>
        </a:p>
        <a:p>
          <a:r>
            <a:rPr lang="en-GB" sz="1050" b="0" dirty="0">
              <a:solidFill>
                <a:schemeClr val="tx1"/>
              </a:solidFill>
            </a:rPr>
            <a:t>Centrally </a:t>
          </a:r>
          <a:r>
            <a:rPr lang="en-GB" sz="1050" b="0" dirty="0" smtClean="0">
              <a:solidFill>
                <a:schemeClr val="tx1"/>
              </a:solidFill>
            </a:rPr>
            <a:t>collate </a:t>
          </a:r>
          <a:r>
            <a:rPr lang="en-GB" sz="1050" b="0" dirty="0">
              <a:solidFill>
                <a:schemeClr val="tx1"/>
              </a:solidFill>
            </a:rPr>
            <a:t>and </a:t>
          </a:r>
          <a:r>
            <a:rPr lang="en-GB" sz="1050" b="0" dirty="0" smtClean="0">
              <a:solidFill>
                <a:schemeClr val="tx1"/>
              </a:solidFill>
            </a:rPr>
            <a:t>enter </a:t>
          </a:r>
          <a:r>
            <a:rPr lang="en-GB" sz="1050" b="0" dirty="0">
              <a:solidFill>
                <a:schemeClr val="tx1"/>
              </a:solidFill>
            </a:rPr>
            <a:t>data</a:t>
          </a:r>
        </a:p>
      </dgm:t>
    </dgm:pt>
    <dgm:pt modelId="{24533D60-CDB1-4885-AB3A-FDF203F50414}" type="parTrans" cxnId="{328E8351-3909-4F60-A1FD-16CCEB2B932D}">
      <dgm:prSet/>
      <dgm:spPr/>
      <dgm:t>
        <a:bodyPr/>
        <a:lstStyle/>
        <a:p>
          <a:endParaRPr lang="en-GB"/>
        </a:p>
      </dgm:t>
    </dgm:pt>
    <dgm:pt modelId="{230BDFC6-D6BF-4B6C-903B-A64AC5A23EE6}" type="sibTrans" cxnId="{328E8351-3909-4F60-A1FD-16CCEB2B932D}">
      <dgm:prSet/>
      <dgm:spPr/>
      <dgm:t>
        <a:bodyPr/>
        <a:lstStyle/>
        <a:p>
          <a:endParaRPr lang="en-GB"/>
        </a:p>
      </dgm:t>
    </dgm:pt>
    <dgm:pt modelId="{A82D8912-3930-4CF7-A683-0594B1C53362}">
      <dgm:prSet phldrT="[Text]" custT="1"/>
      <dgm:spPr/>
      <dgm:t>
        <a:bodyPr/>
        <a:lstStyle/>
        <a:p>
          <a:r>
            <a:rPr lang="en-GB" sz="1050" b="0" dirty="0" smtClean="0">
              <a:solidFill>
                <a:schemeClr val="tx1"/>
              </a:solidFill>
            </a:rPr>
            <a:t>Review </a:t>
          </a:r>
          <a:r>
            <a:rPr lang="en-GB" sz="1050" b="0" dirty="0">
              <a:solidFill>
                <a:schemeClr val="tx1"/>
              </a:solidFill>
            </a:rPr>
            <a:t>data for completeness &amp; accuracy - chasing data &amp; querying where necessary</a:t>
          </a:r>
        </a:p>
        <a:p>
          <a:r>
            <a:rPr lang="en-GB" sz="1050" b="0" dirty="0" smtClean="0">
              <a:solidFill>
                <a:schemeClr val="tx1"/>
              </a:solidFill>
            </a:rPr>
            <a:t>Conduct </a:t>
          </a:r>
          <a:r>
            <a:rPr lang="en-GB" sz="1050" b="0" dirty="0">
              <a:solidFill>
                <a:schemeClr val="tx1"/>
              </a:solidFill>
            </a:rPr>
            <a:t>central and on-site monitoring</a:t>
          </a:r>
        </a:p>
      </dgm:t>
    </dgm:pt>
    <dgm:pt modelId="{E7103ACD-FE90-4B9D-83E0-3FB86653ED06}" type="parTrans" cxnId="{780834DB-CC94-4E95-942A-397FD98B80FF}">
      <dgm:prSet/>
      <dgm:spPr/>
      <dgm:t>
        <a:bodyPr/>
        <a:lstStyle/>
        <a:p>
          <a:endParaRPr lang="en-GB"/>
        </a:p>
      </dgm:t>
    </dgm:pt>
    <dgm:pt modelId="{395991A6-7AE3-45FC-AC7B-E1957F5117B2}" type="sibTrans" cxnId="{780834DB-CC94-4E95-942A-397FD98B80FF}">
      <dgm:prSet/>
      <dgm:spPr/>
      <dgm:t>
        <a:bodyPr/>
        <a:lstStyle/>
        <a:p>
          <a:endParaRPr lang="en-GB"/>
        </a:p>
      </dgm:t>
    </dgm:pt>
    <dgm:pt modelId="{CB4BA4A3-B57A-4A49-A474-242D03E73AF0}">
      <dgm:prSet phldrT="[Text]" custT="1"/>
      <dgm:spPr/>
      <dgm:t>
        <a:bodyPr/>
        <a:lstStyle/>
        <a:p>
          <a:r>
            <a:rPr lang="en-GB" sz="1050" b="0" dirty="0" smtClean="0">
              <a:solidFill>
                <a:schemeClr val="tx1"/>
              </a:solidFill>
            </a:rPr>
            <a:t>Develop </a:t>
          </a:r>
          <a:r>
            <a:rPr lang="en-GB" sz="1050" b="0" dirty="0">
              <a:solidFill>
                <a:schemeClr val="tx1"/>
              </a:solidFill>
            </a:rPr>
            <a:t>newsletters &amp; promotes the trial </a:t>
          </a:r>
        </a:p>
        <a:p>
          <a:r>
            <a:rPr lang="en-GB" sz="1050" b="0" dirty="0" smtClean="0">
              <a:solidFill>
                <a:schemeClr val="tx1"/>
              </a:solidFill>
            </a:rPr>
            <a:t>Help Identify </a:t>
          </a:r>
          <a:r>
            <a:rPr lang="en-GB" sz="1050" b="0" dirty="0">
              <a:solidFill>
                <a:schemeClr val="tx1"/>
              </a:solidFill>
            </a:rPr>
            <a:t>&amp; </a:t>
          </a:r>
          <a:r>
            <a:rPr lang="en-GB" sz="1050" b="0" dirty="0" smtClean="0">
              <a:solidFill>
                <a:schemeClr val="tx1"/>
              </a:solidFill>
            </a:rPr>
            <a:t>address </a:t>
          </a:r>
          <a:r>
            <a:rPr lang="en-GB" sz="1050" b="0" dirty="0">
              <a:solidFill>
                <a:schemeClr val="tx1"/>
              </a:solidFill>
            </a:rPr>
            <a:t>barriers to timely recruitment and conduct</a:t>
          </a:r>
        </a:p>
      </dgm:t>
    </dgm:pt>
    <dgm:pt modelId="{55B99FA6-38A3-4806-B6A6-CC8AE1BCFB78}" type="parTrans" cxnId="{52351A6F-22DA-4B97-B2B1-91355D863644}">
      <dgm:prSet/>
      <dgm:spPr/>
      <dgm:t>
        <a:bodyPr/>
        <a:lstStyle/>
        <a:p>
          <a:endParaRPr lang="en-GB"/>
        </a:p>
      </dgm:t>
    </dgm:pt>
    <dgm:pt modelId="{5461F89F-F672-4B3F-BE8B-9B4C0D24AA9D}" type="sibTrans" cxnId="{52351A6F-22DA-4B97-B2B1-91355D863644}">
      <dgm:prSet/>
      <dgm:spPr/>
      <dgm:t>
        <a:bodyPr/>
        <a:lstStyle/>
        <a:p>
          <a:endParaRPr lang="en-GB"/>
        </a:p>
      </dgm:t>
    </dgm:pt>
    <dgm:pt modelId="{EE5239C7-156E-4DFD-B87A-CBF677E9D174}">
      <dgm:prSet phldrT="[Text]" custT="1"/>
      <dgm:spPr/>
      <dgm:t>
        <a:bodyPr/>
        <a:lstStyle/>
        <a:p>
          <a:r>
            <a:rPr lang="en-GB" sz="1050" b="0" dirty="0" smtClean="0">
              <a:solidFill>
                <a:schemeClr val="tx1"/>
              </a:solidFill>
            </a:rPr>
            <a:t>Manage </a:t>
          </a:r>
          <a:r>
            <a:rPr lang="en-GB" sz="1050" b="0" dirty="0">
              <a:solidFill>
                <a:schemeClr val="tx1"/>
              </a:solidFill>
            </a:rPr>
            <a:t>pharmacovigilance activities in accordance with regulations</a:t>
          </a:r>
        </a:p>
      </dgm:t>
    </dgm:pt>
    <dgm:pt modelId="{9CEA2604-5935-478F-A0EB-4E447D7C64C2}" type="parTrans" cxnId="{97AFCD8C-6107-44D5-852C-AF67A2C5766C}">
      <dgm:prSet/>
      <dgm:spPr/>
      <dgm:t>
        <a:bodyPr/>
        <a:lstStyle/>
        <a:p>
          <a:endParaRPr lang="en-GB"/>
        </a:p>
      </dgm:t>
    </dgm:pt>
    <dgm:pt modelId="{12D89E93-8974-4077-BDC9-95FCE58749DE}" type="sibTrans" cxnId="{97AFCD8C-6107-44D5-852C-AF67A2C5766C}">
      <dgm:prSet/>
      <dgm:spPr/>
      <dgm:t>
        <a:bodyPr/>
        <a:lstStyle/>
        <a:p>
          <a:endParaRPr lang="en-GB"/>
        </a:p>
      </dgm:t>
    </dgm:pt>
    <dgm:pt modelId="{C59D5B6E-EC57-453F-B728-6B92724FDC9A}">
      <dgm:prSet phldrT="[Text]" custT="1"/>
      <dgm:spPr/>
      <dgm:t>
        <a:bodyPr/>
        <a:lstStyle/>
        <a:p>
          <a:r>
            <a:rPr lang="en-GB" sz="1050" b="0" dirty="0" smtClean="0">
              <a:solidFill>
                <a:schemeClr val="tx1"/>
              </a:solidFill>
            </a:rPr>
            <a:t>Arrange, contribute to  </a:t>
          </a:r>
          <a:r>
            <a:rPr lang="en-GB" sz="1050" b="0" dirty="0">
              <a:solidFill>
                <a:schemeClr val="tx1"/>
              </a:solidFill>
            </a:rPr>
            <a:t>and </a:t>
          </a:r>
          <a:r>
            <a:rPr lang="en-GB" sz="1050" b="0" dirty="0" smtClean="0">
              <a:solidFill>
                <a:schemeClr val="tx1"/>
              </a:solidFill>
            </a:rPr>
            <a:t>administer Trial Management group (TMG) </a:t>
          </a:r>
          <a:r>
            <a:rPr lang="en-GB" sz="1050" b="0" dirty="0">
              <a:solidFill>
                <a:schemeClr val="tx1"/>
              </a:solidFill>
            </a:rPr>
            <a:t>and </a:t>
          </a:r>
          <a:r>
            <a:rPr lang="en-GB" sz="1050" b="0" dirty="0" smtClean="0">
              <a:solidFill>
                <a:schemeClr val="tx1"/>
              </a:solidFill>
            </a:rPr>
            <a:t>Trial Steering Committee (TSC) </a:t>
          </a:r>
          <a:r>
            <a:rPr lang="en-GB" sz="1050" b="0" dirty="0">
              <a:solidFill>
                <a:schemeClr val="tx1"/>
              </a:solidFill>
            </a:rPr>
            <a:t>meetings</a:t>
          </a:r>
        </a:p>
        <a:p>
          <a:r>
            <a:rPr lang="en-GB" sz="1050" b="0" dirty="0" smtClean="0">
              <a:solidFill>
                <a:schemeClr val="tx1"/>
              </a:solidFill>
            </a:rPr>
            <a:t>Maintain </a:t>
          </a:r>
          <a:r>
            <a:rPr lang="en-GB" sz="1050" b="0" dirty="0">
              <a:solidFill>
                <a:schemeClr val="tx1"/>
              </a:solidFill>
            </a:rPr>
            <a:t>trial approvals</a:t>
          </a:r>
        </a:p>
      </dgm:t>
    </dgm:pt>
    <dgm:pt modelId="{9A0C7C1F-EBF4-40E6-A216-74AAB8417565}" type="parTrans" cxnId="{C20830C7-3994-4B40-A649-33B12251159A}">
      <dgm:prSet/>
      <dgm:spPr/>
      <dgm:t>
        <a:bodyPr/>
        <a:lstStyle/>
        <a:p>
          <a:endParaRPr lang="en-GB"/>
        </a:p>
      </dgm:t>
    </dgm:pt>
    <dgm:pt modelId="{BDD138D7-C5CD-4522-B243-5D1D344B6637}" type="sibTrans" cxnId="{C20830C7-3994-4B40-A649-33B12251159A}">
      <dgm:prSet/>
      <dgm:spPr/>
      <dgm:t>
        <a:bodyPr/>
        <a:lstStyle/>
        <a:p>
          <a:endParaRPr lang="en-GB"/>
        </a:p>
      </dgm:t>
    </dgm:pt>
    <dgm:pt modelId="{365CFD8E-76AC-428C-AF41-43A18909CB71}">
      <dgm:prSet phldrT="[Text]" custT="1"/>
      <dgm:spPr/>
      <dgm:t>
        <a:bodyPr/>
        <a:lstStyle/>
        <a:p>
          <a:r>
            <a:rPr lang="en-GB" sz="1050" b="0" dirty="0" smtClean="0">
              <a:solidFill>
                <a:schemeClr val="tx1"/>
              </a:solidFill>
            </a:rPr>
            <a:t>Prepare </a:t>
          </a:r>
          <a:r>
            <a:rPr lang="en-GB" sz="1050" b="0" dirty="0">
              <a:solidFill>
                <a:schemeClr val="tx1"/>
              </a:solidFill>
            </a:rPr>
            <a:t>reports for funders, regulators, sponsors etc</a:t>
          </a:r>
        </a:p>
        <a:p>
          <a:r>
            <a:rPr lang="en-GB" sz="1050" b="0" dirty="0" smtClean="0">
              <a:solidFill>
                <a:schemeClr val="tx1"/>
              </a:solidFill>
            </a:rPr>
            <a:t>Maintain </a:t>
          </a:r>
          <a:r>
            <a:rPr lang="en-GB" sz="1050" b="0" dirty="0">
              <a:solidFill>
                <a:schemeClr val="tx1"/>
              </a:solidFill>
            </a:rPr>
            <a:t>essential documentation</a:t>
          </a:r>
        </a:p>
      </dgm:t>
    </dgm:pt>
    <dgm:pt modelId="{08D2D9E3-B0AD-48BE-83EE-CA1552F0D30B}" type="parTrans" cxnId="{51338A31-5246-4AD4-9C1D-A73008384807}">
      <dgm:prSet/>
      <dgm:spPr/>
      <dgm:t>
        <a:bodyPr/>
        <a:lstStyle/>
        <a:p>
          <a:endParaRPr lang="en-GB"/>
        </a:p>
      </dgm:t>
    </dgm:pt>
    <dgm:pt modelId="{97E88C64-1D31-449B-BDC3-9F48321E3BE9}" type="sibTrans" cxnId="{51338A31-5246-4AD4-9C1D-A73008384807}">
      <dgm:prSet/>
      <dgm:spPr/>
      <dgm:t>
        <a:bodyPr/>
        <a:lstStyle/>
        <a:p>
          <a:endParaRPr lang="en-GB"/>
        </a:p>
      </dgm:t>
    </dgm:pt>
    <dgm:pt modelId="{3574C301-63D3-476A-9A15-5919E4803AEC}">
      <dgm:prSet phldrT="[Text]" custT="1"/>
      <dgm:spPr/>
      <dgm:t>
        <a:bodyPr/>
        <a:lstStyle/>
        <a:p>
          <a:r>
            <a:rPr lang="en-GB" sz="1050" b="0" dirty="0" smtClean="0">
              <a:solidFill>
                <a:schemeClr val="tx1"/>
              </a:solidFill>
            </a:rPr>
            <a:t>Arrange, contribute </a:t>
          </a:r>
          <a:r>
            <a:rPr lang="en-GB" sz="1050" b="0" dirty="0">
              <a:solidFill>
                <a:schemeClr val="tx1"/>
              </a:solidFill>
            </a:rPr>
            <a:t>to and </a:t>
          </a:r>
          <a:r>
            <a:rPr lang="en-GB" sz="1050" b="0" dirty="0" smtClean="0">
              <a:solidFill>
                <a:schemeClr val="tx1"/>
              </a:solidFill>
            </a:rPr>
            <a:t>administer Independent Data Monitoring Committee (IDMC) </a:t>
          </a:r>
          <a:r>
            <a:rPr lang="en-GB" sz="1050" b="0" dirty="0">
              <a:solidFill>
                <a:schemeClr val="tx1"/>
              </a:solidFill>
            </a:rPr>
            <a:t>meetings</a:t>
          </a:r>
        </a:p>
        <a:p>
          <a:r>
            <a:rPr lang="en-GB" sz="1050" b="0" dirty="0" smtClean="0">
              <a:solidFill>
                <a:schemeClr val="tx1"/>
              </a:solidFill>
            </a:rPr>
            <a:t>Provide </a:t>
          </a:r>
          <a:r>
            <a:rPr lang="en-GB" sz="1050" b="0" dirty="0">
              <a:solidFill>
                <a:schemeClr val="tx1"/>
              </a:solidFill>
            </a:rPr>
            <a:t>statistical reports for IDMC meetings</a:t>
          </a:r>
        </a:p>
        <a:p>
          <a:r>
            <a:rPr lang="en-GB" sz="1050" b="0" dirty="0" smtClean="0">
              <a:solidFill>
                <a:schemeClr val="tx1"/>
              </a:solidFill>
            </a:rPr>
            <a:t>Conduct </a:t>
          </a:r>
          <a:r>
            <a:rPr lang="en-GB" sz="1050" b="0" dirty="0">
              <a:solidFill>
                <a:schemeClr val="tx1"/>
              </a:solidFill>
            </a:rPr>
            <a:t>additional  exploratory analyses as agreed by the TMG</a:t>
          </a:r>
        </a:p>
        <a:p>
          <a:r>
            <a:rPr lang="en-GB" sz="1050" b="0" dirty="0" smtClean="0">
              <a:solidFill>
                <a:schemeClr val="tx1"/>
              </a:solidFill>
            </a:rPr>
            <a:t>Contribute </a:t>
          </a:r>
          <a:r>
            <a:rPr lang="en-GB" sz="1050" b="0" dirty="0">
              <a:solidFill>
                <a:schemeClr val="tx1"/>
              </a:solidFill>
            </a:rPr>
            <a:t>significantly to drafting of manuscripts, abstracts and presentations</a:t>
          </a:r>
        </a:p>
        <a:p>
          <a:r>
            <a:rPr lang="en-GB" sz="1050" b="0" dirty="0" smtClean="0">
              <a:solidFill>
                <a:schemeClr val="tx1"/>
              </a:solidFill>
            </a:rPr>
            <a:t>Administer </a:t>
          </a:r>
          <a:r>
            <a:rPr lang="en-GB" sz="1050" b="0" dirty="0">
              <a:solidFill>
                <a:schemeClr val="tx1"/>
              </a:solidFill>
            </a:rPr>
            <a:t>the  submission of manuscripts, abstracts and presentations</a:t>
          </a:r>
        </a:p>
        <a:p>
          <a:r>
            <a:rPr lang="en-GB" sz="1050" b="0" dirty="0" smtClean="0">
              <a:solidFill>
                <a:schemeClr val="tx1"/>
              </a:solidFill>
            </a:rPr>
            <a:t>Present </a:t>
          </a:r>
          <a:r>
            <a:rPr lang="en-GB" sz="1050" b="0" dirty="0">
              <a:solidFill>
                <a:schemeClr val="tx1"/>
              </a:solidFill>
            </a:rPr>
            <a:t>at (inter)national symposia as required</a:t>
          </a:r>
        </a:p>
      </dgm:t>
    </dgm:pt>
    <dgm:pt modelId="{D1618314-A2AE-468E-A293-F3D1B95150B9}" type="parTrans" cxnId="{7718428C-B486-47CA-AB4B-0E09E29230EC}">
      <dgm:prSet/>
      <dgm:spPr/>
      <dgm:t>
        <a:bodyPr/>
        <a:lstStyle/>
        <a:p>
          <a:endParaRPr lang="en-GB"/>
        </a:p>
      </dgm:t>
    </dgm:pt>
    <dgm:pt modelId="{FAA07B08-CC12-428E-9394-4BCE21AF2782}" type="sibTrans" cxnId="{7718428C-B486-47CA-AB4B-0E09E29230EC}">
      <dgm:prSet/>
      <dgm:spPr/>
      <dgm:t>
        <a:bodyPr/>
        <a:lstStyle/>
        <a:p>
          <a:endParaRPr lang="en-GB"/>
        </a:p>
      </dgm:t>
    </dgm:pt>
    <dgm:pt modelId="{FC08799E-822E-4F3C-A8E0-E90C2DEAD2B8}">
      <dgm:prSet phldrT="[Text]" custT="1"/>
      <dgm:spPr/>
      <dgm:t>
        <a:bodyPr/>
        <a:lstStyle/>
        <a:p>
          <a:r>
            <a:rPr lang="en-GB" sz="1050" b="0" dirty="0" smtClean="0">
              <a:solidFill>
                <a:schemeClr val="tx1"/>
              </a:solidFill>
            </a:rPr>
            <a:t>Advise </a:t>
          </a:r>
          <a:r>
            <a:rPr lang="en-GB" sz="1050" b="0" dirty="0">
              <a:solidFill>
                <a:schemeClr val="tx1"/>
              </a:solidFill>
            </a:rPr>
            <a:t>on trial concept and trial design</a:t>
          </a:r>
        </a:p>
        <a:p>
          <a:r>
            <a:rPr lang="en-GB" sz="1050" b="0" dirty="0" smtClean="0">
              <a:solidFill>
                <a:schemeClr val="tx1"/>
              </a:solidFill>
            </a:rPr>
            <a:t>Review </a:t>
          </a:r>
          <a:r>
            <a:rPr lang="en-GB" sz="1050" b="0" dirty="0">
              <a:solidFill>
                <a:schemeClr val="tx1"/>
              </a:solidFill>
            </a:rPr>
            <a:t>available literature to inform sample size calculations</a:t>
          </a:r>
        </a:p>
        <a:p>
          <a:r>
            <a:rPr lang="en-GB" sz="1050" b="0" dirty="0" smtClean="0">
              <a:solidFill>
                <a:schemeClr val="tx1"/>
              </a:solidFill>
            </a:rPr>
            <a:t>Conduct feasibility </a:t>
          </a:r>
          <a:r>
            <a:rPr lang="en-GB" sz="1050" b="0" dirty="0">
              <a:solidFill>
                <a:schemeClr val="tx1"/>
              </a:solidFill>
            </a:rPr>
            <a:t>assessments</a:t>
          </a:r>
        </a:p>
      </dgm:t>
    </dgm:pt>
    <dgm:pt modelId="{4C5D58E1-C510-4569-AA83-9FA36D3F4BC2}" type="parTrans" cxnId="{D63678CD-DE80-44F5-AEA1-00ECA414B5D8}">
      <dgm:prSet/>
      <dgm:spPr/>
      <dgm:t>
        <a:bodyPr/>
        <a:lstStyle/>
        <a:p>
          <a:endParaRPr lang="en-GB"/>
        </a:p>
      </dgm:t>
    </dgm:pt>
    <dgm:pt modelId="{C924EE6E-2E47-49D1-8FB7-922592B77346}" type="sibTrans" cxnId="{D63678CD-DE80-44F5-AEA1-00ECA414B5D8}">
      <dgm:prSet/>
      <dgm:spPr/>
      <dgm:t>
        <a:bodyPr/>
        <a:lstStyle/>
        <a:p>
          <a:endParaRPr lang="en-GB"/>
        </a:p>
      </dgm:t>
    </dgm:pt>
    <dgm:pt modelId="{564F615C-4DB5-4F04-9E26-025622005D1B}">
      <dgm:prSet phldrT="[Text]" custT="1"/>
      <dgm:spPr/>
      <dgm:t>
        <a:bodyPr/>
        <a:lstStyle/>
        <a:p>
          <a:r>
            <a:rPr lang="en-GB" sz="1050" b="0" dirty="0" smtClean="0">
              <a:solidFill>
                <a:schemeClr val="tx1"/>
              </a:solidFill>
            </a:rPr>
            <a:t>Develop </a:t>
          </a:r>
          <a:r>
            <a:rPr lang="en-GB" sz="1050" b="0" dirty="0">
              <a:solidFill>
                <a:schemeClr val="tx1"/>
              </a:solidFill>
            </a:rPr>
            <a:t>all trial materials incl. protocol and PIS</a:t>
          </a:r>
        </a:p>
        <a:p>
          <a:r>
            <a:rPr lang="en-GB" sz="1050" b="0" dirty="0" smtClean="0">
              <a:solidFill>
                <a:schemeClr val="tx1"/>
              </a:solidFill>
            </a:rPr>
            <a:t>Conduct </a:t>
          </a:r>
          <a:r>
            <a:rPr lang="en-GB" sz="1050" b="0" dirty="0">
              <a:solidFill>
                <a:schemeClr val="tx1"/>
              </a:solidFill>
            </a:rPr>
            <a:t>risk assessment </a:t>
          </a:r>
        </a:p>
        <a:p>
          <a:r>
            <a:rPr lang="en-GB" sz="1050" b="0" dirty="0" smtClean="0">
              <a:solidFill>
                <a:schemeClr val="tx1"/>
              </a:solidFill>
            </a:rPr>
            <a:t>Obtain </a:t>
          </a:r>
          <a:r>
            <a:rPr lang="en-GB" sz="1050" b="0" dirty="0">
              <a:solidFill>
                <a:schemeClr val="tx1"/>
              </a:solidFill>
            </a:rPr>
            <a:t>regulatory, ethics and global NHS permissions</a:t>
          </a:r>
        </a:p>
        <a:p>
          <a:r>
            <a:rPr lang="en-GB" sz="1050" b="0" dirty="0" smtClean="0">
              <a:solidFill>
                <a:schemeClr val="tx1"/>
              </a:solidFill>
            </a:rPr>
            <a:t>Ensure </a:t>
          </a:r>
          <a:r>
            <a:rPr lang="en-GB" sz="1050" b="0" dirty="0">
              <a:solidFill>
                <a:schemeClr val="tx1"/>
              </a:solidFill>
            </a:rPr>
            <a:t>appropriate sponsorship arrangements</a:t>
          </a:r>
        </a:p>
        <a:p>
          <a:r>
            <a:rPr lang="en-GB" sz="1050" b="0" dirty="0" smtClean="0">
              <a:solidFill>
                <a:schemeClr val="tx1"/>
              </a:solidFill>
            </a:rPr>
            <a:t>Oversee </a:t>
          </a:r>
          <a:r>
            <a:rPr lang="en-GB" sz="1050" b="0" dirty="0">
              <a:solidFill>
                <a:schemeClr val="tx1"/>
              </a:solidFill>
            </a:rPr>
            <a:t>contract </a:t>
          </a:r>
          <a:r>
            <a:rPr lang="en-GB" sz="1050" b="0" dirty="0" smtClean="0">
              <a:solidFill>
                <a:schemeClr val="tx1"/>
              </a:solidFill>
            </a:rPr>
            <a:t>negotiations and development</a:t>
          </a:r>
          <a:endParaRPr lang="en-GB" sz="1050" b="0" dirty="0">
            <a:solidFill>
              <a:schemeClr val="tx1"/>
            </a:solidFill>
          </a:endParaRPr>
        </a:p>
        <a:p>
          <a:r>
            <a:rPr lang="en-GB" sz="1050" b="0" dirty="0" smtClean="0">
              <a:solidFill>
                <a:schemeClr val="tx1"/>
              </a:solidFill>
            </a:rPr>
            <a:t>Ensure </a:t>
          </a:r>
          <a:r>
            <a:rPr lang="en-GB" sz="1050" b="0" dirty="0">
              <a:solidFill>
                <a:schemeClr val="tx1"/>
              </a:solidFill>
            </a:rPr>
            <a:t>appropriate arrangements for treatment </a:t>
          </a:r>
          <a:r>
            <a:rPr lang="en-GB" sz="1050" b="0" dirty="0" smtClean="0">
              <a:solidFill>
                <a:schemeClr val="tx1"/>
              </a:solidFill>
            </a:rPr>
            <a:t>allocation and </a:t>
          </a:r>
          <a:r>
            <a:rPr lang="en-GB" sz="1050" b="0" dirty="0">
              <a:solidFill>
                <a:schemeClr val="tx1"/>
              </a:solidFill>
            </a:rPr>
            <a:t>labelling &amp; </a:t>
          </a:r>
          <a:r>
            <a:rPr lang="en-GB" sz="1050" b="0" dirty="0" smtClean="0">
              <a:solidFill>
                <a:schemeClr val="tx1"/>
              </a:solidFill>
            </a:rPr>
            <a:t>distribution of trial drugs</a:t>
          </a:r>
          <a:endParaRPr lang="en-GB" sz="1050" b="0" dirty="0">
            <a:solidFill>
              <a:schemeClr val="tx1"/>
            </a:solidFill>
          </a:endParaRPr>
        </a:p>
        <a:p>
          <a:r>
            <a:rPr lang="en-GB" sz="1050" b="0" dirty="0" smtClean="0">
              <a:solidFill>
                <a:schemeClr val="tx1"/>
              </a:solidFill>
            </a:rPr>
            <a:t>Develop </a:t>
          </a:r>
          <a:r>
            <a:rPr lang="en-GB" sz="1050" b="0" dirty="0">
              <a:solidFill>
                <a:schemeClr val="tx1"/>
              </a:solidFill>
            </a:rPr>
            <a:t>trial materials &amp; guidance notes for investigator &amp; pharmacy files</a:t>
          </a:r>
        </a:p>
        <a:p>
          <a:r>
            <a:rPr lang="en-GB" sz="1050" b="0" dirty="0" smtClean="0">
              <a:solidFill>
                <a:schemeClr val="tx1"/>
              </a:solidFill>
            </a:rPr>
            <a:t>Ensure </a:t>
          </a:r>
          <a:r>
            <a:rPr lang="en-GB" sz="1050" b="0" dirty="0">
              <a:solidFill>
                <a:schemeClr val="tx1"/>
              </a:solidFill>
            </a:rPr>
            <a:t>appropriate arrangements for sample collection and tracking</a:t>
          </a:r>
        </a:p>
        <a:p>
          <a:r>
            <a:rPr lang="en-GB" sz="1050" b="0" dirty="0" smtClean="0">
              <a:solidFill>
                <a:schemeClr val="tx1"/>
              </a:solidFill>
            </a:rPr>
            <a:t>Develop </a:t>
          </a:r>
          <a:r>
            <a:rPr lang="en-GB" sz="1050" b="0" dirty="0">
              <a:solidFill>
                <a:schemeClr val="tx1"/>
              </a:solidFill>
            </a:rPr>
            <a:t>plans for data management, central and on-site data monitoring and statistical analysis</a:t>
          </a:r>
        </a:p>
        <a:p>
          <a:r>
            <a:rPr lang="en-GB" sz="1050" b="0" dirty="0" smtClean="0">
              <a:solidFill>
                <a:schemeClr val="tx1"/>
              </a:solidFill>
            </a:rPr>
            <a:t>Develop </a:t>
          </a:r>
          <a:r>
            <a:rPr lang="en-GB" sz="1050" b="0" dirty="0">
              <a:solidFill>
                <a:schemeClr val="tx1"/>
              </a:solidFill>
            </a:rPr>
            <a:t>CRFs &amp; trial database</a:t>
          </a:r>
          <a:endParaRPr lang="en-GB" sz="1050" b="0" dirty="0"/>
        </a:p>
      </dgm:t>
    </dgm:pt>
    <dgm:pt modelId="{4DE719AB-B392-4B9D-A806-3CAE28434CB6}" type="parTrans" cxnId="{A92EAC5B-0571-425C-8A82-6A7AE4A62BFD}">
      <dgm:prSet/>
      <dgm:spPr/>
      <dgm:t>
        <a:bodyPr/>
        <a:lstStyle/>
        <a:p>
          <a:endParaRPr lang="en-GB"/>
        </a:p>
      </dgm:t>
    </dgm:pt>
    <dgm:pt modelId="{D618364F-2281-4922-B92A-4B286AC86B02}" type="sibTrans" cxnId="{A92EAC5B-0571-425C-8A82-6A7AE4A62BFD}">
      <dgm:prSet/>
      <dgm:spPr/>
      <dgm:t>
        <a:bodyPr/>
        <a:lstStyle/>
        <a:p>
          <a:endParaRPr lang="en-GB"/>
        </a:p>
      </dgm:t>
    </dgm:pt>
    <dgm:pt modelId="{5523A53C-CF2D-4267-8CD8-EAFD61B2BC7B}">
      <dgm:prSet phldrT="[Text]" custT="1"/>
      <dgm:spPr/>
      <dgm:t>
        <a:bodyPr/>
        <a:lstStyle/>
        <a:p>
          <a:r>
            <a:rPr lang="en-GB" sz="1050" b="0" dirty="0" smtClean="0">
              <a:solidFill>
                <a:schemeClr val="tx1"/>
              </a:solidFill>
            </a:rPr>
            <a:t>Organise </a:t>
          </a:r>
          <a:r>
            <a:rPr lang="en-GB" sz="1050" b="0" dirty="0">
              <a:solidFill>
                <a:schemeClr val="tx1"/>
              </a:solidFill>
            </a:rPr>
            <a:t>launch meetings &amp; </a:t>
          </a:r>
          <a:r>
            <a:rPr lang="en-GB" sz="1050" b="0" dirty="0" smtClean="0">
              <a:solidFill>
                <a:schemeClr val="tx1"/>
              </a:solidFill>
            </a:rPr>
            <a:t>conduct </a:t>
          </a:r>
          <a:r>
            <a:rPr lang="en-GB" sz="1050" b="0" dirty="0">
              <a:solidFill>
                <a:schemeClr val="tx1"/>
              </a:solidFill>
            </a:rPr>
            <a:t>initiations of participating sites</a:t>
          </a:r>
        </a:p>
        <a:p>
          <a:r>
            <a:rPr lang="en-GB" sz="1050" b="0" dirty="0" smtClean="0">
              <a:solidFill>
                <a:schemeClr val="tx1"/>
              </a:solidFill>
            </a:rPr>
            <a:t>Provide </a:t>
          </a:r>
          <a:r>
            <a:rPr lang="en-GB" sz="1050" b="0" dirty="0">
              <a:solidFill>
                <a:schemeClr val="tx1"/>
              </a:solidFill>
            </a:rPr>
            <a:t>a randomisation service</a:t>
          </a:r>
        </a:p>
      </dgm:t>
    </dgm:pt>
    <dgm:pt modelId="{465B135D-04A9-489F-A55A-A5B24BC6C837}" type="parTrans" cxnId="{F4A3C4B2-9880-4309-8D86-2348950EBA9F}">
      <dgm:prSet/>
      <dgm:spPr/>
      <dgm:t>
        <a:bodyPr/>
        <a:lstStyle/>
        <a:p>
          <a:endParaRPr lang="en-GB"/>
        </a:p>
      </dgm:t>
    </dgm:pt>
    <dgm:pt modelId="{028EAD29-94F9-481E-A276-C8FF332294B1}" type="sibTrans" cxnId="{F4A3C4B2-9880-4309-8D86-2348950EBA9F}">
      <dgm:prSet/>
      <dgm:spPr/>
      <dgm:t>
        <a:bodyPr/>
        <a:lstStyle/>
        <a:p>
          <a:endParaRPr lang="en-GB"/>
        </a:p>
      </dgm:t>
    </dgm:pt>
    <dgm:pt modelId="{F2E3854F-19F0-4186-A294-565A7C88F7EC}">
      <dgm:prSet phldrT="[Text]" custT="1"/>
      <dgm:spPr/>
      <dgm:t>
        <a:bodyPr/>
        <a:lstStyle/>
        <a:p>
          <a:r>
            <a:rPr lang="en-GB" sz="1050" b="0" dirty="0" smtClean="0">
              <a:solidFill>
                <a:schemeClr val="tx1"/>
              </a:solidFill>
            </a:rPr>
            <a:t>Conduct </a:t>
          </a:r>
          <a:r>
            <a:rPr lang="en-GB" sz="1050" b="0" dirty="0">
              <a:solidFill>
                <a:schemeClr val="tx1"/>
              </a:solidFill>
            </a:rPr>
            <a:t>statistical analyses according to pre-defined analysis plans</a:t>
          </a:r>
        </a:p>
      </dgm:t>
    </dgm:pt>
    <dgm:pt modelId="{EED18E17-7FF0-4E4E-9A98-7DFBE9E573A9}" type="parTrans" cxnId="{9052CCDE-4679-4820-9BBF-0CF605F4BCA5}">
      <dgm:prSet/>
      <dgm:spPr/>
      <dgm:t>
        <a:bodyPr/>
        <a:lstStyle/>
        <a:p>
          <a:endParaRPr lang="en-GB"/>
        </a:p>
      </dgm:t>
    </dgm:pt>
    <dgm:pt modelId="{C55CFE6F-7914-4696-92AE-DBB45713BB26}" type="sibTrans" cxnId="{9052CCDE-4679-4820-9BBF-0CF605F4BCA5}">
      <dgm:prSet/>
      <dgm:spPr/>
      <dgm:t>
        <a:bodyPr/>
        <a:lstStyle/>
        <a:p>
          <a:endParaRPr lang="en-GB"/>
        </a:p>
      </dgm:t>
    </dgm:pt>
    <dgm:pt modelId="{D0A89CB3-974E-4364-B8A6-891E6C88577C}">
      <dgm:prSet phldrT="[Text]" custT="1"/>
      <dgm:spPr/>
      <dgm:t>
        <a:bodyPr/>
        <a:lstStyle/>
        <a:p>
          <a:endParaRPr lang="en-GB" sz="900" b="1" dirty="0">
            <a:solidFill>
              <a:schemeClr val="tx1"/>
            </a:solidFill>
          </a:endParaRPr>
        </a:p>
      </dgm:t>
    </dgm:pt>
    <dgm:pt modelId="{833E1513-50DA-4D73-81FC-C62B35EA8BC2}" type="parTrans" cxnId="{DB13BC36-BE38-4A3D-B90A-585367B6454E}">
      <dgm:prSet/>
      <dgm:spPr/>
      <dgm:t>
        <a:bodyPr/>
        <a:lstStyle/>
        <a:p>
          <a:endParaRPr lang="en-GB"/>
        </a:p>
      </dgm:t>
    </dgm:pt>
    <dgm:pt modelId="{2535DDAE-FBE1-4884-9B63-DDBEA51D9575}" type="sibTrans" cxnId="{DB13BC36-BE38-4A3D-B90A-585367B6454E}">
      <dgm:prSet/>
      <dgm:spPr/>
      <dgm:t>
        <a:bodyPr/>
        <a:lstStyle/>
        <a:p>
          <a:endParaRPr lang="en-GB"/>
        </a:p>
      </dgm:t>
    </dgm:pt>
    <dgm:pt modelId="{56E7F170-9A14-41B9-84E4-35B5451AFC85}">
      <dgm:prSet phldrT="[Text]" custT="1"/>
      <dgm:spPr/>
      <dgm:t>
        <a:bodyPr/>
        <a:lstStyle/>
        <a:p>
          <a:endParaRPr lang="en-GB" sz="900" b="1" dirty="0">
            <a:solidFill>
              <a:schemeClr val="tx1"/>
            </a:solidFill>
          </a:endParaRPr>
        </a:p>
      </dgm:t>
    </dgm:pt>
    <dgm:pt modelId="{5505AC8E-0DD4-4F0A-AA1E-4D75ED5FEB61}" type="parTrans" cxnId="{AEC3902A-5A12-45DB-BF48-0E235D16BCDA}">
      <dgm:prSet/>
      <dgm:spPr/>
      <dgm:t>
        <a:bodyPr/>
        <a:lstStyle/>
        <a:p>
          <a:endParaRPr lang="en-GB"/>
        </a:p>
      </dgm:t>
    </dgm:pt>
    <dgm:pt modelId="{38FD3E1E-8569-49F6-9767-6F552C3DBCB5}" type="sibTrans" cxnId="{AEC3902A-5A12-45DB-BF48-0E235D16BCDA}">
      <dgm:prSet/>
      <dgm:spPr/>
      <dgm:t>
        <a:bodyPr/>
        <a:lstStyle/>
        <a:p>
          <a:endParaRPr lang="en-GB"/>
        </a:p>
      </dgm:t>
    </dgm:pt>
    <dgm:pt modelId="{CAEC8782-2BD5-4539-B2D8-09AB1339F254}" type="pres">
      <dgm:prSet presAssocID="{03F16E9E-2F36-44F4-95D7-0B691BC987B2}" presName="Name0" presStyleCnt="0">
        <dgm:presLayoutVars>
          <dgm:dir/>
          <dgm:animLvl val="lvl"/>
          <dgm:resizeHandles val="exact"/>
        </dgm:presLayoutVars>
      </dgm:prSet>
      <dgm:spPr/>
      <dgm:t>
        <a:bodyPr/>
        <a:lstStyle/>
        <a:p>
          <a:endParaRPr lang="en-GB"/>
        </a:p>
      </dgm:t>
    </dgm:pt>
    <dgm:pt modelId="{6DB1E37D-1CC4-4559-8D10-1C1F02826EF9}" type="pres">
      <dgm:prSet presAssocID="{91E347A6-C1DF-486B-BC0D-71DD5F2B0A94}" presName="compositeNode" presStyleCnt="0">
        <dgm:presLayoutVars>
          <dgm:bulletEnabled val="1"/>
        </dgm:presLayoutVars>
      </dgm:prSet>
      <dgm:spPr/>
    </dgm:pt>
    <dgm:pt modelId="{B68B949F-4D13-43BA-B4B2-CC77B930A2C0}" type="pres">
      <dgm:prSet presAssocID="{91E347A6-C1DF-486B-BC0D-71DD5F2B0A94}" presName="bgRect" presStyleLbl="node1" presStyleIdx="0" presStyleCnt="4" custScaleX="66650" custScaleY="174476" custLinFactNeighborX="-286" custLinFactNeighborY="22620"/>
      <dgm:spPr/>
      <dgm:t>
        <a:bodyPr/>
        <a:lstStyle/>
        <a:p>
          <a:endParaRPr lang="en-GB"/>
        </a:p>
      </dgm:t>
    </dgm:pt>
    <dgm:pt modelId="{6DECA3C0-7A2F-48DA-A55D-A929457867F5}" type="pres">
      <dgm:prSet presAssocID="{91E347A6-C1DF-486B-BC0D-71DD5F2B0A94}" presName="parentNode" presStyleLbl="node1" presStyleIdx="0" presStyleCnt="4">
        <dgm:presLayoutVars>
          <dgm:chMax val="0"/>
          <dgm:bulletEnabled val="1"/>
        </dgm:presLayoutVars>
      </dgm:prSet>
      <dgm:spPr/>
      <dgm:t>
        <a:bodyPr/>
        <a:lstStyle/>
        <a:p>
          <a:endParaRPr lang="en-GB"/>
        </a:p>
      </dgm:t>
    </dgm:pt>
    <dgm:pt modelId="{344C42B2-B7C4-4FAB-806A-8E5247BE2801}" type="pres">
      <dgm:prSet presAssocID="{91E347A6-C1DF-486B-BC0D-71DD5F2B0A94}" presName="childNode" presStyleLbl="node1" presStyleIdx="0" presStyleCnt="4">
        <dgm:presLayoutVars>
          <dgm:bulletEnabled val="1"/>
        </dgm:presLayoutVars>
      </dgm:prSet>
      <dgm:spPr/>
      <dgm:t>
        <a:bodyPr/>
        <a:lstStyle/>
        <a:p>
          <a:endParaRPr lang="en-GB"/>
        </a:p>
      </dgm:t>
    </dgm:pt>
    <dgm:pt modelId="{0093141E-DB8E-4732-BA09-B54BDD17E3C4}" type="pres">
      <dgm:prSet presAssocID="{59214765-B072-487D-8E0C-EB6E7ED0A487}" presName="hSp" presStyleCnt="0"/>
      <dgm:spPr/>
    </dgm:pt>
    <dgm:pt modelId="{C20840FF-8C05-4BA1-910B-722ED79890D5}" type="pres">
      <dgm:prSet presAssocID="{59214765-B072-487D-8E0C-EB6E7ED0A487}" presName="vProcSp" presStyleCnt="0"/>
      <dgm:spPr/>
    </dgm:pt>
    <dgm:pt modelId="{B924F5D9-420D-4B26-985B-2B659EB23C1C}" type="pres">
      <dgm:prSet presAssocID="{59214765-B072-487D-8E0C-EB6E7ED0A487}" presName="vSp1" presStyleCnt="0"/>
      <dgm:spPr/>
    </dgm:pt>
    <dgm:pt modelId="{8671BE25-3D19-4689-9927-5D57F965EAA9}" type="pres">
      <dgm:prSet presAssocID="{59214765-B072-487D-8E0C-EB6E7ED0A487}" presName="simulatedConn" presStyleLbl="solidFgAcc1" presStyleIdx="0" presStyleCnt="3" custLinFactY="150531" custLinFactNeighborX="3770" custLinFactNeighborY="200000"/>
      <dgm:spPr>
        <a:solidFill>
          <a:schemeClr val="accent4"/>
        </a:solidFill>
        <a:ln>
          <a:solidFill>
            <a:schemeClr val="accent4"/>
          </a:solidFill>
        </a:ln>
      </dgm:spPr>
      <dgm:t>
        <a:bodyPr/>
        <a:lstStyle/>
        <a:p>
          <a:endParaRPr lang="en-GB"/>
        </a:p>
      </dgm:t>
    </dgm:pt>
    <dgm:pt modelId="{024EC7D1-A543-437D-A417-670A85AF1EE5}" type="pres">
      <dgm:prSet presAssocID="{59214765-B072-487D-8E0C-EB6E7ED0A487}" presName="vSp2" presStyleCnt="0"/>
      <dgm:spPr/>
    </dgm:pt>
    <dgm:pt modelId="{35958167-7F05-4712-8E5D-5D23B0F17CA1}" type="pres">
      <dgm:prSet presAssocID="{59214765-B072-487D-8E0C-EB6E7ED0A487}" presName="sibTrans" presStyleCnt="0"/>
      <dgm:spPr/>
    </dgm:pt>
    <dgm:pt modelId="{CC6A017E-B650-4E60-BA5A-A4D5CD7608DF}" type="pres">
      <dgm:prSet presAssocID="{3D2FD01B-7D7D-48CB-A0F3-A56A5AF78B10}" presName="compositeNode" presStyleCnt="0">
        <dgm:presLayoutVars>
          <dgm:bulletEnabled val="1"/>
        </dgm:presLayoutVars>
      </dgm:prSet>
      <dgm:spPr/>
    </dgm:pt>
    <dgm:pt modelId="{9D6FCE07-E4F2-4A24-BC07-676BB1517F42}" type="pres">
      <dgm:prSet presAssocID="{3D2FD01B-7D7D-48CB-A0F3-A56A5AF78B10}" presName="bgRect" presStyleLbl="node1" presStyleIdx="1" presStyleCnt="4" custScaleX="96256" custScaleY="175139" custLinFactNeighborX="-286" custLinFactNeighborY="22620"/>
      <dgm:spPr/>
      <dgm:t>
        <a:bodyPr/>
        <a:lstStyle/>
        <a:p>
          <a:endParaRPr lang="en-GB"/>
        </a:p>
      </dgm:t>
    </dgm:pt>
    <dgm:pt modelId="{7AF5A216-C538-4612-9A31-D845CE3BB370}" type="pres">
      <dgm:prSet presAssocID="{3D2FD01B-7D7D-48CB-A0F3-A56A5AF78B10}" presName="parentNode" presStyleLbl="node1" presStyleIdx="1" presStyleCnt="4">
        <dgm:presLayoutVars>
          <dgm:chMax val="0"/>
          <dgm:bulletEnabled val="1"/>
        </dgm:presLayoutVars>
      </dgm:prSet>
      <dgm:spPr/>
      <dgm:t>
        <a:bodyPr/>
        <a:lstStyle/>
        <a:p>
          <a:endParaRPr lang="en-GB"/>
        </a:p>
      </dgm:t>
    </dgm:pt>
    <dgm:pt modelId="{0AFEF0A3-FCA9-4425-A85C-A3ECF7F85B31}" type="pres">
      <dgm:prSet presAssocID="{3D2FD01B-7D7D-48CB-A0F3-A56A5AF78B10}" presName="childNode" presStyleLbl="node1" presStyleIdx="1" presStyleCnt="4">
        <dgm:presLayoutVars>
          <dgm:bulletEnabled val="1"/>
        </dgm:presLayoutVars>
      </dgm:prSet>
      <dgm:spPr/>
      <dgm:t>
        <a:bodyPr/>
        <a:lstStyle/>
        <a:p>
          <a:endParaRPr lang="en-GB"/>
        </a:p>
      </dgm:t>
    </dgm:pt>
    <dgm:pt modelId="{DD9271FA-289D-4DC5-8833-C199F979D27E}" type="pres">
      <dgm:prSet presAssocID="{389AC835-7038-42D6-87C7-066634F9EC93}" presName="hSp" presStyleCnt="0"/>
      <dgm:spPr/>
    </dgm:pt>
    <dgm:pt modelId="{20A6E76A-F0CC-42F3-ACA0-56CD5855210E}" type="pres">
      <dgm:prSet presAssocID="{389AC835-7038-42D6-87C7-066634F9EC93}" presName="vProcSp" presStyleCnt="0"/>
      <dgm:spPr/>
    </dgm:pt>
    <dgm:pt modelId="{702847BF-7C8E-4E35-B5B7-CDBE12EF17B6}" type="pres">
      <dgm:prSet presAssocID="{389AC835-7038-42D6-87C7-066634F9EC93}" presName="vSp1" presStyleCnt="0"/>
      <dgm:spPr/>
    </dgm:pt>
    <dgm:pt modelId="{C0A6DDFA-36DB-4601-A835-85F88A014122}" type="pres">
      <dgm:prSet presAssocID="{389AC835-7038-42D6-87C7-066634F9EC93}" presName="simulatedConn" presStyleLbl="solidFgAcc1" presStyleIdx="1" presStyleCnt="3" custLinFactY="150531" custLinFactNeighborX="3770" custLinFactNeighborY="200000"/>
      <dgm:spPr>
        <a:solidFill>
          <a:schemeClr val="accent3"/>
        </a:solidFill>
        <a:ln>
          <a:solidFill>
            <a:schemeClr val="accent3"/>
          </a:solidFill>
        </a:ln>
      </dgm:spPr>
      <dgm:t>
        <a:bodyPr/>
        <a:lstStyle/>
        <a:p>
          <a:endParaRPr lang="en-GB"/>
        </a:p>
      </dgm:t>
    </dgm:pt>
    <dgm:pt modelId="{320CA1CB-F459-4172-B416-DEC41CF3513F}" type="pres">
      <dgm:prSet presAssocID="{389AC835-7038-42D6-87C7-066634F9EC93}" presName="vSp2" presStyleCnt="0"/>
      <dgm:spPr/>
    </dgm:pt>
    <dgm:pt modelId="{F206021E-FBE4-421E-BE7B-4347ECD660B7}" type="pres">
      <dgm:prSet presAssocID="{389AC835-7038-42D6-87C7-066634F9EC93}" presName="sibTrans" presStyleCnt="0"/>
      <dgm:spPr/>
    </dgm:pt>
    <dgm:pt modelId="{99EE5F51-E264-4EBC-B5C5-ED92B3F59D67}" type="pres">
      <dgm:prSet presAssocID="{E68D5B8F-2B8A-4B6D-BA11-0B69D346854A}" presName="compositeNode" presStyleCnt="0">
        <dgm:presLayoutVars>
          <dgm:bulletEnabled val="1"/>
        </dgm:presLayoutVars>
      </dgm:prSet>
      <dgm:spPr/>
    </dgm:pt>
    <dgm:pt modelId="{7B73031C-8E01-4326-85B9-548B5BEC6B92}" type="pres">
      <dgm:prSet presAssocID="{E68D5B8F-2B8A-4B6D-BA11-0B69D346854A}" presName="bgRect" presStyleLbl="node1" presStyleIdx="2" presStyleCnt="4" custScaleX="123358" custScaleY="175173" custLinFactNeighborX="-286" custLinFactNeighborY="22620"/>
      <dgm:spPr/>
      <dgm:t>
        <a:bodyPr/>
        <a:lstStyle/>
        <a:p>
          <a:endParaRPr lang="en-GB"/>
        </a:p>
      </dgm:t>
    </dgm:pt>
    <dgm:pt modelId="{780A2850-A58E-48B1-9746-813BA42D7F58}" type="pres">
      <dgm:prSet presAssocID="{E68D5B8F-2B8A-4B6D-BA11-0B69D346854A}" presName="parentNode" presStyleLbl="node1" presStyleIdx="2" presStyleCnt="4">
        <dgm:presLayoutVars>
          <dgm:chMax val="0"/>
          <dgm:bulletEnabled val="1"/>
        </dgm:presLayoutVars>
      </dgm:prSet>
      <dgm:spPr/>
      <dgm:t>
        <a:bodyPr/>
        <a:lstStyle/>
        <a:p>
          <a:endParaRPr lang="en-GB"/>
        </a:p>
      </dgm:t>
    </dgm:pt>
    <dgm:pt modelId="{EF26560F-855C-46CE-AA81-3E4B638B098B}" type="pres">
      <dgm:prSet presAssocID="{E68D5B8F-2B8A-4B6D-BA11-0B69D346854A}" presName="childNode" presStyleLbl="node1" presStyleIdx="2" presStyleCnt="4">
        <dgm:presLayoutVars>
          <dgm:bulletEnabled val="1"/>
        </dgm:presLayoutVars>
      </dgm:prSet>
      <dgm:spPr/>
      <dgm:t>
        <a:bodyPr/>
        <a:lstStyle/>
        <a:p>
          <a:endParaRPr lang="en-GB"/>
        </a:p>
      </dgm:t>
    </dgm:pt>
    <dgm:pt modelId="{20172A00-4050-40AE-B4C9-A0D8737A917E}" type="pres">
      <dgm:prSet presAssocID="{49D47E58-8C12-4BE1-9F02-C068FB1A73BA}" presName="hSp" presStyleCnt="0"/>
      <dgm:spPr/>
    </dgm:pt>
    <dgm:pt modelId="{8E0D7BB2-6415-4F5D-87F4-915E299C198D}" type="pres">
      <dgm:prSet presAssocID="{49D47E58-8C12-4BE1-9F02-C068FB1A73BA}" presName="vProcSp" presStyleCnt="0"/>
      <dgm:spPr/>
    </dgm:pt>
    <dgm:pt modelId="{81AB5B8F-977B-46C2-99FA-4519BBA383FC}" type="pres">
      <dgm:prSet presAssocID="{49D47E58-8C12-4BE1-9F02-C068FB1A73BA}" presName="vSp1" presStyleCnt="0"/>
      <dgm:spPr/>
    </dgm:pt>
    <dgm:pt modelId="{62C804F2-EDC8-41FD-9BEB-83152188055E}" type="pres">
      <dgm:prSet presAssocID="{49D47E58-8C12-4BE1-9F02-C068FB1A73BA}" presName="simulatedConn" presStyleLbl="solidFgAcc1" presStyleIdx="2" presStyleCnt="3" custLinFactY="150531" custLinFactNeighborX="3770" custLinFactNeighborY="200000"/>
      <dgm:spPr>
        <a:solidFill>
          <a:schemeClr val="accent2"/>
        </a:solidFill>
        <a:ln>
          <a:solidFill>
            <a:schemeClr val="accent2"/>
          </a:solidFill>
        </a:ln>
      </dgm:spPr>
      <dgm:t>
        <a:bodyPr/>
        <a:lstStyle/>
        <a:p>
          <a:endParaRPr lang="en-GB"/>
        </a:p>
      </dgm:t>
    </dgm:pt>
    <dgm:pt modelId="{ED65AEB3-DD61-4F87-92DE-57EF0941BC75}" type="pres">
      <dgm:prSet presAssocID="{49D47E58-8C12-4BE1-9F02-C068FB1A73BA}" presName="vSp2" presStyleCnt="0"/>
      <dgm:spPr/>
    </dgm:pt>
    <dgm:pt modelId="{86D446C6-1610-4856-9960-A33BA895F9EC}" type="pres">
      <dgm:prSet presAssocID="{49D47E58-8C12-4BE1-9F02-C068FB1A73BA}" presName="sibTrans" presStyleCnt="0"/>
      <dgm:spPr/>
    </dgm:pt>
    <dgm:pt modelId="{D7A9B4D4-7EA0-43D0-9856-5C4271367243}" type="pres">
      <dgm:prSet presAssocID="{D9034D5B-5ACA-493C-867D-6D2F30EEB4BB}" presName="compositeNode" presStyleCnt="0">
        <dgm:presLayoutVars>
          <dgm:bulletEnabled val="1"/>
        </dgm:presLayoutVars>
      </dgm:prSet>
      <dgm:spPr/>
    </dgm:pt>
    <dgm:pt modelId="{BFF43416-7080-4FEC-805B-C998FCDCCE0B}" type="pres">
      <dgm:prSet presAssocID="{D9034D5B-5ACA-493C-867D-6D2F30EEB4BB}" presName="bgRect" presStyleLbl="node1" presStyleIdx="3" presStyleCnt="4" custScaleX="76344" custScaleY="174477" custLinFactNeighborX="-286" custLinFactNeighborY="22620"/>
      <dgm:spPr/>
      <dgm:t>
        <a:bodyPr/>
        <a:lstStyle/>
        <a:p>
          <a:endParaRPr lang="en-GB"/>
        </a:p>
      </dgm:t>
    </dgm:pt>
    <dgm:pt modelId="{C543F97B-C364-4493-9EC1-014A4AE5C5EE}" type="pres">
      <dgm:prSet presAssocID="{D9034D5B-5ACA-493C-867D-6D2F30EEB4BB}" presName="parentNode" presStyleLbl="node1" presStyleIdx="3" presStyleCnt="4">
        <dgm:presLayoutVars>
          <dgm:chMax val="0"/>
          <dgm:bulletEnabled val="1"/>
        </dgm:presLayoutVars>
      </dgm:prSet>
      <dgm:spPr/>
      <dgm:t>
        <a:bodyPr/>
        <a:lstStyle/>
        <a:p>
          <a:endParaRPr lang="en-GB"/>
        </a:p>
      </dgm:t>
    </dgm:pt>
    <dgm:pt modelId="{0955FC87-9226-40F6-9B99-7A3DFDC94F08}" type="pres">
      <dgm:prSet presAssocID="{D9034D5B-5ACA-493C-867D-6D2F30EEB4BB}" presName="childNode" presStyleLbl="node1" presStyleIdx="3" presStyleCnt="4">
        <dgm:presLayoutVars>
          <dgm:bulletEnabled val="1"/>
        </dgm:presLayoutVars>
      </dgm:prSet>
      <dgm:spPr/>
      <dgm:t>
        <a:bodyPr/>
        <a:lstStyle/>
        <a:p>
          <a:endParaRPr lang="en-GB"/>
        </a:p>
      </dgm:t>
    </dgm:pt>
  </dgm:ptLst>
  <dgm:cxnLst>
    <dgm:cxn modelId="{6E500A68-3614-4F92-BC0B-C84CD2E6DDB0}" srcId="{E68D5B8F-2B8A-4B6D-BA11-0B69D346854A}" destId="{5120D71C-909B-4E5C-96F2-CC3989BB7DA4}" srcOrd="8" destOrd="0" parTransId="{BF858ED7-6D3B-40C1-A5B7-BBFD539D2DE4}" sibTransId="{076635AF-E20B-413E-90C8-1C56A82BC451}"/>
    <dgm:cxn modelId="{A8FC3E7D-F6E5-4A79-B559-DBC82A919F7C}" type="presOf" srcId="{E68D5B8F-2B8A-4B6D-BA11-0B69D346854A}" destId="{780A2850-A58E-48B1-9746-813BA42D7F58}" srcOrd="1" destOrd="0" presId="urn:microsoft.com/office/officeart/2005/8/layout/hProcess7#1"/>
    <dgm:cxn modelId="{A7CCF6B4-9044-4AB6-8049-3AA489EEC72D}" srcId="{3D2FD01B-7D7D-48CB-A0F3-A56A5AF78B10}" destId="{B04D1A20-B174-49E5-8EF8-23C781A25A6E}" srcOrd="1" destOrd="0" parTransId="{04FA3306-5386-4B98-8721-6A0A8962DBBF}" sibTransId="{F6505789-5183-44F8-AC44-829C63895B28}"/>
    <dgm:cxn modelId="{F2A2F189-4F6F-4542-9D95-9FB91059C150}" type="presOf" srcId="{A82D8912-3930-4CF7-A683-0594B1C53362}" destId="{EF26560F-855C-46CE-AA81-3E4B638B098B}" srcOrd="0" destOrd="3" presId="urn:microsoft.com/office/officeart/2005/8/layout/hProcess7#1"/>
    <dgm:cxn modelId="{E0835C85-ABCB-479B-A78E-5453686DFECD}" srcId="{03F16E9E-2F36-44F4-95D7-0B691BC987B2}" destId="{E68D5B8F-2B8A-4B6D-BA11-0B69D346854A}" srcOrd="2" destOrd="0" parTransId="{01061623-5C7A-433A-9C82-9C1054348347}" sibTransId="{49D47E58-8C12-4BE1-9F02-C068FB1A73BA}"/>
    <dgm:cxn modelId="{F4A3C4B2-9880-4309-8D86-2348950EBA9F}" srcId="{E68D5B8F-2B8A-4B6D-BA11-0B69D346854A}" destId="{5523A53C-CF2D-4267-8CD8-EAFD61B2BC7B}" srcOrd="0" destOrd="0" parTransId="{465B135D-04A9-489F-A55A-A5B24BC6C837}" sibTransId="{028EAD29-94F9-481E-A276-C8FF332294B1}"/>
    <dgm:cxn modelId="{6EC5E4B4-2D44-492F-B24C-5A1094562F18}" type="presOf" srcId="{5120D71C-909B-4E5C-96F2-CC3989BB7DA4}" destId="{EF26560F-855C-46CE-AA81-3E4B638B098B}" srcOrd="0" destOrd="8" presId="urn:microsoft.com/office/officeart/2005/8/layout/hProcess7#1"/>
    <dgm:cxn modelId="{9416A2D8-FBC7-47DD-9B78-B7CC2825CFEC}" srcId="{03F16E9E-2F36-44F4-95D7-0B691BC987B2}" destId="{3D2FD01B-7D7D-48CB-A0F3-A56A5AF78B10}" srcOrd="1" destOrd="0" parTransId="{AF7D7978-93C4-4EE7-A683-F6B5EDD3B3DE}" sibTransId="{389AC835-7038-42D6-87C7-066634F9EC93}"/>
    <dgm:cxn modelId="{A80F92A0-8AE0-4520-A733-AB492C7B02F9}" srcId="{03F16E9E-2F36-44F4-95D7-0B691BC987B2}" destId="{91E347A6-C1DF-486B-BC0D-71DD5F2B0A94}" srcOrd="0" destOrd="0" parTransId="{AF31A608-2B0E-4831-B9BC-09962325847E}" sibTransId="{59214765-B072-487D-8E0C-EB6E7ED0A487}"/>
    <dgm:cxn modelId="{14E6E9B9-5428-4B5C-8BFC-F70D742BAF29}" type="presOf" srcId="{3D2FD01B-7D7D-48CB-A0F3-A56A5AF78B10}" destId="{9D6FCE07-E4F2-4A24-BC07-676BB1517F42}" srcOrd="0" destOrd="0" presId="urn:microsoft.com/office/officeart/2005/8/layout/hProcess7#1"/>
    <dgm:cxn modelId="{0FFE2A78-A977-4E6A-BFF3-C1C31F4266E1}" srcId="{91E347A6-C1DF-486B-BC0D-71DD5F2B0A94}" destId="{36277772-FF09-4893-95A3-81A954C2893C}" srcOrd="1" destOrd="0" parTransId="{AF663D0E-CF9C-412D-8493-068F4674F123}" sibTransId="{047E86B4-94B4-481F-9678-430AE25B9F95}"/>
    <dgm:cxn modelId="{9052CCDE-4679-4820-9BBF-0CF605F4BCA5}" srcId="{D9034D5B-5ACA-493C-867D-6D2F30EEB4BB}" destId="{F2E3854F-19F0-4186-A294-565A7C88F7EC}" srcOrd="0" destOrd="0" parTransId="{EED18E17-7FF0-4E4E-9A98-7DFBE9E573A9}" sibTransId="{C55CFE6F-7914-4696-92AE-DBB45713BB26}"/>
    <dgm:cxn modelId="{A92EAC5B-0571-425C-8A82-6A7AE4A62BFD}" srcId="{3D2FD01B-7D7D-48CB-A0F3-A56A5AF78B10}" destId="{564F615C-4DB5-4F04-9E26-025622005D1B}" srcOrd="0" destOrd="0" parTransId="{4DE719AB-B392-4B9D-A806-3CAE28434CB6}" sibTransId="{D618364F-2281-4922-B92A-4B286AC86B02}"/>
    <dgm:cxn modelId="{AEC3902A-5A12-45DB-BF48-0E235D16BCDA}" srcId="{D9034D5B-5ACA-493C-867D-6D2F30EEB4BB}" destId="{56E7F170-9A14-41B9-84E4-35B5451AFC85}" srcOrd="3" destOrd="0" parTransId="{5505AC8E-0DD4-4F0A-AA1E-4D75ED5FEB61}" sibTransId="{38FD3E1E-8569-49F6-9767-6F552C3DBCB5}"/>
    <dgm:cxn modelId="{916D21B5-E78C-4AEC-99F5-17EAF4AE6DA7}" type="presOf" srcId="{FC08799E-822E-4F3C-A8E0-E90C2DEAD2B8}" destId="{344C42B2-B7C4-4FAB-806A-8E5247BE2801}" srcOrd="0" destOrd="0" presId="urn:microsoft.com/office/officeart/2005/8/layout/hProcess7#1"/>
    <dgm:cxn modelId="{D63678CD-DE80-44F5-AEA1-00ECA414B5D8}" srcId="{91E347A6-C1DF-486B-BC0D-71DD5F2B0A94}" destId="{FC08799E-822E-4F3C-A8E0-E90C2DEAD2B8}" srcOrd="0" destOrd="0" parTransId="{4C5D58E1-C510-4569-AA83-9FA36D3F4BC2}" sibTransId="{C924EE6E-2E47-49D1-8FB7-922592B77346}"/>
    <dgm:cxn modelId="{BDF144BA-03EB-481B-BC20-5D250D944CF1}" type="presOf" srcId="{91E347A6-C1DF-486B-BC0D-71DD5F2B0A94}" destId="{B68B949F-4D13-43BA-B4B2-CC77B930A2C0}" srcOrd="0" destOrd="0" presId="urn:microsoft.com/office/officeart/2005/8/layout/hProcess7#1"/>
    <dgm:cxn modelId="{03E36DD1-858E-4F44-9D92-3BF4883BFF66}" type="presOf" srcId="{C59D5B6E-EC57-453F-B728-6B92724FDC9A}" destId="{EF26560F-855C-46CE-AA81-3E4B638B098B}" srcOrd="0" destOrd="6" presId="urn:microsoft.com/office/officeart/2005/8/layout/hProcess7#1"/>
    <dgm:cxn modelId="{C20830C7-3994-4B40-A649-33B12251159A}" srcId="{E68D5B8F-2B8A-4B6D-BA11-0B69D346854A}" destId="{C59D5B6E-EC57-453F-B728-6B92724FDC9A}" srcOrd="6" destOrd="0" parTransId="{9A0C7C1F-EBF4-40E6-A216-74AAB8417565}" sibTransId="{BDD138D7-C5CD-4522-B243-5D1D344B6637}"/>
    <dgm:cxn modelId="{F5A6DEC6-9312-4BE2-A850-9441456FA5CD}" type="presOf" srcId="{B04D1A20-B174-49E5-8EF8-23C781A25A6E}" destId="{0AFEF0A3-FCA9-4425-A85C-A3ECF7F85B31}" srcOrd="0" destOrd="1" presId="urn:microsoft.com/office/officeart/2005/8/layout/hProcess7#1"/>
    <dgm:cxn modelId="{E5C2DEC3-4836-4BA3-9C9E-CD31EC778CE6}" type="presOf" srcId="{E68D5B8F-2B8A-4B6D-BA11-0B69D346854A}" destId="{7B73031C-8E01-4326-85B9-548B5BEC6B92}" srcOrd="0" destOrd="0" presId="urn:microsoft.com/office/officeart/2005/8/layout/hProcess7#1"/>
    <dgm:cxn modelId="{EF3005C8-4594-4FD9-976D-A7FA3AF46A36}" type="presOf" srcId="{D9034D5B-5ACA-493C-867D-6D2F30EEB4BB}" destId="{BFF43416-7080-4FEC-805B-C998FCDCCE0B}" srcOrd="0" destOrd="0" presId="urn:microsoft.com/office/officeart/2005/8/layout/hProcess7#1"/>
    <dgm:cxn modelId="{4B1B7E6E-8F30-4BB1-9B8E-72061277B005}" type="presOf" srcId="{6D44B48E-22C3-4C8B-8660-2013D292116D}" destId="{EF26560F-855C-46CE-AA81-3E4B638B098B}" srcOrd="0" destOrd="2" presId="urn:microsoft.com/office/officeart/2005/8/layout/hProcess7#1"/>
    <dgm:cxn modelId="{009883E9-B66B-4B01-95DF-80FE45134DFB}" type="presOf" srcId="{5523A53C-CF2D-4267-8CD8-EAFD61B2BC7B}" destId="{EF26560F-855C-46CE-AA81-3E4B638B098B}" srcOrd="0" destOrd="0" presId="urn:microsoft.com/office/officeart/2005/8/layout/hProcess7#1"/>
    <dgm:cxn modelId="{5F4269E2-3794-4F29-84EC-70F299E9CB7B}" type="presOf" srcId="{D0A89CB3-974E-4364-B8A6-891E6C88577C}" destId="{0955FC87-9226-40F6-9B99-7A3DFDC94F08}" srcOrd="0" destOrd="2" presId="urn:microsoft.com/office/officeart/2005/8/layout/hProcess7#1"/>
    <dgm:cxn modelId="{95E6B4BF-864C-49FE-AFD1-8BB5887521BD}" srcId="{03F16E9E-2F36-44F4-95D7-0B691BC987B2}" destId="{D9034D5B-5ACA-493C-867D-6D2F30EEB4BB}" srcOrd="3" destOrd="0" parTransId="{E37EF331-9E44-4A14-98E6-5166AA421503}" sibTransId="{DAC43D10-2200-4AC3-93C8-040BFC469837}"/>
    <dgm:cxn modelId="{3E5E0A2C-0DA8-461F-B82A-D4E5B491AC57}" type="presOf" srcId="{3574C301-63D3-476A-9A15-5919E4803AEC}" destId="{0955FC87-9226-40F6-9B99-7A3DFDC94F08}" srcOrd="0" destOrd="1" presId="urn:microsoft.com/office/officeart/2005/8/layout/hProcess7#1"/>
    <dgm:cxn modelId="{D9F0E981-16C6-4699-8880-96624EA43248}" type="presOf" srcId="{EE5239C7-156E-4DFD-B87A-CBF677E9D174}" destId="{EF26560F-855C-46CE-AA81-3E4B638B098B}" srcOrd="0" destOrd="5" presId="urn:microsoft.com/office/officeart/2005/8/layout/hProcess7#1"/>
    <dgm:cxn modelId="{D391E81C-8838-45C2-8992-904BA948A7EF}" type="presOf" srcId="{365CFD8E-76AC-428C-AF41-43A18909CB71}" destId="{EF26560F-855C-46CE-AA81-3E4B638B098B}" srcOrd="0" destOrd="7" presId="urn:microsoft.com/office/officeart/2005/8/layout/hProcess7#1"/>
    <dgm:cxn modelId="{77B8F7F1-C398-4F47-8E0A-3810E63690B8}" type="presOf" srcId="{9D3E72B0-2325-464A-A8DE-589F9DA8CD6F}" destId="{EF26560F-855C-46CE-AA81-3E4B638B098B}" srcOrd="0" destOrd="1" presId="urn:microsoft.com/office/officeart/2005/8/layout/hProcess7#1"/>
    <dgm:cxn modelId="{DB13BC36-BE38-4A3D-B90A-585367B6454E}" srcId="{D9034D5B-5ACA-493C-867D-6D2F30EEB4BB}" destId="{D0A89CB3-974E-4364-B8A6-891E6C88577C}" srcOrd="2" destOrd="0" parTransId="{833E1513-50DA-4D73-81FC-C62B35EA8BC2}" sibTransId="{2535DDAE-FBE1-4884-9B63-DDBEA51D9575}"/>
    <dgm:cxn modelId="{508F2C65-37FD-4F65-B645-ACA9E7C5685C}" type="presOf" srcId="{D9034D5B-5ACA-493C-867D-6D2F30EEB4BB}" destId="{C543F97B-C364-4493-9EC1-014A4AE5C5EE}" srcOrd="1" destOrd="0" presId="urn:microsoft.com/office/officeart/2005/8/layout/hProcess7#1"/>
    <dgm:cxn modelId="{E777D298-4398-4255-AF4E-3ED230748FC0}" type="presOf" srcId="{91E347A6-C1DF-486B-BC0D-71DD5F2B0A94}" destId="{6DECA3C0-7A2F-48DA-A55D-A929457867F5}" srcOrd="1" destOrd="0" presId="urn:microsoft.com/office/officeart/2005/8/layout/hProcess7#1"/>
    <dgm:cxn modelId="{B5329FA4-011B-40E7-95A5-72CCF25A7DE9}" type="presOf" srcId="{03F16E9E-2F36-44F4-95D7-0B691BC987B2}" destId="{CAEC8782-2BD5-4539-B2D8-09AB1339F254}" srcOrd="0" destOrd="0" presId="urn:microsoft.com/office/officeart/2005/8/layout/hProcess7#1"/>
    <dgm:cxn modelId="{9A0DC1F4-6D26-4EF4-88D3-8A5DDABD2E8B}" type="presOf" srcId="{56E7F170-9A14-41B9-84E4-35B5451AFC85}" destId="{0955FC87-9226-40F6-9B99-7A3DFDC94F08}" srcOrd="0" destOrd="3" presId="urn:microsoft.com/office/officeart/2005/8/layout/hProcess7#1"/>
    <dgm:cxn modelId="{780834DB-CC94-4E95-942A-397FD98B80FF}" srcId="{E68D5B8F-2B8A-4B6D-BA11-0B69D346854A}" destId="{A82D8912-3930-4CF7-A683-0594B1C53362}" srcOrd="3" destOrd="0" parTransId="{E7103ACD-FE90-4B9D-83E0-3FB86653ED06}" sibTransId="{395991A6-7AE3-45FC-AC7B-E1957F5117B2}"/>
    <dgm:cxn modelId="{52351A6F-22DA-4B97-B2B1-91355D863644}" srcId="{E68D5B8F-2B8A-4B6D-BA11-0B69D346854A}" destId="{CB4BA4A3-B57A-4A49-A474-242D03E73AF0}" srcOrd="4" destOrd="0" parTransId="{55B99FA6-38A3-4806-B6A6-CC8AE1BCFB78}" sibTransId="{5461F89F-F672-4B3F-BE8B-9B4C0D24AA9D}"/>
    <dgm:cxn modelId="{51338A31-5246-4AD4-9C1D-A73008384807}" srcId="{E68D5B8F-2B8A-4B6D-BA11-0B69D346854A}" destId="{365CFD8E-76AC-428C-AF41-43A18909CB71}" srcOrd="7" destOrd="0" parTransId="{08D2D9E3-B0AD-48BE-83EE-CA1552F0D30B}" sibTransId="{97E88C64-1D31-449B-BDC3-9F48321E3BE9}"/>
    <dgm:cxn modelId="{328E8351-3909-4F60-A1FD-16CCEB2B932D}" srcId="{E68D5B8F-2B8A-4B6D-BA11-0B69D346854A}" destId="{6D44B48E-22C3-4C8B-8660-2013D292116D}" srcOrd="2" destOrd="0" parTransId="{24533D60-CDB1-4885-AB3A-FDF203F50414}" sibTransId="{230BDFC6-D6BF-4B6C-903B-A64AC5A23EE6}"/>
    <dgm:cxn modelId="{48E8E033-B801-43CB-8BB8-BDB6A644DE9C}" type="presOf" srcId="{CB4BA4A3-B57A-4A49-A474-242D03E73AF0}" destId="{EF26560F-855C-46CE-AA81-3E4B638B098B}" srcOrd="0" destOrd="4" presId="urn:microsoft.com/office/officeart/2005/8/layout/hProcess7#1"/>
    <dgm:cxn modelId="{7718428C-B486-47CA-AB4B-0E09E29230EC}" srcId="{D9034D5B-5ACA-493C-867D-6D2F30EEB4BB}" destId="{3574C301-63D3-476A-9A15-5919E4803AEC}" srcOrd="1" destOrd="0" parTransId="{D1618314-A2AE-468E-A293-F3D1B95150B9}" sibTransId="{FAA07B08-CC12-428E-9394-4BCE21AF2782}"/>
    <dgm:cxn modelId="{CE71B3D6-2D4C-42DF-A96E-4D3F3CC07F9A}" type="presOf" srcId="{564F615C-4DB5-4F04-9E26-025622005D1B}" destId="{0AFEF0A3-FCA9-4425-A85C-A3ECF7F85B31}" srcOrd="0" destOrd="0" presId="urn:microsoft.com/office/officeart/2005/8/layout/hProcess7#1"/>
    <dgm:cxn modelId="{DD10505B-7374-461D-A979-2E24C3D59AD9}" type="presOf" srcId="{F2E3854F-19F0-4186-A294-565A7C88F7EC}" destId="{0955FC87-9226-40F6-9B99-7A3DFDC94F08}" srcOrd="0" destOrd="0" presId="urn:microsoft.com/office/officeart/2005/8/layout/hProcess7#1"/>
    <dgm:cxn modelId="{97AFCD8C-6107-44D5-852C-AF67A2C5766C}" srcId="{E68D5B8F-2B8A-4B6D-BA11-0B69D346854A}" destId="{EE5239C7-156E-4DFD-B87A-CBF677E9D174}" srcOrd="5" destOrd="0" parTransId="{9CEA2604-5935-478F-A0EB-4E447D7C64C2}" sibTransId="{12D89E93-8974-4077-BDC9-95FCE58749DE}"/>
    <dgm:cxn modelId="{7B0F9D9C-9E9F-46D5-B0C8-0AE49067B0EF}" srcId="{E68D5B8F-2B8A-4B6D-BA11-0B69D346854A}" destId="{9D3E72B0-2325-464A-A8DE-589F9DA8CD6F}" srcOrd="1" destOrd="0" parTransId="{90A2AD43-47BE-4465-AD87-B6A82F5E34B9}" sibTransId="{204539EC-0A40-41FA-9DEC-465F96D92194}"/>
    <dgm:cxn modelId="{5AB83A52-0EA6-4301-B093-3B851BE746FF}" type="presOf" srcId="{36277772-FF09-4893-95A3-81A954C2893C}" destId="{344C42B2-B7C4-4FAB-806A-8E5247BE2801}" srcOrd="0" destOrd="1" presId="urn:microsoft.com/office/officeart/2005/8/layout/hProcess7#1"/>
    <dgm:cxn modelId="{A6781E41-EC4D-4345-AF71-A79F991D275D}" type="presOf" srcId="{3D2FD01B-7D7D-48CB-A0F3-A56A5AF78B10}" destId="{7AF5A216-C538-4612-9A31-D845CE3BB370}" srcOrd="1" destOrd="0" presId="urn:microsoft.com/office/officeart/2005/8/layout/hProcess7#1"/>
    <dgm:cxn modelId="{BFE4984C-0F5D-4453-B686-0A70EB9EBF12}" type="presParOf" srcId="{CAEC8782-2BD5-4539-B2D8-09AB1339F254}" destId="{6DB1E37D-1CC4-4559-8D10-1C1F02826EF9}" srcOrd="0" destOrd="0" presId="urn:microsoft.com/office/officeart/2005/8/layout/hProcess7#1"/>
    <dgm:cxn modelId="{3FD95002-87F7-4A5C-8DDF-F80D9D5768AC}" type="presParOf" srcId="{6DB1E37D-1CC4-4559-8D10-1C1F02826EF9}" destId="{B68B949F-4D13-43BA-B4B2-CC77B930A2C0}" srcOrd="0" destOrd="0" presId="urn:microsoft.com/office/officeart/2005/8/layout/hProcess7#1"/>
    <dgm:cxn modelId="{1B7BA0FA-1EDC-4FDE-A895-69A1B02D9008}" type="presParOf" srcId="{6DB1E37D-1CC4-4559-8D10-1C1F02826EF9}" destId="{6DECA3C0-7A2F-48DA-A55D-A929457867F5}" srcOrd="1" destOrd="0" presId="urn:microsoft.com/office/officeart/2005/8/layout/hProcess7#1"/>
    <dgm:cxn modelId="{3B4E71EC-1F38-488E-B64F-B380A1DC48B2}" type="presParOf" srcId="{6DB1E37D-1CC4-4559-8D10-1C1F02826EF9}" destId="{344C42B2-B7C4-4FAB-806A-8E5247BE2801}" srcOrd="2" destOrd="0" presId="urn:microsoft.com/office/officeart/2005/8/layout/hProcess7#1"/>
    <dgm:cxn modelId="{837FA0C8-DDAF-40B3-9EF1-D3ED1A7C46A3}" type="presParOf" srcId="{CAEC8782-2BD5-4539-B2D8-09AB1339F254}" destId="{0093141E-DB8E-4732-BA09-B54BDD17E3C4}" srcOrd="1" destOrd="0" presId="urn:microsoft.com/office/officeart/2005/8/layout/hProcess7#1"/>
    <dgm:cxn modelId="{40D5205F-2DB4-4AAB-A234-AD99341A3D60}" type="presParOf" srcId="{CAEC8782-2BD5-4539-B2D8-09AB1339F254}" destId="{C20840FF-8C05-4BA1-910B-722ED79890D5}" srcOrd="2" destOrd="0" presId="urn:microsoft.com/office/officeart/2005/8/layout/hProcess7#1"/>
    <dgm:cxn modelId="{B4DCBA54-1040-4D06-847A-19D4607175F7}" type="presParOf" srcId="{C20840FF-8C05-4BA1-910B-722ED79890D5}" destId="{B924F5D9-420D-4B26-985B-2B659EB23C1C}" srcOrd="0" destOrd="0" presId="urn:microsoft.com/office/officeart/2005/8/layout/hProcess7#1"/>
    <dgm:cxn modelId="{99E6C4DD-1FF0-41F1-92F7-9729679067D7}" type="presParOf" srcId="{C20840FF-8C05-4BA1-910B-722ED79890D5}" destId="{8671BE25-3D19-4689-9927-5D57F965EAA9}" srcOrd="1" destOrd="0" presId="urn:microsoft.com/office/officeart/2005/8/layout/hProcess7#1"/>
    <dgm:cxn modelId="{5EF52195-67AD-4EB8-A4F5-E1B6E6AC13C0}" type="presParOf" srcId="{C20840FF-8C05-4BA1-910B-722ED79890D5}" destId="{024EC7D1-A543-437D-A417-670A85AF1EE5}" srcOrd="2" destOrd="0" presId="urn:microsoft.com/office/officeart/2005/8/layout/hProcess7#1"/>
    <dgm:cxn modelId="{55E2B812-C9AB-461B-A085-D54AD43A4CBB}" type="presParOf" srcId="{CAEC8782-2BD5-4539-B2D8-09AB1339F254}" destId="{35958167-7F05-4712-8E5D-5D23B0F17CA1}" srcOrd="3" destOrd="0" presId="urn:microsoft.com/office/officeart/2005/8/layout/hProcess7#1"/>
    <dgm:cxn modelId="{20FB8F89-26C5-43E7-92FB-123685A1F1B3}" type="presParOf" srcId="{CAEC8782-2BD5-4539-B2D8-09AB1339F254}" destId="{CC6A017E-B650-4E60-BA5A-A4D5CD7608DF}" srcOrd="4" destOrd="0" presId="urn:microsoft.com/office/officeart/2005/8/layout/hProcess7#1"/>
    <dgm:cxn modelId="{0392863F-A908-4F3B-8368-24350014D62B}" type="presParOf" srcId="{CC6A017E-B650-4E60-BA5A-A4D5CD7608DF}" destId="{9D6FCE07-E4F2-4A24-BC07-676BB1517F42}" srcOrd="0" destOrd="0" presId="urn:microsoft.com/office/officeart/2005/8/layout/hProcess7#1"/>
    <dgm:cxn modelId="{36810986-E84F-4744-913E-D42CCB603DEE}" type="presParOf" srcId="{CC6A017E-B650-4E60-BA5A-A4D5CD7608DF}" destId="{7AF5A216-C538-4612-9A31-D845CE3BB370}" srcOrd="1" destOrd="0" presId="urn:microsoft.com/office/officeart/2005/8/layout/hProcess7#1"/>
    <dgm:cxn modelId="{A2470631-D24A-4B0A-98B6-3DE2CC737542}" type="presParOf" srcId="{CC6A017E-B650-4E60-BA5A-A4D5CD7608DF}" destId="{0AFEF0A3-FCA9-4425-A85C-A3ECF7F85B31}" srcOrd="2" destOrd="0" presId="urn:microsoft.com/office/officeart/2005/8/layout/hProcess7#1"/>
    <dgm:cxn modelId="{6F6767DB-2F08-44AB-A60C-D8B289DA0B81}" type="presParOf" srcId="{CAEC8782-2BD5-4539-B2D8-09AB1339F254}" destId="{DD9271FA-289D-4DC5-8833-C199F979D27E}" srcOrd="5" destOrd="0" presId="urn:microsoft.com/office/officeart/2005/8/layout/hProcess7#1"/>
    <dgm:cxn modelId="{A6152512-3661-4917-95FB-18C9BBDBCFD6}" type="presParOf" srcId="{CAEC8782-2BD5-4539-B2D8-09AB1339F254}" destId="{20A6E76A-F0CC-42F3-ACA0-56CD5855210E}" srcOrd="6" destOrd="0" presId="urn:microsoft.com/office/officeart/2005/8/layout/hProcess7#1"/>
    <dgm:cxn modelId="{995358A2-5E12-4FDE-93C3-ED52EB3AEDF1}" type="presParOf" srcId="{20A6E76A-F0CC-42F3-ACA0-56CD5855210E}" destId="{702847BF-7C8E-4E35-B5B7-CDBE12EF17B6}" srcOrd="0" destOrd="0" presId="urn:microsoft.com/office/officeart/2005/8/layout/hProcess7#1"/>
    <dgm:cxn modelId="{2727BC47-7A52-4E2E-8D54-C5F4E4EA727D}" type="presParOf" srcId="{20A6E76A-F0CC-42F3-ACA0-56CD5855210E}" destId="{C0A6DDFA-36DB-4601-A835-85F88A014122}" srcOrd="1" destOrd="0" presId="urn:microsoft.com/office/officeart/2005/8/layout/hProcess7#1"/>
    <dgm:cxn modelId="{219E73E8-E7E9-47EA-A251-B48739A4A79E}" type="presParOf" srcId="{20A6E76A-F0CC-42F3-ACA0-56CD5855210E}" destId="{320CA1CB-F459-4172-B416-DEC41CF3513F}" srcOrd="2" destOrd="0" presId="urn:microsoft.com/office/officeart/2005/8/layout/hProcess7#1"/>
    <dgm:cxn modelId="{D24C9522-958E-4F15-BA68-E8542E418334}" type="presParOf" srcId="{CAEC8782-2BD5-4539-B2D8-09AB1339F254}" destId="{F206021E-FBE4-421E-BE7B-4347ECD660B7}" srcOrd="7" destOrd="0" presId="urn:microsoft.com/office/officeart/2005/8/layout/hProcess7#1"/>
    <dgm:cxn modelId="{95E8C825-32D2-44E3-8612-51F85028FD49}" type="presParOf" srcId="{CAEC8782-2BD5-4539-B2D8-09AB1339F254}" destId="{99EE5F51-E264-4EBC-B5C5-ED92B3F59D67}" srcOrd="8" destOrd="0" presId="urn:microsoft.com/office/officeart/2005/8/layout/hProcess7#1"/>
    <dgm:cxn modelId="{CD1D6FF8-A121-429D-B42A-27E136A4361E}" type="presParOf" srcId="{99EE5F51-E264-4EBC-B5C5-ED92B3F59D67}" destId="{7B73031C-8E01-4326-85B9-548B5BEC6B92}" srcOrd="0" destOrd="0" presId="urn:microsoft.com/office/officeart/2005/8/layout/hProcess7#1"/>
    <dgm:cxn modelId="{A3019970-933E-4C4F-8466-865AA7B4DB0B}" type="presParOf" srcId="{99EE5F51-E264-4EBC-B5C5-ED92B3F59D67}" destId="{780A2850-A58E-48B1-9746-813BA42D7F58}" srcOrd="1" destOrd="0" presId="urn:microsoft.com/office/officeart/2005/8/layout/hProcess7#1"/>
    <dgm:cxn modelId="{BEC565FA-261E-4AEC-BCF0-48F172F6E273}" type="presParOf" srcId="{99EE5F51-E264-4EBC-B5C5-ED92B3F59D67}" destId="{EF26560F-855C-46CE-AA81-3E4B638B098B}" srcOrd="2" destOrd="0" presId="urn:microsoft.com/office/officeart/2005/8/layout/hProcess7#1"/>
    <dgm:cxn modelId="{D133E982-21D6-4316-9623-72423C84EE55}" type="presParOf" srcId="{CAEC8782-2BD5-4539-B2D8-09AB1339F254}" destId="{20172A00-4050-40AE-B4C9-A0D8737A917E}" srcOrd="9" destOrd="0" presId="urn:microsoft.com/office/officeart/2005/8/layout/hProcess7#1"/>
    <dgm:cxn modelId="{D94B663B-BA9C-4C84-82A1-E85F554593A0}" type="presParOf" srcId="{CAEC8782-2BD5-4539-B2D8-09AB1339F254}" destId="{8E0D7BB2-6415-4F5D-87F4-915E299C198D}" srcOrd="10" destOrd="0" presId="urn:microsoft.com/office/officeart/2005/8/layout/hProcess7#1"/>
    <dgm:cxn modelId="{B2F885F7-9771-49E0-A017-AC2C6F5D8640}" type="presParOf" srcId="{8E0D7BB2-6415-4F5D-87F4-915E299C198D}" destId="{81AB5B8F-977B-46C2-99FA-4519BBA383FC}" srcOrd="0" destOrd="0" presId="urn:microsoft.com/office/officeart/2005/8/layout/hProcess7#1"/>
    <dgm:cxn modelId="{95F50724-0839-4655-99AB-6960D5E18D87}" type="presParOf" srcId="{8E0D7BB2-6415-4F5D-87F4-915E299C198D}" destId="{62C804F2-EDC8-41FD-9BEB-83152188055E}" srcOrd="1" destOrd="0" presId="urn:microsoft.com/office/officeart/2005/8/layout/hProcess7#1"/>
    <dgm:cxn modelId="{4D9D751B-9081-4DFD-9B26-740CB4AB1156}" type="presParOf" srcId="{8E0D7BB2-6415-4F5D-87F4-915E299C198D}" destId="{ED65AEB3-DD61-4F87-92DE-57EF0941BC75}" srcOrd="2" destOrd="0" presId="urn:microsoft.com/office/officeart/2005/8/layout/hProcess7#1"/>
    <dgm:cxn modelId="{88E9B159-BBC5-41AE-AC51-29B9703ADE34}" type="presParOf" srcId="{CAEC8782-2BD5-4539-B2D8-09AB1339F254}" destId="{86D446C6-1610-4856-9960-A33BA895F9EC}" srcOrd="11" destOrd="0" presId="urn:microsoft.com/office/officeart/2005/8/layout/hProcess7#1"/>
    <dgm:cxn modelId="{9051E06D-85FA-4045-83C9-4B6336A06824}" type="presParOf" srcId="{CAEC8782-2BD5-4539-B2D8-09AB1339F254}" destId="{D7A9B4D4-7EA0-43D0-9856-5C4271367243}" srcOrd="12" destOrd="0" presId="urn:microsoft.com/office/officeart/2005/8/layout/hProcess7#1"/>
    <dgm:cxn modelId="{F2C163E2-F9C3-43AB-B302-6D57F50373B2}" type="presParOf" srcId="{D7A9B4D4-7EA0-43D0-9856-5C4271367243}" destId="{BFF43416-7080-4FEC-805B-C998FCDCCE0B}" srcOrd="0" destOrd="0" presId="urn:microsoft.com/office/officeart/2005/8/layout/hProcess7#1"/>
    <dgm:cxn modelId="{DA27F80C-10CF-48C7-97C7-FD6C76936125}" type="presParOf" srcId="{D7A9B4D4-7EA0-43D0-9856-5C4271367243}" destId="{C543F97B-C364-4493-9EC1-014A4AE5C5EE}" srcOrd="1" destOrd="0" presId="urn:microsoft.com/office/officeart/2005/8/layout/hProcess7#1"/>
    <dgm:cxn modelId="{D83ACD0C-A31A-4B80-8DA3-FEB9258A77B7}" type="presParOf" srcId="{D7A9B4D4-7EA0-43D0-9856-5C4271367243}" destId="{0955FC87-9226-40F6-9B99-7A3DFDC94F08}"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2461F21E-7432-4315-BF44-B3B32F974E95}" type="datetimeFigureOut">
              <a:rPr lang="en-GB" smtClean="0"/>
              <a:pPr/>
              <a:t>11/04/2016</a:t>
            </a:fld>
            <a:endParaRPr lang="en-GB"/>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7C056716-A00A-47F9-91C5-05C4AB2A3D5A}" type="slidenum">
              <a:rPr lang="en-GB" smtClean="0"/>
              <a:pPr/>
              <a:t>‹#›</a:t>
            </a:fld>
            <a:endParaRPr lang="en-GB"/>
          </a:p>
        </p:txBody>
      </p:sp>
    </p:spTree>
    <p:extLst>
      <p:ext uri="{BB962C8B-B14F-4D97-AF65-F5344CB8AC3E}">
        <p14:creationId xmlns:p14="http://schemas.microsoft.com/office/powerpoint/2010/main" val="2526054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02B4407-38E4-4C51-8CE0-ABB7B51C6B1F}" type="datetimeFigureOut">
              <a:rPr lang="en-GB" smtClean="0"/>
              <a:pPr/>
              <a:t>11/04/2016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543AE6E-0BEC-4F17-B9DB-62DEE0AD2D52}" type="slidenum">
              <a:rPr lang="en-GB" smtClean="0"/>
              <a:pPr/>
              <a:t>‹#›</a:t>
            </a:fld>
            <a:endParaRPr lang="en-GB" dirty="0"/>
          </a:p>
        </p:txBody>
      </p:sp>
    </p:spTree>
    <p:extLst>
      <p:ext uri="{BB962C8B-B14F-4D97-AF65-F5344CB8AC3E}">
        <p14:creationId xmlns:p14="http://schemas.microsoft.com/office/powerpoint/2010/main" val="189857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PbODigCZqL8&amp;app=desktop"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GB" altLang="en-US" dirty="0" smtClean="0"/>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06508B1-7450-4503-9154-6D958899CC51}" type="slidenum">
              <a:rPr lang="en-GB" altLang="en-US" smtClean="0">
                <a:latin typeface="Calibri" pitchFamily="34" charset="0"/>
              </a:rPr>
              <a:pPr/>
              <a:t>4</a:t>
            </a:fld>
            <a:endParaRPr lang="en-GB" altLang="en-US" dirty="0" smtClean="0">
              <a:latin typeface="Calibri" pitchFamily="34" charset="0"/>
            </a:endParaRPr>
          </a:p>
        </p:txBody>
      </p:sp>
    </p:spTree>
    <p:extLst>
      <p:ext uri="{BB962C8B-B14F-4D97-AF65-F5344CB8AC3E}">
        <p14:creationId xmlns:p14="http://schemas.microsoft.com/office/powerpoint/2010/main" val="894669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RDS provide some statistical support at design stage but not necessarily</a:t>
            </a:r>
            <a:r>
              <a:rPr lang="en-GB" baseline="0" dirty="0" smtClean="0"/>
              <a:t> throughout the trial and for final analysis</a:t>
            </a:r>
          </a:p>
          <a:p>
            <a:r>
              <a:rPr lang="en-GB" baseline="0" dirty="0" smtClean="0"/>
              <a:t>CTU’s statisticians are involved throughout the trial and CTU staff can help with all aspects of trial management and report/publication preparation - a considerable workload</a:t>
            </a:r>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15</a:t>
            </a:fld>
            <a:endParaRPr lang="en-GB" dirty="0"/>
          </a:p>
        </p:txBody>
      </p:sp>
    </p:spTree>
    <p:extLst>
      <p:ext uri="{BB962C8B-B14F-4D97-AF65-F5344CB8AC3E}">
        <p14:creationId xmlns:p14="http://schemas.microsoft.com/office/powerpoint/2010/main" val="1520826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Track record – individual CTU can mention no. of trials</a:t>
            </a:r>
            <a:r>
              <a:rPr lang="en-GB" baseline="0" dirty="0" smtClean="0"/>
              <a:t> in their portfolio and funding streams they have experience of</a:t>
            </a:r>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17</a:t>
            </a:fld>
            <a:endParaRPr lang="en-GB" dirty="0"/>
          </a:p>
        </p:txBody>
      </p:sp>
    </p:spTree>
    <p:extLst>
      <p:ext uri="{BB962C8B-B14F-4D97-AF65-F5344CB8AC3E}">
        <p14:creationId xmlns:p14="http://schemas.microsoft.com/office/powerpoint/2010/main" val="1725118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Echoes later quote that its better to delay an application to maximise</a:t>
            </a:r>
            <a:r>
              <a:rPr lang="en-GB" baseline="0" dirty="0" smtClean="0"/>
              <a:t> your chances of getting funding.</a:t>
            </a:r>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18</a:t>
            </a:fld>
            <a:endParaRPr lang="en-GB" dirty="0"/>
          </a:p>
        </p:txBody>
      </p:sp>
    </p:spTree>
    <p:extLst>
      <p:ext uri="{BB962C8B-B14F-4D97-AF65-F5344CB8AC3E}">
        <p14:creationId xmlns:p14="http://schemas.microsoft.com/office/powerpoint/2010/main" val="290349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19</a:t>
            </a:fld>
            <a:endParaRPr lang="en-GB" dirty="0"/>
          </a:p>
        </p:txBody>
      </p:sp>
    </p:spTree>
    <p:extLst>
      <p:ext uri="{BB962C8B-B14F-4D97-AF65-F5344CB8AC3E}">
        <p14:creationId xmlns:p14="http://schemas.microsoft.com/office/powerpoint/2010/main" val="3276089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CTU could mention their own portfolio of trials </a:t>
            </a:r>
            <a:r>
              <a:rPr lang="en-GB" dirty="0" err="1" smtClean="0"/>
              <a:t>eg</a:t>
            </a:r>
            <a:r>
              <a:rPr lang="en-GB" dirty="0" smtClean="0"/>
              <a:t> no of new applications </a:t>
            </a:r>
            <a:r>
              <a:rPr lang="en-GB" baseline="0" dirty="0" smtClean="0"/>
              <a:t>per year, no of active and no of follow-up trials</a:t>
            </a:r>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20</a:t>
            </a:fld>
            <a:endParaRPr lang="en-GB" dirty="0"/>
          </a:p>
        </p:txBody>
      </p:sp>
    </p:spTree>
    <p:extLst>
      <p:ext uri="{BB962C8B-B14F-4D97-AF65-F5344CB8AC3E}">
        <p14:creationId xmlns:p14="http://schemas.microsoft.com/office/powerpoint/2010/main" val="3290064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Proportions may differ between CTU’s </a:t>
            </a:r>
            <a:r>
              <a:rPr lang="en-GB" dirty="0" err="1" smtClean="0"/>
              <a:t>eg</a:t>
            </a:r>
            <a:r>
              <a:rPr lang="en-GB" dirty="0" smtClean="0"/>
              <a:t> 70/30 core/project</a:t>
            </a:r>
            <a:r>
              <a:rPr lang="en-GB" baseline="0" dirty="0" smtClean="0"/>
              <a:t> </a:t>
            </a:r>
            <a:r>
              <a:rPr lang="en-GB" dirty="0" smtClean="0"/>
              <a:t>during development  depending on </a:t>
            </a:r>
            <a:r>
              <a:rPr lang="en-GB" baseline="0" dirty="0" smtClean="0"/>
              <a:t>funding models</a:t>
            </a:r>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21</a:t>
            </a:fld>
            <a:endParaRPr lang="en-GB" dirty="0"/>
          </a:p>
        </p:txBody>
      </p:sp>
    </p:spTree>
    <p:extLst>
      <p:ext uri="{BB962C8B-B14F-4D97-AF65-F5344CB8AC3E}">
        <p14:creationId xmlns:p14="http://schemas.microsoft.com/office/powerpoint/2010/main" val="510522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NB. Monitoring requirement impacts on staffing levels,</a:t>
            </a:r>
            <a:r>
              <a:rPr lang="en-GB" baseline="0" dirty="0" smtClean="0"/>
              <a:t> costs of visits, AE reporting QC/Audit </a:t>
            </a:r>
            <a:r>
              <a:rPr lang="en-GB" baseline="0" dirty="0" err="1" smtClean="0"/>
              <a:t>etc</a:t>
            </a:r>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22</a:t>
            </a:fld>
            <a:endParaRPr lang="en-GB" dirty="0"/>
          </a:p>
        </p:txBody>
      </p:sp>
    </p:spTree>
    <p:extLst>
      <p:ext uri="{BB962C8B-B14F-4D97-AF65-F5344CB8AC3E}">
        <p14:creationId xmlns:p14="http://schemas.microsoft.com/office/powerpoint/2010/main" val="469096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23</a:t>
            </a:fld>
            <a:endParaRPr lang="en-GB" dirty="0"/>
          </a:p>
        </p:txBody>
      </p:sp>
    </p:spTree>
    <p:extLst>
      <p:ext uri="{BB962C8B-B14F-4D97-AF65-F5344CB8AC3E}">
        <p14:creationId xmlns:p14="http://schemas.microsoft.com/office/powerpoint/2010/main" val="1377088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24</a:t>
            </a:fld>
            <a:endParaRPr lang="en-GB" dirty="0"/>
          </a:p>
        </p:txBody>
      </p:sp>
    </p:spTree>
    <p:extLst>
      <p:ext uri="{BB962C8B-B14F-4D97-AF65-F5344CB8AC3E}">
        <p14:creationId xmlns:p14="http://schemas.microsoft.com/office/powerpoint/2010/main" val="991819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Some </a:t>
            </a:r>
            <a:r>
              <a:rPr lang="en-GB" dirty="0" smtClean="0"/>
              <a:t>early phase trials </a:t>
            </a:r>
            <a:r>
              <a:rPr lang="en-GB" baseline="0" dirty="0" smtClean="0"/>
              <a:t>can be as costly to set up as some phase III trials.  Core funding levels to support trial development and oversight varies from CTU to CTU.</a:t>
            </a:r>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25</a:t>
            </a:fld>
            <a:endParaRPr lang="en-GB" dirty="0"/>
          </a:p>
        </p:txBody>
      </p:sp>
    </p:spTree>
    <p:extLst>
      <p:ext uri="{BB962C8B-B14F-4D97-AF65-F5344CB8AC3E}">
        <p14:creationId xmlns:p14="http://schemas.microsoft.com/office/powerpoint/2010/main" val="373201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Basically a benchmark of expertise</a:t>
            </a:r>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5</a:t>
            </a:fld>
            <a:endParaRPr lang="en-GB" dirty="0"/>
          </a:p>
        </p:txBody>
      </p:sp>
    </p:spTree>
    <p:extLst>
      <p:ext uri="{BB962C8B-B14F-4D97-AF65-F5344CB8AC3E}">
        <p14:creationId xmlns:p14="http://schemas.microsoft.com/office/powerpoint/2010/main" val="1815543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Salaries constitute</a:t>
            </a:r>
            <a:r>
              <a:rPr lang="en-GB" baseline="0" dirty="0" smtClean="0"/>
              <a:t> largest cost. </a:t>
            </a:r>
            <a:r>
              <a:rPr lang="en-GB" dirty="0" smtClean="0"/>
              <a:t>CTU</a:t>
            </a:r>
            <a:r>
              <a:rPr lang="en-GB" baseline="0" dirty="0" smtClean="0"/>
              <a:t> costs vary and not all staff need to be full time.</a:t>
            </a:r>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26</a:t>
            </a:fld>
            <a:endParaRPr lang="en-GB" dirty="0"/>
          </a:p>
        </p:txBody>
      </p:sp>
    </p:spTree>
    <p:extLst>
      <p:ext uri="{BB962C8B-B14F-4D97-AF65-F5344CB8AC3E}">
        <p14:creationId xmlns:p14="http://schemas.microsoft.com/office/powerpoint/2010/main" val="4174212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Could refer to high / low risk trials and</a:t>
            </a:r>
            <a:r>
              <a:rPr lang="en-GB" baseline="0" dirty="0" smtClean="0"/>
              <a:t> difference in costs </a:t>
            </a:r>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27</a:t>
            </a:fld>
            <a:endParaRPr lang="en-GB" dirty="0"/>
          </a:p>
        </p:txBody>
      </p:sp>
    </p:spTree>
    <p:extLst>
      <p:ext uri="{BB962C8B-B14F-4D97-AF65-F5344CB8AC3E}">
        <p14:creationId xmlns:p14="http://schemas.microsoft.com/office/powerpoint/2010/main" val="1014357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Could mention - Contracts often require further negotiation </a:t>
            </a:r>
            <a:r>
              <a:rPr lang="en-GB" baseline="0" dirty="0" err="1" smtClean="0"/>
              <a:t>eg</a:t>
            </a:r>
            <a:r>
              <a:rPr lang="en-GB" baseline="0" dirty="0" smtClean="0"/>
              <a:t> they may not have provision for company withdrawing support, provide sufficient funds upfront </a:t>
            </a:r>
            <a:r>
              <a:rPr lang="en-GB" baseline="0" dirty="0" err="1" smtClean="0"/>
              <a:t>etc</a:t>
            </a:r>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30</a:t>
            </a:fld>
            <a:endParaRPr lang="en-GB" dirty="0"/>
          </a:p>
        </p:txBody>
      </p:sp>
    </p:spTree>
    <p:extLst>
      <p:ext uri="{BB962C8B-B14F-4D97-AF65-F5344CB8AC3E}">
        <p14:creationId xmlns:p14="http://schemas.microsoft.com/office/powerpoint/2010/main" val="1928428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Could expand and use real example of what happened when trial picked up by CTU at a later stage – eg problems with trial</a:t>
            </a:r>
            <a:r>
              <a:rPr lang="en-GB" baseline="0" dirty="0" smtClean="0"/>
              <a:t> design, redesign of CRF’s, insufficient funding etc</a:t>
            </a:r>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31</a:t>
            </a:fld>
            <a:endParaRPr lang="en-GB" dirty="0"/>
          </a:p>
        </p:txBody>
      </p:sp>
    </p:spTree>
    <p:extLst>
      <p:ext uri="{BB962C8B-B14F-4D97-AF65-F5344CB8AC3E}">
        <p14:creationId xmlns:p14="http://schemas.microsoft.com/office/powerpoint/2010/main" val="2576182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OPTIONAL:  The </a:t>
            </a:r>
            <a:r>
              <a:rPr lang="en-GB" dirty="0" err="1" smtClean="0"/>
              <a:t>Youtube</a:t>
            </a:r>
            <a:r>
              <a:rPr lang="en-GB" dirty="0" smtClean="0"/>
              <a:t> link is to an animation of a researcher asking a statistician about sample size – and the difference in perspectives!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https://www.youtube.com/watch?v=PbODigCZqL8&amp;app=desktop</a:t>
            </a:r>
            <a:r>
              <a:rPr lang="en-GB" dirty="0" smtClean="0"/>
              <a:t> </a:t>
            </a:r>
          </a:p>
          <a:p>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32</a:t>
            </a:fld>
            <a:endParaRPr lang="en-GB" dirty="0"/>
          </a:p>
        </p:txBody>
      </p:sp>
    </p:spTree>
    <p:extLst>
      <p:ext uri="{BB962C8B-B14F-4D97-AF65-F5344CB8AC3E}">
        <p14:creationId xmlns:p14="http://schemas.microsoft.com/office/powerpoint/2010/main" val="795908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33</a:t>
            </a:fld>
            <a:endParaRPr lang="en-GB" dirty="0"/>
          </a:p>
        </p:txBody>
      </p:sp>
    </p:spTree>
    <p:extLst>
      <p:ext uri="{BB962C8B-B14F-4D97-AF65-F5344CB8AC3E}">
        <p14:creationId xmlns:p14="http://schemas.microsoft.com/office/powerpoint/2010/main" val="1801014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Don’t have to choose</a:t>
            </a:r>
            <a:r>
              <a:rPr lang="en-GB" baseline="0" dirty="0" smtClean="0"/>
              <a:t> local CTU - consider expertise of CTU (in terms of disease area, intervention, outcome measure) or they will be on learning curve too!</a:t>
            </a:r>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34</a:t>
            </a:fld>
            <a:endParaRPr lang="en-GB" dirty="0"/>
          </a:p>
        </p:txBody>
      </p:sp>
    </p:spTree>
    <p:extLst>
      <p:ext uri="{BB962C8B-B14F-4D97-AF65-F5344CB8AC3E}">
        <p14:creationId xmlns:p14="http://schemas.microsoft.com/office/powerpoint/2010/main" val="1450053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35</a:t>
            </a:fld>
            <a:endParaRPr lang="en-GB" dirty="0"/>
          </a:p>
        </p:txBody>
      </p:sp>
    </p:spTree>
    <p:extLst>
      <p:ext uri="{BB962C8B-B14F-4D97-AF65-F5344CB8AC3E}">
        <p14:creationId xmlns:p14="http://schemas.microsoft.com/office/powerpoint/2010/main" val="1297113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Optional slide and can be adapted to specific CTU strategy</a:t>
            </a:r>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36</a:t>
            </a:fld>
            <a:endParaRPr lang="en-GB" dirty="0"/>
          </a:p>
        </p:txBody>
      </p:sp>
    </p:spTree>
    <p:extLst>
      <p:ext uri="{BB962C8B-B14F-4D97-AF65-F5344CB8AC3E}">
        <p14:creationId xmlns:p14="http://schemas.microsoft.com/office/powerpoint/2010/main" val="4216971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NB.  GCP states 11 CI roles – 9 roles here</a:t>
            </a:r>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39</a:t>
            </a:fld>
            <a:endParaRPr lang="en-GB" dirty="0"/>
          </a:p>
        </p:txBody>
      </p:sp>
    </p:spTree>
    <p:extLst>
      <p:ext uri="{BB962C8B-B14F-4D97-AF65-F5344CB8AC3E}">
        <p14:creationId xmlns:p14="http://schemas.microsoft.com/office/powerpoint/2010/main" val="4236650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simplified</a:t>
            </a:r>
            <a:r>
              <a:rPr lang="en-GB" baseline="0" dirty="0" smtClean="0"/>
              <a:t> diagram</a:t>
            </a:r>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6</a:t>
            </a:fld>
            <a:endParaRPr lang="en-GB" dirty="0"/>
          </a:p>
        </p:txBody>
      </p:sp>
    </p:spTree>
    <p:extLst>
      <p:ext uri="{BB962C8B-B14F-4D97-AF65-F5344CB8AC3E}">
        <p14:creationId xmlns:p14="http://schemas.microsoft.com/office/powerpoint/2010/main" val="44272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43</a:t>
            </a:fld>
            <a:endParaRPr lang="en-GB" dirty="0"/>
          </a:p>
        </p:txBody>
      </p:sp>
    </p:spTree>
    <p:extLst>
      <p:ext uri="{BB962C8B-B14F-4D97-AF65-F5344CB8AC3E}">
        <p14:creationId xmlns:p14="http://schemas.microsoft.com/office/powerpoint/2010/main" val="1610062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44</a:t>
            </a:fld>
            <a:endParaRPr lang="en-GB" dirty="0"/>
          </a:p>
        </p:txBody>
      </p:sp>
    </p:spTree>
    <p:extLst>
      <p:ext uri="{BB962C8B-B14F-4D97-AF65-F5344CB8AC3E}">
        <p14:creationId xmlns:p14="http://schemas.microsoft.com/office/powerpoint/2010/main" val="2599188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With thanks to Sue Tebbs Comprehensive CTU at UCL</a:t>
            </a:r>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46</a:t>
            </a:fld>
            <a:endParaRPr lang="en-GB" dirty="0"/>
          </a:p>
        </p:txBody>
      </p:sp>
    </p:spTree>
    <p:extLst>
      <p:ext uri="{BB962C8B-B14F-4D97-AF65-F5344CB8AC3E}">
        <p14:creationId xmlns:p14="http://schemas.microsoft.com/office/powerpoint/2010/main" val="3913480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With thanks to Sue Tebbs Comprehensive CTU at UCL</a:t>
            </a:r>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47</a:t>
            </a:fld>
            <a:endParaRPr lang="en-GB" dirty="0"/>
          </a:p>
        </p:txBody>
      </p:sp>
    </p:spTree>
    <p:extLst>
      <p:ext uri="{BB962C8B-B14F-4D97-AF65-F5344CB8AC3E}">
        <p14:creationId xmlns:p14="http://schemas.microsoft.com/office/powerpoint/2010/main" val="2901781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endParaRPr lang="en-GB" altLang="en-US" sz="1600" dirty="0" smtClean="0"/>
          </a:p>
        </p:txBody>
      </p:sp>
      <p:sp>
        <p:nvSpPr>
          <p:cNvPr id="237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9CC8A09-6DEA-4525-8382-AA134CCAB97E}" type="slidenum">
              <a:rPr lang="en-GB" altLang="en-US" smtClean="0">
                <a:latin typeface="Calibri" pitchFamily="34" charset="0"/>
              </a:rPr>
              <a:pPr/>
              <a:t>7</a:t>
            </a:fld>
            <a:endParaRPr lang="en-GB" altLang="en-US" dirty="0" smtClean="0">
              <a:latin typeface="Calibri" pitchFamily="34" charset="0"/>
            </a:endParaRPr>
          </a:p>
        </p:txBody>
      </p:sp>
    </p:spTree>
    <p:extLst>
      <p:ext uri="{BB962C8B-B14F-4D97-AF65-F5344CB8AC3E}">
        <p14:creationId xmlns:p14="http://schemas.microsoft.com/office/powerpoint/2010/main" val="2194973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t>Few terms/acronyms may need explaining </a:t>
            </a:r>
            <a:r>
              <a:rPr lang="en-GB" altLang="en-US" sz="1200" dirty="0" err="1" smtClean="0"/>
              <a:t>eg</a:t>
            </a:r>
            <a:r>
              <a:rPr lang="en-GB" altLang="en-US" sz="1200" dirty="0" smtClean="0"/>
              <a:t> EudraCT ISRCTN</a:t>
            </a:r>
          </a:p>
          <a:p>
            <a:endParaRPr lang="en-GB" altLang="en-US" dirty="0" smtClean="0"/>
          </a:p>
        </p:txBody>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B2A776-EF22-41B0-B4D5-D10CF32A1127}" type="slidenum">
              <a:rPr lang="en-GB" altLang="en-US" smtClean="0">
                <a:latin typeface="Calibri" pitchFamily="34" charset="0"/>
              </a:rPr>
              <a:pPr/>
              <a:t>8</a:t>
            </a:fld>
            <a:endParaRPr lang="en-GB" altLang="en-US" dirty="0" smtClean="0">
              <a:latin typeface="Calibri" pitchFamily="34" charset="0"/>
            </a:endParaRPr>
          </a:p>
        </p:txBody>
      </p:sp>
    </p:spTree>
    <p:extLst>
      <p:ext uri="{BB962C8B-B14F-4D97-AF65-F5344CB8AC3E}">
        <p14:creationId xmlns:p14="http://schemas.microsoft.com/office/powerpoint/2010/main" val="2184583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9</a:t>
            </a:fld>
            <a:endParaRPr lang="en-GB" dirty="0"/>
          </a:p>
        </p:txBody>
      </p:sp>
    </p:spTree>
    <p:extLst>
      <p:ext uri="{BB962C8B-B14F-4D97-AF65-F5344CB8AC3E}">
        <p14:creationId xmlns:p14="http://schemas.microsoft.com/office/powerpoint/2010/main" val="2745781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From Sue Tebbs UCL Comprehensive CTU : </a:t>
            </a:r>
            <a:r>
              <a:rPr lang="en-GB" b="1" dirty="0" smtClean="0"/>
              <a:t>amend if different – </a:t>
            </a:r>
            <a:r>
              <a:rPr lang="en-GB" b="1" dirty="0" err="1" smtClean="0"/>
              <a:t>ie</a:t>
            </a:r>
            <a:r>
              <a:rPr lang="en-GB" b="1" dirty="0" smtClean="0"/>
              <a:t> some CTU’s fulfil</a:t>
            </a:r>
            <a:r>
              <a:rPr lang="en-GB" b="1" baseline="0" dirty="0" smtClean="0"/>
              <a:t> site and central coordination roles</a:t>
            </a:r>
            <a:endParaRPr lang="en-GB" b="1"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11</a:t>
            </a:fld>
            <a:endParaRPr lang="en-GB" dirty="0"/>
          </a:p>
        </p:txBody>
      </p:sp>
    </p:spTree>
    <p:extLst>
      <p:ext uri="{BB962C8B-B14F-4D97-AF65-F5344CB8AC3E}">
        <p14:creationId xmlns:p14="http://schemas.microsoft.com/office/powerpoint/2010/main" val="1982348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12</a:t>
            </a:fld>
            <a:endParaRPr lang="en-GB" dirty="0"/>
          </a:p>
        </p:txBody>
      </p:sp>
    </p:spTree>
    <p:extLst>
      <p:ext uri="{BB962C8B-B14F-4D97-AF65-F5344CB8AC3E}">
        <p14:creationId xmlns:p14="http://schemas.microsoft.com/office/powerpoint/2010/main" val="2707783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43AE6E-0BEC-4F17-B9DB-62DEE0AD2D52}" type="slidenum">
              <a:rPr lang="en-GB" smtClean="0"/>
              <a:pPr/>
              <a:t>14</a:t>
            </a:fld>
            <a:endParaRPr lang="en-GB" dirty="0"/>
          </a:p>
        </p:txBody>
      </p:sp>
    </p:spTree>
    <p:extLst>
      <p:ext uri="{BB962C8B-B14F-4D97-AF65-F5344CB8AC3E}">
        <p14:creationId xmlns:p14="http://schemas.microsoft.com/office/powerpoint/2010/main" val="1992646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6088619-E926-40AD-B4F2-233E6BA7D49F}" type="datetimeFigureOut">
              <a:rPr lang="en-GB" smtClean="0"/>
              <a:pPr/>
              <a:t>11/04/2016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438BFE7-C6C1-4950-8F7D-1F6962A1D9A6}" type="slidenum">
              <a:rPr lang="en-GB" smtClean="0"/>
              <a:pPr/>
              <a:t>‹#›</a:t>
            </a:fld>
            <a:endParaRPr lang="en-GB" dirty="0"/>
          </a:p>
        </p:txBody>
      </p:sp>
    </p:spTree>
    <p:extLst>
      <p:ext uri="{BB962C8B-B14F-4D97-AF65-F5344CB8AC3E}">
        <p14:creationId xmlns:p14="http://schemas.microsoft.com/office/powerpoint/2010/main" val="1294741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088619-E926-40AD-B4F2-233E6BA7D49F}" type="datetimeFigureOut">
              <a:rPr lang="en-GB" smtClean="0"/>
              <a:pPr/>
              <a:t>11/04/2016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438BFE7-C6C1-4950-8F7D-1F6962A1D9A6}" type="slidenum">
              <a:rPr lang="en-GB" smtClean="0"/>
              <a:pPr/>
              <a:t>‹#›</a:t>
            </a:fld>
            <a:endParaRPr lang="en-GB" dirty="0"/>
          </a:p>
        </p:txBody>
      </p:sp>
    </p:spTree>
    <p:extLst>
      <p:ext uri="{BB962C8B-B14F-4D97-AF65-F5344CB8AC3E}">
        <p14:creationId xmlns:p14="http://schemas.microsoft.com/office/powerpoint/2010/main" val="3231906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088619-E926-40AD-B4F2-233E6BA7D49F}" type="datetimeFigureOut">
              <a:rPr lang="en-GB" smtClean="0"/>
              <a:pPr/>
              <a:t>11/04/2016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438BFE7-C6C1-4950-8F7D-1F6962A1D9A6}" type="slidenum">
              <a:rPr lang="en-GB" smtClean="0"/>
              <a:pPr/>
              <a:t>‹#›</a:t>
            </a:fld>
            <a:endParaRPr lang="en-GB" dirty="0"/>
          </a:p>
        </p:txBody>
      </p:sp>
    </p:spTree>
    <p:extLst>
      <p:ext uri="{BB962C8B-B14F-4D97-AF65-F5344CB8AC3E}">
        <p14:creationId xmlns:p14="http://schemas.microsoft.com/office/powerpoint/2010/main" val="682768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151200" y="398348"/>
            <a:ext cx="7455788" cy="1273433"/>
          </a:xfrm>
        </p:spPr>
        <p:txBody>
          <a:bodyPr>
            <a:noAutofit/>
          </a:bodyPr>
          <a:lstStyle>
            <a:lvl1pPr marL="0" indent="0">
              <a:lnSpc>
                <a:spcPct val="85000"/>
              </a:lnSpc>
              <a:buFontTx/>
              <a:buNone/>
              <a:defRPr sz="3400"/>
            </a:lvl1pPr>
            <a:lvl2pPr marL="0" indent="0">
              <a:lnSpc>
                <a:spcPct val="85000"/>
              </a:lnSpc>
              <a:spcBef>
                <a:spcPts val="0"/>
              </a:spcBef>
              <a:buFontTx/>
              <a:buNone/>
              <a:defRPr sz="3400">
                <a:solidFill>
                  <a:schemeClr val="tx2">
                    <a:lumMod val="60000"/>
                    <a:lumOff val="40000"/>
                  </a:schemeClr>
                </a:solidFill>
              </a:defRPr>
            </a:lvl2pPr>
            <a:lvl3pPr marL="0" indent="0">
              <a:lnSpc>
                <a:spcPct val="85000"/>
              </a:lnSpc>
              <a:buFontTx/>
              <a:buNone/>
              <a:defRPr sz="3400"/>
            </a:lvl3pPr>
            <a:lvl4pPr marL="0" indent="0">
              <a:lnSpc>
                <a:spcPct val="85000"/>
              </a:lnSpc>
              <a:buFontTx/>
              <a:buNone/>
              <a:defRPr sz="3400"/>
            </a:lvl4pPr>
            <a:lvl5pPr marL="0" indent="0">
              <a:lnSpc>
                <a:spcPct val="85000"/>
              </a:lnSpc>
              <a:buFontTx/>
              <a:buNone/>
              <a:defRPr sz="3400"/>
            </a:lvl5pPr>
          </a:lstStyle>
          <a:p>
            <a:pPr lvl="0"/>
            <a:r>
              <a:rPr lang="en-US" smtClean="0"/>
              <a:t>Click to edit Master text styles</a:t>
            </a:r>
          </a:p>
          <a:p>
            <a:pPr lvl="1"/>
            <a:r>
              <a:rPr lang="en-US" smtClean="0"/>
              <a:t>Second level</a:t>
            </a:r>
          </a:p>
        </p:txBody>
      </p:sp>
      <p:sp>
        <p:nvSpPr>
          <p:cNvPr id="6" name="Slide Number Placeholder 5"/>
          <p:cNvSpPr>
            <a:spLocks noGrp="1"/>
          </p:cNvSpPr>
          <p:nvPr>
            <p:ph type="sldNum" sz="quarter" idx="12"/>
          </p:nvPr>
        </p:nvSpPr>
        <p:spPr/>
        <p:txBody>
          <a:bodyPr/>
          <a:lstStyle/>
          <a:p>
            <a:fld id="{B9B2A88A-9ECB-DF45-A377-2575079D0564}" type="slidenum">
              <a:rPr lang="en-GB" smtClean="0"/>
              <a:pPr/>
              <a:t>‹#›</a:t>
            </a:fld>
            <a:endParaRPr lang="en-GB" dirty="0"/>
          </a:p>
        </p:txBody>
      </p:sp>
    </p:spTree>
    <p:extLst>
      <p:ext uri="{BB962C8B-B14F-4D97-AF65-F5344CB8AC3E}">
        <p14:creationId xmlns:p14="http://schemas.microsoft.com/office/powerpoint/2010/main" val="3327377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151200" y="398348"/>
            <a:ext cx="7455788" cy="1273433"/>
          </a:xfrm>
        </p:spPr>
        <p:txBody>
          <a:bodyPr>
            <a:noAutofit/>
          </a:bodyPr>
          <a:lstStyle>
            <a:lvl1pPr marL="0" indent="0">
              <a:lnSpc>
                <a:spcPct val="85000"/>
              </a:lnSpc>
              <a:buFontTx/>
              <a:buNone/>
              <a:defRPr sz="3400"/>
            </a:lvl1pPr>
            <a:lvl2pPr marL="0" indent="0">
              <a:lnSpc>
                <a:spcPct val="85000"/>
              </a:lnSpc>
              <a:spcBef>
                <a:spcPts val="0"/>
              </a:spcBef>
              <a:buFontTx/>
              <a:buNone/>
              <a:defRPr sz="3400">
                <a:solidFill>
                  <a:schemeClr val="tx2">
                    <a:lumMod val="60000"/>
                    <a:lumOff val="40000"/>
                  </a:schemeClr>
                </a:solidFill>
              </a:defRPr>
            </a:lvl2pPr>
            <a:lvl3pPr marL="0" indent="0">
              <a:lnSpc>
                <a:spcPct val="85000"/>
              </a:lnSpc>
              <a:buFontTx/>
              <a:buNone/>
              <a:defRPr sz="3400"/>
            </a:lvl3pPr>
            <a:lvl4pPr marL="0" indent="0">
              <a:lnSpc>
                <a:spcPct val="85000"/>
              </a:lnSpc>
              <a:buFontTx/>
              <a:buNone/>
              <a:defRPr sz="3400"/>
            </a:lvl4pPr>
            <a:lvl5pPr marL="0" indent="0">
              <a:lnSpc>
                <a:spcPct val="85000"/>
              </a:lnSpc>
              <a:buFontTx/>
              <a:buNone/>
              <a:defRPr sz="3400"/>
            </a:lvl5pPr>
          </a:lstStyle>
          <a:p>
            <a:pPr lvl="0"/>
            <a:r>
              <a:rPr lang="en-US" smtClean="0"/>
              <a:t>Click to edit Master text styles</a:t>
            </a:r>
          </a:p>
          <a:p>
            <a:pPr lvl="1"/>
            <a:r>
              <a:rPr lang="en-US" smtClean="0"/>
              <a:t>Second level</a:t>
            </a:r>
          </a:p>
        </p:txBody>
      </p:sp>
      <p:sp>
        <p:nvSpPr>
          <p:cNvPr id="6" name="Slide Number Placeholder 5"/>
          <p:cNvSpPr>
            <a:spLocks noGrp="1"/>
          </p:cNvSpPr>
          <p:nvPr>
            <p:ph type="sldNum" sz="quarter" idx="12"/>
          </p:nvPr>
        </p:nvSpPr>
        <p:spPr/>
        <p:txBody>
          <a:bodyPr/>
          <a:lstStyle/>
          <a:p>
            <a:fld id="{B9B2A88A-9ECB-DF45-A377-2575079D0564}"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149949" y="397048"/>
            <a:ext cx="7455788" cy="1631719"/>
          </a:xfrm>
        </p:spPr>
        <p:txBody>
          <a:bodyPr>
            <a:noAutofit/>
          </a:bodyPr>
          <a:lstStyle>
            <a:lvl1pPr marL="0" indent="0">
              <a:lnSpc>
                <a:spcPct val="85000"/>
              </a:lnSpc>
              <a:buFontTx/>
              <a:buNone/>
              <a:defRPr sz="3400"/>
            </a:lvl1pPr>
            <a:lvl2pPr marL="0" indent="0">
              <a:lnSpc>
                <a:spcPct val="85000"/>
              </a:lnSpc>
              <a:spcBef>
                <a:spcPts val="0"/>
              </a:spcBef>
              <a:buFontTx/>
              <a:buNone/>
              <a:defRPr sz="3400">
                <a:solidFill>
                  <a:schemeClr val="tx2">
                    <a:lumMod val="60000"/>
                    <a:lumOff val="40000"/>
                  </a:schemeClr>
                </a:solidFill>
              </a:defRPr>
            </a:lvl2pPr>
            <a:lvl3pPr marL="0" indent="0">
              <a:lnSpc>
                <a:spcPct val="85000"/>
              </a:lnSpc>
              <a:buFontTx/>
              <a:buNone/>
              <a:defRPr sz="3400"/>
            </a:lvl3pPr>
            <a:lvl4pPr marL="0" indent="0">
              <a:lnSpc>
                <a:spcPct val="85000"/>
              </a:lnSpc>
              <a:buFontTx/>
              <a:buNone/>
              <a:defRPr sz="3400"/>
            </a:lvl4pPr>
            <a:lvl5pPr marL="0" indent="0">
              <a:lnSpc>
                <a:spcPct val="85000"/>
              </a:lnSpc>
              <a:buFontTx/>
              <a:buNone/>
              <a:defRPr sz="3400"/>
            </a:lvl5pPr>
          </a:lstStyle>
          <a:p>
            <a:pPr lvl="0"/>
            <a:r>
              <a:rPr lang="en-US" smtClean="0"/>
              <a:t>Click to edit Master text styles</a:t>
            </a:r>
          </a:p>
          <a:p>
            <a:pPr lvl="1"/>
            <a:r>
              <a:rPr lang="en-US" smtClean="0"/>
              <a:t>Second level</a:t>
            </a:r>
          </a:p>
        </p:txBody>
      </p:sp>
      <p:sp>
        <p:nvSpPr>
          <p:cNvPr id="3" name="Content Placeholder 2"/>
          <p:cNvSpPr>
            <a:spLocks noGrp="1"/>
          </p:cNvSpPr>
          <p:nvPr>
            <p:ph idx="1"/>
          </p:nvPr>
        </p:nvSpPr>
        <p:spPr>
          <a:xfrm>
            <a:off x="163269" y="2134236"/>
            <a:ext cx="7442468" cy="4733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B9B2A88A-9ECB-DF45-A377-2575079D0564}" type="slidenum">
              <a:rPr lang="en-GB" smtClean="0"/>
              <a:pPr/>
              <a:t>‹#›</a:t>
            </a:fld>
            <a:endParaRPr lang="en-GB" dirty="0"/>
          </a:p>
        </p:txBody>
      </p:sp>
    </p:spTree>
    <p:extLst>
      <p:ext uri="{BB962C8B-B14F-4D97-AF65-F5344CB8AC3E}">
        <p14:creationId xmlns:p14="http://schemas.microsoft.com/office/powerpoint/2010/main" val="10860049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149949" y="397048"/>
            <a:ext cx="7455788" cy="1631719"/>
          </a:xfrm>
        </p:spPr>
        <p:txBody>
          <a:bodyPr>
            <a:noAutofit/>
          </a:bodyPr>
          <a:lstStyle>
            <a:lvl1pPr marL="0" indent="0">
              <a:lnSpc>
                <a:spcPct val="85000"/>
              </a:lnSpc>
              <a:buFontTx/>
              <a:buNone/>
              <a:defRPr sz="3400"/>
            </a:lvl1pPr>
            <a:lvl2pPr marL="0" indent="0">
              <a:lnSpc>
                <a:spcPct val="85000"/>
              </a:lnSpc>
              <a:spcBef>
                <a:spcPts val="0"/>
              </a:spcBef>
              <a:buFontTx/>
              <a:buNone/>
              <a:defRPr sz="3400">
                <a:solidFill>
                  <a:schemeClr val="tx2">
                    <a:lumMod val="60000"/>
                    <a:lumOff val="40000"/>
                  </a:schemeClr>
                </a:solidFill>
              </a:defRPr>
            </a:lvl2pPr>
            <a:lvl3pPr marL="0" indent="0">
              <a:lnSpc>
                <a:spcPct val="85000"/>
              </a:lnSpc>
              <a:buFontTx/>
              <a:buNone/>
              <a:defRPr sz="3400"/>
            </a:lvl3pPr>
            <a:lvl4pPr marL="0" indent="0">
              <a:lnSpc>
                <a:spcPct val="85000"/>
              </a:lnSpc>
              <a:buFontTx/>
              <a:buNone/>
              <a:defRPr sz="3400"/>
            </a:lvl4pPr>
            <a:lvl5pPr marL="0" indent="0">
              <a:lnSpc>
                <a:spcPct val="85000"/>
              </a:lnSpc>
              <a:buFontTx/>
              <a:buNone/>
              <a:defRPr sz="3400"/>
            </a:lvl5pPr>
          </a:lstStyle>
          <a:p>
            <a:pPr lvl="0"/>
            <a:r>
              <a:rPr lang="en-US" smtClean="0"/>
              <a:t>Click to edit Master text styles</a:t>
            </a:r>
          </a:p>
          <a:p>
            <a:pPr lvl="1"/>
            <a:r>
              <a:rPr lang="en-US" smtClean="0"/>
              <a:t>Second level</a:t>
            </a:r>
          </a:p>
        </p:txBody>
      </p:sp>
      <p:sp>
        <p:nvSpPr>
          <p:cNvPr id="3" name="Content Placeholder 2"/>
          <p:cNvSpPr>
            <a:spLocks noGrp="1"/>
          </p:cNvSpPr>
          <p:nvPr>
            <p:ph idx="1"/>
          </p:nvPr>
        </p:nvSpPr>
        <p:spPr>
          <a:xfrm>
            <a:off x="163269" y="2134236"/>
            <a:ext cx="7442468" cy="4733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B9B2A88A-9ECB-DF45-A377-2575079D0564}" type="slidenum">
              <a:rPr lang="en-GB" smtClean="0"/>
              <a:pPr/>
              <a:t>‹#›</a:t>
            </a:fld>
            <a:endParaRPr lang="en-GB" dirty="0"/>
          </a:p>
        </p:txBody>
      </p:sp>
    </p:spTree>
    <p:extLst>
      <p:ext uri="{BB962C8B-B14F-4D97-AF65-F5344CB8AC3E}">
        <p14:creationId xmlns:p14="http://schemas.microsoft.com/office/powerpoint/2010/main" val="12108427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088619-E926-40AD-B4F2-233E6BA7D49F}" type="datetimeFigureOut">
              <a:rPr lang="en-GB" smtClean="0"/>
              <a:pPr/>
              <a:t>11/04/2016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438BFE7-C6C1-4950-8F7D-1F6962A1D9A6}" type="slidenum">
              <a:rPr lang="en-GB" smtClean="0"/>
              <a:pPr/>
              <a:t>‹#›</a:t>
            </a:fld>
            <a:endParaRPr lang="en-GB" dirty="0"/>
          </a:p>
        </p:txBody>
      </p:sp>
    </p:spTree>
    <p:extLst>
      <p:ext uri="{BB962C8B-B14F-4D97-AF65-F5344CB8AC3E}">
        <p14:creationId xmlns:p14="http://schemas.microsoft.com/office/powerpoint/2010/main" val="1018536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088619-E926-40AD-B4F2-233E6BA7D49F}" type="datetimeFigureOut">
              <a:rPr lang="en-GB" smtClean="0"/>
              <a:pPr/>
              <a:t>11/04/2016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438BFE7-C6C1-4950-8F7D-1F6962A1D9A6}" type="slidenum">
              <a:rPr lang="en-GB" smtClean="0"/>
              <a:pPr/>
              <a:t>‹#›</a:t>
            </a:fld>
            <a:endParaRPr lang="en-GB" dirty="0"/>
          </a:p>
        </p:txBody>
      </p:sp>
    </p:spTree>
    <p:extLst>
      <p:ext uri="{BB962C8B-B14F-4D97-AF65-F5344CB8AC3E}">
        <p14:creationId xmlns:p14="http://schemas.microsoft.com/office/powerpoint/2010/main" val="2523098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6088619-E926-40AD-B4F2-233E6BA7D49F}" type="datetimeFigureOut">
              <a:rPr lang="en-GB" smtClean="0"/>
              <a:pPr/>
              <a:t>11/04/2016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438BFE7-C6C1-4950-8F7D-1F6962A1D9A6}" type="slidenum">
              <a:rPr lang="en-GB" smtClean="0"/>
              <a:pPr/>
              <a:t>‹#›</a:t>
            </a:fld>
            <a:endParaRPr lang="en-GB" dirty="0"/>
          </a:p>
        </p:txBody>
      </p:sp>
    </p:spTree>
    <p:extLst>
      <p:ext uri="{BB962C8B-B14F-4D97-AF65-F5344CB8AC3E}">
        <p14:creationId xmlns:p14="http://schemas.microsoft.com/office/powerpoint/2010/main" val="1178529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6088619-E926-40AD-B4F2-233E6BA7D49F}" type="datetimeFigureOut">
              <a:rPr lang="en-GB" smtClean="0"/>
              <a:pPr/>
              <a:t>11/04/2016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438BFE7-C6C1-4950-8F7D-1F6962A1D9A6}" type="slidenum">
              <a:rPr lang="en-GB" smtClean="0"/>
              <a:pPr/>
              <a:t>‹#›</a:t>
            </a:fld>
            <a:endParaRPr lang="en-GB" dirty="0"/>
          </a:p>
        </p:txBody>
      </p:sp>
    </p:spTree>
    <p:extLst>
      <p:ext uri="{BB962C8B-B14F-4D97-AF65-F5344CB8AC3E}">
        <p14:creationId xmlns:p14="http://schemas.microsoft.com/office/powerpoint/2010/main" val="2266781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6088619-E926-40AD-B4F2-233E6BA7D49F}" type="datetimeFigureOut">
              <a:rPr lang="en-GB" smtClean="0"/>
              <a:pPr/>
              <a:t>11/04/2016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438BFE7-C6C1-4950-8F7D-1F6962A1D9A6}" type="slidenum">
              <a:rPr lang="en-GB" smtClean="0"/>
              <a:pPr/>
              <a:t>‹#›</a:t>
            </a:fld>
            <a:endParaRPr lang="en-GB" dirty="0"/>
          </a:p>
        </p:txBody>
      </p:sp>
    </p:spTree>
    <p:extLst>
      <p:ext uri="{BB962C8B-B14F-4D97-AF65-F5344CB8AC3E}">
        <p14:creationId xmlns:p14="http://schemas.microsoft.com/office/powerpoint/2010/main" val="4012761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088619-E926-40AD-B4F2-233E6BA7D49F}" type="datetimeFigureOut">
              <a:rPr lang="en-GB" smtClean="0"/>
              <a:pPr/>
              <a:t>11/04/2016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438BFE7-C6C1-4950-8F7D-1F6962A1D9A6}" type="slidenum">
              <a:rPr lang="en-GB" smtClean="0"/>
              <a:pPr/>
              <a:t>‹#›</a:t>
            </a:fld>
            <a:endParaRPr lang="en-GB" dirty="0"/>
          </a:p>
        </p:txBody>
      </p:sp>
    </p:spTree>
    <p:extLst>
      <p:ext uri="{BB962C8B-B14F-4D97-AF65-F5344CB8AC3E}">
        <p14:creationId xmlns:p14="http://schemas.microsoft.com/office/powerpoint/2010/main" val="33949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088619-E926-40AD-B4F2-233E6BA7D49F}" type="datetimeFigureOut">
              <a:rPr lang="en-GB" smtClean="0"/>
              <a:pPr/>
              <a:t>11/04/2016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438BFE7-C6C1-4950-8F7D-1F6962A1D9A6}" type="slidenum">
              <a:rPr lang="en-GB" smtClean="0"/>
              <a:pPr/>
              <a:t>‹#›</a:t>
            </a:fld>
            <a:endParaRPr lang="en-GB" dirty="0"/>
          </a:p>
        </p:txBody>
      </p:sp>
    </p:spTree>
    <p:extLst>
      <p:ext uri="{BB962C8B-B14F-4D97-AF65-F5344CB8AC3E}">
        <p14:creationId xmlns:p14="http://schemas.microsoft.com/office/powerpoint/2010/main" val="2020771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088619-E926-40AD-B4F2-233E6BA7D49F}" type="datetimeFigureOut">
              <a:rPr lang="en-GB" smtClean="0"/>
              <a:pPr/>
              <a:t>11/04/2016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438BFE7-C6C1-4950-8F7D-1F6962A1D9A6}" type="slidenum">
              <a:rPr lang="en-GB" smtClean="0"/>
              <a:pPr/>
              <a:t>‹#›</a:t>
            </a:fld>
            <a:endParaRPr lang="en-GB" dirty="0"/>
          </a:p>
        </p:txBody>
      </p:sp>
    </p:spTree>
    <p:extLst>
      <p:ext uri="{BB962C8B-B14F-4D97-AF65-F5344CB8AC3E}">
        <p14:creationId xmlns:p14="http://schemas.microsoft.com/office/powerpoint/2010/main" val="932327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88619-E926-40AD-B4F2-233E6BA7D49F}" type="datetimeFigureOut">
              <a:rPr lang="en-GB" smtClean="0"/>
              <a:pPr/>
              <a:t>11/04/2016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8BFE7-C6C1-4950-8F7D-1F6962A1D9A6}" type="slidenum">
              <a:rPr lang="en-GB" smtClean="0"/>
              <a:pPr/>
              <a:t>‹#›</a:t>
            </a:fld>
            <a:endParaRPr lang="en-GB" dirty="0"/>
          </a:p>
        </p:txBody>
      </p:sp>
    </p:spTree>
    <p:extLst>
      <p:ext uri="{BB962C8B-B14F-4D97-AF65-F5344CB8AC3E}">
        <p14:creationId xmlns:p14="http://schemas.microsoft.com/office/powerpoint/2010/main" val="3898172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ukcrc-ctu.org.u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smtClean="0">
                <a:solidFill>
                  <a:schemeClr val="tx2"/>
                </a:solidFill>
              </a:rPr>
              <a:t>Partnering with a Clinical Trial Unit: </a:t>
            </a:r>
            <a:br>
              <a:rPr lang="en-GB" b="1" dirty="0" smtClean="0">
                <a:solidFill>
                  <a:schemeClr val="tx2"/>
                </a:solidFill>
              </a:rPr>
            </a:br>
            <a:r>
              <a:rPr lang="en-GB" b="1" dirty="0" smtClean="0">
                <a:solidFill>
                  <a:schemeClr val="tx2"/>
                </a:solidFill>
              </a:rPr>
              <a:t>Key to a successful trial </a:t>
            </a:r>
            <a:endParaRPr lang="en-GB" b="1" dirty="0">
              <a:solidFill>
                <a:schemeClr val="tx2"/>
              </a:solidFill>
            </a:endParaRPr>
          </a:p>
        </p:txBody>
      </p:sp>
      <p:sp>
        <p:nvSpPr>
          <p:cNvPr id="3" name="Subtitle 2"/>
          <p:cNvSpPr>
            <a:spLocks noGrp="1"/>
          </p:cNvSpPr>
          <p:nvPr>
            <p:ph type="subTitle" idx="1"/>
          </p:nvPr>
        </p:nvSpPr>
        <p:spPr>
          <a:xfrm>
            <a:off x="827584" y="3886200"/>
            <a:ext cx="7630616" cy="1054968"/>
          </a:xfrm>
        </p:spPr>
        <p:txBody>
          <a:bodyPr>
            <a:normAutofit/>
          </a:bodyPr>
          <a:lstStyle/>
          <a:p>
            <a:r>
              <a:rPr lang="en-GB" dirty="0" smtClean="0">
                <a:solidFill>
                  <a:schemeClr val="accent1"/>
                </a:solidFill>
              </a:rPr>
              <a:t>Information for potential Chief Investigators</a:t>
            </a:r>
          </a:p>
          <a:p>
            <a:endParaRPr lang="en-GB" dirty="0">
              <a:solidFill>
                <a:schemeClr val="accent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0456" y="5624365"/>
            <a:ext cx="2230016" cy="1040443"/>
          </a:xfrm>
          <a:prstGeom prst="rect">
            <a:avLst/>
          </a:prstGeom>
        </p:spPr>
      </p:pic>
      <p:sp>
        <p:nvSpPr>
          <p:cNvPr id="5" name="TextBox 4"/>
          <p:cNvSpPr txBox="1"/>
          <p:nvPr/>
        </p:nvSpPr>
        <p:spPr>
          <a:xfrm>
            <a:off x="7308304" y="6387809"/>
            <a:ext cx="1512168" cy="276999"/>
          </a:xfrm>
          <a:prstGeom prst="rect">
            <a:avLst/>
          </a:prstGeom>
          <a:noFill/>
        </p:spPr>
        <p:txBody>
          <a:bodyPr wrap="square" rtlCol="0">
            <a:spAutoFit/>
          </a:bodyPr>
          <a:lstStyle/>
          <a:p>
            <a:pPr algn="ctr"/>
            <a:r>
              <a:rPr lang="en-GB" sz="1200" dirty="0" smtClean="0">
                <a:solidFill>
                  <a:srgbClr val="6E015E"/>
                </a:solidFill>
              </a:rPr>
              <a:t> Cancer CTU Group</a:t>
            </a:r>
            <a:endParaRPr lang="en-GB" sz="1200" dirty="0">
              <a:solidFill>
                <a:srgbClr val="6E015E"/>
              </a:solidFill>
            </a:endParaRPr>
          </a:p>
        </p:txBody>
      </p:sp>
    </p:spTree>
    <p:extLst>
      <p:ext uri="{BB962C8B-B14F-4D97-AF65-F5344CB8AC3E}">
        <p14:creationId xmlns:p14="http://schemas.microsoft.com/office/powerpoint/2010/main" val="1256096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80898" y="417498"/>
            <a:ext cx="8783590" cy="617713"/>
          </a:xfrm>
        </p:spPr>
        <p:txBody>
          <a:bodyPr/>
          <a:lstStyle/>
          <a:p>
            <a:pPr algn="ctr"/>
            <a:r>
              <a:rPr lang="en-US" sz="4400" b="1" dirty="0" smtClean="0">
                <a:solidFill>
                  <a:schemeClr val="accent1"/>
                </a:solidFill>
              </a:rPr>
              <a:t>End of the Trial</a:t>
            </a:r>
          </a:p>
        </p:txBody>
      </p:sp>
      <p:grpSp>
        <p:nvGrpSpPr>
          <p:cNvPr id="3" name="Group 54"/>
          <p:cNvGrpSpPr/>
          <p:nvPr/>
        </p:nvGrpSpPr>
        <p:grpSpPr>
          <a:xfrm>
            <a:off x="915468" y="1728439"/>
            <a:ext cx="6665295" cy="3956811"/>
            <a:chOff x="301121" y="1196975"/>
            <a:chExt cx="6395097" cy="3598207"/>
          </a:xfrm>
        </p:grpSpPr>
        <p:sp>
          <p:nvSpPr>
            <p:cNvPr id="13" name="Oval 12"/>
            <p:cNvSpPr/>
            <p:nvPr/>
          </p:nvSpPr>
          <p:spPr bwMode="auto">
            <a:xfrm>
              <a:off x="2051050" y="1196975"/>
              <a:ext cx="1368425" cy="719138"/>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100" b="1" dirty="0">
                <a:solidFill>
                  <a:schemeClr val="tx1"/>
                </a:solidFill>
              </a:endParaRPr>
            </a:p>
          </p:txBody>
        </p:sp>
        <p:sp>
          <p:nvSpPr>
            <p:cNvPr id="14" name="Rounded Rectangle 13"/>
            <p:cNvSpPr/>
            <p:nvPr/>
          </p:nvSpPr>
          <p:spPr bwMode="auto">
            <a:xfrm>
              <a:off x="301121" y="1248568"/>
              <a:ext cx="1366837" cy="633413"/>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600" b="1" dirty="0" smtClean="0">
                  <a:solidFill>
                    <a:schemeClr val="bg1"/>
                  </a:solidFill>
                </a:rPr>
                <a:t>Trial Closure</a:t>
              </a:r>
              <a:endParaRPr lang="en-GB" sz="1600" b="1" dirty="0">
                <a:solidFill>
                  <a:schemeClr val="bg1"/>
                </a:solidFill>
              </a:endParaRPr>
            </a:p>
          </p:txBody>
        </p:sp>
        <p:sp>
          <p:nvSpPr>
            <p:cNvPr id="15" name="Rectangle 14"/>
            <p:cNvSpPr/>
            <p:nvPr/>
          </p:nvSpPr>
          <p:spPr bwMode="auto">
            <a:xfrm>
              <a:off x="3722688" y="1241425"/>
              <a:ext cx="1174750" cy="6477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smtClean="0">
                  <a:solidFill>
                    <a:schemeClr val="tx1"/>
                  </a:solidFill>
                </a:rPr>
                <a:t>Sent to sites and regulatory authorities</a:t>
              </a:r>
              <a:endParaRPr lang="en-GB" sz="1000" dirty="0">
                <a:solidFill>
                  <a:schemeClr val="tx1"/>
                </a:solidFill>
              </a:endParaRPr>
            </a:p>
          </p:txBody>
        </p:sp>
        <p:sp>
          <p:nvSpPr>
            <p:cNvPr id="17" name="Oval 16"/>
            <p:cNvSpPr/>
            <p:nvPr/>
          </p:nvSpPr>
          <p:spPr bwMode="auto">
            <a:xfrm>
              <a:off x="2051050" y="2154238"/>
              <a:ext cx="1368425" cy="720725"/>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100" b="1" dirty="0">
                <a:solidFill>
                  <a:schemeClr val="tx1"/>
                </a:solidFill>
              </a:endParaRPr>
            </a:p>
          </p:txBody>
        </p:sp>
        <p:sp>
          <p:nvSpPr>
            <p:cNvPr id="18" name="Rectangle 17"/>
            <p:cNvSpPr/>
            <p:nvPr/>
          </p:nvSpPr>
          <p:spPr bwMode="auto">
            <a:xfrm>
              <a:off x="3722688" y="2097088"/>
              <a:ext cx="1152525" cy="833437"/>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00" dirty="0">
                <a:solidFill>
                  <a:schemeClr val="tx1"/>
                </a:solidFill>
              </a:endParaRPr>
            </a:p>
          </p:txBody>
        </p:sp>
        <p:sp>
          <p:nvSpPr>
            <p:cNvPr id="19" name="Oval 18"/>
            <p:cNvSpPr/>
            <p:nvPr/>
          </p:nvSpPr>
          <p:spPr bwMode="auto">
            <a:xfrm>
              <a:off x="2089150" y="3128421"/>
              <a:ext cx="1368425" cy="720725"/>
            </a:xfrm>
            <a:prstGeom prst="ellips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100" b="1" dirty="0" smtClean="0">
                  <a:solidFill>
                    <a:schemeClr val="tx1"/>
                  </a:solidFill>
                </a:rPr>
                <a:t>Reporting</a:t>
              </a:r>
              <a:endParaRPr lang="en-GB" sz="1100" b="1" dirty="0">
                <a:solidFill>
                  <a:schemeClr val="tx1"/>
                </a:solidFill>
              </a:endParaRPr>
            </a:p>
          </p:txBody>
        </p:sp>
        <p:sp>
          <p:nvSpPr>
            <p:cNvPr id="21" name="Rectangle 20"/>
            <p:cNvSpPr/>
            <p:nvPr/>
          </p:nvSpPr>
          <p:spPr bwMode="auto">
            <a:xfrm>
              <a:off x="3733800" y="3092701"/>
              <a:ext cx="1152525" cy="792163"/>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a:solidFill>
                    <a:schemeClr val="tx1"/>
                  </a:solidFill>
                </a:rPr>
                <a:t>Prepare end of study reports to regulatory </a:t>
              </a:r>
              <a:r>
                <a:rPr lang="en-GB" sz="1000" dirty="0" smtClean="0">
                  <a:solidFill>
                    <a:schemeClr val="tx1"/>
                  </a:solidFill>
                </a:rPr>
                <a:t>bodies/funders</a:t>
              </a:r>
            </a:p>
          </p:txBody>
        </p:sp>
        <p:cxnSp>
          <p:nvCxnSpPr>
            <p:cNvPr id="28" name="Straight Arrow Connector 27"/>
            <p:cNvCxnSpPr>
              <a:stCxn id="13" idx="6"/>
              <a:endCxn id="15" idx="1"/>
            </p:cNvCxnSpPr>
            <p:nvPr/>
          </p:nvCxnSpPr>
          <p:spPr bwMode="auto">
            <a:xfrm>
              <a:off x="3419475" y="1565275"/>
              <a:ext cx="303213" cy="0"/>
            </a:xfrm>
            <a:prstGeom prst="straightConnector1">
              <a:avLst/>
            </a:prstGeom>
            <a:ln w="12700">
              <a:solidFill>
                <a:schemeClr val="tx1"/>
              </a:solidFill>
              <a:beve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7" idx="6"/>
              <a:endCxn id="18" idx="1"/>
            </p:cNvCxnSpPr>
            <p:nvPr/>
          </p:nvCxnSpPr>
          <p:spPr bwMode="auto">
            <a:xfrm>
              <a:off x="3419475" y="2514600"/>
              <a:ext cx="303213" cy="0"/>
            </a:xfrm>
            <a:prstGeom prst="straightConnector1">
              <a:avLst/>
            </a:prstGeom>
            <a:ln w="12700">
              <a:solidFill>
                <a:schemeClr val="tx1"/>
              </a:solidFill>
              <a:bevel/>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256727" y="1425739"/>
              <a:ext cx="957069" cy="237900"/>
            </a:xfrm>
            <a:prstGeom prst="rect">
              <a:avLst/>
            </a:prstGeom>
            <a:noFill/>
          </p:spPr>
          <p:txBody>
            <a:bodyPr wrap="square" rtlCol="0">
              <a:spAutoFit/>
            </a:bodyPr>
            <a:lstStyle/>
            <a:p>
              <a:pPr algn="ctr"/>
              <a:r>
                <a:rPr lang="en-GB" sz="1100" b="1" dirty="0" smtClean="0"/>
                <a:t>Notification </a:t>
              </a:r>
              <a:endParaRPr lang="en-GB" sz="1100" b="1" dirty="0"/>
            </a:p>
          </p:txBody>
        </p:sp>
        <p:sp>
          <p:nvSpPr>
            <p:cNvPr id="10" name="TextBox 9"/>
            <p:cNvSpPr txBox="1"/>
            <p:nvPr/>
          </p:nvSpPr>
          <p:spPr>
            <a:xfrm>
              <a:off x="2223274" y="2383001"/>
              <a:ext cx="1023976" cy="237900"/>
            </a:xfrm>
            <a:prstGeom prst="rect">
              <a:avLst/>
            </a:prstGeom>
            <a:noFill/>
          </p:spPr>
          <p:txBody>
            <a:bodyPr wrap="square" rtlCol="0">
              <a:spAutoFit/>
            </a:bodyPr>
            <a:lstStyle/>
            <a:p>
              <a:pPr algn="ctr"/>
              <a:r>
                <a:rPr lang="en-GB" sz="1100" b="1" dirty="0" smtClean="0"/>
                <a:t>Site Closure</a:t>
              </a:r>
              <a:endParaRPr lang="en-GB" sz="1100" b="1" dirty="0"/>
            </a:p>
          </p:txBody>
        </p:sp>
        <p:sp>
          <p:nvSpPr>
            <p:cNvPr id="38" name="Rounded Rectangle 37"/>
            <p:cNvSpPr/>
            <p:nvPr/>
          </p:nvSpPr>
          <p:spPr bwMode="auto">
            <a:xfrm>
              <a:off x="5329381" y="4161769"/>
              <a:ext cx="1366837" cy="633413"/>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600" b="1" dirty="0" smtClean="0">
                  <a:solidFill>
                    <a:schemeClr val="bg1"/>
                  </a:solidFill>
                </a:rPr>
                <a:t>End of Trial</a:t>
              </a:r>
              <a:endParaRPr lang="en-GB" sz="1600" b="1" dirty="0">
                <a:solidFill>
                  <a:schemeClr val="bg1"/>
                </a:solidFill>
              </a:endParaRPr>
            </a:p>
          </p:txBody>
        </p:sp>
        <p:cxnSp>
          <p:nvCxnSpPr>
            <p:cNvPr id="41" name="Straight Arrow Connector 40"/>
            <p:cNvCxnSpPr>
              <a:stCxn id="14" idx="3"/>
              <a:endCxn id="13" idx="2"/>
            </p:cNvCxnSpPr>
            <p:nvPr/>
          </p:nvCxnSpPr>
          <p:spPr>
            <a:xfrm flipV="1">
              <a:off x="1667958" y="1556544"/>
              <a:ext cx="383092" cy="873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Elbow Connector 42"/>
            <p:cNvCxnSpPr>
              <a:stCxn id="15" idx="3"/>
              <a:endCxn id="17" idx="0"/>
            </p:cNvCxnSpPr>
            <p:nvPr/>
          </p:nvCxnSpPr>
          <p:spPr>
            <a:xfrm flipH="1">
              <a:off x="2735263" y="1565275"/>
              <a:ext cx="2162175" cy="588963"/>
            </a:xfrm>
            <a:prstGeom prst="bentConnector4">
              <a:avLst>
                <a:gd name="adj1" fmla="val -10573"/>
                <a:gd name="adj2" fmla="val 69920"/>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Elbow Connector 44"/>
            <p:cNvCxnSpPr>
              <a:stCxn id="18" idx="3"/>
              <a:endCxn id="19" idx="0"/>
            </p:cNvCxnSpPr>
            <p:nvPr/>
          </p:nvCxnSpPr>
          <p:spPr>
            <a:xfrm flipH="1">
              <a:off x="2773363" y="2513807"/>
              <a:ext cx="2101850" cy="614614"/>
            </a:xfrm>
            <a:prstGeom prst="bentConnector4">
              <a:avLst>
                <a:gd name="adj1" fmla="val -10876"/>
                <a:gd name="adj2" fmla="val 78458"/>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19" idx="6"/>
              <a:endCxn id="21" idx="1"/>
            </p:cNvCxnSpPr>
            <p:nvPr/>
          </p:nvCxnSpPr>
          <p:spPr>
            <a:xfrm flipV="1">
              <a:off x="3457575" y="3488783"/>
              <a:ext cx="276225" cy="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Elbow Connector 53"/>
            <p:cNvCxnSpPr>
              <a:stCxn id="22" idx="3"/>
              <a:endCxn id="38" idx="1"/>
            </p:cNvCxnSpPr>
            <p:nvPr/>
          </p:nvCxnSpPr>
          <p:spPr>
            <a:xfrm flipV="1">
              <a:off x="4886325" y="4478476"/>
              <a:ext cx="443056" cy="1"/>
            </a:xfrm>
            <a:prstGeom prst="bentConnector3">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pic>
        <p:nvPicPr>
          <p:cNvPr id="4" name="Picture 3"/>
          <p:cNvPicPr>
            <a:picLocks noChangeAspect="1"/>
          </p:cNvPicPr>
          <p:nvPr/>
        </p:nvPicPr>
        <p:blipFill>
          <a:blip r:embed="rId2"/>
          <a:stretch>
            <a:fillRect/>
          </a:stretch>
        </p:blipFill>
        <p:spPr>
          <a:xfrm>
            <a:off x="2778870" y="4940707"/>
            <a:ext cx="1426588" cy="792549"/>
          </a:xfrm>
          <a:prstGeom prst="rect">
            <a:avLst/>
          </a:prstGeom>
        </p:spPr>
      </p:pic>
      <p:sp>
        <p:nvSpPr>
          <p:cNvPr id="22" name="Rectangle 21"/>
          <p:cNvSpPr/>
          <p:nvPr/>
        </p:nvSpPr>
        <p:spPr bwMode="auto">
          <a:xfrm>
            <a:off x="4493181" y="4901425"/>
            <a:ext cx="1201220" cy="871111"/>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smtClean="0">
                <a:solidFill>
                  <a:schemeClr val="tx1"/>
                </a:solidFill>
              </a:rPr>
              <a:t>Statistical analysis and publication of final trial manuscript</a:t>
            </a:r>
            <a:endParaRPr lang="en-GB" sz="1000" dirty="0">
              <a:solidFill>
                <a:schemeClr val="tx1"/>
              </a:solidFill>
            </a:endParaRPr>
          </a:p>
        </p:txBody>
      </p:sp>
      <p:pic>
        <p:nvPicPr>
          <p:cNvPr id="5" name="Picture 4"/>
          <p:cNvPicPr>
            <a:picLocks noChangeAspect="1"/>
          </p:cNvPicPr>
          <p:nvPr/>
        </p:nvPicPr>
        <p:blipFill>
          <a:blip r:embed="rId3"/>
          <a:stretch>
            <a:fillRect/>
          </a:stretch>
        </p:blipFill>
        <p:spPr>
          <a:xfrm>
            <a:off x="3452453" y="4251110"/>
            <a:ext cx="2517866" cy="762066"/>
          </a:xfrm>
          <a:prstGeom prst="rect">
            <a:avLst/>
          </a:prstGeom>
        </p:spPr>
      </p:pic>
      <p:sp>
        <p:nvSpPr>
          <p:cNvPr id="20" name="Rectangle 19"/>
          <p:cNvSpPr/>
          <p:nvPr/>
        </p:nvSpPr>
        <p:spPr>
          <a:xfrm>
            <a:off x="4493180" y="2845695"/>
            <a:ext cx="1189639" cy="707886"/>
          </a:xfrm>
          <a:prstGeom prst="rect">
            <a:avLst/>
          </a:prstGeom>
        </p:spPr>
        <p:txBody>
          <a:bodyPr wrap="square">
            <a:spAutoFit/>
          </a:bodyPr>
          <a:lstStyle/>
          <a:p>
            <a:pPr algn="ctr">
              <a:defRPr/>
            </a:pPr>
            <a:r>
              <a:rPr lang="en-GB" sz="1000" dirty="0" smtClean="0"/>
              <a:t>Closedown sites, reconciliation of drugs and trial documentation</a:t>
            </a:r>
            <a:endParaRPr lang="en-GB" sz="1000" dirty="0"/>
          </a:p>
        </p:txBody>
      </p:sp>
    </p:spTree>
    <p:extLst>
      <p:ext uri="{BB962C8B-B14F-4D97-AF65-F5344CB8AC3E}">
        <p14:creationId xmlns:p14="http://schemas.microsoft.com/office/powerpoint/2010/main" val="89527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rPr>
              <a:t>What CTU’s don’t do</a:t>
            </a:r>
            <a:endParaRPr lang="en-GB" b="1" dirty="0">
              <a:solidFill>
                <a:schemeClr val="accent1"/>
              </a:solidFill>
            </a:endParaRPr>
          </a:p>
        </p:txBody>
      </p:sp>
      <p:sp>
        <p:nvSpPr>
          <p:cNvPr id="3" name="Content Placeholder 2"/>
          <p:cNvSpPr>
            <a:spLocks noGrp="1"/>
          </p:cNvSpPr>
          <p:nvPr>
            <p:ph idx="1"/>
          </p:nvPr>
        </p:nvSpPr>
        <p:spPr>
          <a:xfrm>
            <a:off x="457200" y="1600200"/>
            <a:ext cx="8229600" cy="5069160"/>
          </a:xfrm>
        </p:spPr>
        <p:txBody>
          <a:bodyPr>
            <a:normAutofit lnSpcReduction="10000"/>
          </a:bodyPr>
          <a:lstStyle/>
          <a:p>
            <a:r>
              <a:rPr lang="en-GB" dirty="0" smtClean="0">
                <a:solidFill>
                  <a:schemeClr val="tx2"/>
                </a:solidFill>
              </a:rPr>
              <a:t>Interface with patients</a:t>
            </a:r>
          </a:p>
          <a:p>
            <a:pPr lvl="1"/>
            <a:r>
              <a:rPr lang="en-GB" dirty="0" smtClean="0">
                <a:solidFill>
                  <a:schemeClr val="tx2"/>
                </a:solidFill>
              </a:rPr>
              <a:t>Other than sending out patient reported outcome questionnaires </a:t>
            </a:r>
            <a:r>
              <a:rPr lang="en-GB" dirty="0" err="1" smtClean="0">
                <a:solidFill>
                  <a:schemeClr val="tx2"/>
                </a:solidFill>
              </a:rPr>
              <a:t>eg</a:t>
            </a:r>
            <a:r>
              <a:rPr lang="en-GB" dirty="0" smtClean="0">
                <a:solidFill>
                  <a:schemeClr val="tx2"/>
                </a:solidFill>
              </a:rPr>
              <a:t> quality of life</a:t>
            </a:r>
          </a:p>
          <a:p>
            <a:endParaRPr lang="en-GB" dirty="0" smtClean="0">
              <a:solidFill>
                <a:schemeClr val="tx2"/>
              </a:solidFill>
            </a:endParaRPr>
          </a:p>
          <a:p>
            <a:r>
              <a:rPr lang="en-GB" dirty="0" smtClean="0">
                <a:solidFill>
                  <a:schemeClr val="tx2"/>
                </a:solidFill>
              </a:rPr>
              <a:t>Store, label dispatch IMP’s, ATIMP’s or biological samples</a:t>
            </a:r>
          </a:p>
          <a:p>
            <a:pPr lvl="1"/>
            <a:r>
              <a:rPr lang="en-GB" dirty="0" smtClean="0">
                <a:solidFill>
                  <a:schemeClr val="tx2"/>
                </a:solidFill>
              </a:rPr>
              <a:t>Although processes may be managed by CTU</a:t>
            </a:r>
          </a:p>
          <a:p>
            <a:endParaRPr lang="en-GB" dirty="0" smtClean="0">
              <a:solidFill>
                <a:schemeClr val="tx2"/>
              </a:solidFill>
            </a:endParaRPr>
          </a:p>
          <a:p>
            <a:pPr marL="0" indent="0">
              <a:buNone/>
            </a:pPr>
            <a:endParaRPr lang="en-GB" sz="1700" dirty="0" smtClean="0">
              <a:solidFill>
                <a:schemeClr val="tx2"/>
              </a:solidFill>
            </a:endParaRPr>
          </a:p>
          <a:p>
            <a:pPr marL="0" indent="0">
              <a:buNone/>
            </a:pPr>
            <a:endParaRPr lang="en-GB" sz="1700" dirty="0" smtClean="0">
              <a:solidFill>
                <a:schemeClr val="tx2"/>
              </a:solidFill>
            </a:endParaRPr>
          </a:p>
          <a:p>
            <a:pPr marL="0" indent="0">
              <a:buNone/>
            </a:pPr>
            <a:r>
              <a:rPr lang="en-GB" sz="1500" dirty="0" smtClean="0">
                <a:solidFill>
                  <a:schemeClr val="tx2">
                    <a:lumMod val="40000"/>
                    <a:lumOff val="60000"/>
                  </a:schemeClr>
                </a:solidFill>
              </a:rPr>
              <a:t>IMP =</a:t>
            </a:r>
            <a:r>
              <a:rPr lang="en-GB" sz="1500" dirty="0">
                <a:solidFill>
                  <a:schemeClr val="tx2">
                    <a:lumMod val="40000"/>
                    <a:lumOff val="60000"/>
                  </a:schemeClr>
                </a:solidFill>
              </a:rPr>
              <a:t> Investigational Medicinal Product</a:t>
            </a:r>
          </a:p>
          <a:p>
            <a:pPr marL="0" indent="0">
              <a:buNone/>
            </a:pPr>
            <a:r>
              <a:rPr lang="en-GB" sz="1500" dirty="0" smtClean="0">
                <a:solidFill>
                  <a:schemeClr val="tx2">
                    <a:lumMod val="40000"/>
                    <a:lumOff val="60000"/>
                  </a:schemeClr>
                </a:solidFill>
              </a:rPr>
              <a:t>ATIMP </a:t>
            </a:r>
            <a:r>
              <a:rPr lang="en-GB" sz="1500" dirty="0">
                <a:solidFill>
                  <a:schemeClr val="tx2">
                    <a:lumMod val="40000"/>
                    <a:lumOff val="60000"/>
                  </a:schemeClr>
                </a:solidFill>
              </a:rPr>
              <a:t>= </a:t>
            </a:r>
            <a:r>
              <a:rPr lang="en-GB" sz="1500" dirty="0" smtClean="0">
                <a:solidFill>
                  <a:schemeClr val="tx2">
                    <a:lumMod val="40000"/>
                    <a:lumOff val="60000"/>
                  </a:schemeClr>
                </a:solidFill>
              </a:rPr>
              <a:t>Advanced Therapy</a:t>
            </a:r>
            <a:r>
              <a:rPr lang="en-GB" sz="1500" dirty="0">
                <a:solidFill>
                  <a:schemeClr val="tx2">
                    <a:lumMod val="40000"/>
                    <a:lumOff val="60000"/>
                  </a:schemeClr>
                </a:solidFill>
              </a:rPr>
              <a:t> Investigational Medicinal </a:t>
            </a:r>
            <a:r>
              <a:rPr lang="en-GB" sz="1500" dirty="0" smtClean="0">
                <a:solidFill>
                  <a:schemeClr val="tx2">
                    <a:lumMod val="40000"/>
                    <a:lumOff val="60000"/>
                  </a:schemeClr>
                </a:solidFill>
              </a:rPr>
              <a:t>Product</a:t>
            </a:r>
            <a:endParaRPr lang="en-GB" sz="1500" dirty="0">
              <a:solidFill>
                <a:schemeClr val="tx2">
                  <a:lumMod val="40000"/>
                  <a:lumOff val="60000"/>
                </a:schemeClr>
              </a:solidFill>
            </a:endParaRPr>
          </a:p>
          <a:p>
            <a:endParaRPr lang="en-GB" dirty="0" smtClean="0"/>
          </a:p>
          <a:p>
            <a:endParaRPr lang="en-GB" dirty="0"/>
          </a:p>
        </p:txBody>
      </p:sp>
    </p:spTree>
    <p:extLst>
      <p:ext uri="{BB962C8B-B14F-4D97-AF65-F5344CB8AC3E}">
        <p14:creationId xmlns:p14="http://schemas.microsoft.com/office/powerpoint/2010/main" val="2603667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rPr>
              <a:t>Why Work with a Registered CTU?</a:t>
            </a:r>
            <a:endParaRPr lang="en-GB" b="1" dirty="0">
              <a:solidFill>
                <a:schemeClr val="accent1"/>
              </a:solidFill>
            </a:endParaRPr>
          </a:p>
        </p:txBody>
      </p:sp>
      <p:sp>
        <p:nvSpPr>
          <p:cNvPr id="3" name="Content Placeholder 2"/>
          <p:cNvSpPr>
            <a:spLocks noGrp="1"/>
          </p:cNvSpPr>
          <p:nvPr>
            <p:ph idx="1"/>
          </p:nvPr>
        </p:nvSpPr>
        <p:spPr/>
        <p:txBody>
          <a:bodyPr>
            <a:normAutofit fontScale="92500" lnSpcReduction="20000"/>
          </a:bodyPr>
          <a:lstStyle/>
          <a:p>
            <a:r>
              <a:rPr lang="en-GB" dirty="0" smtClean="0">
                <a:solidFill>
                  <a:schemeClr val="tx2"/>
                </a:solidFill>
              </a:rPr>
              <a:t>Grant success rate – some funders require it!</a:t>
            </a:r>
          </a:p>
          <a:p>
            <a:r>
              <a:rPr lang="en-GB" dirty="0" smtClean="0">
                <a:solidFill>
                  <a:schemeClr val="tx2"/>
                </a:solidFill>
              </a:rPr>
              <a:t>Core infrastructure support - before grant funding </a:t>
            </a:r>
          </a:p>
          <a:p>
            <a:r>
              <a:rPr lang="en-GB" dirty="0" smtClean="0">
                <a:solidFill>
                  <a:schemeClr val="tx2"/>
                </a:solidFill>
              </a:rPr>
              <a:t>Expertise</a:t>
            </a:r>
          </a:p>
          <a:p>
            <a:pPr lvl="1"/>
            <a:r>
              <a:rPr lang="en-GB" dirty="0" smtClean="0">
                <a:solidFill>
                  <a:schemeClr val="tx2"/>
                </a:solidFill>
              </a:rPr>
              <a:t>Trial design</a:t>
            </a:r>
          </a:p>
          <a:p>
            <a:pPr lvl="1"/>
            <a:r>
              <a:rPr lang="en-GB" dirty="0" smtClean="0">
                <a:solidFill>
                  <a:schemeClr val="tx2"/>
                </a:solidFill>
              </a:rPr>
              <a:t>Contract negotiation</a:t>
            </a:r>
          </a:p>
          <a:p>
            <a:pPr lvl="1"/>
            <a:r>
              <a:rPr lang="en-GB" dirty="0" smtClean="0">
                <a:solidFill>
                  <a:schemeClr val="tx2"/>
                </a:solidFill>
              </a:rPr>
              <a:t>Trial costing</a:t>
            </a:r>
          </a:p>
          <a:p>
            <a:pPr lvl="1"/>
            <a:r>
              <a:rPr lang="en-GB" dirty="0" smtClean="0">
                <a:solidFill>
                  <a:schemeClr val="tx2"/>
                </a:solidFill>
              </a:rPr>
              <a:t>Navigation through regulatory requirements </a:t>
            </a:r>
          </a:p>
          <a:p>
            <a:pPr lvl="1"/>
            <a:r>
              <a:rPr lang="en-GB" dirty="0" smtClean="0">
                <a:solidFill>
                  <a:schemeClr val="tx2"/>
                </a:solidFill>
              </a:rPr>
              <a:t>Risk assessment  </a:t>
            </a:r>
          </a:p>
          <a:p>
            <a:pPr lvl="1"/>
            <a:r>
              <a:rPr lang="en-GB" dirty="0" smtClean="0">
                <a:solidFill>
                  <a:schemeClr val="tx2"/>
                </a:solidFill>
              </a:rPr>
              <a:t>Avoidance of  preventable problems</a:t>
            </a:r>
          </a:p>
          <a:p>
            <a:r>
              <a:rPr lang="en-GB" dirty="0" smtClean="0">
                <a:solidFill>
                  <a:schemeClr val="tx2"/>
                </a:solidFill>
              </a:rPr>
              <a:t>Ready made systems and procedures</a:t>
            </a:r>
          </a:p>
          <a:p>
            <a:endParaRPr lang="en-GB" dirty="0" smtClean="0">
              <a:solidFill>
                <a:schemeClr val="tx2"/>
              </a:solidFill>
            </a:endParaRPr>
          </a:p>
        </p:txBody>
      </p:sp>
    </p:spTree>
    <p:extLst>
      <p:ext uri="{BB962C8B-B14F-4D97-AF65-F5344CB8AC3E}">
        <p14:creationId xmlns:p14="http://schemas.microsoft.com/office/powerpoint/2010/main" val="1185024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accent1"/>
                </a:solidFill>
              </a:rPr>
              <a:t>Working with a CTU</a:t>
            </a:r>
            <a:endParaRPr lang="en-GB" b="1" dirty="0">
              <a:solidFill>
                <a:schemeClr val="accent1"/>
              </a:solidFill>
            </a:endParaRPr>
          </a:p>
        </p:txBody>
      </p:sp>
      <p:sp>
        <p:nvSpPr>
          <p:cNvPr id="3" name="Content Placeholder 2"/>
          <p:cNvSpPr>
            <a:spLocks noGrp="1"/>
          </p:cNvSpPr>
          <p:nvPr>
            <p:ph idx="1"/>
          </p:nvPr>
        </p:nvSpPr>
        <p:spPr>
          <a:xfrm>
            <a:off x="129616" y="3964369"/>
            <a:ext cx="4067944" cy="2443720"/>
          </a:xfrm>
        </p:spPr>
        <p:txBody>
          <a:bodyPr>
            <a:normAutofit/>
          </a:bodyPr>
          <a:lstStyle/>
          <a:p>
            <a:endParaRPr lang="en-GB" dirty="0" smtClean="0">
              <a:solidFill>
                <a:schemeClr val="tx2"/>
              </a:solidFill>
            </a:endParaRPr>
          </a:p>
          <a:p>
            <a:pPr algn="ctr">
              <a:buNone/>
            </a:pPr>
            <a:r>
              <a:rPr lang="en-GB" sz="2800" dirty="0" smtClean="0">
                <a:solidFill>
                  <a:schemeClr val="tx2"/>
                </a:solidFill>
              </a:rPr>
              <a:t>Daniel </a:t>
            </a:r>
            <a:r>
              <a:rPr lang="en-GB" sz="2800" dirty="0" err="1" smtClean="0">
                <a:solidFill>
                  <a:schemeClr val="tx2"/>
                </a:solidFill>
              </a:rPr>
              <a:t>Hochhauser</a:t>
            </a:r>
            <a:r>
              <a:rPr lang="en-GB" sz="2800" dirty="0" smtClean="0">
                <a:solidFill>
                  <a:schemeClr val="tx2"/>
                </a:solidFill>
              </a:rPr>
              <a:t> </a:t>
            </a:r>
          </a:p>
          <a:p>
            <a:pPr algn="ctr">
              <a:buNone/>
            </a:pPr>
            <a:r>
              <a:rPr lang="en-GB" sz="2000" dirty="0" smtClean="0">
                <a:solidFill>
                  <a:schemeClr val="tx2"/>
                </a:solidFill>
              </a:rPr>
              <a:t>Professor in Medical Oncology</a:t>
            </a:r>
          </a:p>
          <a:p>
            <a:pPr algn="ctr">
              <a:buNone/>
            </a:pPr>
            <a:r>
              <a:rPr lang="en-GB" sz="2000" dirty="0" smtClean="0">
                <a:solidFill>
                  <a:schemeClr val="tx2"/>
                </a:solidFill>
              </a:rPr>
              <a:t>UCL / UCLH</a:t>
            </a:r>
          </a:p>
          <a:p>
            <a:pPr algn="ctr">
              <a:buNone/>
            </a:pPr>
            <a:r>
              <a:rPr lang="en-GB" sz="2000" dirty="0" smtClean="0">
                <a:solidFill>
                  <a:schemeClr val="tx2"/>
                </a:solidFill>
              </a:rPr>
              <a:t>CI: PANTHER</a:t>
            </a:r>
          </a:p>
          <a:p>
            <a:endParaRPr lang="en-GB" dirty="0">
              <a:solidFill>
                <a:schemeClr val="tx2"/>
              </a:solidFill>
            </a:endParaRPr>
          </a:p>
        </p:txBody>
      </p:sp>
      <p:sp>
        <p:nvSpPr>
          <p:cNvPr id="4" name="Rounded Rectangular Callout 3"/>
          <p:cNvSpPr/>
          <p:nvPr/>
        </p:nvSpPr>
        <p:spPr>
          <a:xfrm>
            <a:off x="323528" y="1268760"/>
            <a:ext cx="8352928" cy="2808312"/>
          </a:xfrm>
          <a:prstGeom prst="wedgeRoundRectCallout">
            <a:avLst>
              <a:gd name="adj1" fmla="val 2361"/>
              <a:gd name="adj2" fmla="val 63467"/>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002060"/>
                </a:solidFill>
              </a:rPr>
              <a:t>“As a CI you are expected to have detailed knowledge of every part of the study and the CTU is critical in ensuring that every area is covered.  The CTU is essential...one needs the expertise that is available, running all the way from the finances, planning, protocol writing and regulatory issues.”</a:t>
            </a:r>
          </a:p>
        </p:txBody>
      </p:sp>
      <p:sp>
        <p:nvSpPr>
          <p:cNvPr id="4100" name="AutoShape 4"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2" name="AutoShape 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4" name="AutoShape 8"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6" name="AutoShape 10"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8" name="AutoShape 12"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12" name="AutoShape 1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86018" name="AutoShape 2" descr="Image result for daniel hochhauser uc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86020" name="AutoShape 4" descr="Image result for daniel hochhauser uc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5" name="Picture 4"/>
          <p:cNvPicPr>
            <a:picLocks noChangeAspect="1"/>
          </p:cNvPicPr>
          <p:nvPr/>
        </p:nvPicPr>
        <p:blipFill rotWithShape="1">
          <a:blip r:embed="rId2"/>
          <a:srcRect b="19801"/>
          <a:stretch/>
        </p:blipFill>
        <p:spPr>
          <a:xfrm>
            <a:off x="3893137" y="4517792"/>
            <a:ext cx="1669606" cy="200851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rPr>
              <a:t>Working with a CTU </a:t>
            </a:r>
            <a:endParaRPr lang="en-GB" b="1" dirty="0">
              <a:solidFill>
                <a:schemeClr val="accent1"/>
              </a:solidFill>
            </a:endParaRPr>
          </a:p>
        </p:txBody>
      </p:sp>
      <p:sp>
        <p:nvSpPr>
          <p:cNvPr id="3" name="Content Placeholder 2"/>
          <p:cNvSpPr>
            <a:spLocks noGrp="1"/>
          </p:cNvSpPr>
          <p:nvPr>
            <p:ph idx="1"/>
          </p:nvPr>
        </p:nvSpPr>
        <p:spPr>
          <a:xfrm>
            <a:off x="4283968" y="4005064"/>
            <a:ext cx="4860032" cy="2625155"/>
          </a:xfrm>
        </p:spPr>
        <p:txBody>
          <a:bodyPr>
            <a:normAutofit/>
          </a:bodyPr>
          <a:lstStyle/>
          <a:p>
            <a:endParaRPr lang="en-GB" dirty="0" smtClean="0">
              <a:solidFill>
                <a:schemeClr val="tx2"/>
              </a:solidFill>
            </a:endParaRPr>
          </a:p>
          <a:p>
            <a:pPr algn="ctr">
              <a:buNone/>
            </a:pPr>
            <a:r>
              <a:rPr lang="en-GB" sz="2800" dirty="0" smtClean="0">
                <a:solidFill>
                  <a:schemeClr val="tx2"/>
                </a:solidFill>
              </a:rPr>
              <a:t>Adele Fielding </a:t>
            </a:r>
          </a:p>
          <a:p>
            <a:pPr algn="ctr">
              <a:buNone/>
            </a:pPr>
            <a:r>
              <a:rPr lang="en-GB" sz="2000" dirty="0" smtClean="0">
                <a:solidFill>
                  <a:schemeClr val="tx2"/>
                </a:solidFill>
              </a:rPr>
              <a:t>Professor in Haematology</a:t>
            </a:r>
          </a:p>
          <a:p>
            <a:pPr algn="ctr">
              <a:buNone/>
            </a:pPr>
            <a:r>
              <a:rPr lang="en-GB" sz="2000" dirty="0" smtClean="0">
                <a:solidFill>
                  <a:schemeClr val="tx2"/>
                </a:solidFill>
              </a:rPr>
              <a:t>UCL / Royal Free Hospital</a:t>
            </a:r>
          </a:p>
          <a:p>
            <a:pPr algn="ctr">
              <a:buNone/>
            </a:pPr>
            <a:r>
              <a:rPr lang="en-GB" sz="2000" dirty="0" smtClean="0">
                <a:solidFill>
                  <a:schemeClr val="tx2"/>
                </a:solidFill>
              </a:rPr>
              <a:t>CI: UKALL 14 &amp; UKALL 60+</a:t>
            </a:r>
          </a:p>
          <a:p>
            <a:endParaRPr lang="en-GB" dirty="0">
              <a:solidFill>
                <a:schemeClr val="tx2"/>
              </a:solidFill>
            </a:endParaRPr>
          </a:p>
        </p:txBody>
      </p:sp>
      <p:sp>
        <p:nvSpPr>
          <p:cNvPr id="4" name="Rounded Rectangular Callout 3"/>
          <p:cNvSpPr/>
          <p:nvPr/>
        </p:nvSpPr>
        <p:spPr>
          <a:xfrm>
            <a:off x="323528" y="1268760"/>
            <a:ext cx="8352928" cy="2808312"/>
          </a:xfrm>
          <a:prstGeom prst="wedgeRoundRectCallout">
            <a:avLst>
              <a:gd name="adj1" fmla="val 736"/>
              <a:gd name="adj2" fmla="val 65724"/>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002060"/>
                </a:solidFill>
              </a:rPr>
              <a:t>“</a:t>
            </a:r>
            <a:r>
              <a:rPr lang="en-GB" sz="2800">
                <a:solidFill>
                  <a:srgbClr val="002060"/>
                </a:solidFill>
              </a:rPr>
              <a:t>Working </a:t>
            </a:r>
            <a:r>
              <a:rPr lang="en-GB" sz="2800" smtClean="0">
                <a:solidFill>
                  <a:srgbClr val="002060"/>
                </a:solidFill>
              </a:rPr>
              <a:t>with the </a:t>
            </a:r>
            <a:r>
              <a:rPr lang="en-GB" sz="2800" dirty="0">
                <a:solidFill>
                  <a:srgbClr val="002060"/>
                </a:solidFill>
              </a:rPr>
              <a:t>CTU helped me to turn my academic ideas into practical reality. Nothing was ever "no". It was always just about how long, how many, how often, how much etc. Instead of being another constraint, their pragmatic approach was, paradoxically, freeing</a:t>
            </a:r>
            <a:r>
              <a:rPr lang="en-GB" sz="2800" dirty="0" smtClean="0">
                <a:solidFill>
                  <a:srgbClr val="002060"/>
                </a:solidFill>
              </a:rPr>
              <a:t>."</a:t>
            </a:r>
          </a:p>
        </p:txBody>
      </p:sp>
      <p:sp>
        <p:nvSpPr>
          <p:cNvPr id="4100" name="AutoShape 4"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2" name="AutoShape 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4" name="AutoShape 8"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6" name="AutoShape 10"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8" name="AutoShape 12"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12" name="AutoShape 1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5" name="Picture 4"/>
          <p:cNvPicPr>
            <a:picLocks noChangeAspect="1"/>
          </p:cNvPicPr>
          <p:nvPr/>
        </p:nvPicPr>
        <p:blipFill>
          <a:blip r:embed="rId3"/>
          <a:stretch>
            <a:fillRect/>
          </a:stretch>
        </p:blipFill>
        <p:spPr>
          <a:xfrm>
            <a:off x="2410776" y="4501668"/>
            <a:ext cx="1967456" cy="1988920"/>
          </a:xfrm>
          <a:prstGeom prst="rect">
            <a:avLst/>
          </a:prstGeom>
        </p:spPr>
      </p:pic>
    </p:spTree>
    <p:extLst>
      <p:ext uri="{BB962C8B-B14F-4D97-AF65-F5344CB8AC3E}">
        <p14:creationId xmlns:p14="http://schemas.microsoft.com/office/powerpoint/2010/main" val="1184933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accent1"/>
                </a:solidFill>
              </a:rPr>
              <a:t>Alternatives to working with a CTU?  </a:t>
            </a:r>
            <a:endParaRPr lang="en-GB" b="1" dirty="0">
              <a:solidFill>
                <a:schemeClr val="accent1"/>
              </a:solidFill>
            </a:endParaRPr>
          </a:p>
        </p:txBody>
      </p:sp>
      <p:sp>
        <p:nvSpPr>
          <p:cNvPr id="3" name="Content Placeholder 2"/>
          <p:cNvSpPr>
            <a:spLocks noGrp="1"/>
          </p:cNvSpPr>
          <p:nvPr>
            <p:ph idx="1"/>
          </p:nvPr>
        </p:nvSpPr>
        <p:spPr/>
        <p:txBody>
          <a:bodyPr>
            <a:normAutofit fontScale="92500" lnSpcReduction="20000"/>
          </a:bodyPr>
          <a:lstStyle/>
          <a:p>
            <a:r>
              <a:rPr lang="en-GB" dirty="0" smtClean="0">
                <a:solidFill>
                  <a:schemeClr val="tx2"/>
                </a:solidFill>
              </a:rPr>
              <a:t>Research Design Service (RDS) </a:t>
            </a:r>
          </a:p>
          <a:p>
            <a:pPr lvl="1"/>
            <a:r>
              <a:rPr lang="en-GB" dirty="0" smtClean="0">
                <a:solidFill>
                  <a:schemeClr val="tx2"/>
                </a:solidFill>
              </a:rPr>
              <a:t>Help with trial design /sample size only</a:t>
            </a:r>
          </a:p>
          <a:p>
            <a:r>
              <a:rPr lang="en-GB" dirty="0" smtClean="0">
                <a:solidFill>
                  <a:schemeClr val="tx2"/>
                </a:solidFill>
              </a:rPr>
              <a:t>Consider how you will manage</a:t>
            </a:r>
          </a:p>
          <a:p>
            <a:pPr lvl="1"/>
            <a:r>
              <a:rPr lang="en-GB" dirty="0" smtClean="0">
                <a:solidFill>
                  <a:schemeClr val="tx2"/>
                </a:solidFill>
              </a:rPr>
              <a:t>Ongoing statistical </a:t>
            </a:r>
            <a:r>
              <a:rPr lang="en-GB" dirty="0">
                <a:solidFill>
                  <a:schemeClr val="tx2"/>
                </a:solidFill>
              </a:rPr>
              <a:t>support /analysis </a:t>
            </a:r>
          </a:p>
          <a:p>
            <a:pPr lvl="1"/>
            <a:r>
              <a:rPr lang="en-GB" dirty="0">
                <a:solidFill>
                  <a:schemeClr val="tx2"/>
                </a:solidFill>
              </a:rPr>
              <a:t>Sponsorship</a:t>
            </a:r>
          </a:p>
          <a:p>
            <a:pPr lvl="1"/>
            <a:r>
              <a:rPr lang="en-GB" dirty="0" smtClean="0">
                <a:solidFill>
                  <a:schemeClr val="tx2"/>
                </a:solidFill>
              </a:rPr>
              <a:t>Contracts negotiation and sign off</a:t>
            </a:r>
          </a:p>
          <a:p>
            <a:pPr lvl="1"/>
            <a:r>
              <a:rPr lang="en-GB" dirty="0" smtClean="0">
                <a:solidFill>
                  <a:schemeClr val="tx2"/>
                </a:solidFill>
              </a:rPr>
              <a:t>Regulatory support etc</a:t>
            </a:r>
          </a:p>
          <a:p>
            <a:pPr lvl="1"/>
            <a:r>
              <a:rPr lang="en-GB" dirty="0" smtClean="0">
                <a:solidFill>
                  <a:schemeClr val="tx2"/>
                </a:solidFill>
              </a:rPr>
              <a:t>Database creation and management</a:t>
            </a:r>
          </a:p>
          <a:p>
            <a:pPr lvl="1"/>
            <a:r>
              <a:rPr lang="en-GB" dirty="0" smtClean="0">
                <a:solidFill>
                  <a:schemeClr val="tx2"/>
                </a:solidFill>
              </a:rPr>
              <a:t>Staffing including training &amp; supervision needs</a:t>
            </a:r>
          </a:p>
          <a:p>
            <a:pPr lvl="1"/>
            <a:r>
              <a:rPr lang="en-GB" dirty="0" smtClean="0">
                <a:solidFill>
                  <a:schemeClr val="tx2"/>
                </a:solidFill>
              </a:rPr>
              <a:t>Initiation, monitoring, safety reporting</a:t>
            </a:r>
          </a:p>
          <a:p>
            <a:pPr lvl="1"/>
            <a:r>
              <a:rPr lang="en-GB" dirty="0" smtClean="0">
                <a:solidFill>
                  <a:schemeClr val="tx2"/>
                </a:solidFill>
              </a:rPr>
              <a:t>Patient and public involvement</a:t>
            </a:r>
          </a:p>
          <a:p>
            <a:pPr lvl="1"/>
            <a:endParaRPr lang="en-GB" dirty="0" smtClean="0">
              <a:solidFill>
                <a:schemeClr val="tx2"/>
              </a:solidFill>
            </a:endParaRPr>
          </a:p>
          <a:p>
            <a:pPr lvl="1"/>
            <a:endParaRPr lang="en-GB" dirty="0" smtClean="0">
              <a:solidFill>
                <a:schemeClr val="tx2"/>
              </a:solidFill>
            </a:endParaRPr>
          </a:p>
          <a:p>
            <a:pPr lvl="1"/>
            <a:endParaRPr lang="en-GB" dirty="0" smtClean="0">
              <a:solidFill>
                <a:schemeClr val="tx2"/>
              </a:solidFill>
            </a:endParaRPr>
          </a:p>
          <a:p>
            <a:pPr lvl="1"/>
            <a:endParaRPr lang="en-GB" dirty="0" smtClean="0">
              <a:solidFill>
                <a:schemeClr val="tx2"/>
              </a:solidFill>
            </a:endParaRPr>
          </a:p>
          <a:p>
            <a:endParaRPr lang="en-GB" dirty="0" smtClean="0"/>
          </a:p>
          <a:p>
            <a:pPr lvl="1"/>
            <a:endParaRPr lang="en-GB" dirty="0" smtClean="0"/>
          </a:p>
        </p:txBody>
      </p:sp>
    </p:spTree>
    <p:extLst>
      <p:ext uri="{BB962C8B-B14F-4D97-AF65-F5344CB8AC3E}">
        <p14:creationId xmlns:p14="http://schemas.microsoft.com/office/powerpoint/2010/main" val="2261326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GB" sz="4400" b="1" dirty="0" smtClean="0">
                <a:solidFill>
                  <a:schemeClr val="accent1"/>
                </a:solidFill>
              </a:rPr>
              <a:t>Benefits of working with a CTU</a:t>
            </a:r>
            <a:endParaRPr lang="en-GB" sz="4400" dirty="0"/>
          </a:p>
        </p:txBody>
      </p:sp>
    </p:spTree>
    <p:extLst>
      <p:ext uri="{BB962C8B-B14F-4D97-AF65-F5344CB8AC3E}">
        <p14:creationId xmlns:p14="http://schemas.microsoft.com/office/powerpoint/2010/main" val="3278202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accent1"/>
                </a:solidFill>
              </a:rPr>
              <a:t>Funding Success </a:t>
            </a:r>
            <a:endParaRPr lang="en-GB" b="1" dirty="0">
              <a:solidFill>
                <a:schemeClr val="accent1"/>
              </a:solidFill>
            </a:endParaRPr>
          </a:p>
        </p:txBody>
      </p:sp>
      <p:sp>
        <p:nvSpPr>
          <p:cNvPr id="3" name="Content Placeholder 2"/>
          <p:cNvSpPr>
            <a:spLocks noGrp="1"/>
          </p:cNvSpPr>
          <p:nvPr>
            <p:ph idx="1"/>
          </p:nvPr>
        </p:nvSpPr>
        <p:spPr/>
        <p:txBody>
          <a:bodyPr>
            <a:normAutofit lnSpcReduction="10000"/>
          </a:bodyPr>
          <a:lstStyle/>
          <a:p>
            <a:r>
              <a:rPr lang="en-GB" dirty="0" smtClean="0">
                <a:solidFill>
                  <a:schemeClr val="tx2"/>
                </a:solidFill>
              </a:rPr>
              <a:t>CTU’s have proven track record</a:t>
            </a:r>
          </a:p>
          <a:p>
            <a:pPr lvl="1"/>
            <a:r>
              <a:rPr lang="en-GB" dirty="0" smtClean="0">
                <a:solidFill>
                  <a:schemeClr val="tx2"/>
                </a:solidFill>
              </a:rPr>
              <a:t>Know what a fundable application looks like</a:t>
            </a:r>
          </a:p>
          <a:p>
            <a:pPr lvl="1"/>
            <a:r>
              <a:rPr lang="en-GB" dirty="0" smtClean="0">
                <a:solidFill>
                  <a:schemeClr val="tx2"/>
                </a:solidFill>
              </a:rPr>
              <a:t>25% </a:t>
            </a:r>
            <a:r>
              <a:rPr lang="en-GB" dirty="0">
                <a:solidFill>
                  <a:schemeClr val="tx2"/>
                </a:solidFill>
              </a:rPr>
              <a:t>of </a:t>
            </a:r>
            <a:r>
              <a:rPr lang="en-GB" dirty="0" smtClean="0">
                <a:solidFill>
                  <a:schemeClr val="tx2"/>
                </a:solidFill>
              </a:rPr>
              <a:t>HTA &amp; CR </a:t>
            </a:r>
            <a:r>
              <a:rPr lang="en-GB" dirty="0">
                <a:solidFill>
                  <a:schemeClr val="tx2"/>
                </a:solidFill>
              </a:rPr>
              <a:t>UK grants </a:t>
            </a:r>
            <a:r>
              <a:rPr lang="en-GB" dirty="0" smtClean="0">
                <a:solidFill>
                  <a:schemeClr val="tx2"/>
                </a:solidFill>
              </a:rPr>
              <a:t>are funded </a:t>
            </a:r>
          </a:p>
          <a:p>
            <a:pPr lvl="1"/>
            <a:r>
              <a:rPr lang="en-GB" dirty="0" smtClean="0">
                <a:solidFill>
                  <a:schemeClr val="tx2"/>
                </a:solidFill>
              </a:rPr>
              <a:t>74% of CTAAC grants applications funded when NCRN CTU partnered application*</a:t>
            </a:r>
          </a:p>
          <a:p>
            <a:r>
              <a:rPr lang="en-GB" dirty="0" smtClean="0">
                <a:solidFill>
                  <a:schemeClr val="tx2"/>
                </a:solidFill>
              </a:rPr>
              <a:t>CTU’s are familiar with </a:t>
            </a:r>
          </a:p>
          <a:p>
            <a:pPr lvl="1"/>
            <a:r>
              <a:rPr lang="en-GB" dirty="0" smtClean="0">
                <a:solidFill>
                  <a:schemeClr val="tx2"/>
                </a:solidFill>
              </a:rPr>
              <a:t>trial costings </a:t>
            </a:r>
          </a:p>
          <a:p>
            <a:pPr lvl="1"/>
            <a:r>
              <a:rPr lang="en-GB" dirty="0" smtClean="0">
                <a:solidFill>
                  <a:schemeClr val="tx2"/>
                </a:solidFill>
              </a:rPr>
              <a:t>risk assessment</a:t>
            </a:r>
          </a:p>
          <a:p>
            <a:r>
              <a:rPr lang="en-GB" dirty="0" smtClean="0">
                <a:solidFill>
                  <a:schemeClr val="tx2"/>
                </a:solidFill>
              </a:rPr>
              <a:t>CTU’s assist with completing the application</a:t>
            </a:r>
            <a:endParaRPr lang="en-GB" dirty="0">
              <a:solidFill>
                <a:schemeClr val="tx2"/>
              </a:solidFill>
            </a:endParaRPr>
          </a:p>
        </p:txBody>
      </p:sp>
      <p:sp>
        <p:nvSpPr>
          <p:cNvPr id="4" name="Rectangle 3"/>
          <p:cNvSpPr/>
          <p:nvPr/>
        </p:nvSpPr>
        <p:spPr>
          <a:xfrm>
            <a:off x="398884" y="6035941"/>
            <a:ext cx="5832648" cy="738664"/>
          </a:xfrm>
          <a:prstGeom prst="rect">
            <a:avLst/>
          </a:prstGeom>
        </p:spPr>
        <p:txBody>
          <a:bodyPr wrap="square">
            <a:spAutoFit/>
          </a:bodyPr>
          <a:lstStyle/>
          <a:p>
            <a:pPr algn="ctr"/>
            <a:r>
              <a:rPr lang="en-GB" sz="1400" b="1" dirty="0" smtClean="0">
                <a:solidFill>
                  <a:schemeClr val="accent1"/>
                </a:solidFill>
              </a:rPr>
              <a:t>*UKCRC CTU Oversight Group Review of CTU Capacity  - Nov 2008</a:t>
            </a:r>
          </a:p>
          <a:p>
            <a:pPr algn="ctr"/>
            <a:r>
              <a:rPr lang="en-GB" sz="1400" dirty="0" smtClean="0">
                <a:solidFill>
                  <a:schemeClr val="accent1"/>
                </a:solidFill>
              </a:rPr>
              <a:t>HTA = Health Technology Assessment</a:t>
            </a:r>
          </a:p>
          <a:p>
            <a:pPr algn="ctr"/>
            <a:r>
              <a:rPr lang="en-GB" sz="1400" dirty="0" smtClean="0">
                <a:solidFill>
                  <a:schemeClr val="accent1"/>
                </a:solidFill>
              </a:rPr>
              <a:t>CTAAC = Cancer Research UK’s grant awarding committee until 2015</a:t>
            </a:r>
            <a:endParaRPr lang="en-GB" sz="1400" dirty="0">
              <a:solidFill>
                <a:schemeClr val="accent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accent1"/>
                </a:solidFill>
              </a:rPr>
              <a:t>The view of the Funding Committees </a:t>
            </a:r>
            <a:endParaRPr lang="en-GB" b="1" dirty="0">
              <a:solidFill>
                <a:schemeClr val="accent1"/>
              </a:solidFill>
            </a:endParaRPr>
          </a:p>
        </p:txBody>
      </p:sp>
      <p:sp>
        <p:nvSpPr>
          <p:cNvPr id="3" name="Content Placeholder 2"/>
          <p:cNvSpPr>
            <a:spLocks noGrp="1"/>
          </p:cNvSpPr>
          <p:nvPr>
            <p:ph idx="1"/>
          </p:nvPr>
        </p:nvSpPr>
        <p:spPr>
          <a:xfrm>
            <a:off x="4499992" y="4005064"/>
            <a:ext cx="4392488" cy="2625155"/>
          </a:xfrm>
        </p:spPr>
        <p:txBody>
          <a:bodyPr>
            <a:normAutofit fontScale="92500"/>
          </a:bodyPr>
          <a:lstStyle/>
          <a:p>
            <a:endParaRPr lang="en-GB" dirty="0" smtClean="0">
              <a:solidFill>
                <a:schemeClr val="tx2"/>
              </a:solidFill>
            </a:endParaRPr>
          </a:p>
          <a:p>
            <a:pPr algn="ctr">
              <a:buNone/>
            </a:pPr>
            <a:r>
              <a:rPr lang="en-GB" sz="2800" dirty="0" smtClean="0">
                <a:solidFill>
                  <a:schemeClr val="tx2"/>
                </a:solidFill>
              </a:rPr>
              <a:t>David </a:t>
            </a:r>
            <a:r>
              <a:rPr lang="en-GB" sz="2800" dirty="0" err="1" smtClean="0">
                <a:solidFill>
                  <a:schemeClr val="tx2"/>
                </a:solidFill>
              </a:rPr>
              <a:t>Sebag</a:t>
            </a:r>
            <a:r>
              <a:rPr lang="en-GB" sz="2800" dirty="0" smtClean="0">
                <a:solidFill>
                  <a:schemeClr val="tx2"/>
                </a:solidFill>
              </a:rPr>
              <a:t>-Montefiore </a:t>
            </a:r>
          </a:p>
          <a:p>
            <a:pPr algn="ctr">
              <a:buNone/>
            </a:pPr>
            <a:r>
              <a:rPr lang="en-GB" sz="2200" dirty="0" smtClean="0">
                <a:solidFill>
                  <a:schemeClr val="tx2"/>
                </a:solidFill>
              </a:rPr>
              <a:t>Professor in Clinical Oncology</a:t>
            </a:r>
          </a:p>
          <a:p>
            <a:pPr algn="ctr">
              <a:buNone/>
            </a:pPr>
            <a:r>
              <a:rPr lang="en-GB" sz="2200" dirty="0">
                <a:solidFill>
                  <a:schemeClr val="tx2"/>
                </a:solidFill>
              </a:rPr>
              <a:t>St James’s Institute of Oncology, </a:t>
            </a:r>
            <a:r>
              <a:rPr lang="en-GB" sz="2200" dirty="0" smtClean="0">
                <a:solidFill>
                  <a:schemeClr val="tx2"/>
                </a:solidFill>
              </a:rPr>
              <a:t>Leeds</a:t>
            </a:r>
          </a:p>
          <a:p>
            <a:pPr algn="ctr">
              <a:buNone/>
            </a:pPr>
            <a:r>
              <a:rPr lang="en-GB" sz="2200" dirty="0" smtClean="0">
                <a:solidFill>
                  <a:schemeClr val="tx2"/>
                </a:solidFill>
              </a:rPr>
              <a:t>CI: ARISTOTLE &amp; CR07</a:t>
            </a:r>
          </a:p>
          <a:p>
            <a:pPr algn="ctr">
              <a:buNone/>
            </a:pPr>
            <a:r>
              <a:rPr lang="en-GB" sz="2200" dirty="0" smtClean="0">
                <a:solidFill>
                  <a:schemeClr val="tx2"/>
                </a:solidFill>
              </a:rPr>
              <a:t>Former Chair CR UK CTAAC</a:t>
            </a:r>
            <a:endParaRPr lang="en-GB" dirty="0">
              <a:solidFill>
                <a:schemeClr val="tx2"/>
              </a:solidFill>
            </a:endParaRPr>
          </a:p>
        </p:txBody>
      </p:sp>
      <p:sp>
        <p:nvSpPr>
          <p:cNvPr id="4" name="Rounded Rectangular Callout 3"/>
          <p:cNvSpPr/>
          <p:nvPr/>
        </p:nvSpPr>
        <p:spPr>
          <a:xfrm>
            <a:off x="323528" y="1268760"/>
            <a:ext cx="8352928" cy="2808312"/>
          </a:xfrm>
          <a:prstGeom prst="wedgeRoundRectCallout">
            <a:avLst>
              <a:gd name="adj1" fmla="val 844"/>
              <a:gd name="adj2" fmla="val 65724"/>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002060"/>
                </a:solidFill>
              </a:rPr>
              <a:t>“It’s very clear when high quality funding applications have been developed in collaboration with a CTU.  Even proposals of scientific merit risk being turned down if the trial conduct, costings and trial design are not well presented. ”</a:t>
            </a:r>
          </a:p>
          <a:p>
            <a:pPr algn="ctr"/>
            <a:endParaRPr lang="en-GB" sz="2800" dirty="0" smtClean="0">
              <a:solidFill>
                <a:srgbClr val="002060"/>
              </a:solidFill>
            </a:endParaRPr>
          </a:p>
        </p:txBody>
      </p:sp>
      <p:sp>
        <p:nvSpPr>
          <p:cNvPr id="4100" name="AutoShape 4"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2" name="AutoShape 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4" name="AutoShape 8"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6" name="AutoShape 10"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8" name="AutoShape 12"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12" name="AutoShape 1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4539964"/>
            <a:ext cx="1596941" cy="2090255"/>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332656"/>
            <a:ext cx="8229600" cy="1143000"/>
          </a:xfrm>
        </p:spPr>
        <p:txBody>
          <a:bodyPr>
            <a:normAutofit fontScale="90000"/>
          </a:bodyPr>
          <a:lstStyle/>
          <a:p>
            <a:r>
              <a:rPr lang="en-GB" b="1" dirty="0" smtClean="0">
                <a:solidFill>
                  <a:schemeClr val="accent1"/>
                </a:solidFill>
              </a:rPr>
              <a:t>The view of the Funding Committees</a:t>
            </a:r>
            <a:br>
              <a:rPr lang="en-GB" b="1" dirty="0" smtClean="0">
                <a:solidFill>
                  <a:schemeClr val="accent1"/>
                </a:solidFill>
              </a:rPr>
            </a:br>
            <a:r>
              <a:rPr lang="en-GB" sz="3100" dirty="0" smtClean="0">
                <a:solidFill>
                  <a:schemeClr val="accent1"/>
                </a:solidFill>
              </a:rPr>
              <a:t>What </a:t>
            </a:r>
            <a:r>
              <a:rPr lang="en-GB" sz="3100" dirty="0">
                <a:solidFill>
                  <a:schemeClr val="accent1"/>
                </a:solidFill>
              </a:rPr>
              <a:t>makes you look favourably on an application?</a:t>
            </a:r>
            <a:r>
              <a:rPr lang="en-GB" dirty="0">
                <a:solidFill>
                  <a:schemeClr val="accent1"/>
                </a:solidFill>
              </a:rPr>
              <a:t/>
            </a:r>
            <a:br>
              <a:rPr lang="en-GB" dirty="0">
                <a:solidFill>
                  <a:schemeClr val="accent1"/>
                </a:solidFill>
              </a:rPr>
            </a:br>
            <a:r>
              <a:rPr lang="en-GB" b="1" dirty="0" smtClean="0">
                <a:solidFill>
                  <a:schemeClr val="accent1"/>
                </a:solidFill>
              </a:rPr>
              <a:t> </a:t>
            </a:r>
            <a:endParaRPr lang="en-GB" b="1" dirty="0">
              <a:solidFill>
                <a:schemeClr val="accent1"/>
              </a:solidFill>
            </a:endParaRPr>
          </a:p>
        </p:txBody>
      </p:sp>
      <p:sp>
        <p:nvSpPr>
          <p:cNvPr id="3" name="Content Placeholder 2"/>
          <p:cNvSpPr>
            <a:spLocks noGrp="1"/>
          </p:cNvSpPr>
          <p:nvPr>
            <p:ph idx="1"/>
          </p:nvPr>
        </p:nvSpPr>
        <p:spPr>
          <a:xfrm>
            <a:off x="4283968" y="4437112"/>
            <a:ext cx="4860032" cy="2193107"/>
          </a:xfrm>
        </p:spPr>
        <p:txBody>
          <a:bodyPr>
            <a:normAutofit/>
          </a:bodyPr>
          <a:lstStyle/>
          <a:p>
            <a:endParaRPr lang="en-GB" dirty="0" smtClean="0">
              <a:solidFill>
                <a:schemeClr val="tx2"/>
              </a:solidFill>
            </a:endParaRPr>
          </a:p>
          <a:p>
            <a:pPr algn="ctr">
              <a:buNone/>
            </a:pPr>
            <a:r>
              <a:rPr lang="en-GB" sz="2800" dirty="0">
                <a:solidFill>
                  <a:schemeClr val="tx2"/>
                </a:solidFill>
              </a:rPr>
              <a:t>Mark Saunders</a:t>
            </a:r>
          </a:p>
          <a:p>
            <a:pPr algn="ctr">
              <a:buNone/>
            </a:pPr>
            <a:r>
              <a:rPr lang="en-GB" sz="2000" dirty="0">
                <a:solidFill>
                  <a:schemeClr val="tx2"/>
                </a:solidFill>
              </a:rPr>
              <a:t>Consultant Clinical </a:t>
            </a:r>
            <a:r>
              <a:rPr lang="en-GB" sz="2000" dirty="0" smtClean="0">
                <a:solidFill>
                  <a:schemeClr val="tx2"/>
                </a:solidFill>
              </a:rPr>
              <a:t>Oncologist</a:t>
            </a:r>
          </a:p>
          <a:p>
            <a:pPr algn="ctr">
              <a:buNone/>
            </a:pPr>
            <a:r>
              <a:rPr lang="en-GB" sz="2000" dirty="0" smtClean="0">
                <a:solidFill>
                  <a:schemeClr val="tx2"/>
                </a:solidFill>
              </a:rPr>
              <a:t>Christie Hospital Manchester</a:t>
            </a:r>
          </a:p>
          <a:p>
            <a:pPr algn="ctr">
              <a:buNone/>
            </a:pPr>
            <a:r>
              <a:rPr lang="en-GB" sz="2000" dirty="0" smtClean="0">
                <a:solidFill>
                  <a:schemeClr val="tx2"/>
                </a:solidFill>
              </a:rPr>
              <a:t>Former CR UK CTAAC member</a:t>
            </a:r>
          </a:p>
          <a:p>
            <a:endParaRPr lang="en-GB" dirty="0">
              <a:solidFill>
                <a:schemeClr val="tx2"/>
              </a:solidFill>
            </a:endParaRPr>
          </a:p>
        </p:txBody>
      </p:sp>
      <p:sp>
        <p:nvSpPr>
          <p:cNvPr id="4" name="Rounded Rectangular Callout 3"/>
          <p:cNvSpPr/>
          <p:nvPr/>
        </p:nvSpPr>
        <p:spPr>
          <a:xfrm>
            <a:off x="307975" y="1577725"/>
            <a:ext cx="8352928" cy="2808312"/>
          </a:xfrm>
          <a:prstGeom prst="wedgeRoundRectCallout">
            <a:avLst>
              <a:gd name="adj1" fmla="val 3662"/>
              <a:gd name="adj2" fmla="val 67014"/>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800"/>
              </a:spcBef>
            </a:pPr>
            <a:r>
              <a:rPr lang="en-GB" sz="2800" dirty="0" smtClean="0">
                <a:solidFill>
                  <a:srgbClr val="002060"/>
                </a:solidFill>
              </a:rPr>
              <a:t> </a:t>
            </a:r>
          </a:p>
          <a:p>
            <a:pPr algn="ctr">
              <a:spcBef>
                <a:spcPts val="600"/>
              </a:spcBef>
            </a:pPr>
            <a:r>
              <a:rPr lang="en-GB" sz="2800" dirty="0" smtClean="0">
                <a:solidFill>
                  <a:srgbClr val="002060"/>
                </a:solidFill>
              </a:rPr>
              <a:t>“Even </a:t>
            </a:r>
            <a:r>
              <a:rPr lang="en-GB" sz="2800" dirty="0">
                <a:solidFill>
                  <a:srgbClr val="002060"/>
                </a:solidFill>
              </a:rPr>
              <a:t>though the applicant may be new, it's important that the group </a:t>
            </a:r>
            <a:r>
              <a:rPr lang="en-GB" sz="2800" dirty="0" smtClean="0">
                <a:solidFill>
                  <a:srgbClr val="002060"/>
                </a:solidFill>
              </a:rPr>
              <a:t>who they collaborate with has </a:t>
            </a:r>
            <a:r>
              <a:rPr lang="en-GB" sz="2800" dirty="0">
                <a:solidFill>
                  <a:srgbClr val="002060"/>
                </a:solidFill>
              </a:rPr>
              <a:t>a good </a:t>
            </a:r>
            <a:r>
              <a:rPr lang="en-GB" sz="2800" dirty="0" smtClean="0">
                <a:solidFill>
                  <a:srgbClr val="002060"/>
                </a:solidFill>
              </a:rPr>
              <a:t>track-record and are experienced. </a:t>
            </a:r>
            <a:r>
              <a:rPr lang="en-GB" sz="2800" dirty="0">
                <a:solidFill>
                  <a:srgbClr val="002060"/>
                </a:solidFill>
              </a:rPr>
              <a:t>Similarly, </a:t>
            </a:r>
            <a:r>
              <a:rPr lang="en-GB" sz="2800" dirty="0" smtClean="0">
                <a:solidFill>
                  <a:srgbClr val="002060"/>
                </a:solidFill>
              </a:rPr>
              <a:t>it is important to gain help from a </a:t>
            </a:r>
            <a:r>
              <a:rPr lang="en-GB" sz="2800" dirty="0">
                <a:solidFill>
                  <a:srgbClr val="002060"/>
                </a:solidFill>
              </a:rPr>
              <a:t>clinical trials unit </a:t>
            </a:r>
            <a:r>
              <a:rPr lang="en-GB" sz="2800" dirty="0" smtClean="0">
                <a:solidFill>
                  <a:srgbClr val="002060"/>
                </a:solidFill>
              </a:rPr>
              <a:t>that is experienced in running such trials.”</a:t>
            </a:r>
            <a:endParaRPr lang="en-GB" sz="2800" dirty="0"/>
          </a:p>
          <a:p>
            <a:pPr algn="ctr"/>
            <a:endParaRPr lang="en-GB" sz="2800" dirty="0">
              <a:solidFill>
                <a:srgbClr val="002060"/>
              </a:solidFill>
            </a:endParaRPr>
          </a:p>
        </p:txBody>
      </p:sp>
      <p:sp>
        <p:nvSpPr>
          <p:cNvPr id="4100" name="AutoShape 4"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2" name="AutoShape 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4" name="AutoShape 8"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6" name="AutoShape 10"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8" name="AutoShape 12"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12" name="AutoShape 1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475" t="21651" r="10625" b="17450"/>
          <a:stretch/>
        </p:blipFill>
        <p:spPr>
          <a:xfrm>
            <a:off x="2915817" y="4732298"/>
            <a:ext cx="1728192" cy="1927599"/>
          </a:xfrm>
          <a:prstGeom prst="rect">
            <a:avLst/>
          </a:prstGeom>
        </p:spPr>
      </p:pic>
    </p:spTree>
    <p:extLst>
      <p:ext uri="{BB962C8B-B14F-4D97-AF65-F5344CB8AC3E}">
        <p14:creationId xmlns:p14="http://schemas.microsoft.com/office/powerpoint/2010/main" val="191022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rPr>
              <a:t>Summary</a:t>
            </a:r>
            <a:endParaRPr lang="en-GB" b="1" dirty="0">
              <a:solidFill>
                <a:schemeClr val="accent1"/>
              </a:solidFill>
            </a:endParaRPr>
          </a:p>
        </p:txBody>
      </p:sp>
      <p:sp>
        <p:nvSpPr>
          <p:cNvPr id="3" name="Content Placeholder 2"/>
          <p:cNvSpPr>
            <a:spLocks noGrp="1"/>
          </p:cNvSpPr>
          <p:nvPr>
            <p:ph idx="1"/>
          </p:nvPr>
        </p:nvSpPr>
        <p:spPr>
          <a:xfrm>
            <a:off x="457200" y="1600200"/>
            <a:ext cx="8229600" cy="4997152"/>
          </a:xfrm>
        </p:spPr>
        <p:txBody>
          <a:bodyPr>
            <a:normAutofit/>
          </a:bodyPr>
          <a:lstStyle/>
          <a:p>
            <a:r>
              <a:rPr lang="en-GB" dirty="0" smtClean="0">
                <a:solidFill>
                  <a:schemeClr val="tx2"/>
                </a:solidFill>
              </a:rPr>
              <a:t>What is a CTU?  </a:t>
            </a:r>
          </a:p>
          <a:p>
            <a:r>
              <a:rPr lang="en-GB" dirty="0" smtClean="0">
                <a:solidFill>
                  <a:schemeClr val="tx2"/>
                </a:solidFill>
              </a:rPr>
              <a:t>What does a CTU do / not do?</a:t>
            </a:r>
          </a:p>
          <a:p>
            <a:r>
              <a:rPr lang="en-GB" dirty="0" smtClean="0">
                <a:solidFill>
                  <a:schemeClr val="tx2"/>
                </a:solidFill>
              </a:rPr>
              <a:t>Why work with a CTU?</a:t>
            </a:r>
          </a:p>
          <a:p>
            <a:pPr lvl="1"/>
            <a:r>
              <a:rPr lang="en-GB" dirty="0" smtClean="0">
                <a:solidFill>
                  <a:schemeClr val="tx2"/>
                </a:solidFill>
              </a:rPr>
              <a:t>What are the benefits of partnering with a CTU?</a:t>
            </a:r>
          </a:p>
          <a:p>
            <a:r>
              <a:rPr lang="en-GB" dirty="0" smtClean="0">
                <a:solidFill>
                  <a:schemeClr val="tx2"/>
                </a:solidFill>
              </a:rPr>
              <a:t>When </a:t>
            </a:r>
            <a:r>
              <a:rPr lang="en-GB" dirty="0">
                <a:solidFill>
                  <a:schemeClr val="tx2"/>
                </a:solidFill>
              </a:rPr>
              <a:t>to engage with a </a:t>
            </a:r>
            <a:r>
              <a:rPr lang="en-GB" dirty="0" smtClean="0">
                <a:solidFill>
                  <a:schemeClr val="tx2"/>
                </a:solidFill>
              </a:rPr>
              <a:t>CTU</a:t>
            </a:r>
          </a:p>
          <a:p>
            <a:r>
              <a:rPr lang="en-GB" dirty="0" smtClean="0">
                <a:solidFill>
                  <a:schemeClr val="tx2"/>
                </a:solidFill>
              </a:rPr>
              <a:t>What to expect from the CI role </a:t>
            </a:r>
          </a:p>
          <a:p>
            <a:pPr marL="0" indent="0">
              <a:buNone/>
            </a:pPr>
            <a:endParaRPr lang="en-GB" sz="1600" dirty="0" smtClean="0">
              <a:solidFill>
                <a:schemeClr val="tx2"/>
              </a:solidFill>
            </a:endParaRPr>
          </a:p>
          <a:p>
            <a:pPr marL="0" indent="0">
              <a:buNone/>
            </a:pPr>
            <a:endParaRPr lang="en-GB" sz="1600" dirty="0" smtClean="0">
              <a:solidFill>
                <a:schemeClr val="tx2"/>
              </a:solidFill>
            </a:endParaRPr>
          </a:p>
          <a:p>
            <a:pPr marL="0" indent="0">
              <a:buNone/>
            </a:pPr>
            <a:endParaRPr lang="en-GB" sz="1600" dirty="0">
              <a:solidFill>
                <a:schemeClr val="tx2"/>
              </a:solidFill>
            </a:endParaRPr>
          </a:p>
          <a:p>
            <a:pPr marL="0" indent="0">
              <a:buNone/>
            </a:pPr>
            <a:r>
              <a:rPr lang="en-GB" sz="1600" dirty="0" smtClean="0">
                <a:solidFill>
                  <a:schemeClr val="tx2">
                    <a:lumMod val="40000"/>
                    <a:lumOff val="60000"/>
                  </a:schemeClr>
                </a:solidFill>
              </a:rPr>
              <a:t>CTU = Clinical Trial Unit</a:t>
            </a:r>
          </a:p>
          <a:p>
            <a:pPr marL="0" indent="0">
              <a:buNone/>
            </a:pPr>
            <a:r>
              <a:rPr lang="en-GB" sz="1600" dirty="0" smtClean="0">
                <a:solidFill>
                  <a:schemeClr val="tx2">
                    <a:lumMod val="40000"/>
                    <a:lumOff val="60000"/>
                  </a:schemeClr>
                </a:solidFill>
              </a:rPr>
              <a:t>CI = Chief Investigator</a:t>
            </a:r>
            <a:endParaRPr lang="en-GB" sz="1600" dirty="0">
              <a:solidFill>
                <a:schemeClr val="tx2">
                  <a:lumMod val="40000"/>
                  <a:lumOff val="60000"/>
                </a:schemeClr>
              </a:solidFill>
            </a:endParaRPr>
          </a:p>
        </p:txBody>
      </p:sp>
    </p:spTree>
    <p:extLst>
      <p:ext uri="{BB962C8B-B14F-4D97-AF65-F5344CB8AC3E}">
        <p14:creationId xmlns:p14="http://schemas.microsoft.com/office/powerpoint/2010/main" val="1185024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rPr>
              <a:t>Access to CTU Infrastructure</a:t>
            </a:r>
            <a:endParaRPr lang="en-GB" b="1" dirty="0">
              <a:solidFill>
                <a:schemeClr val="accent1"/>
              </a:solidFill>
            </a:endParaRPr>
          </a:p>
        </p:txBody>
      </p:sp>
      <p:sp>
        <p:nvSpPr>
          <p:cNvPr id="3" name="Content Placeholder 2"/>
          <p:cNvSpPr>
            <a:spLocks noGrp="1"/>
          </p:cNvSpPr>
          <p:nvPr>
            <p:ph idx="1"/>
          </p:nvPr>
        </p:nvSpPr>
        <p:spPr>
          <a:xfrm>
            <a:off x="457200" y="1600200"/>
            <a:ext cx="8435280" cy="4525963"/>
          </a:xfrm>
        </p:spPr>
        <p:txBody>
          <a:bodyPr/>
          <a:lstStyle/>
          <a:p>
            <a:pPr>
              <a:buNone/>
            </a:pPr>
            <a:r>
              <a:rPr lang="en-GB" b="1" dirty="0" smtClean="0">
                <a:solidFill>
                  <a:schemeClr val="tx2"/>
                </a:solidFill>
              </a:rPr>
              <a:t>Why is this important?</a:t>
            </a:r>
          </a:p>
          <a:p>
            <a:r>
              <a:rPr lang="en-GB" dirty="0" smtClean="0">
                <a:solidFill>
                  <a:schemeClr val="tx2"/>
                </a:solidFill>
              </a:rPr>
              <a:t>Trial lifespan longer than duration of the grant</a:t>
            </a:r>
          </a:p>
          <a:p>
            <a:r>
              <a:rPr lang="en-GB" dirty="0" smtClean="0">
                <a:solidFill>
                  <a:schemeClr val="tx2"/>
                </a:solidFill>
              </a:rPr>
              <a:t>Non-grant funded activity </a:t>
            </a:r>
          </a:p>
          <a:p>
            <a:pPr lvl="1"/>
            <a:r>
              <a:rPr lang="en-GB" dirty="0" err="1" smtClean="0">
                <a:solidFill>
                  <a:schemeClr val="tx2"/>
                </a:solidFill>
              </a:rPr>
              <a:t>eg</a:t>
            </a:r>
            <a:r>
              <a:rPr lang="en-GB" dirty="0" smtClean="0">
                <a:solidFill>
                  <a:schemeClr val="tx2"/>
                </a:solidFill>
              </a:rPr>
              <a:t> contract negotiations</a:t>
            </a:r>
          </a:p>
          <a:p>
            <a:pPr lvl="1"/>
            <a:r>
              <a:rPr lang="en-GB" dirty="0" smtClean="0">
                <a:solidFill>
                  <a:schemeClr val="tx2"/>
                </a:solidFill>
              </a:rPr>
              <a:t>Specialist advice </a:t>
            </a:r>
            <a:r>
              <a:rPr lang="en-GB" dirty="0" err="1" smtClean="0">
                <a:solidFill>
                  <a:schemeClr val="tx2"/>
                </a:solidFill>
              </a:rPr>
              <a:t>eg</a:t>
            </a:r>
            <a:r>
              <a:rPr lang="en-GB" dirty="0" smtClean="0">
                <a:solidFill>
                  <a:schemeClr val="tx2"/>
                </a:solidFill>
              </a:rPr>
              <a:t> regulatory</a:t>
            </a:r>
          </a:p>
          <a:p>
            <a:r>
              <a:rPr lang="en-GB" dirty="0" smtClean="0">
                <a:solidFill>
                  <a:schemeClr val="tx2"/>
                </a:solidFill>
              </a:rPr>
              <a:t>Staff training and continuity </a:t>
            </a:r>
          </a:p>
          <a:p>
            <a:r>
              <a:rPr lang="en-GB" dirty="0" smtClean="0">
                <a:solidFill>
                  <a:schemeClr val="tx2"/>
                </a:solidFill>
              </a:rPr>
              <a:t>Accumulated knowledge and experience </a:t>
            </a:r>
          </a:p>
          <a:p>
            <a:pPr lvl="1"/>
            <a:r>
              <a:rPr lang="en-GB" dirty="0" err="1" smtClean="0">
                <a:solidFill>
                  <a:schemeClr val="tx2"/>
                </a:solidFill>
              </a:rPr>
              <a:t>eg</a:t>
            </a:r>
            <a:r>
              <a:rPr lang="en-GB" dirty="0" smtClean="0">
                <a:solidFill>
                  <a:schemeClr val="tx2"/>
                </a:solidFill>
              </a:rPr>
              <a:t> problem solving/ troubleshooting </a:t>
            </a:r>
            <a:endParaRPr lang="en-GB" dirty="0">
              <a:solidFill>
                <a:schemeClr val="tx2"/>
              </a:solidFill>
            </a:endParaRPr>
          </a:p>
        </p:txBody>
      </p:sp>
    </p:spTree>
    <p:extLst>
      <p:ext uri="{BB962C8B-B14F-4D97-AF65-F5344CB8AC3E}">
        <p14:creationId xmlns:p14="http://schemas.microsoft.com/office/powerpoint/2010/main" val="1766712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rmAutofit fontScale="90000"/>
          </a:bodyPr>
          <a:lstStyle/>
          <a:p>
            <a:r>
              <a:rPr lang="en-GB" dirty="0">
                <a:solidFill>
                  <a:schemeClr val="accent1"/>
                </a:solidFill>
              </a:rPr>
              <a:t>Contribution of Core and Project </a:t>
            </a:r>
            <a:r>
              <a:rPr lang="en-GB" dirty="0" smtClean="0">
                <a:solidFill>
                  <a:schemeClr val="accent1"/>
                </a:solidFill>
              </a:rPr>
              <a:t>Funded Staff </a:t>
            </a:r>
            <a:r>
              <a:rPr lang="en-GB" dirty="0">
                <a:solidFill>
                  <a:schemeClr val="accent1"/>
                </a:solidFill>
              </a:rPr>
              <a:t>to Direct Trial-related Activities</a:t>
            </a:r>
            <a:endParaRPr lang="en-GB" dirty="0"/>
          </a:p>
        </p:txBody>
      </p:sp>
      <p:sp>
        <p:nvSpPr>
          <p:cNvPr id="5" name="TextBox 4"/>
          <p:cNvSpPr txBox="1"/>
          <p:nvPr/>
        </p:nvSpPr>
        <p:spPr>
          <a:xfrm>
            <a:off x="251520" y="2708898"/>
            <a:ext cx="1368152" cy="646331"/>
          </a:xfrm>
          <a:prstGeom prst="rect">
            <a:avLst/>
          </a:prstGeom>
          <a:noFill/>
        </p:spPr>
        <p:txBody>
          <a:bodyPr wrap="square" rtlCol="0">
            <a:spAutoFit/>
          </a:bodyPr>
          <a:lstStyle/>
          <a:p>
            <a:r>
              <a:rPr lang="en-GB" dirty="0" smtClean="0">
                <a:solidFill>
                  <a:srgbClr val="002060"/>
                </a:solidFill>
              </a:rPr>
              <a:t>Core funded staff</a:t>
            </a:r>
            <a:endParaRPr lang="en-GB" dirty="0">
              <a:solidFill>
                <a:srgbClr val="002060"/>
              </a:solidFill>
            </a:endParaRPr>
          </a:p>
        </p:txBody>
      </p:sp>
      <p:sp>
        <p:nvSpPr>
          <p:cNvPr id="6" name="TextBox 5"/>
          <p:cNvSpPr txBox="1"/>
          <p:nvPr/>
        </p:nvSpPr>
        <p:spPr>
          <a:xfrm>
            <a:off x="252720" y="4558379"/>
            <a:ext cx="1584176" cy="646331"/>
          </a:xfrm>
          <a:prstGeom prst="rect">
            <a:avLst/>
          </a:prstGeom>
          <a:noFill/>
        </p:spPr>
        <p:txBody>
          <a:bodyPr wrap="square" rtlCol="0">
            <a:spAutoFit/>
          </a:bodyPr>
          <a:lstStyle/>
          <a:p>
            <a:r>
              <a:rPr lang="en-GB" dirty="0" smtClean="0">
                <a:solidFill>
                  <a:srgbClr val="002060"/>
                </a:solidFill>
              </a:rPr>
              <a:t>Project funded staff</a:t>
            </a:r>
            <a:endParaRPr lang="en-GB" dirty="0">
              <a:solidFill>
                <a:srgbClr val="002060"/>
              </a:solidFill>
            </a:endParaRPr>
          </a:p>
        </p:txBody>
      </p:sp>
      <p:sp>
        <p:nvSpPr>
          <p:cNvPr id="8" name="TextBox 7"/>
          <p:cNvSpPr txBox="1"/>
          <p:nvPr/>
        </p:nvSpPr>
        <p:spPr>
          <a:xfrm>
            <a:off x="1547664" y="1507944"/>
            <a:ext cx="1374507" cy="353943"/>
          </a:xfrm>
          <a:prstGeom prst="rect">
            <a:avLst/>
          </a:prstGeom>
          <a:noFill/>
        </p:spPr>
        <p:txBody>
          <a:bodyPr wrap="square" rtlCol="0">
            <a:spAutoFit/>
          </a:bodyPr>
          <a:lstStyle/>
          <a:p>
            <a:pPr algn="ctr"/>
            <a:r>
              <a:rPr lang="en-GB" sz="1700" dirty="0" smtClean="0">
                <a:solidFill>
                  <a:srgbClr val="002060"/>
                </a:solidFill>
              </a:rPr>
              <a:t>Development</a:t>
            </a:r>
            <a:endParaRPr lang="en-GB" sz="1700" dirty="0">
              <a:solidFill>
                <a:srgbClr val="002060"/>
              </a:solidFill>
            </a:endParaRPr>
          </a:p>
        </p:txBody>
      </p:sp>
      <p:sp>
        <p:nvSpPr>
          <p:cNvPr id="9" name="TextBox 8"/>
          <p:cNvSpPr txBox="1"/>
          <p:nvPr/>
        </p:nvSpPr>
        <p:spPr>
          <a:xfrm>
            <a:off x="2843808" y="1507944"/>
            <a:ext cx="1152128" cy="353943"/>
          </a:xfrm>
          <a:prstGeom prst="rect">
            <a:avLst/>
          </a:prstGeom>
          <a:noFill/>
        </p:spPr>
        <p:txBody>
          <a:bodyPr wrap="square" rtlCol="0">
            <a:spAutoFit/>
          </a:bodyPr>
          <a:lstStyle/>
          <a:p>
            <a:pPr algn="ctr"/>
            <a:r>
              <a:rPr lang="en-GB" sz="1700" dirty="0" smtClean="0">
                <a:solidFill>
                  <a:srgbClr val="002060"/>
                </a:solidFill>
              </a:rPr>
              <a:t>Set</a:t>
            </a:r>
            <a:r>
              <a:rPr lang="en-GB" sz="1700" dirty="0" smtClean="0"/>
              <a:t> </a:t>
            </a:r>
            <a:r>
              <a:rPr lang="en-GB" sz="1700" dirty="0" smtClean="0">
                <a:solidFill>
                  <a:srgbClr val="002060"/>
                </a:solidFill>
              </a:rPr>
              <a:t>up</a:t>
            </a:r>
            <a:endParaRPr lang="en-GB" sz="1700" dirty="0">
              <a:solidFill>
                <a:srgbClr val="002060"/>
              </a:solidFill>
            </a:endParaRPr>
          </a:p>
        </p:txBody>
      </p:sp>
      <p:sp>
        <p:nvSpPr>
          <p:cNvPr id="10" name="TextBox 9"/>
          <p:cNvSpPr txBox="1"/>
          <p:nvPr/>
        </p:nvSpPr>
        <p:spPr>
          <a:xfrm>
            <a:off x="4067944" y="1507944"/>
            <a:ext cx="1152128" cy="353943"/>
          </a:xfrm>
          <a:prstGeom prst="rect">
            <a:avLst/>
          </a:prstGeom>
          <a:noFill/>
        </p:spPr>
        <p:txBody>
          <a:bodyPr wrap="square" rtlCol="0">
            <a:spAutoFit/>
          </a:bodyPr>
          <a:lstStyle/>
          <a:p>
            <a:pPr algn="ctr"/>
            <a:r>
              <a:rPr lang="en-GB" sz="1700" dirty="0" smtClean="0">
                <a:solidFill>
                  <a:srgbClr val="002060"/>
                </a:solidFill>
              </a:rPr>
              <a:t>Accrual</a:t>
            </a:r>
            <a:endParaRPr lang="en-GB" sz="1700" dirty="0">
              <a:solidFill>
                <a:srgbClr val="002060"/>
              </a:solidFill>
            </a:endParaRPr>
          </a:p>
        </p:txBody>
      </p:sp>
      <p:sp>
        <p:nvSpPr>
          <p:cNvPr id="11" name="TextBox 10"/>
          <p:cNvSpPr txBox="1"/>
          <p:nvPr/>
        </p:nvSpPr>
        <p:spPr>
          <a:xfrm>
            <a:off x="5148064" y="1507944"/>
            <a:ext cx="1152128" cy="353943"/>
          </a:xfrm>
          <a:prstGeom prst="rect">
            <a:avLst/>
          </a:prstGeom>
          <a:noFill/>
        </p:spPr>
        <p:txBody>
          <a:bodyPr wrap="square" rtlCol="0">
            <a:spAutoFit/>
          </a:bodyPr>
          <a:lstStyle/>
          <a:p>
            <a:pPr algn="ctr"/>
            <a:r>
              <a:rPr lang="en-GB" sz="1700" dirty="0" smtClean="0">
                <a:solidFill>
                  <a:srgbClr val="002060"/>
                </a:solidFill>
              </a:rPr>
              <a:t>Follow-up</a:t>
            </a:r>
            <a:endParaRPr lang="en-GB" sz="1700" dirty="0">
              <a:solidFill>
                <a:srgbClr val="002060"/>
              </a:solidFill>
            </a:endParaRPr>
          </a:p>
        </p:txBody>
      </p:sp>
      <p:sp>
        <p:nvSpPr>
          <p:cNvPr id="13" name="TextBox 12"/>
          <p:cNvSpPr txBox="1"/>
          <p:nvPr/>
        </p:nvSpPr>
        <p:spPr>
          <a:xfrm>
            <a:off x="6306547" y="1484784"/>
            <a:ext cx="1224136" cy="615553"/>
          </a:xfrm>
          <a:prstGeom prst="rect">
            <a:avLst/>
          </a:prstGeom>
          <a:noFill/>
        </p:spPr>
        <p:txBody>
          <a:bodyPr wrap="square" rtlCol="0">
            <a:spAutoFit/>
          </a:bodyPr>
          <a:lstStyle/>
          <a:p>
            <a:pPr algn="ctr"/>
            <a:r>
              <a:rPr lang="en-GB" sz="1700" dirty="0" smtClean="0">
                <a:solidFill>
                  <a:srgbClr val="002060"/>
                </a:solidFill>
              </a:rPr>
              <a:t>Analysis</a:t>
            </a:r>
            <a:r>
              <a:rPr lang="en-GB" sz="1700" dirty="0" smtClean="0"/>
              <a:t> </a:t>
            </a:r>
            <a:r>
              <a:rPr lang="en-GB" sz="1700" dirty="0" smtClean="0">
                <a:solidFill>
                  <a:srgbClr val="002060"/>
                </a:solidFill>
              </a:rPr>
              <a:t>&amp;</a:t>
            </a:r>
            <a:r>
              <a:rPr lang="en-GB" sz="1700" dirty="0" smtClean="0"/>
              <a:t> </a:t>
            </a:r>
            <a:r>
              <a:rPr lang="en-GB" sz="1700" dirty="0" smtClean="0">
                <a:solidFill>
                  <a:srgbClr val="002060"/>
                </a:solidFill>
              </a:rPr>
              <a:t>Publication</a:t>
            </a:r>
            <a:endParaRPr lang="en-GB" sz="1700" dirty="0">
              <a:solidFill>
                <a:srgbClr val="002060"/>
              </a:solidFill>
            </a:endParaRPr>
          </a:p>
        </p:txBody>
      </p:sp>
      <p:sp>
        <p:nvSpPr>
          <p:cNvPr id="14" name="TextBox 13"/>
          <p:cNvSpPr txBox="1"/>
          <p:nvPr/>
        </p:nvSpPr>
        <p:spPr>
          <a:xfrm>
            <a:off x="7524328" y="1507944"/>
            <a:ext cx="1152128" cy="615553"/>
          </a:xfrm>
          <a:prstGeom prst="rect">
            <a:avLst/>
          </a:prstGeom>
          <a:noFill/>
        </p:spPr>
        <p:txBody>
          <a:bodyPr wrap="square" rtlCol="0">
            <a:spAutoFit/>
          </a:bodyPr>
          <a:lstStyle/>
          <a:p>
            <a:pPr algn="ctr"/>
            <a:r>
              <a:rPr lang="en-GB" sz="1700" dirty="0" smtClean="0">
                <a:solidFill>
                  <a:srgbClr val="002060"/>
                </a:solidFill>
              </a:rPr>
              <a:t>Long term Follow-up</a:t>
            </a:r>
            <a:endParaRPr lang="en-GB" sz="1700" dirty="0">
              <a:solidFill>
                <a:srgbClr val="002060"/>
              </a:solidFill>
            </a:endParaRPr>
          </a:p>
        </p:txBody>
      </p:sp>
      <p:sp>
        <p:nvSpPr>
          <p:cNvPr id="16" name="Rectangle 15"/>
          <p:cNvSpPr/>
          <p:nvPr/>
        </p:nvSpPr>
        <p:spPr>
          <a:xfrm>
            <a:off x="107504" y="5613628"/>
            <a:ext cx="9001000" cy="1415772"/>
          </a:xfrm>
          <a:prstGeom prst="rect">
            <a:avLst/>
          </a:prstGeom>
        </p:spPr>
        <p:txBody>
          <a:bodyPr wrap="square">
            <a:spAutoFit/>
          </a:bodyPr>
          <a:lstStyle/>
          <a:p>
            <a:pPr algn="ctr"/>
            <a:r>
              <a:rPr lang="en-GB" sz="1600" b="1" dirty="0">
                <a:solidFill>
                  <a:srgbClr val="002060"/>
                </a:solidFill>
              </a:rPr>
              <a:t>UKCRC CTU Oversight Group Review of CTC Capacity  - Nov 2008 </a:t>
            </a:r>
          </a:p>
          <a:p>
            <a:pPr marL="285750" indent="-285750">
              <a:buFont typeface="Arial" panose="020B0604020202020204" pitchFamily="34" charset="0"/>
              <a:buChar char="•"/>
            </a:pPr>
            <a:r>
              <a:rPr lang="en-GB" sz="1400" dirty="0" smtClean="0">
                <a:solidFill>
                  <a:schemeClr val="tx2"/>
                </a:solidFill>
              </a:rPr>
              <a:t>Core </a:t>
            </a:r>
            <a:r>
              <a:rPr lang="en-GB" sz="1400" dirty="0">
                <a:solidFill>
                  <a:schemeClr val="tx2"/>
                </a:solidFill>
              </a:rPr>
              <a:t>activity is essential in underpinning and enabling Project-specific activity and ensuring </a:t>
            </a:r>
            <a:r>
              <a:rPr lang="en-GB" sz="1400" dirty="0" smtClean="0">
                <a:solidFill>
                  <a:schemeClr val="tx2"/>
                </a:solidFill>
              </a:rPr>
              <a:t>development </a:t>
            </a:r>
            <a:r>
              <a:rPr lang="en-GB" sz="1400" dirty="0">
                <a:solidFill>
                  <a:schemeClr val="tx2"/>
                </a:solidFill>
              </a:rPr>
              <a:t>and delivery of projects is maintained and is conducted to highest </a:t>
            </a:r>
            <a:r>
              <a:rPr lang="en-GB" sz="1400" dirty="0" smtClean="0">
                <a:solidFill>
                  <a:schemeClr val="tx2"/>
                </a:solidFill>
              </a:rPr>
              <a:t>quality.</a:t>
            </a:r>
            <a:endParaRPr lang="en-GB" sz="1400" dirty="0">
              <a:solidFill>
                <a:schemeClr val="tx2"/>
              </a:solidFill>
            </a:endParaRPr>
          </a:p>
          <a:p>
            <a:pPr marL="285750" indent="-285750">
              <a:buFont typeface="Arial" panose="020B0604020202020204" pitchFamily="34" charset="0"/>
              <a:buChar char="•"/>
            </a:pPr>
            <a:r>
              <a:rPr lang="en-GB" sz="1400" dirty="0" smtClean="0">
                <a:solidFill>
                  <a:schemeClr val="tx2"/>
                </a:solidFill>
              </a:rPr>
              <a:t>Core activity not </a:t>
            </a:r>
            <a:r>
              <a:rPr lang="en-GB" sz="1400" dirty="0">
                <a:solidFill>
                  <a:schemeClr val="tx2"/>
                </a:solidFill>
              </a:rPr>
              <a:t>necessarily carried out by full time core staff. Often staff are partly funded </a:t>
            </a:r>
            <a:r>
              <a:rPr lang="en-GB" sz="1400" dirty="0" smtClean="0">
                <a:solidFill>
                  <a:schemeClr val="tx2"/>
                </a:solidFill>
              </a:rPr>
              <a:t>through </a:t>
            </a:r>
            <a:r>
              <a:rPr lang="en-GB" sz="1400" dirty="0">
                <a:solidFill>
                  <a:schemeClr val="tx2"/>
                </a:solidFill>
              </a:rPr>
              <a:t>core and partly through project specific </a:t>
            </a:r>
            <a:r>
              <a:rPr lang="en-GB" sz="1400" dirty="0" smtClean="0">
                <a:solidFill>
                  <a:schemeClr val="tx2"/>
                </a:solidFill>
              </a:rPr>
              <a:t>funding.</a:t>
            </a:r>
            <a:endParaRPr lang="en-GB" sz="1400" dirty="0">
              <a:solidFill>
                <a:schemeClr val="tx2"/>
              </a:solidFill>
            </a:endParaRPr>
          </a:p>
          <a:p>
            <a:pPr marL="285750" indent="-285750">
              <a:buFont typeface="Arial" panose="020B0604020202020204" pitchFamily="34" charset="0"/>
              <a:buChar char="•"/>
            </a:pPr>
            <a:endParaRPr lang="en-GB" sz="1400" dirty="0">
              <a:solidFill>
                <a:schemeClr val="tx2"/>
              </a:solidFill>
            </a:endParaRPr>
          </a:p>
        </p:txBody>
      </p:sp>
      <p:pic>
        <p:nvPicPr>
          <p:cNvPr id="12" name="Picture 11"/>
          <p:cNvPicPr>
            <a:picLocks noChangeAspect="1"/>
          </p:cNvPicPr>
          <p:nvPr/>
        </p:nvPicPr>
        <p:blipFill>
          <a:blip r:embed="rId3"/>
          <a:stretch>
            <a:fillRect/>
          </a:stretch>
        </p:blipFill>
        <p:spPr>
          <a:xfrm>
            <a:off x="1619672" y="1651402"/>
            <a:ext cx="8261696" cy="4081854"/>
          </a:xfrm>
          <a:prstGeom prst="rect">
            <a:avLst/>
          </a:prstGeom>
        </p:spPr>
      </p:pic>
    </p:spTree>
    <p:extLst>
      <p:ext uri="{BB962C8B-B14F-4D97-AF65-F5344CB8AC3E}">
        <p14:creationId xmlns:p14="http://schemas.microsoft.com/office/powerpoint/2010/main" val="2090576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accent1"/>
                </a:solidFill>
              </a:rPr>
              <a:t>Appropriate Trial Costing</a:t>
            </a:r>
            <a:endParaRPr lang="en-GB" dirty="0">
              <a:solidFill>
                <a:schemeClr val="tx2">
                  <a:lumMod val="60000"/>
                  <a:lumOff val="40000"/>
                </a:schemeClr>
              </a:solidFill>
            </a:endParaRPr>
          </a:p>
        </p:txBody>
      </p:sp>
      <p:sp>
        <p:nvSpPr>
          <p:cNvPr id="3" name="Content Placeholder 2"/>
          <p:cNvSpPr>
            <a:spLocks noGrp="1"/>
          </p:cNvSpPr>
          <p:nvPr>
            <p:ph idx="1"/>
          </p:nvPr>
        </p:nvSpPr>
        <p:spPr/>
        <p:txBody>
          <a:bodyPr>
            <a:normAutofit fontScale="85000" lnSpcReduction="20000"/>
          </a:bodyPr>
          <a:lstStyle/>
          <a:p>
            <a:pPr>
              <a:buNone/>
            </a:pPr>
            <a:r>
              <a:rPr lang="en-GB" dirty="0" smtClean="0">
                <a:solidFill>
                  <a:schemeClr val="tx2"/>
                </a:solidFill>
              </a:rPr>
              <a:t>What impacts on cost?</a:t>
            </a:r>
          </a:p>
          <a:p>
            <a:r>
              <a:rPr lang="en-GB" dirty="0" smtClean="0">
                <a:solidFill>
                  <a:schemeClr val="tx2"/>
                </a:solidFill>
              </a:rPr>
              <a:t>Risk of trial – monitoring requirements</a:t>
            </a:r>
          </a:p>
          <a:p>
            <a:r>
              <a:rPr lang="en-GB" dirty="0" smtClean="0">
                <a:solidFill>
                  <a:schemeClr val="tx2"/>
                </a:solidFill>
              </a:rPr>
              <a:t>Phase of trial</a:t>
            </a:r>
          </a:p>
          <a:p>
            <a:r>
              <a:rPr lang="en-GB" dirty="0" smtClean="0">
                <a:solidFill>
                  <a:schemeClr val="tx2"/>
                </a:solidFill>
              </a:rPr>
              <a:t>Duration</a:t>
            </a:r>
          </a:p>
          <a:p>
            <a:r>
              <a:rPr lang="en-GB" dirty="0" smtClean="0">
                <a:solidFill>
                  <a:schemeClr val="tx2"/>
                </a:solidFill>
              </a:rPr>
              <a:t>Intervention</a:t>
            </a:r>
          </a:p>
          <a:p>
            <a:r>
              <a:rPr lang="en-GB" dirty="0" smtClean="0">
                <a:solidFill>
                  <a:schemeClr val="tx2"/>
                </a:solidFill>
              </a:rPr>
              <a:t>Research costs to sites </a:t>
            </a:r>
            <a:r>
              <a:rPr lang="en-GB" dirty="0" err="1" smtClean="0">
                <a:solidFill>
                  <a:schemeClr val="tx2"/>
                </a:solidFill>
              </a:rPr>
              <a:t>eg</a:t>
            </a:r>
            <a:r>
              <a:rPr lang="en-GB" dirty="0" smtClean="0">
                <a:solidFill>
                  <a:schemeClr val="tx2"/>
                </a:solidFill>
              </a:rPr>
              <a:t> Trial specific assessments</a:t>
            </a:r>
          </a:p>
          <a:p>
            <a:r>
              <a:rPr lang="en-GB" dirty="0" smtClean="0">
                <a:solidFill>
                  <a:schemeClr val="tx2"/>
                </a:solidFill>
              </a:rPr>
              <a:t>Number and location of sites </a:t>
            </a:r>
            <a:r>
              <a:rPr lang="en-GB" dirty="0" err="1" smtClean="0">
                <a:solidFill>
                  <a:schemeClr val="tx2"/>
                </a:solidFill>
              </a:rPr>
              <a:t>eg</a:t>
            </a:r>
            <a:r>
              <a:rPr lang="en-GB" dirty="0" smtClean="0">
                <a:solidFill>
                  <a:schemeClr val="tx2"/>
                </a:solidFill>
              </a:rPr>
              <a:t> International sites</a:t>
            </a:r>
          </a:p>
          <a:p>
            <a:r>
              <a:rPr lang="en-GB" dirty="0" smtClean="0">
                <a:solidFill>
                  <a:schemeClr val="tx2"/>
                </a:solidFill>
              </a:rPr>
              <a:t>Sub studies </a:t>
            </a:r>
            <a:r>
              <a:rPr lang="en-GB" dirty="0" err="1" smtClean="0">
                <a:solidFill>
                  <a:schemeClr val="tx2"/>
                </a:solidFill>
              </a:rPr>
              <a:t>eg</a:t>
            </a:r>
            <a:r>
              <a:rPr lang="en-GB" dirty="0" smtClean="0">
                <a:solidFill>
                  <a:schemeClr val="tx2"/>
                </a:solidFill>
              </a:rPr>
              <a:t> </a:t>
            </a:r>
          </a:p>
          <a:p>
            <a:pPr lvl="1"/>
            <a:r>
              <a:rPr lang="en-GB" dirty="0" smtClean="0">
                <a:solidFill>
                  <a:schemeClr val="tx2"/>
                </a:solidFill>
              </a:rPr>
              <a:t>QoL</a:t>
            </a:r>
          </a:p>
          <a:p>
            <a:pPr lvl="1"/>
            <a:r>
              <a:rPr lang="en-GB" dirty="0" smtClean="0">
                <a:solidFill>
                  <a:schemeClr val="tx2"/>
                </a:solidFill>
              </a:rPr>
              <a:t>Sample collection</a:t>
            </a:r>
          </a:p>
          <a:p>
            <a:pPr lvl="1"/>
            <a:r>
              <a:rPr lang="en-GB" dirty="0" smtClean="0">
                <a:solidFill>
                  <a:schemeClr val="tx2"/>
                </a:solidFill>
              </a:rPr>
              <a:t>Central QC – pathology, imaging etc</a:t>
            </a:r>
          </a:p>
        </p:txBody>
      </p:sp>
    </p:spTree>
    <p:extLst>
      <p:ext uri="{BB962C8B-B14F-4D97-AF65-F5344CB8AC3E}">
        <p14:creationId xmlns:p14="http://schemas.microsoft.com/office/powerpoint/2010/main" val="1387914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accent1"/>
                </a:solidFill>
              </a:rPr>
              <a:t>Getting the funding right</a:t>
            </a:r>
            <a:endParaRPr lang="en-GB" b="1" dirty="0">
              <a:solidFill>
                <a:schemeClr val="accent1"/>
              </a:solidFill>
            </a:endParaRPr>
          </a:p>
        </p:txBody>
      </p:sp>
      <p:sp>
        <p:nvSpPr>
          <p:cNvPr id="3" name="Content Placeholder 2"/>
          <p:cNvSpPr>
            <a:spLocks noGrp="1"/>
          </p:cNvSpPr>
          <p:nvPr>
            <p:ph idx="1"/>
          </p:nvPr>
        </p:nvSpPr>
        <p:spPr>
          <a:xfrm>
            <a:off x="155575" y="4412125"/>
            <a:ext cx="4680520" cy="2420888"/>
          </a:xfrm>
        </p:spPr>
        <p:txBody>
          <a:bodyPr>
            <a:normAutofit fontScale="92500" lnSpcReduction="20000"/>
          </a:bodyPr>
          <a:lstStyle/>
          <a:p>
            <a:endParaRPr lang="en-GB" dirty="0" smtClean="0">
              <a:solidFill>
                <a:schemeClr val="tx2"/>
              </a:solidFill>
            </a:endParaRPr>
          </a:p>
          <a:p>
            <a:pPr algn="ctr">
              <a:buNone/>
            </a:pPr>
            <a:r>
              <a:rPr lang="en-GB" sz="2800" dirty="0" smtClean="0">
                <a:solidFill>
                  <a:schemeClr val="tx2"/>
                </a:solidFill>
              </a:rPr>
              <a:t>Maria Hawkins </a:t>
            </a:r>
          </a:p>
          <a:p>
            <a:pPr algn="ctr">
              <a:buNone/>
            </a:pPr>
            <a:r>
              <a:rPr lang="en-GB" sz="2200" dirty="0" smtClean="0">
                <a:solidFill>
                  <a:schemeClr val="tx2"/>
                </a:solidFill>
              </a:rPr>
              <a:t>Associate Professor and Honorary Consultant Clinical Oncologist</a:t>
            </a:r>
          </a:p>
          <a:p>
            <a:pPr algn="ctr">
              <a:buNone/>
            </a:pPr>
            <a:r>
              <a:rPr lang="en-GB" sz="2200" dirty="0" smtClean="0">
                <a:solidFill>
                  <a:schemeClr val="tx2"/>
                </a:solidFill>
              </a:rPr>
              <a:t>Oxford University Hospitals </a:t>
            </a:r>
          </a:p>
          <a:p>
            <a:pPr algn="ctr">
              <a:buNone/>
            </a:pPr>
            <a:r>
              <a:rPr lang="en-GB" sz="2200" dirty="0" smtClean="0">
                <a:solidFill>
                  <a:schemeClr val="tx2"/>
                </a:solidFill>
              </a:rPr>
              <a:t>NHS Trust</a:t>
            </a:r>
          </a:p>
          <a:p>
            <a:pPr algn="ctr">
              <a:buNone/>
            </a:pPr>
            <a:r>
              <a:rPr lang="en-GB" sz="2200" dirty="0" smtClean="0">
                <a:solidFill>
                  <a:schemeClr val="tx2"/>
                </a:solidFill>
              </a:rPr>
              <a:t>CI: </a:t>
            </a:r>
            <a:r>
              <a:rPr lang="en-GB" sz="2200" dirty="0" err="1" smtClean="0">
                <a:solidFill>
                  <a:schemeClr val="tx2"/>
                </a:solidFill>
              </a:rPr>
              <a:t>CHARIOt</a:t>
            </a:r>
            <a:r>
              <a:rPr lang="en-GB" sz="2200" dirty="0" smtClean="0">
                <a:solidFill>
                  <a:schemeClr val="tx2"/>
                </a:solidFill>
              </a:rPr>
              <a:t>, SPARC &amp; ABC07</a:t>
            </a:r>
          </a:p>
          <a:p>
            <a:endParaRPr lang="en-GB" dirty="0">
              <a:solidFill>
                <a:schemeClr val="tx2"/>
              </a:solidFill>
            </a:endParaRPr>
          </a:p>
        </p:txBody>
      </p:sp>
      <p:sp>
        <p:nvSpPr>
          <p:cNvPr id="4" name="Rounded Rectangular Callout 3"/>
          <p:cNvSpPr/>
          <p:nvPr/>
        </p:nvSpPr>
        <p:spPr>
          <a:xfrm>
            <a:off x="323528" y="1268760"/>
            <a:ext cx="8352928" cy="3312368"/>
          </a:xfrm>
          <a:prstGeom prst="wedgeRoundRectCallout">
            <a:avLst>
              <a:gd name="adj1" fmla="val -131"/>
              <a:gd name="adj2" fmla="val 61077"/>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002060"/>
                </a:solidFill>
              </a:rPr>
              <a:t>“As an investigator you are keen to start ASAP, but sometimes its wise to delay an application for funding; that way you submit the best possible application and haven’t missed the chance for funding by a rushing. The CTU team advice makes your study better and more likely to be funded. </a:t>
            </a:r>
          </a:p>
        </p:txBody>
      </p:sp>
      <p:sp>
        <p:nvSpPr>
          <p:cNvPr id="4100" name="AutoShape 4"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2" name="AutoShape 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4" name="AutoShape 8"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6" name="AutoShape 10"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8" name="AutoShape 12"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12" name="AutoShape 1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8" name="Picture 7"/>
          <p:cNvPicPr>
            <a:picLocks noChangeAspect="1"/>
          </p:cNvPicPr>
          <p:nvPr/>
        </p:nvPicPr>
        <p:blipFill>
          <a:blip r:embed="rId3"/>
          <a:stretch>
            <a:fillRect/>
          </a:stretch>
        </p:blipFill>
        <p:spPr>
          <a:xfrm>
            <a:off x="4833997" y="4763029"/>
            <a:ext cx="1538204" cy="1920842"/>
          </a:xfrm>
          <a:prstGeom prst="rect">
            <a:avLst/>
          </a:prstGeom>
        </p:spPr>
      </p:pic>
    </p:spTree>
    <p:extLst>
      <p:ext uri="{BB962C8B-B14F-4D97-AF65-F5344CB8AC3E}">
        <p14:creationId xmlns:p14="http://schemas.microsoft.com/office/powerpoint/2010/main" val="3708590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accent1"/>
                </a:solidFill>
              </a:rPr>
              <a:t>Getting the funding right </a:t>
            </a:r>
            <a:endParaRPr lang="en-GB" b="1" dirty="0">
              <a:solidFill>
                <a:schemeClr val="accent1"/>
              </a:solidFill>
            </a:endParaRPr>
          </a:p>
        </p:txBody>
      </p:sp>
      <p:sp>
        <p:nvSpPr>
          <p:cNvPr id="3" name="Content Placeholder 2"/>
          <p:cNvSpPr>
            <a:spLocks noGrp="1"/>
          </p:cNvSpPr>
          <p:nvPr>
            <p:ph idx="1"/>
          </p:nvPr>
        </p:nvSpPr>
        <p:spPr>
          <a:xfrm>
            <a:off x="155575" y="4412125"/>
            <a:ext cx="4680520" cy="2420888"/>
          </a:xfrm>
        </p:spPr>
        <p:txBody>
          <a:bodyPr>
            <a:normAutofit fontScale="92500" lnSpcReduction="10000"/>
          </a:bodyPr>
          <a:lstStyle/>
          <a:p>
            <a:endParaRPr lang="en-GB" dirty="0" smtClean="0">
              <a:solidFill>
                <a:schemeClr val="tx2"/>
              </a:solidFill>
            </a:endParaRPr>
          </a:p>
          <a:p>
            <a:pPr algn="ctr">
              <a:buNone/>
            </a:pPr>
            <a:r>
              <a:rPr lang="en-GB" sz="2800" dirty="0" smtClean="0">
                <a:solidFill>
                  <a:schemeClr val="tx2"/>
                </a:solidFill>
              </a:rPr>
              <a:t>Charlotte Coles </a:t>
            </a:r>
          </a:p>
          <a:p>
            <a:pPr algn="ctr">
              <a:buNone/>
            </a:pPr>
            <a:r>
              <a:rPr lang="en-GB" sz="2200" dirty="0" smtClean="0">
                <a:solidFill>
                  <a:schemeClr val="tx2"/>
                </a:solidFill>
              </a:rPr>
              <a:t>Consultant Clinical Oncologist</a:t>
            </a:r>
          </a:p>
          <a:p>
            <a:pPr algn="ctr">
              <a:buNone/>
            </a:pPr>
            <a:r>
              <a:rPr lang="en-GB" sz="2200" dirty="0" smtClean="0">
                <a:solidFill>
                  <a:schemeClr val="tx2"/>
                </a:solidFill>
              </a:rPr>
              <a:t>Cambridge University Hospitals </a:t>
            </a:r>
          </a:p>
          <a:p>
            <a:pPr algn="ctr">
              <a:buNone/>
            </a:pPr>
            <a:r>
              <a:rPr lang="en-GB" sz="2200" dirty="0" smtClean="0">
                <a:solidFill>
                  <a:schemeClr val="tx2"/>
                </a:solidFill>
              </a:rPr>
              <a:t>NHS Foundation Trust</a:t>
            </a:r>
          </a:p>
          <a:p>
            <a:pPr algn="ctr">
              <a:buNone/>
            </a:pPr>
            <a:r>
              <a:rPr lang="en-GB" sz="2200" dirty="0" smtClean="0">
                <a:solidFill>
                  <a:schemeClr val="tx2"/>
                </a:solidFill>
              </a:rPr>
              <a:t>CI: IMPORT HIGH &amp; LOW &amp; PRIMETIME</a:t>
            </a:r>
          </a:p>
          <a:p>
            <a:endParaRPr lang="en-GB" dirty="0">
              <a:solidFill>
                <a:schemeClr val="tx2"/>
              </a:solidFill>
            </a:endParaRPr>
          </a:p>
        </p:txBody>
      </p:sp>
      <p:sp>
        <p:nvSpPr>
          <p:cNvPr id="4" name="Rounded Rectangular Callout 3"/>
          <p:cNvSpPr/>
          <p:nvPr/>
        </p:nvSpPr>
        <p:spPr>
          <a:xfrm>
            <a:off x="323528" y="1268760"/>
            <a:ext cx="8352928" cy="3312368"/>
          </a:xfrm>
          <a:prstGeom prst="wedgeRoundRectCallout">
            <a:avLst>
              <a:gd name="adj1" fmla="val -131"/>
              <a:gd name="adj2" fmla="val 61077"/>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smtClean="0">
              <a:solidFill>
                <a:srgbClr val="002060"/>
              </a:solidFill>
            </a:endParaRPr>
          </a:p>
          <a:p>
            <a:pPr algn="ctr"/>
            <a:r>
              <a:rPr lang="en-GB" sz="2800" dirty="0" smtClean="0">
                <a:solidFill>
                  <a:srgbClr val="002060"/>
                </a:solidFill>
              </a:rPr>
              <a:t>“The CTU will provide important information on costing, including all the “hidden” costs that may not be obvious to the new CI. They will guide you through the (sometimes confusing) definitions of research vs treatment costs.  If all costs are not considered and applied for then it could prevent a study from proceeding smoothly.”</a:t>
            </a:r>
          </a:p>
          <a:p>
            <a:pPr algn="ctr"/>
            <a:endParaRPr lang="en-GB" sz="2800" dirty="0" smtClean="0">
              <a:solidFill>
                <a:srgbClr val="002060"/>
              </a:solidFill>
            </a:endParaRPr>
          </a:p>
        </p:txBody>
      </p:sp>
      <p:sp>
        <p:nvSpPr>
          <p:cNvPr id="4100" name="AutoShape 4"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2" name="AutoShape 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4" name="AutoShape 8"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6" name="AutoShape 10"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8" name="AutoShape 12"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12" name="AutoShape 1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723" r="13656" b="4215"/>
          <a:stretch/>
        </p:blipFill>
        <p:spPr>
          <a:xfrm>
            <a:off x="4840532" y="4788108"/>
            <a:ext cx="1328119" cy="1837924"/>
          </a:xfrm>
          <a:prstGeom prst="rect">
            <a:avLst/>
          </a:prstGeom>
        </p:spPr>
      </p:pic>
    </p:spTree>
    <p:extLst>
      <p:ext uri="{BB962C8B-B14F-4D97-AF65-F5344CB8AC3E}">
        <p14:creationId xmlns:p14="http://schemas.microsoft.com/office/powerpoint/2010/main" val="154944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accent1"/>
                </a:solidFill>
              </a:rPr>
              <a:t>Grant funding</a:t>
            </a:r>
            <a:endParaRPr lang="en-GB" b="1" dirty="0">
              <a:solidFill>
                <a:schemeClr val="accent1"/>
              </a:solidFill>
            </a:endParaRPr>
          </a:p>
        </p:txBody>
      </p:sp>
      <p:sp>
        <p:nvSpPr>
          <p:cNvPr id="3" name="Content Placeholder 2"/>
          <p:cNvSpPr>
            <a:spLocks noGrp="1"/>
          </p:cNvSpPr>
          <p:nvPr>
            <p:ph idx="1"/>
          </p:nvPr>
        </p:nvSpPr>
        <p:spPr/>
        <p:txBody>
          <a:bodyPr>
            <a:normAutofit/>
          </a:bodyPr>
          <a:lstStyle/>
          <a:p>
            <a:pPr marL="400050" lvl="1" indent="0"/>
            <a:endParaRPr lang="en-GB" dirty="0" smtClean="0">
              <a:solidFill>
                <a:schemeClr val="tx2"/>
              </a:solidFill>
            </a:endParaRPr>
          </a:p>
          <a:p>
            <a:r>
              <a:rPr lang="en-GB" dirty="0" smtClean="0">
                <a:solidFill>
                  <a:schemeClr val="tx2"/>
                </a:solidFill>
              </a:rPr>
              <a:t>Why do CTU’s vary?</a:t>
            </a:r>
          </a:p>
          <a:p>
            <a:pPr lvl="1"/>
            <a:r>
              <a:rPr lang="en-GB" dirty="0" smtClean="0">
                <a:solidFill>
                  <a:schemeClr val="tx2"/>
                </a:solidFill>
              </a:rPr>
              <a:t>Core support from funder may reduce cost</a:t>
            </a:r>
          </a:p>
          <a:p>
            <a:pPr lvl="1"/>
            <a:r>
              <a:rPr lang="en-GB" dirty="0" smtClean="0">
                <a:solidFill>
                  <a:schemeClr val="tx2"/>
                </a:solidFill>
              </a:rPr>
              <a:t>Institutional overheads </a:t>
            </a:r>
          </a:p>
          <a:p>
            <a:endParaRPr lang="en-GB" dirty="0">
              <a:solidFill>
                <a:schemeClr val="tx2"/>
              </a:solidFill>
            </a:endParaRPr>
          </a:p>
          <a:p>
            <a:endParaRPr lang="en-GB" dirty="0">
              <a:solidFill>
                <a:schemeClr val="tx2"/>
              </a:solidFill>
            </a:endParaRPr>
          </a:p>
          <a:p>
            <a:pPr lvl="1"/>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accent1"/>
                </a:solidFill>
              </a:rPr>
              <a:t>CTU Funding requirements</a:t>
            </a:r>
            <a:br>
              <a:rPr lang="en-GB" b="1" dirty="0" smtClean="0">
                <a:solidFill>
                  <a:schemeClr val="accent1"/>
                </a:solidFill>
              </a:rPr>
            </a:br>
            <a:r>
              <a:rPr lang="en-GB" sz="4000" dirty="0" smtClean="0">
                <a:solidFill>
                  <a:schemeClr val="accent1"/>
                </a:solidFill>
              </a:rPr>
              <a:t>Why does it cost so much?</a:t>
            </a:r>
            <a:endParaRPr lang="en-GB" sz="4000" dirty="0">
              <a:solidFill>
                <a:schemeClr val="accent1"/>
              </a:solidFill>
            </a:endParaRPr>
          </a:p>
        </p:txBody>
      </p:sp>
      <p:sp>
        <p:nvSpPr>
          <p:cNvPr id="3" name="Content Placeholder 2"/>
          <p:cNvSpPr>
            <a:spLocks noGrp="1"/>
          </p:cNvSpPr>
          <p:nvPr>
            <p:ph idx="1"/>
          </p:nvPr>
        </p:nvSpPr>
        <p:spPr/>
        <p:txBody>
          <a:bodyPr>
            <a:normAutofit fontScale="92500" lnSpcReduction="10000"/>
          </a:bodyPr>
          <a:lstStyle/>
          <a:p>
            <a:r>
              <a:rPr lang="en-GB" dirty="0" smtClean="0">
                <a:solidFill>
                  <a:schemeClr val="tx2"/>
                </a:solidFill>
              </a:rPr>
              <a:t>Staffing  </a:t>
            </a:r>
            <a:r>
              <a:rPr lang="en-GB" sz="2200" dirty="0" smtClean="0">
                <a:solidFill>
                  <a:schemeClr val="tx2"/>
                </a:solidFill>
              </a:rPr>
              <a:t>(</a:t>
            </a:r>
            <a:r>
              <a:rPr lang="en-GB" sz="2200" i="1" dirty="0" smtClean="0">
                <a:solidFill>
                  <a:schemeClr val="tx2"/>
                </a:solidFill>
              </a:rPr>
              <a:t>FTE depending on trial complexity</a:t>
            </a:r>
            <a:r>
              <a:rPr lang="en-GB" sz="2200" dirty="0" smtClean="0">
                <a:solidFill>
                  <a:schemeClr val="tx2"/>
                </a:solidFill>
              </a:rPr>
              <a:t>)</a:t>
            </a:r>
          </a:p>
          <a:p>
            <a:pPr lvl="1"/>
            <a:r>
              <a:rPr lang="en-GB" dirty="0" smtClean="0">
                <a:solidFill>
                  <a:schemeClr val="tx2"/>
                </a:solidFill>
              </a:rPr>
              <a:t>Trial manager</a:t>
            </a:r>
          </a:p>
          <a:p>
            <a:pPr lvl="1"/>
            <a:r>
              <a:rPr lang="en-GB" dirty="0" smtClean="0">
                <a:solidFill>
                  <a:schemeClr val="tx2"/>
                </a:solidFill>
              </a:rPr>
              <a:t>Statistical support</a:t>
            </a:r>
          </a:p>
          <a:p>
            <a:pPr lvl="1"/>
            <a:r>
              <a:rPr lang="en-GB" dirty="0" smtClean="0">
                <a:solidFill>
                  <a:schemeClr val="tx2"/>
                </a:solidFill>
              </a:rPr>
              <a:t>Database construction</a:t>
            </a:r>
          </a:p>
          <a:p>
            <a:pPr lvl="1"/>
            <a:r>
              <a:rPr lang="en-GB" dirty="0" smtClean="0">
                <a:solidFill>
                  <a:schemeClr val="tx2"/>
                </a:solidFill>
              </a:rPr>
              <a:t>Data management</a:t>
            </a:r>
          </a:p>
          <a:p>
            <a:pPr lvl="1"/>
            <a:r>
              <a:rPr lang="en-GB" dirty="0" smtClean="0">
                <a:solidFill>
                  <a:schemeClr val="tx2"/>
                </a:solidFill>
              </a:rPr>
              <a:t>Regulatory and Quality Management</a:t>
            </a:r>
          </a:p>
          <a:p>
            <a:pPr lvl="1">
              <a:buNone/>
            </a:pPr>
            <a:r>
              <a:rPr lang="en-GB" dirty="0" smtClean="0">
                <a:solidFill>
                  <a:schemeClr val="tx2"/>
                </a:solidFill>
              </a:rPr>
              <a:t> </a:t>
            </a:r>
          </a:p>
          <a:p>
            <a:r>
              <a:rPr lang="en-GB" dirty="0" smtClean="0">
                <a:solidFill>
                  <a:schemeClr val="tx2"/>
                </a:solidFill>
              </a:rPr>
              <a:t>Running expenses</a:t>
            </a:r>
          </a:p>
          <a:p>
            <a:pPr lvl="1"/>
            <a:r>
              <a:rPr lang="en-GB" dirty="0" smtClean="0">
                <a:solidFill>
                  <a:schemeClr val="tx2"/>
                </a:solidFill>
              </a:rPr>
              <a:t>Computer, software, etc</a:t>
            </a:r>
          </a:p>
          <a:p>
            <a:pPr lvl="1"/>
            <a:r>
              <a:rPr lang="en-GB" dirty="0" smtClean="0">
                <a:solidFill>
                  <a:schemeClr val="tx2"/>
                </a:solidFill>
              </a:rPr>
              <a:t>Administrative costs</a:t>
            </a:r>
          </a:p>
          <a:p>
            <a:pPr lvl="1"/>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accent1"/>
                </a:solidFill>
              </a:rPr>
              <a:t>Non-CTU costs</a:t>
            </a:r>
            <a:endParaRPr lang="en-GB" b="1" dirty="0">
              <a:solidFill>
                <a:schemeClr val="accent1"/>
              </a:solidFill>
            </a:endParaRPr>
          </a:p>
        </p:txBody>
      </p:sp>
      <p:sp>
        <p:nvSpPr>
          <p:cNvPr id="3" name="Content Placeholder 2"/>
          <p:cNvSpPr>
            <a:spLocks noGrp="1"/>
          </p:cNvSpPr>
          <p:nvPr>
            <p:ph idx="1"/>
          </p:nvPr>
        </p:nvSpPr>
        <p:spPr/>
        <p:txBody>
          <a:bodyPr>
            <a:normAutofit fontScale="92500" lnSpcReduction="20000"/>
          </a:bodyPr>
          <a:lstStyle/>
          <a:p>
            <a:r>
              <a:rPr lang="en-GB" dirty="0" smtClean="0">
                <a:solidFill>
                  <a:schemeClr val="tx2"/>
                </a:solidFill>
              </a:rPr>
              <a:t>Site </a:t>
            </a:r>
            <a:r>
              <a:rPr lang="en-GB" dirty="0">
                <a:solidFill>
                  <a:schemeClr val="tx2"/>
                </a:solidFill>
              </a:rPr>
              <a:t>costs</a:t>
            </a:r>
          </a:p>
          <a:p>
            <a:r>
              <a:rPr lang="en-GB" dirty="0" smtClean="0">
                <a:solidFill>
                  <a:schemeClr val="tx2"/>
                </a:solidFill>
              </a:rPr>
              <a:t>Intervention</a:t>
            </a:r>
          </a:p>
          <a:p>
            <a:r>
              <a:rPr lang="en-GB" dirty="0" smtClean="0">
                <a:solidFill>
                  <a:schemeClr val="tx2"/>
                </a:solidFill>
              </a:rPr>
              <a:t>IMP distribution</a:t>
            </a:r>
            <a:endParaRPr lang="en-GB" dirty="0">
              <a:solidFill>
                <a:schemeClr val="tx2"/>
              </a:solidFill>
            </a:endParaRPr>
          </a:p>
          <a:p>
            <a:r>
              <a:rPr lang="en-GB" dirty="0">
                <a:solidFill>
                  <a:schemeClr val="tx2"/>
                </a:solidFill>
              </a:rPr>
              <a:t>Translational </a:t>
            </a:r>
            <a:r>
              <a:rPr lang="en-GB" dirty="0" smtClean="0">
                <a:solidFill>
                  <a:schemeClr val="tx2"/>
                </a:solidFill>
              </a:rPr>
              <a:t>research</a:t>
            </a:r>
          </a:p>
          <a:p>
            <a:endParaRPr lang="en-GB" dirty="0" smtClean="0">
              <a:solidFill>
                <a:schemeClr val="tx2"/>
              </a:solidFill>
            </a:endParaRPr>
          </a:p>
          <a:p>
            <a:r>
              <a:rPr lang="en-GB" dirty="0" smtClean="0">
                <a:solidFill>
                  <a:schemeClr val="tx2"/>
                </a:solidFill>
              </a:rPr>
              <a:t>Don’t </a:t>
            </a:r>
            <a:r>
              <a:rPr lang="en-GB" dirty="0">
                <a:solidFill>
                  <a:schemeClr val="tx2"/>
                </a:solidFill>
              </a:rPr>
              <a:t>ask for too little</a:t>
            </a:r>
          </a:p>
          <a:p>
            <a:pPr lvl="1"/>
            <a:r>
              <a:rPr lang="en-GB" dirty="0" smtClean="0">
                <a:solidFill>
                  <a:schemeClr val="tx2"/>
                </a:solidFill>
              </a:rPr>
              <a:t>Underfunding impacts on trial success</a:t>
            </a:r>
          </a:p>
          <a:p>
            <a:pPr lvl="2"/>
            <a:r>
              <a:rPr lang="en-GB" dirty="0" smtClean="0">
                <a:solidFill>
                  <a:schemeClr val="tx2"/>
                </a:solidFill>
              </a:rPr>
              <a:t>Understaffed</a:t>
            </a:r>
          </a:p>
          <a:p>
            <a:pPr lvl="2"/>
            <a:r>
              <a:rPr lang="en-GB" dirty="0" smtClean="0">
                <a:solidFill>
                  <a:schemeClr val="tx2"/>
                </a:solidFill>
              </a:rPr>
              <a:t>Patient safety at risk</a:t>
            </a:r>
          </a:p>
          <a:p>
            <a:pPr lvl="2"/>
            <a:r>
              <a:rPr lang="en-GB" dirty="0" smtClean="0">
                <a:solidFill>
                  <a:schemeClr val="tx2"/>
                </a:solidFill>
              </a:rPr>
              <a:t>May cause delays</a:t>
            </a:r>
          </a:p>
          <a:p>
            <a:pPr lvl="2"/>
            <a:r>
              <a:rPr lang="en-GB" b="1" dirty="0" smtClean="0">
                <a:solidFill>
                  <a:schemeClr val="tx2"/>
                </a:solidFill>
              </a:rPr>
              <a:t>Unethical! </a:t>
            </a:r>
          </a:p>
          <a:p>
            <a:pPr lvl="1"/>
            <a:endParaRPr lang="en-GB" dirty="0"/>
          </a:p>
        </p:txBody>
      </p:sp>
    </p:spTree>
    <p:extLst>
      <p:ext uri="{BB962C8B-B14F-4D97-AF65-F5344CB8AC3E}">
        <p14:creationId xmlns:p14="http://schemas.microsoft.com/office/powerpoint/2010/main" val="36546295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rPr>
              <a:t>CTU Director Quote </a:t>
            </a:r>
            <a:endParaRPr lang="en-GB" b="1" dirty="0">
              <a:solidFill>
                <a:schemeClr val="accent1"/>
              </a:solidFill>
            </a:endParaRPr>
          </a:p>
        </p:txBody>
      </p:sp>
      <p:pic>
        <p:nvPicPr>
          <p:cNvPr id="5" name="Content Placeholder 4"/>
          <p:cNvPicPr>
            <a:picLocks noGrp="1" noChangeAspect="1"/>
          </p:cNvPicPr>
          <p:nvPr>
            <p:ph idx="1"/>
          </p:nvPr>
        </p:nvPicPr>
        <p:blipFill>
          <a:blip r:embed="rId2"/>
          <a:stretch>
            <a:fillRect/>
          </a:stretch>
        </p:blipFill>
        <p:spPr>
          <a:xfrm>
            <a:off x="3238500" y="5216607"/>
            <a:ext cx="1333500" cy="1333500"/>
          </a:xfrm>
          <a:prstGeom prst="rect">
            <a:avLst/>
          </a:prstGeom>
        </p:spPr>
      </p:pic>
      <p:sp>
        <p:nvSpPr>
          <p:cNvPr id="4" name="Rounded Rectangular Callout 3"/>
          <p:cNvSpPr/>
          <p:nvPr/>
        </p:nvSpPr>
        <p:spPr>
          <a:xfrm>
            <a:off x="475307" y="1600200"/>
            <a:ext cx="8136904" cy="2980928"/>
          </a:xfrm>
          <a:prstGeom prst="wedgeRoundRectCallout">
            <a:avLst>
              <a:gd name="adj1" fmla="val -7036"/>
              <a:gd name="adj2" fmla="val 67056"/>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smtClean="0">
              <a:solidFill>
                <a:srgbClr val="002060"/>
              </a:solidFill>
            </a:endParaRPr>
          </a:p>
          <a:p>
            <a:pPr algn="ctr"/>
            <a:endParaRPr lang="en-GB" sz="2800" dirty="0">
              <a:solidFill>
                <a:srgbClr val="002060"/>
              </a:solidFill>
            </a:endParaRPr>
          </a:p>
          <a:p>
            <a:pPr algn="ctr"/>
            <a:r>
              <a:rPr lang="en-GB" sz="2800" dirty="0" smtClean="0">
                <a:solidFill>
                  <a:srgbClr val="002060"/>
                </a:solidFill>
              </a:rPr>
              <a:t>“Beyond having a good question it’s important to </a:t>
            </a:r>
            <a:r>
              <a:rPr lang="en-GB" sz="2800" b="1" dirty="0" smtClean="0">
                <a:solidFill>
                  <a:srgbClr val="002060"/>
                </a:solidFill>
              </a:rPr>
              <a:t>engage with a CTU from the outset </a:t>
            </a:r>
            <a:r>
              <a:rPr lang="en-GB" sz="2800" dirty="0" smtClean="0">
                <a:solidFill>
                  <a:srgbClr val="002060"/>
                </a:solidFill>
              </a:rPr>
              <a:t>in order to ensure that all the vast regulatory and financial landscape can be addressed and to maximise the chances of successfully delivering the trial and obtaining a top quality answer to the question”</a:t>
            </a:r>
          </a:p>
          <a:p>
            <a:pPr algn="ctr"/>
            <a:endParaRPr lang="en-GB" sz="2800" dirty="0" smtClean="0">
              <a:solidFill>
                <a:srgbClr val="002060"/>
              </a:solidFill>
            </a:endParaRPr>
          </a:p>
          <a:p>
            <a:pPr algn="ctr"/>
            <a:endParaRPr lang="en-GB" sz="2800" dirty="0" smtClean="0">
              <a:solidFill>
                <a:srgbClr val="FF0000"/>
              </a:solidFill>
            </a:endParaRPr>
          </a:p>
        </p:txBody>
      </p:sp>
      <p:sp>
        <p:nvSpPr>
          <p:cNvPr id="7" name="Rectangle 6"/>
          <p:cNvSpPr/>
          <p:nvPr/>
        </p:nvSpPr>
        <p:spPr>
          <a:xfrm>
            <a:off x="4355976" y="5098527"/>
            <a:ext cx="4572000" cy="1292662"/>
          </a:xfrm>
          <a:prstGeom prst="rect">
            <a:avLst/>
          </a:prstGeom>
        </p:spPr>
        <p:txBody>
          <a:bodyPr>
            <a:spAutoFit/>
          </a:bodyPr>
          <a:lstStyle/>
          <a:p>
            <a:pPr algn="ctr">
              <a:buNone/>
            </a:pPr>
            <a:r>
              <a:rPr lang="en-GB" sz="2400" dirty="0" smtClean="0">
                <a:solidFill>
                  <a:schemeClr val="tx2"/>
                </a:solidFill>
              </a:rPr>
              <a:t>Professor Robert Jones</a:t>
            </a:r>
            <a:endParaRPr lang="en-GB" sz="2400" dirty="0">
              <a:solidFill>
                <a:schemeClr val="tx2"/>
              </a:solidFill>
            </a:endParaRPr>
          </a:p>
          <a:p>
            <a:pPr algn="ctr">
              <a:buNone/>
            </a:pPr>
            <a:r>
              <a:rPr lang="en-GB" dirty="0" smtClean="0">
                <a:solidFill>
                  <a:schemeClr val="tx2"/>
                </a:solidFill>
              </a:rPr>
              <a:t>Professor of Clinical Cancer Research</a:t>
            </a:r>
            <a:endParaRPr lang="en-GB" dirty="0">
              <a:solidFill>
                <a:schemeClr val="tx2"/>
              </a:solidFill>
            </a:endParaRPr>
          </a:p>
          <a:p>
            <a:pPr algn="ctr">
              <a:buNone/>
            </a:pPr>
            <a:r>
              <a:rPr lang="en-GB" dirty="0" smtClean="0">
                <a:solidFill>
                  <a:schemeClr val="tx2"/>
                </a:solidFill>
              </a:rPr>
              <a:t>Director: CR-UK Clinical Trials Unit </a:t>
            </a:r>
          </a:p>
          <a:p>
            <a:pPr algn="ctr">
              <a:buNone/>
            </a:pPr>
            <a:r>
              <a:rPr lang="en-GB" dirty="0" err="1" smtClean="0">
                <a:solidFill>
                  <a:schemeClr val="tx2"/>
                </a:solidFill>
              </a:rPr>
              <a:t>Beatson</a:t>
            </a:r>
            <a:r>
              <a:rPr lang="en-GB" dirty="0" smtClean="0">
                <a:solidFill>
                  <a:schemeClr val="tx2"/>
                </a:solidFill>
              </a:rPr>
              <a:t> </a:t>
            </a:r>
            <a:r>
              <a:rPr lang="en-GB" dirty="0">
                <a:solidFill>
                  <a:schemeClr val="tx2"/>
                </a:solidFill>
              </a:rPr>
              <a:t>Oncology Centre </a:t>
            </a:r>
            <a:r>
              <a:rPr lang="en-GB" dirty="0" smtClean="0">
                <a:solidFill>
                  <a:schemeClr val="tx2"/>
                </a:solidFill>
              </a:rPr>
              <a:t>Glasgow </a:t>
            </a:r>
            <a:endParaRPr lang="en-GB" dirty="0">
              <a:solidFill>
                <a:schemeClr val="tx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rPr>
              <a:t>CTU Director Quote </a:t>
            </a:r>
            <a:endParaRPr lang="en-GB" b="1" dirty="0">
              <a:solidFill>
                <a:schemeClr val="accent1"/>
              </a:solidFill>
            </a:endParaRPr>
          </a:p>
        </p:txBody>
      </p:sp>
      <p:sp>
        <p:nvSpPr>
          <p:cNvPr id="4" name="Rounded Rectangular Callout 3"/>
          <p:cNvSpPr/>
          <p:nvPr/>
        </p:nvSpPr>
        <p:spPr>
          <a:xfrm>
            <a:off x="475307" y="1600200"/>
            <a:ext cx="8136904" cy="2980928"/>
          </a:xfrm>
          <a:prstGeom prst="wedgeRoundRectCallout">
            <a:avLst>
              <a:gd name="adj1" fmla="val -7036"/>
              <a:gd name="adj2" fmla="val 67056"/>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smtClean="0">
              <a:solidFill>
                <a:srgbClr val="002060"/>
              </a:solidFill>
            </a:endParaRPr>
          </a:p>
          <a:p>
            <a:pPr algn="ctr"/>
            <a:r>
              <a:rPr lang="en-GB" sz="2800" dirty="0" smtClean="0">
                <a:solidFill>
                  <a:srgbClr val="002060"/>
                </a:solidFill>
              </a:rPr>
              <a:t>“The consequences of not involving a CTU in the early stages of negotiations with Pharma can lead to problems with underfunding and a lack of clarity on who is responsible for what </a:t>
            </a:r>
            <a:r>
              <a:rPr lang="en-GB" sz="2800" dirty="0" err="1" smtClean="0">
                <a:solidFill>
                  <a:srgbClr val="002060"/>
                </a:solidFill>
              </a:rPr>
              <a:t>eg</a:t>
            </a:r>
            <a:r>
              <a:rPr lang="en-GB" sz="2800" dirty="0" smtClean="0">
                <a:solidFill>
                  <a:srgbClr val="002060"/>
                </a:solidFill>
              </a:rPr>
              <a:t>. who owns the data, who can publish what.  This can lead to major problems and delays”</a:t>
            </a:r>
          </a:p>
          <a:p>
            <a:pPr algn="ctr"/>
            <a:endParaRPr lang="en-GB" sz="2800" dirty="0" smtClean="0">
              <a:solidFill>
                <a:srgbClr val="002060"/>
              </a:solidFill>
            </a:endParaRPr>
          </a:p>
        </p:txBody>
      </p:sp>
      <p:sp>
        <p:nvSpPr>
          <p:cNvPr id="8" name="Rectangle 7"/>
          <p:cNvSpPr/>
          <p:nvPr/>
        </p:nvSpPr>
        <p:spPr>
          <a:xfrm>
            <a:off x="295287" y="5140288"/>
            <a:ext cx="4248472" cy="1015663"/>
          </a:xfrm>
          <a:prstGeom prst="rect">
            <a:avLst/>
          </a:prstGeom>
        </p:spPr>
        <p:txBody>
          <a:bodyPr wrap="square">
            <a:spAutoFit/>
          </a:bodyPr>
          <a:lstStyle/>
          <a:p>
            <a:pPr algn="ctr">
              <a:buNone/>
            </a:pPr>
            <a:r>
              <a:rPr lang="en-GB" sz="2400" dirty="0" smtClean="0">
                <a:solidFill>
                  <a:schemeClr val="tx2"/>
                </a:solidFill>
              </a:rPr>
              <a:t>Professor </a:t>
            </a:r>
            <a:r>
              <a:rPr lang="en-GB" sz="2400" dirty="0">
                <a:solidFill>
                  <a:schemeClr val="tx2"/>
                </a:solidFill>
              </a:rPr>
              <a:t>J</a:t>
            </a:r>
            <a:r>
              <a:rPr lang="en-GB" sz="2400" dirty="0" smtClean="0">
                <a:solidFill>
                  <a:schemeClr val="tx2"/>
                </a:solidFill>
              </a:rPr>
              <a:t>onathan </a:t>
            </a:r>
            <a:r>
              <a:rPr lang="en-GB" sz="2400" dirty="0" err="1" smtClean="0">
                <a:solidFill>
                  <a:schemeClr val="tx2"/>
                </a:solidFill>
              </a:rPr>
              <a:t>Ledermann</a:t>
            </a:r>
            <a:endParaRPr lang="en-GB" sz="2400" dirty="0">
              <a:solidFill>
                <a:schemeClr val="tx2"/>
              </a:solidFill>
            </a:endParaRPr>
          </a:p>
          <a:p>
            <a:pPr algn="ctr">
              <a:buNone/>
            </a:pPr>
            <a:r>
              <a:rPr lang="en-GB" dirty="0" smtClean="0">
                <a:solidFill>
                  <a:schemeClr val="tx2"/>
                </a:solidFill>
              </a:rPr>
              <a:t>Professor in Medical Oncology</a:t>
            </a:r>
            <a:endParaRPr lang="en-GB" dirty="0">
              <a:solidFill>
                <a:schemeClr val="tx2"/>
              </a:solidFill>
            </a:endParaRPr>
          </a:p>
          <a:p>
            <a:pPr algn="ctr">
              <a:buNone/>
            </a:pPr>
            <a:r>
              <a:rPr lang="en-GB" dirty="0" smtClean="0">
                <a:solidFill>
                  <a:schemeClr val="tx2"/>
                </a:solidFill>
              </a:rPr>
              <a:t>Director: CR UK &amp; UCL Cancer Trials Centre </a:t>
            </a:r>
            <a:endParaRPr lang="en-GB" dirty="0">
              <a:solidFill>
                <a:schemeClr val="tx2"/>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121" r="9522" b="2999"/>
          <a:stretch/>
        </p:blipFill>
        <p:spPr>
          <a:xfrm>
            <a:off x="4600239" y="4770897"/>
            <a:ext cx="1483929" cy="1754447"/>
          </a:xfrm>
          <a:prstGeom prst="rect">
            <a:avLst/>
          </a:prstGeom>
        </p:spPr>
      </p:pic>
    </p:spTree>
    <p:extLst>
      <p:ext uri="{BB962C8B-B14F-4D97-AF65-F5344CB8AC3E}">
        <p14:creationId xmlns:p14="http://schemas.microsoft.com/office/powerpoint/2010/main" val="1678775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28800"/>
            <a:ext cx="8229600" cy="1143000"/>
          </a:xfrm>
        </p:spPr>
        <p:txBody>
          <a:bodyPr>
            <a:normAutofit/>
          </a:bodyPr>
          <a:lstStyle/>
          <a:p>
            <a:r>
              <a:rPr lang="en-GB" b="1" dirty="0" smtClean="0">
                <a:solidFill>
                  <a:schemeClr val="accent1"/>
                </a:solidFill>
              </a:rPr>
              <a:t>What is a CTU?</a:t>
            </a:r>
            <a:endParaRPr lang="en-GB" b="1" dirty="0">
              <a:solidFill>
                <a:schemeClr val="accent1"/>
              </a:solidFill>
            </a:endParaRP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7578093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accent1"/>
                </a:solidFill>
              </a:rPr>
              <a:t>Negotiating with Industry</a:t>
            </a:r>
            <a:br>
              <a:rPr lang="en-GB" b="1" dirty="0" smtClean="0">
                <a:solidFill>
                  <a:schemeClr val="accent1"/>
                </a:solidFill>
              </a:rPr>
            </a:br>
            <a:r>
              <a:rPr lang="en-GB" sz="4000" dirty="0" smtClean="0">
                <a:solidFill>
                  <a:schemeClr val="tx2">
                    <a:lumMod val="60000"/>
                    <a:lumOff val="40000"/>
                  </a:schemeClr>
                </a:solidFill>
              </a:rPr>
              <a:t>How can a CTU help?</a:t>
            </a:r>
            <a:endParaRPr lang="en-GB" sz="4000" dirty="0">
              <a:solidFill>
                <a:schemeClr val="tx2">
                  <a:lumMod val="60000"/>
                  <a:lumOff val="40000"/>
                </a:schemeClr>
              </a:solidFill>
            </a:endParaRPr>
          </a:p>
        </p:txBody>
      </p:sp>
      <p:sp>
        <p:nvSpPr>
          <p:cNvPr id="3" name="Content Placeholder 2"/>
          <p:cNvSpPr>
            <a:spLocks noGrp="1"/>
          </p:cNvSpPr>
          <p:nvPr>
            <p:ph idx="1"/>
          </p:nvPr>
        </p:nvSpPr>
        <p:spPr/>
        <p:txBody>
          <a:bodyPr>
            <a:normAutofit fontScale="92500" lnSpcReduction="20000"/>
          </a:bodyPr>
          <a:lstStyle/>
          <a:p>
            <a:r>
              <a:rPr lang="en-GB" dirty="0" smtClean="0">
                <a:solidFill>
                  <a:schemeClr val="tx2"/>
                </a:solidFill>
              </a:rPr>
              <a:t>Prior experience with a variety of companies</a:t>
            </a:r>
          </a:p>
          <a:p>
            <a:pPr lvl="1">
              <a:buFont typeface="Arial" pitchFamily="34" charset="0"/>
              <a:buChar char="•"/>
            </a:pPr>
            <a:r>
              <a:rPr lang="en-GB" dirty="0" smtClean="0">
                <a:solidFill>
                  <a:schemeClr val="tx2"/>
                </a:solidFill>
              </a:rPr>
              <a:t>Understanding the pitfalls</a:t>
            </a:r>
          </a:p>
          <a:p>
            <a:endParaRPr lang="en-GB" dirty="0" smtClean="0">
              <a:solidFill>
                <a:schemeClr val="tx2"/>
              </a:solidFill>
            </a:endParaRPr>
          </a:p>
          <a:p>
            <a:r>
              <a:rPr lang="en-GB" dirty="0" smtClean="0">
                <a:solidFill>
                  <a:schemeClr val="tx2"/>
                </a:solidFill>
              </a:rPr>
              <a:t>Requesting realistic funding</a:t>
            </a:r>
          </a:p>
          <a:p>
            <a:endParaRPr lang="en-GB" dirty="0" smtClean="0">
              <a:solidFill>
                <a:schemeClr val="tx2"/>
              </a:solidFill>
            </a:endParaRPr>
          </a:p>
          <a:p>
            <a:r>
              <a:rPr lang="en-GB" dirty="0" smtClean="0">
                <a:solidFill>
                  <a:schemeClr val="tx2"/>
                </a:solidFill>
              </a:rPr>
              <a:t>Contract negotiation</a:t>
            </a:r>
          </a:p>
          <a:p>
            <a:pPr lvl="1">
              <a:buFont typeface="Arial" pitchFamily="34" charset="0"/>
              <a:buChar char="•"/>
            </a:pPr>
            <a:r>
              <a:rPr lang="en-GB" dirty="0" smtClean="0">
                <a:solidFill>
                  <a:schemeClr val="tx2"/>
                </a:solidFill>
              </a:rPr>
              <a:t>Understanding the wider implications</a:t>
            </a:r>
          </a:p>
          <a:p>
            <a:pPr lvl="1"/>
            <a:endParaRPr lang="en-GB" dirty="0">
              <a:solidFill>
                <a:schemeClr val="tx2"/>
              </a:solidFill>
            </a:endParaRPr>
          </a:p>
          <a:p>
            <a:r>
              <a:rPr lang="en-GB" dirty="0" smtClean="0">
                <a:solidFill>
                  <a:schemeClr val="tx2"/>
                </a:solidFill>
              </a:rPr>
              <a:t>Investigational Medicinal Product management</a:t>
            </a:r>
          </a:p>
          <a:p>
            <a:pPr marL="742950" lvl="2" indent="-342900"/>
            <a:r>
              <a:rPr lang="en-GB" sz="2800" dirty="0" smtClean="0">
                <a:solidFill>
                  <a:schemeClr val="tx2"/>
                </a:solidFill>
              </a:rPr>
              <a:t>What works</a:t>
            </a:r>
          </a:p>
        </p:txBody>
      </p:sp>
    </p:spTree>
    <p:extLst>
      <p:ext uri="{BB962C8B-B14F-4D97-AF65-F5344CB8AC3E}">
        <p14:creationId xmlns:p14="http://schemas.microsoft.com/office/powerpoint/2010/main" val="37165923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tx2">
                    <a:lumMod val="60000"/>
                    <a:lumOff val="40000"/>
                  </a:schemeClr>
                </a:solidFill>
              </a:rPr>
              <a:t>When to engage with a CTU?</a:t>
            </a:r>
            <a:endParaRPr lang="en-GB" b="1" dirty="0">
              <a:solidFill>
                <a:schemeClr val="tx2">
                  <a:lumMod val="60000"/>
                  <a:lumOff val="40000"/>
                </a:schemeClr>
              </a:solidFill>
            </a:endParaRPr>
          </a:p>
        </p:txBody>
      </p:sp>
      <p:sp>
        <p:nvSpPr>
          <p:cNvPr id="3" name="Content Placeholder 2"/>
          <p:cNvSpPr>
            <a:spLocks noGrp="1"/>
          </p:cNvSpPr>
          <p:nvPr>
            <p:ph idx="1"/>
          </p:nvPr>
        </p:nvSpPr>
        <p:spPr/>
        <p:txBody>
          <a:bodyPr/>
          <a:lstStyle/>
          <a:p>
            <a:r>
              <a:rPr lang="en-GB" dirty="0" smtClean="0">
                <a:solidFill>
                  <a:schemeClr val="tx2"/>
                </a:solidFill>
              </a:rPr>
              <a:t>Right from the start!</a:t>
            </a:r>
          </a:p>
          <a:p>
            <a:endParaRPr lang="en-GB" dirty="0" smtClean="0">
              <a:solidFill>
                <a:schemeClr val="tx2"/>
              </a:solidFill>
            </a:endParaRPr>
          </a:p>
          <a:p>
            <a:r>
              <a:rPr lang="en-GB" dirty="0" smtClean="0">
                <a:solidFill>
                  <a:schemeClr val="tx2"/>
                </a:solidFill>
              </a:rPr>
              <a:t>Why?</a:t>
            </a:r>
          </a:p>
          <a:p>
            <a:pPr lvl="1"/>
            <a:r>
              <a:rPr lang="en-GB" dirty="0" smtClean="0">
                <a:solidFill>
                  <a:schemeClr val="tx2"/>
                </a:solidFill>
              </a:rPr>
              <a:t>It’s not just about trial design</a:t>
            </a:r>
          </a:p>
          <a:p>
            <a:pPr lvl="1"/>
            <a:r>
              <a:rPr lang="en-GB" dirty="0" smtClean="0">
                <a:solidFill>
                  <a:schemeClr val="tx2"/>
                </a:solidFill>
              </a:rPr>
              <a:t>Contracts</a:t>
            </a:r>
          </a:p>
          <a:p>
            <a:pPr lvl="1"/>
            <a:r>
              <a:rPr lang="en-GB" dirty="0" smtClean="0">
                <a:solidFill>
                  <a:schemeClr val="tx2"/>
                </a:solidFill>
              </a:rPr>
              <a:t>Costings</a:t>
            </a:r>
          </a:p>
          <a:p>
            <a:pPr lvl="1"/>
            <a:r>
              <a:rPr lang="en-GB" dirty="0" smtClean="0">
                <a:solidFill>
                  <a:schemeClr val="tx2"/>
                </a:solidFill>
              </a:rPr>
              <a:t>Navigating the regulations </a:t>
            </a:r>
          </a:p>
          <a:p>
            <a:pPr lvl="1"/>
            <a:endParaRPr lang="en-GB" dirty="0"/>
          </a:p>
        </p:txBody>
      </p:sp>
    </p:spTree>
    <p:extLst>
      <p:ext uri="{BB962C8B-B14F-4D97-AF65-F5344CB8AC3E}">
        <p14:creationId xmlns:p14="http://schemas.microsoft.com/office/powerpoint/2010/main" val="3799430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accent1"/>
                </a:solidFill>
              </a:rPr>
              <a:t>Working with a CTU at concept stage</a:t>
            </a:r>
            <a:endParaRPr lang="en-GB" b="1" dirty="0">
              <a:solidFill>
                <a:schemeClr val="accent1"/>
              </a:solidFill>
            </a:endParaRPr>
          </a:p>
        </p:txBody>
      </p:sp>
      <p:sp>
        <p:nvSpPr>
          <p:cNvPr id="3" name="Content Placeholder 2"/>
          <p:cNvSpPr>
            <a:spLocks noGrp="1"/>
          </p:cNvSpPr>
          <p:nvPr>
            <p:ph idx="1"/>
          </p:nvPr>
        </p:nvSpPr>
        <p:spPr>
          <a:xfrm>
            <a:off x="155575" y="4412125"/>
            <a:ext cx="4680520" cy="2420888"/>
          </a:xfrm>
        </p:spPr>
        <p:txBody>
          <a:bodyPr>
            <a:normAutofit fontScale="92500" lnSpcReduction="10000"/>
          </a:bodyPr>
          <a:lstStyle/>
          <a:p>
            <a:endParaRPr lang="en-GB" dirty="0" smtClean="0">
              <a:solidFill>
                <a:schemeClr val="tx2"/>
              </a:solidFill>
            </a:endParaRPr>
          </a:p>
          <a:p>
            <a:pPr algn="ctr">
              <a:buNone/>
            </a:pPr>
            <a:r>
              <a:rPr lang="en-GB" sz="2800" dirty="0" smtClean="0">
                <a:solidFill>
                  <a:schemeClr val="tx2"/>
                </a:solidFill>
              </a:rPr>
              <a:t>Charlotte Coles </a:t>
            </a:r>
          </a:p>
          <a:p>
            <a:pPr algn="ctr">
              <a:buNone/>
            </a:pPr>
            <a:r>
              <a:rPr lang="en-GB" sz="2200" dirty="0" smtClean="0">
                <a:solidFill>
                  <a:schemeClr val="tx2"/>
                </a:solidFill>
              </a:rPr>
              <a:t>Consultant Clinical Oncologist</a:t>
            </a:r>
          </a:p>
          <a:p>
            <a:pPr algn="ctr">
              <a:buNone/>
            </a:pPr>
            <a:r>
              <a:rPr lang="en-GB" sz="2200" dirty="0" smtClean="0">
                <a:solidFill>
                  <a:schemeClr val="tx2"/>
                </a:solidFill>
              </a:rPr>
              <a:t>Cambridge University Hospitals </a:t>
            </a:r>
          </a:p>
          <a:p>
            <a:pPr algn="ctr">
              <a:buNone/>
            </a:pPr>
            <a:r>
              <a:rPr lang="en-GB" sz="2200" dirty="0" smtClean="0">
                <a:solidFill>
                  <a:schemeClr val="tx2"/>
                </a:solidFill>
              </a:rPr>
              <a:t>NHS Foundation Trust</a:t>
            </a:r>
          </a:p>
          <a:p>
            <a:pPr algn="ctr">
              <a:buNone/>
            </a:pPr>
            <a:r>
              <a:rPr lang="en-GB" sz="2200" dirty="0" smtClean="0">
                <a:solidFill>
                  <a:schemeClr val="tx2"/>
                </a:solidFill>
              </a:rPr>
              <a:t>CI: IMPORT HIGH &amp; LOW &amp; PRIMETIME</a:t>
            </a:r>
          </a:p>
          <a:p>
            <a:endParaRPr lang="en-GB" dirty="0">
              <a:solidFill>
                <a:schemeClr val="tx2"/>
              </a:solidFill>
            </a:endParaRPr>
          </a:p>
        </p:txBody>
      </p:sp>
      <p:sp>
        <p:nvSpPr>
          <p:cNvPr id="4" name="Rounded Rectangular Callout 3"/>
          <p:cNvSpPr/>
          <p:nvPr/>
        </p:nvSpPr>
        <p:spPr>
          <a:xfrm>
            <a:off x="323528" y="1268760"/>
            <a:ext cx="8352928" cy="3312368"/>
          </a:xfrm>
          <a:prstGeom prst="wedgeRoundRectCallout">
            <a:avLst>
              <a:gd name="adj1" fmla="val -131"/>
              <a:gd name="adj2" fmla="val 61077"/>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smtClean="0">
              <a:solidFill>
                <a:srgbClr val="002060"/>
              </a:solidFill>
            </a:endParaRPr>
          </a:p>
          <a:p>
            <a:pPr algn="ctr"/>
            <a:r>
              <a:rPr lang="en-GB" sz="2800" dirty="0" smtClean="0">
                <a:solidFill>
                  <a:srgbClr val="002060"/>
                </a:solidFill>
              </a:rPr>
              <a:t>“The worst case scenario of not working with a CTU from concept stage is that the study even if funded, is then undeliverable due to fundamental methodological flaws.  A more common situation is that the trial design is suboptimal and it takes a huge amount of work to modify it.  The CTU brings an enormous amount of expertise and are not just there for advice on the power calculation!”</a:t>
            </a:r>
          </a:p>
          <a:p>
            <a:pPr algn="ctr"/>
            <a:endParaRPr lang="en-GB" sz="2800" dirty="0" smtClean="0">
              <a:solidFill>
                <a:srgbClr val="002060"/>
              </a:solidFill>
            </a:endParaRPr>
          </a:p>
        </p:txBody>
      </p:sp>
      <p:sp>
        <p:nvSpPr>
          <p:cNvPr id="4100" name="AutoShape 4"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2" name="AutoShape 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4" name="AutoShape 8"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6" name="AutoShape 10"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8" name="AutoShape 12"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12" name="AutoShape 1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723" r="13656" b="4215"/>
          <a:stretch/>
        </p:blipFill>
        <p:spPr>
          <a:xfrm>
            <a:off x="4840532" y="4788108"/>
            <a:ext cx="1328119" cy="1837924"/>
          </a:xfrm>
          <a:prstGeom prst="rect">
            <a:avLst/>
          </a:prstGeom>
        </p:spPr>
      </p:pic>
    </p:spTree>
    <p:extLst>
      <p:ext uri="{BB962C8B-B14F-4D97-AF65-F5344CB8AC3E}">
        <p14:creationId xmlns:p14="http://schemas.microsoft.com/office/powerpoint/2010/main" val="31240697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accent1"/>
                </a:solidFill>
              </a:rPr>
              <a:t>Working with a CTU at concept stage</a:t>
            </a:r>
            <a:endParaRPr lang="en-GB" b="1" dirty="0">
              <a:solidFill>
                <a:schemeClr val="accent1"/>
              </a:solidFill>
            </a:endParaRPr>
          </a:p>
        </p:txBody>
      </p:sp>
      <p:sp>
        <p:nvSpPr>
          <p:cNvPr id="3" name="Content Placeholder 2"/>
          <p:cNvSpPr>
            <a:spLocks noGrp="1"/>
          </p:cNvSpPr>
          <p:nvPr>
            <p:ph idx="1"/>
          </p:nvPr>
        </p:nvSpPr>
        <p:spPr>
          <a:xfrm>
            <a:off x="155575" y="4412125"/>
            <a:ext cx="4680520" cy="2420888"/>
          </a:xfrm>
        </p:spPr>
        <p:txBody>
          <a:bodyPr>
            <a:normAutofit fontScale="92500" lnSpcReduction="20000"/>
          </a:bodyPr>
          <a:lstStyle/>
          <a:p>
            <a:endParaRPr lang="en-GB" dirty="0" smtClean="0">
              <a:solidFill>
                <a:schemeClr val="tx2"/>
              </a:solidFill>
            </a:endParaRPr>
          </a:p>
          <a:p>
            <a:pPr algn="ctr">
              <a:buNone/>
            </a:pPr>
            <a:r>
              <a:rPr lang="en-GB" sz="2800" dirty="0" smtClean="0">
                <a:solidFill>
                  <a:schemeClr val="tx2"/>
                </a:solidFill>
              </a:rPr>
              <a:t>Maria Hawkins </a:t>
            </a:r>
          </a:p>
          <a:p>
            <a:pPr algn="ctr">
              <a:buNone/>
            </a:pPr>
            <a:r>
              <a:rPr lang="en-GB" sz="2200" dirty="0" smtClean="0">
                <a:solidFill>
                  <a:schemeClr val="tx2"/>
                </a:solidFill>
              </a:rPr>
              <a:t>Associate Professor and Honorary Consultant Clinical Oncologist</a:t>
            </a:r>
          </a:p>
          <a:p>
            <a:pPr algn="ctr">
              <a:buNone/>
            </a:pPr>
            <a:r>
              <a:rPr lang="en-GB" sz="2200" dirty="0" smtClean="0">
                <a:solidFill>
                  <a:schemeClr val="tx2"/>
                </a:solidFill>
              </a:rPr>
              <a:t>Oxford University Hospitals </a:t>
            </a:r>
          </a:p>
          <a:p>
            <a:pPr algn="ctr">
              <a:buNone/>
            </a:pPr>
            <a:r>
              <a:rPr lang="en-GB" sz="2200" dirty="0" smtClean="0">
                <a:solidFill>
                  <a:schemeClr val="tx2"/>
                </a:solidFill>
              </a:rPr>
              <a:t>NHS Trust</a:t>
            </a:r>
          </a:p>
          <a:p>
            <a:pPr algn="ctr">
              <a:buNone/>
            </a:pPr>
            <a:r>
              <a:rPr lang="en-GB" sz="2200" dirty="0" smtClean="0">
                <a:solidFill>
                  <a:schemeClr val="tx2"/>
                </a:solidFill>
              </a:rPr>
              <a:t>CI: </a:t>
            </a:r>
            <a:r>
              <a:rPr lang="en-GB" sz="2200" dirty="0" err="1" smtClean="0">
                <a:solidFill>
                  <a:schemeClr val="tx2"/>
                </a:solidFill>
              </a:rPr>
              <a:t>CHARIOt</a:t>
            </a:r>
            <a:r>
              <a:rPr lang="en-GB" sz="2200" dirty="0" smtClean="0">
                <a:solidFill>
                  <a:schemeClr val="tx2"/>
                </a:solidFill>
              </a:rPr>
              <a:t>, SPARC &amp; ABC07</a:t>
            </a:r>
          </a:p>
          <a:p>
            <a:endParaRPr lang="en-GB" dirty="0">
              <a:solidFill>
                <a:schemeClr val="tx2"/>
              </a:solidFill>
            </a:endParaRPr>
          </a:p>
        </p:txBody>
      </p:sp>
      <p:sp>
        <p:nvSpPr>
          <p:cNvPr id="4" name="Rounded Rectangular Callout 3"/>
          <p:cNvSpPr/>
          <p:nvPr/>
        </p:nvSpPr>
        <p:spPr>
          <a:xfrm>
            <a:off x="323528" y="1268760"/>
            <a:ext cx="8352928" cy="3312368"/>
          </a:xfrm>
          <a:prstGeom prst="wedgeRoundRectCallout">
            <a:avLst>
              <a:gd name="adj1" fmla="val -131"/>
              <a:gd name="adj2" fmla="val 61077"/>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smtClean="0">
              <a:solidFill>
                <a:srgbClr val="002060"/>
              </a:solidFill>
            </a:endParaRPr>
          </a:p>
          <a:p>
            <a:pPr algn="ctr"/>
            <a:r>
              <a:rPr lang="en-GB" sz="2800" dirty="0" smtClean="0">
                <a:solidFill>
                  <a:srgbClr val="002060"/>
                </a:solidFill>
              </a:rPr>
              <a:t>“The aim of the CTU is to help you design and run the best study possible and CTU staff time is allocated to your study.  Once they know what the trial is about they help you a lot with feasibility, funding, regulatory, statistics questionnaires etc.  </a:t>
            </a:r>
          </a:p>
          <a:p>
            <a:pPr algn="ctr"/>
            <a:endParaRPr lang="en-GB" sz="2800" dirty="0" smtClean="0">
              <a:solidFill>
                <a:srgbClr val="002060"/>
              </a:solidFill>
            </a:endParaRPr>
          </a:p>
        </p:txBody>
      </p:sp>
      <p:sp>
        <p:nvSpPr>
          <p:cNvPr id="4100" name="AutoShape 4"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2" name="AutoShape 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4" name="AutoShape 8"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6" name="AutoShape 10"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8" name="AutoShape 12"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12" name="AutoShape 1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8" name="Picture 7"/>
          <p:cNvPicPr>
            <a:picLocks noChangeAspect="1"/>
          </p:cNvPicPr>
          <p:nvPr/>
        </p:nvPicPr>
        <p:blipFill>
          <a:blip r:embed="rId3"/>
          <a:stretch>
            <a:fillRect/>
          </a:stretch>
        </p:blipFill>
        <p:spPr>
          <a:xfrm>
            <a:off x="4833997" y="4763029"/>
            <a:ext cx="1538204" cy="1920842"/>
          </a:xfrm>
          <a:prstGeom prst="rect">
            <a:avLst/>
          </a:prstGeom>
        </p:spPr>
      </p:pic>
    </p:spTree>
    <p:extLst>
      <p:ext uri="{BB962C8B-B14F-4D97-AF65-F5344CB8AC3E}">
        <p14:creationId xmlns:p14="http://schemas.microsoft.com/office/powerpoint/2010/main" val="9697828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accent1"/>
                </a:solidFill>
              </a:rPr>
              <a:t>Engaging the right CTU</a:t>
            </a:r>
            <a:br>
              <a:rPr lang="en-GB" b="1" dirty="0" smtClean="0">
                <a:solidFill>
                  <a:schemeClr val="accent1"/>
                </a:solidFill>
              </a:rPr>
            </a:br>
            <a:r>
              <a:rPr lang="en-GB" dirty="0" smtClean="0">
                <a:solidFill>
                  <a:schemeClr val="accent1">
                    <a:lumMod val="60000"/>
                    <a:lumOff val="40000"/>
                  </a:schemeClr>
                </a:solidFill>
              </a:rPr>
              <a:t>Factors to consider</a:t>
            </a:r>
            <a:endParaRPr lang="en-GB" b="1" dirty="0">
              <a:solidFill>
                <a:schemeClr val="accent1">
                  <a:lumMod val="60000"/>
                  <a:lumOff val="40000"/>
                </a:schemeClr>
              </a:solidFill>
            </a:endParaRPr>
          </a:p>
        </p:txBody>
      </p:sp>
      <p:sp>
        <p:nvSpPr>
          <p:cNvPr id="3" name="Content Placeholder 2"/>
          <p:cNvSpPr>
            <a:spLocks noGrp="1"/>
          </p:cNvSpPr>
          <p:nvPr>
            <p:ph idx="1"/>
          </p:nvPr>
        </p:nvSpPr>
        <p:spPr/>
        <p:txBody>
          <a:bodyPr>
            <a:normAutofit fontScale="92500" lnSpcReduction="10000"/>
          </a:bodyPr>
          <a:lstStyle/>
          <a:p>
            <a:r>
              <a:rPr lang="en-GB" dirty="0" smtClean="0">
                <a:solidFill>
                  <a:schemeClr val="tx2"/>
                </a:solidFill>
              </a:rPr>
              <a:t>CTU Expertise and track record</a:t>
            </a:r>
          </a:p>
          <a:p>
            <a:pPr lvl="1"/>
            <a:r>
              <a:rPr lang="en-GB" dirty="0" smtClean="0">
                <a:solidFill>
                  <a:schemeClr val="tx2"/>
                </a:solidFill>
              </a:rPr>
              <a:t>Likely funder </a:t>
            </a:r>
          </a:p>
          <a:p>
            <a:pPr lvl="1"/>
            <a:r>
              <a:rPr lang="en-GB" dirty="0" smtClean="0">
                <a:solidFill>
                  <a:schemeClr val="tx2"/>
                </a:solidFill>
              </a:rPr>
              <a:t>Disease area</a:t>
            </a:r>
          </a:p>
          <a:p>
            <a:pPr lvl="1"/>
            <a:r>
              <a:rPr lang="en-GB" dirty="0" smtClean="0">
                <a:solidFill>
                  <a:schemeClr val="tx2"/>
                </a:solidFill>
              </a:rPr>
              <a:t>Intervention</a:t>
            </a:r>
          </a:p>
          <a:p>
            <a:pPr lvl="1"/>
            <a:r>
              <a:rPr lang="en-GB" dirty="0" smtClean="0">
                <a:solidFill>
                  <a:schemeClr val="tx2"/>
                </a:solidFill>
              </a:rPr>
              <a:t>Setting </a:t>
            </a:r>
            <a:r>
              <a:rPr lang="en-GB" dirty="0" err="1" smtClean="0">
                <a:solidFill>
                  <a:schemeClr val="tx2"/>
                </a:solidFill>
              </a:rPr>
              <a:t>eg</a:t>
            </a:r>
            <a:r>
              <a:rPr lang="en-GB" dirty="0" smtClean="0">
                <a:solidFill>
                  <a:schemeClr val="tx2"/>
                </a:solidFill>
              </a:rPr>
              <a:t> primary care, international etc </a:t>
            </a:r>
          </a:p>
          <a:p>
            <a:pPr lvl="1"/>
            <a:r>
              <a:rPr lang="en-GB" dirty="0" smtClean="0">
                <a:solidFill>
                  <a:schemeClr val="tx2"/>
                </a:solidFill>
              </a:rPr>
              <a:t>Methodology</a:t>
            </a:r>
          </a:p>
          <a:p>
            <a:pPr lvl="1"/>
            <a:endParaRPr lang="en-GB" dirty="0" smtClean="0">
              <a:solidFill>
                <a:schemeClr val="tx2"/>
              </a:solidFill>
            </a:endParaRPr>
          </a:p>
          <a:p>
            <a:r>
              <a:rPr lang="en-GB" dirty="0" smtClean="0">
                <a:solidFill>
                  <a:schemeClr val="tx2"/>
                </a:solidFill>
              </a:rPr>
              <a:t>How to find out</a:t>
            </a:r>
          </a:p>
          <a:p>
            <a:pPr lvl="1"/>
            <a:r>
              <a:rPr lang="en-GB" dirty="0" smtClean="0">
                <a:solidFill>
                  <a:schemeClr val="tx2"/>
                </a:solidFill>
              </a:rPr>
              <a:t>Ask around</a:t>
            </a:r>
          </a:p>
          <a:p>
            <a:pPr lvl="1"/>
            <a:r>
              <a:rPr lang="en-GB" dirty="0" smtClean="0">
                <a:solidFill>
                  <a:schemeClr val="tx2"/>
                </a:solidFill>
                <a:hlinkClick r:id="rId3"/>
              </a:rPr>
              <a:t>http://www.ukcrc-ctu.org.uk/</a:t>
            </a:r>
            <a:r>
              <a:rPr lang="en-GB" dirty="0" smtClean="0">
                <a:solidFill>
                  <a:schemeClr val="tx2"/>
                </a:solidFill>
              </a:rPr>
              <a:t> </a:t>
            </a:r>
            <a:endParaRPr lang="en-GB" dirty="0">
              <a:solidFill>
                <a:schemeClr val="tx2"/>
              </a:solidFill>
            </a:endParaRPr>
          </a:p>
          <a:p>
            <a:pPr lvl="1"/>
            <a:endParaRPr lang="en-GB" dirty="0">
              <a:solidFill>
                <a:schemeClr val="tx2"/>
              </a:solidFill>
            </a:endParaRPr>
          </a:p>
        </p:txBody>
      </p:sp>
    </p:spTree>
    <p:extLst>
      <p:ext uri="{BB962C8B-B14F-4D97-AF65-F5344CB8AC3E}">
        <p14:creationId xmlns:p14="http://schemas.microsoft.com/office/powerpoint/2010/main" val="17141289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accent1"/>
                </a:solidFill>
              </a:rPr>
              <a:t>Engaging with CTU’s </a:t>
            </a:r>
            <a:r>
              <a:rPr lang="en-GB" dirty="0" smtClean="0"/>
              <a:t/>
            </a:r>
            <a:br>
              <a:rPr lang="en-GB" dirty="0" smtClean="0"/>
            </a:br>
            <a:r>
              <a:rPr lang="en-GB" dirty="0" smtClean="0">
                <a:solidFill>
                  <a:schemeClr val="tx2">
                    <a:lumMod val="60000"/>
                    <a:lumOff val="40000"/>
                  </a:schemeClr>
                </a:solidFill>
              </a:rPr>
              <a:t>Key questions to ask a CTU </a:t>
            </a:r>
            <a:endParaRPr lang="en-GB" dirty="0">
              <a:solidFill>
                <a:schemeClr val="tx2">
                  <a:lumMod val="60000"/>
                  <a:lumOff val="40000"/>
                </a:schemeClr>
              </a:solidFill>
            </a:endParaRPr>
          </a:p>
        </p:txBody>
      </p:sp>
      <p:sp>
        <p:nvSpPr>
          <p:cNvPr id="3" name="Content Placeholder 2"/>
          <p:cNvSpPr>
            <a:spLocks noGrp="1"/>
          </p:cNvSpPr>
          <p:nvPr>
            <p:ph idx="1"/>
          </p:nvPr>
        </p:nvSpPr>
        <p:spPr>
          <a:xfrm>
            <a:off x="457200" y="1700808"/>
            <a:ext cx="8229600" cy="4425355"/>
          </a:xfrm>
        </p:spPr>
        <p:txBody>
          <a:bodyPr>
            <a:normAutofit lnSpcReduction="10000"/>
          </a:bodyPr>
          <a:lstStyle/>
          <a:p>
            <a:pPr>
              <a:buNone/>
            </a:pPr>
            <a:r>
              <a:rPr lang="en-GB" dirty="0" smtClean="0">
                <a:solidFill>
                  <a:schemeClr val="tx2"/>
                </a:solidFill>
              </a:rPr>
              <a:t>Will CTU collaborate if</a:t>
            </a:r>
          </a:p>
          <a:p>
            <a:r>
              <a:rPr lang="en-GB" dirty="0" smtClean="0">
                <a:solidFill>
                  <a:schemeClr val="tx2"/>
                </a:solidFill>
              </a:rPr>
              <a:t>there is only one site?</a:t>
            </a:r>
          </a:p>
          <a:p>
            <a:r>
              <a:rPr lang="en-GB" dirty="0" smtClean="0">
                <a:solidFill>
                  <a:schemeClr val="tx2"/>
                </a:solidFill>
              </a:rPr>
              <a:t>there are international sites?</a:t>
            </a:r>
          </a:p>
          <a:p>
            <a:r>
              <a:rPr lang="en-GB" dirty="0" smtClean="0">
                <a:solidFill>
                  <a:schemeClr val="tx2"/>
                </a:solidFill>
              </a:rPr>
              <a:t>the trial is sponsored by Pharma?</a:t>
            </a:r>
          </a:p>
          <a:p>
            <a:r>
              <a:rPr lang="en-GB" dirty="0" smtClean="0">
                <a:solidFill>
                  <a:schemeClr val="tx2"/>
                </a:solidFill>
              </a:rPr>
              <a:t>the trial is high risk? </a:t>
            </a:r>
          </a:p>
          <a:p>
            <a:r>
              <a:rPr lang="en-GB" dirty="0" smtClean="0">
                <a:solidFill>
                  <a:schemeClr val="tx2"/>
                </a:solidFill>
              </a:rPr>
              <a:t>they haven’t previously worked in disease area, setting etc?</a:t>
            </a:r>
          </a:p>
          <a:p>
            <a:r>
              <a:rPr lang="en-GB" dirty="0" smtClean="0">
                <a:solidFill>
                  <a:schemeClr val="tx2"/>
                </a:solidFill>
              </a:rPr>
              <a:t>the trial is already funded?</a:t>
            </a:r>
          </a:p>
          <a:p>
            <a:endParaRPr lang="en-GB" dirty="0" smtClean="0"/>
          </a:p>
          <a:p>
            <a:pPr lvl="1">
              <a:buNone/>
            </a:pPr>
            <a:endParaRPr lang="en-GB" dirty="0"/>
          </a:p>
        </p:txBody>
      </p:sp>
    </p:spTree>
    <p:extLst>
      <p:ext uri="{BB962C8B-B14F-4D97-AF65-F5344CB8AC3E}">
        <p14:creationId xmlns:p14="http://schemas.microsoft.com/office/powerpoint/2010/main" val="1466335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accent1"/>
                </a:solidFill>
              </a:rPr>
              <a:t>What types of trials do CTU’s take on?</a:t>
            </a:r>
            <a:endParaRPr lang="en-GB" b="1" dirty="0">
              <a:solidFill>
                <a:schemeClr val="accent1"/>
              </a:solidFill>
            </a:endParaRPr>
          </a:p>
        </p:txBody>
      </p:sp>
      <p:sp>
        <p:nvSpPr>
          <p:cNvPr id="3" name="Content Placeholder 2"/>
          <p:cNvSpPr>
            <a:spLocks noGrp="1"/>
          </p:cNvSpPr>
          <p:nvPr>
            <p:ph idx="1"/>
          </p:nvPr>
        </p:nvSpPr>
        <p:spPr>
          <a:xfrm>
            <a:off x="457200" y="1600200"/>
            <a:ext cx="8435280" cy="4525963"/>
          </a:xfrm>
        </p:spPr>
        <p:txBody>
          <a:bodyPr>
            <a:normAutofit lnSpcReduction="10000"/>
          </a:bodyPr>
          <a:lstStyle/>
          <a:p>
            <a:r>
              <a:rPr lang="en-GB" dirty="0" smtClean="0">
                <a:solidFill>
                  <a:schemeClr val="tx2"/>
                </a:solidFill>
              </a:rPr>
              <a:t>Depends on the CTU!</a:t>
            </a:r>
          </a:p>
          <a:p>
            <a:endParaRPr lang="en-GB" dirty="0" smtClean="0">
              <a:solidFill>
                <a:schemeClr val="tx2"/>
              </a:solidFill>
            </a:endParaRPr>
          </a:p>
          <a:p>
            <a:r>
              <a:rPr lang="en-GB" dirty="0" smtClean="0">
                <a:solidFill>
                  <a:schemeClr val="tx2"/>
                </a:solidFill>
              </a:rPr>
              <a:t>CTU’s are the best option if the trial</a:t>
            </a:r>
          </a:p>
          <a:p>
            <a:pPr lvl="1"/>
            <a:r>
              <a:rPr lang="en-GB" dirty="0" smtClean="0">
                <a:solidFill>
                  <a:schemeClr val="tx2"/>
                </a:solidFill>
              </a:rPr>
              <a:t>is multicentre</a:t>
            </a:r>
          </a:p>
          <a:p>
            <a:pPr lvl="1"/>
            <a:r>
              <a:rPr lang="en-GB" dirty="0" smtClean="0">
                <a:solidFill>
                  <a:schemeClr val="tx2"/>
                </a:solidFill>
              </a:rPr>
              <a:t>involves an Investigational Medicinal Product (AT/IMP)</a:t>
            </a:r>
          </a:p>
          <a:p>
            <a:pPr lvl="1"/>
            <a:r>
              <a:rPr lang="en-GB" dirty="0" smtClean="0">
                <a:solidFill>
                  <a:schemeClr val="tx2"/>
                </a:solidFill>
              </a:rPr>
              <a:t>is high risk</a:t>
            </a:r>
          </a:p>
          <a:p>
            <a:pPr lvl="1"/>
            <a:r>
              <a:rPr lang="en-GB" dirty="0" smtClean="0">
                <a:solidFill>
                  <a:schemeClr val="tx2"/>
                </a:solidFill>
              </a:rPr>
              <a:t>is in a disease, trial intervention / outcomes area in which the CTU already has expertise</a:t>
            </a:r>
          </a:p>
          <a:p>
            <a:pPr lvl="1"/>
            <a:endParaRPr lang="en-GB" dirty="0" smtClean="0"/>
          </a:p>
        </p:txBody>
      </p:sp>
    </p:spTree>
    <p:extLst>
      <p:ext uri="{BB962C8B-B14F-4D97-AF65-F5344CB8AC3E}">
        <p14:creationId xmlns:p14="http://schemas.microsoft.com/office/powerpoint/2010/main" val="15385663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accent1"/>
                </a:solidFill>
              </a:rPr>
              <a:t>CI </a:t>
            </a:r>
            <a:r>
              <a:rPr lang="en-GB" b="1" dirty="0" err="1" smtClean="0">
                <a:solidFill>
                  <a:schemeClr val="accent1"/>
                </a:solidFill>
              </a:rPr>
              <a:t>vs</a:t>
            </a:r>
            <a:r>
              <a:rPr lang="en-GB" b="1" dirty="0" smtClean="0">
                <a:solidFill>
                  <a:schemeClr val="accent1"/>
                </a:solidFill>
              </a:rPr>
              <a:t> PI</a:t>
            </a:r>
            <a:br>
              <a:rPr lang="en-GB" b="1" dirty="0" smtClean="0">
                <a:solidFill>
                  <a:schemeClr val="accent1"/>
                </a:solidFill>
              </a:rPr>
            </a:br>
            <a:r>
              <a:rPr lang="en-GB" b="1" dirty="0" smtClean="0">
                <a:solidFill>
                  <a:schemeClr val="accent1"/>
                </a:solidFill>
              </a:rPr>
              <a:t>What’s the difference?</a:t>
            </a:r>
            <a:endParaRPr lang="en-GB" dirty="0"/>
          </a:p>
        </p:txBody>
      </p:sp>
      <p:sp>
        <p:nvSpPr>
          <p:cNvPr id="3" name="Content Placeholder 2"/>
          <p:cNvSpPr>
            <a:spLocks noGrp="1"/>
          </p:cNvSpPr>
          <p:nvPr>
            <p:ph idx="1"/>
          </p:nvPr>
        </p:nvSpPr>
        <p:spPr>
          <a:xfrm>
            <a:off x="539552" y="1567333"/>
            <a:ext cx="8229600" cy="4525963"/>
          </a:xfrm>
        </p:spPr>
        <p:txBody>
          <a:bodyPr/>
          <a:lstStyle/>
          <a:p>
            <a:r>
              <a:rPr lang="en-GB" dirty="0" smtClean="0">
                <a:solidFill>
                  <a:schemeClr val="tx2"/>
                </a:solidFill>
              </a:rPr>
              <a:t>Principal Investigator: responsible for the conduct of the trial at their site </a:t>
            </a:r>
          </a:p>
          <a:p>
            <a:endParaRPr lang="en-GB" dirty="0">
              <a:solidFill>
                <a:schemeClr val="tx2"/>
              </a:solidFill>
            </a:endParaRPr>
          </a:p>
          <a:p>
            <a:r>
              <a:rPr lang="en-GB" dirty="0" smtClean="0">
                <a:solidFill>
                  <a:schemeClr val="tx2"/>
                </a:solidFill>
              </a:rPr>
              <a:t>Chief Investigator: responsible for the overall design, conduct (</a:t>
            </a:r>
            <a:r>
              <a:rPr lang="en-GB" b="1" dirty="0" smtClean="0">
                <a:solidFill>
                  <a:schemeClr val="tx2"/>
                </a:solidFill>
              </a:rPr>
              <a:t>at all sites</a:t>
            </a:r>
            <a:r>
              <a:rPr lang="en-GB" dirty="0" smtClean="0">
                <a:solidFill>
                  <a:schemeClr val="tx2"/>
                </a:solidFill>
              </a:rPr>
              <a:t>) and reporting</a:t>
            </a:r>
            <a:endParaRPr lang="en-GB" dirty="0"/>
          </a:p>
        </p:txBody>
      </p:sp>
    </p:spTree>
    <p:extLst>
      <p:ext uri="{BB962C8B-B14F-4D97-AF65-F5344CB8AC3E}">
        <p14:creationId xmlns:p14="http://schemas.microsoft.com/office/powerpoint/2010/main" val="39838869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rPr>
              <a:t>CI vs PI </a:t>
            </a:r>
            <a:endParaRPr lang="en-GB" b="1" dirty="0">
              <a:solidFill>
                <a:schemeClr val="accent1"/>
              </a:solidFill>
            </a:endParaRPr>
          </a:p>
        </p:txBody>
      </p:sp>
      <p:sp>
        <p:nvSpPr>
          <p:cNvPr id="3" name="Content Placeholder 2"/>
          <p:cNvSpPr>
            <a:spLocks noGrp="1"/>
          </p:cNvSpPr>
          <p:nvPr>
            <p:ph idx="1"/>
          </p:nvPr>
        </p:nvSpPr>
        <p:spPr>
          <a:xfrm>
            <a:off x="4283968" y="4005064"/>
            <a:ext cx="4402832" cy="2625155"/>
          </a:xfrm>
        </p:spPr>
        <p:txBody>
          <a:bodyPr>
            <a:normAutofit lnSpcReduction="10000"/>
          </a:bodyPr>
          <a:lstStyle/>
          <a:p>
            <a:endParaRPr lang="en-GB" dirty="0" smtClean="0">
              <a:solidFill>
                <a:schemeClr val="tx2"/>
              </a:solidFill>
            </a:endParaRPr>
          </a:p>
          <a:p>
            <a:pPr algn="ctr">
              <a:buNone/>
            </a:pPr>
            <a:r>
              <a:rPr lang="en-GB" sz="2800" dirty="0" smtClean="0">
                <a:solidFill>
                  <a:schemeClr val="tx2"/>
                </a:solidFill>
              </a:rPr>
              <a:t>David Sebag-Montefiore, </a:t>
            </a:r>
          </a:p>
          <a:p>
            <a:pPr algn="ctr">
              <a:buNone/>
            </a:pPr>
            <a:r>
              <a:rPr lang="en-GB" sz="2200" dirty="0" smtClean="0">
                <a:solidFill>
                  <a:schemeClr val="tx2"/>
                </a:solidFill>
              </a:rPr>
              <a:t>Professor in Clinical Oncology</a:t>
            </a:r>
          </a:p>
          <a:p>
            <a:pPr algn="ctr">
              <a:buNone/>
            </a:pPr>
            <a:r>
              <a:rPr lang="en-GB" sz="2200" dirty="0">
                <a:solidFill>
                  <a:schemeClr val="tx2"/>
                </a:solidFill>
              </a:rPr>
              <a:t>St James’s Institute of Oncology, </a:t>
            </a:r>
            <a:r>
              <a:rPr lang="en-GB" sz="2200" dirty="0" smtClean="0">
                <a:solidFill>
                  <a:schemeClr val="tx2"/>
                </a:solidFill>
              </a:rPr>
              <a:t>Leeds</a:t>
            </a:r>
          </a:p>
          <a:p>
            <a:pPr algn="ctr">
              <a:buNone/>
            </a:pPr>
            <a:r>
              <a:rPr lang="en-GB" sz="2200" dirty="0" smtClean="0">
                <a:solidFill>
                  <a:schemeClr val="tx2"/>
                </a:solidFill>
              </a:rPr>
              <a:t>CI: ARISTOTLE &amp; CR07</a:t>
            </a:r>
          </a:p>
          <a:p>
            <a:endParaRPr lang="en-GB" dirty="0">
              <a:solidFill>
                <a:schemeClr val="tx2"/>
              </a:solidFill>
            </a:endParaRPr>
          </a:p>
        </p:txBody>
      </p:sp>
      <p:sp>
        <p:nvSpPr>
          <p:cNvPr id="4" name="Rounded Rectangular Callout 3"/>
          <p:cNvSpPr/>
          <p:nvPr/>
        </p:nvSpPr>
        <p:spPr>
          <a:xfrm>
            <a:off x="323528" y="1268760"/>
            <a:ext cx="7992888" cy="2376264"/>
          </a:xfrm>
          <a:prstGeom prst="wedgeRoundRectCallout">
            <a:avLst>
              <a:gd name="adj1" fmla="val 1141"/>
              <a:gd name="adj2" fmla="val 85360"/>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002060"/>
                </a:solidFill>
              </a:rPr>
              <a:t>“Taking on the role of a CI is a </a:t>
            </a:r>
            <a:r>
              <a:rPr lang="en-GB" sz="2800" b="1" dirty="0" smtClean="0">
                <a:solidFill>
                  <a:srgbClr val="002060"/>
                </a:solidFill>
              </a:rPr>
              <a:t>significant</a:t>
            </a:r>
            <a:r>
              <a:rPr lang="en-GB" sz="2800" dirty="0" smtClean="0">
                <a:solidFill>
                  <a:srgbClr val="002060"/>
                </a:solidFill>
              </a:rPr>
              <a:t> step up   from PI.....”</a:t>
            </a:r>
          </a:p>
        </p:txBody>
      </p:sp>
      <p:sp>
        <p:nvSpPr>
          <p:cNvPr id="4100" name="AutoShape 4"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2" name="AutoShape 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4" name="AutoShape 8"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6" name="AutoShape 10"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8" name="AutoShape 12"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12" name="AutoShape 1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5" name="Picture 4"/>
          <p:cNvPicPr>
            <a:picLocks noChangeAspect="1"/>
          </p:cNvPicPr>
          <p:nvPr/>
        </p:nvPicPr>
        <p:blipFill>
          <a:blip r:embed="rId2"/>
          <a:stretch>
            <a:fillRect/>
          </a:stretch>
        </p:blipFill>
        <p:spPr>
          <a:xfrm>
            <a:off x="2267744" y="4272086"/>
            <a:ext cx="1597290" cy="2091109"/>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accent1"/>
                </a:solidFill>
              </a:rPr>
              <a:t>CI vs PI</a:t>
            </a:r>
            <a:br>
              <a:rPr lang="en-GB" b="1" dirty="0" smtClean="0">
                <a:solidFill>
                  <a:schemeClr val="accent1"/>
                </a:solidFill>
              </a:rPr>
            </a:br>
            <a:r>
              <a:rPr lang="en-GB" b="1" dirty="0" smtClean="0">
                <a:solidFill>
                  <a:schemeClr val="accent1"/>
                </a:solidFill>
              </a:rPr>
              <a:t>What’s the difference?</a:t>
            </a:r>
            <a:endParaRPr lang="en-GB" b="1" dirty="0">
              <a:solidFill>
                <a:schemeClr val="accent1"/>
              </a:solidFill>
            </a:endParaRPr>
          </a:p>
        </p:txBody>
      </p:sp>
      <p:sp>
        <p:nvSpPr>
          <p:cNvPr id="3" name="Content Placeholder 2"/>
          <p:cNvSpPr>
            <a:spLocks noGrp="1"/>
          </p:cNvSpPr>
          <p:nvPr>
            <p:ph idx="1"/>
          </p:nvPr>
        </p:nvSpPr>
        <p:spPr/>
        <p:txBody>
          <a:bodyPr>
            <a:normAutofit fontScale="92500" lnSpcReduction="10000"/>
          </a:bodyPr>
          <a:lstStyle/>
          <a:p>
            <a:pPr>
              <a:buNone/>
            </a:pPr>
            <a:r>
              <a:rPr lang="en-GB" sz="3500" b="1" dirty="0" smtClean="0">
                <a:solidFill>
                  <a:schemeClr val="tx2"/>
                </a:solidFill>
              </a:rPr>
              <a:t>Additional responsibilities</a:t>
            </a:r>
          </a:p>
          <a:p>
            <a:pPr>
              <a:lnSpc>
                <a:spcPct val="80000"/>
              </a:lnSpc>
            </a:pPr>
            <a:r>
              <a:rPr lang="en-GB" altLang="en-US" sz="3500" dirty="0" smtClean="0">
                <a:solidFill>
                  <a:schemeClr val="tx2"/>
                </a:solidFill>
              </a:rPr>
              <a:t>Trial oversight / management of whole trial</a:t>
            </a:r>
          </a:p>
          <a:p>
            <a:pPr>
              <a:lnSpc>
                <a:spcPct val="80000"/>
              </a:lnSpc>
            </a:pPr>
            <a:r>
              <a:rPr lang="en-GB" altLang="en-US" sz="3500" dirty="0" smtClean="0">
                <a:solidFill>
                  <a:schemeClr val="tx2"/>
                </a:solidFill>
              </a:rPr>
              <a:t>Protocol development and trial design </a:t>
            </a:r>
          </a:p>
          <a:p>
            <a:pPr>
              <a:lnSpc>
                <a:spcPct val="80000"/>
              </a:lnSpc>
            </a:pPr>
            <a:r>
              <a:rPr lang="en-GB" altLang="en-US" sz="3500" dirty="0" smtClean="0">
                <a:solidFill>
                  <a:schemeClr val="tx2"/>
                </a:solidFill>
              </a:rPr>
              <a:t>Funding</a:t>
            </a:r>
          </a:p>
          <a:p>
            <a:pPr>
              <a:lnSpc>
                <a:spcPct val="80000"/>
              </a:lnSpc>
            </a:pPr>
            <a:r>
              <a:rPr lang="en-GB" altLang="en-US" sz="3500" dirty="0" smtClean="0">
                <a:solidFill>
                  <a:schemeClr val="tx2"/>
                </a:solidFill>
              </a:rPr>
              <a:t>Trial Master File and all essential documents</a:t>
            </a:r>
          </a:p>
          <a:p>
            <a:pPr>
              <a:lnSpc>
                <a:spcPct val="80000"/>
              </a:lnSpc>
            </a:pPr>
            <a:r>
              <a:rPr lang="en-GB" altLang="en-US" sz="3500" dirty="0" smtClean="0">
                <a:solidFill>
                  <a:schemeClr val="tx2"/>
                </a:solidFill>
              </a:rPr>
              <a:t>Data base validation and data management</a:t>
            </a:r>
          </a:p>
          <a:p>
            <a:pPr>
              <a:lnSpc>
                <a:spcPct val="80000"/>
              </a:lnSpc>
            </a:pPr>
            <a:r>
              <a:rPr lang="en-GB" altLang="en-US" sz="3500" dirty="0" smtClean="0">
                <a:solidFill>
                  <a:schemeClr val="tx2"/>
                </a:solidFill>
              </a:rPr>
              <a:t>Regulatory submission and compliance</a:t>
            </a:r>
          </a:p>
          <a:p>
            <a:pPr>
              <a:lnSpc>
                <a:spcPct val="80000"/>
              </a:lnSpc>
            </a:pPr>
            <a:r>
              <a:rPr lang="en-GB" altLang="en-US" sz="3500" dirty="0" smtClean="0">
                <a:solidFill>
                  <a:schemeClr val="tx2"/>
                </a:solidFill>
              </a:rPr>
              <a:t>Ethics submission</a:t>
            </a:r>
          </a:p>
          <a:p>
            <a:pPr>
              <a:lnSpc>
                <a:spcPct val="80000"/>
              </a:lnSpc>
            </a:pPr>
            <a:r>
              <a:rPr lang="en-GB" altLang="en-US" sz="3500" dirty="0" smtClean="0">
                <a:solidFill>
                  <a:schemeClr val="tx2"/>
                </a:solidFill>
              </a:rPr>
              <a:t>Risk assessment / Safety / IMP Oversight</a:t>
            </a:r>
          </a:p>
          <a:p>
            <a:pPr>
              <a:lnSpc>
                <a:spcPct val="80000"/>
              </a:lnSpc>
            </a:pPr>
            <a:r>
              <a:rPr lang="en-GB" altLang="en-US" sz="3500" dirty="0" smtClean="0">
                <a:solidFill>
                  <a:schemeClr val="tx2"/>
                </a:solidFill>
              </a:rPr>
              <a:t>Annual / End of trial Reports</a:t>
            </a:r>
          </a:p>
          <a:p>
            <a:pPr>
              <a:buNone/>
            </a:pPr>
            <a:endParaRPr lang="en-GB" dirty="0" smtClean="0">
              <a:solidFill>
                <a:schemeClr val="tx2"/>
              </a:solidFill>
            </a:endParaRPr>
          </a:p>
          <a:p>
            <a:endParaRPr lang="en-GB" dirty="0"/>
          </a:p>
        </p:txBody>
      </p:sp>
    </p:spTree>
    <p:extLst>
      <p:ext uri="{BB962C8B-B14F-4D97-AF65-F5344CB8AC3E}">
        <p14:creationId xmlns:p14="http://schemas.microsoft.com/office/powerpoint/2010/main" val="1830118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Placeholder 1"/>
          <p:cNvSpPr>
            <a:spLocks noGrp="1"/>
          </p:cNvSpPr>
          <p:nvPr>
            <p:ph type="body" sz="quarter" idx="13"/>
          </p:nvPr>
        </p:nvSpPr>
        <p:spPr>
          <a:xfrm>
            <a:off x="251520" y="487363"/>
            <a:ext cx="8640960" cy="1273175"/>
          </a:xfrm>
        </p:spPr>
        <p:txBody>
          <a:bodyPr/>
          <a:lstStyle/>
          <a:p>
            <a:pPr algn="ctr"/>
            <a:r>
              <a:rPr lang="en-GB" altLang="en-US" sz="3600" b="1" dirty="0" smtClean="0">
                <a:solidFill>
                  <a:schemeClr val="accent1"/>
                </a:solidFill>
              </a:rPr>
              <a:t>UK Clinical Trials Units (CTUs) Infrastucture</a:t>
            </a:r>
          </a:p>
        </p:txBody>
      </p:sp>
      <p:sp>
        <p:nvSpPr>
          <p:cNvPr id="104453" name="TextBox 3"/>
          <p:cNvSpPr txBox="1">
            <a:spLocks noChangeArrowheads="1"/>
          </p:cNvSpPr>
          <p:nvPr/>
        </p:nvSpPr>
        <p:spPr bwMode="auto">
          <a:xfrm>
            <a:off x="395536" y="5661248"/>
            <a:ext cx="37501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b="1" dirty="0" smtClean="0">
                <a:solidFill>
                  <a:srgbClr val="660066"/>
                </a:solidFill>
              </a:rPr>
              <a:t>15 NCRI Registered CTU’s with expertise in cancer</a:t>
            </a:r>
            <a:endParaRPr lang="en-GB" altLang="en-US" b="1" dirty="0">
              <a:solidFill>
                <a:srgbClr val="660066"/>
              </a:solidFill>
            </a:endParaRPr>
          </a:p>
        </p:txBody>
      </p:sp>
      <p:sp>
        <p:nvSpPr>
          <p:cNvPr id="104454" name="TextBox 1"/>
          <p:cNvSpPr txBox="1">
            <a:spLocks noChangeArrowheads="1"/>
          </p:cNvSpPr>
          <p:nvPr/>
        </p:nvSpPr>
        <p:spPr bwMode="auto">
          <a:xfrm>
            <a:off x="4940300" y="1160463"/>
            <a:ext cx="30160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b="1" dirty="0" smtClean="0">
                <a:solidFill>
                  <a:schemeClr val="tx2"/>
                </a:solidFill>
              </a:rPr>
              <a:t>47</a:t>
            </a:r>
            <a:r>
              <a:rPr lang="en-GB" altLang="en-US" b="1" dirty="0" smtClean="0">
                <a:solidFill>
                  <a:srgbClr val="FF0000"/>
                </a:solidFill>
              </a:rPr>
              <a:t> </a:t>
            </a:r>
            <a:r>
              <a:rPr lang="en-GB" altLang="en-US" b="1" dirty="0" smtClean="0">
                <a:solidFill>
                  <a:schemeClr val="tx2"/>
                </a:solidFill>
              </a:rPr>
              <a:t>National UK Clinical Research Collaboration Registered CTU’s</a:t>
            </a:r>
            <a:endParaRPr lang="en-GB" altLang="en-US" b="1" dirty="0">
              <a:solidFill>
                <a:schemeClr val="tx2"/>
              </a:solidFill>
            </a:endParaRPr>
          </a:p>
        </p:txBody>
      </p:sp>
      <p:cxnSp>
        <p:nvCxnSpPr>
          <p:cNvPr id="9" name="Straight Arrow Connector 8"/>
          <p:cNvCxnSpPr/>
          <p:nvPr/>
        </p:nvCxnSpPr>
        <p:spPr>
          <a:xfrm flipH="1">
            <a:off x="4067175" y="5984413"/>
            <a:ext cx="504825" cy="0"/>
          </a:xfrm>
          <a:prstGeom prst="straightConnector1">
            <a:avLst/>
          </a:prstGeom>
          <a:ln w="38100">
            <a:solidFill>
              <a:srgbClr val="990099"/>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283968" y="1412776"/>
            <a:ext cx="555625" cy="0"/>
          </a:xfrm>
          <a:prstGeom prst="straightConnector1">
            <a:avLst/>
          </a:prstGeom>
          <a:ln w="38100">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20482" name="AutoShape 2" descr="https://outlook.office365.com/owa/service.svc/s/GetFileAttachment?id=AAMkADhhN2NjZTI5LTgyZWYtNGJiYi05ZmZiLWQ5ZjNiYTZjMGJmNwBGAAAAAABYFQ1PAOjuRI2b4YWarkIPBwDFoxiNkCcQSZIgL0Oe2ZaSAAAAGMx0AACvk2IcqBg4TrtjNLLSLF7RAAF3VS8%2BAAABEgAQAAECCvs0uuVNkuChzabg4hg%3D&amp;isImagePreview=True&amp;X-OWA-CANARY=OvbsxEmH00Cu3b7gwBdsBEzWJNiENtIIyolR204mypw-mLlZPZrtGmSX5sqzAyIM01UOryrga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484" name="AutoShape 4" descr="https://outlook.office365.com/owa/service.svc/s/GetFileAttachment?id=AAMkADhhN2NjZTI5LTgyZWYtNGJiYi05ZmZiLWQ5ZjNiYTZjMGJmNwBGAAAAAABYFQ1PAOjuRI2b4YWarkIPBwDFoxiNkCcQSZIgL0Oe2ZaSAAAAGMx0AACvk2IcqBg4TrtjNLLSLF7RAAF3VS8%2BAAABEgAQAAECCvs0uuVNkuChzabg4hg%3D&amp;isImagePreview=True&amp;X-OWA-CANARY=OvbsxEmH00Cu3b7gwBdsBEzWJNiENtIIyolR204mypw-mLlZPZrtGmSX5sqzAyIM01UOryrga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486" name="AutoShape 6" descr="https://outlook.office365.com/owa/service.svc/s/GetFileAttachment?id=AAMkADhhN2NjZTI5LTgyZWYtNGJiYi05ZmZiLWQ5ZjNiYTZjMGJmNwBGAAAAAABYFQ1PAOjuRI2b4YWarkIPBwDFoxiNkCcQSZIgL0Oe2ZaSAAAAGMx0AACvk2IcqBg4TrtjNLLSLF7RAAF3VS8%2BAAABEgAQAAECCvs0uuVNkuChzabg4hg%3D&amp;isImagePreview=True&amp;X-OWA-CANARY=OvbsxEmH00Cu3b7gwBdsBEzWJNiENtIIyolR204mypw-mLlZPZrtGmSX5sqzAyIM01UOryrga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488" name="AutoShape 8" descr="https://outlook.office365.com/owa/service.svc/s/GetFileAttachment?id=AAMkADhhN2NjZTI5LTgyZWYtNGJiYi05ZmZiLWQ5ZjNiYTZjMGJmNwBGAAAAAABYFQ1PAOjuRI2b4YWarkIPBwDFoxiNkCcQSZIgL0Oe2ZaSAAAAGMx0AACvk2IcqBg4TrtjNLLSLF7RAAF3VS8%2BAAABEgAQAAECCvs0uuVNkuChzabg4hg%3D&amp;isImagePreview=True&amp;X-OWA-CANARY=OvbsxEmH00Cu3b7gwBdsBEzWJNiENtIIyolR204mypw-mLlZPZrtGmSX5sqzAyIM01UOryrga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489" name="Picture 9" descr="C:\Users\helen\Downloads\CTU-map-19-09-2013.png"/>
          <p:cNvPicPr>
            <a:picLocks noChangeAspect="1" noChangeArrowheads="1"/>
          </p:cNvPicPr>
          <p:nvPr/>
        </p:nvPicPr>
        <p:blipFill>
          <a:blip r:embed="rId3" cstate="print"/>
          <a:srcRect/>
          <a:stretch>
            <a:fillRect/>
          </a:stretch>
        </p:blipFill>
        <p:spPr bwMode="auto">
          <a:xfrm>
            <a:off x="611560" y="1124743"/>
            <a:ext cx="3384376" cy="4072781"/>
          </a:xfrm>
          <a:prstGeom prst="rect">
            <a:avLst/>
          </a:prstGeom>
          <a:noFill/>
        </p:spPr>
      </p:pic>
      <p:pic>
        <p:nvPicPr>
          <p:cNvPr id="20490" name="Picture 10"/>
          <p:cNvPicPr>
            <a:picLocks noChangeAspect="1" noChangeArrowheads="1"/>
          </p:cNvPicPr>
          <p:nvPr/>
        </p:nvPicPr>
        <p:blipFill>
          <a:blip r:embed="rId4" cstate="print"/>
          <a:srcRect/>
          <a:stretch>
            <a:fillRect/>
          </a:stretch>
        </p:blipFill>
        <p:spPr bwMode="auto">
          <a:xfrm>
            <a:off x="4716016" y="2132856"/>
            <a:ext cx="3466132" cy="4220241"/>
          </a:xfrm>
          <a:prstGeom prst="rect">
            <a:avLst/>
          </a:prstGeom>
          <a:noFill/>
          <a:ln w="9525">
            <a:solidFill>
              <a:srgbClr val="660066"/>
            </a:solidFill>
            <a:miter lim="800000"/>
            <a:headEnd/>
            <a:tailEnd/>
          </a:ln>
        </p:spPr>
      </p:pic>
    </p:spTree>
    <p:extLst>
      <p:ext uri="{BB962C8B-B14F-4D97-AF65-F5344CB8AC3E}">
        <p14:creationId xmlns:p14="http://schemas.microsoft.com/office/powerpoint/2010/main" val="33893905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accent1"/>
                </a:solidFill>
              </a:rPr>
              <a:t>CI vs PI : How different is it?</a:t>
            </a:r>
            <a:endParaRPr lang="en-GB" b="1" dirty="0">
              <a:solidFill>
                <a:schemeClr val="accent1"/>
              </a:solidFill>
            </a:endParaRPr>
          </a:p>
        </p:txBody>
      </p:sp>
      <p:sp>
        <p:nvSpPr>
          <p:cNvPr id="3" name="Content Placeholder 2"/>
          <p:cNvSpPr>
            <a:spLocks noGrp="1"/>
          </p:cNvSpPr>
          <p:nvPr>
            <p:ph idx="1"/>
          </p:nvPr>
        </p:nvSpPr>
        <p:spPr>
          <a:xfrm>
            <a:off x="4283968" y="4005064"/>
            <a:ext cx="4860032" cy="2625155"/>
          </a:xfrm>
        </p:spPr>
        <p:txBody>
          <a:bodyPr>
            <a:normAutofit/>
          </a:bodyPr>
          <a:lstStyle/>
          <a:p>
            <a:endParaRPr lang="en-GB" dirty="0" smtClean="0">
              <a:solidFill>
                <a:schemeClr val="tx2"/>
              </a:solidFill>
            </a:endParaRPr>
          </a:p>
          <a:p>
            <a:pPr algn="ctr">
              <a:buNone/>
            </a:pPr>
            <a:r>
              <a:rPr lang="en-GB" sz="2800" dirty="0" smtClean="0">
                <a:solidFill>
                  <a:schemeClr val="tx2"/>
                </a:solidFill>
              </a:rPr>
              <a:t>Daniel Hochhauser, </a:t>
            </a:r>
          </a:p>
          <a:p>
            <a:pPr algn="ctr">
              <a:buNone/>
            </a:pPr>
            <a:r>
              <a:rPr lang="en-GB" sz="2000" dirty="0" smtClean="0">
                <a:solidFill>
                  <a:schemeClr val="tx2"/>
                </a:solidFill>
              </a:rPr>
              <a:t>Professor in Medical Oncology</a:t>
            </a:r>
          </a:p>
          <a:p>
            <a:pPr algn="ctr">
              <a:buNone/>
            </a:pPr>
            <a:r>
              <a:rPr lang="en-GB" sz="2000" dirty="0" smtClean="0">
                <a:solidFill>
                  <a:schemeClr val="tx2"/>
                </a:solidFill>
              </a:rPr>
              <a:t>UCL / UCLH</a:t>
            </a:r>
          </a:p>
          <a:p>
            <a:pPr algn="ctr">
              <a:buNone/>
            </a:pPr>
            <a:r>
              <a:rPr lang="en-GB" sz="2000" dirty="0" smtClean="0">
                <a:solidFill>
                  <a:schemeClr val="tx2"/>
                </a:solidFill>
              </a:rPr>
              <a:t>CI: PANTHER</a:t>
            </a:r>
          </a:p>
          <a:p>
            <a:endParaRPr lang="en-GB" dirty="0">
              <a:solidFill>
                <a:schemeClr val="tx2"/>
              </a:solidFill>
            </a:endParaRPr>
          </a:p>
        </p:txBody>
      </p:sp>
      <p:sp>
        <p:nvSpPr>
          <p:cNvPr id="4" name="Rounded Rectangular Callout 3"/>
          <p:cNvSpPr/>
          <p:nvPr/>
        </p:nvSpPr>
        <p:spPr>
          <a:xfrm>
            <a:off x="323528" y="1268760"/>
            <a:ext cx="8352928" cy="2808312"/>
          </a:xfrm>
          <a:prstGeom prst="wedgeRoundRectCallout">
            <a:avLst>
              <a:gd name="adj1" fmla="val 86"/>
              <a:gd name="adj2" fmla="val 70882"/>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002060"/>
                </a:solidFill>
              </a:rPr>
              <a:t>“I think its quite different. The role was primarily what I expected but there was much that I did not anticipate, particularly the amount of detail you must be aware of as the CI such as pharmacy, toxicities etc.</a:t>
            </a:r>
          </a:p>
          <a:p>
            <a:pPr algn="ctr"/>
            <a:r>
              <a:rPr lang="en-GB" sz="2800" dirty="0" smtClean="0">
                <a:solidFill>
                  <a:srgbClr val="002060"/>
                </a:solidFill>
              </a:rPr>
              <a:t>You have to be really willing to take full responsibility.”</a:t>
            </a:r>
          </a:p>
        </p:txBody>
      </p:sp>
      <p:sp>
        <p:nvSpPr>
          <p:cNvPr id="4100" name="AutoShape 4"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2" name="AutoShape 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4" name="AutoShape 8"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6" name="AutoShape 10"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8" name="AutoShape 12"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12" name="AutoShape 1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86018" name="AutoShape 2" descr="Image result for daniel hochhauser uc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86020" name="AutoShape 4" descr="Image result for daniel hochhauser uc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5" name="Picture 4"/>
          <p:cNvPicPr>
            <a:picLocks noChangeAspect="1"/>
          </p:cNvPicPr>
          <p:nvPr/>
        </p:nvPicPr>
        <p:blipFill>
          <a:blip r:embed="rId2"/>
          <a:stretch>
            <a:fillRect/>
          </a:stretch>
        </p:blipFill>
        <p:spPr>
          <a:xfrm>
            <a:off x="2718574" y="4382051"/>
            <a:ext cx="1670449" cy="2005758"/>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rPr>
              <a:t>Time Commitment for CI’s</a:t>
            </a:r>
            <a:endParaRPr lang="en-GB" b="1" dirty="0">
              <a:solidFill>
                <a:schemeClr val="accent1"/>
              </a:solidFill>
            </a:endParaRPr>
          </a:p>
        </p:txBody>
      </p:sp>
      <p:sp>
        <p:nvSpPr>
          <p:cNvPr id="3" name="Content Placeholder 2"/>
          <p:cNvSpPr>
            <a:spLocks noGrp="1"/>
          </p:cNvSpPr>
          <p:nvPr>
            <p:ph idx="1"/>
          </p:nvPr>
        </p:nvSpPr>
        <p:spPr>
          <a:xfrm>
            <a:off x="457200" y="1600200"/>
            <a:ext cx="8229600" cy="4925144"/>
          </a:xfrm>
        </p:spPr>
        <p:txBody>
          <a:bodyPr>
            <a:normAutofit fontScale="92500" lnSpcReduction="20000"/>
          </a:bodyPr>
          <a:lstStyle/>
          <a:p>
            <a:r>
              <a:rPr lang="en-GB" b="1" dirty="0" smtClean="0">
                <a:solidFill>
                  <a:schemeClr val="tx2"/>
                </a:solidFill>
              </a:rPr>
              <a:t>Prior to funding</a:t>
            </a:r>
          </a:p>
          <a:p>
            <a:pPr lvl="1"/>
            <a:r>
              <a:rPr lang="en-GB" dirty="0" smtClean="0">
                <a:solidFill>
                  <a:schemeClr val="tx2"/>
                </a:solidFill>
              </a:rPr>
              <a:t>Very variable but start &gt;3 month ahead of deadline</a:t>
            </a:r>
          </a:p>
          <a:p>
            <a:pPr lvl="1"/>
            <a:r>
              <a:rPr lang="en-GB" dirty="0" smtClean="0">
                <a:solidFill>
                  <a:schemeClr val="tx2"/>
                </a:solidFill>
              </a:rPr>
              <a:t>It can take over a year to determine the right design</a:t>
            </a:r>
          </a:p>
          <a:p>
            <a:pPr lvl="1"/>
            <a:endParaRPr lang="en-GB" dirty="0" smtClean="0">
              <a:solidFill>
                <a:schemeClr val="tx2"/>
              </a:solidFill>
            </a:endParaRPr>
          </a:p>
          <a:p>
            <a:r>
              <a:rPr lang="en-GB" b="1" dirty="0" smtClean="0">
                <a:solidFill>
                  <a:schemeClr val="tx2"/>
                </a:solidFill>
              </a:rPr>
              <a:t>Post funding</a:t>
            </a:r>
          </a:p>
          <a:p>
            <a:pPr lvl="1"/>
            <a:r>
              <a:rPr lang="en-GB" dirty="0" smtClean="0">
                <a:solidFill>
                  <a:schemeClr val="tx2"/>
                </a:solidFill>
              </a:rPr>
              <a:t>Estimate 2-4 hours a week  - very variable</a:t>
            </a:r>
          </a:p>
          <a:p>
            <a:pPr lvl="1"/>
            <a:r>
              <a:rPr lang="en-GB" dirty="0" smtClean="0">
                <a:solidFill>
                  <a:schemeClr val="tx2"/>
                </a:solidFill>
              </a:rPr>
              <a:t>Allow time to establish good working relationships</a:t>
            </a:r>
          </a:p>
          <a:p>
            <a:pPr lvl="2"/>
            <a:r>
              <a:rPr lang="en-GB" dirty="0" smtClean="0">
                <a:solidFill>
                  <a:schemeClr val="tx2"/>
                </a:solidFill>
              </a:rPr>
              <a:t>CTU staff</a:t>
            </a:r>
          </a:p>
          <a:p>
            <a:pPr lvl="2"/>
            <a:r>
              <a:rPr lang="en-GB" dirty="0" smtClean="0">
                <a:solidFill>
                  <a:schemeClr val="tx2"/>
                </a:solidFill>
              </a:rPr>
              <a:t>TMG </a:t>
            </a:r>
          </a:p>
          <a:p>
            <a:pPr lvl="2"/>
            <a:r>
              <a:rPr lang="en-GB" dirty="0" smtClean="0">
                <a:solidFill>
                  <a:schemeClr val="tx2"/>
                </a:solidFill>
              </a:rPr>
              <a:t>Site PI’s</a:t>
            </a:r>
          </a:p>
          <a:p>
            <a:pPr lvl="1"/>
            <a:r>
              <a:rPr lang="en-GB" dirty="0" smtClean="0">
                <a:solidFill>
                  <a:schemeClr val="tx2"/>
                </a:solidFill>
              </a:rPr>
              <a:t>Availability for troubleshooting</a:t>
            </a:r>
          </a:p>
          <a:p>
            <a:pPr lvl="2"/>
            <a:r>
              <a:rPr lang="en-GB" dirty="0" smtClean="0">
                <a:solidFill>
                  <a:schemeClr val="tx2"/>
                </a:solidFill>
              </a:rPr>
              <a:t>Queries on eligibility, protocol, safety etc</a:t>
            </a:r>
          </a:p>
          <a:p>
            <a:endParaRPr lang="en-GB" dirty="0"/>
          </a:p>
        </p:txBody>
      </p:sp>
    </p:spTree>
    <p:extLst>
      <p:ext uri="{BB962C8B-B14F-4D97-AF65-F5344CB8AC3E}">
        <p14:creationId xmlns:p14="http://schemas.microsoft.com/office/powerpoint/2010/main" val="30067456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accent1"/>
                </a:solidFill>
              </a:rPr>
              <a:t>Time Commitment – developing idea</a:t>
            </a:r>
            <a:endParaRPr lang="en-GB" b="1" dirty="0">
              <a:solidFill>
                <a:schemeClr val="accent1"/>
              </a:solidFill>
            </a:endParaRPr>
          </a:p>
        </p:txBody>
      </p:sp>
      <p:sp>
        <p:nvSpPr>
          <p:cNvPr id="3" name="Content Placeholder 2"/>
          <p:cNvSpPr>
            <a:spLocks noGrp="1"/>
          </p:cNvSpPr>
          <p:nvPr>
            <p:ph idx="1"/>
          </p:nvPr>
        </p:nvSpPr>
        <p:spPr>
          <a:xfrm>
            <a:off x="4283968" y="4005064"/>
            <a:ext cx="4860032" cy="2625155"/>
          </a:xfrm>
        </p:spPr>
        <p:txBody>
          <a:bodyPr>
            <a:normAutofit/>
          </a:bodyPr>
          <a:lstStyle/>
          <a:p>
            <a:endParaRPr lang="en-GB" dirty="0" smtClean="0">
              <a:solidFill>
                <a:schemeClr val="tx2"/>
              </a:solidFill>
            </a:endParaRPr>
          </a:p>
          <a:p>
            <a:pPr algn="ctr">
              <a:buNone/>
            </a:pPr>
            <a:r>
              <a:rPr lang="en-GB" sz="2800" dirty="0" smtClean="0">
                <a:solidFill>
                  <a:schemeClr val="tx2"/>
                </a:solidFill>
              </a:rPr>
              <a:t>Daniel Hochhauser, </a:t>
            </a:r>
          </a:p>
          <a:p>
            <a:pPr algn="ctr">
              <a:buNone/>
            </a:pPr>
            <a:r>
              <a:rPr lang="en-GB" sz="2000" dirty="0" smtClean="0">
                <a:solidFill>
                  <a:schemeClr val="tx2"/>
                </a:solidFill>
              </a:rPr>
              <a:t>Professor in Medical Oncology</a:t>
            </a:r>
          </a:p>
          <a:p>
            <a:pPr algn="ctr">
              <a:buNone/>
            </a:pPr>
            <a:r>
              <a:rPr lang="en-GB" sz="2000" dirty="0" smtClean="0">
                <a:solidFill>
                  <a:schemeClr val="tx2"/>
                </a:solidFill>
              </a:rPr>
              <a:t>UCL / UCLH</a:t>
            </a:r>
          </a:p>
          <a:p>
            <a:pPr algn="ctr">
              <a:buNone/>
            </a:pPr>
            <a:r>
              <a:rPr lang="en-GB" sz="2000" dirty="0" smtClean="0">
                <a:solidFill>
                  <a:schemeClr val="tx2"/>
                </a:solidFill>
              </a:rPr>
              <a:t>CI: PANTHER</a:t>
            </a:r>
          </a:p>
          <a:p>
            <a:endParaRPr lang="en-GB" dirty="0">
              <a:solidFill>
                <a:schemeClr val="tx2"/>
              </a:solidFill>
            </a:endParaRPr>
          </a:p>
        </p:txBody>
      </p:sp>
      <p:sp>
        <p:nvSpPr>
          <p:cNvPr id="4" name="Rounded Rectangular Callout 3"/>
          <p:cNvSpPr/>
          <p:nvPr/>
        </p:nvSpPr>
        <p:spPr>
          <a:xfrm>
            <a:off x="468533" y="1417638"/>
            <a:ext cx="8352928" cy="2808312"/>
          </a:xfrm>
          <a:prstGeom prst="wedgeRoundRectCallout">
            <a:avLst>
              <a:gd name="adj1" fmla="val 628"/>
              <a:gd name="adj2" fmla="val 67658"/>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002060"/>
                </a:solidFill>
              </a:rPr>
              <a:t>“Its a time consuming process and it took  a lot more time (to develop the protocol) than I had anticipated because of the company’s strategy, emerging knowledge about PK and side effects.”</a:t>
            </a:r>
          </a:p>
        </p:txBody>
      </p:sp>
      <p:sp>
        <p:nvSpPr>
          <p:cNvPr id="4100" name="AutoShape 4"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2" name="AutoShape 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4" name="AutoShape 8"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6" name="AutoShape 10"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8" name="AutoShape 12"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12" name="AutoShape 1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86018" name="AutoShape 2" descr="Image result for daniel hochhauser uc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86020" name="AutoShape 4" descr="Image result for daniel hochhauser uc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5" name="Picture 4"/>
          <p:cNvPicPr>
            <a:picLocks noChangeAspect="1"/>
          </p:cNvPicPr>
          <p:nvPr/>
        </p:nvPicPr>
        <p:blipFill>
          <a:blip r:embed="rId2"/>
          <a:stretch>
            <a:fillRect/>
          </a:stretch>
        </p:blipFill>
        <p:spPr>
          <a:xfrm>
            <a:off x="2771800" y="4425205"/>
            <a:ext cx="1670449" cy="2005758"/>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accent1"/>
                </a:solidFill>
              </a:rPr>
              <a:t>Time Commitment : open trial</a:t>
            </a:r>
            <a:endParaRPr lang="en-GB" b="1" dirty="0">
              <a:solidFill>
                <a:schemeClr val="accent1"/>
              </a:solidFill>
            </a:endParaRPr>
          </a:p>
        </p:txBody>
      </p:sp>
      <p:sp>
        <p:nvSpPr>
          <p:cNvPr id="3" name="Content Placeholder 2"/>
          <p:cNvSpPr>
            <a:spLocks noGrp="1"/>
          </p:cNvSpPr>
          <p:nvPr>
            <p:ph idx="1"/>
          </p:nvPr>
        </p:nvSpPr>
        <p:spPr>
          <a:xfrm>
            <a:off x="4283968" y="4005064"/>
            <a:ext cx="4860032" cy="2625155"/>
          </a:xfrm>
        </p:spPr>
        <p:txBody>
          <a:bodyPr>
            <a:normAutofit/>
          </a:bodyPr>
          <a:lstStyle/>
          <a:p>
            <a:endParaRPr lang="en-GB" dirty="0" smtClean="0">
              <a:solidFill>
                <a:schemeClr val="tx2"/>
              </a:solidFill>
            </a:endParaRPr>
          </a:p>
          <a:p>
            <a:pPr algn="ctr">
              <a:buNone/>
            </a:pPr>
            <a:r>
              <a:rPr lang="en-GB" sz="2800" dirty="0" smtClean="0">
                <a:solidFill>
                  <a:schemeClr val="tx2"/>
                </a:solidFill>
              </a:rPr>
              <a:t>Daniel Hochhauser, </a:t>
            </a:r>
          </a:p>
          <a:p>
            <a:pPr algn="ctr">
              <a:buNone/>
            </a:pPr>
            <a:r>
              <a:rPr lang="en-GB" sz="2000" dirty="0" smtClean="0">
                <a:solidFill>
                  <a:schemeClr val="tx2"/>
                </a:solidFill>
              </a:rPr>
              <a:t>Professor in Medical Oncology</a:t>
            </a:r>
          </a:p>
          <a:p>
            <a:pPr algn="ctr">
              <a:buNone/>
            </a:pPr>
            <a:r>
              <a:rPr lang="en-GB" sz="2000" dirty="0" smtClean="0">
                <a:solidFill>
                  <a:schemeClr val="tx2"/>
                </a:solidFill>
              </a:rPr>
              <a:t>UCL / UCLH</a:t>
            </a:r>
          </a:p>
          <a:p>
            <a:pPr algn="ctr">
              <a:buNone/>
            </a:pPr>
            <a:r>
              <a:rPr lang="en-GB" sz="2000" dirty="0" smtClean="0">
                <a:solidFill>
                  <a:schemeClr val="tx2"/>
                </a:solidFill>
              </a:rPr>
              <a:t>CI: PANTHER</a:t>
            </a:r>
          </a:p>
          <a:p>
            <a:endParaRPr lang="en-GB" dirty="0">
              <a:solidFill>
                <a:schemeClr val="tx2"/>
              </a:solidFill>
            </a:endParaRPr>
          </a:p>
        </p:txBody>
      </p:sp>
      <p:sp>
        <p:nvSpPr>
          <p:cNvPr id="4" name="Rounded Rectangular Callout 3"/>
          <p:cNvSpPr/>
          <p:nvPr/>
        </p:nvSpPr>
        <p:spPr>
          <a:xfrm>
            <a:off x="323528" y="1268760"/>
            <a:ext cx="8352928" cy="2808312"/>
          </a:xfrm>
          <a:prstGeom prst="wedgeRoundRectCallout">
            <a:avLst>
              <a:gd name="adj1" fmla="val 302"/>
              <a:gd name="adj2" fmla="val 68625"/>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002060"/>
                </a:solidFill>
              </a:rPr>
              <a:t>“I’m personally spending around 3- 4 hrs a week on issues relating to the study and that can be more or less on other weeks.  We have regular 1hr fixed meetings every 2 weeks with the CTU.”</a:t>
            </a:r>
          </a:p>
        </p:txBody>
      </p:sp>
      <p:sp>
        <p:nvSpPr>
          <p:cNvPr id="4100" name="AutoShape 4"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2" name="AutoShape 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4" name="AutoShape 8"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6" name="AutoShape 10"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8" name="AutoShape 12"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12" name="AutoShape 1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86018" name="AutoShape 2" descr="Image result for daniel hochhauser uc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86020" name="AutoShape 4" descr="Image result for daniel hochhauser uc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5" name="Picture 4"/>
          <p:cNvPicPr>
            <a:picLocks noChangeAspect="1"/>
          </p:cNvPicPr>
          <p:nvPr/>
        </p:nvPicPr>
        <p:blipFill>
          <a:blip r:embed="rId3"/>
          <a:stretch>
            <a:fillRect/>
          </a:stretch>
        </p:blipFill>
        <p:spPr>
          <a:xfrm>
            <a:off x="2699792" y="4314762"/>
            <a:ext cx="1670449" cy="2005758"/>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accent1"/>
                </a:solidFill>
              </a:rPr>
              <a:t>Partnership working with a CTU</a:t>
            </a:r>
            <a:endParaRPr lang="en-GB" b="1" dirty="0">
              <a:solidFill>
                <a:schemeClr val="accent1"/>
              </a:solidFill>
            </a:endParaRPr>
          </a:p>
        </p:txBody>
      </p:sp>
      <p:sp>
        <p:nvSpPr>
          <p:cNvPr id="3" name="Content Placeholder 2"/>
          <p:cNvSpPr>
            <a:spLocks noGrp="1"/>
          </p:cNvSpPr>
          <p:nvPr>
            <p:ph idx="1"/>
          </p:nvPr>
        </p:nvSpPr>
        <p:spPr>
          <a:xfrm>
            <a:off x="155575" y="4412125"/>
            <a:ext cx="4680520" cy="2420888"/>
          </a:xfrm>
        </p:spPr>
        <p:txBody>
          <a:bodyPr>
            <a:normAutofit fontScale="92500" lnSpcReduction="20000"/>
          </a:bodyPr>
          <a:lstStyle/>
          <a:p>
            <a:endParaRPr lang="en-GB" dirty="0" smtClean="0">
              <a:solidFill>
                <a:schemeClr val="tx2"/>
              </a:solidFill>
            </a:endParaRPr>
          </a:p>
          <a:p>
            <a:pPr algn="ctr">
              <a:buNone/>
            </a:pPr>
            <a:r>
              <a:rPr lang="en-GB" sz="2800" dirty="0" smtClean="0">
                <a:solidFill>
                  <a:schemeClr val="tx2"/>
                </a:solidFill>
              </a:rPr>
              <a:t>Maria Hawkins </a:t>
            </a:r>
          </a:p>
          <a:p>
            <a:pPr algn="ctr">
              <a:buNone/>
            </a:pPr>
            <a:r>
              <a:rPr lang="en-GB" sz="2200" dirty="0" smtClean="0">
                <a:solidFill>
                  <a:schemeClr val="tx2"/>
                </a:solidFill>
              </a:rPr>
              <a:t>Associate Professor and Honorary Consultant Clinical Oncologist</a:t>
            </a:r>
          </a:p>
          <a:p>
            <a:pPr algn="ctr">
              <a:buNone/>
            </a:pPr>
            <a:r>
              <a:rPr lang="en-GB" sz="2200" dirty="0" smtClean="0">
                <a:solidFill>
                  <a:schemeClr val="tx2"/>
                </a:solidFill>
              </a:rPr>
              <a:t>Oxford University Hospitals </a:t>
            </a:r>
          </a:p>
          <a:p>
            <a:pPr algn="ctr">
              <a:buNone/>
            </a:pPr>
            <a:r>
              <a:rPr lang="en-GB" sz="2200" dirty="0" smtClean="0">
                <a:solidFill>
                  <a:schemeClr val="tx2"/>
                </a:solidFill>
              </a:rPr>
              <a:t>NHS Trust</a:t>
            </a:r>
          </a:p>
          <a:p>
            <a:pPr algn="ctr">
              <a:buNone/>
            </a:pPr>
            <a:r>
              <a:rPr lang="en-GB" sz="2200" dirty="0" smtClean="0">
                <a:solidFill>
                  <a:schemeClr val="tx2"/>
                </a:solidFill>
              </a:rPr>
              <a:t>CI: </a:t>
            </a:r>
            <a:r>
              <a:rPr lang="en-GB" sz="2200" dirty="0" err="1" smtClean="0">
                <a:solidFill>
                  <a:schemeClr val="tx2"/>
                </a:solidFill>
              </a:rPr>
              <a:t>CHARIOt</a:t>
            </a:r>
            <a:r>
              <a:rPr lang="en-GB" sz="2200" dirty="0" smtClean="0">
                <a:solidFill>
                  <a:schemeClr val="tx2"/>
                </a:solidFill>
              </a:rPr>
              <a:t>, SPARC &amp; ABC07</a:t>
            </a:r>
          </a:p>
          <a:p>
            <a:endParaRPr lang="en-GB" dirty="0">
              <a:solidFill>
                <a:schemeClr val="tx2"/>
              </a:solidFill>
            </a:endParaRPr>
          </a:p>
        </p:txBody>
      </p:sp>
      <p:sp>
        <p:nvSpPr>
          <p:cNvPr id="4" name="Rounded Rectangular Callout 3"/>
          <p:cNvSpPr/>
          <p:nvPr/>
        </p:nvSpPr>
        <p:spPr>
          <a:xfrm>
            <a:off x="323528" y="1268760"/>
            <a:ext cx="8352928" cy="3312368"/>
          </a:xfrm>
          <a:prstGeom prst="wedgeRoundRectCallout">
            <a:avLst>
              <a:gd name="adj1" fmla="val -131"/>
              <a:gd name="adj2" fmla="val 61077"/>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002060"/>
                </a:solidFill>
              </a:rPr>
              <a:t>“Be prepared for regular meetings, inquisitive questions and suggestions.  Listen, think and </a:t>
            </a:r>
            <a:r>
              <a:rPr lang="en-GB" sz="2800" dirty="0">
                <a:solidFill>
                  <a:srgbClr val="002060"/>
                </a:solidFill>
              </a:rPr>
              <a:t>learn! Initially things can be a bit hard but working </a:t>
            </a:r>
            <a:r>
              <a:rPr lang="en-GB" sz="2800" dirty="0" smtClean="0">
                <a:solidFill>
                  <a:srgbClr val="002060"/>
                </a:solidFill>
              </a:rPr>
              <a:t>as </a:t>
            </a:r>
            <a:r>
              <a:rPr lang="en-GB" sz="2800" dirty="0">
                <a:solidFill>
                  <a:srgbClr val="002060"/>
                </a:solidFill>
              </a:rPr>
              <a:t>a team becomes easier (and </a:t>
            </a:r>
            <a:r>
              <a:rPr lang="en-GB" sz="2800" dirty="0" smtClean="0">
                <a:solidFill>
                  <a:srgbClr val="002060"/>
                </a:solidFill>
              </a:rPr>
              <a:t>is sometimes </a:t>
            </a:r>
            <a:r>
              <a:rPr lang="en-GB" sz="2800" dirty="0">
                <a:solidFill>
                  <a:srgbClr val="002060"/>
                </a:solidFill>
              </a:rPr>
              <a:t>fun).”</a:t>
            </a:r>
            <a:endParaRPr lang="en-GB" sz="2800" dirty="0" smtClean="0">
              <a:solidFill>
                <a:srgbClr val="002060"/>
              </a:solidFill>
            </a:endParaRPr>
          </a:p>
        </p:txBody>
      </p:sp>
      <p:sp>
        <p:nvSpPr>
          <p:cNvPr id="4100" name="AutoShape 4"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2" name="AutoShape 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4" name="AutoShape 8"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6" name="AutoShape 10"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8" name="AutoShape 12"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12" name="AutoShape 1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8" name="Picture 7"/>
          <p:cNvPicPr>
            <a:picLocks noChangeAspect="1"/>
          </p:cNvPicPr>
          <p:nvPr/>
        </p:nvPicPr>
        <p:blipFill>
          <a:blip r:embed="rId3"/>
          <a:stretch>
            <a:fillRect/>
          </a:stretch>
        </p:blipFill>
        <p:spPr>
          <a:xfrm>
            <a:off x="4833997" y="4763029"/>
            <a:ext cx="1538204" cy="1920842"/>
          </a:xfrm>
          <a:prstGeom prst="rect">
            <a:avLst/>
          </a:prstGeom>
        </p:spPr>
      </p:pic>
    </p:spTree>
    <p:extLst>
      <p:ext uri="{BB962C8B-B14F-4D97-AF65-F5344CB8AC3E}">
        <p14:creationId xmlns:p14="http://schemas.microsoft.com/office/powerpoint/2010/main" val="39311616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accent1"/>
                </a:solidFill>
              </a:rPr>
              <a:t>Communication with CTU </a:t>
            </a:r>
            <a:endParaRPr lang="en-GB" b="1" dirty="0">
              <a:solidFill>
                <a:schemeClr val="accent1"/>
              </a:solidFill>
            </a:endParaRPr>
          </a:p>
        </p:txBody>
      </p:sp>
      <p:sp>
        <p:nvSpPr>
          <p:cNvPr id="3" name="Content Placeholder 2"/>
          <p:cNvSpPr>
            <a:spLocks noGrp="1"/>
          </p:cNvSpPr>
          <p:nvPr>
            <p:ph idx="1"/>
          </p:nvPr>
        </p:nvSpPr>
        <p:spPr>
          <a:xfrm>
            <a:off x="4593104" y="4210135"/>
            <a:ext cx="4355976" cy="2481139"/>
          </a:xfrm>
        </p:spPr>
        <p:txBody>
          <a:bodyPr>
            <a:normAutofit/>
          </a:bodyPr>
          <a:lstStyle/>
          <a:p>
            <a:endParaRPr lang="en-GB" dirty="0" smtClean="0">
              <a:solidFill>
                <a:schemeClr val="tx2"/>
              </a:solidFill>
            </a:endParaRPr>
          </a:p>
          <a:p>
            <a:pPr algn="ctr">
              <a:buNone/>
            </a:pPr>
            <a:r>
              <a:rPr lang="en-GB" sz="2800" dirty="0" smtClean="0">
                <a:solidFill>
                  <a:schemeClr val="tx2"/>
                </a:solidFill>
              </a:rPr>
              <a:t>David Sebag-Montefiore, </a:t>
            </a:r>
          </a:p>
          <a:p>
            <a:pPr algn="ctr">
              <a:buNone/>
            </a:pPr>
            <a:r>
              <a:rPr lang="en-GB" sz="2000" dirty="0" smtClean="0">
                <a:solidFill>
                  <a:schemeClr val="tx2"/>
                </a:solidFill>
              </a:rPr>
              <a:t>Professor in Clinical Oncology</a:t>
            </a:r>
          </a:p>
          <a:p>
            <a:pPr algn="ctr">
              <a:buNone/>
            </a:pPr>
            <a:r>
              <a:rPr lang="en-GB" sz="2000" dirty="0" smtClean="0">
                <a:solidFill>
                  <a:schemeClr val="tx2"/>
                </a:solidFill>
              </a:rPr>
              <a:t>St James’s Institute of Oncology, Leeds</a:t>
            </a:r>
          </a:p>
          <a:p>
            <a:pPr algn="ctr">
              <a:buNone/>
            </a:pPr>
            <a:r>
              <a:rPr lang="en-GB" sz="2000" dirty="0" smtClean="0">
                <a:solidFill>
                  <a:schemeClr val="tx2"/>
                </a:solidFill>
              </a:rPr>
              <a:t>CI: ARISTOTLE &amp; CR07</a:t>
            </a:r>
          </a:p>
          <a:p>
            <a:endParaRPr lang="en-GB" dirty="0">
              <a:solidFill>
                <a:schemeClr val="tx2"/>
              </a:solidFill>
            </a:endParaRPr>
          </a:p>
        </p:txBody>
      </p:sp>
      <p:sp>
        <p:nvSpPr>
          <p:cNvPr id="4" name="Rounded Rectangular Callout 3"/>
          <p:cNvSpPr/>
          <p:nvPr/>
        </p:nvSpPr>
        <p:spPr>
          <a:xfrm>
            <a:off x="323528" y="1268760"/>
            <a:ext cx="8352928" cy="2808312"/>
          </a:xfrm>
          <a:prstGeom prst="wedgeRoundRectCallout">
            <a:avLst>
              <a:gd name="adj1" fmla="val 1170"/>
              <a:gd name="adj2" fmla="val 750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002060"/>
                </a:solidFill>
              </a:rPr>
              <a:t>“As a CI you will receive many e-mails from the CTU every month. You will need </a:t>
            </a:r>
            <a:r>
              <a:rPr lang="en-GB" sz="2800" dirty="0">
                <a:solidFill>
                  <a:srgbClr val="002060"/>
                </a:solidFill>
              </a:rPr>
              <a:t>to </a:t>
            </a:r>
            <a:r>
              <a:rPr lang="en-GB" sz="2800" dirty="0" smtClean="0">
                <a:solidFill>
                  <a:srgbClr val="002060"/>
                </a:solidFill>
              </a:rPr>
              <a:t>be able to reply </a:t>
            </a:r>
            <a:r>
              <a:rPr lang="en-GB" sz="2800" dirty="0">
                <a:solidFill>
                  <a:srgbClr val="002060"/>
                </a:solidFill>
              </a:rPr>
              <a:t>in a timely manner </a:t>
            </a:r>
            <a:r>
              <a:rPr lang="en-GB" sz="2800" dirty="0" smtClean="0">
                <a:solidFill>
                  <a:srgbClr val="002060"/>
                </a:solidFill>
              </a:rPr>
              <a:t>and prioritise your work accordingly.</a:t>
            </a:r>
          </a:p>
          <a:p>
            <a:pPr algn="ctr"/>
            <a:r>
              <a:rPr lang="en-GB" sz="2800" dirty="0" smtClean="0">
                <a:solidFill>
                  <a:srgbClr val="002060"/>
                </a:solidFill>
              </a:rPr>
              <a:t>As the CI of ARISTOTLE (actively recruiting) I have a teleconference with the CTU every 3-4 weeks. ”</a:t>
            </a:r>
          </a:p>
        </p:txBody>
      </p:sp>
      <p:sp>
        <p:nvSpPr>
          <p:cNvPr id="4100" name="AutoShape 4"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2" name="AutoShape 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4" name="AutoShape 8"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6" name="AutoShape 10"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08" name="AutoShape 12"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4112" name="AutoShape 16" descr="Image result for david sebag montefio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5" name="Picture 4"/>
          <p:cNvPicPr>
            <a:picLocks noChangeAspect="1"/>
          </p:cNvPicPr>
          <p:nvPr/>
        </p:nvPicPr>
        <p:blipFill>
          <a:blip r:embed="rId2"/>
          <a:stretch>
            <a:fillRect/>
          </a:stretch>
        </p:blipFill>
        <p:spPr>
          <a:xfrm>
            <a:off x="2902702" y="4405149"/>
            <a:ext cx="1597290" cy="2091109"/>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760"/>
            <a:ext cx="9144000" cy="1143000"/>
          </a:xfrm>
        </p:spPr>
        <p:txBody>
          <a:bodyPr>
            <a:noAutofit/>
          </a:bodyPr>
          <a:lstStyle/>
          <a:p>
            <a:r>
              <a:rPr lang="en-GB" b="1" dirty="0" smtClean="0">
                <a:solidFill>
                  <a:schemeClr val="accent1"/>
                </a:solidFill>
              </a:rPr>
              <a:t>What should you expect from a CTU?</a:t>
            </a:r>
            <a:endParaRPr lang="en-GB" b="1" dirty="0">
              <a:solidFill>
                <a:schemeClr val="accent1"/>
              </a:solidFill>
            </a:endParaRPr>
          </a:p>
        </p:txBody>
      </p:sp>
      <p:sp>
        <p:nvSpPr>
          <p:cNvPr id="3" name="Content Placeholder 2"/>
          <p:cNvSpPr>
            <a:spLocks noGrp="1"/>
          </p:cNvSpPr>
          <p:nvPr>
            <p:ph idx="1"/>
          </p:nvPr>
        </p:nvSpPr>
        <p:spPr>
          <a:xfrm>
            <a:off x="457200" y="1052736"/>
            <a:ext cx="8686800" cy="5589240"/>
          </a:xfrm>
        </p:spPr>
        <p:txBody>
          <a:bodyPr>
            <a:normAutofit fontScale="70000" lnSpcReduction="20000"/>
          </a:bodyPr>
          <a:lstStyle/>
          <a:p>
            <a:r>
              <a:rPr lang="en-GB" sz="4000" b="1" dirty="0" smtClean="0">
                <a:solidFill>
                  <a:schemeClr val="tx2"/>
                </a:solidFill>
              </a:rPr>
              <a:t>Trial Design and Funding applications</a:t>
            </a:r>
          </a:p>
          <a:p>
            <a:pPr lvl="1"/>
            <a:r>
              <a:rPr lang="en-GB" sz="3100" dirty="0" smtClean="0">
                <a:solidFill>
                  <a:schemeClr val="tx2"/>
                </a:solidFill>
              </a:rPr>
              <a:t>Expertise in trial design and good track record in obtaining funding</a:t>
            </a:r>
          </a:p>
          <a:p>
            <a:r>
              <a:rPr lang="en-GB" sz="4000" b="1" dirty="0" smtClean="0">
                <a:solidFill>
                  <a:schemeClr val="tx2"/>
                </a:solidFill>
              </a:rPr>
              <a:t>Trial Expertise </a:t>
            </a:r>
          </a:p>
          <a:p>
            <a:pPr lvl="1"/>
            <a:r>
              <a:rPr lang="en-GB" sz="3100" dirty="0" smtClean="0">
                <a:solidFill>
                  <a:schemeClr val="tx2"/>
                </a:solidFill>
              </a:rPr>
              <a:t>Support and guidance in preparing ethics applications  </a:t>
            </a:r>
          </a:p>
          <a:p>
            <a:pPr lvl="1"/>
            <a:r>
              <a:rPr lang="en-GB" sz="3100" dirty="0" smtClean="0">
                <a:solidFill>
                  <a:schemeClr val="tx2"/>
                </a:solidFill>
              </a:rPr>
              <a:t>Protocols, case report forms and essential documents</a:t>
            </a:r>
          </a:p>
          <a:p>
            <a:pPr lvl="1"/>
            <a:r>
              <a:rPr lang="en-GB" sz="3100" dirty="0" smtClean="0">
                <a:solidFill>
                  <a:schemeClr val="tx2"/>
                </a:solidFill>
              </a:rPr>
              <a:t>Trial coordination, database development and data management</a:t>
            </a:r>
          </a:p>
          <a:p>
            <a:r>
              <a:rPr lang="en-GB" sz="4000" b="1" dirty="0" smtClean="0">
                <a:solidFill>
                  <a:schemeClr val="tx2"/>
                </a:solidFill>
              </a:rPr>
              <a:t>Communication and Reporting</a:t>
            </a:r>
          </a:p>
          <a:p>
            <a:pPr lvl="1"/>
            <a:r>
              <a:rPr lang="en-GB" sz="3100" dirty="0" smtClean="0">
                <a:solidFill>
                  <a:schemeClr val="tx2"/>
                </a:solidFill>
              </a:rPr>
              <a:t>Kept informed of issues at sites </a:t>
            </a:r>
          </a:p>
          <a:p>
            <a:pPr lvl="1"/>
            <a:r>
              <a:rPr lang="en-GB" sz="3100" dirty="0" smtClean="0">
                <a:solidFill>
                  <a:schemeClr val="tx2"/>
                </a:solidFill>
              </a:rPr>
              <a:t>Preparation of trial reports for relevant committees and bodies </a:t>
            </a:r>
          </a:p>
          <a:p>
            <a:pPr lvl="1"/>
            <a:r>
              <a:rPr lang="en-GB" sz="3100" dirty="0" smtClean="0">
                <a:solidFill>
                  <a:schemeClr val="tx2"/>
                </a:solidFill>
              </a:rPr>
              <a:t>Preparation work for publications and presentations</a:t>
            </a:r>
          </a:p>
          <a:p>
            <a:r>
              <a:rPr lang="en-GB" sz="4000" b="1" dirty="0" smtClean="0">
                <a:solidFill>
                  <a:schemeClr val="tx2"/>
                </a:solidFill>
              </a:rPr>
              <a:t>Compliance</a:t>
            </a:r>
          </a:p>
          <a:p>
            <a:pPr lvl="1"/>
            <a:r>
              <a:rPr lang="en-GB" sz="3100" dirty="0" smtClean="0">
                <a:solidFill>
                  <a:schemeClr val="tx2"/>
                </a:solidFill>
              </a:rPr>
              <a:t>Navigation through relevant clinical trial regulations and  guidance </a:t>
            </a:r>
          </a:p>
          <a:p>
            <a:pPr lvl="1"/>
            <a:r>
              <a:rPr lang="en-GB" sz="3100" dirty="0">
                <a:solidFill>
                  <a:schemeClr val="tx2"/>
                </a:solidFill>
              </a:rPr>
              <a:t>Best practice in clinical trial conduct from design to final publication</a:t>
            </a:r>
          </a:p>
          <a:p>
            <a:pPr lvl="1"/>
            <a:r>
              <a:rPr lang="en-GB" sz="3100" dirty="0" smtClean="0">
                <a:solidFill>
                  <a:schemeClr val="tx2"/>
                </a:solidFill>
              </a:rPr>
              <a:t>Risk management</a:t>
            </a:r>
          </a:p>
        </p:txBody>
      </p:sp>
    </p:spTree>
    <p:extLst>
      <p:ext uri="{BB962C8B-B14F-4D97-AF65-F5344CB8AC3E}">
        <p14:creationId xmlns:p14="http://schemas.microsoft.com/office/powerpoint/2010/main" val="33653431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GB" b="1" dirty="0" smtClean="0">
                <a:solidFill>
                  <a:schemeClr val="accent1"/>
                </a:solidFill>
              </a:rPr>
              <a:t>What will a CTU expect from you?</a:t>
            </a:r>
            <a:endParaRPr lang="en-GB" b="1" dirty="0">
              <a:solidFill>
                <a:schemeClr val="accent1"/>
              </a:solidFill>
            </a:endParaRPr>
          </a:p>
        </p:txBody>
      </p:sp>
      <p:sp>
        <p:nvSpPr>
          <p:cNvPr id="3" name="Content Placeholder 2"/>
          <p:cNvSpPr>
            <a:spLocks noGrp="1"/>
          </p:cNvSpPr>
          <p:nvPr>
            <p:ph idx="1"/>
          </p:nvPr>
        </p:nvSpPr>
        <p:spPr>
          <a:xfrm>
            <a:off x="457200" y="1196752"/>
            <a:ext cx="8229600" cy="5069160"/>
          </a:xfrm>
        </p:spPr>
        <p:txBody>
          <a:bodyPr>
            <a:normAutofit fontScale="85000" lnSpcReduction="20000"/>
          </a:bodyPr>
          <a:lstStyle/>
          <a:p>
            <a:pPr marL="0" indent="0">
              <a:buNone/>
            </a:pPr>
            <a:r>
              <a:rPr lang="en-GB" dirty="0" smtClean="0">
                <a:solidFill>
                  <a:schemeClr val="tx2"/>
                </a:solidFill>
              </a:rPr>
              <a:t>The 4 C’s </a:t>
            </a:r>
          </a:p>
          <a:p>
            <a:r>
              <a:rPr lang="en-GB" b="1" dirty="0" smtClean="0">
                <a:solidFill>
                  <a:schemeClr val="tx2"/>
                </a:solidFill>
              </a:rPr>
              <a:t>Collaboration</a:t>
            </a:r>
          </a:p>
          <a:p>
            <a:pPr lvl="1"/>
            <a:r>
              <a:rPr lang="en-GB" dirty="0" smtClean="0">
                <a:solidFill>
                  <a:schemeClr val="tx2"/>
                </a:solidFill>
              </a:rPr>
              <a:t>Academic CTU’s are partners not service providers</a:t>
            </a:r>
          </a:p>
          <a:p>
            <a:r>
              <a:rPr lang="en-GB" b="1" dirty="0" smtClean="0">
                <a:solidFill>
                  <a:schemeClr val="tx2"/>
                </a:solidFill>
              </a:rPr>
              <a:t>Communication</a:t>
            </a:r>
          </a:p>
          <a:p>
            <a:pPr lvl="1"/>
            <a:r>
              <a:rPr lang="en-GB" dirty="0" smtClean="0">
                <a:solidFill>
                  <a:schemeClr val="tx2"/>
                </a:solidFill>
              </a:rPr>
              <a:t>Keep CTU in the communication loop </a:t>
            </a:r>
            <a:r>
              <a:rPr lang="en-GB" dirty="0" err="1" smtClean="0">
                <a:solidFill>
                  <a:schemeClr val="tx2"/>
                </a:solidFill>
              </a:rPr>
              <a:t>eg</a:t>
            </a:r>
            <a:r>
              <a:rPr lang="en-GB" dirty="0" smtClean="0">
                <a:solidFill>
                  <a:schemeClr val="tx2"/>
                </a:solidFill>
              </a:rPr>
              <a:t> messages for funder, R&amp;D, REC’s, MHRA, Investigators </a:t>
            </a:r>
            <a:r>
              <a:rPr lang="en-GB" dirty="0" err="1" smtClean="0">
                <a:solidFill>
                  <a:schemeClr val="tx2"/>
                </a:solidFill>
              </a:rPr>
              <a:t>etc</a:t>
            </a:r>
            <a:endParaRPr lang="en-GB" dirty="0" smtClean="0">
              <a:solidFill>
                <a:schemeClr val="tx2"/>
              </a:solidFill>
            </a:endParaRPr>
          </a:p>
          <a:p>
            <a:r>
              <a:rPr lang="en-GB" b="1" dirty="0" smtClean="0">
                <a:solidFill>
                  <a:schemeClr val="tx2"/>
                </a:solidFill>
              </a:rPr>
              <a:t>Clinical input</a:t>
            </a:r>
          </a:p>
          <a:p>
            <a:pPr lvl="1"/>
            <a:r>
              <a:rPr lang="en-GB" dirty="0" smtClean="0">
                <a:solidFill>
                  <a:schemeClr val="tx2"/>
                </a:solidFill>
              </a:rPr>
              <a:t>Timely input and review of clinical issues from protocol queries to safety reviews</a:t>
            </a:r>
          </a:p>
          <a:p>
            <a:r>
              <a:rPr lang="en-GB" b="1" dirty="0" smtClean="0">
                <a:solidFill>
                  <a:schemeClr val="tx2"/>
                </a:solidFill>
              </a:rPr>
              <a:t>Compliance</a:t>
            </a:r>
          </a:p>
          <a:p>
            <a:pPr lvl="1"/>
            <a:r>
              <a:rPr lang="en-GB" dirty="0" smtClean="0">
                <a:solidFill>
                  <a:schemeClr val="tx2"/>
                </a:solidFill>
              </a:rPr>
              <a:t>Comply with CTU &amp; Sponsor SOP’s and policies to ensure compliance with appropriate clinical trial regulations, guidance and funder requirements </a:t>
            </a:r>
            <a:r>
              <a:rPr lang="en-GB" dirty="0" err="1" smtClean="0">
                <a:solidFill>
                  <a:schemeClr val="tx2"/>
                </a:solidFill>
              </a:rPr>
              <a:t>eg</a:t>
            </a:r>
            <a:r>
              <a:rPr lang="en-GB" dirty="0" smtClean="0">
                <a:solidFill>
                  <a:schemeClr val="tx2"/>
                </a:solidFill>
              </a:rPr>
              <a:t> formation of Trial Steering Committee’s (TSC’s) </a:t>
            </a:r>
            <a:endParaRPr lang="en-GB" dirty="0">
              <a:solidFill>
                <a:schemeClr val="tx2"/>
              </a:solidFill>
            </a:endParaRPr>
          </a:p>
        </p:txBody>
      </p:sp>
    </p:spTree>
    <p:extLst>
      <p:ext uri="{BB962C8B-B14F-4D97-AF65-F5344CB8AC3E}">
        <p14:creationId xmlns:p14="http://schemas.microsoft.com/office/powerpoint/2010/main" val="30234910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0456" y="5624365"/>
            <a:ext cx="2230016" cy="1040443"/>
          </a:xfrm>
          <a:prstGeom prst="rect">
            <a:avLst/>
          </a:prstGeom>
        </p:spPr>
      </p:pic>
      <p:sp>
        <p:nvSpPr>
          <p:cNvPr id="2" name="Title 1"/>
          <p:cNvSpPr>
            <a:spLocks noGrp="1"/>
          </p:cNvSpPr>
          <p:nvPr>
            <p:ph type="title"/>
          </p:nvPr>
        </p:nvSpPr>
        <p:spPr/>
        <p:txBody>
          <a:bodyPr>
            <a:normAutofit/>
          </a:bodyPr>
          <a:lstStyle/>
          <a:p>
            <a:r>
              <a:rPr lang="en-GB" b="1" dirty="0" smtClean="0">
                <a:solidFill>
                  <a:schemeClr val="accent1"/>
                </a:solidFill>
              </a:rPr>
              <a:t>Acknowledgements</a:t>
            </a:r>
            <a:endParaRPr lang="en-GB" dirty="0"/>
          </a:p>
        </p:txBody>
      </p:sp>
      <p:sp>
        <p:nvSpPr>
          <p:cNvPr id="3" name="Content Placeholder 2"/>
          <p:cNvSpPr>
            <a:spLocks noGrp="1"/>
          </p:cNvSpPr>
          <p:nvPr>
            <p:ph idx="1"/>
          </p:nvPr>
        </p:nvSpPr>
        <p:spPr>
          <a:xfrm>
            <a:off x="457200" y="1417638"/>
            <a:ext cx="8579296" cy="4525963"/>
          </a:xfrm>
        </p:spPr>
        <p:txBody>
          <a:bodyPr>
            <a:normAutofit fontScale="92500" lnSpcReduction="20000"/>
          </a:bodyPr>
          <a:lstStyle/>
          <a:p>
            <a:r>
              <a:rPr lang="en-GB" b="1" dirty="0" smtClean="0">
                <a:solidFill>
                  <a:schemeClr val="tx2"/>
                </a:solidFill>
              </a:rPr>
              <a:t>Concept and Construction of Slides </a:t>
            </a:r>
          </a:p>
          <a:p>
            <a:pPr lvl="1"/>
            <a:r>
              <a:rPr lang="en-GB" sz="2600" dirty="0" smtClean="0">
                <a:solidFill>
                  <a:schemeClr val="tx2"/>
                </a:solidFill>
              </a:rPr>
              <a:t>Helen Meadows</a:t>
            </a:r>
          </a:p>
          <a:p>
            <a:pPr lvl="2"/>
            <a:r>
              <a:rPr lang="en-GB" sz="2200" dirty="0" smtClean="0">
                <a:solidFill>
                  <a:schemeClr val="tx2"/>
                </a:solidFill>
              </a:rPr>
              <a:t>Cancer Research UK &amp; UCL Cancer Trials Centre</a:t>
            </a:r>
          </a:p>
          <a:p>
            <a:pPr lvl="1"/>
            <a:r>
              <a:rPr lang="en-GB" sz="2600" dirty="0" smtClean="0">
                <a:solidFill>
                  <a:schemeClr val="tx2"/>
                </a:solidFill>
              </a:rPr>
              <a:t>Claire Snowdon</a:t>
            </a:r>
          </a:p>
          <a:p>
            <a:pPr lvl="2"/>
            <a:r>
              <a:rPr lang="en-GB" sz="2200" dirty="0" smtClean="0">
                <a:solidFill>
                  <a:schemeClr val="tx2"/>
                </a:solidFill>
              </a:rPr>
              <a:t>Institute of Cancer Clinical Trials Research &amp; Statistics Unit (ICR-CTSU)</a:t>
            </a:r>
          </a:p>
          <a:p>
            <a:r>
              <a:rPr lang="en-GB" b="1" dirty="0" smtClean="0">
                <a:solidFill>
                  <a:schemeClr val="tx2"/>
                </a:solidFill>
              </a:rPr>
              <a:t>Additional thanks to  </a:t>
            </a:r>
            <a:endParaRPr lang="en-GB" b="1" dirty="0">
              <a:solidFill>
                <a:schemeClr val="tx2"/>
              </a:solidFill>
            </a:endParaRPr>
          </a:p>
          <a:p>
            <a:pPr lvl="1"/>
            <a:r>
              <a:rPr lang="en-GB" dirty="0">
                <a:solidFill>
                  <a:schemeClr val="tx2"/>
                </a:solidFill>
              </a:rPr>
              <a:t>All chief investigators </a:t>
            </a:r>
          </a:p>
          <a:p>
            <a:pPr lvl="1"/>
            <a:r>
              <a:rPr lang="en-GB" dirty="0" smtClean="0">
                <a:solidFill>
                  <a:schemeClr val="tx2"/>
                </a:solidFill>
              </a:rPr>
              <a:t>Sue Tebbs</a:t>
            </a:r>
          </a:p>
          <a:p>
            <a:pPr lvl="2"/>
            <a:r>
              <a:rPr lang="en-GB" sz="2200" dirty="0" smtClean="0">
                <a:solidFill>
                  <a:schemeClr val="tx2"/>
                </a:solidFill>
              </a:rPr>
              <a:t>Comprehensive CTU @ UCL for slides </a:t>
            </a:r>
            <a:r>
              <a:rPr lang="en-GB" sz="2200" dirty="0">
                <a:solidFill>
                  <a:schemeClr val="tx2"/>
                </a:solidFill>
              </a:rPr>
              <a:t>11, 46, 47</a:t>
            </a:r>
          </a:p>
          <a:p>
            <a:pPr lvl="1"/>
            <a:r>
              <a:rPr lang="en-GB" dirty="0" smtClean="0">
                <a:solidFill>
                  <a:schemeClr val="tx2"/>
                </a:solidFill>
              </a:rPr>
              <a:t>Senior Staff at </a:t>
            </a:r>
          </a:p>
          <a:p>
            <a:pPr lvl="2"/>
            <a:r>
              <a:rPr lang="en-GB" sz="2200" dirty="0" smtClean="0">
                <a:solidFill>
                  <a:schemeClr val="tx2"/>
                </a:solidFill>
              </a:rPr>
              <a:t>Cancer Research </a:t>
            </a:r>
            <a:r>
              <a:rPr lang="en-GB" sz="2200" dirty="0">
                <a:solidFill>
                  <a:schemeClr val="tx2"/>
                </a:solidFill>
              </a:rPr>
              <a:t>UK &amp; UCL Cancer Trials Centre</a:t>
            </a:r>
          </a:p>
          <a:p>
            <a:pPr lvl="2"/>
            <a:r>
              <a:rPr lang="en-GB" sz="2200" dirty="0">
                <a:solidFill>
                  <a:schemeClr val="tx2"/>
                </a:solidFill>
              </a:rPr>
              <a:t>Institute of Cancer Clinical </a:t>
            </a:r>
            <a:r>
              <a:rPr lang="en-GB" sz="2200" dirty="0" smtClean="0">
                <a:solidFill>
                  <a:schemeClr val="tx2"/>
                </a:solidFill>
              </a:rPr>
              <a:t>Trials Research &amp; Statistics Unit (</a:t>
            </a:r>
            <a:r>
              <a:rPr lang="en-GB" sz="2200" dirty="0">
                <a:solidFill>
                  <a:schemeClr val="tx2"/>
                </a:solidFill>
              </a:rPr>
              <a:t>ICR-CTSU)</a:t>
            </a:r>
          </a:p>
          <a:p>
            <a:pPr lvl="2"/>
            <a:endParaRPr lang="en-GB" sz="2200" dirty="0" smtClean="0">
              <a:solidFill>
                <a:schemeClr val="tx2"/>
              </a:solidFill>
            </a:endParaRPr>
          </a:p>
          <a:p>
            <a:endParaRPr lang="en-GB" dirty="0"/>
          </a:p>
        </p:txBody>
      </p:sp>
      <p:sp>
        <p:nvSpPr>
          <p:cNvPr id="7" name="TextBox 6"/>
          <p:cNvSpPr txBox="1"/>
          <p:nvPr/>
        </p:nvSpPr>
        <p:spPr>
          <a:xfrm>
            <a:off x="7308304" y="6387809"/>
            <a:ext cx="1512168" cy="276999"/>
          </a:xfrm>
          <a:prstGeom prst="rect">
            <a:avLst/>
          </a:prstGeom>
          <a:noFill/>
        </p:spPr>
        <p:txBody>
          <a:bodyPr wrap="square" rtlCol="0">
            <a:spAutoFit/>
          </a:bodyPr>
          <a:lstStyle/>
          <a:p>
            <a:pPr algn="ctr"/>
            <a:r>
              <a:rPr lang="en-GB" sz="1200" dirty="0" smtClean="0">
                <a:solidFill>
                  <a:srgbClr val="6E015E"/>
                </a:solidFill>
              </a:rPr>
              <a:t> Cancer CTU Group</a:t>
            </a:r>
            <a:endParaRPr lang="en-GB" sz="1200" dirty="0">
              <a:solidFill>
                <a:srgbClr val="6E015E"/>
              </a:solidFill>
            </a:endParaRPr>
          </a:p>
        </p:txBody>
      </p:sp>
    </p:spTree>
    <p:extLst>
      <p:ext uri="{BB962C8B-B14F-4D97-AF65-F5344CB8AC3E}">
        <p14:creationId xmlns:p14="http://schemas.microsoft.com/office/powerpoint/2010/main" val="2356540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accent1"/>
                </a:solidFill>
              </a:rPr>
              <a:t>UKCRC CTU Registration</a:t>
            </a:r>
            <a:endParaRPr lang="en-GB" b="1" dirty="0">
              <a:solidFill>
                <a:schemeClr val="accent1"/>
              </a:solidFill>
            </a:endParaRPr>
          </a:p>
        </p:txBody>
      </p:sp>
      <p:sp>
        <p:nvSpPr>
          <p:cNvPr id="3" name="Content Placeholder 2"/>
          <p:cNvSpPr>
            <a:spLocks noGrp="1"/>
          </p:cNvSpPr>
          <p:nvPr>
            <p:ph idx="1"/>
          </p:nvPr>
        </p:nvSpPr>
        <p:spPr>
          <a:xfrm>
            <a:off x="457200" y="1412776"/>
            <a:ext cx="8435280" cy="5445224"/>
          </a:xfrm>
        </p:spPr>
        <p:txBody>
          <a:bodyPr>
            <a:normAutofit fontScale="55000" lnSpcReduction="20000"/>
          </a:bodyPr>
          <a:lstStyle/>
          <a:p>
            <a:r>
              <a:rPr lang="en-GB" sz="4500" b="1" dirty="0" smtClean="0">
                <a:solidFill>
                  <a:schemeClr val="tx2"/>
                </a:solidFill>
              </a:rPr>
              <a:t>Full registration </a:t>
            </a:r>
            <a:r>
              <a:rPr lang="en-GB" sz="4500" dirty="0" smtClean="0">
                <a:solidFill>
                  <a:schemeClr val="tx2"/>
                </a:solidFill>
              </a:rPr>
              <a:t>– key core competencies</a:t>
            </a:r>
          </a:p>
          <a:p>
            <a:pPr lvl="1"/>
            <a:r>
              <a:rPr lang="en-GB" sz="4400" dirty="0" smtClean="0">
                <a:solidFill>
                  <a:schemeClr val="tx2"/>
                </a:solidFill>
              </a:rPr>
              <a:t>Track record of coordinating multi-centre Randomised Controlled Trials (phase II-IV) or other well-designed studies</a:t>
            </a:r>
          </a:p>
          <a:p>
            <a:pPr lvl="1"/>
            <a:r>
              <a:rPr lang="en-GB" sz="4400" dirty="0" smtClean="0">
                <a:solidFill>
                  <a:schemeClr val="tx2"/>
                </a:solidFill>
              </a:rPr>
              <a:t>Presence of core team </a:t>
            </a:r>
          </a:p>
          <a:p>
            <a:pPr lvl="2"/>
            <a:r>
              <a:rPr lang="en-GB" sz="4000" dirty="0" smtClean="0">
                <a:solidFill>
                  <a:schemeClr val="tx2"/>
                </a:solidFill>
              </a:rPr>
              <a:t>expert staff to develop and support studies </a:t>
            </a:r>
          </a:p>
          <a:p>
            <a:pPr lvl="1"/>
            <a:r>
              <a:rPr lang="en-GB" sz="4400" dirty="0" smtClean="0">
                <a:solidFill>
                  <a:schemeClr val="tx2"/>
                </a:solidFill>
              </a:rPr>
              <a:t>Presence of robust quality assurance systems and processes </a:t>
            </a:r>
          </a:p>
          <a:p>
            <a:pPr lvl="2"/>
            <a:r>
              <a:rPr lang="en-GB" sz="4000" dirty="0" smtClean="0">
                <a:solidFill>
                  <a:schemeClr val="tx2"/>
                </a:solidFill>
              </a:rPr>
              <a:t>to meet appropriate regulations and legislation</a:t>
            </a:r>
          </a:p>
          <a:p>
            <a:pPr lvl="1"/>
            <a:r>
              <a:rPr lang="en-GB" sz="4400" dirty="0" smtClean="0">
                <a:solidFill>
                  <a:schemeClr val="tx2"/>
                </a:solidFill>
              </a:rPr>
              <a:t>Evidence of longer-term viability  </a:t>
            </a:r>
          </a:p>
          <a:p>
            <a:pPr lvl="2"/>
            <a:r>
              <a:rPr lang="en-GB" sz="3600" dirty="0" smtClean="0">
                <a:solidFill>
                  <a:schemeClr val="tx2"/>
                </a:solidFill>
              </a:rPr>
              <a:t>capacity for trials coordination</a:t>
            </a:r>
          </a:p>
          <a:p>
            <a:pPr lvl="2"/>
            <a:r>
              <a:rPr lang="en-GB" sz="3600" dirty="0" smtClean="0">
                <a:solidFill>
                  <a:schemeClr val="tx2"/>
                </a:solidFill>
              </a:rPr>
              <a:t>development/maintenance of a trials portfolio</a:t>
            </a:r>
          </a:p>
          <a:p>
            <a:pPr lvl="2"/>
            <a:r>
              <a:rPr lang="en-GB" sz="3600" dirty="0" smtClean="0">
                <a:solidFill>
                  <a:schemeClr val="tx2"/>
                </a:solidFill>
              </a:rPr>
              <a:t>core funding or evidence of a rolling programme of grants</a:t>
            </a:r>
          </a:p>
          <a:p>
            <a:pPr lvl="2"/>
            <a:r>
              <a:rPr lang="en-GB" sz="3600" dirty="0" smtClean="0">
                <a:solidFill>
                  <a:schemeClr val="tx2"/>
                </a:solidFill>
              </a:rPr>
              <a:t>evidence of commitment from the host institution</a:t>
            </a:r>
          </a:p>
          <a:p>
            <a:pPr lvl="1"/>
            <a:endParaRPr lang="en-GB" dirty="0" smtClean="0">
              <a:solidFill>
                <a:schemeClr val="tx2"/>
              </a:solidFill>
            </a:endParaRPr>
          </a:p>
          <a:p>
            <a:r>
              <a:rPr lang="en-GB" sz="4500" b="1" dirty="0" smtClean="0">
                <a:solidFill>
                  <a:schemeClr val="tx2"/>
                </a:solidFill>
              </a:rPr>
              <a:t>Provisional registration </a:t>
            </a:r>
          </a:p>
          <a:p>
            <a:pPr lvl="1"/>
            <a:r>
              <a:rPr lang="en-GB" sz="4400" dirty="0" smtClean="0">
                <a:solidFill>
                  <a:schemeClr val="tx2"/>
                </a:solidFill>
              </a:rPr>
              <a:t>have recognised expertise</a:t>
            </a:r>
          </a:p>
          <a:p>
            <a:pPr lvl="1"/>
            <a:r>
              <a:rPr lang="en-GB" sz="4400" dirty="0" smtClean="0">
                <a:solidFill>
                  <a:schemeClr val="tx2"/>
                </a:solidFill>
              </a:rPr>
              <a:t>working towards full registration</a:t>
            </a:r>
            <a:endParaRPr lang="en-GB" sz="4400" dirty="0">
              <a:solidFill>
                <a:schemeClr val="tx2"/>
              </a:solidFill>
            </a:endParaRPr>
          </a:p>
        </p:txBody>
      </p:sp>
    </p:spTree>
    <p:extLst>
      <p:ext uri="{BB962C8B-B14F-4D97-AF65-F5344CB8AC3E}">
        <p14:creationId xmlns:p14="http://schemas.microsoft.com/office/powerpoint/2010/main" val="1778070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25760"/>
            <a:ext cx="8229600" cy="1143000"/>
          </a:xfrm>
        </p:spPr>
        <p:txBody>
          <a:bodyPr>
            <a:normAutofit/>
          </a:bodyPr>
          <a:lstStyle/>
          <a:p>
            <a:r>
              <a:rPr lang="en-GB" b="1" dirty="0" smtClean="0">
                <a:solidFill>
                  <a:schemeClr val="accent1"/>
                </a:solidFill>
              </a:rPr>
              <a:t>Key Relationships</a:t>
            </a:r>
            <a:endParaRPr lang="en-GB" b="1" dirty="0">
              <a:solidFill>
                <a:schemeClr val="accent1"/>
              </a:solidFill>
            </a:endParaRPr>
          </a:p>
        </p:txBody>
      </p:sp>
      <p:pic>
        <p:nvPicPr>
          <p:cNvPr id="2" name="Picture 1"/>
          <p:cNvPicPr>
            <a:picLocks noChangeAspect="1"/>
          </p:cNvPicPr>
          <p:nvPr/>
        </p:nvPicPr>
        <p:blipFill>
          <a:blip r:embed="rId3"/>
          <a:stretch>
            <a:fillRect/>
          </a:stretch>
        </p:blipFill>
        <p:spPr>
          <a:xfrm>
            <a:off x="683568" y="1124744"/>
            <a:ext cx="7848872" cy="4302905"/>
          </a:xfrm>
          <a:prstGeom prst="rect">
            <a:avLst/>
          </a:prstGeom>
        </p:spPr>
      </p:pic>
      <p:pic>
        <p:nvPicPr>
          <p:cNvPr id="5" name="Picture 4"/>
          <p:cNvPicPr>
            <a:picLocks noChangeAspect="1"/>
          </p:cNvPicPr>
          <p:nvPr/>
        </p:nvPicPr>
        <p:blipFill>
          <a:blip r:embed="rId4"/>
          <a:stretch>
            <a:fillRect/>
          </a:stretch>
        </p:blipFill>
        <p:spPr>
          <a:xfrm>
            <a:off x="4451268" y="5485944"/>
            <a:ext cx="262151" cy="463336"/>
          </a:xfrm>
          <a:prstGeom prst="rect">
            <a:avLst/>
          </a:prstGeom>
        </p:spPr>
      </p:pic>
      <p:sp>
        <p:nvSpPr>
          <p:cNvPr id="8" name="Rounded Rectangle 7"/>
          <p:cNvSpPr/>
          <p:nvPr/>
        </p:nvSpPr>
        <p:spPr>
          <a:xfrm>
            <a:off x="3730434" y="6021288"/>
            <a:ext cx="1755140" cy="54864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800">
                <a:effectLst/>
                <a:ea typeface="Calibri" panose="020F0502020204030204" pitchFamily="34" charset="0"/>
                <a:cs typeface="Times New Roman" panose="02020603050405020304" pitchFamily="18" charset="0"/>
              </a:rPr>
              <a:t>Sponsor</a:t>
            </a:r>
            <a:endParaRPr lang="en-GB"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8252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Placeholder 1"/>
          <p:cNvSpPr>
            <a:spLocks noGrp="1"/>
          </p:cNvSpPr>
          <p:nvPr>
            <p:ph type="body" sz="quarter" idx="13"/>
          </p:nvPr>
        </p:nvSpPr>
        <p:spPr>
          <a:xfrm>
            <a:off x="611560" y="332656"/>
            <a:ext cx="7877571" cy="574675"/>
          </a:xfrm>
        </p:spPr>
        <p:txBody>
          <a:bodyPr/>
          <a:lstStyle/>
          <a:p>
            <a:pPr algn="ctr"/>
            <a:r>
              <a:rPr lang="en-GB" altLang="en-US" sz="4400" b="1" dirty="0" smtClean="0">
                <a:solidFill>
                  <a:schemeClr val="accent1"/>
                </a:solidFill>
              </a:rPr>
              <a:t>What do CTUs do?</a:t>
            </a:r>
          </a:p>
        </p:txBody>
      </p:sp>
      <p:graphicFrame>
        <p:nvGraphicFramePr>
          <p:cNvPr id="4" name="Diagram 3"/>
          <p:cNvGraphicFramePr/>
          <p:nvPr>
            <p:extLst>
              <p:ext uri="{D42A27DB-BD31-4B8C-83A1-F6EECF244321}">
                <p14:modId xmlns:p14="http://schemas.microsoft.com/office/powerpoint/2010/main" val="3854719090"/>
              </p:ext>
            </p:extLst>
          </p:nvPr>
        </p:nvGraphicFramePr>
        <p:xfrm>
          <a:off x="209550" y="795337"/>
          <a:ext cx="8724900" cy="5267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a:off x="1907704" y="6120680"/>
            <a:ext cx="5328592" cy="62068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5">
                  <a:lumMod val="75000"/>
                </a:schemeClr>
              </a:solidFill>
            </a:endParaRPr>
          </a:p>
        </p:txBody>
      </p:sp>
      <p:sp>
        <p:nvSpPr>
          <p:cNvPr id="6" name="TextBox 5"/>
          <p:cNvSpPr txBox="1"/>
          <p:nvPr/>
        </p:nvSpPr>
        <p:spPr>
          <a:xfrm>
            <a:off x="2555776" y="6230969"/>
            <a:ext cx="3600400" cy="400110"/>
          </a:xfrm>
          <a:prstGeom prst="rect">
            <a:avLst/>
          </a:prstGeom>
          <a:noFill/>
        </p:spPr>
        <p:txBody>
          <a:bodyPr wrap="square" rtlCol="0">
            <a:spAutoFit/>
          </a:bodyPr>
          <a:lstStyle/>
          <a:p>
            <a:pPr algn="ctr"/>
            <a:r>
              <a:rPr lang="en-GB" sz="2000" b="1" dirty="0" smtClean="0">
                <a:solidFill>
                  <a:schemeClr val="accent1"/>
                </a:solidFill>
              </a:rPr>
              <a:t>Funding Period</a:t>
            </a:r>
            <a:endParaRPr lang="en-GB" sz="2000" b="1" dirty="0">
              <a:solidFill>
                <a:schemeClr val="accent1"/>
              </a:solidFill>
            </a:endParaRPr>
          </a:p>
        </p:txBody>
      </p:sp>
    </p:spTree>
    <p:extLst>
      <p:ext uri="{BB962C8B-B14F-4D97-AF65-F5344CB8AC3E}">
        <p14:creationId xmlns:p14="http://schemas.microsoft.com/office/powerpoint/2010/main" val="1267990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TextBox 24"/>
          <p:cNvSpPr txBox="1">
            <a:spLocks noChangeArrowheads="1"/>
          </p:cNvSpPr>
          <p:nvPr/>
        </p:nvSpPr>
        <p:spPr bwMode="auto">
          <a:xfrm>
            <a:off x="557594" y="260648"/>
            <a:ext cx="81188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GB" altLang="en-US" sz="4400" b="1" dirty="0" smtClean="0">
                <a:solidFill>
                  <a:schemeClr val="accent1"/>
                </a:solidFill>
                <a:latin typeface="+mn-lt"/>
              </a:rPr>
              <a:t>Trial Development Process</a:t>
            </a:r>
            <a:endParaRPr lang="en-GB" altLang="en-US" sz="4400" b="1" dirty="0">
              <a:solidFill>
                <a:schemeClr val="accent1"/>
              </a:solidFill>
              <a:latin typeface="+mn-lt"/>
            </a:endParaRPr>
          </a:p>
        </p:txBody>
      </p:sp>
      <p:grpSp>
        <p:nvGrpSpPr>
          <p:cNvPr id="2" name="Group 1"/>
          <p:cNvGrpSpPr>
            <a:grpSpLocks/>
          </p:cNvGrpSpPr>
          <p:nvPr/>
        </p:nvGrpSpPr>
        <p:grpSpPr bwMode="auto">
          <a:xfrm>
            <a:off x="468313" y="1196975"/>
            <a:ext cx="7848600" cy="4852988"/>
            <a:chOff x="468313" y="1196975"/>
            <a:chExt cx="7848600" cy="4852988"/>
          </a:xfrm>
        </p:grpSpPr>
        <p:sp>
          <p:nvSpPr>
            <p:cNvPr id="6" name="Oval 5"/>
            <p:cNvSpPr/>
            <p:nvPr/>
          </p:nvSpPr>
          <p:spPr>
            <a:xfrm>
              <a:off x="2051050" y="1196975"/>
              <a:ext cx="1368425" cy="719138"/>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100" b="1" dirty="0" smtClean="0">
                  <a:solidFill>
                    <a:schemeClr val="tx1"/>
                  </a:solidFill>
                </a:rPr>
                <a:t>CTU </a:t>
              </a:r>
              <a:r>
                <a:rPr lang="en-GB" sz="1100" b="1" dirty="0">
                  <a:solidFill>
                    <a:schemeClr val="tx1"/>
                  </a:solidFill>
                </a:rPr>
                <a:t>Agree to Conduct Trial</a:t>
              </a:r>
            </a:p>
          </p:txBody>
        </p:sp>
        <p:sp>
          <p:nvSpPr>
            <p:cNvPr id="4" name="Rounded Rectangle 3"/>
            <p:cNvSpPr/>
            <p:nvPr/>
          </p:nvSpPr>
          <p:spPr>
            <a:xfrm>
              <a:off x="468313" y="1247775"/>
              <a:ext cx="1366837" cy="633413"/>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600" b="1" dirty="0">
                  <a:solidFill>
                    <a:schemeClr val="bg1"/>
                  </a:solidFill>
                </a:rPr>
                <a:t>Research Question</a:t>
              </a:r>
            </a:p>
          </p:txBody>
        </p:sp>
        <p:sp>
          <p:nvSpPr>
            <p:cNvPr id="7" name="Rectangle 6"/>
            <p:cNvSpPr/>
            <p:nvPr/>
          </p:nvSpPr>
          <p:spPr>
            <a:xfrm>
              <a:off x="3722688" y="1241425"/>
              <a:ext cx="1174750" cy="6477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a:solidFill>
                    <a:schemeClr val="tx1"/>
                  </a:solidFill>
                </a:rPr>
                <a:t>Identify Sponsor, CI, Consumer Input</a:t>
              </a:r>
            </a:p>
          </p:txBody>
        </p:sp>
        <p:sp>
          <p:nvSpPr>
            <p:cNvPr id="8" name="Rectangle 7"/>
            <p:cNvSpPr/>
            <p:nvPr/>
          </p:nvSpPr>
          <p:spPr>
            <a:xfrm>
              <a:off x="5130800" y="1247775"/>
              <a:ext cx="1241425" cy="64135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a:solidFill>
                    <a:schemeClr val="tx1"/>
                  </a:solidFill>
                </a:rPr>
                <a:t>Literature Review, </a:t>
              </a:r>
            </a:p>
            <a:p>
              <a:pPr algn="ctr">
                <a:defRPr/>
              </a:pPr>
              <a:r>
                <a:rPr lang="en-GB" sz="1000" dirty="0">
                  <a:solidFill>
                    <a:schemeClr val="tx1"/>
                  </a:solidFill>
                </a:rPr>
                <a:t>Protocol Working Group Agree Design</a:t>
              </a:r>
            </a:p>
          </p:txBody>
        </p:sp>
        <p:sp>
          <p:nvSpPr>
            <p:cNvPr id="13" name="Rectangle 12"/>
            <p:cNvSpPr/>
            <p:nvPr/>
          </p:nvSpPr>
          <p:spPr>
            <a:xfrm>
              <a:off x="6588125" y="1233488"/>
              <a:ext cx="971550" cy="6477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a:solidFill>
                    <a:schemeClr val="tx1"/>
                  </a:solidFill>
                </a:rPr>
                <a:t>Design Trial</a:t>
              </a:r>
            </a:p>
          </p:txBody>
        </p:sp>
        <p:sp>
          <p:nvSpPr>
            <p:cNvPr id="14" name="Oval 13"/>
            <p:cNvSpPr/>
            <p:nvPr/>
          </p:nvSpPr>
          <p:spPr>
            <a:xfrm>
              <a:off x="2051050" y="2154238"/>
              <a:ext cx="1368425" cy="720725"/>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100" b="1" dirty="0">
                  <a:solidFill>
                    <a:schemeClr val="tx1"/>
                  </a:solidFill>
                </a:rPr>
                <a:t>Prepare Outline Proposal</a:t>
              </a:r>
            </a:p>
          </p:txBody>
        </p:sp>
        <p:sp>
          <p:nvSpPr>
            <p:cNvPr id="15" name="Rectangle 14"/>
            <p:cNvSpPr/>
            <p:nvPr/>
          </p:nvSpPr>
          <p:spPr>
            <a:xfrm>
              <a:off x="3722688" y="2097088"/>
              <a:ext cx="1152525" cy="833437"/>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a:solidFill>
                    <a:schemeClr val="tx1"/>
                  </a:solidFill>
                </a:rPr>
                <a:t>Finalise Outline Proposal, Calculate Research Costs, Confirm Interest</a:t>
              </a:r>
            </a:p>
          </p:txBody>
        </p:sp>
        <p:sp>
          <p:nvSpPr>
            <p:cNvPr id="16" name="Oval 15"/>
            <p:cNvSpPr/>
            <p:nvPr/>
          </p:nvSpPr>
          <p:spPr>
            <a:xfrm>
              <a:off x="2066925" y="3284538"/>
              <a:ext cx="1368425" cy="720725"/>
            </a:xfrm>
            <a:prstGeom prst="ellips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100" b="1" dirty="0">
                  <a:solidFill>
                    <a:schemeClr val="tx1"/>
                  </a:solidFill>
                </a:rPr>
                <a:t>Prepare Full Funding Application</a:t>
              </a:r>
            </a:p>
          </p:txBody>
        </p:sp>
        <p:sp>
          <p:nvSpPr>
            <p:cNvPr id="17" name="Rectangle 16"/>
            <p:cNvSpPr/>
            <p:nvPr/>
          </p:nvSpPr>
          <p:spPr>
            <a:xfrm>
              <a:off x="3733800" y="3119438"/>
              <a:ext cx="1152525" cy="1049337"/>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a:solidFill>
                    <a:schemeClr val="tx1"/>
                  </a:solidFill>
                </a:rPr>
                <a:t>Assess Interest, Confirm Collaborators, Formulate Associated Sub-Studies e.g. </a:t>
              </a:r>
              <a:r>
                <a:rPr lang="en-GB" sz="1000" dirty="0" err="1" smtClean="0">
                  <a:solidFill>
                    <a:schemeClr val="tx1"/>
                  </a:solidFill>
                </a:rPr>
                <a:t>QoL</a:t>
              </a:r>
              <a:r>
                <a:rPr lang="en-GB" sz="1000" dirty="0">
                  <a:solidFill>
                    <a:schemeClr val="tx1"/>
                  </a:solidFill>
                </a:rPr>
                <a:t>, Translational </a:t>
              </a:r>
            </a:p>
          </p:txBody>
        </p:sp>
        <p:sp>
          <p:nvSpPr>
            <p:cNvPr id="18" name="Rectangle 17"/>
            <p:cNvSpPr/>
            <p:nvPr/>
          </p:nvSpPr>
          <p:spPr>
            <a:xfrm>
              <a:off x="5119688" y="3248025"/>
              <a:ext cx="1263650" cy="792163"/>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a:solidFill>
                    <a:schemeClr val="tx1"/>
                  </a:solidFill>
                </a:rPr>
                <a:t>Funding Approval, Protocol Development, Draft PIS/IC, Risk Assessment</a:t>
              </a:r>
            </a:p>
          </p:txBody>
        </p:sp>
        <p:sp>
          <p:nvSpPr>
            <p:cNvPr id="19" name="Oval 18"/>
            <p:cNvSpPr/>
            <p:nvPr/>
          </p:nvSpPr>
          <p:spPr>
            <a:xfrm>
              <a:off x="2066925" y="4373563"/>
              <a:ext cx="1368425" cy="719137"/>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100" b="1" dirty="0">
                  <a:solidFill>
                    <a:schemeClr val="tx1"/>
                  </a:solidFill>
                </a:rPr>
                <a:t>Trial Set Up</a:t>
              </a:r>
            </a:p>
          </p:txBody>
        </p:sp>
        <p:sp>
          <p:nvSpPr>
            <p:cNvPr id="20" name="Rectangle 19"/>
            <p:cNvSpPr/>
            <p:nvPr/>
          </p:nvSpPr>
          <p:spPr>
            <a:xfrm>
              <a:off x="3709988" y="4354513"/>
              <a:ext cx="2944812" cy="758825"/>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a:solidFill>
                    <a:schemeClr val="tx1"/>
                  </a:solidFill>
                </a:rPr>
                <a:t>Finalise: Protocol, PIS, IC Sub-Studies</a:t>
              </a:r>
            </a:p>
            <a:p>
              <a:pPr algn="ctr">
                <a:defRPr/>
              </a:pPr>
              <a:r>
                <a:rPr lang="en-GB" sz="1000" dirty="0">
                  <a:solidFill>
                    <a:schemeClr val="tx1"/>
                  </a:solidFill>
                </a:rPr>
                <a:t>Prepare: GP Letter, CRFs</a:t>
              </a:r>
              <a:r>
                <a:rPr lang="en-GB" sz="1000">
                  <a:solidFill>
                    <a:schemeClr val="tx1"/>
                  </a:solidFill>
                </a:rPr>
                <a:t>, </a:t>
              </a:r>
              <a:r>
                <a:rPr lang="en-GB" sz="1000" smtClean="0">
                  <a:solidFill>
                    <a:schemeClr val="tx1"/>
                  </a:solidFill>
                </a:rPr>
                <a:t>Database </a:t>
              </a:r>
              <a:r>
                <a:rPr lang="en-GB" sz="1000" dirty="0" smtClean="0">
                  <a:solidFill>
                    <a:schemeClr val="tx1"/>
                  </a:solidFill>
                </a:rPr>
                <a:t>construction, TMF</a:t>
              </a:r>
              <a:r>
                <a:rPr lang="en-GB" sz="1000" dirty="0">
                  <a:solidFill>
                    <a:schemeClr val="tx1"/>
                  </a:solidFill>
                </a:rPr>
                <a:t>, Trial Operating Procedures (TOPs)/Guidance (TOGs)/Guidance Notes (TGNs), Site Investigator/Pharmacy File</a:t>
              </a:r>
            </a:p>
          </p:txBody>
        </p:sp>
        <p:sp>
          <p:nvSpPr>
            <p:cNvPr id="21" name="Rectangle 20"/>
            <p:cNvSpPr/>
            <p:nvPr/>
          </p:nvSpPr>
          <p:spPr>
            <a:xfrm>
              <a:off x="6840538" y="4354513"/>
              <a:ext cx="1476375" cy="758825"/>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a:solidFill>
                    <a:schemeClr val="tx1"/>
                  </a:solidFill>
                </a:rPr>
                <a:t>Obtain: EudraCT, ISRCTN, Sponsor Numbers, Update NCRN Website, </a:t>
              </a:r>
              <a:r>
                <a:rPr lang="en-GB" sz="1000" dirty="0" smtClean="0">
                  <a:solidFill>
                    <a:schemeClr val="tx1"/>
                  </a:solidFill>
                </a:rPr>
                <a:t>Contracts, Drug </a:t>
              </a:r>
              <a:r>
                <a:rPr lang="en-GB" sz="1000" dirty="0">
                  <a:solidFill>
                    <a:schemeClr val="tx1"/>
                  </a:solidFill>
                </a:rPr>
                <a:t>Supply, Drug Labelling</a:t>
              </a:r>
            </a:p>
          </p:txBody>
        </p:sp>
        <p:sp>
          <p:nvSpPr>
            <p:cNvPr id="22" name="Oval 21"/>
            <p:cNvSpPr/>
            <p:nvPr/>
          </p:nvSpPr>
          <p:spPr>
            <a:xfrm>
              <a:off x="2089150" y="5321300"/>
              <a:ext cx="1366838" cy="719138"/>
            </a:xfrm>
            <a:prstGeom prst="ellips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100" b="1" dirty="0">
                  <a:solidFill>
                    <a:schemeClr val="tx1"/>
                  </a:solidFill>
                </a:rPr>
                <a:t>Apply for Regulatory Approvals</a:t>
              </a:r>
            </a:p>
          </p:txBody>
        </p:sp>
        <p:sp>
          <p:nvSpPr>
            <p:cNvPr id="23" name="Rectangle 22"/>
            <p:cNvSpPr/>
            <p:nvPr/>
          </p:nvSpPr>
          <p:spPr>
            <a:xfrm>
              <a:off x="3732213" y="5321300"/>
              <a:ext cx="1143000" cy="728663"/>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a:solidFill>
                    <a:schemeClr val="tx1"/>
                  </a:solidFill>
                </a:rPr>
                <a:t>Obtain Approvals: Sponsor, MREC, </a:t>
              </a:r>
              <a:r>
                <a:rPr lang="en-GB" sz="1000" dirty="0" smtClean="0">
                  <a:solidFill>
                    <a:schemeClr val="tx1"/>
                  </a:solidFill>
                </a:rPr>
                <a:t>CTA, CSP, </a:t>
              </a:r>
              <a:r>
                <a:rPr lang="en-GB" sz="1000" dirty="0">
                  <a:solidFill>
                    <a:schemeClr val="tx1"/>
                  </a:solidFill>
                </a:rPr>
                <a:t>R&amp;D </a:t>
              </a:r>
            </a:p>
          </p:txBody>
        </p:sp>
        <p:sp>
          <p:nvSpPr>
            <p:cNvPr id="24" name="Rectangle 23"/>
            <p:cNvSpPr/>
            <p:nvPr/>
          </p:nvSpPr>
          <p:spPr>
            <a:xfrm>
              <a:off x="5130800" y="2097088"/>
              <a:ext cx="1241425" cy="833437"/>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a:solidFill>
                    <a:schemeClr val="tx1"/>
                  </a:solidFill>
                </a:rPr>
                <a:t>Outline Proposal to Potential Funder, Sponsorship Negotiations</a:t>
              </a:r>
            </a:p>
          </p:txBody>
        </p:sp>
        <p:cxnSp>
          <p:nvCxnSpPr>
            <p:cNvPr id="33" name="Straight Arrow Connector 32"/>
            <p:cNvCxnSpPr>
              <a:stCxn id="6" idx="6"/>
              <a:endCxn id="7" idx="1"/>
            </p:cNvCxnSpPr>
            <p:nvPr/>
          </p:nvCxnSpPr>
          <p:spPr>
            <a:xfrm>
              <a:off x="3419475" y="1565275"/>
              <a:ext cx="303213" cy="0"/>
            </a:xfrm>
            <a:prstGeom prst="straightConnector1">
              <a:avLst/>
            </a:prstGeom>
            <a:ln w="12700">
              <a:solidFill>
                <a:schemeClr val="tx1"/>
              </a:solidFill>
              <a:beve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7" idx="3"/>
              <a:endCxn id="8" idx="1"/>
            </p:cNvCxnSpPr>
            <p:nvPr/>
          </p:nvCxnSpPr>
          <p:spPr>
            <a:xfrm>
              <a:off x="4897438" y="1565275"/>
              <a:ext cx="233362" cy="3175"/>
            </a:xfrm>
            <a:prstGeom prst="straightConnector1">
              <a:avLst/>
            </a:prstGeom>
            <a:ln w="12700">
              <a:solidFill>
                <a:schemeClr val="tx1"/>
              </a:solidFill>
              <a:beve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8" idx="3"/>
              <a:endCxn id="13" idx="1"/>
            </p:cNvCxnSpPr>
            <p:nvPr/>
          </p:nvCxnSpPr>
          <p:spPr>
            <a:xfrm flipV="1">
              <a:off x="6372225" y="1557338"/>
              <a:ext cx="215900" cy="11112"/>
            </a:xfrm>
            <a:prstGeom prst="straightConnector1">
              <a:avLst/>
            </a:prstGeom>
            <a:ln w="12700">
              <a:solidFill>
                <a:schemeClr val="tx1"/>
              </a:solidFill>
              <a:bevel/>
              <a:tailEnd type="arrow"/>
            </a:ln>
            <a:effectLst/>
          </p:spPr>
          <p:style>
            <a:lnRef idx="2">
              <a:schemeClr val="accent1"/>
            </a:lnRef>
            <a:fillRef idx="0">
              <a:schemeClr val="accent1"/>
            </a:fillRef>
            <a:effectRef idx="1">
              <a:schemeClr val="accent1"/>
            </a:effectRef>
            <a:fontRef idx="minor">
              <a:schemeClr val="tx1"/>
            </a:fontRef>
          </p:style>
        </p:cxnSp>
        <p:cxnSp>
          <p:nvCxnSpPr>
            <p:cNvPr id="39" name="Elbow Connector 38"/>
            <p:cNvCxnSpPr>
              <a:stCxn id="13" idx="2"/>
              <a:endCxn id="14" idx="0"/>
            </p:cNvCxnSpPr>
            <p:nvPr/>
          </p:nvCxnSpPr>
          <p:spPr>
            <a:xfrm rot="5400000">
              <a:off x="4768057" y="-151606"/>
              <a:ext cx="273050" cy="4338637"/>
            </a:xfrm>
            <a:prstGeom prst="bentConnector3">
              <a:avLst>
                <a:gd name="adj1" fmla="val 43037"/>
              </a:avLst>
            </a:prstGeom>
            <a:ln w="12700">
              <a:solidFill>
                <a:schemeClr val="tx1"/>
              </a:solidFill>
              <a:bevel/>
              <a:tailEnd type="arrow"/>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14" idx="6"/>
              <a:endCxn id="15" idx="1"/>
            </p:cNvCxnSpPr>
            <p:nvPr/>
          </p:nvCxnSpPr>
          <p:spPr>
            <a:xfrm>
              <a:off x="3419475" y="2514600"/>
              <a:ext cx="303213" cy="0"/>
            </a:xfrm>
            <a:prstGeom prst="straightConnector1">
              <a:avLst/>
            </a:prstGeom>
            <a:ln w="12700">
              <a:solidFill>
                <a:schemeClr val="tx1"/>
              </a:solidFill>
              <a:beve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15" idx="3"/>
              <a:endCxn id="24" idx="1"/>
            </p:cNvCxnSpPr>
            <p:nvPr/>
          </p:nvCxnSpPr>
          <p:spPr>
            <a:xfrm>
              <a:off x="4875213" y="2514600"/>
              <a:ext cx="255587" cy="0"/>
            </a:xfrm>
            <a:prstGeom prst="straightConnector1">
              <a:avLst/>
            </a:prstGeom>
            <a:ln w="12700">
              <a:solidFill>
                <a:schemeClr val="tx1"/>
              </a:solidFill>
              <a:bevel/>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16" idx="6"/>
              <a:endCxn id="17" idx="1"/>
            </p:cNvCxnSpPr>
            <p:nvPr/>
          </p:nvCxnSpPr>
          <p:spPr>
            <a:xfrm>
              <a:off x="3435350" y="3644900"/>
              <a:ext cx="298450" cy="0"/>
            </a:xfrm>
            <a:prstGeom prst="straightConnector1">
              <a:avLst/>
            </a:prstGeom>
            <a:ln w="12700">
              <a:solidFill>
                <a:schemeClr val="tx1"/>
              </a:solidFill>
              <a:bevel/>
              <a:tailEnd type="arrow"/>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17" idx="3"/>
              <a:endCxn id="18" idx="1"/>
            </p:cNvCxnSpPr>
            <p:nvPr/>
          </p:nvCxnSpPr>
          <p:spPr>
            <a:xfrm>
              <a:off x="4886325" y="3644900"/>
              <a:ext cx="233363" cy="0"/>
            </a:xfrm>
            <a:prstGeom prst="straightConnector1">
              <a:avLst/>
            </a:prstGeom>
            <a:ln w="12700">
              <a:solidFill>
                <a:schemeClr val="tx1"/>
              </a:solidFill>
              <a:beve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19" idx="6"/>
              <a:endCxn id="20" idx="1"/>
            </p:cNvCxnSpPr>
            <p:nvPr/>
          </p:nvCxnSpPr>
          <p:spPr>
            <a:xfrm>
              <a:off x="3435350" y="4733925"/>
              <a:ext cx="274638" cy="0"/>
            </a:xfrm>
            <a:prstGeom prst="straightConnector1">
              <a:avLst/>
            </a:prstGeom>
            <a:ln w="12700">
              <a:solidFill>
                <a:schemeClr val="tx1"/>
              </a:solidFill>
              <a:bevel/>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20" idx="3"/>
              <a:endCxn id="21" idx="1"/>
            </p:cNvCxnSpPr>
            <p:nvPr/>
          </p:nvCxnSpPr>
          <p:spPr>
            <a:xfrm>
              <a:off x="6654800" y="4733925"/>
              <a:ext cx="185738" cy="0"/>
            </a:xfrm>
            <a:prstGeom prst="straightConnector1">
              <a:avLst/>
            </a:prstGeom>
            <a:ln w="12700">
              <a:solidFill>
                <a:schemeClr val="tx1"/>
              </a:solidFill>
              <a:bevel/>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4" idx="3"/>
              <a:endCxn id="6" idx="2"/>
            </p:cNvCxnSpPr>
            <p:nvPr/>
          </p:nvCxnSpPr>
          <p:spPr>
            <a:xfrm>
              <a:off x="1835150" y="1563688"/>
              <a:ext cx="215900" cy="1587"/>
            </a:xfrm>
            <a:prstGeom prst="straightConnector1">
              <a:avLst/>
            </a:prstGeom>
            <a:ln w="12700">
              <a:solidFill>
                <a:schemeClr val="tx1"/>
              </a:solidFill>
              <a:bevel/>
              <a:tailEnd type="arrow"/>
            </a:ln>
            <a:effectLst/>
          </p:spPr>
          <p:style>
            <a:lnRef idx="2">
              <a:schemeClr val="accent1"/>
            </a:lnRef>
            <a:fillRef idx="0">
              <a:schemeClr val="accent1"/>
            </a:fillRef>
            <a:effectRef idx="1">
              <a:schemeClr val="accent1"/>
            </a:effectRef>
            <a:fontRef idx="minor">
              <a:schemeClr val="tx1"/>
            </a:fontRef>
          </p:style>
        </p:cxnSp>
        <p:sp>
          <p:nvSpPr>
            <p:cNvPr id="84" name="Rounded Rectangle 83"/>
            <p:cNvSpPr/>
            <p:nvPr/>
          </p:nvSpPr>
          <p:spPr>
            <a:xfrm>
              <a:off x="6873875" y="5375275"/>
              <a:ext cx="1408113" cy="633413"/>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600" b="1" dirty="0">
                  <a:solidFill>
                    <a:schemeClr val="bg1"/>
                  </a:solidFill>
                </a:rPr>
                <a:t>Open </a:t>
              </a:r>
            </a:p>
            <a:p>
              <a:pPr algn="ctr">
                <a:defRPr/>
              </a:pPr>
              <a:r>
                <a:rPr lang="en-GB" sz="1600" b="1" dirty="0">
                  <a:solidFill>
                    <a:schemeClr val="bg1"/>
                  </a:solidFill>
                </a:rPr>
                <a:t>Trial</a:t>
              </a:r>
            </a:p>
          </p:txBody>
        </p:sp>
        <p:cxnSp>
          <p:nvCxnSpPr>
            <p:cNvPr id="59" name="Elbow Connector 58"/>
            <p:cNvCxnSpPr>
              <a:stCxn id="24" idx="2"/>
              <a:endCxn id="16" idx="0"/>
            </p:cNvCxnSpPr>
            <p:nvPr/>
          </p:nvCxnSpPr>
          <p:spPr>
            <a:xfrm rot="5400000">
              <a:off x="4074319" y="1607344"/>
              <a:ext cx="354013" cy="3000375"/>
            </a:xfrm>
            <a:prstGeom prst="bentConnector3">
              <a:avLst>
                <a:gd name="adj1" fmla="val 25741"/>
              </a:avLst>
            </a:prstGeom>
            <a:ln w="12700">
              <a:solidFill>
                <a:schemeClr val="tx1"/>
              </a:solidFill>
              <a:bevel/>
              <a:tailEnd type="arrow"/>
            </a:ln>
            <a:effectLst/>
          </p:spPr>
          <p:style>
            <a:lnRef idx="2">
              <a:schemeClr val="accent1"/>
            </a:lnRef>
            <a:fillRef idx="0">
              <a:schemeClr val="accent1"/>
            </a:fillRef>
            <a:effectRef idx="1">
              <a:schemeClr val="accent1"/>
            </a:effectRef>
            <a:fontRef idx="minor">
              <a:schemeClr val="tx1"/>
            </a:fontRef>
          </p:style>
        </p:cxnSp>
        <p:cxnSp>
          <p:nvCxnSpPr>
            <p:cNvPr id="71" name="Elbow Connector 70"/>
            <p:cNvCxnSpPr>
              <a:stCxn id="18" idx="2"/>
              <a:endCxn id="19" idx="0"/>
            </p:cNvCxnSpPr>
            <p:nvPr/>
          </p:nvCxnSpPr>
          <p:spPr>
            <a:xfrm rot="5400000">
              <a:off x="4084638" y="2706688"/>
              <a:ext cx="333375" cy="3000375"/>
            </a:xfrm>
            <a:prstGeom prst="bentConnector3">
              <a:avLst>
                <a:gd name="adj1" fmla="val 61467"/>
              </a:avLst>
            </a:prstGeom>
            <a:ln w="12700">
              <a:solidFill>
                <a:schemeClr val="tx1"/>
              </a:solidFill>
              <a:bevel/>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22" idx="6"/>
              <a:endCxn id="23" idx="1"/>
            </p:cNvCxnSpPr>
            <p:nvPr/>
          </p:nvCxnSpPr>
          <p:spPr>
            <a:xfrm>
              <a:off x="3455988" y="5681663"/>
              <a:ext cx="276225" cy="4762"/>
            </a:xfrm>
            <a:prstGeom prst="straightConnector1">
              <a:avLst/>
            </a:prstGeom>
            <a:ln w="12700">
              <a:solidFill>
                <a:schemeClr val="tx1"/>
              </a:solidFill>
              <a:bevel/>
              <a:tailEnd type="arrow"/>
            </a:ln>
            <a:effectLst/>
          </p:spPr>
          <p:style>
            <a:lnRef idx="2">
              <a:schemeClr val="accent1"/>
            </a:lnRef>
            <a:fillRef idx="0">
              <a:schemeClr val="accent1"/>
            </a:fillRef>
            <a:effectRef idx="1">
              <a:schemeClr val="accent1"/>
            </a:effectRef>
            <a:fontRef idx="minor">
              <a:schemeClr val="tx1"/>
            </a:fontRef>
          </p:style>
        </p:cxnSp>
        <p:cxnSp>
          <p:nvCxnSpPr>
            <p:cNvPr id="88" name="Elbow Connector 87"/>
            <p:cNvCxnSpPr>
              <a:stCxn id="21" idx="2"/>
              <a:endCxn id="22" idx="0"/>
            </p:cNvCxnSpPr>
            <p:nvPr/>
          </p:nvCxnSpPr>
          <p:spPr>
            <a:xfrm rot="5400000">
              <a:off x="5071269" y="2813844"/>
              <a:ext cx="207962" cy="4806950"/>
            </a:xfrm>
            <a:prstGeom prst="bentConnector3">
              <a:avLst/>
            </a:prstGeom>
            <a:ln w="12700">
              <a:solidFill>
                <a:schemeClr val="tx1"/>
              </a:solidFill>
              <a:bevel/>
              <a:tailEnd type="arrow"/>
            </a:ln>
            <a:effectLst/>
          </p:spPr>
          <p:style>
            <a:lnRef idx="2">
              <a:schemeClr val="accent1"/>
            </a:lnRef>
            <a:fillRef idx="0">
              <a:schemeClr val="accent1"/>
            </a:fillRef>
            <a:effectRef idx="1">
              <a:schemeClr val="accent1"/>
            </a:effectRef>
            <a:fontRef idx="minor">
              <a:schemeClr val="tx1"/>
            </a:fontRef>
          </p:style>
        </p:cxnSp>
        <p:sp>
          <p:nvSpPr>
            <p:cNvPr id="105" name="Rectangle 104"/>
            <p:cNvSpPr/>
            <p:nvPr/>
          </p:nvSpPr>
          <p:spPr>
            <a:xfrm>
              <a:off x="5130800" y="5321300"/>
              <a:ext cx="1143000" cy="728663"/>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a:solidFill>
                    <a:schemeClr val="tx1"/>
                  </a:solidFill>
                </a:rPr>
                <a:t>Local Investigator Site Accreditation and Initiation</a:t>
              </a:r>
            </a:p>
          </p:txBody>
        </p:sp>
        <p:cxnSp>
          <p:nvCxnSpPr>
            <p:cNvPr id="107" name="Straight Arrow Connector 106"/>
            <p:cNvCxnSpPr>
              <a:stCxn id="23" idx="3"/>
              <a:endCxn id="105" idx="1"/>
            </p:cNvCxnSpPr>
            <p:nvPr/>
          </p:nvCxnSpPr>
          <p:spPr>
            <a:xfrm>
              <a:off x="4875213" y="5686425"/>
              <a:ext cx="255587" cy="0"/>
            </a:xfrm>
            <a:prstGeom prst="straightConnector1">
              <a:avLst/>
            </a:prstGeom>
            <a:ln w="12700">
              <a:solidFill>
                <a:schemeClr val="tx1"/>
              </a:solidFill>
              <a:bevel/>
              <a:tailEnd type="arrow"/>
            </a:ln>
            <a:effectLst/>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a:stCxn id="105" idx="3"/>
              <a:endCxn id="84" idx="1"/>
            </p:cNvCxnSpPr>
            <p:nvPr/>
          </p:nvCxnSpPr>
          <p:spPr>
            <a:xfrm>
              <a:off x="6273800" y="5686425"/>
              <a:ext cx="600075" cy="6350"/>
            </a:xfrm>
            <a:prstGeom prst="straightConnector1">
              <a:avLst/>
            </a:prstGeom>
            <a:ln w="12700">
              <a:solidFill>
                <a:schemeClr val="tx1"/>
              </a:solidFill>
              <a:bevel/>
              <a:tailEnd type="arrow"/>
            </a:ln>
            <a:effectLst/>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3824548" y="6270625"/>
            <a:ext cx="4159200" cy="461665"/>
          </a:xfrm>
          <a:prstGeom prst="rect">
            <a:avLst/>
          </a:prstGeom>
          <a:noFill/>
        </p:spPr>
        <p:txBody>
          <a:bodyPr wrap="square" rtlCol="0">
            <a:spAutoFit/>
          </a:bodyPr>
          <a:lstStyle/>
          <a:p>
            <a:r>
              <a:rPr lang="en-GB" sz="1200" dirty="0" smtClean="0">
                <a:solidFill>
                  <a:schemeClr val="accent1">
                    <a:lumMod val="60000"/>
                    <a:lumOff val="40000"/>
                  </a:schemeClr>
                </a:solidFill>
              </a:rPr>
              <a:t>CT = Clinical </a:t>
            </a:r>
            <a:r>
              <a:rPr lang="en-GB" sz="1200" dirty="0">
                <a:solidFill>
                  <a:schemeClr val="accent1">
                    <a:lumMod val="60000"/>
                    <a:lumOff val="40000"/>
                  </a:schemeClr>
                </a:solidFill>
              </a:rPr>
              <a:t>Trial </a:t>
            </a:r>
            <a:r>
              <a:rPr lang="en-GB" sz="1200" dirty="0" smtClean="0">
                <a:solidFill>
                  <a:schemeClr val="accent1">
                    <a:lumMod val="60000"/>
                    <a:lumOff val="40000"/>
                  </a:schemeClr>
                </a:solidFill>
              </a:rPr>
              <a:t>Application </a:t>
            </a:r>
          </a:p>
          <a:p>
            <a:r>
              <a:rPr lang="en-GB" sz="1200" dirty="0" smtClean="0">
                <a:solidFill>
                  <a:schemeClr val="accent1">
                    <a:lumMod val="60000"/>
                    <a:lumOff val="40000"/>
                  </a:schemeClr>
                </a:solidFill>
              </a:rPr>
              <a:t>CSP = Coordinated </a:t>
            </a:r>
            <a:r>
              <a:rPr lang="en-GB" sz="1200" dirty="0">
                <a:solidFill>
                  <a:schemeClr val="accent1">
                    <a:lumMod val="60000"/>
                    <a:lumOff val="40000"/>
                  </a:schemeClr>
                </a:solidFill>
              </a:rPr>
              <a:t>System for NHS Permissions</a:t>
            </a:r>
          </a:p>
        </p:txBody>
      </p:sp>
      <p:sp>
        <p:nvSpPr>
          <p:cNvPr id="87" name="TextBox 86"/>
          <p:cNvSpPr txBox="1"/>
          <p:nvPr/>
        </p:nvSpPr>
        <p:spPr>
          <a:xfrm>
            <a:off x="2195736" y="6255961"/>
            <a:ext cx="2304256" cy="461665"/>
          </a:xfrm>
          <a:prstGeom prst="rect">
            <a:avLst/>
          </a:prstGeom>
          <a:noFill/>
        </p:spPr>
        <p:txBody>
          <a:bodyPr wrap="square" rtlCol="0">
            <a:spAutoFit/>
          </a:bodyPr>
          <a:lstStyle/>
          <a:p>
            <a:r>
              <a:rPr lang="en-GB" sz="1200" dirty="0" smtClean="0">
                <a:solidFill>
                  <a:schemeClr val="accent1">
                    <a:lumMod val="60000"/>
                    <a:lumOff val="40000"/>
                  </a:schemeClr>
                </a:solidFill>
              </a:rPr>
              <a:t>CRF = Case Report Form </a:t>
            </a:r>
          </a:p>
          <a:p>
            <a:r>
              <a:rPr lang="en-GB" sz="1200" dirty="0" smtClean="0">
                <a:solidFill>
                  <a:schemeClr val="accent1">
                    <a:lumMod val="60000"/>
                    <a:lumOff val="40000"/>
                  </a:schemeClr>
                </a:solidFill>
              </a:rPr>
              <a:t>TMF = Trial Master File</a:t>
            </a:r>
            <a:endParaRPr lang="en-GB" sz="1200" dirty="0">
              <a:solidFill>
                <a:schemeClr val="accent1">
                  <a:lumMod val="60000"/>
                  <a:lumOff val="40000"/>
                </a:schemeClr>
              </a:solidFill>
            </a:endParaRPr>
          </a:p>
        </p:txBody>
      </p:sp>
      <p:sp>
        <p:nvSpPr>
          <p:cNvPr id="89" name="TextBox 88"/>
          <p:cNvSpPr txBox="1"/>
          <p:nvPr/>
        </p:nvSpPr>
        <p:spPr>
          <a:xfrm>
            <a:off x="179512" y="6235323"/>
            <a:ext cx="2448272" cy="461665"/>
          </a:xfrm>
          <a:prstGeom prst="rect">
            <a:avLst/>
          </a:prstGeom>
          <a:noFill/>
        </p:spPr>
        <p:txBody>
          <a:bodyPr wrap="square" rtlCol="0">
            <a:spAutoFit/>
          </a:bodyPr>
          <a:lstStyle/>
          <a:p>
            <a:r>
              <a:rPr lang="en-GB" sz="1200" dirty="0" smtClean="0">
                <a:solidFill>
                  <a:schemeClr val="accent1">
                    <a:lumMod val="60000"/>
                    <a:lumOff val="40000"/>
                  </a:schemeClr>
                </a:solidFill>
              </a:rPr>
              <a:t>PIS = Patient Information Sheet</a:t>
            </a:r>
          </a:p>
          <a:p>
            <a:r>
              <a:rPr lang="en-GB" sz="1200" dirty="0" smtClean="0">
                <a:solidFill>
                  <a:schemeClr val="accent1">
                    <a:lumMod val="60000"/>
                    <a:lumOff val="40000"/>
                  </a:schemeClr>
                </a:solidFill>
              </a:rPr>
              <a:t>IC = Informed Consent</a:t>
            </a:r>
            <a:endParaRPr lang="en-GB" sz="1200" dirty="0">
              <a:solidFill>
                <a:schemeClr val="accent1">
                  <a:lumMod val="60000"/>
                  <a:lumOff val="40000"/>
                </a:schemeClr>
              </a:solidFill>
            </a:endParaRPr>
          </a:p>
        </p:txBody>
      </p:sp>
    </p:spTree>
    <p:extLst>
      <p:ext uri="{BB962C8B-B14F-4D97-AF65-F5344CB8AC3E}">
        <p14:creationId xmlns:p14="http://schemas.microsoft.com/office/powerpoint/2010/main" val="309893345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9948" y="397048"/>
            <a:ext cx="8814539" cy="651167"/>
          </a:xfrm>
        </p:spPr>
        <p:txBody>
          <a:bodyPr/>
          <a:lstStyle/>
          <a:p>
            <a:pPr algn="ctr"/>
            <a:r>
              <a:rPr lang="en-US" sz="4400" b="1" dirty="0" smtClean="0">
                <a:solidFill>
                  <a:schemeClr val="accent1"/>
                </a:solidFill>
              </a:rPr>
              <a:t>During the Trial</a:t>
            </a:r>
          </a:p>
        </p:txBody>
      </p:sp>
      <p:cxnSp>
        <p:nvCxnSpPr>
          <p:cNvPr id="52" name="Elbow Connector 51"/>
          <p:cNvCxnSpPr>
            <a:stCxn id="8" idx="3"/>
            <a:endCxn id="7" idx="2"/>
          </p:cNvCxnSpPr>
          <p:nvPr/>
        </p:nvCxnSpPr>
        <p:spPr>
          <a:xfrm flipV="1">
            <a:off x="1690183" y="1556544"/>
            <a:ext cx="360867" cy="2087562"/>
          </a:xfrm>
          <a:prstGeom prst="bentConnector3">
            <a:avLst>
              <a:gd name="adj1" fmla="val 53090"/>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8" idx="3"/>
            <a:endCxn id="8" idx="3"/>
          </p:cNvCxnSpPr>
          <p:nvPr/>
        </p:nvCxnSpPr>
        <p:spPr>
          <a:xfrm>
            <a:off x="1690183" y="3644106"/>
            <a:ext cx="0" cy="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8" name="Elbow Connector 57"/>
          <p:cNvCxnSpPr>
            <a:stCxn id="8" idx="3"/>
            <a:endCxn id="12" idx="2"/>
          </p:cNvCxnSpPr>
          <p:nvPr/>
        </p:nvCxnSpPr>
        <p:spPr>
          <a:xfrm flipV="1">
            <a:off x="1690183" y="2514601"/>
            <a:ext cx="360867" cy="1129505"/>
          </a:xfrm>
          <a:prstGeom prst="bentConnector3">
            <a:avLst>
              <a:gd name="adj1" fmla="val 53090"/>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a:stCxn id="8" idx="3"/>
            <a:endCxn id="14" idx="2"/>
          </p:cNvCxnSpPr>
          <p:nvPr/>
        </p:nvCxnSpPr>
        <p:spPr>
          <a:xfrm>
            <a:off x="1690183" y="3644106"/>
            <a:ext cx="376742" cy="795"/>
          </a:xfrm>
          <a:prstGeom prst="bentConnector3">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2" name="Elbow Connector 61"/>
          <p:cNvCxnSpPr>
            <a:stCxn id="8" idx="3"/>
            <a:endCxn id="17" idx="2"/>
          </p:cNvCxnSpPr>
          <p:nvPr/>
        </p:nvCxnSpPr>
        <p:spPr>
          <a:xfrm>
            <a:off x="1690183" y="3644106"/>
            <a:ext cx="376742" cy="1089026"/>
          </a:xfrm>
          <a:prstGeom prst="bentConnector3">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 name="Group 118"/>
          <p:cNvGrpSpPr/>
          <p:nvPr/>
        </p:nvGrpSpPr>
        <p:grpSpPr>
          <a:xfrm>
            <a:off x="323346" y="1196975"/>
            <a:ext cx="7957054" cy="4852988"/>
            <a:chOff x="323346" y="1196975"/>
            <a:chExt cx="7957054" cy="4852988"/>
          </a:xfrm>
        </p:grpSpPr>
        <p:grpSp>
          <p:nvGrpSpPr>
            <p:cNvPr id="5" name="Group 117"/>
            <p:cNvGrpSpPr/>
            <p:nvPr/>
          </p:nvGrpSpPr>
          <p:grpSpPr>
            <a:xfrm>
              <a:off x="323346" y="1196975"/>
              <a:ext cx="7957054" cy="4852988"/>
              <a:chOff x="323346" y="1196975"/>
              <a:chExt cx="7957054" cy="4852988"/>
            </a:xfrm>
          </p:grpSpPr>
          <p:sp>
            <p:nvSpPr>
              <p:cNvPr id="7" name="Oval 6"/>
              <p:cNvSpPr/>
              <p:nvPr/>
            </p:nvSpPr>
            <p:spPr bwMode="auto">
              <a:xfrm>
                <a:off x="2051050" y="1196975"/>
                <a:ext cx="1368425" cy="719138"/>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100" b="1" dirty="0">
                  <a:solidFill>
                    <a:schemeClr val="tx1"/>
                  </a:solidFill>
                </a:endParaRPr>
              </a:p>
            </p:txBody>
          </p:sp>
          <p:sp>
            <p:nvSpPr>
              <p:cNvPr id="8" name="Rounded Rectangle 7"/>
              <p:cNvSpPr/>
              <p:nvPr/>
            </p:nvSpPr>
            <p:spPr bwMode="auto">
              <a:xfrm>
                <a:off x="323346" y="3327399"/>
                <a:ext cx="1366837" cy="633413"/>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600" b="1" dirty="0" smtClean="0">
                    <a:solidFill>
                      <a:schemeClr val="bg1"/>
                    </a:solidFill>
                  </a:rPr>
                  <a:t>Open Trial</a:t>
                </a:r>
                <a:endParaRPr lang="en-GB" sz="1600" b="1" dirty="0">
                  <a:solidFill>
                    <a:schemeClr val="bg1"/>
                  </a:solidFill>
                </a:endParaRPr>
              </a:p>
            </p:txBody>
          </p:sp>
          <p:sp>
            <p:nvSpPr>
              <p:cNvPr id="9" name="Rectangle 8"/>
              <p:cNvSpPr/>
              <p:nvPr/>
            </p:nvSpPr>
            <p:spPr bwMode="auto">
              <a:xfrm>
                <a:off x="3722688" y="1241425"/>
                <a:ext cx="1174750" cy="6477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smtClean="0">
                    <a:solidFill>
                      <a:schemeClr val="tx1"/>
                    </a:solidFill>
                  </a:rPr>
                  <a:t>Literature Review, Safety Update, Expert Input</a:t>
                </a:r>
                <a:endParaRPr lang="en-GB" sz="1000" dirty="0">
                  <a:solidFill>
                    <a:schemeClr val="tx1"/>
                  </a:solidFill>
                </a:endParaRPr>
              </a:p>
            </p:txBody>
          </p:sp>
          <p:sp>
            <p:nvSpPr>
              <p:cNvPr id="10" name="Rectangle 9"/>
              <p:cNvSpPr/>
              <p:nvPr/>
            </p:nvSpPr>
            <p:spPr bwMode="auto">
              <a:xfrm>
                <a:off x="5182394" y="1247775"/>
                <a:ext cx="1241425" cy="64135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smtClean="0">
                    <a:solidFill>
                      <a:schemeClr val="tx1"/>
                    </a:solidFill>
                  </a:rPr>
                  <a:t>Regulatory Submission, obtain approvals, circulate to sites</a:t>
                </a:r>
                <a:endParaRPr lang="en-GB" sz="1000" dirty="0">
                  <a:solidFill>
                    <a:schemeClr val="tx1"/>
                  </a:solidFill>
                </a:endParaRPr>
              </a:p>
            </p:txBody>
          </p:sp>
          <p:sp>
            <p:nvSpPr>
              <p:cNvPr id="12" name="Oval 11"/>
              <p:cNvSpPr/>
              <p:nvPr/>
            </p:nvSpPr>
            <p:spPr bwMode="auto">
              <a:xfrm>
                <a:off x="2051050" y="2154238"/>
                <a:ext cx="1368425" cy="720725"/>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100" b="1" dirty="0">
                  <a:solidFill>
                    <a:schemeClr val="tx1"/>
                  </a:solidFill>
                </a:endParaRPr>
              </a:p>
            </p:txBody>
          </p:sp>
          <p:sp>
            <p:nvSpPr>
              <p:cNvPr id="13" name="Rectangle 12"/>
              <p:cNvSpPr/>
              <p:nvPr/>
            </p:nvSpPr>
            <p:spPr bwMode="auto">
              <a:xfrm>
                <a:off x="3722688" y="2097088"/>
                <a:ext cx="1152525" cy="833437"/>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smtClean="0">
                    <a:solidFill>
                      <a:schemeClr val="tx1"/>
                    </a:solidFill>
                  </a:rPr>
                  <a:t>Monitor trial recruitment against expected recruitment rate</a:t>
                </a:r>
                <a:endParaRPr lang="en-GB" sz="1000" dirty="0">
                  <a:solidFill>
                    <a:schemeClr val="tx1"/>
                  </a:solidFill>
                </a:endParaRPr>
              </a:p>
            </p:txBody>
          </p:sp>
          <p:sp>
            <p:nvSpPr>
              <p:cNvPr id="14" name="Oval 13"/>
              <p:cNvSpPr/>
              <p:nvPr/>
            </p:nvSpPr>
            <p:spPr bwMode="auto">
              <a:xfrm>
                <a:off x="2066925" y="3284538"/>
                <a:ext cx="1368425" cy="720725"/>
              </a:xfrm>
              <a:prstGeom prst="ellips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100" b="1" dirty="0" smtClean="0">
                    <a:solidFill>
                      <a:schemeClr val="tx1"/>
                    </a:solidFill>
                  </a:rPr>
                  <a:t>Reporting</a:t>
                </a:r>
                <a:endParaRPr lang="en-GB" sz="1100" b="1" dirty="0">
                  <a:solidFill>
                    <a:schemeClr val="tx1"/>
                  </a:solidFill>
                </a:endParaRPr>
              </a:p>
            </p:txBody>
          </p:sp>
          <p:sp>
            <p:nvSpPr>
              <p:cNvPr id="15" name="Rectangle 14"/>
              <p:cNvSpPr/>
              <p:nvPr/>
            </p:nvSpPr>
            <p:spPr bwMode="auto">
              <a:xfrm>
                <a:off x="5182394" y="3120232"/>
                <a:ext cx="1241425" cy="1049337"/>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smtClean="0">
                    <a:solidFill>
                      <a:schemeClr val="tx1"/>
                    </a:solidFill>
                  </a:rPr>
                  <a:t>Prepare annual reports for submission to regulatory bodies/funders/ collaborators/  presentations</a:t>
                </a:r>
                <a:endParaRPr lang="en-GB" sz="1000" dirty="0">
                  <a:solidFill>
                    <a:schemeClr val="tx1"/>
                  </a:solidFill>
                </a:endParaRPr>
              </a:p>
            </p:txBody>
          </p:sp>
          <p:sp>
            <p:nvSpPr>
              <p:cNvPr id="16" name="Rectangle 15"/>
              <p:cNvSpPr/>
              <p:nvPr/>
            </p:nvSpPr>
            <p:spPr bwMode="auto">
              <a:xfrm>
                <a:off x="3722688" y="3248025"/>
                <a:ext cx="1152525" cy="792163"/>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smtClean="0">
                    <a:solidFill>
                      <a:schemeClr val="tx1"/>
                    </a:solidFill>
                  </a:rPr>
                  <a:t>Prepare regular reports for trial oversight committees</a:t>
                </a:r>
                <a:endParaRPr lang="en-GB" sz="1000" dirty="0">
                  <a:solidFill>
                    <a:schemeClr val="tx1"/>
                  </a:solidFill>
                </a:endParaRPr>
              </a:p>
            </p:txBody>
          </p:sp>
          <p:sp>
            <p:nvSpPr>
              <p:cNvPr id="17" name="Oval 16"/>
              <p:cNvSpPr/>
              <p:nvPr/>
            </p:nvSpPr>
            <p:spPr bwMode="auto">
              <a:xfrm>
                <a:off x="2066925" y="4373563"/>
                <a:ext cx="1496963" cy="719137"/>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100" b="1" dirty="0" err="1" smtClean="0">
                    <a:solidFill>
                      <a:schemeClr val="tx1"/>
                    </a:solidFill>
                  </a:rPr>
                  <a:t>Pharmaco</a:t>
                </a:r>
                <a:r>
                  <a:rPr lang="en-GB" sz="1100" b="1" dirty="0" smtClean="0">
                    <a:solidFill>
                      <a:schemeClr val="tx1"/>
                    </a:solidFill>
                  </a:rPr>
                  <a:t>-vigilance &amp; Quality Assurance</a:t>
                </a:r>
                <a:endParaRPr lang="en-GB" sz="1100" b="1" dirty="0">
                  <a:solidFill>
                    <a:schemeClr val="tx1"/>
                  </a:solidFill>
                </a:endParaRPr>
              </a:p>
            </p:txBody>
          </p:sp>
          <p:sp>
            <p:nvSpPr>
              <p:cNvPr id="18" name="Rectangle 17"/>
              <p:cNvSpPr/>
              <p:nvPr/>
            </p:nvSpPr>
            <p:spPr bwMode="auto">
              <a:xfrm>
                <a:off x="3709988" y="4354513"/>
                <a:ext cx="1165225" cy="758825"/>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smtClean="0">
                    <a:solidFill>
                      <a:schemeClr val="tx1"/>
                    </a:solidFill>
                  </a:rPr>
                  <a:t>Review of SAEs, monitoring trial safety data and risk/benefit ratio</a:t>
                </a:r>
                <a:endParaRPr lang="en-GB" sz="1000" dirty="0">
                  <a:solidFill>
                    <a:schemeClr val="tx1"/>
                  </a:solidFill>
                </a:endParaRPr>
              </a:p>
            </p:txBody>
          </p:sp>
          <p:sp>
            <p:nvSpPr>
              <p:cNvPr id="19" name="Rectangle 18"/>
              <p:cNvSpPr/>
              <p:nvPr/>
            </p:nvSpPr>
            <p:spPr bwMode="auto">
              <a:xfrm>
                <a:off x="5182394" y="4353718"/>
                <a:ext cx="1241425" cy="758825"/>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a:solidFill>
                      <a:schemeClr val="tx1"/>
                    </a:solidFill>
                  </a:rPr>
                  <a:t>M</a:t>
                </a:r>
                <a:r>
                  <a:rPr lang="en-GB" sz="1000" dirty="0" smtClean="0">
                    <a:solidFill>
                      <a:schemeClr val="tx1"/>
                    </a:solidFill>
                  </a:rPr>
                  <a:t>onitoring visits, onward reporting of SUSARs, submit annual DSUR</a:t>
                </a:r>
                <a:endParaRPr lang="en-GB" sz="1000" dirty="0">
                  <a:solidFill>
                    <a:schemeClr val="tx1"/>
                  </a:solidFill>
                </a:endParaRPr>
              </a:p>
            </p:txBody>
          </p:sp>
          <p:sp>
            <p:nvSpPr>
              <p:cNvPr id="20" name="Oval 19"/>
              <p:cNvSpPr/>
              <p:nvPr/>
            </p:nvSpPr>
            <p:spPr bwMode="auto">
              <a:xfrm>
                <a:off x="2089150" y="5321300"/>
                <a:ext cx="1366838" cy="719138"/>
              </a:xfrm>
              <a:prstGeom prst="ellipse">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100" b="1" dirty="0">
                  <a:solidFill>
                    <a:schemeClr val="tx1"/>
                  </a:solidFill>
                </a:endParaRPr>
              </a:p>
            </p:txBody>
          </p:sp>
          <p:sp>
            <p:nvSpPr>
              <p:cNvPr id="21" name="Rectangle 20"/>
              <p:cNvSpPr/>
              <p:nvPr/>
            </p:nvSpPr>
            <p:spPr bwMode="auto">
              <a:xfrm>
                <a:off x="3732213" y="5321300"/>
                <a:ext cx="1143000" cy="728663"/>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smtClean="0">
                    <a:solidFill>
                      <a:schemeClr val="tx1"/>
                    </a:solidFill>
                  </a:rPr>
                  <a:t>Trial team oversight, review of milestones and trial finances</a:t>
                </a:r>
                <a:endParaRPr lang="en-GB" sz="1000" dirty="0">
                  <a:solidFill>
                    <a:schemeClr val="tx1"/>
                  </a:solidFill>
                </a:endParaRPr>
              </a:p>
            </p:txBody>
          </p:sp>
          <p:sp>
            <p:nvSpPr>
              <p:cNvPr id="22" name="Rectangle 21"/>
              <p:cNvSpPr/>
              <p:nvPr/>
            </p:nvSpPr>
            <p:spPr bwMode="auto">
              <a:xfrm>
                <a:off x="5182394" y="2097088"/>
                <a:ext cx="1241425" cy="833437"/>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smtClean="0">
                    <a:solidFill>
                      <a:schemeClr val="tx1"/>
                    </a:solidFill>
                  </a:rPr>
                  <a:t>Promote trial recruitment at sites, regular contact/meetings </a:t>
                </a:r>
                <a:endParaRPr lang="en-GB" sz="1000" dirty="0">
                  <a:solidFill>
                    <a:schemeClr val="tx1"/>
                  </a:solidFill>
                </a:endParaRPr>
              </a:p>
            </p:txBody>
          </p:sp>
          <p:cxnSp>
            <p:nvCxnSpPr>
              <p:cNvPr id="23" name="Straight Arrow Connector 22"/>
              <p:cNvCxnSpPr>
                <a:stCxn id="7" idx="6"/>
                <a:endCxn id="9" idx="1"/>
              </p:cNvCxnSpPr>
              <p:nvPr/>
            </p:nvCxnSpPr>
            <p:spPr bwMode="auto">
              <a:xfrm>
                <a:off x="3419475" y="1565275"/>
                <a:ext cx="303213" cy="0"/>
              </a:xfrm>
              <a:prstGeom prst="straightConnector1">
                <a:avLst/>
              </a:prstGeom>
              <a:ln w="12700">
                <a:solidFill>
                  <a:schemeClr val="tx1"/>
                </a:solidFill>
                <a:beve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9" idx="3"/>
                <a:endCxn id="10" idx="1"/>
              </p:cNvCxnSpPr>
              <p:nvPr/>
            </p:nvCxnSpPr>
            <p:spPr bwMode="auto">
              <a:xfrm>
                <a:off x="4897438" y="1565275"/>
                <a:ext cx="284956" cy="3175"/>
              </a:xfrm>
              <a:prstGeom prst="straightConnector1">
                <a:avLst/>
              </a:prstGeom>
              <a:ln w="12700">
                <a:solidFill>
                  <a:schemeClr val="tx1"/>
                </a:solidFill>
                <a:beve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2" idx="6"/>
                <a:endCxn id="13" idx="1"/>
              </p:cNvCxnSpPr>
              <p:nvPr/>
            </p:nvCxnSpPr>
            <p:spPr bwMode="auto">
              <a:xfrm>
                <a:off x="3419475" y="2514600"/>
                <a:ext cx="303213" cy="0"/>
              </a:xfrm>
              <a:prstGeom prst="straightConnector1">
                <a:avLst/>
              </a:prstGeom>
              <a:ln w="12700">
                <a:solidFill>
                  <a:schemeClr val="tx1"/>
                </a:solidFill>
                <a:beve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3" idx="3"/>
                <a:endCxn id="22" idx="1"/>
              </p:cNvCxnSpPr>
              <p:nvPr/>
            </p:nvCxnSpPr>
            <p:spPr bwMode="auto">
              <a:xfrm>
                <a:off x="4875213" y="2513807"/>
                <a:ext cx="307181" cy="0"/>
              </a:xfrm>
              <a:prstGeom prst="straightConnector1">
                <a:avLst/>
              </a:prstGeom>
              <a:ln w="12700">
                <a:solidFill>
                  <a:schemeClr val="tx1"/>
                </a:solidFill>
                <a:beve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7" idx="6"/>
                <a:endCxn id="18" idx="1"/>
              </p:cNvCxnSpPr>
              <p:nvPr/>
            </p:nvCxnSpPr>
            <p:spPr bwMode="auto">
              <a:xfrm>
                <a:off x="3563888" y="4733132"/>
                <a:ext cx="146100" cy="794"/>
              </a:xfrm>
              <a:prstGeom prst="straightConnector1">
                <a:avLst/>
              </a:prstGeom>
              <a:ln w="12700">
                <a:solidFill>
                  <a:schemeClr val="tx1"/>
                </a:solidFill>
                <a:beve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8" idx="3"/>
                <a:endCxn id="19" idx="1"/>
              </p:cNvCxnSpPr>
              <p:nvPr/>
            </p:nvCxnSpPr>
            <p:spPr bwMode="auto">
              <a:xfrm flipV="1">
                <a:off x="4875213" y="4733131"/>
                <a:ext cx="307181" cy="795"/>
              </a:xfrm>
              <a:prstGeom prst="straightConnector1">
                <a:avLst/>
              </a:prstGeom>
              <a:ln w="12700">
                <a:solidFill>
                  <a:schemeClr val="tx1"/>
                </a:solidFill>
                <a:bevel/>
                <a:tailEnd type="arrow"/>
              </a:ln>
              <a:effectLst/>
            </p:spPr>
            <p:style>
              <a:lnRef idx="2">
                <a:schemeClr val="accent1"/>
              </a:lnRef>
              <a:fillRef idx="0">
                <a:schemeClr val="accent1"/>
              </a:fillRef>
              <a:effectRef idx="1">
                <a:schemeClr val="accent1"/>
              </a:effectRef>
              <a:fontRef idx="minor">
                <a:schemeClr val="tx1"/>
              </a:fontRef>
            </p:style>
          </p:cxnSp>
          <p:sp>
            <p:nvSpPr>
              <p:cNvPr id="34" name="Rounded Rectangle 33"/>
              <p:cNvSpPr/>
              <p:nvPr/>
            </p:nvSpPr>
            <p:spPr bwMode="auto">
              <a:xfrm>
                <a:off x="6872287" y="3328194"/>
                <a:ext cx="1408113" cy="633413"/>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600" b="1" dirty="0" smtClean="0">
                    <a:solidFill>
                      <a:schemeClr val="bg1"/>
                    </a:solidFill>
                  </a:rPr>
                  <a:t>Trial Closure</a:t>
                </a:r>
                <a:endParaRPr lang="en-GB" sz="1600" b="1" dirty="0">
                  <a:solidFill>
                    <a:schemeClr val="bg1"/>
                  </a:solidFill>
                </a:endParaRPr>
              </a:p>
            </p:txBody>
          </p:sp>
          <p:cxnSp>
            <p:nvCxnSpPr>
              <p:cNvPr id="37" name="Straight Arrow Connector 36"/>
              <p:cNvCxnSpPr>
                <a:stCxn id="20" idx="6"/>
                <a:endCxn id="21" idx="1"/>
              </p:cNvCxnSpPr>
              <p:nvPr/>
            </p:nvCxnSpPr>
            <p:spPr bwMode="auto">
              <a:xfrm>
                <a:off x="3455988" y="5681663"/>
                <a:ext cx="276225" cy="4762"/>
              </a:xfrm>
              <a:prstGeom prst="straightConnector1">
                <a:avLst/>
              </a:prstGeom>
              <a:ln w="12700">
                <a:solidFill>
                  <a:schemeClr val="tx1"/>
                </a:solidFill>
                <a:bevel/>
                <a:tailEnd type="arrow"/>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bwMode="auto">
              <a:xfrm>
                <a:off x="5182394" y="5321300"/>
                <a:ext cx="1241425" cy="728663"/>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000" dirty="0" smtClean="0">
                    <a:solidFill>
                      <a:schemeClr val="tx1"/>
                    </a:solidFill>
                  </a:rPr>
                  <a:t>Provide training, hold regular trial oversight meetings </a:t>
                </a:r>
                <a:endParaRPr lang="en-GB" sz="1000" dirty="0">
                  <a:solidFill>
                    <a:schemeClr val="tx1"/>
                  </a:solidFill>
                </a:endParaRPr>
              </a:p>
            </p:txBody>
          </p:sp>
          <p:cxnSp>
            <p:nvCxnSpPr>
              <p:cNvPr id="40" name="Straight Arrow Connector 39"/>
              <p:cNvCxnSpPr>
                <a:stCxn id="21" idx="3"/>
                <a:endCxn id="39" idx="1"/>
              </p:cNvCxnSpPr>
              <p:nvPr/>
            </p:nvCxnSpPr>
            <p:spPr bwMode="auto">
              <a:xfrm>
                <a:off x="4875213" y="5685632"/>
                <a:ext cx="307181" cy="0"/>
              </a:xfrm>
              <a:prstGeom prst="straightConnector1">
                <a:avLst/>
              </a:prstGeom>
              <a:ln w="12700">
                <a:solidFill>
                  <a:schemeClr val="tx1"/>
                </a:solidFill>
                <a:bevel/>
                <a:tailEnd type="arrow"/>
              </a:ln>
              <a:effectLst/>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a:off x="2187575" y="1425739"/>
              <a:ext cx="1169988" cy="261610"/>
            </a:xfrm>
            <a:prstGeom prst="rect">
              <a:avLst/>
            </a:prstGeom>
            <a:noFill/>
          </p:spPr>
          <p:txBody>
            <a:bodyPr wrap="square" rtlCol="0">
              <a:spAutoFit/>
            </a:bodyPr>
            <a:lstStyle/>
            <a:p>
              <a:r>
                <a:rPr lang="en-GB" sz="1100" b="1" dirty="0" smtClean="0"/>
                <a:t>Amendments</a:t>
              </a:r>
              <a:endParaRPr lang="en-GB" sz="1100" b="1" dirty="0"/>
            </a:p>
          </p:txBody>
        </p:sp>
        <p:sp>
          <p:nvSpPr>
            <p:cNvPr id="48" name="TextBox 47"/>
            <p:cNvSpPr txBox="1"/>
            <p:nvPr/>
          </p:nvSpPr>
          <p:spPr>
            <a:xfrm>
              <a:off x="2223274" y="2383001"/>
              <a:ext cx="1023976" cy="261610"/>
            </a:xfrm>
            <a:prstGeom prst="rect">
              <a:avLst/>
            </a:prstGeom>
            <a:noFill/>
          </p:spPr>
          <p:txBody>
            <a:bodyPr wrap="square" rtlCol="0">
              <a:spAutoFit/>
            </a:bodyPr>
            <a:lstStyle/>
            <a:p>
              <a:r>
                <a:rPr lang="en-GB" sz="1100" b="1" dirty="0" smtClean="0"/>
                <a:t>Recruitment</a:t>
              </a:r>
              <a:endParaRPr lang="en-GB" sz="1100" b="1" dirty="0"/>
            </a:p>
          </p:txBody>
        </p:sp>
        <p:sp>
          <p:nvSpPr>
            <p:cNvPr id="50" name="TextBox 49"/>
            <p:cNvSpPr txBox="1"/>
            <p:nvPr/>
          </p:nvSpPr>
          <p:spPr>
            <a:xfrm>
              <a:off x="2197932" y="5477331"/>
              <a:ext cx="1147686" cy="430887"/>
            </a:xfrm>
            <a:prstGeom prst="rect">
              <a:avLst/>
            </a:prstGeom>
            <a:noFill/>
          </p:spPr>
          <p:txBody>
            <a:bodyPr wrap="square" rtlCol="0">
              <a:spAutoFit/>
            </a:bodyPr>
            <a:lstStyle/>
            <a:p>
              <a:pPr algn="ctr"/>
              <a:r>
                <a:rPr lang="en-GB" sz="1100" b="1" dirty="0" smtClean="0"/>
                <a:t>Trial Management</a:t>
              </a:r>
              <a:endParaRPr lang="en-GB" sz="1100" b="1" dirty="0"/>
            </a:p>
          </p:txBody>
        </p:sp>
        <p:cxnSp>
          <p:nvCxnSpPr>
            <p:cNvPr id="64" name="Elbow Connector 63"/>
            <p:cNvCxnSpPr/>
            <p:nvPr/>
          </p:nvCxnSpPr>
          <p:spPr>
            <a:xfrm>
              <a:off x="1667958" y="3644106"/>
              <a:ext cx="398967" cy="2036763"/>
            </a:xfrm>
            <a:prstGeom prst="bentConnector3">
              <a:avLst>
                <a:gd name="adj1" fmla="val 52795"/>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74" name="Straight Arrow Connector 73"/>
          <p:cNvCxnSpPr>
            <a:stCxn id="14" idx="6"/>
            <a:endCxn id="16" idx="1"/>
          </p:cNvCxnSpPr>
          <p:nvPr/>
        </p:nvCxnSpPr>
        <p:spPr>
          <a:xfrm flipV="1">
            <a:off x="3435350" y="3644107"/>
            <a:ext cx="287338" cy="794"/>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16" idx="3"/>
            <a:endCxn id="15" idx="1"/>
          </p:cNvCxnSpPr>
          <p:nvPr/>
        </p:nvCxnSpPr>
        <p:spPr>
          <a:xfrm>
            <a:off x="4875213" y="3644107"/>
            <a:ext cx="307181" cy="794"/>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0" name="Elbow Connector 89"/>
          <p:cNvCxnSpPr>
            <a:stCxn id="10" idx="3"/>
            <a:endCxn id="34" idx="1"/>
          </p:cNvCxnSpPr>
          <p:nvPr/>
        </p:nvCxnSpPr>
        <p:spPr>
          <a:xfrm>
            <a:off x="6423819" y="1568450"/>
            <a:ext cx="448468" cy="2076451"/>
          </a:xfrm>
          <a:prstGeom prst="bentConnector3">
            <a:avLst>
              <a:gd name="adj1" fmla="val 52486"/>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3" name="Elbow Connector 92"/>
          <p:cNvCxnSpPr>
            <a:stCxn id="22" idx="3"/>
            <a:endCxn id="34" idx="1"/>
          </p:cNvCxnSpPr>
          <p:nvPr/>
        </p:nvCxnSpPr>
        <p:spPr>
          <a:xfrm>
            <a:off x="6423819" y="2513807"/>
            <a:ext cx="448468" cy="1131094"/>
          </a:xfrm>
          <a:prstGeom prst="bentConnector3">
            <a:avLst>
              <a:gd name="adj1" fmla="val 52486"/>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5" name="Elbow Connector 94"/>
          <p:cNvCxnSpPr>
            <a:stCxn id="15" idx="3"/>
            <a:endCxn id="34" idx="1"/>
          </p:cNvCxnSpPr>
          <p:nvPr/>
        </p:nvCxnSpPr>
        <p:spPr>
          <a:xfrm>
            <a:off x="6423819" y="3644901"/>
            <a:ext cx="448468" cy="12700"/>
          </a:xfrm>
          <a:prstGeom prst="bentConnector3">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7" name="Elbow Connector 96"/>
          <p:cNvCxnSpPr>
            <a:stCxn id="19" idx="3"/>
            <a:endCxn id="34" idx="1"/>
          </p:cNvCxnSpPr>
          <p:nvPr/>
        </p:nvCxnSpPr>
        <p:spPr>
          <a:xfrm flipV="1">
            <a:off x="6423819" y="3644901"/>
            <a:ext cx="448468" cy="1088230"/>
          </a:xfrm>
          <a:prstGeom prst="bentConnector3">
            <a:avLst>
              <a:gd name="adj1" fmla="val 52486"/>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9" name="Elbow Connector 98"/>
          <p:cNvCxnSpPr>
            <a:stCxn id="39" idx="3"/>
            <a:endCxn id="34" idx="1"/>
          </p:cNvCxnSpPr>
          <p:nvPr/>
        </p:nvCxnSpPr>
        <p:spPr>
          <a:xfrm flipV="1">
            <a:off x="6423819" y="3644901"/>
            <a:ext cx="448468" cy="2040731"/>
          </a:xfrm>
          <a:prstGeom prst="bentConnector3">
            <a:avLst>
              <a:gd name="adj1" fmla="val 52487"/>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111693" y="6078062"/>
            <a:ext cx="4402397" cy="738664"/>
          </a:xfrm>
          <a:prstGeom prst="rect">
            <a:avLst/>
          </a:prstGeom>
          <a:noFill/>
        </p:spPr>
        <p:txBody>
          <a:bodyPr wrap="square" rtlCol="0">
            <a:spAutoFit/>
          </a:bodyPr>
          <a:lstStyle/>
          <a:p>
            <a:r>
              <a:rPr lang="en-GB" sz="1400" dirty="0" smtClean="0">
                <a:solidFill>
                  <a:schemeClr val="accent1">
                    <a:lumMod val="60000"/>
                    <a:lumOff val="40000"/>
                  </a:schemeClr>
                </a:solidFill>
              </a:rPr>
              <a:t>SAE = Serious adverse event </a:t>
            </a:r>
          </a:p>
          <a:p>
            <a:r>
              <a:rPr lang="en-GB" sz="1400" dirty="0" smtClean="0">
                <a:solidFill>
                  <a:schemeClr val="accent1">
                    <a:lumMod val="60000"/>
                    <a:lumOff val="40000"/>
                  </a:schemeClr>
                </a:solidFill>
              </a:rPr>
              <a:t>SUSAR = Suspected unexpected serious adverse reaction</a:t>
            </a:r>
          </a:p>
          <a:p>
            <a:r>
              <a:rPr lang="en-GB" sz="1400" dirty="0" smtClean="0">
                <a:solidFill>
                  <a:schemeClr val="accent1">
                    <a:lumMod val="60000"/>
                    <a:lumOff val="40000"/>
                  </a:schemeClr>
                </a:solidFill>
              </a:rPr>
              <a:t>DSUR = Development safety update report</a:t>
            </a:r>
            <a:endParaRPr lang="en-GB" sz="1400" dirty="0">
              <a:solidFill>
                <a:schemeClr val="accent1">
                  <a:lumMod val="60000"/>
                  <a:lumOff val="40000"/>
                </a:schemeClr>
              </a:solidFill>
            </a:endParaRPr>
          </a:p>
        </p:txBody>
      </p:sp>
    </p:spTree>
    <p:extLst>
      <p:ext uri="{BB962C8B-B14F-4D97-AF65-F5344CB8AC3E}">
        <p14:creationId xmlns:p14="http://schemas.microsoft.com/office/powerpoint/2010/main" val="2768327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680F7141451344BB1F7CF3BA9BCB10" ma:contentTypeVersion="5" ma:contentTypeDescription="Create a new document." ma:contentTypeScope="" ma:versionID="58a57ec11f45cf8ddb69a1ec64e60450">
  <xsd:schema xmlns:xsd="http://www.w3.org/2001/XMLSchema" xmlns:xs="http://www.w3.org/2001/XMLSchema" xmlns:p="http://schemas.microsoft.com/office/2006/metadata/properties" xmlns:ns2="56c7aab3-81b5-44ad-ad72-57c916b76c08" xmlns:ns3="e269b097-0687-4382-95a6-d1187d84b2a1" targetNamespace="http://schemas.microsoft.com/office/2006/metadata/properties" ma:root="true" ma:fieldsID="dc62acf4cd69eced9f398c8edf66ffcc" ns2:_="" ns3:_="">
    <xsd:import namespace="56c7aab3-81b5-44ad-ad72-57c916b76c08"/>
    <xsd:import namespace="e269b097-0687-4382-95a6-d1187d84b2a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Page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c7aab3-81b5-44ad-ad72-57c916b76c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69b097-0687-4382-95a6-d1187d84b2a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PageURL" ma:index="12" nillable="true" ma:displayName="Page URL" ma:internalName="PageURL">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ageURL xmlns="e269b097-0687-4382-95a6-d1187d84b2a1" xsi:nil="true"/>
  </documentManagement>
</p:properties>
</file>

<file path=customXml/itemProps1.xml><?xml version="1.0" encoding="utf-8"?>
<ds:datastoreItem xmlns:ds="http://schemas.openxmlformats.org/officeDocument/2006/customXml" ds:itemID="{DF704DBF-D6EA-461A-9203-3293ABC6A6C2}"/>
</file>

<file path=customXml/itemProps2.xml><?xml version="1.0" encoding="utf-8"?>
<ds:datastoreItem xmlns:ds="http://schemas.openxmlformats.org/officeDocument/2006/customXml" ds:itemID="{5B9E13F1-D400-4CA8-9A15-DA8A5269C4CC}"/>
</file>

<file path=customXml/itemProps3.xml><?xml version="1.0" encoding="utf-8"?>
<ds:datastoreItem xmlns:ds="http://schemas.openxmlformats.org/officeDocument/2006/customXml" ds:itemID="{7BF8B6E6-8CB2-4E78-BE35-40F383FD23B8}"/>
</file>

<file path=docProps/app.xml><?xml version="1.0" encoding="utf-8"?>
<Properties xmlns="http://schemas.openxmlformats.org/officeDocument/2006/extended-properties" xmlns:vt="http://schemas.openxmlformats.org/officeDocument/2006/docPropsVTypes">
  <Template/>
  <TotalTime>2809</TotalTime>
  <Words>3457</Words>
  <Application>Microsoft Office PowerPoint</Application>
  <PresentationFormat>On-screen Show (4:3)</PresentationFormat>
  <Paragraphs>546</Paragraphs>
  <Slides>48</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Times New Roman</vt:lpstr>
      <vt:lpstr>Office Theme</vt:lpstr>
      <vt:lpstr>Partnering with a Clinical Trial Unit:  Key to a successful trial </vt:lpstr>
      <vt:lpstr>Summary</vt:lpstr>
      <vt:lpstr>What is a CTU?</vt:lpstr>
      <vt:lpstr>PowerPoint Presentation</vt:lpstr>
      <vt:lpstr>UKCRC CTU Registration</vt:lpstr>
      <vt:lpstr>Key Relationships</vt:lpstr>
      <vt:lpstr>PowerPoint Presentation</vt:lpstr>
      <vt:lpstr>PowerPoint Presentation</vt:lpstr>
      <vt:lpstr>PowerPoint Presentation</vt:lpstr>
      <vt:lpstr>PowerPoint Presentation</vt:lpstr>
      <vt:lpstr>What CTU’s don’t do</vt:lpstr>
      <vt:lpstr>Why Work with a Registered CTU?</vt:lpstr>
      <vt:lpstr>Working with a CTU</vt:lpstr>
      <vt:lpstr>Working with a CTU </vt:lpstr>
      <vt:lpstr>Alternatives to working with a CTU?  </vt:lpstr>
      <vt:lpstr>PowerPoint Presentation</vt:lpstr>
      <vt:lpstr>Funding Success </vt:lpstr>
      <vt:lpstr>The view of the Funding Committees </vt:lpstr>
      <vt:lpstr>The view of the Funding Committees What makes you look favourably on an application?  </vt:lpstr>
      <vt:lpstr>Access to CTU Infrastructure</vt:lpstr>
      <vt:lpstr>Contribution of Core and Project Funded Staff to Direct Trial-related Activities</vt:lpstr>
      <vt:lpstr>Appropriate Trial Costing</vt:lpstr>
      <vt:lpstr>Getting the funding right</vt:lpstr>
      <vt:lpstr>Getting the funding right </vt:lpstr>
      <vt:lpstr>Grant funding</vt:lpstr>
      <vt:lpstr>CTU Funding requirements Why does it cost so much?</vt:lpstr>
      <vt:lpstr>Non-CTU costs</vt:lpstr>
      <vt:lpstr>CTU Director Quote </vt:lpstr>
      <vt:lpstr>CTU Director Quote </vt:lpstr>
      <vt:lpstr>Negotiating with Industry How can a CTU help?</vt:lpstr>
      <vt:lpstr>When to engage with a CTU?</vt:lpstr>
      <vt:lpstr>Working with a CTU at concept stage</vt:lpstr>
      <vt:lpstr>Working with a CTU at concept stage</vt:lpstr>
      <vt:lpstr>Engaging the right CTU Factors to consider</vt:lpstr>
      <vt:lpstr>Engaging with CTU’s  Key questions to ask a CTU </vt:lpstr>
      <vt:lpstr>What types of trials do CTU’s take on?</vt:lpstr>
      <vt:lpstr>CI vs PI What’s the difference?</vt:lpstr>
      <vt:lpstr>CI vs PI </vt:lpstr>
      <vt:lpstr>CI vs PI What’s the difference?</vt:lpstr>
      <vt:lpstr>CI vs PI : How different is it?</vt:lpstr>
      <vt:lpstr>Time Commitment for CI’s</vt:lpstr>
      <vt:lpstr>Time Commitment – developing idea</vt:lpstr>
      <vt:lpstr>Time Commitment : open trial</vt:lpstr>
      <vt:lpstr>Partnership working with a CTU</vt:lpstr>
      <vt:lpstr>Communication with CTU </vt:lpstr>
      <vt:lpstr>What should you expect from a CTU?</vt:lpstr>
      <vt:lpstr>What will a CTU expect from you?</vt:lpstr>
      <vt:lpstr>Acknowledgements</vt:lpstr>
    </vt:vector>
  </TitlesOfParts>
  <Company>Institute Of Cancer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a Cancer CTU</dc:title>
  <dc:creator>Claire Snowdon</dc:creator>
  <cp:lastModifiedBy>Sara E.</cp:lastModifiedBy>
  <cp:revision>159</cp:revision>
  <cp:lastPrinted>2015-10-07T11:57:23Z</cp:lastPrinted>
  <dcterms:created xsi:type="dcterms:W3CDTF">2014-12-02T14:55:30Z</dcterms:created>
  <dcterms:modified xsi:type="dcterms:W3CDTF">2016-04-11T08:49:36Z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0x010100D7680F7141451344BB1F7CF3BA9BCB10</vt:lpwstr>
  </property>
</Properties>
</file>