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3"/>
  </p:notesMasterIdLst>
  <p:sldIdLst>
    <p:sldId id="257" r:id="rId2"/>
  </p:sldIdLst>
  <p:sldSz cx="21386800" cy="30279975"/>
  <p:notesSz cx="9926638" cy="14355763"/>
  <p:defaultText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kki Eres" initials="MH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E7F3"/>
    <a:srgbClr val="DCE6F2"/>
    <a:srgbClr val="FFFFB7"/>
    <a:srgbClr val="FFFF8F"/>
    <a:srgbClr val="E7EFF9"/>
    <a:srgbClr val="7FA3CF"/>
    <a:srgbClr val="618DC3"/>
    <a:srgbClr val="3F6EA7"/>
    <a:srgbClr val="2F527D"/>
    <a:srgbClr val="E6E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50" d="100"/>
          <a:sy n="50" d="100"/>
        </p:scale>
        <p:origin x="-570" y="6120"/>
      </p:cViewPr>
      <p:guideLst>
        <p:guide orient="horz" pos="9537"/>
        <p:guide pos="673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commentAuthors" Target="commentAuthors.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717788"/>
          </a:xfrm>
          <a:prstGeom prst="rect">
            <a:avLst/>
          </a:prstGeom>
        </p:spPr>
        <p:txBody>
          <a:bodyPr vert="horz" lIns="138741" tIns="69370" rIns="138741" bIns="69370" rtlCol="0"/>
          <a:lstStyle>
            <a:lvl1pPr algn="l">
              <a:defRPr sz="1700"/>
            </a:lvl1pPr>
          </a:lstStyle>
          <a:p>
            <a:endParaRPr lang="en-GB"/>
          </a:p>
        </p:txBody>
      </p:sp>
      <p:sp>
        <p:nvSpPr>
          <p:cNvPr id="3" name="Date Placeholder 2"/>
          <p:cNvSpPr>
            <a:spLocks noGrp="1"/>
          </p:cNvSpPr>
          <p:nvPr>
            <p:ph type="dt" idx="1"/>
          </p:nvPr>
        </p:nvSpPr>
        <p:spPr>
          <a:xfrm>
            <a:off x="5622799" y="0"/>
            <a:ext cx="4301543" cy="717788"/>
          </a:xfrm>
          <a:prstGeom prst="rect">
            <a:avLst/>
          </a:prstGeom>
        </p:spPr>
        <p:txBody>
          <a:bodyPr vert="horz" lIns="138741" tIns="69370" rIns="138741" bIns="69370" rtlCol="0"/>
          <a:lstStyle>
            <a:lvl1pPr algn="r">
              <a:defRPr sz="1700"/>
            </a:lvl1pPr>
          </a:lstStyle>
          <a:p>
            <a:fld id="{C874B680-D668-4C3B-BF78-0A9C570956C3}" type="datetimeFigureOut">
              <a:rPr lang="en-US" smtClean="0"/>
              <a:pPr/>
              <a:t>9/22/2011</a:t>
            </a:fld>
            <a:endParaRPr lang="en-GB"/>
          </a:p>
        </p:txBody>
      </p:sp>
      <p:sp>
        <p:nvSpPr>
          <p:cNvPr id="4" name="Slide Image Placeholder 3"/>
          <p:cNvSpPr>
            <a:spLocks noGrp="1" noRot="1" noChangeAspect="1"/>
          </p:cNvSpPr>
          <p:nvPr>
            <p:ph type="sldImg" idx="2"/>
          </p:nvPr>
        </p:nvSpPr>
        <p:spPr>
          <a:xfrm>
            <a:off x="3062288" y="1076325"/>
            <a:ext cx="3802062" cy="5384800"/>
          </a:xfrm>
          <a:prstGeom prst="rect">
            <a:avLst/>
          </a:prstGeom>
          <a:noFill/>
          <a:ln w="12700">
            <a:solidFill>
              <a:prstClr val="black"/>
            </a:solidFill>
          </a:ln>
        </p:spPr>
        <p:txBody>
          <a:bodyPr vert="horz" lIns="138741" tIns="69370" rIns="138741" bIns="69370" rtlCol="0" anchor="ctr"/>
          <a:lstStyle/>
          <a:p>
            <a:endParaRPr lang="en-GB"/>
          </a:p>
        </p:txBody>
      </p:sp>
      <p:sp>
        <p:nvSpPr>
          <p:cNvPr id="5" name="Notes Placeholder 4"/>
          <p:cNvSpPr>
            <a:spLocks noGrp="1"/>
          </p:cNvSpPr>
          <p:nvPr>
            <p:ph type="body" sz="quarter" idx="3"/>
          </p:nvPr>
        </p:nvSpPr>
        <p:spPr>
          <a:xfrm>
            <a:off x="992665" y="6818990"/>
            <a:ext cx="7941310" cy="6460093"/>
          </a:xfrm>
          <a:prstGeom prst="rect">
            <a:avLst/>
          </a:prstGeom>
        </p:spPr>
        <p:txBody>
          <a:bodyPr vert="horz" lIns="138741" tIns="69370" rIns="138741" bIns="6937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13635483"/>
            <a:ext cx="4301543" cy="717788"/>
          </a:xfrm>
          <a:prstGeom prst="rect">
            <a:avLst/>
          </a:prstGeom>
        </p:spPr>
        <p:txBody>
          <a:bodyPr vert="horz" lIns="138741" tIns="69370" rIns="138741" bIns="69370" rtlCol="0" anchor="b"/>
          <a:lstStyle>
            <a:lvl1pPr algn="l">
              <a:defRPr sz="1700"/>
            </a:lvl1pPr>
          </a:lstStyle>
          <a:p>
            <a:endParaRPr lang="en-GB"/>
          </a:p>
        </p:txBody>
      </p:sp>
      <p:sp>
        <p:nvSpPr>
          <p:cNvPr id="7" name="Slide Number Placeholder 6"/>
          <p:cNvSpPr>
            <a:spLocks noGrp="1"/>
          </p:cNvSpPr>
          <p:nvPr>
            <p:ph type="sldNum" sz="quarter" idx="5"/>
          </p:nvPr>
        </p:nvSpPr>
        <p:spPr>
          <a:xfrm>
            <a:off x="5622799" y="13635483"/>
            <a:ext cx="4301543" cy="717788"/>
          </a:xfrm>
          <a:prstGeom prst="rect">
            <a:avLst/>
          </a:prstGeom>
        </p:spPr>
        <p:txBody>
          <a:bodyPr vert="horz" lIns="138741" tIns="69370" rIns="138741" bIns="69370" rtlCol="0" anchor="b"/>
          <a:lstStyle>
            <a:lvl1pPr algn="r">
              <a:defRPr sz="1700"/>
            </a:lvl1pPr>
          </a:lstStyle>
          <a:p>
            <a:fld id="{A493A6B2-C785-4926-A3AE-1F6C7CDC7909}" type="slidenum">
              <a:rPr lang="en-GB" smtClean="0"/>
              <a:pPr/>
              <a:t>‹#›</a:t>
            </a:fld>
            <a:endParaRPr lang="en-GB"/>
          </a:p>
        </p:txBody>
      </p:sp>
    </p:spTree>
    <p:extLst>
      <p:ext uri="{BB962C8B-B14F-4D97-AF65-F5344CB8AC3E}">
        <p14:creationId xmlns:p14="http://schemas.microsoft.com/office/powerpoint/2010/main" val="959630642"/>
      </p:ext>
    </p:extLst>
  </p:cSld>
  <p:clrMap bg1="lt1" tx1="dk1" bg2="lt2" tx2="dk2" accent1="accent1" accent2="accent2" accent3="accent3" accent4="accent4" accent5="accent5" accent6="accent6" hlink="hlink" folHlink="folHlink"/>
  <p:notesStyle>
    <a:lvl1pPr marL="0" algn="l" defTabSz="2952323" rtl="0" eaLnBrk="1" latinLnBrk="0" hangingPunct="1">
      <a:defRPr sz="3900" kern="1200">
        <a:solidFill>
          <a:schemeClr val="tx1"/>
        </a:solidFill>
        <a:latin typeface="+mn-lt"/>
        <a:ea typeface="+mn-ea"/>
        <a:cs typeface="+mn-cs"/>
      </a:defRPr>
    </a:lvl1pPr>
    <a:lvl2pPr marL="1476162" algn="l" defTabSz="2952323" rtl="0" eaLnBrk="1" latinLnBrk="0" hangingPunct="1">
      <a:defRPr sz="3900" kern="1200">
        <a:solidFill>
          <a:schemeClr val="tx1"/>
        </a:solidFill>
        <a:latin typeface="+mn-lt"/>
        <a:ea typeface="+mn-ea"/>
        <a:cs typeface="+mn-cs"/>
      </a:defRPr>
    </a:lvl2pPr>
    <a:lvl3pPr marL="2952323" algn="l" defTabSz="2952323" rtl="0" eaLnBrk="1" latinLnBrk="0" hangingPunct="1">
      <a:defRPr sz="3900" kern="1200">
        <a:solidFill>
          <a:schemeClr val="tx1"/>
        </a:solidFill>
        <a:latin typeface="+mn-lt"/>
        <a:ea typeface="+mn-ea"/>
        <a:cs typeface="+mn-cs"/>
      </a:defRPr>
    </a:lvl3pPr>
    <a:lvl4pPr marL="4428485" algn="l" defTabSz="2952323" rtl="0" eaLnBrk="1" latinLnBrk="0" hangingPunct="1">
      <a:defRPr sz="3900" kern="1200">
        <a:solidFill>
          <a:schemeClr val="tx1"/>
        </a:solidFill>
        <a:latin typeface="+mn-lt"/>
        <a:ea typeface="+mn-ea"/>
        <a:cs typeface="+mn-cs"/>
      </a:defRPr>
    </a:lvl4pPr>
    <a:lvl5pPr marL="5904647" algn="l" defTabSz="2952323" rtl="0" eaLnBrk="1" latinLnBrk="0" hangingPunct="1">
      <a:defRPr sz="3900" kern="1200">
        <a:solidFill>
          <a:schemeClr val="tx1"/>
        </a:solidFill>
        <a:latin typeface="+mn-lt"/>
        <a:ea typeface="+mn-ea"/>
        <a:cs typeface="+mn-cs"/>
      </a:defRPr>
    </a:lvl5pPr>
    <a:lvl6pPr marL="7380808" algn="l" defTabSz="2952323" rtl="0" eaLnBrk="1" latinLnBrk="0" hangingPunct="1">
      <a:defRPr sz="3900" kern="1200">
        <a:solidFill>
          <a:schemeClr val="tx1"/>
        </a:solidFill>
        <a:latin typeface="+mn-lt"/>
        <a:ea typeface="+mn-ea"/>
        <a:cs typeface="+mn-cs"/>
      </a:defRPr>
    </a:lvl6pPr>
    <a:lvl7pPr marL="8856970" algn="l" defTabSz="2952323" rtl="0" eaLnBrk="1" latinLnBrk="0" hangingPunct="1">
      <a:defRPr sz="3900" kern="1200">
        <a:solidFill>
          <a:schemeClr val="tx1"/>
        </a:solidFill>
        <a:latin typeface="+mn-lt"/>
        <a:ea typeface="+mn-ea"/>
        <a:cs typeface="+mn-cs"/>
      </a:defRPr>
    </a:lvl7pPr>
    <a:lvl8pPr marL="10333131" algn="l" defTabSz="2952323" rtl="0" eaLnBrk="1" latinLnBrk="0" hangingPunct="1">
      <a:defRPr sz="3900" kern="1200">
        <a:solidFill>
          <a:schemeClr val="tx1"/>
        </a:solidFill>
        <a:latin typeface="+mn-lt"/>
        <a:ea typeface="+mn-ea"/>
        <a:cs typeface="+mn-cs"/>
      </a:defRPr>
    </a:lvl8pPr>
    <a:lvl9pPr marL="11809293" algn="l" defTabSz="2952323" rtl="0" eaLnBrk="1" latinLnBrk="0" hangingPunct="1">
      <a:defRPr sz="3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2288" y="1076325"/>
            <a:ext cx="3802062" cy="53848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93A6B2-C785-4926-A3AE-1F6C7CDC7909}"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010" y="9406420"/>
            <a:ext cx="18178780" cy="6490569"/>
          </a:xfrm>
        </p:spPr>
        <p:txBody>
          <a:bodyPr/>
          <a:lstStyle/>
          <a:p>
            <a:r>
              <a:rPr lang="en-US" smtClean="0"/>
              <a:t>Click to edit Master title style</a:t>
            </a:r>
            <a:endParaRPr lang="en-GB"/>
          </a:p>
        </p:txBody>
      </p:sp>
      <p:sp>
        <p:nvSpPr>
          <p:cNvPr id="3" name="Subtitle 2"/>
          <p:cNvSpPr>
            <a:spLocks noGrp="1"/>
          </p:cNvSpPr>
          <p:nvPr>
            <p:ph type="subTitle" idx="1"/>
          </p:nvPr>
        </p:nvSpPr>
        <p:spPr>
          <a:xfrm>
            <a:off x="3208020" y="17158652"/>
            <a:ext cx="14970760" cy="7738216"/>
          </a:xfrm>
        </p:spPr>
        <p:txBody>
          <a:bodyPr/>
          <a:lstStyle>
            <a:lvl1pPr marL="0" indent="0" algn="ctr">
              <a:buNone/>
              <a:defRPr>
                <a:solidFill>
                  <a:schemeClr val="tx1">
                    <a:tint val="75000"/>
                  </a:schemeClr>
                </a:solidFill>
              </a:defRPr>
            </a:lvl1pPr>
            <a:lvl2pPr marL="1476162" indent="0" algn="ctr">
              <a:buNone/>
              <a:defRPr>
                <a:solidFill>
                  <a:schemeClr val="tx1">
                    <a:tint val="75000"/>
                  </a:schemeClr>
                </a:solidFill>
              </a:defRPr>
            </a:lvl2pPr>
            <a:lvl3pPr marL="2952323" indent="0" algn="ctr">
              <a:buNone/>
              <a:defRPr>
                <a:solidFill>
                  <a:schemeClr val="tx1">
                    <a:tint val="75000"/>
                  </a:schemeClr>
                </a:solidFill>
              </a:defRPr>
            </a:lvl3pPr>
            <a:lvl4pPr marL="4428485" indent="0" algn="ctr">
              <a:buNone/>
              <a:defRPr>
                <a:solidFill>
                  <a:schemeClr val="tx1">
                    <a:tint val="75000"/>
                  </a:schemeClr>
                </a:solidFill>
              </a:defRPr>
            </a:lvl4pPr>
            <a:lvl5pPr marL="5904647" indent="0" algn="ctr">
              <a:buNone/>
              <a:defRPr>
                <a:solidFill>
                  <a:schemeClr val="tx1">
                    <a:tint val="75000"/>
                  </a:schemeClr>
                </a:solidFill>
              </a:defRPr>
            </a:lvl5pPr>
            <a:lvl6pPr marL="7380808" indent="0" algn="ctr">
              <a:buNone/>
              <a:defRPr>
                <a:solidFill>
                  <a:schemeClr val="tx1">
                    <a:tint val="75000"/>
                  </a:schemeClr>
                </a:solidFill>
              </a:defRPr>
            </a:lvl6pPr>
            <a:lvl7pPr marL="8856970" indent="0" algn="ctr">
              <a:buNone/>
              <a:defRPr>
                <a:solidFill>
                  <a:schemeClr val="tx1">
                    <a:tint val="75000"/>
                  </a:schemeClr>
                </a:solidFill>
              </a:defRPr>
            </a:lvl7pPr>
            <a:lvl8pPr marL="10333131" indent="0" algn="ctr">
              <a:buNone/>
              <a:defRPr>
                <a:solidFill>
                  <a:schemeClr val="tx1">
                    <a:tint val="75000"/>
                  </a:schemeClr>
                </a:solidFill>
              </a:defRPr>
            </a:lvl8pPr>
            <a:lvl9pPr marL="1180929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7D92799-1D00-4FC1-81B6-29BF28911074}" type="datetimeFigureOut">
              <a:rPr lang="en-US" smtClean="0"/>
              <a:pPr/>
              <a:t>9/22/2011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719E89-6C72-4D19-A333-3B422344A0B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D92799-1D00-4FC1-81B6-29BF28911074}" type="datetimeFigureOut">
              <a:rPr lang="en-US" smtClean="0"/>
              <a:pPr/>
              <a:t>9/22/2011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719E89-6C72-4D19-A333-3B422344A0B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5430" y="1212605"/>
            <a:ext cx="4812030" cy="2583610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69340" y="1212605"/>
            <a:ext cx="14079643" cy="258361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D92799-1D00-4FC1-81B6-29BF28911074}" type="datetimeFigureOut">
              <a:rPr lang="en-US" smtClean="0"/>
              <a:pPr/>
              <a:t>9/22/2011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719E89-6C72-4D19-A333-3B422344A0B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D92799-1D00-4FC1-81B6-29BF28911074}" type="datetimeFigureOut">
              <a:rPr lang="en-US" smtClean="0"/>
              <a:pPr/>
              <a:t>9/22/2011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719E89-6C72-4D19-A333-3B422344A0B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410" y="19457690"/>
            <a:ext cx="18178780" cy="6013939"/>
          </a:xfrm>
        </p:spPr>
        <p:txBody>
          <a:bodyPr anchor="t"/>
          <a:lstStyle>
            <a:lvl1pPr algn="l">
              <a:defRPr sz="12900" b="1" cap="all"/>
            </a:lvl1pPr>
          </a:lstStyle>
          <a:p>
            <a:r>
              <a:rPr lang="en-US" smtClean="0"/>
              <a:t>Click to edit Master title style</a:t>
            </a:r>
            <a:endParaRPr lang="en-GB"/>
          </a:p>
        </p:txBody>
      </p:sp>
      <p:sp>
        <p:nvSpPr>
          <p:cNvPr id="3" name="Text Placeholder 2"/>
          <p:cNvSpPr>
            <a:spLocks noGrp="1"/>
          </p:cNvSpPr>
          <p:nvPr>
            <p:ph type="body" idx="1"/>
          </p:nvPr>
        </p:nvSpPr>
        <p:spPr>
          <a:xfrm>
            <a:off x="1689410" y="12833948"/>
            <a:ext cx="18178780" cy="6623742"/>
          </a:xfrm>
        </p:spPr>
        <p:txBody>
          <a:bodyPr anchor="b"/>
          <a:lstStyle>
            <a:lvl1pPr marL="0" indent="0">
              <a:buNone/>
              <a:defRPr sz="6500">
                <a:solidFill>
                  <a:schemeClr val="tx1">
                    <a:tint val="75000"/>
                  </a:schemeClr>
                </a:solidFill>
              </a:defRPr>
            </a:lvl1pPr>
            <a:lvl2pPr marL="1476162" indent="0">
              <a:buNone/>
              <a:defRPr sz="5800">
                <a:solidFill>
                  <a:schemeClr val="tx1">
                    <a:tint val="75000"/>
                  </a:schemeClr>
                </a:solidFill>
              </a:defRPr>
            </a:lvl2pPr>
            <a:lvl3pPr marL="2952323" indent="0">
              <a:buNone/>
              <a:defRPr sz="5200">
                <a:solidFill>
                  <a:schemeClr val="tx1">
                    <a:tint val="75000"/>
                  </a:schemeClr>
                </a:solidFill>
              </a:defRPr>
            </a:lvl3pPr>
            <a:lvl4pPr marL="4428485" indent="0">
              <a:buNone/>
              <a:defRPr sz="4500">
                <a:solidFill>
                  <a:schemeClr val="tx1">
                    <a:tint val="75000"/>
                  </a:schemeClr>
                </a:solidFill>
              </a:defRPr>
            </a:lvl4pPr>
            <a:lvl5pPr marL="5904647" indent="0">
              <a:buNone/>
              <a:defRPr sz="4500">
                <a:solidFill>
                  <a:schemeClr val="tx1">
                    <a:tint val="75000"/>
                  </a:schemeClr>
                </a:solidFill>
              </a:defRPr>
            </a:lvl5pPr>
            <a:lvl6pPr marL="7380808" indent="0">
              <a:buNone/>
              <a:defRPr sz="4500">
                <a:solidFill>
                  <a:schemeClr val="tx1">
                    <a:tint val="75000"/>
                  </a:schemeClr>
                </a:solidFill>
              </a:defRPr>
            </a:lvl6pPr>
            <a:lvl7pPr marL="8856970" indent="0">
              <a:buNone/>
              <a:defRPr sz="4500">
                <a:solidFill>
                  <a:schemeClr val="tx1">
                    <a:tint val="75000"/>
                  </a:schemeClr>
                </a:solidFill>
              </a:defRPr>
            </a:lvl7pPr>
            <a:lvl8pPr marL="10333131" indent="0">
              <a:buNone/>
              <a:defRPr sz="4500">
                <a:solidFill>
                  <a:schemeClr val="tx1">
                    <a:tint val="75000"/>
                  </a:schemeClr>
                </a:solidFill>
              </a:defRPr>
            </a:lvl8pPr>
            <a:lvl9pPr marL="11809293" indent="0">
              <a:buNone/>
              <a:defRPr sz="4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D92799-1D00-4FC1-81B6-29BF28911074}" type="datetimeFigureOut">
              <a:rPr lang="en-US" smtClean="0"/>
              <a:pPr/>
              <a:t>9/22/2011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719E89-6C72-4D19-A333-3B422344A0B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69340" y="7065330"/>
            <a:ext cx="9445837" cy="1998338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871623" y="7065330"/>
            <a:ext cx="9445837" cy="1998338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7D92799-1D00-4FC1-81B6-29BF28911074}" type="datetimeFigureOut">
              <a:rPr lang="en-US" smtClean="0"/>
              <a:pPr/>
              <a:t>9/22/2011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719E89-6C72-4D19-A333-3B422344A0B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069340" y="6777950"/>
            <a:ext cx="9449551"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smtClean="0"/>
              <a:t>Click to edit Master text styles</a:t>
            </a:r>
          </a:p>
        </p:txBody>
      </p:sp>
      <p:sp>
        <p:nvSpPr>
          <p:cNvPr id="4" name="Content Placeholder 3"/>
          <p:cNvSpPr>
            <a:spLocks noGrp="1"/>
          </p:cNvSpPr>
          <p:nvPr>
            <p:ph sz="half" idx="2"/>
          </p:nvPr>
        </p:nvSpPr>
        <p:spPr>
          <a:xfrm>
            <a:off x="1069340" y="9602677"/>
            <a:ext cx="9449551"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864198" y="6777950"/>
            <a:ext cx="9453263"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smtClean="0"/>
              <a:t>Click to edit Master text styles</a:t>
            </a:r>
          </a:p>
        </p:txBody>
      </p:sp>
      <p:sp>
        <p:nvSpPr>
          <p:cNvPr id="6" name="Content Placeholder 5"/>
          <p:cNvSpPr>
            <a:spLocks noGrp="1"/>
          </p:cNvSpPr>
          <p:nvPr>
            <p:ph sz="quarter" idx="4"/>
          </p:nvPr>
        </p:nvSpPr>
        <p:spPr>
          <a:xfrm>
            <a:off x="10864198" y="9602677"/>
            <a:ext cx="9453263"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7D92799-1D00-4FC1-81B6-29BF28911074}" type="datetimeFigureOut">
              <a:rPr lang="en-US" smtClean="0"/>
              <a:pPr/>
              <a:t>9/22/2011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719E89-6C72-4D19-A333-3B422344A0B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7D92799-1D00-4FC1-81B6-29BF28911074}" type="datetimeFigureOut">
              <a:rPr lang="en-US" smtClean="0"/>
              <a:pPr/>
              <a:t>9/22/2011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719E89-6C72-4D19-A333-3B422344A0B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92799-1D00-4FC1-81B6-29BF28911074}" type="datetimeFigureOut">
              <a:rPr lang="en-US" smtClean="0"/>
              <a:pPr/>
              <a:t>9/22/2011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719E89-6C72-4D19-A333-3B422344A0B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341" y="1205591"/>
            <a:ext cx="7036110" cy="5130774"/>
          </a:xfrm>
        </p:spPr>
        <p:txBody>
          <a:bodyPr anchor="b"/>
          <a:lstStyle>
            <a:lvl1pPr algn="l">
              <a:defRPr sz="6500" b="1"/>
            </a:lvl1pPr>
          </a:lstStyle>
          <a:p>
            <a:r>
              <a:rPr lang="en-US" smtClean="0"/>
              <a:t>Click to edit Master title style</a:t>
            </a:r>
            <a:endParaRPr lang="en-GB"/>
          </a:p>
        </p:txBody>
      </p:sp>
      <p:sp>
        <p:nvSpPr>
          <p:cNvPr id="3" name="Content Placeholder 2"/>
          <p:cNvSpPr>
            <a:spLocks noGrp="1"/>
          </p:cNvSpPr>
          <p:nvPr>
            <p:ph idx="1"/>
          </p:nvPr>
        </p:nvSpPr>
        <p:spPr>
          <a:xfrm>
            <a:off x="8361645" y="1205594"/>
            <a:ext cx="11955815" cy="25843120"/>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069341" y="6336367"/>
            <a:ext cx="7036110" cy="20712346"/>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92799-1D00-4FC1-81B6-29BF28911074}" type="datetimeFigureOut">
              <a:rPr lang="en-US" smtClean="0"/>
              <a:pPr/>
              <a:t>9/22/2011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719E89-6C72-4D19-A333-3B422344A0B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962" y="21195982"/>
            <a:ext cx="12832080" cy="2502306"/>
          </a:xfrm>
        </p:spPr>
        <p:txBody>
          <a:bodyPr anchor="b"/>
          <a:lstStyle>
            <a:lvl1pPr algn="l">
              <a:defRPr sz="6500" b="1"/>
            </a:lvl1pPr>
          </a:lstStyle>
          <a:p>
            <a:r>
              <a:rPr lang="en-US" smtClean="0"/>
              <a:t>Click to edit Master title style</a:t>
            </a:r>
            <a:endParaRPr lang="en-GB"/>
          </a:p>
        </p:txBody>
      </p:sp>
      <p:sp>
        <p:nvSpPr>
          <p:cNvPr id="3" name="Picture Placeholder 2"/>
          <p:cNvSpPr>
            <a:spLocks noGrp="1"/>
          </p:cNvSpPr>
          <p:nvPr>
            <p:ph type="pic" idx="1"/>
          </p:nvPr>
        </p:nvSpPr>
        <p:spPr>
          <a:xfrm>
            <a:off x="4191962" y="2705572"/>
            <a:ext cx="12832080" cy="18167985"/>
          </a:xfrm>
        </p:spPr>
        <p:txBody>
          <a:bodyPr/>
          <a:lstStyle>
            <a:lvl1pPr marL="0" indent="0">
              <a:buNone/>
              <a:defRPr sz="10300"/>
            </a:lvl1pPr>
            <a:lvl2pPr marL="1476162" indent="0">
              <a:buNone/>
              <a:defRPr sz="9000"/>
            </a:lvl2pPr>
            <a:lvl3pPr marL="2952323" indent="0">
              <a:buNone/>
              <a:defRPr sz="7700"/>
            </a:lvl3pPr>
            <a:lvl4pPr marL="4428485" indent="0">
              <a:buNone/>
              <a:defRPr sz="6500"/>
            </a:lvl4pPr>
            <a:lvl5pPr marL="5904647" indent="0">
              <a:buNone/>
              <a:defRPr sz="6500"/>
            </a:lvl5pPr>
            <a:lvl6pPr marL="7380808" indent="0">
              <a:buNone/>
              <a:defRPr sz="6500"/>
            </a:lvl6pPr>
            <a:lvl7pPr marL="8856970" indent="0">
              <a:buNone/>
              <a:defRPr sz="6500"/>
            </a:lvl7pPr>
            <a:lvl8pPr marL="10333131" indent="0">
              <a:buNone/>
              <a:defRPr sz="6500"/>
            </a:lvl8pPr>
            <a:lvl9pPr marL="11809293" indent="0">
              <a:buNone/>
              <a:defRPr sz="6500"/>
            </a:lvl9pPr>
          </a:lstStyle>
          <a:p>
            <a:endParaRPr lang="en-GB"/>
          </a:p>
        </p:txBody>
      </p:sp>
      <p:sp>
        <p:nvSpPr>
          <p:cNvPr id="4" name="Text Placeholder 3"/>
          <p:cNvSpPr>
            <a:spLocks noGrp="1"/>
          </p:cNvSpPr>
          <p:nvPr>
            <p:ph type="body" sz="half" idx="2"/>
          </p:nvPr>
        </p:nvSpPr>
        <p:spPr>
          <a:xfrm>
            <a:off x="4191962" y="23698288"/>
            <a:ext cx="12832080" cy="3553689"/>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92799-1D00-4FC1-81B6-29BF28911074}" type="datetimeFigureOut">
              <a:rPr lang="en-US" smtClean="0"/>
              <a:pPr/>
              <a:t>9/22/2011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719E89-6C72-4D19-A333-3B422344A0B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340" y="1212603"/>
            <a:ext cx="19248120" cy="5046663"/>
          </a:xfrm>
          <a:prstGeom prst="rect">
            <a:avLst/>
          </a:prstGeom>
        </p:spPr>
        <p:txBody>
          <a:bodyPr vert="horz" lIns="295232" tIns="147616" rIns="295232" bIns="147616"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069340" y="7065330"/>
            <a:ext cx="19248120" cy="19983384"/>
          </a:xfrm>
          <a:prstGeom prst="rect">
            <a:avLst/>
          </a:prstGeom>
        </p:spPr>
        <p:txBody>
          <a:bodyPr vert="horz" lIns="295232" tIns="147616" rIns="295232" bIns="1476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069340" y="28065053"/>
            <a:ext cx="4990253" cy="1612128"/>
          </a:xfrm>
          <a:prstGeom prst="rect">
            <a:avLst/>
          </a:prstGeom>
        </p:spPr>
        <p:txBody>
          <a:bodyPr vert="horz" lIns="295232" tIns="147616" rIns="295232" bIns="147616" rtlCol="0" anchor="ctr"/>
          <a:lstStyle>
            <a:lvl1pPr algn="l">
              <a:defRPr sz="3900">
                <a:solidFill>
                  <a:schemeClr val="tx1">
                    <a:tint val="75000"/>
                  </a:schemeClr>
                </a:solidFill>
              </a:defRPr>
            </a:lvl1pPr>
          </a:lstStyle>
          <a:p>
            <a:fld id="{67D92799-1D00-4FC1-81B6-29BF28911074}" type="datetimeFigureOut">
              <a:rPr lang="en-US" smtClean="0"/>
              <a:pPr/>
              <a:t>9/22/2011</a:t>
            </a:fld>
            <a:endParaRPr lang="en-GB"/>
          </a:p>
        </p:txBody>
      </p:sp>
      <p:sp>
        <p:nvSpPr>
          <p:cNvPr id="5" name="Footer Placeholder 4"/>
          <p:cNvSpPr>
            <a:spLocks noGrp="1"/>
          </p:cNvSpPr>
          <p:nvPr>
            <p:ph type="ftr" sz="quarter" idx="3"/>
          </p:nvPr>
        </p:nvSpPr>
        <p:spPr>
          <a:xfrm>
            <a:off x="7307157" y="28065053"/>
            <a:ext cx="6772487" cy="1612128"/>
          </a:xfrm>
          <a:prstGeom prst="rect">
            <a:avLst/>
          </a:prstGeom>
        </p:spPr>
        <p:txBody>
          <a:bodyPr vert="horz" lIns="295232" tIns="147616" rIns="295232" bIns="147616" rtlCol="0" anchor="ctr"/>
          <a:lstStyle>
            <a:lvl1pPr algn="ctr">
              <a:defRPr sz="3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5327207" y="28065053"/>
            <a:ext cx="4990253" cy="1612128"/>
          </a:xfrm>
          <a:prstGeom prst="rect">
            <a:avLst/>
          </a:prstGeom>
        </p:spPr>
        <p:txBody>
          <a:bodyPr vert="horz" lIns="295232" tIns="147616" rIns="295232" bIns="147616" rtlCol="0" anchor="ctr"/>
          <a:lstStyle>
            <a:lvl1pPr algn="r">
              <a:defRPr sz="3900">
                <a:solidFill>
                  <a:schemeClr val="tx1">
                    <a:tint val="75000"/>
                  </a:schemeClr>
                </a:solidFill>
              </a:defRPr>
            </a:lvl1pPr>
          </a:lstStyle>
          <a:p>
            <a:fld id="{08719E89-6C72-4D19-A333-3B422344A0B1}"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323" rtl="0" eaLnBrk="1" latinLnBrk="0" hangingPunct="1">
        <a:spcBef>
          <a:spcPct val="0"/>
        </a:spcBef>
        <a:buNone/>
        <a:defRPr sz="14200" kern="1200">
          <a:solidFill>
            <a:schemeClr val="tx1"/>
          </a:solidFill>
          <a:latin typeface="+mj-lt"/>
          <a:ea typeface="+mj-ea"/>
          <a:cs typeface="+mj-cs"/>
        </a:defRPr>
      </a:lvl1pPr>
    </p:titleStyle>
    <p:bodyStyle>
      <a:lvl1pPr marL="1107121" indent="-1107121" algn="l" defTabSz="2952323"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98763" indent="-922601" algn="l" defTabSz="2952323"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90404" indent="-738081" algn="l" defTabSz="2952323"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66566"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642727"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8.gif"/><Relationship Id="rId4" Type="http://schemas.openxmlformats.org/officeDocument/2006/relationships/image" Target="../media/image2.e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SBAC04 - 008.jpg"/>
          <p:cNvPicPr>
            <a:picLocks noChangeAspect="1"/>
          </p:cNvPicPr>
          <p:nvPr/>
        </p:nvPicPr>
        <p:blipFill>
          <a:blip r:embed="rId3" cstate="print"/>
          <a:stretch>
            <a:fillRect/>
          </a:stretch>
        </p:blipFill>
        <p:spPr>
          <a:xfrm>
            <a:off x="0" y="0"/>
            <a:ext cx="21386800" cy="8353376"/>
          </a:xfrm>
          <a:prstGeom prst="rect">
            <a:avLst/>
          </a:prstGeom>
          <a:solidFill>
            <a:schemeClr val="accent5">
              <a:lumMod val="75000"/>
              <a:alpha val="50000"/>
            </a:schemeClr>
          </a:solidFill>
        </p:spPr>
      </p:pic>
      <p:sp>
        <p:nvSpPr>
          <p:cNvPr id="11" name="Rectangle 10"/>
          <p:cNvSpPr/>
          <p:nvPr/>
        </p:nvSpPr>
        <p:spPr>
          <a:xfrm>
            <a:off x="0" y="5995923"/>
            <a:ext cx="21384000" cy="2231296"/>
          </a:xfrm>
          <a:prstGeom prst="rect">
            <a:avLst/>
          </a:prstGeom>
          <a:solidFill>
            <a:schemeClr val="accent5">
              <a:lumMod val="40000"/>
              <a:lumOff val="6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marL="180000"/>
            <a:r>
              <a:rPr lang="en-GB" sz="4000" dirty="0" smtClean="0">
                <a:solidFill>
                  <a:schemeClr val="bg2">
                    <a:lumMod val="75000"/>
                  </a:schemeClr>
                </a:solidFill>
                <a:latin typeface="Georgia" pitchFamily="18" charset="0"/>
              </a:rPr>
              <a:t>UTC for Computational Engineering</a:t>
            </a:r>
          </a:p>
          <a:p>
            <a:pPr marL="180000"/>
            <a:r>
              <a:rPr lang="en-GB" sz="4000" i="1" dirty="0" smtClean="0">
                <a:solidFill>
                  <a:schemeClr val="bg2">
                    <a:lumMod val="75000"/>
                  </a:schemeClr>
                </a:solidFill>
                <a:latin typeface="Georgia" pitchFamily="18" charset="0"/>
              </a:rPr>
              <a:t>Tai-Tuck Yu and Prof. Jim Scanlan, Faculty of Engineering and the Environment</a:t>
            </a:r>
          </a:p>
          <a:p>
            <a:pPr marL="180000"/>
            <a:r>
              <a:rPr lang="en-GB" sz="4000" i="1" dirty="0" smtClean="0">
                <a:solidFill>
                  <a:schemeClr val="bg2">
                    <a:lumMod val="75000"/>
                  </a:schemeClr>
                </a:solidFill>
                <a:latin typeface="Georgia" pitchFamily="18" charset="0"/>
              </a:rPr>
              <a:t>Fay Bayley, Rolls-Royce plc</a:t>
            </a:r>
          </a:p>
        </p:txBody>
      </p:sp>
      <p:sp>
        <p:nvSpPr>
          <p:cNvPr id="13" name="Rectangle 12"/>
          <p:cNvSpPr/>
          <p:nvPr/>
        </p:nvSpPr>
        <p:spPr>
          <a:xfrm>
            <a:off x="-35792" y="28461467"/>
            <a:ext cx="21422592" cy="1818508"/>
          </a:xfrm>
          <a:prstGeom prst="rect">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r>
              <a:rPr lang="en-GB" sz="3200" dirty="0" smtClean="0">
                <a:solidFill>
                  <a:srgbClr val="DDE7F3"/>
                </a:solidFill>
                <a:latin typeface="Lucida Sans" pitchFamily="34" charset="0"/>
              </a:rPr>
              <a:t>http://www.soton.ac.uk/engineering/research/groups/CED/posters.page | email: ttyu@soton.ac.uk</a:t>
            </a:r>
          </a:p>
          <a:p>
            <a:r>
              <a:rPr lang="en-GB" sz="3200" dirty="0" smtClean="0">
                <a:solidFill>
                  <a:srgbClr val="DDE7F3"/>
                </a:solidFill>
                <a:latin typeface="Lucida Sans" pitchFamily="34" charset="0"/>
              </a:rPr>
              <a:t>Computational Engineering &amp; Design Group, University of Southampton, SO17 1BJ, U.K.</a:t>
            </a:r>
            <a:endParaRPr lang="en-GB" sz="3200" dirty="0">
              <a:solidFill>
                <a:srgbClr val="DDE7F3"/>
              </a:solidFill>
              <a:latin typeface="Lucida Sans" pitchFamily="34" charset="0"/>
            </a:endParaRPr>
          </a:p>
        </p:txBody>
      </p:sp>
      <p:sp>
        <p:nvSpPr>
          <p:cNvPr id="16" name="Rectangle 15"/>
          <p:cNvSpPr/>
          <p:nvPr/>
        </p:nvSpPr>
        <p:spPr>
          <a:xfrm>
            <a:off x="0" y="3643298"/>
            <a:ext cx="21386800" cy="2376000"/>
          </a:xfrm>
          <a:prstGeom prst="rect">
            <a:avLst/>
          </a:prstGeom>
          <a:solidFill>
            <a:schemeClr val="bg2">
              <a:lumMod val="50000"/>
              <a:alpha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a:spcAft>
                <a:spcPts val="1500"/>
              </a:spcAft>
            </a:pPr>
            <a:r>
              <a:rPr lang="en-GB" kern="1400" spc="25" dirty="0" smtClean="0">
                <a:solidFill>
                  <a:srgbClr val="E7EFF9"/>
                </a:solidFill>
                <a:latin typeface="Georgia"/>
                <a:cs typeface="Times New Roman"/>
              </a:rPr>
              <a:t>Accelerating Life Cycle Cost Modelling </a:t>
            </a:r>
          </a:p>
          <a:p>
            <a:pPr>
              <a:spcAft>
                <a:spcPts val="1500"/>
              </a:spcAft>
            </a:pPr>
            <a:r>
              <a:rPr lang="en-GB" kern="1400" spc="25" dirty="0" smtClean="0">
                <a:solidFill>
                  <a:srgbClr val="E7EFF9"/>
                </a:solidFill>
                <a:latin typeface="Georgia"/>
                <a:cs typeface="Times New Roman"/>
              </a:rPr>
              <a:t>Through Efficient Knowledge Management</a:t>
            </a:r>
          </a:p>
        </p:txBody>
      </p:sp>
      <p:sp>
        <p:nvSpPr>
          <p:cNvPr id="1037" name="Rectangle 13"/>
          <p:cNvSpPr>
            <a:spLocks noChangeArrowheads="1"/>
          </p:cNvSpPr>
          <p:nvPr/>
        </p:nvSpPr>
        <p:spPr bwMode="auto">
          <a:xfrm>
            <a:off x="0" y="0"/>
            <a:ext cx="213868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2" name="Picture 31" descr="(DC) 60mm university_southampton_cmyk.eps"/>
          <p:cNvPicPr>
            <a:picLocks noChangeAspect="1"/>
          </p:cNvPicPr>
          <p:nvPr/>
        </p:nvPicPr>
        <p:blipFill>
          <a:blip r:embed="rId4" cstate="print"/>
          <a:stretch>
            <a:fillRect/>
          </a:stretch>
        </p:blipFill>
        <p:spPr>
          <a:xfrm>
            <a:off x="12205568" y="162323"/>
            <a:ext cx="9000000" cy="1980082"/>
          </a:xfrm>
          <a:prstGeom prst="rect">
            <a:avLst/>
          </a:prstGeom>
          <a:ln>
            <a:noFill/>
          </a:ln>
        </p:spPr>
      </p:pic>
      <p:pic>
        <p:nvPicPr>
          <p:cNvPr id="33" name="Picture 32" descr="Engineering_and_the_Environment_CMYK.eps"/>
          <p:cNvPicPr>
            <a:picLocks noChangeAspect="1"/>
          </p:cNvPicPr>
          <p:nvPr/>
        </p:nvPicPr>
        <p:blipFill>
          <a:blip r:embed="rId5" cstate="print"/>
          <a:srcRect r="37593"/>
          <a:stretch>
            <a:fillRect/>
          </a:stretch>
        </p:blipFill>
        <p:spPr>
          <a:xfrm>
            <a:off x="14653840" y="2106539"/>
            <a:ext cx="2808312" cy="1236493"/>
          </a:xfrm>
          <a:prstGeom prst="rect">
            <a:avLst/>
          </a:prstGeom>
        </p:spPr>
      </p:pic>
      <p:sp>
        <p:nvSpPr>
          <p:cNvPr id="12" name="Rectangle 11"/>
          <p:cNvSpPr/>
          <p:nvPr/>
        </p:nvSpPr>
        <p:spPr>
          <a:xfrm>
            <a:off x="-35792" y="8227219"/>
            <a:ext cx="21422592" cy="2023424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Aeronautics, Astronautics and Computational Engineering_(CMYK).eps"/>
          <p:cNvPicPr>
            <a:picLocks noChangeAspect="1"/>
          </p:cNvPicPr>
          <p:nvPr/>
        </p:nvPicPr>
        <p:blipFill>
          <a:blip r:embed="rId6" cstate="print"/>
          <a:srcRect r="19202"/>
          <a:stretch>
            <a:fillRect/>
          </a:stretch>
        </p:blipFill>
        <p:spPr>
          <a:xfrm>
            <a:off x="17606168" y="2106539"/>
            <a:ext cx="3635904" cy="1236493"/>
          </a:xfrm>
          <a:prstGeom prst="rect">
            <a:avLst/>
          </a:prstGeom>
        </p:spPr>
      </p:pic>
      <p:sp>
        <p:nvSpPr>
          <p:cNvPr id="17" name="TextBox 16"/>
          <p:cNvSpPr txBox="1"/>
          <p:nvPr/>
        </p:nvSpPr>
        <p:spPr>
          <a:xfrm>
            <a:off x="1056160" y="8515251"/>
            <a:ext cx="9360000" cy="4216539"/>
          </a:xfrm>
          <a:prstGeom prst="rect">
            <a:avLst/>
          </a:prstGeom>
          <a:noFill/>
        </p:spPr>
        <p:txBody>
          <a:bodyPr wrap="square" lIns="0" rIns="0" rtlCol="0">
            <a:spAutoFit/>
          </a:bodyPr>
          <a:lstStyle/>
          <a:p>
            <a:pPr algn="just">
              <a:spcAft>
                <a:spcPts val="1200"/>
              </a:spcAft>
            </a:pPr>
            <a:r>
              <a:rPr lang="en-US" sz="2800" b="1" dirty="0" smtClean="0">
                <a:solidFill>
                  <a:srgbClr val="FFFFB7"/>
                </a:solidFill>
              </a:rPr>
              <a:t>1. </a:t>
            </a:r>
            <a:r>
              <a:rPr lang="en-GB" sz="2800" b="1" dirty="0" smtClean="0">
                <a:solidFill>
                  <a:srgbClr val="FFFFB7"/>
                </a:solidFill>
              </a:rPr>
              <a:t>Running on low-grade fuel</a:t>
            </a:r>
          </a:p>
          <a:p>
            <a:pPr algn="just">
              <a:spcAft>
                <a:spcPts val="1200"/>
              </a:spcAft>
            </a:pPr>
            <a:r>
              <a:rPr lang="en-US" sz="2200" dirty="0" smtClean="0"/>
              <a:t>Engineering or business technique without data offers only a partial solution. Further, the beneficial outcomes of good, robust techniques are often masked by the deleterious effects of low quality data.  This is like running a high performance engine on low-grade fuel.</a:t>
            </a:r>
          </a:p>
          <a:p>
            <a:pPr algn="just">
              <a:spcAft>
                <a:spcPts val="1200"/>
              </a:spcAft>
            </a:pPr>
            <a:r>
              <a:rPr lang="en-US" sz="2200" dirty="0" smtClean="0"/>
              <a:t>Rolls-Royce (RR) is a knowledge-intensive organization where the ready availability of information and the unhindered flow of high quality data, especially within its corporate boundaries, are essential to its business well-being.  Decision support tools such as discrete-event </a:t>
            </a:r>
            <a:r>
              <a:rPr lang="en-US" sz="2200" dirty="0"/>
              <a:t>life cycle </a:t>
            </a:r>
            <a:r>
              <a:rPr lang="en-US" sz="2200" dirty="0" smtClean="0"/>
              <a:t>cost (LCC) models depend on large amounts of product service data in order to generate forecasts which engineers and business analysts can be confident with.</a:t>
            </a:r>
            <a:endParaRPr lang="en-GB" sz="2200" b="1" dirty="0" smtClean="0"/>
          </a:p>
        </p:txBody>
      </p:sp>
      <p:sp>
        <p:nvSpPr>
          <p:cNvPr id="28" name="Bent Arrow 27"/>
          <p:cNvSpPr/>
          <p:nvPr/>
        </p:nvSpPr>
        <p:spPr>
          <a:xfrm rot="10800000">
            <a:off x="7453040" y="13778695"/>
            <a:ext cx="6624736" cy="3377516"/>
          </a:xfrm>
          <a:prstGeom prst="bentArrow">
            <a:avLst>
              <a:gd name="adj1" fmla="val 42231"/>
              <a:gd name="adj2" fmla="val 33921"/>
              <a:gd name="adj3" fmla="val 50000"/>
              <a:gd name="adj4" fmla="val 32228"/>
            </a:avLst>
          </a:prstGeom>
          <a:solidFill>
            <a:srgbClr val="7FA3CF">
              <a:alpha val="60000"/>
            </a:srgbClr>
          </a:solidFill>
          <a:ln>
            <a:noFill/>
          </a:ln>
          <a:effectLst/>
          <a:scene3d>
            <a:camera prst="orthographicFront"/>
            <a:lightRig rig="flood" dir="t">
              <a:rot lat="0" lon="0" rev="13200000"/>
            </a:lightRig>
          </a:scene3d>
          <a:sp3d prstMaterial="metal">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Box 17"/>
          <p:cNvSpPr txBox="1"/>
          <p:nvPr/>
        </p:nvSpPr>
        <p:spPr>
          <a:xfrm>
            <a:off x="1056160" y="12835731"/>
            <a:ext cx="9360000" cy="2369880"/>
          </a:xfrm>
          <a:prstGeom prst="rect">
            <a:avLst/>
          </a:prstGeom>
          <a:noFill/>
        </p:spPr>
        <p:txBody>
          <a:bodyPr wrap="square" lIns="0" rIns="0" rtlCol="0">
            <a:spAutoFit/>
          </a:bodyPr>
          <a:lstStyle/>
          <a:p>
            <a:pPr>
              <a:spcAft>
                <a:spcPts val="1200"/>
              </a:spcAft>
            </a:pPr>
            <a:r>
              <a:rPr lang="en-US" sz="2800" b="1" dirty="0" smtClean="0">
                <a:solidFill>
                  <a:srgbClr val="FFFFB7"/>
                </a:solidFill>
              </a:rPr>
              <a:t>2. Research objective</a:t>
            </a:r>
            <a:endParaRPr lang="en-GB" sz="2800" b="1" dirty="0" smtClean="0">
              <a:solidFill>
                <a:srgbClr val="FFFFB7"/>
              </a:solidFill>
            </a:endParaRPr>
          </a:p>
          <a:p>
            <a:pPr algn="just">
              <a:spcAft>
                <a:spcPts val="1200"/>
              </a:spcAft>
            </a:pPr>
            <a:r>
              <a:rPr lang="en-GB" sz="2200" dirty="0" smtClean="0"/>
              <a:t>In this project, the efficiency metric is defined as </a:t>
            </a:r>
            <a:r>
              <a:rPr lang="en-GB" sz="2200" i="1" dirty="0" smtClean="0"/>
              <a:t>“the lead time and resource per LCC analysis performed”</a:t>
            </a:r>
            <a:r>
              <a:rPr lang="en-GB" sz="2200" dirty="0" smtClean="0"/>
              <a:t>.  </a:t>
            </a:r>
            <a:r>
              <a:rPr lang="en-GB" sz="2200" dirty="0"/>
              <a:t>T</a:t>
            </a:r>
            <a:r>
              <a:rPr lang="en-GB" sz="2200" dirty="0" smtClean="0"/>
              <a:t>he as-is lead time </a:t>
            </a:r>
            <a:r>
              <a:rPr lang="en-GB" sz="2200" dirty="0" smtClean="0"/>
              <a:t>generally ranges </a:t>
            </a:r>
            <a:r>
              <a:rPr lang="en-GB" sz="2200" dirty="0" smtClean="0"/>
              <a:t>from three to six months.  Hence, the goal is to decrease it by about an order of magnitude so that LCC results will still be as relevant and useful to RR and its customers as when the demand was initiated. </a:t>
            </a:r>
            <a:endParaRPr lang="en-GB" sz="2200" b="1" dirty="0" smtClean="0"/>
          </a:p>
        </p:txBody>
      </p:sp>
      <p:sp>
        <p:nvSpPr>
          <p:cNvPr id="19" name="TextBox 18"/>
          <p:cNvSpPr txBox="1"/>
          <p:nvPr/>
        </p:nvSpPr>
        <p:spPr>
          <a:xfrm>
            <a:off x="1056160" y="20864615"/>
            <a:ext cx="9360000" cy="6063198"/>
          </a:xfrm>
          <a:prstGeom prst="rect">
            <a:avLst/>
          </a:prstGeom>
          <a:noFill/>
        </p:spPr>
        <p:txBody>
          <a:bodyPr wrap="square" lIns="0" rIns="0" rtlCol="0">
            <a:spAutoFit/>
          </a:bodyPr>
          <a:lstStyle/>
          <a:p>
            <a:pPr algn="just">
              <a:spcAft>
                <a:spcPts val="1200"/>
              </a:spcAft>
            </a:pPr>
            <a:r>
              <a:rPr lang="en-US" sz="2800" b="1" dirty="0" smtClean="0">
                <a:solidFill>
                  <a:srgbClr val="FFFFB7"/>
                </a:solidFill>
              </a:rPr>
              <a:t>3. Increasing data </a:t>
            </a:r>
            <a:r>
              <a:rPr lang="en-US" sz="2800" b="1" dirty="0">
                <a:solidFill>
                  <a:srgbClr val="FFFFB7"/>
                </a:solidFill>
              </a:rPr>
              <a:t>q</a:t>
            </a:r>
            <a:r>
              <a:rPr lang="en-US" sz="2800" b="1" dirty="0" smtClean="0">
                <a:solidFill>
                  <a:srgbClr val="FFFFB7"/>
                </a:solidFill>
              </a:rPr>
              <a:t>uality</a:t>
            </a:r>
            <a:endParaRPr lang="en-GB" sz="2800" b="1" dirty="0" smtClean="0">
              <a:solidFill>
                <a:srgbClr val="FFFFB7"/>
              </a:solidFill>
            </a:endParaRPr>
          </a:p>
          <a:p>
            <a:pPr algn="just">
              <a:spcAft>
                <a:spcPts val="1200"/>
              </a:spcAft>
            </a:pPr>
            <a:r>
              <a:rPr lang="en-GB" sz="2200" dirty="0" smtClean="0"/>
              <a:t>Currently, the repositories of enterprise-level data of various types are best described as “</a:t>
            </a:r>
            <a:r>
              <a:rPr lang="en-GB" sz="2200" i="1" dirty="0" smtClean="0"/>
              <a:t>standalone”</a:t>
            </a:r>
            <a:r>
              <a:rPr lang="en-GB" sz="2200" dirty="0" smtClean="0"/>
              <a:t>.  However, they are being rationalised into 5 databases of which </a:t>
            </a:r>
            <a:r>
              <a:rPr lang="en-GB" sz="2200" dirty="0" err="1" smtClean="0"/>
              <a:t>Maximo</a:t>
            </a:r>
            <a:r>
              <a:rPr lang="en-GB" sz="2200" dirty="0" smtClean="0"/>
              <a:t>-SDM, containing engine service data, is relevant here (Figure 1). </a:t>
            </a:r>
          </a:p>
          <a:p>
            <a:pPr algn="just">
              <a:spcAft>
                <a:spcPts val="1200"/>
              </a:spcAft>
            </a:pPr>
            <a:r>
              <a:rPr lang="en-GB" sz="2200" dirty="0" smtClean="0"/>
              <a:t>The MoD/industry Logistic Coherent Information Architecture (LCIA) functional and information model for data exchange, used by all participants, helps to ensure that intra- and inter-organisational transfers are complete and consistent. Additional checks are carried out during data transfer – for example, that component </a:t>
            </a:r>
            <a:r>
              <a:rPr lang="en-GB" sz="2200" dirty="0"/>
              <a:t>life </a:t>
            </a:r>
            <a:r>
              <a:rPr lang="en-GB" sz="2200" dirty="0" smtClean="0"/>
              <a:t>does not run backwards, and that an engine does not run with missing parts.  Such errors are flagged and amended permanently in the database.</a:t>
            </a:r>
          </a:p>
          <a:p>
            <a:pPr algn="just">
              <a:spcAft>
                <a:spcPts val="1200"/>
              </a:spcAft>
            </a:pPr>
            <a:r>
              <a:rPr lang="en-GB" sz="2200" dirty="0" smtClean="0">
                <a:cs typeface="Arial" pitchFamily="34" charset="0"/>
              </a:rPr>
              <a:t>The service data for an engine part is retrieved incrementally from the Data Centre, analysed, and parameterised (Figure 2). These stochastic parameters are stored in the new </a:t>
            </a:r>
            <a:r>
              <a:rPr lang="en-GB" sz="2200" i="1" dirty="0" smtClean="0">
                <a:cs typeface="Arial" pitchFamily="34" charset="0"/>
              </a:rPr>
              <a:t>Forecast Input Library </a:t>
            </a:r>
            <a:r>
              <a:rPr lang="en-GB" sz="2200" dirty="0" smtClean="0">
                <a:cs typeface="Arial" pitchFamily="34" charset="0"/>
              </a:rPr>
              <a:t>together with other supporting  documents which form the historical contexts of the analyses. Together, this body of knowledge will increase productivity by improving the traceability and maintainability of engineering, design, and manufacturing decisions made earlier.</a:t>
            </a:r>
            <a:endParaRPr lang="en-GB" sz="2000" dirty="0">
              <a:cs typeface="Arial" pitchFamily="34" charset="0"/>
            </a:endParaRPr>
          </a:p>
        </p:txBody>
      </p:sp>
      <p:sp>
        <p:nvSpPr>
          <p:cNvPr id="41" name="TextBox 40"/>
          <p:cNvSpPr txBox="1"/>
          <p:nvPr/>
        </p:nvSpPr>
        <p:spPr>
          <a:xfrm>
            <a:off x="1056160" y="27476002"/>
            <a:ext cx="19286312" cy="769441"/>
          </a:xfrm>
          <a:prstGeom prst="rect">
            <a:avLst/>
          </a:prstGeom>
          <a:noFill/>
        </p:spPr>
        <p:txBody>
          <a:bodyPr wrap="square" lIns="0" rIns="0" rtlCol="0">
            <a:spAutoFit/>
          </a:bodyPr>
          <a:lstStyle/>
          <a:p>
            <a:pPr>
              <a:spcAft>
                <a:spcPts val="1200"/>
              </a:spcAft>
            </a:pPr>
            <a:r>
              <a:rPr lang="en-GB" sz="1800" b="1" dirty="0" smtClean="0">
                <a:latin typeface="Lucida Sans" pitchFamily="34" charset="0"/>
              </a:rPr>
              <a:t>Acknowledgement</a:t>
            </a:r>
            <a:endParaRPr lang="en-GB" sz="1000" dirty="0" smtClean="0">
              <a:latin typeface="Lucida Sans" pitchFamily="34" charset="0"/>
            </a:endParaRPr>
          </a:p>
          <a:p>
            <a:pPr algn="just"/>
            <a:r>
              <a:rPr lang="en-US" sz="1600" dirty="0" smtClean="0"/>
              <a:t>The </a:t>
            </a:r>
            <a:r>
              <a:rPr lang="en-US" sz="1600" dirty="0"/>
              <a:t>Strategic Investment in </a:t>
            </a:r>
            <a:r>
              <a:rPr lang="en-US" sz="1600" dirty="0" err="1"/>
              <a:t>LOw</a:t>
            </a:r>
            <a:r>
              <a:rPr lang="en-US" sz="1600" dirty="0"/>
              <a:t>-carbon Engine Technology (SILOET) project </a:t>
            </a:r>
            <a:r>
              <a:rPr lang="en-GB" sz="1600" dirty="0"/>
              <a:t>is funded jointly by Rolls-Royce plc and the Technology Strategy Board’s Collaborative Research and Development programme (www.innovateuk.org</a:t>
            </a:r>
            <a:r>
              <a:rPr lang="en-GB" sz="1600" dirty="0" smtClean="0"/>
              <a:t>). </a:t>
            </a:r>
            <a:endParaRPr lang="en-GB" sz="1600" dirty="0"/>
          </a:p>
        </p:txBody>
      </p:sp>
      <p:grpSp>
        <p:nvGrpSpPr>
          <p:cNvPr id="4" name="Group 3"/>
          <p:cNvGrpSpPr/>
          <p:nvPr/>
        </p:nvGrpSpPr>
        <p:grpSpPr>
          <a:xfrm>
            <a:off x="900312" y="15211995"/>
            <a:ext cx="9361040" cy="5368662"/>
            <a:chOff x="744464" y="16868179"/>
            <a:chExt cx="9361040" cy="5368662"/>
          </a:xfrm>
        </p:grpSpPr>
        <p:sp>
          <p:nvSpPr>
            <p:cNvPr id="35" name="TextBox 34"/>
            <p:cNvSpPr txBox="1"/>
            <p:nvPr/>
          </p:nvSpPr>
          <p:spPr>
            <a:xfrm>
              <a:off x="828304" y="21836731"/>
              <a:ext cx="9277200" cy="400110"/>
            </a:xfrm>
            <a:prstGeom prst="rect">
              <a:avLst/>
            </a:prstGeom>
            <a:noFill/>
          </p:spPr>
          <p:txBody>
            <a:bodyPr wrap="square" rtlCol="0">
              <a:spAutoFit/>
            </a:bodyPr>
            <a:lstStyle/>
            <a:p>
              <a:pPr algn="ctr"/>
              <a:r>
                <a:rPr lang="en-GB" sz="2000" dirty="0" smtClean="0"/>
                <a:t>Figure 2: Populating the new </a:t>
              </a:r>
              <a:r>
                <a:rPr lang="en-GB" sz="2000" i="1" dirty="0" smtClean="0"/>
                <a:t>Forecast Input Library</a:t>
              </a:r>
              <a:endParaRPr lang="en-GB" sz="2000" i="1" dirty="0"/>
            </a:p>
          </p:txBody>
        </p:sp>
        <p:grpSp>
          <p:nvGrpSpPr>
            <p:cNvPr id="3" name="Group 2"/>
            <p:cNvGrpSpPr/>
            <p:nvPr/>
          </p:nvGrpSpPr>
          <p:grpSpPr>
            <a:xfrm>
              <a:off x="744464" y="16868179"/>
              <a:ext cx="9361040" cy="5110246"/>
              <a:chOff x="744464" y="16868179"/>
              <a:chExt cx="9361040" cy="5110246"/>
            </a:xfrm>
          </p:grpSpPr>
          <p:pic>
            <p:nvPicPr>
              <p:cNvPr id="1030" name="Picture 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312" y="16868179"/>
                <a:ext cx="8963025"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44464" y="20139897"/>
                <a:ext cx="982513" cy="215444"/>
              </a:xfrm>
              <a:prstGeom prst="rect">
                <a:avLst/>
              </a:prstGeom>
              <a:noFill/>
            </p:spPr>
            <p:txBody>
              <a:bodyPr wrap="none" lIns="0" tIns="0" rIns="0" bIns="0" rtlCol="0">
                <a:spAutoFit/>
              </a:bodyPr>
              <a:lstStyle/>
              <a:p>
                <a:r>
                  <a:rPr lang="en-GB" sz="1400" dirty="0" smtClean="0"/>
                  <a:t>Spreadsheets</a:t>
                </a:r>
                <a:endParaRPr lang="en-GB" sz="1400" dirty="0"/>
              </a:p>
            </p:txBody>
          </p:sp>
          <p:sp>
            <p:nvSpPr>
              <p:cNvPr id="30" name="TextBox 29"/>
              <p:cNvSpPr txBox="1"/>
              <p:nvPr/>
            </p:nvSpPr>
            <p:spPr>
              <a:xfrm>
                <a:off x="900312" y="18987769"/>
                <a:ext cx="674800" cy="215444"/>
              </a:xfrm>
              <a:prstGeom prst="rect">
                <a:avLst/>
              </a:prstGeom>
              <a:noFill/>
            </p:spPr>
            <p:txBody>
              <a:bodyPr wrap="none" lIns="0" tIns="0" rIns="0" bIns="0" rtlCol="0">
                <a:spAutoFit/>
              </a:bodyPr>
              <a:lstStyle/>
              <a:p>
                <a:r>
                  <a:rPr lang="en-GB" sz="1400" dirty="0" smtClean="0"/>
                  <a:t>Drawings</a:t>
                </a:r>
                <a:endParaRPr lang="en-GB" sz="1400" dirty="0"/>
              </a:p>
            </p:txBody>
          </p:sp>
          <p:sp>
            <p:nvSpPr>
              <p:cNvPr id="31" name="TextBox 30"/>
              <p:cNvSpPr txBox="1"/>
              <p:nvPr/>
            </p:nvSpPr>
            <p:spPr>
              <a:xfrm>
                <a:off x="2040608" y="18020307"/>
                <a:ext cx="471283" cy="215444"/>
              </a:xfrm>
              <a:prstGeom prst="rect">
                <a:avLst/>
              </a:prstGeom>
              <a:noFill/>
            </p:spPr>
            <p:txBody>
              <a:bodyPr wrap="none" lIns="0" tIns="0" rIns="0" bIns="0" rtlCol="0">
                <a:spAutoFit/>
              </a:bodyPr>
              <a:lstStyle/>
              <a:p>
                <a:r>
                  <a:rPr lang="en-GB" sz="1400" dirty="0" smtClean="0"/>
                  <a:t>Emails</a:t>
                </a:r>
                <a:endParaRPr lang="en-GB" sz="1400" dirty="0"/>
              </a:p>
            </p:txBody>
          </p:sp>
          <p:sp>
            <p:nvSpPr>
              <p:cNvPr id="36" name="TextBox 35"/>
              <p:cNvSpPr txBox="1"/>
              <p:nvPr/>
            </p:nvSpPr>
            <p:spPr>
              <a:xfrm>
                <a:off x="4045615" y="17988041"/>
                <a:ext cx="299249" cy="215444"/>
              </a:xfrm>
              <a:prstGeom prst="rect">
                <a:avLst/>
              </a:prstGeom>
              <a:noFill/>
            </p:spPr>
            <p:txBody>
              <a:bodyPr wrap="none" lIns="0" tIns="0" rIns="0" bIns="0" rtlCol="0">
                <a:spAutoFit/>
              </a:bodyPr>
              <a:lstStyle/>
              <a:p>
                <a:r>
                  <a:rPr lang="en-GB" sz="1400" dirty="0" smtClean="0"/>
                  <a:t>Text</a:t>
                </a:r>
                <a:endParaRPr lang="en-GB" sz="1400" dirty="0"/>
              </a:p>
            </p:txBody>
          </p:sp>
          <p:sp>
            <p:nvSpPr>
              <p:cNvPr id="38" name="TextBox 37"/>
              <p:cNvSpPr txBox="1"/>
              <p:nvPr/>
            </p:nvSpPr>
            <p:spPr>
              <a:xfrm>
                <a:off x="8529047" y="21116651"/>
                <a:ext cx="1576457" cy="861774"/>
              </a:xfrm>
              <a:prstGeom prst="rect">
                <a:avLst/>
              </a:prstGeom>
              <a:noFill/>
            </p:spPr>
            <p:txBody>
              <a:bodyPr wrap="square" lIns="0" tIns="0" rIns="0" bIns="0" rtlCol="0">
                <a:noAutofit/>
              </a:bodyPr>
              <a:lstStyle/>
              <a:p>
                <a:pPr algn="just"/>
                <a:r>
                  <a:rPr lang="en-GB" sz="1400" dirty="0" smtClean="0"/>
                  <a:t>Historical record of reliability parameters and their contextual documents</a:t>
                </a:r>
                <a:endParaRPr lang="en-GB" sz="1400" dirty="0"/>
              </a:p>
            </p:txBody>
          </p:sp>
        </p:grpSp>
      </p:grpSp>
      <p:grpSp>
        <p:nvGrpSpPr>
          <p:cNvPr id="5" name="Group 4"/>
          <p:cNvGrpSpPr/>
          <p:nvPr/>
        </p:nvGrpSpPr>
        <p:grpSpPr>
          <a:xfrm>
            <a:off x="11950872" y="8731275"/>
            <a:ext cx="8391600" cy="5447531"/>
            <a:chOff x="12338868" y="9332416"/>
            <a:chExt cx="8391600" cy="5447531"/>
          </a:xfrm>
        </p:grpSpPr>
        <p:sp>
          <p:nvSpPr>
            <p:cNvPr id="29" name="TextBox 28"/>
            <p:cNvSpPr txBox="1"/>
            <p:nvPr/>
          </p:nvSpPr>
          <p:spPr>
            <a:xfrm>
              <a:off x="12338868" y="14379837"/>
              <a:ext cx="8391600" cy="400110"/>
            </a:xfrm>
            <a:prstGeom prst="rect">
              <a:avLst/>
            </a:prstGeom>
            <a:noFill/>
          </p:spPr>
          <p:txBody>
            <a:bodyPr wrap="square" rtlCol="0">
              <a:spAutoFit/>
            </a:bodyPr>
            <a:lstStyle/>
            <a:p>
              <a:pPr algn="ctr"/>
              <a:r>
                <a:rPr lang="en-GB" sz="2000" dirty="0" smtClean="0"/>
                <a:t>Figure 1:  Enterprise data architecture</a:t>
              </a:r>
              <a:endParaRPr lang="en-GB" sz="2000" dirty="0"/>
            </a:p>
          </p:txBody>
        </p:sp>
        <p:pic>
          <p:nvPicPr>
            <p:cNvPr id="1031" name="Picture 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38943" y="9332416"/>
              <a:ext cx="8391525"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Bent Arrow 42"/>
          <p:cNvSpPr/>
          <p:nvPr/>
        </p:nvSpPr>
        <p:spPr>
          <a:xfrm rot="5400000">
            <a:off x="9292314" y="18887833"/>
            <a:ext cx="5112568" cy="3377516"/>
          </a:xfrm>
          <a:prstGeom prst="bentArrow">
            <a:avLst>
              <a:gd name="adj1" fmla="val 38847"/>
              <a:gd name="adj2" fmla="val 33921"/>
              <a:gd name="adj3" fmla="val 50000"/>
              <a:gd name="adj4" fmla="val 32228"/>
            </a:avLst>
          </a:prstGeom>
          <a:solidFill>
            <a:srgbClr val="7FA3CF">
              <a:alpha val="60000"/>
            </a:srgbClr>
          </a:solidFill>
          <a:ln>
            <a:noFill/>
          </a:ln>
          <a:effectLst/>
          <a:scene3d>
            <a:camera prst="orthographicFront"/>
            <a:lightRig rig="flood" dir="t">
              <a:rot lat="0" lon="0" rev="19200000"/>
            </a:lightRig>
          </a:scene3d>
          <a:sp3d prstMaterial="metal">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TextBox 41"/>
          <p:cNvSpPr txBox="1"/>
          <p:nvPr/>
        </p:nvSpPr>
        <p:spPr>
          <a:xfrm>
            <a:off x="10982472" y="21368096"/>
            <a:ext cx="9360000" cy="1692771"/>
          </a:xfrm>
          <a:prstGeom prst="rect">
            <a:avLst/>
          </a:prstGeom>
          <a:noFill/>
        </p:spPr>
        <p:txBody>
          <a:bodyPr wrap="square" lIns="0" rIns="0" rtlCol="0">
            <a:spAutoFit/>
          </a:bodyPr>
          <a:lstStyle/>
          <a:p>
            <a:pPr algn="just">
              <a:spcAft>
                <a:spcPts val="1200"/>
              </a:spcAft>
            </a:pPr>
            <a:r>
              <a:rPr lang="en-GB" sz="2800" b="1" dirty="0">
                <a:solidFill>
                  <a:srgbClr val="FFFFB7"/>
                </a:solidFill>
              </a:rPr>
              <a:t>5</a:t>
            </a:r>
            <a:r>
              <a:rPr lang="en-GB" sz="2800" b="1" dirty="0" smtClean="0">
                <a:solidFill>
                  <a:srgbClr val="FFFFB7"/>
                </a:solidFill>
              </a:rPr>
              <a:t>. Future work</a:t>
            </a:r>
          </a:p>
          <a:p>
            <a:pPr algn="just">
              <a:spcAft>
                <a:spcPts val="1200"/>
              </a:spcAft>
            </a:pPr>
            <a:r>
              <a:rPr lang="en-GB" sz="2200" dirty="0" smtClean="0"/>
              <a:t>A working prototype of the </a:t>
            </a:r>
            <a:r>
              <a:rPr lang="en-GB" sz="2200" i="1" dirty="0" smtClean="0"/>
              <a:t>Forecast Input Library </a:t>
            </a:r>
            <a:r>
              <a:rPr lang="en-GB" sz="2200" dirty="0" smtClean="0"/>
              <a:t>will be implemented by end-January 2012.  It will enable the required data to be stored and an engineering PAID to be generated with some manual assistance.</a:t>
            </a:r>
            <a:endParaRPr lang="en-GB" sz="2200" b="1" dirty="0" smtClean="0"/>
          </a:p>
        </p:txBody>
      </p:sp>
      <p:grpSp>
        <p:nvGrpSpPr>
          <p:cNvPr id="10" name="Group 9"/>
          <p:cNvGrpSpPr/>
          <p:nvPr/>
        </p:nvGrpSpPr>
        <p:grpSpPr>
          <a:xfrm>
            <a:off x="11341347" y="23132875"/>
            <a:ext cx="9001125" cy="4403059"/>
            <a:chOff x="11341347" y="23132875"/>
            <a:chExt cx="9001125" cy="4403059"/>
          </a:xfrm>
        </p:grpSpPr>
        <p:sp>
          <p:nvSpPr>
            <p:cNvPr id="37" name="TextBox 36"/>
            <p:cNvSpPr txBox="1"/>
            <p:nvPr/>
          </p:nvSpPr>
          <p:spPr>
            <a:xfrm>
              <a:off x="11342472" y="27135824"/>
              <a:ext cx="9000000" cy="400110"/>
            </a:xfrm>
            <a:prstGeom prst="rect">
              <a:avLst/>
            </a:prstGeom>
            <a:noFill/>
          </p:spPr>
          <p:txBody>
            <a:bodyPr wrap="square" rtlCol="0">
              <a:spAutoFit/>
            </a:bodyPr>
            <a:lstStyle/>
            <a:p>
              <a:pPr algn="ctr"/>
              <a:r>
                <a:rPr lang="en-GB" sz="2000" dirty="0" smtClean="0"/>
                <a:t>Figure 3: An abridged overview of life cycle cost modelling</a:t>
              </a:r>
              <a:endParaRPr lang="en-GB" sz="2000" dirty="0"/>
            </a:p>
          </p:txBody>
        </p:sp>
        <p:pic>
          <p:nvPicPr>
            <p:cNvPr id="6" name="Picture 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41347" y="23132875"/>
              <a:ext cx="90011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077776" y="23636931"/>
              <a:ext cx="3096344" cy="215444"/>
            </a:xfrm>
            <a:prstGeom prst="rect">
              <a:avLst/>
            </a:prstGeom>
            <a:noFill/>
          </p:spPr>
          <p:txBody>
            <a:bodyPr wrap="square" lIns="0" tIns="0" rIns="0" bIns="0" rtlCol="0">
              <a:spAutoFit/>
            </a:bodyPr>
            <a:lstStyle/>
            <a:p>
              <a:r>
                <a:rPr lang="en-GB" sz="1400" b="1" dirty="0" smtClean="0">
                  <a:solidFill>
                    <a:schemeClr val="bg1"/>
                  </a:solidFill>
                </a:rPr>
                <a:t>Amend data and assumptions               NO</a:t>
              </a:r>
              <a:endParaRPr lang="en-GB" sz="1400" b="1" dirty="0">
                <a:solidFill>
                  <a:schemeClr val="bg1"/>
                </a:solidFill>
              </a:endParaRPr>
            </a:p>
          </p:txBody>
        </p:sp>
        <p:sp>
          <p:nvSpPr>
            <p:cNvPr id="40" name="TextBox 39"/>
            <p:cNvSpPr txBox="1"/>
            <p:nvPr/>
          </p:nvSpPr>
          <p:spPr>
            <a:xfrm>
              <a:off x="19190344" y="23636931"/>
              <a:ext cx="432048" cy="215444"/>
            </a:xfrm>
            <a:prstGeom prst="rect">
              <a:avLst/>
            </a:prstGeom>
            <a:noFill/>
          </p:spPr>
          <p:txBody>
            <a:bodyPr wrap="square" lIns="0" tIns="0" rIns="0" bIns="0" rtlCol="0">
              <a:spAutoFit/>
            </a:bodyPr>
            <a:lstStyle/>
            <a:p>
              <a:r>
                <a:rPr lang="en-GB" sz="1400" b="1" dirty="0" smtClean="0">
                  <a:solidFill>
                    <a:schemeClr val="bg1"/>
                  </a:solidFill>
                </a:rPr>
                <a:t>YES</a:t>
              </a:r>
              <a:endParaRPr lang="en-GB" sz="1400" b="1" dirty="0">
                <a:solidFill>
                  <a:schemeClr val="bg1"/>
                </a:solidFill>
              </a:endParaRPr>
            </a:p>
          </p:txBody>
        </p:sp>
        <p:sp>
          <p:nvSpPr>
            <p:cNvPr id="8" name="TextBox 7"/>
            <p:cNvSpPr txBox="1"/>
            <p:nvPr/>
          </p:nvSpPr>
          <p:spPr>
            <a:xfrm>
              <a:off x="12277576" y="26085203"/>
              <a:ext cx="2448272" cy="954107"/>
            </a:xfrm>
            <a:prstGeom prst="rect">
              <a:avLst/>
            </a:prstGeom>
            <a:noFill/>
          </p:spPr>
          <p:txBody>
            <a:bodyPr wrap="square" rtlCol="0">
              <a:spAutoFit/>
            </a:bodyPr>
            <a:lstStyle/>
            <a:p>
              <a:r>
                <a:rPr lang="en-GB" sz="1400" b="1" dirty="0" smtClean="0"/>
                <a:t>Information for repair &amp; overhaul, fleet &amp; engine management, contract terms, service provision costs, </a:t>
              </a:r>
              <a:r>
                <a:rPr lang="en-GB" sz="1400" b="1" dirty="0" err="1" smtClean="0"/>
                <a:t>etc</a:t>
              </a:r>
              <a:endParaRPr lang="en-GB" sz="1400" b="1" dirty="0"/>
            </a:p>
          </p:txBody>
        </p:sp>
      </p:grpSp>
      <p:sp>
        <p:nvSpPr>
          <p:cNvPr id="21" name="TextBox 20"/>
          <p:cNvSpPr txBox="1"/>
          <p:nvPr/>
        </p:nvSpPr>
        <p:spPr>
          <a:xfrm>
            <a:off x="10982472" y="14347899"/>
            <a:ext cx="9360000" cy="6863417"/>
          </a:xfrm>
          <a:prstGeom prst="rect">
            <a:avLst/>
          </a:prstGeom>
          <a:noFill/>
        </p:spPr>
        <p:txBody>
          <a:bodyPr wrap="square" lIns="0" rIns="0" rtlCol="0">
            <a:spAutoFit/>
          </a:bodyPr>
          <a:lstStyle/>
          <a:p>
            <a:pPr algn="just">
              <a:spcAft>
                <a:spcPts val="1200"/>
              </a:spcAft>
            </a:pPr>
            <a:r>
              <a:rPr lang="en-GB" sz="2800" b="1" dirty="0" smtClean="0">
                <a:solidFill>
                  <a:srgbClr val="FFFFB7"/>
                </a:solidFill>
              </a:rPr>
              <a:t>4. Accelerating data delivery</a:t>
            </a:r>
          </a:p>
          <a:p>
            <a:pPr algn="just">
              <a:spcAft>
                <a:spcPts val="1200"/>
              </a:spcAft>
            </a:pPr>
            <a:r>
              <a:rPr lang="en-GB" sz="2200" dirty="0" smtClean="0"/>
              <a:t>The </a:t>
            </a:r>
            <a:r>
              <a:rPr lang="en-GB" sz="2200" i="1" dirty="0" smtClean="0"/>
              <a:t>Forecast Input Library</a:t>
            </a:r>
            <a:r>
              <a:rPr lang="en-GB" sz="2200" dirty="0" smtClean="0"/>
              <a:t>, a single enterprise-wide repository,</a:t>
            </a:r>
            <a:r>
              <a:rPr lang="en-GB" sz="2200" i="1" dirty="0" smtClean="0"/>
              <a:t> </a:t>
            </a:r>
            <a:r>
              <a:rPr lang="en-GB" sz="2200" dirty="0" smtClean="0"/>
              <a:t>will contain all the data necessary for generating an engineering Product Attribute Input Document (PAID).  The as-is lead time for performing an LCC analysis is very largely due to PAID production.  This will be reduced by making PAID production semi-automatic, i.e. it will require human intervention in some parts of the input data preparation process.</a:t>
            </a:r>
          </a:p>
          <a:p>
            <a:pPr algn="just">
              <a:spcAft>
                <a:spcPts val="1200"/>
              </a:spcAft>
            </a:pPr>
            <a:r>
              <a:rPr lang="en-GB" sz="2200" dirty="0" smtClean="0"/>
              <a:t>In addition to the shortened lead time and reduced resources resulting from the implementation of the </a:t>
            </a:r>
            <a:r>
              <a:rPr lang="en-GB" sz="2200" i="1" dirty="0" smtClean="0"/>
              <a:t>Forecast Input Library</a:t>
            </a:r>
            <a:r>
              <a:rPr lang="en-GB" sz="2200" dirty="0" smtClean="0"/>
              <a:t>, the research objective is to be achieved by – </a:t>
            </a:r>
          </a:p>
          <a:p>
            <a:pPr marL="360000" indent="-360000" algn="just" defTabSz="360000">
              <a:spcAft>
                <a:spcPts val="1200"/>
              </a:spcAft>
              <a:buSzPct val="125000"/>
              <a:buBlip>
                <a:blip r:embed="rId10"/>
              </a:buBlip>
            </a:pPr>
            <a:r>
              <a:rPr lang="en-GB" sz="2200" dirty="0" smtClean="0"/>
              <a:t>Planning the schedule of forecast input data supply so that up-to-date PAIDs are always available on demand to LCC analysts;</a:t>
            </a:r>
          </a:p>
          <a:p>
            <a:pPr marL="360000" indent="-360000" algn="just" defTabSz="360000">
              <a:spcAft>
                <a:spcPts val="1200"/>
              </a:spcAft>
              <a:buSzPct val="125000"/>
              <a:buBlip>
                <a:blip r:embed="rId10"/>
              </a:buBlip>
            </a:pPr>
            <a:r>
              <a:rPr lang="en-GB" sz="2200" dirty="0"/>
              <a:t>Implementing short, and more frequent,  data update cycles; </a:t>
            </a:r>
          </a:p>
          <a:p>
            <a:pPr marL="360000" indent="-360000" algn="just" defTabSz="360000">
              <a:spcAft>
                <a:spcPts val="1200"/>
              </a:spcAft>
              <a:buSzPct val="125000"/>
              <a:buBlip>
                <a:blip r:embed="rId10"/>
              </a:buBlip>
            </a:pPr>
            <a:r>
              <a:rPr lang="en-GB" sz="2200" dirty="0" smtClean="0"/>
              <a:t>Generating a PAID as an XML document so that it can be used without further processing as a data input file to an LCC model; and</a:t>
            </a:r>
          </a:p>
          <a:p>
            <a:pPr marL="342900" indent="-342900" algn="just">
              <a:spcAft>
                <a:spcPts val="1200"/>
              </a:spcAft>
              <a:buSzPct val="125000"/>
              <a:buBlip>
                <a:blip r:embed="rId10"/>
              </a:buBlip>
            </a:pPr>
            <a:r>
              <a:rPr lang="en-GB" sz="2200" dirty="0" smtClean="0"/>
              <a:t>Streamlining the end-to-end LCC modelling process by reducing the number of process interfaces and sign-offs .</a:t>
            </a:r>
            <a:endParaRPr lang="en-GB" sz="2200" b="1"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680F7141451344BB1F7CF3BA9BCB10" ma:contentTypeVersion="5" ma:contentTypeDescription="Create a new document." ma:contentTypeScope="" ma:versionID="58a57ec11f45cf8ddb69a1ec64e60450">
  <xsd:schema xmlns:xsd="http://www.w3.org/2001/XMLSchema" xmlns:xs="http://www.w3.org/2001/XMLSchema" xmlns:p="http://schemas.microsoft.com/office/2006/metadata/properties" xmlns:ns2="56c7aab3-81b5-44ad-ad72-57c916b76c08" xmlns:ns3="e269b097-0687-4382-95a6-d1187d84b2a1" targetNamespace="http://schemas.microsoft.com/office/2006/metadata/properties" ma:root="true" ma:fieldsID="dc62acf4cd69eced9f398c8edf66ffcc" ns2:_="" ns3:_="">
    <xsd:import namespace="56c7aab3-81b5-44ad-ad72-57c916b76c08"/>
    <xsd:import namespace="e269b097-0687-4382-95a6-d1187d84b2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Page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c7aab3-81b5-44ad-ad72-57c916b76c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69b097-0687-4382-95a6-d1187d84b2a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PageURL" ma:index="12" nillable="true" ma:displayName="Page URL" ma:internalName="PageURL">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ageURL xmlns="e269b097-0687-4382-95a6-d1187d84b2a1">http://www.southampton.ac.uk/engineering/research/groups/CED/posters.page?, http://www.southampton.ac.uk/engineering/research/groups/CED/posters.page?</PageURL>
  </documentManagement>
</p:properties>
</file>

<file path=customXml/itemProps1.xml><?xml version="1.0" encoding="utf-8"?>
<ds:datastoreItem xmlns:ds="http://schemas.openxmlformats.org/officeDocument/2006/customXml" ds:itemID="{F12371FF-53DE-4119-8CF1-680A0083546C}"/>
</file>

<file path=customXml/itemProps2.xml><?xml version="1.0" encoding="utf-8"?>
<ds:datastoreItem xmlns:ds="http://schemas.openxmlformats.org/officeDocument/2006/customXml" ds:itemID="{32221BFF-370A-427B-A6F3-86036B226051}"/>
</file>

<file path=customXml/itemProps3.xml><?xml version="1.0" encoding="utf-8"?>
<ds:datastoreItem xmlns:ds="http://schemas.openxmlformats.org/officeDocument/2006/customXml" ds:itemID="{A4ED7E67-9955-42FB-8708-07F09456EFEF}"/>
</file>

<file path=docProps/app.xml><?xml version="1.0" encoding="utf-8"?>
<Properties xmlns="http://schemas.openxmlformats.org/officeDocument/2006/extended-properties" xmlns:vt="http://schemas.openxmlformats.org/officeDocument/2006/docPropsVTypes">
  <TotalTime>2535</TotalTime>
  <Words>766</Words>
  <Application>Microsoft Office PowerPoint</Application>
  <PresentationFormat>Custom</PresentationFormat>
  <Paragraphs>39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James Newman</dc:creator>
  <cp:lastModifiedBy>Yu T.</cp:lastModifiedBy>
  <cp:revision>215</cp:revision>
  <dcterms:created xsi:type="dcterms:W3CDTF">2009-06-16T20:43:34Z</dcterms:created>
  <dcterms:modified xsi:type="dcterms:W3CDTF">2011-09-22T14:59:07Z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0x010100D7680F7141451344BB1F7CF3BA9BCB10</vt:lpwstr>
  </property>
</Properties>
</file>