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
  </p:notesMasterIdLst>
  <p:sldIdLst>
    <p:sldId id="257" r:id="rId2"/>
  </p:sldIdLst>
  <p:sldSz cx="21386800" cy="30279975"/>
  <p:notesSz cx="6858000" cy="9144000"/>
  <p:defaultTex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D16309"/>
    <a:srgbClr val="F57B17"/>
    <a:srgbClr val="604A7B"/>
    <a:srgbClr val="E6E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40" d="100"/>
          <a:sy n="40" d="100"/>
        </p:scale>
        <p:origin x="-518" y="-58"/>
      </p:cViewPr>
      <p:guideLst>
        <p:guide orient="horz" pos="9537"/>
        <p:guide pos="673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74B680-D668-4C3B-BF78-0A9C570956C3}" type="datetimeFigureOut">
              <a:rPr lang="en-US" smtClean="0"/>
              <a:pPr/>
              <a:t>9/9/2011</a:t>
            </a:fld>
            <a:endParaRPr lang="en-GB"/>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3A6B2-C785-4926-A3AE-1F6C7CDC7909}" type="slidenum">
              <a:rPr lang="en-GB" smtClean="0"/>
              <a:pPr/>
              <a:t>‹#›</a:t>
            </a:fld>
            <a:endParaRPr lang="en-GB"/>
          </a:p>
        </p:txBody>
      </p:sp>
    </p:spTree>
    <p:extLst>
      <p:ext uri="{BB962C8B-B14F-4D97-AF65-F5344CB8AC3E}">
        <p14:creationId xmlns:p14="http://schemas.microsoft.com/office/powerpoint/2010/main" val="3094090240"/>
      </p:ext>
    </p:extLst>
  </p:cSld>
  <p:clrMap bg1="lt1" tx1="dk1" bg2="lt2" tx2="dk2" accent1="accent1" accent2="accent2" accent3="accent3" accent4="accent4" accent5="accent5" accent6="accent6" hlink="hlink" folHlink="folHlink"/>
  <p:notesStyle>
    <a:lvl1pPr marL="0" algn="l" defTabSz="2952323" rtl="0" eaLnBrk="1" latinLnBrk="0" hangingPunct="1">
      <a:defRPr sz="3900" kern="1200">
        <a:solidFill>
          <a:schemeClr val="tx1"/>
        </a:solidFill>
        <a:latin typeface="+mn-lt"/>
        <a:ea typeface="+mn-ea"/>
        <a:cs typeface="+mn-cs"/>
      </a:defRPr>
    </a:lvl1pPr>
    <a:lvl2pPr marL="1476162" algn="l" defTabSz="2952323" rtl="0" eaLnBrk="1" latinLnBrk="0" hangingPunct="1">
      <a:defRPr sz="3900" kern="1200">
        <a:solidFill>
          <a:schemeClr val="tx1"/>
        </a:solidFill>
        <a:latin typeface="+mn-lt"/>
        <a:ea typeface="+mn-ea"/>
        <a:cs typeface="+mn-cs"/>
      </a:defRPr>
    </a:lvl2pPr>
    <a:lvl3pPr marL="2952323" algn="l" defTabSz="2952323" rtl="0" eaLnBrk="1" latinLnBrk="0" hangingPunct="1">
      <a:defRPr sz="3900" kern="1200">
        <a:solidFill>
          <a:schemeClr val="tx1"/>
        </a:solidFill>
        <a:latin typeface="+mn-lt"/>
        <a:ea typeface="+mn-ea"/>
        <a:cs typeface="+mn-cs"/>
      </a:defRPr>
    </a:lvl3pPr>
    <a:lvl4pPr marL="4428485" algn="l" defTabSz="2952323" rtl="0" eaLnBrk="1" latinLnBrk="0" hangingPunct="1">
      <a:defRPr sz="3900" kern="1200">
        <a:solidFill>
          <a:schemeClr val="tx1"/>
        </a:solidFill>
        <a:latin typeface="+mn-lt"/>
        <a:ea typeface="+mn-ea"/>
        <a:cs typeface="+mn-cs"/>
      </a:defRPr>
    </a:lvl4pPr>
    <a:lvl5pPr marL="5904647" algn="l" defTabSz="2952323" rtl="0" eaLnBrk="1" latinLnBrk="0" hangingPunct="1">
      <a:defRPr sz="3900" kern="1200">
        <a:solidFill>
          <a:schemeClr val="tx1"/>
        </a:solidFill>
        <a:latin typeface="+mn-lt"/>
        <a:ea typeface="+mn-ea"/>
        <a:cs typeface="+mn-cs"/>
      </a:defRPr>
    </a:lvl5pPr>
    <a:lvl6pPr marL="7380808" algn="l" defTabSz="2952323" rtl="0" eaLnBrk="1" latinLnBrk="0" hangingPunct="1">
      <a:defRPr sz="3900" kern="1200">
        <a:solidFill>
          <a:schemeClr val="tx1"/>
        </a:solidFill>
        <a:latin typeface="+mn-lt"/>
        <a:ea typeface="+mn-ea"/>
        <a:cs typeface="+mn-cs"/>
      </a:defRPr>
    </a:lvl6pPr>
    <a:lvl7pPr marL="8856970" algn="l" defTabSz="2952323" rtl="0" eaLnBrk="1" latinLnBrk="0" hangingPunct="1">
      <a:defRPr sz="3900" kern="1200">
        <a:solidFill>
          <a:schemeClr val="tx1"/>
        </a:solidFill>
        <a:latin typeface="+mn-lt"/>
        <a:ea typeface="+mn-ea"/>
        <a:cs typeface="+mn-cs"/>
      </a:defRPr>
    </a:lvl7pPr>
    <a:lvl8pPr marL="10333131" algn="l" defTabSz="2952323" rtl="0" eaLnBrk="1" latinLnBrk="0" hangingPunct="1">
      <a:defRPr sz="3900" kern="1200">
        <a:solidFill>
          <a:schemeClr val="tx1"/>
        </a:solidFill>
        <a:latin typeface="+mn-lt"/>
        <a:ea typeface="+mn-ea"/>
        <a:cs typeface="+mn-cs"/>
      </a:defRPr>
    </a:lvl8pPr>
    <a:lvl9pPr marL="11809293" algn="l" defTabSz="2952323" rtl="0" eaLnBrk="1" latinLnBrk="0" hangingPunct="1">
      <a:defRPr sz="3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685800"/>
            <a:ext cx="2422525"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93A6B2-C785-4926-A3AE-1F6C7CDC7909}"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9406420"/>
            <a:ext cx="18178780" cy="6490569"/>
          </a:xfrm>
        </p:spPr>
        <p:txBody>
          <a:bodyPr/>
          <a:lstStyle/>
          <a:p>
            <a:r>
              <a:rPr lang="en-US" smtClean="0"/>
              <a:t>Click to edit Master title style</a:t>
            </a:r>
            <a:endParaRPr lang="en-GB"/>
          </a:p>
        </p:txBody>
      </p:sp>
      <p:sp>
        <p:nvSpPr>
          <p:cNvPr id="3" name="Subtitle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D92799-1D00-4FC1-81B6-29BF28911074}" type="datetimeFigureOut">
              <a:rPr lang="en-US" smtClean="0"/>
              <a:pPr/>
              <a:t>9/9/2011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D92799-1D00-4FC1-81B6-29BF28911074}" type="datetimeFigureOut">
              <a:rPr lang="en-US" smtClean="0"/>
              <a:pPr/>
              <a:t>9/9/2011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5430" y="1212605"/>
            <a:ext cx="4812030" cy="2583610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9340" y="1212605"/>
            <a:ext cx="14079643" cy="258361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D92799-1D00-4FC1-81B6-29BF28911074}" type="datetimeFigureOut">
              <a:rPr lang="en-US" smtClean="0"/>
              <a:pPr/>
              <a:t>9/9/2011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D92799-1D00-4FC1-81B6-29BF28911074}" type="datetimeFigureOut">
              <a:rPr lang="en-US" smtClean="0"/>
              <a:pPr/>
              <a:t>9/9/2011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0" y="19457690"/>
            <a:ext cx="18178780" cy="6013939"/>
          </a:xfrm>
        </p:spPr>
        <p:txBody>
          <a:bodyPr anchor="t"/>
          <a:lstStyle>
            <a:lvl1pPr algn="l">
              <a:defRPr sz="12900" b="1" cap="all"/>
            </a:lvl1pPr>
          </a:lstStyle>
          <a:p>
            <a:r>
              <a:rPr lang="en-US" smtClean="0"/>
              <a:t>Click to edit Master title style</a:t>
            </a:r>
            <a:endParaRPr lang="en-GB"/>
          </a:p>
        </p:txBody>
      </p:sp>
      <p:sp>
        <p:nvSpPr>
          <p:cNvPr id="3" name="Text Placeholder 2"/>
          <p:cNvSpPr>
            <a:spLocks noGrp="1"/>
          </p:cNvSpPr>
          <p:nvPr>
            <p:ph type="body" idx="1"/>
          </p:nvPr>
        </p:nvSpPr>
        <p:spPr>
          <a:xfrm>
            <a:off x="1689410" y="12833948"/>
            <a:ext cx="18178780" cy="6623742"/>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92799-1D00-4FC1-81B6-29BF28911074}" type="datetimeFigureOut">
              <a:rPr lang="en-US" smtClean="0"/>
              <a:pPr/>
              <a:t>9/9/2011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9340"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871623"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D92799-1D00-4FC1-81B6-29BF28911074}" type="datetimeFigureOut">
              <a:rPr lang="en-US" smtClean="0"/>
              <a:pPr/>
              <a:t>9/9/2011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069340" y="6777950"/>
            <a:ext cx="9449551"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smtClean="0"/>
              <a:t>Click to edit Master text styles</a:t>
            </a:r>
          </a:p>
        </p:txBody>
      </p:sp>
      <p:sp>
        <p:nvSpPr>
          <p:cNvPr id="4" name="Content Placeholder 3"/>
          <p:cNvSpPr>
            <a:spLocks noGrp="1"/>
          </p:cNvSpPr>
          <p:nvPr>
            <p:ph sz="half" idx="2"/>
          </p:nvPr>
        </p:nvSpPr>
        <p:spPr>
          <a:xfrm>
            <a:off x="1069340" y="9602677"/>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864198" y="6777950"/>
            <a:ext cx="9453263"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smtClean="0"/>
              <a:t>Click to edit Master text styles</a:t>
            </a:r>
          </a:p>
        </p:txBody>
      </p:sp>
      <p:sp>
        <p:nvSpPr>
          <p:cNvPr id="6" name="Content Placeholder 5"/>
          <p:cNvSpPr>
            <a:spLocks noGrp="1"/>
          </p:cNvSpPr>
          <p:nvPr>
            <p:ph sz="quarter" idx="4"/>
          </p:nvPr>
        </p:nvSpPr>
        <p:spPr>
          <a:xfrm>
            <a:off x="10864198" y="9602677"/>
            <a:ext cx="9453263"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D92799-1D00-4FC1-81B6-29BF28911074}" type="datetimeFigureOut">
              <a:rPr lang="en-US" smtClean="0"/>
              <a:pPr/>
              <a:t>9/9/2011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D92799-1D00-4FC1-81B6-29BF28911074}" type="datetimeFigureOut">
              <a:rPr lang="en-US" smtClean="0"/>
              <a:pPr/>
              <a:t>9/9/2011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92799-1D00-4FC1-81B6-29BF28911074}" type="datetimeFigureOut">
              <a:rPr lang="en-US" smtClean="0"/>
              <a:pPr/>
              <a:t>9/9/2011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05591"/>
            <a:ext cx="7036110" cy="5130774"/>
          </a:xfrm>
        </p:spPr>
        <p:txBody>
          <a:bodyPr anchor="b"/>
          <a:lstStyle>
            <a:lvl1pPr algn="l">
              <a:defRPr sz="6500" b="1"/>
            </a:lvl1pPr>
          </a:lstStyle>
          <a:p>
            <a:r>
              <a:rPr lang="en-US" smtClean="0"/>
              <a:t>Click to edit Master title style</a:t>
            </a:r>
            <a:endParaRPr lang="en-GB"/>
          </a:p>
        </p:txBody>
      </p:sp>
      <p:sp>
        <p:nvSpPr>
          <p:cNvPr id="3" name="Content Placeholder 2"/>
          <p:cNvSpPr>
            <a:spLocks noGrp="1"/>
          </p:cNvSpPr>
          <p:nvPr>
            <p:ph idx="1"/>
          </p:nvPr>
        </p:nvSpPr>
        <p:spPr>
          <a:xfrm>
            <a:off x="8361645" y="1205594"/>
            <a:ext cx="11955815" cy="25843120"/>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69341" y="6336367"/>
            <a:ext cx="7036110" cy="20712346"/>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92799-1D00-4FC1-81B6-29BF28911074}" type="datetimeFigureOut">
              <a:rPr lang="en-US" smtClean="0"/>
              <a:pPr/>
              <a:t>9/9/2011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2" y="21195982"/>
            <a:ext cx="12832080" cy="2502306"/>
          </a:xfrm>
        </p:spPr>
        <p:txBody>
          <a:bodyPr anchor="b"/>
          <a:lstStyle>
            <a:lvl1pPr algn="l">
              <a:defRPr sz="6500" b="1"/>
            </a:lvl1pPr>
          </a:lstStyle>
          <a:p>
            <a:r>
              <a:rPr lang="en-US" smtClean="0"/>
              <a:t>Click to edit Master title style</a:t>
            </a:r>
            <a:endParaRPr lang="en-GB"/>
          </a:p>
        </p:txBody>
      </p:sp>
      <p:sp>
        <p:nvSpPr>
          <p:cNvPr id="3" name="Picture Placeholder 2"/>
          <p:cNvSpPr>
            <a:spLocks noGrp="1"/>
          </p:cNvSpPr>
          <p:nvPr>
            <p:ph type="pic" idx="1"/>
          </p:nvPr>
        </p:nvSpPr>
        <p:spPr>
          <a:xfrm>
            <a:off x="4191962" y="2705572"/>
            <a:ext cx="12832080" cy="18167985"/>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endParaRPr lang="en-GB"/>
          </a:p>
        </p:txBody>
      </p:sp>
      <p:sp>
        <p:nvSpPr>
          <p:cNvPr id="4" name="Text Placeholder 3"/>
          <p:cNvSpPr>
            <a:spLocks noGrp="1"/>
          </p:cNvSpPr>
          <p:nvPr>
            <p:ph type="body" sz="half" idx="2"/>
          </p:nvPr>
        </p:nvSpPr>
        <p:spPr>
          <a:xfrm>
            <a:off x="4191962" y="23698288"/>
            <a:ext cx="12832080" cy="3553689"/>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92799-1D00-4FC1-81B6-29BF28911074}" type="datetimeFigureOut">
              <a:rPr lang="en-US" smtClean="0"/>
              <a:pPr/>
              <a:t>9/9/2011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719E89-6C72-4D19-A333-3B422344A0B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40" y="1212603"/>
            <a:ext cx="19248120" cy="5046663"/>
          </a:xfrm>
          <a:prstGeom prst="rect">
            <a:avLst/>
          </a:prstGeom>
        </p:spPr>
        <p:txBody>
          <a:bodyPr vert="horz" lIns="295232" tIns="147616" rIns="295232" bIns="147616"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069340" y="7065330"/>
            <a:ext cx="19248120" cy="19983384"/>
          </a:xfrm>
          <a:prstGeom prst="rect">
            <a:avLst/>
          </a:prstGeom>
        </p:spPr>
        <p:txBody>
          <a:bodyPr vert="horz" lIns="295232" tIns="147616" rIns="295232" bIns="1476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069340" y="28065053"/>
            <a:ext cx="4990253" cy="1612128"/>
          </a:xfrm>
          <a:prstGeom prst="rect">
            <a:avLst/>
          </a:prstGeom>
        </p:spPr>
        <p:txBody>
          <a:bodyPr vert="horz" lIns="295232" tIns="147616" rIns="295232" bIns="147616" rtlCol="0" anchor="ctr"/>
          <a:lstStyle>
            <a:lvl1pPr algn="l">
              <a:defRPr sz="3900">
                <a:solidFill>
                  <a:schemeClr val="tx1">
                    <a:tint val="75000"/>
                  </a:schemeClr>
                </a:solidFill>
              </a:defRPr>
            </a:lvl1pPr>
          </a:lstStyle>
          <a:p>
            <a:fld id="{67D92799-1D00-4FC1-81B6-29BF28911074}" type="datetimeFigureOut">
              <a:rPr lang="en-US" smtClean="0"/>
              <a:pPr/>
              <a:t>9/9/2011</a:t>
            </a:fld>
            <a:endParaRPr lang="en-GB"/>
          </a:p>
        </p:txBody>
      </p:sp>
      <p:sp>
        <p:nvSpPr>
          <p:cNvPr id="5" name="Footer Placeholder 4"/>
          <p:cNvSpPr>
            <a:spLocks noGrp="1"/>
          </p:cNvSpPr>
          <p:nvPr>
            <p:ph type="ftr" sz="quarter" idx="3"/>
          </p:nvPr>
        </p:nvSpPr>
        <p:spPr>
          <a:xfrm>
            <a:off x="7307157" y="28065053"/>
            <a:ext cx="6772487" cy="1612128"/>
          </a:xfrm>
          <a:prstGeom prst="rect">
            <a:avLst/>
          </a:prstGeom>
        </p:spPr>
        <p:txBody>
          <a:bodyPr vert="horz" lIns="295232" tIns="147616" rIns="295232" bIns="147616" rtlCol="0" anchor="ctr"/>
          <a:lstStyle>
            <a:lvl1pPr algn="ctr">
              <a:defRPr sz="3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327207" y="28065053"/>
            <a:ext cx="4990253" cy="1612128"/>
          </a:xfrm>
          <a:prstGeom prst="rect">
            <a:avLst/>
          </a:prstGeom>
        </p:spPr>
        <p:txBody>
          <a:bodyPr vert="horz" lIns="295232" tIns="147616" rIns="295232" bIns="147616" rtlCol="0" anchor="ctr"/>
          <a:lstStyle>
            <a:lvl1pPr algn="r">
              <a:defRPr sz="3900">
                <a:solidFill>
                  <a:schemeClr val="tx1">
                    <a:tint val="75000"/>
                  </a:schemeClr>
                </a:solidFill>
              </a:defRPr>
            </a:lvl1pPr>
          </a:lstStyle>
          <a:p>
            <a:fld id="{08719E89-6C72-4D19-A333-3B422344A0B1}"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386801" cy="837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0" y="8318774"/>
            <a:ext cx="21381200" cy="19772821"/>
          </a:xfrm>
          <a:prstGeom prst="rect">
            <a:avLst/>
          </a:prstGeom>
        </p:spPr>
      </p:pic>
      <p:sp>
        <p:nvSpPr>
          <p:cNvPr id="46" name="Rectangle 45"/>
          <p:cNvSpPr/>
          <p:nvPr/>
        </p:nvSpPr>
        <p:spPr>
          <a:xfrm>
            <a:off x="38592" y="8371923"/>
            <a:ext cx="21384000" cy="19719672"/>
          </a:xfrm>
          <a:prstGeom prst="rect">
            <a:avLst/>
          </a:prstGeom>
          <a:solidFill>
            <a:schemeClr val="accent3">
              <a:lumMod val="75000"/>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dirty="0" smtClean="0">
                <a:solidFill>
                  <a:schemeClr val="accent5">
                    <a:lumMod val="40000"/>
                    <a:lumOff val="60000"/>
                  </a:schemeClr>
                </a:solidFill>
                <a:latin typeface="Georgia" pitchFamily="18" charset="0"/>
              </a:rPr>
              <a:t> </a:t>
            </a:r>
            <a:endParaRPr lang="en-GB" sz="4400" dirty="0" smtClean="0">
              <a:solidFill>
                <a:schemeClr val="accent5">
                  <a:lumMod val="40000"/>
                  <a:lumOff val="60000"/>
                </a:schemeClr>
              </a:solidFill>
              <a:latin typeface="Georgia" pitchFamily="18" charset="0"/>
            </a:endParaRPr>
          </a:p>
        </p:txBody>
      </p:sp>
      <p:sp>
        <p:nvSpPr>
          <p:cNvPr id="41" name="Rectangle 40"/>
          <p:cNvSpPr/>
          <p:nvPr/>
        </p:nvSpPr>
        <p:spPr>
          <a:xfrm>
            <a:off x="856904" y="9001868"/>
            <a:ext cx="9300994" cy="19236035"/>
          </a:xfrm>
          <a:prstGeom prst="rect">
            <a:avLst/>
          </a:prstGeom>
        </p:spPr>
        <p:txBody>
          <a:bodyPr wrap="square" lIns="0">
            <a:spAutoFit/>
          </a:bodyPr>
          <a:lstStyle/>
          <a:p>
            <a:pPr algn="just"/>
            <a:r>
              <a:rPr lang="en-GB" sz="2400" b="1" dirty="0" smtClean="0">
                <a:latin typeface="Lucida Sans" pitchFamily="34" charset="0"/>
              </a:rPr>
              <a:t>1. Maintenance and Performance Modelling</a:t>
            </a:r>
          </a:p>
          <a:p>
            <a:pPr algn="just"/>
            <a:r>
              <a:rPr lang="en-GB" sz="1800" dirty="0" smtClean="0">
                <a:latin typeface="Lucida Sans" pitchFamily="34" charset="0"/>
              </a:rPr>
              <a:t>Maintenance cost modelling of jet engines is relatively mature simulation ground. Similarly, the modelling of engine performance has been successfully accomplished using a variety of techniques. Generally speaking, maintenance and performance modelling have traditionally been tackled separately. This might have been the case partly due to conflicting interests emerging from the different business units developing these capabilities but also due to the generalised lack of understanding of the complex link between these two disciplines</a:t>
            </a:r>
            <a:r>
              <a:rPr lang="en-GB" sz="1800" dirty="0">
                <a:latin typeface="Lucida Sans" pitchFamily="34" charset="0"/>
              </a:rPr>
              <a:t>. </a:t>
            </a:r>
            <a:r>
              <a:rPr lang="en-GB" sz="1800" dirty="0" smtClean="0">
                <a:latin typeface="Lucida Sans" pitchFamily="34" charset="0"/>
              </a:rPr>
              <a:t>This breach, however, makes a daunting task out of predicting </a:t>
            </a:r>
            <a:r>
              <a:rPr lang="en-GB" sz="1800" dirty="0">
                <a:latin typeface="Lucida Sans" pitchFamily="34" charset="0"/>
              </a:rPr>
              <a:t>the effect that </a:t>
            </a:r>
            <a:r>
              <a:rPr lang="en-GB" sz="1800" dirty="0" smtClean="0">
                <a:latin typeface="Lucida Sans" pitchFamily="34" charset="0"/>
              </a:rPr>
              <a:t>specific </a:t>
            </a:r>
            <a:r>
              <a:rPr lang="en-GB" sz="1800" dirty="0">
                <a:latin typeface="Lucida Sans" pitchFamily="34" charset="0"/>
              </a:rPr>
              <a:t>maintenance </a:t>
            </a:r>
            <a:r>
              <a:rPr lang="en-GB" sz="1800" dirty="0" smtClean="0">
                <a:latin typeface="Lucida Sans" pitchFamily="34" charset="0"/>
              </a:rPr>
              <a:t>work scopes would </a:t>
            </a:r>
            <a:r>
              <a:rPr lang="en-GB" sz="1800" dirty="0">
                <a:latin typeface="Lucida Sans" pitchFamily="34" charset="0"/>
              </a:rPr>
              <a:t>have upon </a:t>
            </a:r>
            <a:r>
              <a:rPr lang="en-GB" sz="1800" dirty="0" smtClean="0">
                <a:latin typeface="Lucida Sans" pitchFamily="34" charset="0"/>
              </a:rPr>
              <a:t>key performance parameters.</a:t>
            </a:r>
          </a:p>
          <a:p>
            <a:pPr algn="just"/>
            <a:endParaRPr lang="en-GB" sz="2400" dirty="0">
              <a:latin typeface="Lucida Sans" pitchFamily="34" charset="0"/>
            </a:endParaRPr>
          </a:p>
          <a:p>
            <a:pPr algn="just"/>
            <a:r>
              <a:rPr lang="en-GB" sz="2400" b="1" dirty="0" smtClean="0">
                <a:latin typeface="Lucida Sans" pitchFamily="34" charset="0"/>
              </a:rPr>
              <a:t>2. Component Deterioration VS Performance Degradation</a:t>
            </a:r>
          </a:p>
          <a:p>
            <a:pPr algn="just"/>
            <a:r>
              <a:rPr lang="en-GB" sz="1800" dirty="0" smtClean="0">
                <a:latin typeface="Lucida Sans" pitchFamily="34" charset="0"/>
              </a:rPr>
              <a:t>Historically, the link between component deterioration and performance degradation of jet engines has not been clearly established. Most of the research found focuses on analysing those engine components believed to be major drivers of performance loss – such as the deterioration of the low pressure compressor or the high-pressure turbine. Only a handful of individuals have managed to model such impacts (in isolation) resulting in different levels of success. Accurately quantifying the impact on performance characteristic of each module’s deterioration at once has always been a challenge and the varied and very sensitive nature of the data needed in order to understand the problem (operations, engine health monitoring system (EHMS), maintenance records, etc.) has been a hindrance from the very first attempts. Nevertheless, </a:t>
            </a:r>
            <a:r>
              <a:rPr lang="en-GB" sz="1800" dirty="0">
                <a:latin typeface="Lucida Sans" pitchFamily="34" charset="0"/>
              </a:rPr>
              <a:t>thanks to a combination of modelling tools and </a:t>
            </a:r>
            <a:r>
              <a:rPr lang="en-GB" sz="1800" dirty="0" smtClean="0">
                <a:latin typeface="Lucida Sans" pitchFamily="34" charset="0"/>
              </a:rPr>
              <a:t>technical expertise, performance departments of major aerospace companies have managed to understand, in general terms, how the performance parameters of interest degrade as the engine fulfils a given operational schedule.</a:t>
            </a:r>
          </a:p>
          <a:p>
            <a:pPr algn="just"/>
            <a:endParaRPr lang="en-GB" sz="1800" dirty="0" smtClean="0">
              <a:solidFill>
                <a:schemeClr val="tx2">
                  <a:lumMod val="25000"/>
                </a:schemeClr>
              </a:solidFill>
              <a:latin typeface="Lucida Sans" pitchFamily="34" charset="0"/>
            </a:endParaRPr>
          </a:p>
          <a:p>
            <a:pPr algn="just"/>
            <a:endParaRPr lang="en-GB" sz="1800" dirty="0">
              <a:latin typeface="Lucida Sans" pitchFamily="34" charset="0"/>
            </a:endParaRPr>
          </a:p>
          <a:p>
            <a:pPr algn="just"/>
            <a:endParaRPr lang="en-GB" sz="1800" dirty="0" smtClean="0">
              <a:latin typeface="Lucida Sans" pitchFamily="34" charset="0"/>
            </a:endParaRPr>
          </a:p>
          <a:p>
            <a:pPr algn="just"/>
            <a:endParaRPr lang="en-GB" sz="1800" dirty="0">
              <a:latin typeface="Lucida Sans" pitchFamily="34" charset="0"/>
            </a:endParaRPr>
          </a:p>
          <a:p>
            <a:pPr algn="just"/>
            <a:endParaRPr lang="en-GB" sz="1800" dirty="0" smtClean="0">
              <a:latin typeface="Lucida Sans" pitchFamily="34" charset="0"/>
            </a:endParaRPr>
          </a:p>
          <a:p>
            <a:pPr algn="just"/>
            <a:endParaRPr lang="en-GB" sz="1800" dirty="0">
              <a:latin typeface="Lucida Sans" pitchFamily="34" charset="0"/>
            </a:endParaRPr>
          </a:p>
          <a:p>
            <a:pPr algn="just"/>
            <a:endParaRPr lang="en-GB" sz="1800" dirty="0" smtClean="0">
              <a:latin typeface="Lucida Sans" pitchFamily="34" charset="0"/>
            </a:endParaRPr>
          </a:p>
          <a:p>
            <a:pPr algn="just"/>
            <a:endParaRPr lang="en-GB" sz="1800" dirty="0">
              <a:latin typeface="Lucida Sans" pitchFamily="34" charset="0"/>
            </a:endParaRPr>
          </a:p>
          <a:p>
            <a:pPr algn="just"/>
            <a:endParaRPr lang="en-GB" sz="1800" dirty="0" smtClean="0">
              <a:latin typeface="Lucida Sans" pitchFamily="34" charset="0"/>
            </a:endParaRPr>
          </a:p>
          <a:p>
            <a:pPr algn="just"/>
            <a:endParaRPr lang="en-GB" sz="1800" dirty="0">
              <a:latin typeface="Lucida Sans" pitchFamily="34" charset="0"/>
            </a:endParaRPr>
          </a:p>
          <a:p>
            <a:pPr algn="just"/>
            <a:endParaRPr lang="en-GB" sz="1800" dirty="0" smtClean="0">
              <a:latin typeface="Lucida Sans" pitchFamily="34" charset="0"/>
            </a:endParaRPr>
          </a:p>
          <a:p>
            <a:pPr algn="just"/>
            <a:endParaRPr lang="en-GB" sz="1800" dirty="0">
              <a:latin typeface="Lucida Sans" pitchFamily="34" charset="0"/>
            </a:endParaRPr>
          </a:p>
          <a:p>
            <a:pPr algn="just"/>
            <a:endParaRPr lang="en-GB" sz="1800" dirty="0" smtClean="0">
              <a:latin typeface="Lucida Sans" pitchFamily="34" charset="0"/>
            </a:endParaRPr>
          </a:p>
          <a:p>
            <a:pPr algn="just"/>
            <a:endParaRPr lang="en-GB" sz="1800" dirty="0">
              <a:latin typeface="Lucida Sans" pitchFamily="34" charset="0"/>
            </a:endParaRPr>
          </a:p>
          <a:p>
            <a:pPr algn="just"/>
            <a:endParaRPr lang="en-GB" sz="1800" dirty="0" smtClean="0">
              <a:latin typeface="Lucida Sans" pitchFamily="34" charset="0"/>
            </a:endParaRPr>
          </a:p>
          <a:p>
            <a:pPr algn="just"/>
            <a:endParaRPr lang="en-GB" sz="1800" dirty="0">
              <a:latin typeface="Lucida Sans" pitchFamily="34" charset="0"/>
            </a:endParaRPr>
          </a:p>
          <a:p>
            <a:pPr algn="just"/>
            <a:endParaRPr lang="en-GB" sz="1800" dirty="0" smtClean="0">
              <a:latin typeface="Lucida Sans" pitchFamily="34" charset="0"/>
            </a:endParaRPr>
          </a:p>
          <a:p>
            <a:pPr algn="just"/>
            <a:endParaRPr lang="en-GB" sz="1800" dirty="0" smtClean="0">
              <a:latin typeface="Lucida Sans" pitchFamily="34" charset="0"/>
            </a:endParaRPr>
          </a:p>
          <a:p>
            <a:pPr algn="just"/>
            <a:endParaRPr lang="en-GB" sz="1800" dirty="0">
              <a:latin typeface="Lucida Sans" pitchFamily="34" charset="0"/>
            </a:endParaRPr>
          </a:p>
          <a:p>
            <a:pPr algn="just"/>
            <a:endParaRPr lang="en-GB" sz="1800" b="1" dirty="0" smtClean="0">
              <a:latin typeface="Lucida Sans" pitchFamily="34" charset="0"/>
            </a:endParaRPr>
          </a:p>
          <a:p>
            <a:pPr algn="just"/>
            <a:r>
              <a:rPr lang="en-GB" sz="2400" b="1" dirty="0" smtClean="0">
                <a:latin typeface="Lucida Sans" pitchFamily="34" charset="0"/>
              </a:rPr>
              <a:t>3. The </a:t>
            </a:r>
            <a:r>
              <a:rPr lang="en-GB" sz="2400" b="1" dirty="0">
                <a:latin typeface="Lucida Sans" pitchFamily="34" charset="0"/>
              </a:rPr>
              <a:t>I</a:t>
            </a:r>
            <a:r>
              <a:rPr lang="en-GB" sz="2400" b="1" dirty="0" smtClean="0">
                <a:latin typeface="Lucida Sans" pitchFamily="34" charset="0"/>
              </a:rPr>
              <a:t>mpact </a:t>
            </a:r>
            <a:r>
              <a:rPr lang="en-GB" sz="2400" b="1" dirty="0">
                <a:latin typeface="Lucida Sans" pitchFamily="34" charset="0"/>
              </a:rPr>
              <a:t>of Operations</a:t>
            </a:r>
          </a:p>
          <a:p>
            <a:pPr algn="just"/>
            <a:r>
              <a:rPr lang="en-GB" sz="1800" dirty="0" smtClean="0">
                <a:latin typeface="Lucida Sans" pitchFamily="34" charset="0"/>
              </a:rPr>
              <a:t>When </a:t>
            </a:r>
            <a:r>
              <a:rPr lang="en-GB" sz="1800" dirty="0">
                <a:latin typeface="Lucida Sans" pitchFamily="34" charset="0"/>
              </a:rPr>
              <a:t>different aircraft operations are considered within the modelling framework a further degree of complexity is added to the problem. </a:t>
            </a:r>
            <a:r>
              <a:rPr lang="en-GB" sz="1800" dirty="0" smtClean="0">
                <a:latin typeface="Lucida Sans" pitchFamily="34" charset="0"/>
              </a:rPr>
              <a:t>These would  </a:t>
            </a:r>
            <a:r>
              <a:rPr lang="en-GB" sz="1800" dirty="0">
                <a:latin typeface="Lucida Sans" pitchFamily="34" charset="0"/>
              </a:rPr>
              <a:t>have an impact upon the conditions in which the engine works with the most important variables being temperature and those associated with the local atmospheric chemistry. The level of thrust demanded by the operator also has a strong impact on component deterioration levels – ergo component lives –  and, in turn, on maintenance activities and very important performance parameters such as the Specific Fuel Consumption (SFC</a:t>
            </a:r>
            <a:r>
              <a:rPr lang="en-GB" sz="1800" dirty="0" smtClean="0">
                <a:latin typeface="Lucida Sans" pitchFamily="34" charset="0"/>
              </a:rPr>
              <a:t>).</a:t>
            </a:r>
          </a:p>
          <a:p>
            <a:pPr algn="just"/>
            <a:endParaRPr lang="en-GB" sz="1800" dirty="0">
              <a:latin typeface="Lucida Sans" pitchFamily="34" charset="0"/>
            </a:endParaRPr>
          </a:p>
          <a:p>
            <a:pPr algn="just"/>
            <a:r>
              <a:rPr lang="en-GB" sz="2400" b="1" dirty="0">
                <a:latin typeface="Lucida Sans" pitchFamily="34" charset="0"/>
              </a:rPr>
              <a:t>4. Fuel and Emissions: a Global Concern</a:t>
            </a:r>
          </a:p>
          <a:p>
            <a:pPr algn="just"/>
            <a:r>
              <a:rPr lang="en-GB" sz="1800" dirty="0">
                <a:latin typeface="Lucida Sans" pitchFamily="34" charset="0"/>
              </a:rPr>
              <a:t>SFC degradation has a very strong impact on the annual balance sheet of aircraft operators. Deteriorated engines could easily be using 4-5% more fuel than their new counterparts. With fuel accounting for 25-35% of the total operating cost of most airlines (see Figure 2), it is not surprising to observe them attempting anything and everything that could potentially lead to lower drag and weight figures which would in turn lead to less fuel burn. Defence organisations have also expressed a growing concern in relation to oil prices and this was evidenced by the RAF decision to reduce flight training back in </a:t>
            </a:r>
            <a:r>
              <a:rPr lang="en-GB" sz="1800" dirty="0" smtClean="0">
                <a:latin typeface="Lucida Sans" pitchFamily="34" charset="0"/>
              </a:rPr>
              <a:t>2008.</a:t>
            </a:r>
          </a:p>
          <a:p>
            <a:pPr algn="just"/>
            <a:endParaRPr lang="en-GB" sz="1400" dirty="0" smtClean="0">
              <a:latin typeface="Lucida Sans" pitchFamily="34" charset="0"/>
            </a:endParaRPr>
          </a:p>
          <a:p>
            <a:pPr algn="just"/>
            <a:endParaRPr lang="en-GB" sz="1200" dirty="0" smtClean="0">
              <a:latin typeface="Lucida Sans" pitchFamily="34" charset="0"/>
            </a:endParaRPr>
          </a:p>
        </p:txBody>
      </p:sp>
      <p:sp>
        <p:nvSpPr>
          <p:cNvPr id="40" name="Rectangle 39"/>
          <p:cNvSpPr/>
          <p:nvPr/>
        </p:nvSpPr>
        <p:spPr>
          <a:xfrm>
            <a:off x="11363418" y="12547699"/>
            <a:ext cx="9300994" cy="12341840"/>
          </a:xfrm>
          <a:prstGeom prst="rect">
            <a:avLst/>
          </a:prstGeom>
        </p:spPr>
        <p:txBody>
          <a:bodyPr wrap="square" lIns="0">
            <a:spAutoFit/>
          </a:bodyPr>
          <a:lstStyle/>
          <a:p>
            <a:pPr algn="just"/>
            <a:r>
              <a:rPr lang="en-GB" sz="1800" dirty="0" smtClean="0">
                <a:latin typeface="Lucida Sans" pitchFamily="34" charset="0"/>
              </a:rPr>
              <a:t>Furthermore, the EU’s Emissions Trading Scheme – which has been applicable in some European countries for the past few years –  will come into force in the UK from the 1</a:t>
            </a:r>
            <a:r>
              <a:rPr lang="en-GB" sz="1800" baseline="30000" dirty="0" smtClean="0">
                <a:latin typeface="Lucida Sans" pitchFamily="34" charset="0"/>
              </a:rPr>
              <a:t>st</a:t>
            </a:r>
            <a:r>
              <a:rPr lang="en-GB" sz="1800" dirty="0" smtClean="0">
                <a:latin typeface="Lucida Sans" pitchFamily="34" charset="0"/>
              </a:rPr>
              <a:t> of January 2012. Under this scheme operators will have to pay a tax for every ton of CO</a:t>
            </a:r>
            <a:r>
              <a:rPr lang="en-GB" sz="1800" baseline="-25000" dirty="0" smtClean="0">
                <a:latin typeface="Lucida Sans" pitchFamily="34" charset="0"/>
              </a:rPr>
              <a:t>2</a:t>
            </a:r>
            <a:r>
              <a:rPr lang="en-GB" sz="1800" dirty="0" smtClean="0">
                <a:latin typeface="Lucida Sans" pitchFamily="34" charset="0"/>
              </a:rPr>
              <a:t> generated which exceeds a tailored emissions allowance. Figure 2 also shows the extra cost that airlines would have had to face if this system happened to be in force during 2010, allowances were exceeded by 5% and the tax applied was of £40/ton – research suggests that this figure could be of up to £100.</a:t>
            </a:r>
          </a:p>
          <a:p>
            <a:pPr algn="just"/>
            <a:endParaRPr lang="en-GB" sz="1800" dirty="0">
              <a:latin typeface="Lucida Sans" pitchFamily="34" charset="0"/>
            </a:endParaRPr>
          </a:p>
          <a:p>
            <a:pPr algn="just"/>
            <a:r>
              <a:rPr lang="en-GB" sz="2400" b="1" dirty="0" smtClean="0">
                <a:latin typeface="Lucida Sans" pitchFamily="34" charset="0"/>
              </a:rPr>
              <a:t>5. Research objectives: Multidisciplinary model integration </a:t>
            </a:r>
          </a:p>
          <a:p>
            <a:pPr algn="just"/>
            <a:r>
              <a:rPr lang="en-GB" sz="1800" dirty="0" smtClean="0">
                <a:latin typeface="Lucida Sans" pitchFamily="34" charset="0"/>
              </a:rPr>
              <a:t>This research will be focusing on </a:t>
            </a:r>
            <a:r>
              <a:rPr lang="en-GB" sz="1800" dirty="0" smtClean="0">
                <a:latin typeface="Lucida Sans" pitchFamily="34" charset="0"/>
              </a:rPr>
              <a:t>establishing the necessary links </a:t>
            </a:r>
            <a:r>
              <a:rPr lang="en-GB" sz="1800" dirty="0">
                <a:latin typeface="Lucida Sans" pitchFamily="34" charset="0"/>
              </a:rPr>
              <a:t>between </a:t>
            </a:r>
            <a:r>
              <a:rPr lang="en-GB" sz="1800" dirty="0" smtClean="0">
                <a:latin typeface="Lucida Sans" pitchFamily="34" charset="0"/>
              </a:rPr>
              <a:t>component deterioration</a:t>
            </a:r>
            <a:r>
              <a:rPr lang="en-GB" sz="1800" dirty="0">
                <a:latin typeface="Lucida Sans" pitchFamily="34" charset="0"/>
              </a:rPr>
              <a:t>, </a:t>
            </a:r>
            <a:r>
              <a:rPr lang="en-GB" sz="1800" dirty="0" smtClean="0">
                <a:latin typeface="Lucida Sans" pitchFamily="34" charset="0"/>
              </a:rPr>
              <a:t>performance </a:t>
            </a:r>
            <a:r>
              <a:rPr lang="en-GB" sz="1800" dirty="0" smtClean="0">
                <a:latin typeface="Lucida Sans" pitchFamily="34" charset="0"/>
              </a:rPr>
              <a:t>degradation</a:t>
            </a:r>
            <a:r>
              <a:rPr lang="en-GB" sz="1800" dirty="0" smtClean="0">
                <a:latin typeface="Lucida Sans" pitchFamily="34" charset="0"/>
              </a:rPr>
              <a:t>, maintenance cost and </a:t>
            </a:r>
            <a:r>
              <a:rPr lang="en-GB" sz="1800" dirty="0" smtClean="0">
                <a:latin typeface="Lucida Sans" pitchFamily="34" charset="0"/>
              </a:rPr>
              <a:t>fuel </a:t>
            </a:r>
            <a:r>
              <a:rPr lang="en-GB" sz="1800" dirty="0">
                <a:latin typeface="Lucida Sans" pitchFamily="34" charset="0"/>
              </a:rPr>
              <a:t>burn / </a:t>
            </a:r>
            <a:r>
              <a:rPr lang="en-GB" sz="1800" dirty="0" smtClean="0">
                <a:latin typeface="Lucida Sans" pitchFamily="34" charset="0"/>
              </a:rPr>
              <a:t>emissions to develop an integrated costing tool. </a:t>
            </a:r>
            <a:r>
              <a:rPr lang="en-GB" sz="1800" dirty="0" smtClean="0">
                <a:latin typeface="Lucida Sans" pitchFamily="34" charset="0"/>
              </a:rPr>
              <a:t>Figure 3 shows an example of the different models and sub-models required to implement </a:t>
            </a:r>
            <a:r>
              <a:rPr lang="en-GB" sz="1800" dirty="0" smtClean="0">
                <a:latin typeface="Lucida Sans" pitchFamily="34" charset="0"/>
              </a:rPr>
              <a:t>this</a:t>
            </a:r>
            <a:r>
              <a:rPr lang="en-GB" sz="1800" dirty="0" smtClean="0">
                <a:latin typeface="Lucida Sans" pitchFamily="34" charset="0"/>
              </a:rPr>
              <a:t> </a:t>
            </a:r>
            <a:r>
              <a:rPr lang="en-GB" sz="1800" dirty="0" smtClean="0">
                <a:latin typeface="Lucida Sans" pitchFamily="34" charset="0"/>
              </a:rPr>
              <a:t>holistic solution. Such a system would enable cross-disciplinary trade-off studies such as: </a:t>
            </a:r>
          </a:p>
          <a:p>
            <a:pPr algn="just"/>
            <a:endParaRPr lang="en-GB" sz="1800" dirty="0" smtClean="0">
              <a:latin typeface="Lucida Sans" pitchFamily="34" charset="0"/>
            </a:endParaRPr>
          </a:p>
          <a:p>
            <a:pPr algn="just"/>
            <a:r>
              <a:rPr lang="en-GB" sz="1800" dirty="0" smtClean="0">
                <a:latin typeface="Lucida Sans" pitchFamily="34" charset="0"/>
              </a:rPr>
              <a:t>Operational alternatives VS fuel burn and emissions</a:t>
            </a:r>
          </a:p>
          <a:p>
            <a:pPr marL="285750" indent="-285750" algn="just">
              <a:buFont typeface="Arial" pitchFamily="34" charset="0"/>
              <a:buChar char="•"/>
            </a:pPr>
            <a:r>
              <a:rPr lang="en-GB" sz="1800" dirty="0" smtClean="0">
                <a:latin typeface="Lucida Sans" pitchFamily="34" charset="0"/>
              </a:rPr>
              <a:t>Assessment of alternative routes and climb/descent/taxi procedures, impact </a:t>
            </a:r>
            <a:r>
              <a:rPr lang="en-GB" sz="1800" dirty="0">
                <a:latin typeface="Lucida Sans" pitchFamily="34" charset="0"/>
              </a:rPr>
              <a:t>of </a:t>
            </a:r>
            <a:r>
              <a:rPr lang="en-GB" sz="1800" dirty="0" smtClean="0">
                <a:latin typeface="Lucida Sans" pitchFamily="34" charset="0"/>
              </a:rPr>
              <a:t>emissions</a:t>
            </a:r>
            <a:r>
              <a:rPr lang="en-GB" sz="1800" baseline="-25000" dirty="0" smtClean="0">
                <a:latin typeface="Lucida Sans" pitchFamily="34" charset="0"/>
              </a:rPr>
              <a:t> </a:t>
            </a:r>
            <a:r>
              <a:rPr lang="en-GB" sz="1800" dirty="0" smtClean="0">
                <a:latin typeface="Lucida Sans" pitchFamily="34" charset="0"/>
              </a:rPr>
              <a:t>at different altitudes, etc.</a:t>
            </a:r>
          </a:p>
          <a:p>
            <a:pPr marL="1819062" lvl="1" indent="-342900" algn="just">
              <a:buFont typeface="Arial" pitchFamily="34" charset="0"/>
              <a:buChar char="•"/>
            </a:pPr>
            <a:endParaRPr lang="en-GB" sz="1800" dirty="0" smtClean="0">
              <a:latin typeface="Lucida Sans" pitchFamily="34" charset="0"/>
            </a:endParaRPr>
          </a:p>
          <a:p>
            <a:pPr algn="just"/>
            <a:r>
              <a:rPr lang="en-GB" sz="1800" dirty="0" smtClean="0">
                <a:latin typeface="Lucida Sans" pitchFamily="34" charset="0"/>
              </a:rPr>
              <a:t>Maintenance cost VS fuel burn and emissions</a:t>
            </a:r>
          </a:p>
          <a:p>
            <a:pPr marL="285750" indent="-285750" algn="just">
              <a:buFont typeface="Arial" pitchFamily="34" charset="0"/>
              <a:buChar char="•"/>
            </a:pPr>
            <a:r>
              <a:rPr lang="en-GB" sz="1800" dirty="0" smtClean="0">
                <a:latin typeface="Lucida Sans" pitchFamily="34" charset="0"/>
              </a:rPr>
              <a:t>Compressor wash frequency/cost against fuel saving, maintenance schedule optimisation, work scope optimisation, etc.</a:t>
            </a:r>
          </a:p>
          <a:p>
            <a:pPr marL="1819062" lvl="1" indent="-342900" algn="just">
              <a:buFont typeface="Arial" pitchFamily="34" charset="0"/>
              <a:buChar char="•"/>
            </a:pPr>
            <a:endParaRPr lang="en-GB" sz="1800" dirty="0">
              <a:latin typeface="Lucida Sans" pitchFamily="34" charset="0"/>
            </a:endParaRPr>
          </a:p>
          <a:p>
            <a:pPr algn="just"/>
            <a:r>
              <a:rPr lang="en-GB" sz="1800" dirty="0" smtClean="0">
                <a:latin typeface="Lucida Sans" pitchFamily="34" charset="0"/>
              </a:rPr>
              <a:t>Operational alternatives VS Maintenance cost</a:t>
            </a:r>
          </a:p>
          <a:p>
            <a:pPr marL="285750" indent="-285750" algn="just">
              <a:buFont typeface="Arial" pitchFamily="34" charset="0"/>
              <a:buChar char="•"/>
            </a:pPr>
            <a:r>
              <a:rPr lang="en-GB" sz="1800" dirty="0" smtClean="0">
                <a:latin typeface="Lucida Sans" pitchFamily="34" charset="0"/>
              </a:rPr>
              <a:t>Spares/inventory optimisation, flight training schedule optimisation, (military), etc.</a:t>
            </a:r>
          </a:p>
          <a:p>
            <a:pPr marL="1819062" lvl="1" indent="-342900" algn="just">
              <a:buFont typeface="Arial" pitchFamily="34" charset="0"/>
              <a:buChar char="•"/>
            </a:pPr>
            <a:endParaRPr lang="en-GB" sz="1800" dirty="0">
              <a:latin typeface="Lucida Sans" pitchFamily="34" charset="0"/>
            </a:endParaRPr>
          </a:p>
          <a:p>
            <a:pPr algn="just"/>
            <a:r>
              <a:rPr lang="en-GB" sz="1800" dirty="0" smtClean="0">
                <a:latin typeface="Lucida Sans" pitchFamily="34" charset="0"/>
              </a:rPr>
              <a:t>This system would also aid profit maximisation of Power-by-the-hour like contracts and it would provide an opportunity for emission taxes to be included within the life cycle cost (LCC) modelling framework. Ultimately, the knowledge </a:t>
            </a:r>
            <a:r>
              <a:rPr lang="en-GB" sz="1800" dirty="0" smtClean="0">
                <a:latin typeface="Lucida Sans" pitchFamily="34" charset="0"/>
              </a:rPr>
              <a:t>drained </a:t>
            </a:r>
            <a:r>
              <a:rPr lang="en-GB" sz="1800" dirty="0" smtClean="0">
                <a:latin typeface="Lucida Sans" pitchFamily="34" charset="0"/>
              </a:rPr>
              <a:t>from the mentioned trade-off studies could potentially have an impact </a:t>
            </a:r>
            <a:r>
              <a:rPr lang="en-GB" sz="1800" dirty="0" smtClean="0">
                <a:latin typeface="Lucida Sans" pitchFamily="34" charset="0"/>
              </a:rPr>
              <a:t>on both performance-driven and value-driven design activities.</a:t>
            </a:r>
            <a:endParaRPr lang="en-GB" sz="1800" dirty="0" smtClean="0">
              <a:latin typeface="Lucida Sans" pitchFamily="34" charset="0"/>
            </a:endParaRPr>
          </a:p>
          <a:p>
            <a:pPr lvl="1" algn="just"/>
            <a:endParaRPr lang="en-GB" sz="1800" dirty="0" smtClean="0">
              <a:latin typeface="Lucida Sans" pitchFamily="34" charset="0"/>
            </a:endParaRPr>
          </a:p>
          <a:p>
            <a:pPr lvl="1" algn="just"/>
            <a:endParaRPr lang="en-GB" sz="1800" dirty="0" smtClean="0">
              <a:latin typeface="Lucida Sans" pitchFamily="34" charset="0"/>
            </a:endParaRPr>
          </a:p>
          <a:p>
            <a:pPr marL="1819062" lvl="1" indent="-342900" algn="just">
              <a:buFont typeface="Arial" pitchFamily="34" charset="0"/>
              <a:buChar char="•"/>
            </a:pPr>
            <a:endParaRPr lang="en-GB" sz="1800" dirty="0" smtClean="0">
              <a:latin typeface="Lucida Sans" pitchFamily="34" charset="0"/>
            </a:endParaRPr>
          </a:p>
          <a:p>
            <a:pPr marL="1819062" lvl="1" indent="-342900" algn="just">
              <a:buFont typeface="Arial" pitchFamily="34" charset="0"/>
              <a:buChar char="•"/>
            </a:pPr>
            <a:endParaRPr lang="en-GB" sz="2000" dirty="0" smtClean="0">
              <a:latin typeface="Lucida Sans" pitchFamily="34" charset="0"/>
            </a:endParaRPr>
          </a:p>
          <a:p>
            <a:pPr marL="342900" indent="-342900" algn="just">
              <a:buFont typeface="Arial" pitchFamily="34" charset="0"/>
              <a:buChar char="•"/>
            </a:pPr>
            <a:endParaRPr lang="en-GB" sz="2000" dirty="0" smtClean="0">
              <a:latin typeface="Lucida Sans" pitchFamily="34" charset="0"/>
            </a:endParaRPr>
          </a:p>
          <a:p>
            <a:pPr marL="342900" indent="-342900" algn="just">
              <a:buFont typeface="Arial" pitchFamily="34" charset="0"/>
              <a:buChar char="•"/>
            </a:pPr>
            <a:endParaRPr lang="en-GB" sz="2000" dirty="0" smtClean="0">
              <a:latin typeface="Lucida Sans" pitchFamily="34" charset="0"/>
            </a:endParaRPr>
          </a:p>
          <a:p>
            <a:pPr algn="just" rtl="1"/>
            <a:endParaRPr lang="en-GB" sz="2000" dirty="0">
              <a:latin typeface="Lucida Sans" pitchFamily="34" charset="0"/>
            </a:endParaRPr>
          </a:p>
          <a:p>
            <a:pPr algn="just"/>
            <a:endParaRPr lang="en-GB" sz="1400" dirty="0" smtClean="0">
              <a:latin typeface="Lucida Sans" pitchFamily="34" charset="0"/>
            </a:endParaRPr>
          </a:p>
          <a:p>
            <a:pPr algn="just"/>
            <a:endParaRPr lang="en-GB" sz="1200" dirty="0" smtClean="0">
              <a:latin typeface="Lucida Sans" pitchFamily="34" charset="0"/>
            </a:endParaRPr>
          </a:p>
        </p:txBody>
      </p:sp>
      <p:pic>
        <p:nvPicPr>
          <p:cNvPr id="10" name="Picture 9" descr="engineering_sciences_sjn1.jpg"/>
          <p:cNvPicPr>
            <a:picLocks noChangeAspect="1"/>
          </p:cNvPicPr>
          <p:nvPr/>
        </p:nvPicPr>
        <p:blipFill>
          <a:blip r:embed="rId5" cstate="print">
            <a:clrChange>
              <a:clrFrom>
                <a:srgbClr val="E62E61"/>
              </a:clrFrom>
              <a:clrTo>
                <a:srgbClr val="E62E61">
                  <a:alpha val="0"/>
                </a:srgbClr>
              </a:clrTo>
            </a:clrChange>
          </a:blip>
          <a:stretch>
            <a:fillRect/>
          </a:stretch>
        </p:blipFill>
        <p:spPr>
          <a:xfrm>
            <a:off x="13836672" y="566635"/>
            <a:ext cx="6660000" cy="2076698"/>
          </a:xfrm>
          <a:prstGeom prst="rect">
            <a:avLst/>
          </a:prstGeom>
          <a:noFill/>
          <a:ln>
            <a:noFill/>
          </a:ln>
        </p:spPr>
      </p:pic>
      <p:sp>
        <p:nvSpPr>
          <p:cNvPr id="11" name="Rectangle 10"/>
          <p:cNvSpPr/>
          <p:nvPr/>
        </p:nvSpPr>
        <p:spPr>
          <a:xfrm>
            <a:off x="0" y="6210237"/>
            <a:ext cx="21384000" cy="2161686"/>
          </a:xfrm>
          <a:prstGeom prst="rect">
            <a:avLst/>
          </a:prstGeom>
          <a:solidFill>
            <a:schemeClr val="accent6">
              <a:lumMod val="50000"/>
              <a:alpha val="7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dirty="0" smtClean="0">
                <a:solidFill>
                  <a:schemeClr val="accent5">
                    <a:lumMod val="40000"/>
                    <a:lumOff val="60000"/>
                  </a:schemeClr>
                </a:solidFill>
                <a:latin typeface="Georgia" pitchFamily="18" charset="0"/>
              </a:rPr>
              <a:t>  </a:t>
            </a:r>
            <a:r>
              <a:rPr lang="en-GB" sz="4400" dirty="0" smtClean="0">
                <a:solidFill>
                  <a:schemeClr val="accent5">
                    <a:lumMod val="40000"/>
                    <a:lumOff val="60000"/>
                  </a:schemeClr>
                </a:solidFill>
                <a:latin typeface="Georgia" pitchFamily="18" charset="0"/>
              </a:rPr>
              <a:t>UTC for Computational Engineering</a:t>
            </a:r>
          </a:p>
          <a:p>
            <a:r>
              <a:rPr lang="en-GB" sz="4400" dirty="0" smtClean="0">
                <a:solidFill>
                  <a:schemeClr val="accent5">
                    <a:lumMod val="40000"/>
                    <a:lumOff val="60000"/>
                  </a:schemeClr>
                </a:solidFill>
                <a:latin typeface="Georgia" pitchFamily="18" charset="0"/>
              </a:rPr>
              <a:t>  Sid Santos</a:t>
            </a:r>
            <a:r>
              <a:rPr lang="en-US" sz="3600" i="1" dirty="0" smtClean="0">
                <a:solidFill>
                  <a:schemeClr val="accent5">
                    <a:lumMod val="40000"/>
                    <a:lumOff val="60000"/>
                  </a:schemeClr>
                </a:solidFill>
                <a:latin typeface="Georgia" pitchFamily="18" charset="0"/>
              </a:rPr>
              <a:t>, Dr. Tai-Tuck </a:t>
            </a:r>
            <a:r>
              <a:rPr lang="en-US" sz="3600" i="1" dirty="0">
                <a:solidFill>
                  <a:schemeClr val="accent5">
                    <a:lumMod val="40000"/>
                    <a:lumOff val="60000"/>
                  </a:schemeClr>
                </a:solidFill>
                <a:latin typeface="Georgia" pitchFamily="18" charset="0"/>
              </a:rPr>
              <a:t>Yu and Prof. James </a:t>
            </a:r>
            <a:r>
              <a:rPr lang="en-US" sz="3600" i="1" dirty="0" err="1" smtClean="0">
                <a:solidFill>
                  <a:schemeClr val="accent5">
                    <a:lumMod val="40000"/>
                    <a:lumOff val="60000"/>
                  </a:schemeClr>
                </a:solidFill>
                <a:latin typeface="Georgia" pitchFamily="18" charset="0"/>
              </a:rPr>
              <a:t>Scanlan</a:t>
            </a:r>
            <a:r>
              <a:rPr lang="en-US" sz="3600" i="1" dirty="0" smtClean="0">
                <a:solidFill>
                  <a:schemeClr val="accent5">
                    <a:lumMod val="40000"/>
                    <a:lumOff val="60000"/>
                  </a:schemeClr>
                </a:solidFill>
                <a:latin typeface="Georgia" pitchFamily="18" charset="0"/>
              </a:rPr>
              <a:t>, CEDG, School of Engineering Sciences</a:t>
            </a:r>
            <a:endParaRPr lang="en-GB" sz="3600" i="1" dirty="0" smtClean="0">
              <a:solidFill>
                <a:schemeClr val="accent5">
                  <a:lumMod val="40000"/>
                  <a:lumOff val="60000"/>
                </a:schemeClr>
              </a:solidFill>
              <a:latin typeface="Georgia" pitchFamily="18" charset="0"/>
            </a:endParaRPr>
          </a:p>
          <a:p>
            <a:r>
              <a:rPr lang="en-US" sz="3600" i="1" dirty="0" smtClean="0">
                <a:solidFill>
                  <a:schemeClr val="accent5">
                    <a:lumMod val="40000"/>
                    <a:lumOff val="60000"/>
                  </a:schemeClr>
                </a:solidFill>
                <a:latin typeface="Georgia" pitchFamily="18" charset="0"/>
              </a:rPr>
              <a:t>  Steve </a:t>
            </a:r>
            <a:r>
              <a:rPr lang="en-US" sz="3600" i="1" dirty="0" err="1" smtClean="0">
                <a:solidFill>
                  <a:schemeClr val="accent5">
                    <a:lumMod val="40000"/>
                    <a:lumOff val="60000"/>
                  </a:schemeClr>
                </a:solidFill>
                <a:latin typeface="Georgia" pitchFamily="18" charset="0"/>
              </a:rPr>
              <a:t>Wiseall</a:t>
            </a:r>
            <a:r>
              <a:rPr lang="en-US" sz="3600" i="1" dirty="0" smtClean="0">
                <a:solidFill>
                  <a:schemeClr val="accent5">
                    <a:lumMod val="40000"/>
                    <a:lumOff val="60000"/>
                  </a:schemeClr>
                </a:solidFill>
                <a:latin typeface="Georgia" pitchFamily="18" charset="0"/>
              </a:rPr>
              <a:t>, Rolls-Royce plc.</a:t>
            </a:r>
            <a:endParaRPr lang="en-GB" sz="3600" i="1" dirty="0">
              <a:solidFill>
                <a:schemeClr val="accent5">
                  <a:lumMod val="40000"/>
                  <a:lumOff val="60000"/>
                </a:schemeClr>
              </a:solidFill>
              <a:latin typeface="Georgia" pitchFamily="18" charset="0"/>
            </a:endParaRPr>
          </a:p>
        </p:txBody>
      </p:sp>
      <p:sp>
        <p:nvSpPr>
          <p:cNvPr id="13" name="Rectangle 12"/>
          <p:cNvSpPr/>
          <p:nvPr/>
        </p:nvSpPr>
        <p:spPr>
          <a:xfrm>
            <a:off x="2800" y="28119975"/>
            <a:ext cx="21384000" cy="2160000"/>
          </a:xfrm>
          <a:prstGeom prst="rect">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latin typeface="Lucida Sans" pitchFamily="34" charset="0"/>
              </a:rPr>
              <a:t>http://www.soton.ac.uk/engineering/research/groups/CED/posters.page</a:t>
            </a:r>
            <a:r>
              <a:rPr lang="en-GB" sz="3200" dirty="0" smtClean="0">
                <a:solidFill>
                  <a:srgbClr val="002060"/>
                </a:solidFill>
                <a:latin typeface="Lucida Sans" pitchFamily="34" charset="0"/>
              </a:rPr>
              <a:t> </a:t>
            </a:r>
            <a:r>
              <a:rPr lang="en-GB" sz="3200" dirty="0" smtClean="0">
                <a:solidFill>
                  <a:schemeClr val="bg2">
                    <a:lumMod val="75000"/>
                  </a:schemeClr>
                </a:solidFill>
                <a:latin typeface="Lucida Sans" pitchFamily="34" charset="0"/>
              </a:rPr>
              <a:t>| email: ssss1v07@soton.ac.uk</a:t>
            </a:r>
          </a:p>
          <a:p>
            <a:r>
              <a:rPr lang="en-GB" sz="3200" dirty="0" smtClean="0">
                <a:solidFill>
                  <a:schemeClr val="bg2">
                    <a:lumMod val="75000"/>
                  </a:schemeClr>
                </a:solidFill>
                <a:latin typeface="Lucida Sans" pitchFamily="34" charset="0"/>
              </a:rPr>
              <a:t>Computational Engineering &amp; Design Group, University of Southampton, SO17 1BJ, U.K.</a:t>
            </a:r>
            <a:endParaRPr lang="en-GB" sz="3200" dirty="0">
              <a:solidFill>
                <a:schemeClr val="bg2">
                  <a:lumMod val="75000"/>
                </a:schemeClr>
              </a:solidFill>
              <a:latin typeface="Lucida Sans" pitchFamily="34" charset="0"/>
            </a:endParaRPr>
          </a:p>
        </p:txBody>
      </p:sp>
      <p:sp>
        <p:nvSpPr>
          <p:cNvPr id="16" name="Rectangle 15"/>
          <p:cNvSpPr/>
          <p:nvPr/>
        </p:nvSpPr>
        <p:spPr>
          <a:xfrm>
            <a:off x="0" y="3852783"/>
            <a:ext cx="21384000" cy="2376000"/>
          </a:xfrm>
          <a:prstGeom prst="rect">
            <a:avLst/>
          </a:prstGeom>
          <a:solidFill>
            <a:srgbClr val="002060">
              <a:alpha val="4784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dirty="0" smtClean="0">
                <a:latin typeface="Georgia" pitchFamily="18" charset="0"/>
              </a:rPr>
              <a:t> Systems </a:t>
            </a:r>
            <a:r>
              <a:rPr lang="en-GB" sz="5400" dirty="0">
                <a:latin typeface="Georgia" pitchFamily="18" charset="0"/>
              </a:rPr>
              <a:t>I</a:t>
            </a:r>
            <a:r>
              <a:rPr lang="en-GB" sz="5400" dirty="0" smtClean="0">
                <a:latin typeface="Georgia" pitchFamily="18" charset="0"/>
              </a:rPr>
              <a:t>ntegration: Maintenance cost, Deterioration and Performance Modelling of Jet Engines</a:t>
            </a:r>
            <a:endParaRPr lang="en-GB" dirty="0">
              <a:latin typeface="Georgia" pitchFamily="18" charset="0"/>
            </a:endParaRPr>
          </a:p>
        </p:txBody>
      </p:sp>
      <p:sp>
        <p:nvSpPr>
          <p:cNvPr id="7" name="Rectangle 6"/>
          <p:cNvSpPr>
            <a:spLocks noChangeArrowheads="1"/>
          </p:cNvSpPr>
          <p:nvPr/>
        </p:nvSpPr>
        <p:spPr bwMode="auto">
          <a:xfrm>
            <a:off x="0" y="0"/>
            <a:ext cx="21386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58" name="Rectangle 10"/>
          <p:cNvSpPr>
            <a:spLocks noChangeArrowheads="1"/>
          </p:cNvSpPr>
          <p:nvPr/>
        </p:nvSpPr>
        <p:spPr bwMode="auto">
          <a:xfrm>
            <a:off x="0" y="0"/>
            <a:ext cx="21386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62" name="Rectangle 14"/>
          <p:cNvSpPr>
            <a:spLocks noChangeArrowheads="1"/>
          </p:cNvSpPr>
          <p:nvPr/>
        </p:nvSpPr>
        <p:spPr bwMode="auto">
          <a:xfrm>
            <a:off x="0" y="0"/>
            <a:ext cx="21386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65" name="Rectangle 17"/>
          <p:cNvSpPr>
            <a:spLocks noChangeArrowheads="1"/>
          </p:cNvSpPr>
          <p:nvPr/>
        </p:nvSpPr>
        <p:spPr bwMode="auto">
          <a:xfrm>
            <a:off x="0" y="0"/>
            <a:ext cx="21386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67" name="Rectangle 19"/>
          <p:cNvSpPr>
            <a:spLocks noChangeArrowheads="1"/>
          </p:cNvSpPr>
          <p:nvPr/>
        </p:nvSpPr>
        <p:spPr bwMode="auto">
          <a:xfrm>
            <a:off x="0" y="0"/>
            <a:ext cx="21386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2" name="Table 31"/>
          <p:cNvGraphicFramePr>
            <a:graphicFrameLocks noGrp="1"/>
          </p:cNvGraphicFramePr>
          <p:nvPr>
            <p:extLst>
              <p:ext uri="{D42A27DB-BD31-4B8C-83A1-F6EECF244321}">
                <p14:modId xmlns:p14="http://schemas.microsoft.com/office/powerpoint/2010/main" val="1476741070"/>
              </p:ext>
            </p:extLst>
          </p:nvPr>
        </p:nvGraphicFramePr>
        <p:xfrm>
          <a:off x="11488041" y="9451355"/>
          <a:ext cx="8998447" cy="2489255"/>
        </p:xfrm>
        <a:graphic>
          <a:graphicData uri="http://schemas.openxmlformats.org/drawingml/2006/table">
            <a:tbl>
              <a:tblPr firstRow="1" bandRow="1">
                <a:tableStyleId>{93296810-A885-4BE3-A3E7-6D5BEEA58F35}</a:tableStyleId>
              </a:tblPr>
              <a:tblGrid>
                <a:gridCol w="2085679"/>
                <a:gridCol w="1800200"/>
                <a:gridCol w="1152128"/>
                <a:gridCol w="864096"/>
                <a:gridCol w="1368152"/>
                <a:gridCol w="1728192"/>
              </a:tblGrid>
              <a:tr h="651579">
                <a:tc>
                  <a:txBody>
                    <a:bodyPr/>
                    <a:lstStyle/>
                    <a:p>
                      <a:pPr algn="ctr"/>
                      <a:r>
                        <a:rPr lang="en-GB" sz="1800" b="1" dirty="0" smtClean="0"/>
                        <a:t>Airline</a:t>
                      </a:r>
                      <a:endParaRPr lang="en-GB" sz="1800" b="1" dirty="0"/>
                    </a:p>
                  </a:txBody>
                  <a:tcPr marL="91432" marR="91432" marT="45726" marB="45726">
                    <a:solidFill>
                      <a:srgbClr val="996633"/>
                    </a:solidFill>
                  </a:tcPr>
                </a:tc>
                <a:tc>
                  <a:txBody>
                    <a:bodyPr/>
                    <a:lstStyle/>
                    <a:p>
                      <a:pPr algn="ctr"/>
                      <a:r>
                        <a:rPr lang="en-GB" sz="1800" b="1" dirty="0" smtClean="0"/>
                        <a:t>Total operating cost (£M)</a:t>
                      </a:r>
                      <a:endParaRPr lang="en-GB" sz="1800" b="1" dirty="0"/>
                    </a:p>
                  </a:txBody>
                  <a:tcPr marL="91432" marR="91432" marT="45726" marB="45726">
                    <a:solidFill>
                      <a:srgbClr val="996633"/>
                    </a:solidFill>
                  </a:tcPr>
                </a:tc>
                <a:tc>
                  <a:txBody>
                    <a:bodyPr/>
                    <a:lstStyle/>
                    <a:p>
                      <a:pPr algn="ctr"/>
                      <a:r>
                        <a:rPr lang="en-GB" sz="1800" b="1" dirty="0" smtClean="0"/>
                        <a:t>Fuel cost (£M)</a:t>
                      </a:r>
                      <a:endParaRPr lang="en-GB" sz="1800" b="1" dirty="0"/>
                    </a:p>
                  </a:txBody>
                  <a:tcPr marL="91432" marR="91432" marT="45726" marB="45726">
                    <a:solidFill>
                      <a:srgbClr val="996633"/>
                    </a:solidFill>
                  </a:tcPr>
                </a:tc>
                <a:tc>
                  <a:txBody>
                    <a:bodyPr/>
                    <a:lstStyle/>
                    <a:p>
                      <a:pPr algn="ctr"/>
                      <a:r>
                        <a:rPr lang="en-GB" sz="1800" b="1" baseline="0" dirty="0" smtClean="0"/>
                        <a:t>Total (%)</a:t>
                      </a:r>
                      <a:endParaRPr lang="en-GB" sz="1800" b="1" dirty="0"/>
                    </a:p>
                  </a:txBody>
                  <a:tcPr marL="91432" marR="91432" marT="45726" marB="45726">
                    <a:solidFill>
                      <a:srgbClr val="996633"/>
                    </a:solidFill>
                  </a:tcPr>
                </a:tc>
                <a:tc>
                  <a:txBody>
                    <a:bodyPr/>
                    <a:lstStyle/>
                    <a:p>
                      <a:pPr algn="ctr"/>
                      <a:r>
                        <a:rPr lang="en-GB" sz="1800" b="1" dirty="0" err="1" smtClean="0"/>
                        <a:t>Estim</a:t>
                      </a:r>
                      <a:r>
                        <a:rPr lang="en-GB" sz="1800" b="1" dirty="0" smtClean="0"/>
                        <a:t>.  CO</a:t>
                      </a:r>
                      <a:r>
                        <a:rPr lang="en-GB" sz="1800" b="1" baseline="-25000" dirty="0" smtClean="0"/>
                        <a:t>2 </a:t>
                      </a:r>
                      <a:r>
                        <a:rPr lang="en-GB" sz="1800" b="1" dirty="0" smtClean="0"/>
                        <a:t>(Megaton)</a:t>
                      </a:r>
                      <a:endParaRPr lang="en-GB" sz="1800" b="1" dirty="0"/>
                    </a:p>
                  </a:txBody>
                  <a:tcPr marL="91432" marR="91432" marT="45726" marB="45726">
                    <a:solidFill>
                      <a:srgbClr val="996633"/>
                    </a:solidFill>
                  </a:tcPr>
                </a:tc>
                <a:tc>
                  <a:txBody>
                    <a:bodyPr/>
                    <a:lstStyle/>
                    <a:p>
                      <a:pPr algn="ctr"/>
                      <a:r>
                        <a:rPr lang="en-GB" sz="1800" b="1" dirty="0" smtClean="0"/>
                        <a:t>Carbon </a:t>
                      </a:r>
                      <a:r>
                        <a:rPr lang="en-GB" sz="1800" b="1" baseline="0" dirty="0" smtClean="0"/>
                        <a:t>Tax 5% excess (£M)</a:t>
                      </a:r>
                      <a:endParaRPr lang="en-GB" sz="1800" b="1" dirty="0"/>
                    </a:p>
                  </a:txBody>
                  <a:tcPr marL="91432" marR="91432" marT="45726" marB="45726">
                    <a:solidFill>
                      <a:srgbClr val="996633"/>
                    </a:solidFill>
                  </a:tcPr>
                </a:tc>
              </a:tr>
              <a:tr h="374588">
                <a:tc>
                  <a:txBody>
                    <a:bodyPr/>
                    <a:lstStyle/>
                    <a:p>
                      <a:pPr algn="ctr"/>
                      <a:r>
                        <a:rPr lang="en-GB" sz="1800" dirty="0" smtClean="0"/>
                        <a:t>British Airways</a:t>
                      </a:r>
                      <a:endParaRPr lang="en-GB" sz="1800" dirty="0"/>
                    </a:p>
                  </a:txBody>
                  <a:tcPr marL="91432" marR="91432" marT="45726" marB="45726"/>
                </a:tc>
                <a:tc>
                  <a:txBody>
                    <a:bodyPr/>
                    <a:lstStyle/>
                    <a:p>
                      <a:pPr algn="ctr"/>
                      <a:r>
                        <a:rPr lang="en-GB" sz="1800" dirty="0" smtClean="0"/>
                        <a:t>8,225</a:t>
                      </a:r>
                      <a:endParaRPr lang="en-GB" sz="1800" dirty="0"/>
                    </a:p>
                  </a:txBody>
                  <a:tcPr marL="91432" marR="91432" marT="45726" marB="45726"/>
                </a:tc>
                <a:tc>
                  <a:txBody>
                    <a:bodyPr/>
                    <a:lstStyle/>
                    <a:p>
                      <a:pPr algn="ctr"/>
                      <a:r>
                        <a:rPr lang="en-GB" sz="1800" dirty="0" smtClean="0"/>
                        <a:t>2,372</a:t>
                      </a:r>
                      <a:endParaRPr lang="en-GB" sz="1800" dirty="0"/>
                    </a:p>
                  </a:txBody>
                  <a:tcPr marL="91432" marR="91432" marT="45726" marB="45726"/>
                </a:tc>
                <a:tc>
                  <a:txBody>
                    <a:bodyPr/>
                    <a:lstStyle/>
                    <a:p>
                      <a:pPr algn="ctr"/>
                      <a:r>
                        <a:rPr lang="en-GB" sz="1800" dirty="0" smtClean="0"/>
                        <a:t>28.84</a:t>
                      </a:r>
                    </a:p>
                  </a:txBody>
                  <a:tcPr marL="91432" marR="91432" marT="45726" marB="45726"/>
                </a:tc>
                <a:tc>
                  <a:txBody>
                    <a:bodyPr/>
                    <a:lstStyle/>
                    <a:p>
                      <a:pPr algn="ctr"/>
                      <a:r>
                        <a:rPr lang="en-GB" sz="1800" dirty="0" smtClean="0"/>
                        <a:t>8.016</a:t>
                      </a:r>
                    </a:p>
                  </a:txBody>
                  <a:tcPr marL="91432" marR="91432" marT="45726" marB="45726"/>
                </a:tc>
                <a:tc>
                  <a:txBody>
                    <a:bodyPr/>
                    <a:lstStyle/>
                    <a:p>
                      <a:pPr algn="ctr"/>
                      <a:r>
                        <a:rPr lang="en-GB" sz="1800" dirty="0" smtClean="0"/>
                        <a:t>16.032</a:t>
                      </a:r>
                    </a:p>
                  </a:txBody>
                  <a:tcPr marL="91432" marR="91432" marT="45726" marB="45726"/>
                </a:tc>
              </a:tr>
              <a:tr h="133400">
                <a:tc>
                  <a:txBody>
                    <a:bodyPr/>
                    <a:lstStyle/>
                    <a:p>
                      <a:pPr algn="ctr"/>
                      <a:r>
                        <a:rPr lang="en-GB" sz="1800" dirty="0" smtClean="0"/>
                        <a:t>Delta Airlines</a:t>
                      </a:r>
                      <a:endParaRPr lang="en-GB" sz="1800" dirty="0"/>
                    </a:p>
                  </a:txBody>
                  <a:tcPr marL="91432" marR="91432" marT="45726" marB="45726"/>
                </a:tc>
                <a:tc>
                  <a:txBody>
                    <a:bodyPr/>
                    <a:lstStyle/>
                    <a:p>
                      <a:pPr algn="ctr"/>
                      <a:r>
                        <a:rPr lang="en-GB" sz="1800" dirty="0" smtClean="0"/>
                        <a:t>19,057</a:t>
                      </a:r>
                      <a:endParaRPr lang="en-GB" sz="1800" dirty="0"/>
                    </a:p>
                  </a:txBody>
                  <a:tcPr marL="91432" marR="91432" marT="45726" marB="45726"/>
                </a:tc>
                <a:tc>
                  <a:txBody>
                    <a:bodyPr/>
                    <a:lstStyle/>
                    <a:p>
                      <a:pPr algn="ctr"/>
                      <a:r>
                        <a:rPr lang="en-GB" sz="1800" dirty="0" smtClean="0"/>
                        <a:t>4,899</a:t>
                      </a:r>
                      <a:endParaRPr lang="en-GB" sz="1800" dirty="0"/>
                    </a:p>
                  </a:txBody>
                  <a:tcPr marL="91432" marR="91432" marT="45726" marB="45726"/>
                </a:tc>
                <a:tc>
                  <a:txBody>
                    <a:bodyPr/>
                    <a:lstStyle/>
                    <a:p>
                      <a:pPr algn="ctr"/>
                      <a:r>
                        <a:rPr lang="en-GB" sz="1800" dirty="0" smtClean="0"/>
                        <a:t>25.71</a:t>
                      </a:r>
                      <a:endParaRPr lang="en-GB" sz="1800" dirty="0"/>
                    </a:p>
                  </a:txBody>
                  <a:tcPr marL="91432" marR="91432" marT="45726" marB="45726"/>
                </a:tc>
                <a:tc>
                  <a:txBody>
                    <a:bodyPr/>
                    <a:lstStyle/>
                    <a:p>
                      <a:pPr algn="ctr"/>
                      <a:r>
                        <a:rPr lang="en-GB" sz="1800" dirty="0" smtClean="0"/>
                        <a:t>16.556</a:t>
                      </a:r>
                      <a:endParaRPr lang="en-GB" sz="1800" dirty="0"/>
                    </a:p>
                  </a:txBody>
                  <a:tcPr marL="91432" marR="91432" marT="45726" marB="45726"/>
                </a:tc>
                <a:tc>
                  <a:txBody>
                    <a:bodyPr/>
                    <a:lstStyle/>
                    <a:p>
                      <a:pPr algn="ctr"/>
                      <a:r>
                        <a:rPr lang="en-GB" sz="1800" dirty="0" smtClean="0"/>
                        <a:t>33.112</a:t>
                      </a:r>
                      <a:endParaRPr lang="en-GB" sz="1800" dirty="0"/>
                    </a:p>
                  </a:txBody>
                  <a:tcPr marL="91432" marR="91432" marT="45726" marB="45726"/>
                </a:tc>
              </a:tr>
              <a:tr h="0">
                <a:tc>
                  <a:txBody>
                    <a:bodyPr/>
                    <a:lstStyle/>
                    <a:p>
                      <a:pPr algn="ctr"/>
                      <a:r>
                        <a:rPr lang="en-GB" sz="1800" dirty="0" smtClean="0"/>
                        <a:t>Singapore Airlines</a:t>
                      </a:r>
                      <a:endParaRPr lang="en-GB" sz="1800" dirty="0"/>
                    </a:p>
                  </a:txBody>
                  <a:tcPr marL="91432" marR="91432" marT="45726" marB="45726"/>
                </a:tc>
                <a:tc>
                  <a:txBody>
                    <a:bodyPr/>
                    <a:lstStyle/>
                    <a:p>
                      <a:pPr algn="ctr"/>
                      <a:r>
                        <a:rPr lang="en-GB" sz="1800" dirty="0" smtClean="0"/>
                        <a:t>4,850</a:t>
                      </a:r>
                      <a:endParaRPr lang="en-GB" sz="1800" dirty="0"/>
                    </a:p>
                  </a:txBody>
                  <a:tcPr marL="91432" marR="91432" marT="45726" marB="45726"/>
                </a:tc>
                <a:tc>
                  <a:txBody>
                    <a:bodyPr/>
                    <a:lstStyle/>
                    <a:p>
                      <a:pPr algn="ctr"/>
                      <a:r>
                        <a:rPr lang="en-GB" sz="1800" dirty="0" smtClean="0"/>
                        <a:t>1,684</a:t>
                      </a:r>
                      <a:endParaRPr lang="en-GB" sz="1800" dirty="0"/>
                    </a:p>
                  </a:txBody>
                  <a:tcPr marL="91432" marR="91432" marT="45726" marB="45726"/>
                </a:tc>
                <a:tc>
                  <a:txBody>
                    <a:bodyPr/>
                    <a:lstStyle/>
                    <a:p>
                      <a:pPr algn="ctr"/>
                      <a:r>
                        <a:rPr lang="en-GB" sz="1800" dirty="0" smtClean="0"/>
                        <a:t>34.73</a:t>
                      </a:r>
                      <a:endParaRPr lang="en-GB" sz="1800" dirty="0"/>
                    </a:p>
                  </a:txBody>
                  <a:tcPr marL="91432" marR="91432" marT="45726" marB="45726"/>
                </a:tc>
                <a:tc>
                  <a:txBody>
                    <a:bodyPr/>
                    <a:lstStyle/>
                    <a:p>
                      <a:pPr algn="ctr"/>
                      <a:r>
                        <a:rPr lang="en-GB" sz="1800" dirty="0" smtClean="0"/>
                        <a:t>5.691</a:t>
                      </a:r>
                      <a:endParaRPr lang="en-GB" sz="1800" dirty="0"/>
                    </a:p>
                  </a:txBody>
                  <a:tcPr marL="91432" marR="91432" marT="45726" marB="45726"/>
                </a:tc>
                <a:tc>
                  <a:txBody>
                    <a:bodyPr/>
                    <a:lstStyle/>
                    <a:p>
                      <a:pPr algn="ctr"/>
                      <a:r>
                        <a:rPr lang="en-GB" sz="1800" dirty="0" smtClean="0"/>
                        <a:t>11.382</a:t>
                      </a:r>
                      <a:endParaRPr lang="en-GB" sz="1800" dirty="0"/>
                    </a:p>
                  </a:txBody>
                  <a:tcPr marL="91432" marR="91432" marT="45726" marB="45726"/>
                </a:tc>
              </a:tr>
              <a:tr h="0">
                <a:tc>
                  <a:txBody>
                    <a:bodyPr/>
                    <a:lstStyle/>
                    <a:p>
                      <a:pPr algn="ctr"/>
                      <a:r>
                        <a:rPr lang="en-GB" sz="1800" dirty="0" err="1" smtClean="0"/>
                        <a:t>EasyJet</a:t>
                      </a:r>
                      <a:endParaRPr lang="en-GB" sz="1800" dirty="0"/>
                    </a:p>
                  </a:txBody>
                  <a:tcPr marL="91432" marR="91432" marT="45726" marB="45726"/>
                </a:tc>
                <a:tc>
                  <a:txBody>
                    <a:bodyPr/>
                    <a:lstStyle/>
                    <a:p>
                      <a:pPr algn="ctr"/>
                      <a:r>
                        <a:rPr lang="en-GB" sz="1800" dirty="0" smtClean="0"/>
                        <a:t>2,785</a:t>
                      </a:r>
                      <a:endParaRPr lang="en-GB" sz="1800" dirty="0"/>
                    </a:p>
                  </a:txBody>
                  <a:tcPr marL="91432" marR="91432" marT="45726" marB="45726"/>
                </a:tc>
                <a:tc>
                  <a:txBody>
                    <a:bodyPr/>
                    <a:lstStyle/>
                    <a:p>
                      <a:pPr algn="ctr"/>
                      <a:r>
                        <a:rPr lang="en-GB" sz="1800" dirty="0" smtClean="0"/>
                        <a:t>733</a:t>
                      </a:r>
                      <a:endParaRPr lang="en-GB" sz="1800" dirty="0"/>
                    </a:p>
                  </a:txBody>
                  <a:tcPr marL="91432" marR="91432" marT="45726" marB="45726"/>
                </a:tc>
                <a:tc>
                  <a:txBody>
                    <a:bodyPr/>
                    <a:lstStyle/>
                    <a:p>
                      <a:pPr algn="ctr"/>
                      <a:r>
                        <a:rPr lang="en-GB" sz="1800" dirty="0" smtClean="0"/>
                        <a:t>26.32</a:t>
                      </a:r>
                      <a:endParaRPr lang="en-GB" sz="1800" dirty="0"/>
                    </a:p>
                  </a:txBody>
                  <a:tcPr marL="91432" marR="91432" marT="45726" marB="45726"/>
                </a:tc>
                <a:tc>
                  <a:txBody>
                    <a:bodyPr/>
                    <a:lstStyle/>
                    <a:p>
                      <a:pPr algn="ctr"/>
                      <a:r>
                        <a:rPr lang="en-GB" sz="1800" dirty="0" smtClean="0"/>
                        <a:t>2.477</a:t>
                      </a:r>
                      <a:endParaRPr lang="en-GB" sz="1800" dirty="0"/>
                    </a:p>
                  </a:txBody>
                  <a:tcPr marL="91432" marR="91432" marT="45726" marB="45726"/>
                </a:tc>
                <a:tc>
                  <a:txBody>
                    <a:bodyPr/>
                    <a:lstStyle/>
                    <a:p>
                      <a:pPr algn="ctr"/>
                      <a:r>
                        <a:rPr lang="en-GB" sz="1800" dirty="0" smtClean="0"/>
                        <a:t>4.954</a:t>
                      </a:r>
                      <a:endParaRPr lang="en-GB" sz="1800" dirty="0"/>
                    </a:p>
                  </a:txBody>
                  <a:tcPr marL="91432" marR="91432" marT="45726" marB="45726"/>
                </a:tc>
              </a:tr>
              <a:tr h="129916">
                <a:tc>
                  <a:txBody>
                    <a:bodyPr/>
                    <a:lstStyle/>
                    <a:p>
                      <a:pPr algn="ctr"/>
                      <a:r>
                        <a:rPr lang="en-GB" sz="1800" dirty="0" smtClean="0"/>
                        <a:t>Ryanair</a:t>
                      </a:r>
                      <a:endParaRPr lang="en-GB" sz="1800" dirty="0"/>
                    </a:p>
                  </a:txBody>
                  <a:tcPr marL="91432" marR="91432" marT="45726" marB="45726"/>
                </a:tc>
                <a:tc>
                  <a:txBody>
                    <a:bodyPr/>
                    <a:lstStyle/>
                    <a:p>
                      <a:pPr algn="ctr"/>
                      <a:r>
                        <a:rPr lang="en-GB" sz="1800" dirty="0" smtClean="0"/>
                        <a:t>2,229</a:t>
                      </a:r>
                      <a:endParaRPr lang="en-GB" sz="1800" dirty="0"/>
                    </a:p>
                  </a:txBody>
                  <a:tcPr marL="91432" marR="91432" marT="45726" marB="45726"/>
                </a:tc>
                <a:tc>
                  <a:txBody>
                    <a:bodyPr/>
                    <a:lstStyle/>
                    <a:p>
                      <a:pPr algn="ctr"/>
                      <a:r>
                        <a:rPr lang="en-GB" sz="1800" dirty="0" smtClean="0"/>
                        <a:t>760</a:t>
                      </a:r>
                      <a:endParaRPr lang="en-GB" sz="1800" dirty="0"/>
                    </a:p>
                  </a:txBody>
                  <a:tcPr marL="91432" marR="91432" marT="45726" marB="45726"/>
                </a:tc>
                <a:tc>
                  <a:txBody>
                    <a:bodyPr/>
                    <a:lstStyle/>
                    <a:p>
                      <a:pPr algn="ctr"/>
                      <a:r>
                        <a:rPr lang="en-GB" sz="1800" dirty="0" smtClean="0"/>
                        <a:t>34.11</a:t>
                      </a:r>
                      <a:endParaRPr lang="en-GB" sz="1800" dirty="0"/>
                    </a:p>
                  </a:txBody>
                  <a:tcPr marL="91432" marR="91432" marT="45726" marB="45726"/>
                </a:tc>
                <a:tc>
                  <a:txBody>
                    <a:bodyPr/>
                    <a:lstStyle/>
                    <a:p>
                      <a:pPr algn="ctr"/>
                      <a:r>
                        <a:rPr lang="en-GB" sz="1800" dirty="0" smtClean="0"/>
                        <a:t>2.568</a:t>
                      </a:r>
                      <a:endParaRPr lang="en-GB" sz="1800" dirty="0"/>
                    </a:p>
                  </a:txBody>
                  <a:tcPr marL="91432" marR="91432" marT="45726" marB="45726"/>
                </a:tc>
                <a:tc>
                  <a:txBody>
                    <a:bodyPr/>
                    <a:lstStyle/>
                    <a:p>
                      <a:pPr algn="ctr"/>
                      <a:r>
                        <a:rPr lang="en-GB" sz="1800" dirty="0" smtClean="0"/>
                        <a:t>5.136</a:t>
                      </a:r>
                      <a:endParaRPr lang="en-GB" sz="1800" dirty="0"/>
                    </a:p>
                  </a:txBody>
                  <a:tcPr marL="91432" marR="91432" marT="45726" marB="45726"/>
                </a:tc>
              </a:tr>
            </a:tbl>
          </a:graphicData>
        </a:graphic>
      </p:graphicFrame>
      <p:sp>
        <p:nvSpPr>
          <p:cNvPr id="18" name="Rectangle 17"/>
          <p:cNvSpPr/>
          <p:nvPr/>
        </p:nvSpPr>
        <p:spPr>
          <a:xfrm>
            <a:off x="11475304" y="9451355"/>
            <a:ext cx="9001000" cy="2520280"/>
          </a:xfrm>
          <a:prstGeom prst="rect">
            <a:avLst/>
          </a:prstGeom>
          <a:noFill/>
          <a:ln w="539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1826184" y="17149774"/>
            <a:ext cx="7254552" cy="4902981"/>
            <a:chOff x="1826184" y="16807196"/>
            <a:chExt cx="7254552" cy="4902981"/>
          </a:xfrm>
        </p:grpSpPr>
        <p:sp>
          <p:nvSpPr>
            <p:cNvPr id="49" name="TextBox 23"/>
            <p:cNvSpPr txBox="1">
              <a:spLocks noChangeArrowheads="1"/>
            </p:cNvSpPr>
            <p:nvPr/>
          </p:nvSpPr>
          <p:spPr bwMode="auto">
            <a:xfrm>
              <a:off x="1826184" y="21125977"/>
              <a:ext cx="7254552" cy="5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smtClean="0">
                  <a:ln>
                    <a:noFill/>
                  </a:ln>
                  <a:effectLst/>
                  <a:latin typeface="Calibri" pitchFamily="34" charset="0"/>
                </a:rPr>
                <a:t>Fig1. Effect of</a:t>
              </a:r>
              <a:r>
                <a:rPr kumimoji="0" lang="en-GB" sz="1400" b="0" i="0" u="none" strike="noStrike" cap="none" normalizeH="0" dirty="0" smtClean="0">
                  <a:ln>
                    <a:noFill/>
                  </a:ln>
                  <a:effectLst/>
                  <a:latin typeface="Calibri" pitchFamily="34" charset="0"/>
                </a:rPr>
                <a:t> deterioration on </a:t>
              </a:r>
              <a:r>
                <a:rPr lang="en-GB" sz="1400" dirty="0" smtClean="0">
                  <a:latin typeface="Calibri" pitchFamily="34" charset="0"/>
                </a:rPr>
                <a:t> thrust and Turbine Gas Temperature (TGT) values </a:t>
              </a:r>
              <a:endParaRPr kumimoji="0" lang="en-US" sz="1400" b="0" i="0" u="none" strike="noStrike" cap="none" normalizeH="0" baseline="0" dirty="0" smtClean="0">
                <a:ln>
                  <a:noFill/>
                </a:ln>
                <a:effectLst/>
                <a:latin typeface="Arial" pitchFamily="34" charset="0"/>
              </a:endParaRPr>
            </a:p>
          </p:txBody>
        </p:sp>
        <p:grpSp>
          <p:nvGrpSpPr>
            <p:cNvPr id="2" name="Group 1"/>
            <p:cNvGrpSpPr/>
            <p:nvPr/>
          </p:nvGrpSpPr>
          <p:grpSpPr>
            <a:xfrm>
              <a:off x="1826184" y="16807196"/>
              <a:ext cx="7254552" cy="4298430"/>
              <a:chOff x="1782664" y="18956411"/>
              <a:chExt cx="7254552" cy="4298430"/>
            </a:xfrm>
          </p:grpSpPr>
          <p:sp>
            <p:nvSpPr>
              <p:cNvPr id="78" name="Rectangle 77"/>
              <p:cNvSpPr/>
              <p:nvPr/>
            </p:nvSpPr>
            <p:spPr>
              <a:xfrm>
                <a:off x="1782664" y="18956411"/>
                <a:ext cx="7254552" cy="4209716"/>
              </a:xfrm>
              <a:prstGeom prst="rect">
                <a:avLst/>
              </a:prstGeom>
              <a:solidFill>
                <a:schemeClr val="accent3">
                  <a:lumMod val="50000"/>
                  <a:alpha val="28000"/>
                </a:schemeClr>
              </a:solidFill>
              <a:ln w="3175" cap="rnd">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i="1" dirty="0">
                  <a:solidFill>
                    <a:schemeClr val="accent5">
                      <a:lumMod val="40000"/>
                      <a:lumOff val="60000"/>
                    </a:schemeClr>
                  </a:solidFill>
                  <a:latin typeface="Georgia" pitchFamily="18" charset="0"/>
                </a:endParaRPr>
              </a:p>
            </p:txBody>
          </p:sp>
          <p:sp>
            <p:nvSpPr>
              <p:cNvPr id="51" name="TextBox 23"/>
              <p:cNvSpPr txBox="1">
                <a:spLocks noChangeArrowheads="1"/>
              </p:cNvSpPr>
              <p:nvPr/>
            </p:nvSpPr>
            <p:spPr bwMode="auto">
              <a:xfrm>
                <a:off x="1782664" y="19316451"/>
                <a:ext cx="1349896" cy="5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smtClean="0">
                    <a:ln>
                      <a:noFill/>
                    </a:ln>
                    <a:effectLst/>
                    <a:latin typeface="Calibri" pitchFamily="34" charset="0"/>
                  </a:rPr>
                  <a:t>THRUST</a:t>
                </a:r>
                <a:endParaRPr kumimoji="0" lang="en-US" sz="2400" b="1" i="0" u="none" strike="noStrike" cap="none" normalizeH="0" baseline="0" dirty="0" smtClean="0">
                  <a:ln>
                    <a:noFill/>
                  </a:ln>
                  <a:effectLst/>
                  <a:latin typeface="Arial" pitchFamily="34" charset="0"/>
                </a:endParaRPr>
              </a:p>
            </p:txBody>
          </p:sp>
          <p:cxnSp>
            <p:nvCxnSpPr>
              <p:cNvPr id="22" name="Straight Connector 21"/>
              <p:cNvCxnSpPr/>
              <p:nvPr/>
            </p:nvCxnSpPr>
            <p:spPr>
              <a:xfrm>
                <a:off x="3222824" y="19316451"/>
                <a:ext cx="0" cy="3240360"/>
              </a:xfrm>
              <a:prstGeom prst="line">
                <a:avLst/>
              </a:prstGeom>
              <a:ln w="5080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222824" y="19856811"/>
                <a:ext cx="2304256" cy="27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743104" y="19856811"/>
                <a:ext cx="2304256" cy="270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extBox 23"/>
              <p:cNvSpPr txBox="1">
                <a:spLocks noChangeArrowheads="1"/>
              </p:cNvSpPr>
              <p:nvPr/>
            </p:nvSpPr>
            <p:spPr bwMode="auto">
              <a:xfrm>
                <a:off x="7255272" y="22670641"/>
                <a:ext cx="1349896" cy="5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smtClean="0">
                    <a:ln>
                      <a:noFill/>
                    </a:ln>
                    <a:effectLst/>
                    <a:latin typeface="Calibri" pitchFamily="34" charset="0"/>
                  </a:rPr>
                  <a:t>TGT</a:t>
                </a:r>
                <a:endParaRPr kumimoji="0" lang="en-US" sz="2400" b="1" i="0" u="none" strike="noStrike" cap="none" normalizeH="0" baseline="0" dirty="0" smtClean="0">
                  <a:ln>
                    <a:noFill/>
                  </a:ln>
                  <a:effectLst/>
                  <a:latin typeface="Arial" pitchFamily="34" charset="0"/>
                </a:endParaRPr>
              </a:p>
            </p:txBody>
          </p:sp>
          <p:cxnSp>
            <p:nvCxnSpPr>
              <p:cNvPr id="2057" name="Straight Arrow Connector 2056"/>
              <p:cNvCxnSpPr/>
              <p:nvPr/>
            </p:nvCxnSpPr>
            <p:spPr>
              <a:xfrm>
                <a:off x="4951016" y="20684603"/>
                <a:ext cx="1706724" cy="0"/>
              </a:xfrm>
              <a:prstGeom prst="straightConnector1">
                <a:avLst/>
              </a:prstGeom>
              <a:ln w="53975" cmpd="sng">
                <a:solidFill>
                  <a:schemeClr val="accent6"/>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69" name="TextBox 23"/>
              <p:cNvSpPr txBox="1">
                <a:spLocks noChangeArrowheads="1"/>
              </p:cNvSpPr>
              <p:nvPr/>
            </p:nvSpPr>
            <p:spPr bwMode="auto">
              <a:xfrm>
                <a:off x="5076776" y="20244419"/>
                <a:ext cx="1349896" cy="5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solidFill>
                      <a:schemeClr val="accent6"/>
                    </a:solidFill>
                    <a:latin typeface="Calibri" pitchFamily="34" charset="0"/>
                  </a:rPr>
                  <a:t>Cycles</a:t>
                </a:r>
                <a:endParaRPr kumimoji="0" lang="en-US" sz="2400" b="1" i="0" u="none" strike="noStrike" cap="none" normalizeH="0" dirty="0" smtClean="0">
                  <a:ln>
                    <a:noFill/>
                  </a:ln>
                  <a:solidFill>
                    <a:schemeClr val="accent6"/>
                  </a:solidFill>
                  <a:effectLst/>
                  <a:latin typeface="Arial" pitchFamily="34" charset="0"/>
                </a:endParaRPr>
              </a:p>
            </p:txBody>
          </p:sp>
          <p:cxnSp>
            <p:nvCxnSpPr>
              <p:cNvPr id="70" name="Straight Connector 69"/>
              <p:cNvCxnSpPr/>
              <p:nvPr/>
            </p:nvCxnSpPr>
            <p:spPr>
              <a:xfrm flipH="1">
                <a:off x="5148784" y="19856811"/>
                <a:ext cx="2304256" cy="27000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 name="TextBox 23"/>
              <p:cNvSpPr txBox="1">
                <a:spLocks noChangeArrowheads="1"/>
              </p:cNvSpPr>
              <p:nvPr/>
            </p:nvSpPr>
            <p:spPr bwMode="auto">
              <a:xfrm rot="18616551">
                <a:off x="6233103" y="21088566"/>
                <a:ext cx="1644350" cy="5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Calibri" pitchFamily="34" charset="0"/>
                  </a:rPr>
                  <a:t>TGT Limit</a:t>
                </a:r>
                <a:endParaRPr kumimoji="0" lang="en-US" sz="2400" b="1" i="0" u="none" strike="noStrike" cap="none" normalizeH="0" baseline="0" dirty="0" smtClean="0">
                  <a:ln>
                    <a:noFill/>
                  </a:ln>
                  <a:effectLst/>
                  <a:latin typeface="Arial" pitchFamily="34" charset="0"/>
                </a:endParaRPr>
              </a:p>
            </p:txBody>
          </p:sp>
          <p:sp>
            <p:nvSpPr>
              <p:cNvPr id="72" name="TextBox 23"/>
              <p:cNvSpPr txBox="1">
                <a:spLocks noChangeArrowheads="1"/>
              </p:cNvSpPr>
              <p:nvPr/>
            </p:nvSpPr>
            <p:spPr bwMode="auto">
              <a:xfrm rot="18553570">
                <a:off x="3162895" y="20798355"/>
                <a:ext cx="2244105" cy="5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Calibri" pitchFamily="34" charset="0"/>
                  </a:rPr>
                  <a:t>New Engine</a:t>
                </a:r>
                <a:endParaRPr kumimoji="0" lang="en-US" sz="2400" b="1" i="0" u="none" strike="noStrike" cap="none" normalizeH="0" baseline="0" dirty="0" smtClean="0">
                  <a:ln>
                    <a:noFill/>
                  </a:ln>
                  <a:effectLst/>
                  <a:latin typeface="Arial" pitchFamily="34" charset="0"/>
                </a:endParaRPr>
              </a:p>
            </p:txBody>
          </p:sp>
          <p:cxnSp>
            <p:nvCxnSpPr>
              <p:cNvPr id="55" name="Straight Connector 54"/>
              <p:cNvCxnSpPr/>
              <p:nvPr/>
            </p:nvCxnSpPr>
            <p:spPr>
              <a:xfrm flipH="1">
                <a:off x="3222824" y="22556811"/>
                <a:ext cx="4968552" cy="0"/>
              </a:xfrm>
              <a:prstGeom prst="line">
                <a:avLst/>
              </a:prstGeom>
              <a:ln w="5080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sp>
            <p:nvSpPr>
              <p:cNvPr id="2060" name="Left Brace 2059"/>
              <p:cNvSpPr/>
              <p:nvPr/>
            </p:nvSpPr>
            <p:spPr>
              <a:xfrm rot="5400000">
                <a:off x="7682756" y="19527911"/>
                <a:ext cx="134888" cy="594320"/>
              </a:xfrm>
              <a:prstGeom prst="leftBrace">
                <a:avLst/>
              </a:prstGeom>
              <a:ln w="539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23"/>
              <p:cNvSpPr txBox="1">
                <a:spLocks noChangeArrowheads="1"/>
              </p:cNvSpPr>
              <p:nvPr/>
            </p:nvSpPr>
            <p:spPr bwMode="auto">
              <a:xfrm>
                <a:off x="6516936" y="18956411"/>
                <a:ext cx="2520280" cy="5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solidFill>
                      <a:schemeClr val="accent6"/>
                    </a:solidFill>
                    <a:latin typeface="Calibri" pitchFamily="34" charset="0"/>
                  </a:rPr>
                  <a:t>Min. Margin before  shop visit</a:t>
                </a:r>
                <a:endParaRPr kumimoji="0" lang="en-US" sz="2400" b="1" i="0" u="none" strike="noStrike" cap="none" normalizeH="0" dirty="0" smtClean="0">
                  <a:ln>
                    <a:noFill/>
                  </a:ln>
                  <a:solidFill>
                    <a:schemeClr val="accent6"/>
                  </a:solidFill>
                  <a:effectLst/>
                  <a:latin typeface="Arial" pitchFamily="34" charset="0"/>
                </a:endParaRPr>
              </a:p>
            </p:txBody>
          </p:sp>
        </p:grpSp>
      </p:grpSp>
      <p:sp>
        <p:nvSpPr>
          <p:cNvPr id="47" name="TextBox 23"/>
          <p:cNvSpPr txBox="1">
            <a:spLocks noChangeArrowheads="1"/>
          </p:cNvSpPr>
          <p:nvPr/>
        </p:nvSpPr>
        <p:spPr bwMode="auto">
          <a:xfrm>
            <a:off x="12286704" y="12115651"/>
            <a:ext cx="7254552" cy="5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smtClean="0">
                <a:ln>
                  <a:noFill/>
                </a:ln>
                <a:effectLst/>
                <a:latin typeface="Calibri" pitchFamily="34" charset="0"/>
              </a:rPr>
              <a:t>Fig2. Airline</a:t>
            </a:r>
            <a:r>
              <a:rPr kumimoji="0" lang="en-GB" sz="1400" b="0" i="0" u="none" strike="noStrike" cap="none" normalizeH="0" dirty="0" smtClean="0">
                <a:ln>
                  <a:noFill/>
                </a:ln>
                <a:effectLst/>
                <a:latin typeface="Calibri" pitchFamily="34" charset="0"/>
              </a:rPr>
              <a:t> operating cost (Source: 09/10 companies’ annual reports). </a:t>
            </a:r>
            <a:endParaRPr kumimoji="0" lang="en-US" sz="1400" b="0" i="0" u="none" strike="noStrike" cap="none" normalizeH="0" baseline="0" dirty="0" smtClean="0">
              <a:ln>
                <a:noFill/>
              </a:ln>
              <a:effectLst/>
              <a:latin typeface="Arial" pitchFamily="34" charset="0"/>
            </a:endParaRPr>
          </a:p>
        </p:txBody>
      </p:sp>
      <p:cxnSp>
        <p:nvCxnSpPr>
          <p:cNvPr id="23" name="Straight Connector 22"/>
          <p:cNvCxnSpPr/>
          <p:nvPr/>
        </p:nvCxnSpPr>
        <p:spPr>
          <a:xfrm>
            <a:off x="17379960" y="9451355"/>
            <a:ext cx="0" cy="252028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6" name="TextBox 23"/>
          <p:cNvSpPr txBox="1">
            <a:spLocks noChangeArrowheads="1"/>
          </p:cNvSpPr>
          <p:nvPr/>
        </p:nvSpPr>
        <p:spPr bwMode="auto">
          <a:xfrm>
            <a:off x="12522321" y="27301203"/>
            <a:ext cx="7254552" cy="5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smtClean="0">
                <a:ln>
                  <a:noFill/>
                </a:ln>
                <a:effectLst/>
                <a:latin typeface="Calibri" pitchFamily="34" charset="0"/>
              </a:rPr>
              <a:t>Fig3. Representation</a:t>
            </a:r>
            <a:r>
              <a:rPr kumimoji="0" lang="en-GB" sz="1400" b="0" i="0" u="none" strike="noStrike" cap="none" normalizeH="0" dirty="0" smtClean="0">
                <a:ln>
                  <a:noFill/>
                </a:ln>
                <a:effectLst/>
                <a:latin typeface="Calibri" pitchFamily="34" charset="0"/>
              </a:rPr>
              <a:t> of integrated </a:t>
            </a:r>
            <a:r>
              <a:rPr kumimoji="0" lang="en-GB" sz="1400" b="0" i="0" u="none" strike="noStrike" cap="none" normalizeH="0" dirty="0" smtClean="0">
                <a:ln>
                  <a:noFill/>
                </a:ln>
                <a:effectLst/>
                <a:latin typeface="Calibri" pitchFamily="34" charset="0"/>
              </a:rPr>
              <a:t>model</a:t>
            </a:r>
            <a:endParaRPr kumimoji="0" lang="en-US" sz="1400" b="0" i="0" u="none" strike="noStrike" cap="none" normalizeH="0" baseline="0" dirty="0" smtClean="0">
              <a:ln>
                <a:noFill/>
              </a:ln>
              <a:effectLst/>
              <a:latin typeface="Arial" pitchFamily="34" charset="0"/>
            </a:endParaRPr>
          </a:p>
        </p:txBody>
      </p:sp>
      <p:pic>
        <p:nvPicPr>
          <p:cNvPr id="1029"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00738" y="22124763"/>
            <a:ext cx="8097718" cy="52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80F7141451344BB1F7CF3BA9BCB10" ma:contentTypeVersion="5" ma:contentTypeDescription="Create a new document." ma:contentTypeScope="" ma:versionID="58a57ec11f45cf8ddb69a1ec64e60450">
  <xsd:schema xmlns:xsd="http://www.w3.org/2001/XMLSchema" xmlns:xs="http://www.w3.org/2001/XMLSchema" xmlns:p="http://schemas.microsoft.com/office/2006/metadata/properties" xmlns:ns2="56c7aab3-81b5-44ad-ad72-57c916b76c08" xmlns:ns3="e269b097-0687-4382-95a6-d1187d84b2a1" targetNamespace="http://schemas.microsoft.com/office/2006/metadata/properties" ma:root="true" ma:fieldsID="dc62acf4cd69eced9f398c8edf66ffcc" ns2:_="" ns3:_="">
    <xsd:import namespace="56c7aab3-81b5-44ad-ad72-57c916b76c08"/>
    <xsd:import namespace="e269b097-0687-4382-95a6-d1187d84b2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Pag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7aab3-81b5-44ad-ad72-57c916b76c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69b097-0687-4382-95a6-d1187d84b2a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PageURL" ma:index="12" nillable="true" ma:displayName="Page URL" ma:internalName="PageURL">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ageURL xmlns="e269b097-0687-4382-95a6-d1187d84b2a1">http://www.southampton.ac.uk/engineering/research/groups/CED/posters.page?, http://www.southampton.ac.uk/engineering/research/groups/CED/posters.page?</PageURL>
  </documentManagement>
</p:properties>
</file>

<file path=customXml/itemProps1.xml><?xml version="1.0" encoding="utf-8"?>
<ds:datastoreItem xmlns:ds="http://schemas.openxmlformats.org/officeDocument/2006/customXml" ds:itemID="{4D391C8A-3E2F-468A-92AB-5302285CDC5A}"/>
</file>

<file path=customXml/itemProps2.xml><?xml version="1.0" encoding="utf-8"?>
<ds:datastoreItem xmlns:ds="http://schemas.openxmlformats.org/officeDocument/2006/customXml" ds:itemID="{F03A0219-4158-43BF-8FC8-D3BBBE438AA3}"/>
</file>

<file path=customXml/itemProps3.xml><?xml version="1.0" encoding="utf-8"?>
<ds:datastoreItem xmlns:ds="http://schemas.openxmlformats.org/officeDocument/2006/customXml" ds:itemID="{CC7B086D-3D6E-48C0-8F9E-4267BD0964C1}"/>
</file>

<file path=docProps/app.xml><?xml version="1.0" encoding="utf-8"?>
<Properties xmlns="http://schemas.openxmlformats.org/officeDocument/2006/extended-properties" xmlns:vt="http://schemas.openxmlformats.org/officeDocument/2006/docPropsVTypes">
  <TotalTime>1847</TotalTime>
  <Words>999</Words>
  <Application>Microsoft Office PowerPoint</Application>
  <PresentationFormat>Custom</PresentationFormat>
  <Paragraphs>105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James Newman</dc:creator>
  <cp:lastModifiedBy>santos sancho s.s. (ssss1v07)</cp:lastModifiedBy>
  <cp:revision>192</cp:revision>
  <dcterms:created xsi:type="dcterms:W3CDTF">2009-06-16T20:43:34Z</dcterms:created>
  <dcterms:modified xsi:type="dcterms:W3CDTF">2011-09-09T10:03:16Z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0x010100D7680F7141451344BB1F7CF3BA9BCB10</vt:lpwstr>
  </property>
</Properties>
</file>