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75" r:id="rId6"/>
    <p:sldId id="303" r:id="rId7"/>
    <p:sldId id="304" r:id="rId8"/>
    <p:sldId id="306" r:id="rId9"/>
    <p:sldId id="305" r:id="rId10"/>
    <p:sldId id="307" r:id="rId11"/>
    <p:sldId id="310" r:id="rId12"/>
    <p:sldId id="308" r:id="rId13"/>
    <p:sldId id="309" r:id="rId14"/>
  </p:sldIdLst>
  <p:sldSz cx="9144000" cy="6858000" type="screen4x3"/>
  <p:notesSz cx="6797675" cy="9926638"/>
  <p:defaultTextStyle>
    <a:defPPr>
      <a:defRPr lang="en-GB"/>
    </a:defPPr>
    <a:lvl1pPr marL="0" indent="0" algn="l" defTabSz="914400" rtl="0" eaLnBrk="1" latinLnBrk="0" hangingPunct="1">
      <a:spcBef>
        <a:spcPts val="400"/>
      </a:spcBef>
      <a:buFont typeface="Arial" panose="020B0604020202020204" pitchFamily="34" charset="0"/>
      <a:buNone/>
      <a:defRPr sz="1800" kern="1200">
        <a:solidFill>
          <a:schemeClr val="tx1"/>
        </a:solidFill>
        <a:latin typeface="+mn-lt"/>
        <a:ea typeface="+mn-ea"/>
        <a:cs typeface="+mn-cs"/>
      </a:defRPr>
    </a:lvl1pPr>
    <a:lvl2pPr marL="270000" indent="-270000" algn="l" defTabSz="914400" rtl="0" eaLnBrk="1" latinLnBrk="0" hangingPunct="1">
      <a:lnSpc>
        <a:spcPct val="100000"/>
      </a:lnSpc>
      <a:spcBef>
        <a:spcPts val="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54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3pPr>
    <a:lvl4pPr marL="810000" indent="-270000" algn="l" defTabSz="914400" rtl="0" eaLnBrk="1" latinLnBrk="0" hangingPunct="1">
      <a:spcBef>
        <a:spcPts val="200"/>
      </a:spcBef>
      <a:buClr>
        <a:schemeClr val="tx1"/>
      </a:buClr>
      <a:buFont typeface="Verdana" panose="020B0604030504040204" pitchFamily="34" charset="0"/>
      <a:buChar char="–"/>
      <a:defRPr sz="1800" kern="1200" baseline="0">
        <a:solidFill>
          <a:schemeClr val="tx1"/>
        </a:solidFill>
        <a:latin typeface="+mn-lt"/>
        <a:ea typeface="+mn-ea"/>
        <a:cs typeface="+mn-cs"/>
      </a:defRPr>
    </a:lvl4pPr>
    <a:lvl5pPr marL="108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5pPr>
    <a:lvl6pPr marL="135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6pPr>
    <a:lvl7pPr marL="162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7pPr>
    <a:lvl8pPr marL="189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8pPr>
    <a:lvl9pPr marL="216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4">
          <p15:clr>
            <a:srgbClr val="A4A3A4"/>
          </p15:clr>
        </p15:guide>
        <p15:guide id="2" orient="horz" pos="1616">
          <p15:clr>
            <a:srgbClr val="A4A3A4"/>
          </p15:clr>
        </p15:guide>
        <p15:guide id="3" orient="horz" pos="1207">
          <p15:clr>
            <a:srgbClr val="A4A3A4"/>
          </p15:clr>
        </p15:guide>
        <p15:guide id="4" orient="horz" pos="754">
          <p15:clr>
            <a:srgbClr val="A4A3A4"/>
          </p15:clr>
        </p15:guide>
        <p15:guide id="5" pos="295">
          <p15:clr>
            <a:srgbClr val="A4A3A4"/>
          </p15:clr>
        </p15:guide>
        <p15:guide id="6" pos="5465">
          <p15:clr>
            <a:srgbClr val="A4A3A4"/>
          </p15:clr>
        </p15:guide>
        <p15:guide id="7" pos="2789">
          <p15:clr>
            <a:srgbClr val="A4A3A4"/>
          </p15:clr>
        </p15:guide>
        <p15:guide id="8" pos="2971">
          <p15:clr>
            <a:srgbClr val="A4A3A4"/>
          </p15:clr>
        </p15:guide>
        <p15:guide id="9" pos="3470">
          <p15:clr>
            <a:srgbClr val="A4A3A4"/>
          </p15:clr>
        </p15:guide>
        <p15:guide id="10" orient="horz" pos="3929">
          <p15:clr>
            <a:srgbClr val="A4A3A4"/>
          </p15:clr>
        </p15:guide>
        <p15:guide id="11" orient="horz" pos="4156">
          <p15:clr>
            <a:srgbClr val="A4A3A4"/>
          </p15:clr>
        </p15:guide>
        <p15:guide id="12" orient="horz" pos="1797">
          <p15:clr>
            <a:srgbClr val="A4A3A4"/>
          </p15:clr>
        </p15:guide>
        <p15:guide id="13" orient="horz" pos="1979">
          <p15:clr>
            <a:srgbClr val="A4A3A4"/>
          </p15:clr>
        </p15:guide>
        <p15:guide id="14" pos="3626">
          <p15:clr>
            <a:srgbClr val="A4A3A4"/>
          </p15:clr>
        </p15:guide>
        <p15:guide id="15" pos="5759">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F6447A-24EA-4742-A8FB-1DF080B5CEF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EF6447A-24EA-4742-A8FB-1DF080B5CEFA}" styleName="~University of Southampton Table">
    <a:wholeTbl>
      <a:tcTxStyle>
        <a:fontRef idx="minor">
          <a:prstClr val="black"/>
        </a:fontRef>
        <a:schemeClr val="dk1"/>
      </a:tcTxStyle>
      <a:tcStyle>
        <a:tcBdr>
          <a:left>
            <a:ln>
              <a:noFill/>
            </a:ln>
          </a:left>
          <a:right>
            <a:ln>
              <a:noFill/>
            </a:ln>
          </a:right>
          <a:top>
            <a:ln>
              <a:noFill/>
            </a:ln>
          </a:top>
          <a:bottom>
            <a:ln>
              <a:noFill/>
            </a:ln>
          </a:bottom>
          <a:insideH>
            <a:ln w="12700" cmpd="sng">
              <a:solidFill>
                <a:schemeClr val="lt1"/>
              </a:solidFill>
            </a:ln>
          </a:insideH>
          <a:insideV>
            <a:ln w="12700" cmpd="sng">
              <a:solidFill>
                <a:schemeClr val="lt1"/>
              </a:solidFill>
            </a:ln>
          </a:insideV>
        </a:tcBdr>
        <a:fill>
          <a:solidFill>
            <a:srgbClr val="CCE5E9"/>
          </a:solidFill>
        </a:fill>
      </a:tcStyle>
    </a:wholeTbl>
    <a:band1H>
      <a:tcStyle>
        <a:tcBdr/>
      </a:tcStyle>
    </a:band1H>
    <a:band2H>
      <a:tcStyle>
        <a:tcBdr/>
      </a:tcStyle>
    </a:band2H>
    <a:band1V>
      <a:tcStyle>
        <a:tcBdr/>
      </a:tcStyle>
    </a:band1V>
    <a:band2V>
      <a:tcStyle>
        <a:tcBdr/>
      </a:tcStyle>
    </a:band2V>
    <a:lastCol>
      <a:tcTxStyle>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cStyle>
    </a:lastRow>
    <a:firstRow>
      <a:tcTxStyle b="on">
        <a:fontRef idx="minor">
          <a:prstClr val="black"/>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4609" autoAdjust="0"/>
  </p:normalViewPr>
  <p:slideViewPr>
    <p:cSldViewPr snapToObjects="1" showGuides="1">
      <p:cViewPr varScale="1">
        <p:scale>
          <a:sx n="78" d="100"/>
          <a:sy n="78" d="100"/>
        </p:scale>
        <p:origin x="282" y="90"/>
      </p:cViewPr>
      <p:guideLst>
        <p:guide orient="horz" pos="3884"/>
        <p:guide orient="horz" pos="1616"/>
        <p:guide orient="horz" pos="1207"/>
        <p:guide orient="horz" pos="754"/>
        <p:guide pos="295"/>
        <p:guide pos="5465"/>
        <p:guide pos="2789"/>
        <p:guide pos="2971"/>
        <p:guide pos="3470"/>
        <p:guide orient="horz" pos="3929"/>
        <p:guide orient="horz" pos="4156"/>
        <p:guide orient="horz" pos="1797"/>
        <p:guide orient="horz" pos="1979"/>
        <p:guide pos="3626"/>
        <p:guide pos="575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89" d="100"/>
          <a:sy n="89" d="100"/>
        </p:scale>
        <p:origin x="-1272"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A4ECD0A-2CFF-4223-B6A4-B6235BDE889C}" type="datetimeFigureOut">
              <a:rPr lang="en-GB" smtClean="0"/>
              <a:t>24/11/2016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E280B52-0C55-4343-9A08-54B33B64F163}" type="slidenum">
              <a:rPr lang="en-GB" smtClean="0"/>
              <a:t>‹#›</a:t>
            </a:fld>
            <a:endParaRPr lang="en-GB"/>
          </a:p>
        </p:txBody>
      </p:sp>
    </p:spTree>
    <p:extLst>
      <p:ext uri="{BB962C8B-B14F-4D97-AF65-F5344CB8AC3E}">
        <p14:creationId xmlns:p14="http://schemas.microsoft.com/office/powerpoint/2010/main" val="3316251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E280B52-0C55-4343-9A08-54B33B64F163}" type="slidenum">
              <a:rPr lang="en-GB" smtClean="0"/>
              <a:t>1</a:t>
            </a:fld>
            <a:endParaRPr lang="en-GB"/>
          </a:p>
        </p:txBody>
      </p:sp>
    </p:spTree>
    <p:extLst>
      <p:ext uri="{BB962C8B-B14F-4D97-AF65-F5344CB8AC3E}">
        <p14:creationId xmlns:p14="http://schemas.microsoft.com/office/powerpoint/2010/main" val="964525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southampton.ac.uk/weareconnected"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59400" y="1412875"/>
            <a:ext cx="8208000" cy="2699866"/>
          </a:xfrm>
        </p:spPr>
        <p:txBody>
          <a:bodyPr lIns="0" tIns="0" rIns="0" bIns="0" anchor="b" anchorCtr="0">
            <a:noAutofit/>
          </a:bodyPr>
          <a:lstStyle>
            <a:lvl1pPr algn="l">
              <a:lnSpc>
                <a:spcPct val="75000"/>
              </a:lnSpc>
              <a:defRPr sz="9000">
                <a:solidFill>
                  <a:schemeClr val="bg1"/>
                </a:solidFill>
              </a:defRPr>
            </a:lvl1pPr>
          </a:lstStyle>
          <a:p>
            <a:r>
              <a:rPr lang="en-GB" noProof="0" dirty="0" smtClean="0"/>
              <a:t>Click to insert title </a:t>
            </a:r>
            <a:endParaRPr lang="en-GB" noProof="0" dirty="0"/>
          </a:p>
        </p:txBody>
      </p:sp>
      <p:sp>
        <p:nvSpPr>
          <p:cNvPr id="3" name="Subtitle 2"/>
          <p:cNvSpPr>
            <a:spLocks noGrp="1"/>
          </p:cNvSpPr>
          <p:nvPr>
            <p:ph type="subTitle" idx="1"/>
          </p:nvPr>
        </p:nvSpPr>
        <p:spPr bwMode="gray">
          <a:xfrm>
            <a:off x="459400" y="4786394"/>
            <a:ext cx="8208000" cy="507831"/>
          </a:xfrm>
        </p:spPr>
        <p:txBody>
          <a:bodyPr lIns="0" tIns="0" rIns="0" bIns="0" anchor="b" anchorCtr="0">
            <a:noAutofit/>
          </a:bodyPr>
          <a:lstStyle>
            <a:lvl1pPr marL="0" indent="0" algn="l">
              <a:spcBef>
                <a:spcPts val="0"/>
              </a:spcBef>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dirty="0"/>
          </a:p>
        </p:txBody>
      </p:sp>
      <p:sp>
        <p:nvSpPr>
          <p:cNvPr id="4" name="Date Placeholder 3"/>
          <p:cNvSpPr>
            <a:spLocks noGrp="1"/>
          </p:cNvSpPr>
          <p:nvPr>
            <p:ph type="dt" sz="half" idx="10"/>
          </p:nvPr>
        </p:nvSpPr>
        <p:spPr bwMode="gray">
          <a:xfrm>
            <a:off x="459400" y="5301208"/>
            <a:ext cx="8208000" cy="507831"/>
          </a:xfrm>
          <a:prstGeom prst="rect">
            <a:avLst/>
          </a:prstGeom>
        </p:spPr>
        <p:txBody>
          <a:bodyPr lIns="0" tIns="0" rIns="0" bIns="0" anchor="t" anchorCtr="0">
            <a:spAutoFit/>
          </a:bodyPr>
          <a:lstStyle>
            <a:lvl1pPr>
              <a:defRPr sz="3200">
                <a:solidFill>
                  <a:schemeClr val="bg1"/>
                </a:solidFill>
                <a:latin typeface="+mj-lt"/>
              </a:defRPr>
            </a:lvl1pPr>
          </a:lstStyle>
          <a:p>
            <a:r>
              <a:rPr lang="en-US" smtClean="0"/>
              <a:t>Add Date using Insert | Header &amp; Footer</a:t>
            </a:r>
            <a:endParaRPr lang="en-GB" dirty="0"/>
          </a:p>
        </p:txBody>
      </p:sp>
      <p:sp>
        <p:nvSpPr>
          <p:cNvPr id="14"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Tree>
    <p:extLst>
      <p:ext uri="{BB962C8B-B14F-4D97-AF65-F5344CB8AC3E}">
        <p14:creationId xmlns:p14="http://schemas.microsoft.com/office/powerpoint/2010/main" val="1514024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415023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sp>
        <p:nvSpPr>
          <p:cNvPr id="5" name="TextBox 4"/>
          <p:cNvSpPr txBox="1"/>
          <p:nvPr userDrawn="1"/>
        </p:nvSpPr>
        <p:spPr bwMode="gray">
          <a:xfrm>
            <a:off x="457200" y="2018680"/>
            <a:ext cx="7096494" cy="1200329"/>
          </a:xfrm>
          <a:prstGeom prst="rect">
            <a:avLst/>
          </a:prstGeom>
          <a:noFill/>
        </p:spPr>
        <p:txBody>
          <a:bodyPr wrap="none" lIns="0" tIns="0" rIns="0" bIns="0" rtlCol="0">
            <a:spAutoFit/>
          </a:bodyPr>
          <a:lstStyle/>
          <a:p>
            <a:r>
              <a:rPr lang="en-GB" sz="7800" spc="-40" baseline="0" noProof="0" dirty="0" smtClean="0">
                <a:solidFill>
                  <a:schemeClr val="accent1"/>
                </a:solidFill>
                <a:latin typeface="+mj-lt"/>
              </a:rPr>
              <a:t>Connect with us</a:t>
            </a:r>
            <a:endParaRPr lang="en-GB" sz="7800" spc="-40" baseline="0" noProof="0" dirty="0">
              <a:solidFill>
                <a:schemeClr val="accent1"/>
              </a:solidFill>
              <a:latin typeface="+mj-lt"/>
            </a:endParaRPr>
          </a:p>
        </p:txBody>
      </p:sp>
      <p:sp>
        <p:nvSpPr>
          <p:cNvPr id="8" name="TextBox 7"/>
          <p:cNvSpPr txBox="1"/>
          <p:nvPr userDrawn="1"/>
        </p:nvSpPr>
        <p:spPr bwMode="gray">
          <a:xfrm>
            <a:off x="457200" y="3217512"/>
            <a:ext cx="6752169" cy="461665"/>
          </a:xfrm>
          <a:prstGeom prst="rect">
            <a:avLst/>
          </a:prstGeom>
          <a:noFill/>
        </p:spPr>
        <p:txBody>
          <a:bodyPr wrap="none" lIns="0" tIns="0" rIns="0" bIns="0" rtlCol="0">
            <a:spAutoFit/>
          </a:bodyPr>
          <a:lstStyle/>
          <a:p>
            <a:r>
              <a:rPr lang="en-GB" sz="3000" spc="-40" noProof="0" dirty="0" smtClean="0">
                <a:solidFill>
                  <a:schemeClr val="accent1"/>
                </a:solidFill>
                <a:latin typeface="+mj-lt"/>
              </a:rPr>
              <a:t>View the University of Southampton </a:t>
            </a:r>
            <a:r>
              <a:rPr lang="en-GB" sz="3000" u="sng" spc="-40" baseline="0" noProof="0" dirty="0" smtClean="0">
                <a:solidFill>
                  <a:schemeClr val="accent1"/>
                </a:solidFill>
                <a:uFill>
                  <a:solidFill>
                    <a:schemeClr val="accent1"/>
                  </a:solidFill>
                </a:uFill>
                <a:latin typeface="+mj-lt"/>
                <a:hlinkClick r:id="rId2"/>
              </a:rPr>
              <a:t>film</a:t>
            </a:r>
            <a:endParaRPr lang="en-GB" sz="3000" u="sng" spc="-40" baseline="0" noProof="0" dirty="0">
              <a:solidFill>
                <a:schemeClr val="accent1"/>
              </a:solidFill>
              <a:uFill>
                <a:solidFill>
                  <a:schemeClr val="accent1"/>
                </a:solidFill>
              </a:uFill>
              <a:latin typeface="+mj-lt"/>
            </a:endParaRPr>
          </a:p>
        </p:txBody>
      </p:sp>
      <p:sp>
        <p:nvSpPr>
          <p:cNvPr id="9" name="TextBox 8"/>
          <p:cNvSpPr txBox="1"/>
          <p:nvPr userDrawn="1"/>
        </p:nvSpPr>
        <p:spPr bwMode="gray">
          <a:xfrm>
            <a:off x="457200" y="5487376"/>
            <a:ext cx="5405326" cy="492443"/>
          </a:xfrm>
          <a:prstGeom prst="rect">
            <a:avLst/>
          </a:prstGeom>
          <a:noFill/>
        </p:spPr>
        <p:txBody>
          <a:bodyPr wrap="none" lIns="0" tIns="0" rIns="0" bIns="0" rtlCol="0">
            <a:spAutoFit/>
          </a:bodyPr>
          <a:lstStyle/>
          <a:p>
            <a:r>
              <a:rPr lang="en-GB" sz="3200" b="1" u="none" spc="-40" baseline="0" noProof="0" dirty="0" smtClean="0">
                <a:solidFill>
                  <a:schemeClr val="accent1"/>
                </a:solidFill>
                <a:uFill>
                  <a:solidFill>
                    <a:schemeClr val="accent1"/>
                  </a:solidFill>
                </a:uFill>
                <a:latin typeface="Lucida Sans" panose="020B0602030504020204" pitchFamily="34" charset="0"/>
              </a:rPr>
              <a:t>search ‘we are connected’</a:t>
            </a:r>
            <a:endParaRPr lang="en-GB" sz="3200" b="1" u="none" spc="-40" baseline="0" noProof="0" dirty="0">
              <a:solidFill>
                <a:schemeClr val="accent1"/>
              </a:solidFill>
              <a:uFill>
                <a:solidFill>
                  <a:schemeClr val="accent1"/>
                </a:solidFill>
              </a:uFill>
              <a:latin typeface="Lucida Sans" panose="020B0602030504020204" pitchFamily="34" charset="0"/>
            </a:endParaRPr>
          </a:p>
        </p:txBody>
      </p:sp>
      <p:sp>
        <p:nvSpPr>
          <p:cNvPr id="10" name="TextBox 9"/>
          <p:cNvSpPr txBox="1"/>
          <p:nvPr userDrawn="1"/>
        </p:nvSpPr>
        <p:spPr bwMode="gray">
          <a:xfrm>
            <a:off x="457200" y="5971470"/>
            <a:ext cx="3189335" cy="430887"/>
          </a:xfrm>
          <a:prstGeom prst="rect">
            <a:avLst/>
          </a:prstGeom>
          <a:noFill/>
        </p:spPr>
        <p:txBody>
          <a:bodyPr wrap="none" lIns="0" tIns="0" rIns="0" bIns="0" rtlCol="0">
            <a:spAutoFit/>
          </a:bodyPr>
          <a:lstStyle/>
          <a:p>
            <a:r>
              <a:rPr lang="en-GB" sz="2800" b="0" u="none" spc="-50" baseline="0" noProof="0" dirty="0" smtClean="0">
                <a:solidFill>
                  <a:schemeClr val="accent1"/>
                </a:solidFill>
                <a:uFill>
                  <a:solidFill>
                    <a:schemeClr val="accent1"/>
                  </a:solidFill>
                </a:uFill>
                <a:latin typeface="Lucida Sans" panose="020B0602030504020204" pitchFamily="34" charset="0"/>
              </a:rPr>
              <a:t>#we are connected</a:t>
            </a:r>
            <a:endParaRPr lang="en-GB" sz="2800" b="0" u="none" spc="-50" baseline="0" noProof="0" dirty="0">
              <a:solidFill>
                <a:schemeClr val="accent1"/>
              </a:solidFill>
              <a:uFill>
                <a:solidFill>
                  <a:schemeClr val="accent1"/>
                </a:solidFill>
              </a:uFill>
              <a:latin typeface="Lucida Sans" panose="020B0602030504020204" pitchFamily="34" charset="0"/>
            </a:endParaRPr>
          </a:p>
        </p:txBody>
      </p:sp>
    </p:spTree>
    <p:extLst>
      <p:ext uri="{BB962C8B-B14F-4D97-AF65-F5344CB8AC3E}">
        <p14:creationId xmlns:p14="http://schemas.microsoft.com/office/powerpoint/2010/main" val="2650518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p>
            <a:r>
              <a:rPr lang="en-GB" noProof="0" dirty="0" smtClean="0"/>
              <a:t>Click to insert title</a:t>
            </a:r>
            <a:endParaRPr lang="en-GB" noProof="0" dirty="0"/>
          </a:p>
        </p:txBody>
      </p:sp>
      <p:sp>
        <p:nvSpPr>
          <p:cNvPr id="3" name="Content Placeholder 2"/>
          <p:cNvSpPr>
            <a:spLocks noGrp="1"/>
          </p:cNvSpPr>
          <p:nvPr>
            <p:ph idx="1"/>
          </p:nvPr>
        </p:nvSpPr>
        <p:spPr bwMode="gray">
          <a:xfrm>
            <a:off x="457200" y="2552203"/>
            <a:ext cx="8208000" cy="3600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11644285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rizontal Pictur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3270126"/>
            <a:ext cx="8208000" cy="2880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0"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11" name="Title 10"/>
          <p:cNvSpPr>
            <a:spLocks noGrp="1"/>
          </p:cNvSpPr>
          <p:nvPr>
            <p:ph type="title" hasCustomPrompt="1"/>
          </p:nvPr>
        </p:nvSpPr>
        <p:spPr bwMode="gray">
          <a:xfrm>
            <a:off x="457200" y="1186033"/>
            <a:ext cx="8208000" cy="1368000"/>
          </a:xfrm>
        </p:spPr>
        <p:txBody>
          <a:bodyPr/>
          <a:lstStyle>
            <a:lvl1pPr>
              <a:defRPr>
                <a:solidFill>
                  <a:schemeClr val="bg1"/>
                </a:solidFill>
              </a:defRPr>
            </a:lvl1pPr>
          </a:lstStyle>
          <a:p>
            <a:r>
              <a:rPr lang="en-GB" noProof="0" dirty="0" smtClean="0"/>
              <a:t>Click to insert title</a:t>
            </a:r>
            <a:endParaRPr lang="en-GB" noProof="0" dirty="0"/>
          </a:p>
        </p:txBody>
      </p:sp>
      <p:sp>
        <p:nvSpPr>
          <p:cNvPr id="9" name="Text Placeholder 7"/>
          <p:cNvSpPr>
            <a:spLocks noGrp="1"/>
          </p:cNvSpPr>
          <p:nvPr>
            <p:ph type="body" sz="quarter" idx="14"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
        <p:nvSpPr>
          <p:cNvPr id="8" name="Picture Placeholder 7"/>
          <p:cNvSpPr>
            <a:spLocks noGrp="1"/>
          </p:cNvSpPr>
          <p:nvPr>
            <p:ph type="pic" sz="quarter" idx="13" hasCustomPrompt="1"/>
          </p:nvPr>
        </p:nvSpPr>
        <p:spPr bwMode="gray">
          <a:xfrm>
            <a:off x="0" y="0"/>
            <a:ext cx="9144000" cy="3132000"/>
          </a:xfrm>
          <a:solidFill>
            <a:schemeClr val="accent2">
              <a:lumMod val="20000"/>
              <a:lumOff val="80000"/>
            </a:schemeClr>
          </a:solidFill>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r>
              <a:rPr lang="en-GB" noProof="0" dirty="0" smtClean="0"/>
              <a:t> </a:t>
            </a:r>
          </a:p>
        </p:txBody>
      </p:sp>
      <p:sp>
        <p:nvSpPr>
          <p:cNvPr id="14" name="Rectangle 13"/>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8.7cm (approx. 3:1)</a:t>
            </a:r>
            <a:r>
              <a:rPr lang="en-GB" sz="1000" b="1" u="none" baseline="0" dirty="0" smtClean="0">
                <a:solidFill>
                  <a:srgbClr val="FF0000"/>
                </a:solidFill>
                <a:latin typeface="Lucida Sans" panose="020B0602030504020204" pitchFamily="34" charset="0"/>
              </a:rPr>
              <a:t>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
        <p:nvSpPr>
          <p:cNvPr id="12" name="Freeform 6"/>
          <p:cNvSpPr>
            <a:spLocks noChangeAspect="1" noEditPoints="1"/>
          </p:cNvSpPr>
          <p:nvPr userDrawn="1"/>
        </p:nvSpPr>
        <p:spPr bwMode="gray">
          <a:xfrm>
            <a:off x="6237288" y="5207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grpSp>
        <p:nvGrpSpPr>
          <p:cNvPr id="13" name="Group 12"/>
          <p:cNvGrpSpPr/>
          <p:nvPr userDrawn="1"/>
        </p:nvGrpSpPr>
        <p:grpSpPr>
          <a:xfrm>
            <a:off x="-2628520" y="0"/>
            <a:ext cx="2520000" cy="2928320"/>
            <a:chOff x="-2772816" y="0"/>
            <a:chExt cx="2520000" cy="2928320"/>
          </a:xfrm>
        </p:grpSpPr>
        <p:sp>
          <p:nvSpPr>
            <p:cNvPr id="15" name="Rectangle 14"/>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6"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9565414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ertical Pictur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2552203"/>
            <a:ext cx="5040000" cy="3600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Picture Placeholder 7"/>
          <p:cNvSpPr>
            <a:spLocks noGrp="1"/>
          </p:cNvSpPr>
          <p:nvPr>
            <p:ph type="pic" sz="quarter" idx="13" hasCustomPrompt="1"/>
          </p:nvPr>
        </p:nvSpPr>
        <p:spPr bwMode="gray">
          <a:xfrm>
            <a:off x="5760000" y="0"/>
            <a:ext cx="3384000" cy="6858000"/>
          </a:xfrm>
          <a:solidFill>
            <a:schemeClr val="accent2">
              <a:lumMod val="20000"/>
              <a:lumOff val="80000"/>
            </a:schemeClr>
          </a:solidFill>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r>
              <a:rPr lang="en-GB" noProof="0" dirty="0" smtClean="0"/>
              <a:t> </a:t>
            </a:r>
          </a:p>
        </p:txBody>
      </p:sp>
      <p:sp>
        <p:nvSpPr>
          <p:cNvPr id="11" name="Title 10"/>
          <p:cNvSpPr>
            <a:spLocks noGrp="1"/>
          </p:cNvSpPr>
          <p:nvPr>
            <p:ph type="title" hasCustomPrompt="1"/>
          </p:nvPr>
        </p:nvSpPr>
        <p:spPr bwMode="gray">
          <a:xfrm>
            <a:off x="457200" y="1186033"/>
            <a:ext cx="5040000" cy="1368000"/>
          </a:xfrm>
        </p:spPr>
        <p:txBody>
          <a:bodyPr/>
          <a:lstStyle/>
          <a:p>
            <a:r>
              <a:rPr lang="en-GB" noProof="0" dirty="0" smtClean="0"/>
              <a:t>Click to insert title</a:t>
            </a:r>
            <a:endParaRPr lang="en-GB" noProof="0" dirty="0"/>
          </a:p>
        </p:txBody>
      </p:sp>
      <p:sp>
        <p:nvSpPr>
          <p:cNvPr id="13"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9" name="Text Placeholder 7"/>
          <p:cNvSpPr>
            <a:spLocks noGrp="1"/>
          </p:cNvSpPr>
          <p:nvPr>
            <p:ph type="body" sz="quarter" idx="14" hasCustomPrompt="1"/>
          </p:nvPr>
        </p:nvSpPr>
        <p:spPr bwMode="gray">
          <a:xfrm>
            <a:off x="462405" y="6228318"/>
            <a:ext cx="5040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
        <p:nvSpPr>
          <p:cNvPr id="20" name="Rectangle 19"/>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9.4cm by 19.05cm (1:2)</a:t>
            </a:r>
            <a:r>
              <a:rPr lang="en-GB" sz="1000" b="1" u="none" baseline="0" dirty="0" smtClean="0">
                <a:solidFill>
                  <a:srgbClr val="FF0000"/>
                </a:solidFill>
                <a:latin typeface="Lucida Sans" panose="020B0602030504020204" pitchFamily="34" charset="0"/>
              </a:rPr>
              <a:t>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grpSp>
        <p:nvGrpSpPr>
          <p:cNvPr id="15" name="Group 14"/>
          <p:cNvGrpSpPr/>
          <p:nvPr userDrawn="1"/>
        </p:nvGrpSpPr>
        <p:grpSpPr>
          <a:xfrm>
            <a:off x="-2628520" y="0"/>
            <a:ext cx="2520000" cy="2928320"/>
            <a:chOff x="-2772816" y="0"/>
            <a:chExt cx="2520000" cy="2928320"/>
          </a:xfrm>
        </p:grpSpPr>
        <p:sp>
          <p:nvSpPr>
            <p:cNvPr id="16" name="Rectangle 15"/>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7"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3278071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Pag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p:txBody>
          <a:bodyPr/>
          <a:lstStyle>
            <a:lvl1pPr>
              <a:defRPr>
                <a:solidFill>
                  <a:schemeClr val="bg1"/>
                </a:solidFill>
              </a:defRPr>
            </a:lvl1pPr>
            <a:lvl2pPr>
              <a:defRPr>
                <a:solidFill>
                  <a:schemeClr val="bg1"/>
                </a:solidFill>
              </a:defRPr>
            </a:lvl2pPr>
            <a:lvl3pPr>
              <a:buClr>
                <a:schemeClr val="accent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Picture Placeholder 8"/>
          <p:cNvSpPr>
            <a:spLocks noGrp="1"/>
          </p:cNvSpPr>
          <p:nvPr>
            <p:ph type="pic" sz="quarter" idx="13" hasCustomPrompt="1"/>
          </p:nvPr>
        </p:nvSpPr>
        <p:spPr bwMode="gray">
          <a:xfrm>
            <a:off x="0" y="0"/>
            <a:ext cx="9144000" cy="6858000"/>
          </a:xfrm>
          <a:prstGeom prst="rect">
            <a:avLst/>
          </a:prstGeom>
          <a:solidFill>
            <a:schemeClr val="accent2">
              <a:lumMod val="20000"/>
              <a:lumOff val="80000"/>
            </a:schemeClr>
          </a:solidFill>
        </p:spPr>
        <p:txBody>
          <a:bodyPr/>
          <a:lstStyle>
            <a:lvl1pPr>
              <a:tabLst>
                <a:tab pos="3227388" algn="l"/>
              </a:tabLst>
              <a:defRPr/>
            </a:lvl1pPr>
          </a:lstStyle>
          <a:p>
            <a:r>
              <a:rPr lang="en-GB" noProof="0" dirty="0" smtClean="0"/>
              <a:t> </a:t>
            </a:r>
            <a:endParaRPr lang="en-GB" noProof="0" dirty="0"/>
          </a:p>
        </p:txBody>
      </p:sp>
      <p:sp>
        <p:nvSpPr>
          <p:cNvPr id="2" name="Title 1"/>
          <p:cNvSpPr>
            <a:spLocks noGrp="1"/>
          </p:cNvSpPr>
          <p:nvPr>
            <p:ph type="title" hasCustomPrompt="1"/>
          </p:nvPr>
        </p:nvSpPr>
        <p:spPr bwMode="gray"/>
        <p:txBody>
          <a:bodyPr/>
          <a:lstStyle>
            <a:lvl1pPr>
              <a:defRPr>
                <a:solidFill>
                  <a:schemeClr val="bg1"/>
                </a:solidFill>
              </a:defRPr>
            </a:lvl1pPr>
          </a:lstStyle>
          <a:p>
            <a:r>
              <a:rPr lang="en-GB" noProof="0" dirty="0" smtClean="0"/>
              <a:t>Click to insert title</a:t>
            </a:r>
            <a:endParaRPr lang="en-GB" noProof="0" dirty="0"/>
          </a:p>
        </p:txBody>
      </p:sp>
      <p:sp>
        <p:nvSpPr>
          <p:cNvPr id="67"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10" name="Text Placeholder 7"/>
          <p:cNvSpPr>
            <a:spLocks noGrp="1"/>
          </p:cNvSpPr>
          <p:nvPr>
            <p:ph type="body" sz="quarter" idx="14" hasCustomPrompt="1"/>
          </p:nvPr>
        </p:nvSpPr>
        <p:spPr bwMode="gray">
          <a:xfrm>
            <a:off x="462405" y="6228318"/>
            <a:ext cx="8208000" cy="369332"/>
          </a:xfrm>
        </p:spPr>
        <p:txBody>
          <a:bodyPr anchor="t" anchorCtr="0">
            <a:noAutofit/>
          </a:bodyPr>
          <a:lstStyle>
            <a:lvl1pPr>
              <a:defRPr sz="1200">
                <a:solidFill>
                  <a:schemeClr val="bg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grpSp>
        <p:nvGrpSpPr>
          <p:cNvPr id="15" name="Group 14"/>
          <p:cNvGrpSpPr/>
          <p:nvPr userDrawn="1"/>
        </p:nvGrpSpPr>
        <p:grpSpPr>
          <a:xfrm>
            <a:off x="-2628520" y="0"/>
            <a:ext cx="2520000" cy="2928320"/>
            <a:chOff x="-2772816" y="0"/>
            <a:chExt cx="2520000" cy="2928320"/>
          </a:xfrm>
        </p:grpSpPr>
        <p:sp>
          <p:nvSpPr>
            <p:cNvPr id="16" name="Rectangle 15"/>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7"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8" name="Rectangle 17"/>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19.05cm</a:t>
            </a:r>
            <a:r>
              <a:rPr lang="en-GB" sz="1000" b="1" u="none" baseline="0" dirty="0" smtClean="0">
                <a:solidFill>
                  <a:srgbClr val="FF0000"/>
                </a:solidFill>
                <a:latin typeface="Lucida Sans" panose="020B0602030504020204" pitchFamily="34" charset="0"/>
              </a:rPr>
              <a:t> (1.3:1)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Tree>
    <p:extLst>
      <p:ext uri="{BB962C8B-B14F-4D97-AF65-F5344CB8AC3E}">
        <p14:creationId xmlns:p14="http://schemas.microsoft.com/office/powerpoint/2010/main" val="34006703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tem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57200" y="1186033"/>
            <a:ext cx="7200000" cy="719428"/>
          </a:xfrm>
        </p:spPr>
        <p:txBody>
          <a:bodyPr/>
          <a:lstStyle>
            <a:lvl1pPr>
              <a:defRPr>
                <a:solidFill>
                  <a:schemeClr val="bg1"/>
                </a:solidFill>
              </a:defRPr>
            </a:lvl1pPr>
          </a:lstStyle>
          <a:p>
            <a:r>
              <a:rPr lang="en-GB" noProof="0" dirty="0" smtClean="0"/>
              <a:t>Click to insert title</a:t>
            </a:r>
            <a:endParaRPr lang="en-GB" noProof="0" dirty="0"/>
          </a:p>
        </p:txBody>
      </p:sp>
      <p:sp>
        <p:nvSpPr>
          <p:cNvPr id="3" name="Content Placeholder 2"/>
          <p:cNvSpPr>
            <a:spLocks noGrp="1"/>
          </p:cNvSpPr>
          <p:nvPr>
            <p:ph idx="1"/>
          </p:nvPr>
        </p:nvSpPr>
        <p:spPr bwMode="gray">
          <a:xfrm>
            <a:off x="457200" y="2552203"/>
            <a:ext cx="5616000" cy="3600000"/>
          </a:xfrm>
        </p:spPr>
        <p:txBody>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7"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10" name="Text Placeholder 7"/>
          <p:cNvSpPr>
            <a:spLocks noGrp="1"/>
          </p:cNvSpPr>
          <p:nvPr>
            <p:ph type="body" sz="quarter" idx="14" hasCustomPrompt="1"/>
          </p:nvPr>
        </p:nvSpPr>
        <p:spPr bwMode="gray">
          <a:xfrm>
            <a:off x="462405" y="6228318"/>
            <a:ext cx="8208000" cy="369332"/>
          </a:xfrm>
        </p:spPr>
        <p:txBody>
          <a:bodyPr anchor="t" anchorCtr="0">
            <a:noAutofit/>
          </a:bodyPr>
          <a:lstStyle>
            <a:lvl1pPr>
              <a:defRPr sz="1200">
                <a:solidFill>
                  <a:schemeClr val="bg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
        <p:nvSpPr>
          <p:cNvPr id="9" name="Picture Placeholder 8"/>
          <p:cNvSpPr>
            <a:spLocks noGrp="1"/>
          </p:cNvSpPr>
          <p:nvPr>
            <p:ph type="pic" sz="quarter" idx="13" hasCustomPrompt="1"/>
          </p:nvPr>
        </p:nvSpPr>
        <p:spPr bwMode="gray">
          <a:xfrm>
            <a:off x="0" y="0"/>
            <a:ext cx="9144000" cy="6858000"/>
          </a:xfrm>
          <a:prstGeom prst="rect">
            <a:avLst/>
          </a:prstGeom>
          <a:solidFill>
            <a:schemeClr val="accent2">
              <a:lumMod val="20000"/>
              <a:lumOff val="80000"/>
            </a:schemeClr>
          </a:solidFill>
        </p:spPr>
        <p:txBody>
          <a:bodyPr/>
          <a:lstStyle>
            <a:lvl1pPr>
              <a:tabLst>
                <a:tab pos="3227388" algn="l"/>
              </a:tabLst>
              <a:defRPr/>
            </a:lvl1pPr>
          </a:lstStyle>
          <a:p>
            <a:r>
              <a:rPr lang="en-GB" noProof="0" dirty="0" smtClean="0"/>
              <a:t> </a:t>
            </a:r>
            <a:endParaRPr lang="en-GB" noProof="0" dirty="0"/>
          </a:p>
        </p:txBody>
      </p:sp>
      <p:grpSp>
        <p:nvGrpSpPr>
          <p:cNvPr id="11" name="Group 10"/>
          <p:cNvGrpSpPr/>
          <p:nvPr userDrawn="1"/>
        </p:nvGrpSpPr>
        <p:grpSpPr>
          <a:xfrm>
            <a:off x="-2628520" y="0"/>
            <a:ext cx="2520000" cy="2928320"/>
            <a:chOff x="-2772816" y="0"/>
            <a:chExt cx="2520000" cy="2928320"/>
          </a:xfrm>
        </p:grpSpPr>
        <p:sp>
          <p:nvSpPr>
            <p:cNvPr id="12" name="Rectangle 11"/>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3"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 name="Rectangle 13"/>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19.05cm</a:t>
            </a:r>
            <a:r>
              <a:rPr lang="en-GB" sz="1000" b="1" u="none" baseline="0" dirty="0" smtClean="0">
                <a:solidFill>
                  <a:srgbClr val="FF0000"/>
                </a:solidFill>
                <a:latin typeface="Lucida Sans" panose="020B0602030504020204" pitchFamily="34" charset="0"/>
              </a:rPr>
              <a:t> (1.3:1)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Tree>
    <p:extLst>
      <p:ext uri="{BB962C8B-B14F-4D97-AF65-F5344CB8AC3E}">
        <p14:creationId xmlns:p14="http://schemas.microsoft.com/office/powerpoint/2010/main" val="3766099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58788" y="1188000"/>
            <a:ext cx="8208000" cy="721544"/>
          </a:xfrm>
        </p:spPr>
        <p:txBody>
          <a:bodyPr anchor="t"/>
          <a:lstStyle>
            <a:lvl1pPr algn="l">
              <a:defRPr sz="5400" b="0" cap="none" baseline="0"/>
            </a:lvl1pPr>
          </a:lstStyle>
          <a:p>
            <a:r>
              <a:rPr lang="en-GB" noProof="0" dirty="0" smtClean="0"/>
              <a:t>Click to insert title</a:t>
            </a:r>
            <a:endParaRPr lang="en-GB" noProof="0" dirty="0"/>
          </a:p>
        </p:txBody>
      </p:sp>
      <p:sp>
        <p:nvSpPr>
          <p:cNvPr id="3" name="Text Placeholder 2"/>
          <p:cNvSpPr>
            <a:spLocks noGrp="1"/>
          </p:cNvSpPr>
          <p:nvPr>
            <p:ph type="body" idx="1"/>
          </p:nvPr>
        </p:nvSpPr>
        <p:spPr bwMode="gray">
          <a:xfrm>
            <a:off x="458788" y="2555130"/>
            <a:ext cx="8208000" cy="540000"/>
          </a:xfrm>
        </p:spPr>
        <p:txBody>
          <a:bodyPr anchor="t" anchorCtr="0"/>
          <a:lstStyle>
            <a:lvl1pPr marL="0" indent="0">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Click to edit Master text styles</a:t>
            </a:r>
          </a:p>
        </p:txBody>
      </p:sp>
      <p:sp>
        <p:nvSpPr>
          <p:cNvPr id="8" name="Picture Placeholder 7"/>
          <p:cNvSpPr>
            <a:spLocks noGrp="1"/>
          </p:cNvSpPr>
          <p:nvPr>
            <p:ph type="pic" sz="quarter" idx="13" hasCustomPrompt="1"/>
          </p:nvPr>
        </p:nvSpPr>
        <p:spPr bwMode="gray">
          <a:xfrm>
            <a:off x="0" y="3726000"/>
            <a:ext cx="9144000" cy="3132000"/>
          </a:xfrm>
          <a:solidFill>
            <a:schemeClr val="accent2">
              <a:lumMod val="20000"/>
              <a:lumOff val="80000"/>
            </a:schemeClr>
          </a:solidFill>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r>
              <a:rPr lang="en-GB" noProof="0" dirty="0" smtClean="0"/>
              <a:t> </a:t>
            </a:r>
          </a:p>
        </p:txBody>
      </p:sp>
      <p:grpSp>
        <p:nvGrpSpPr>
          <p:cNvPr id="9" name="Group 8"/>
          <p:cNvGrpSpPr/>
          <p:nvPr userDrawn="1"/>
        </p:nvGrpSpPr>
        <p:grpSpPr>
          <a:xfrm>
            <a:off x="-2628520" y="0"/>
            <a:ext cx="2520000" cy="2928320"/>
            <a:chOff x="-2772816" y="0"/>
            <a:chExt cx="2520000" cy="2928320"/>
          </a:xfrm>
        </p:grpSpPr>
        <p:sp>
          <p:nvSpPr>
            <p:cNvPr id="10" name="Rectangle 9"/>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1"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2" name="Rectangle 11"/>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8.7cm (approx. 3:1)</a:t>
            </a:r>
            <a:r>
              <a:rPr lang="en-GB" sz="1000" b="1" u="none" baseline="0" dirty="0" smtClean="0">
                <a:solidFill>
                  <a:srgbClr val="FF0000"/>
                </a:solidFill>
                <a:latin typeface="Lucida Sans" panose="020B0602030504020204" pitchFamily="34" charset="0"/>
              </a:rPr>
              <a:t>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Tree>
    <p:extLst>
      <p:ext uri="{BB962C8B-B14F-4D97-AF65-F5344CB8AC3E}">
        <p14:creationId xmlns:p14="http://schemas.microsoft.com/office/powerpoint/2010/main" val="7256603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bwMode="gray">
          <a:xfrm>
            <a:off x="457200" y="2552399"/>
            <a:ext cx="3960000" cy="3600000"/>
          </a:xfrm>
        </p:spPr>
        <p:txBody>
          <a:bodyPr/>
          <a:lstStyle>
            <a:lvl1pPr>
              <a:defRPr sz="3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bwMode="gray">
          <a:xfrm>
            <a:off x="4705200" y="2552399"/>
            <a:ext cx="3960000" cy="3600000"/>
          </a:xfrm>
        </p:spPr>
        <p:txBody>
          <a:bodyPr/>
          <a:lstStyle>
            <a:lvl1pPr>
              <a:defRPr sz="3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Title 8"/>
          <p:cNvSpPr>
            <a:spLocks noGrp="1"/>
          </p:cNvSpPr>
          <p:nvPr>
            <p:ph type="title" hasCustomPrompt="1"/>
          </p:nvPr>
        </p:nvSpPr>
        <p:spPr bwMode="gray"/>
        <p:txBody>
          <a:bodyPr/>
          <a:lstStyle/>
          <a:p>
            <a:r>
              <a:rPr lang="en-GB" noProof="0" dirty="0" smtClean="0"/>
              <a:t>Click to insert title</a:t>
            </a:r>
            <a:endParaRPr lang="en-GB" noProof="0" dirty="0"/>
          </a:p>
        </p:txBody>
      </p:sp>
      <p:sp>
        <p:nvSpPr>
          <p:cNvPr id="8"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231722027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p>
            <a:r>
              <a:rPr lang="en-GB" noProof="0" dirty="0" smtClean="0"/>
              <a:t>Click to insert title</a:t>
            </a:r>
            <a:endParaRPr lang="en-GB" noProof="0" dirty="0"/>
          </a:p>
        </p:txBody>
      </p:sp>
      <p:sp>
        <p:nvSpPr>
          <p:cNvPr id="6"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134121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57200" y="1186033"/>
            <a:ext cx="8208000" cy="719428"/>
          </a:xfrm>
          <a:prstGeom prst="rect">
            <a:avLst/>
          </a:prstGeom>
        </p:spPr>
        <p:txBody>
          <a:bodyPr vert="horz" lIns="0" tIns="0" rIns="0" bIns="0" rtlCol="0" anchor="t" anchorCtr="0">
            <a:noAutofit/>
          </a:bodyPr>
          <a:lstStyle/>
          <a:p>
            <a:r>
              <a:rPr lang="en-GB" noProof="0" dirty="0" smtClean="0"/>
              <a:t>Click to insert title</a:t>
            </a:r>
            <a:endParaRPr lang="en-GB" noProof="0" dirty="0"/>
          </a:p>
        </p:txBody>
      </p:sp>
      <p:sp>
        <p:nvSpPr>
          <p:cNvPr id="3" name="Text Placeholder 2"/>
          <p:cNvSpPr>
            <a:spLocks noGrp="1"/>
          </p:cNvSpPr>
          <p:nvPr>
            <p:ph type="body" idx="1"/>
          </p:nvPr>
        </p:nvSpPr>
        <p:spPr bwMode="gray">
          <a:xfrm>
            <a:off x="457200" y="2552203"/>
            <a:ext cx="8208000" cy="3600000"/>
          </a:xfrm>
          <a:prstGeom prst="rect">
            <a:avLst/>
          </a:prstGeom>
        </p:spPr>
        <p:txBody>
          <a:bodyPr vert="horz" lIns="0" tIns="0" rIns="0" bIns="0" rtlCol="0" anchor="t" anchorCtr="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4" name="Freeform 6"/>
          <p:cNvSpPr>
            <a:spLocks noChangeAspect="1" noEditPoints="1"/>
          </p:cNvSpPr>
          <p:nvPr/>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noProof="0" dirty="0"/>
          </a:p>
        </p:txBody>
      </p:sp>
    </p:spTree>
    <p:extLst>
      <p:ext uri="{BB962C8B-B14F-4D97-AF65-F5344CB8AC3E}">
        <p14:creationId xmlns:p14="http://schemas.microsoft.com/office/powerpoint/2010/main" val="124353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1" r:id="rId4"/>
    <p:sldLayoutId id="2147483660" r:id="rId5"/>
    <p:sldLayoutId id="2147483664" r:id="rId6"/>
    <p:sldLayoutId id="2147483651" r:id="rId7"/>
    <p:sldLayoutId id="2147483652" r:id="rId8"/>
    <p:sldLayoutId id="2147483654" r:id="rId9"/>
    <p:sldLayoutId id="2147483655" r:id="rId10"/>
    <p:sldLayoutId id="2147483663" r:id="rId11"/>
  </p:sldLayoutIdLst>
  <p:timing>
    <p:tnLst>
      <p:par>
        <p:cTn id="1" dur="indefinite" restart="never" nodeType="tmRoot"/>
      </p:par>
    </p:tnLst>
  </p:timing>
  <p:hf sldNum="0" hdr="0" ftr="0"/>
  <p:txStyles>
    <p:titleStyle>
      <a:lvl1pPr algn="l" defTabSz="914400" rtl="0" eaLnBrk="1" latinLnBrk="0" hangingPunct="1">
        <a:lnSpc>
          <a:spcPct val="85000"/>
        </a:lnSpc>
        <a:spcBef>
          <a:spcPct val="0"/>
        </a:spcBef>
        <a:buNone/>
        <a:defRPr sz="5400" kern="1200" baseline="0">
          <a:solidFill>
            <a:schemeClr val="accent1"/>
          </a:solidFill>
          <a:latin typeface="+mj-lt"/>
          <a:ea typeface="+mj-ea"/>
          <a:cs typeface="+mj-cs"/>
        </a:defRPr>
      </a:lvl1pPr>
    </p:titleStyle>
    <p:bodyStyle>
      <a:lvl1pPr marL="0" indent="0" algn="l" defTabSz="914400" rtl="0" eaLnBrk="1" latinLnBrk="0" hangingPunct="1">
        <a:spcBef>
          <a:spcPts val="1200"/>
        </a:spcBef>
        <a:buFont typeface="Arial" panose="020B0604020202020204" pitchFamily="34" charset="0"/>
        <a:buNone/>
        <a:defRPr sz="3000" kern="1200">
          <a:solidFill>
            <a:schemeClr val="accent1"/>
          </a:solidFill>
          <a:latin typeface="+mj-lt"/>
          <a:ea typeface="+mn-ea"/>
          <a:cs typeface="+mn-cs"/>
        </a:defRPr>
      </a:lvl1pPr>
      <a:lvl2pPr marL="0" indent="0" algn="l" defTabSz="914400" rtl="0" eaLnBrk="1" latinLnBrk="0" hangingPunct="1">
        <a:spcBef>
          <a:spcPts val="600"/>
        </a:spcBef>
        <a:buFont typeface="Arial" panose="020B0604020202020204" pitchFamily="34" charset="0"/>
        <a:buNone/>
        <a:defRPr sz="2000" kern="1200">
          <a:solidFill>
            <a:schemeClr val="tx1"/>
          </a:solidFill>
          <a:latin typeface="+mj-lt"/>
          <a:ea typeface="+mn-ea"/>
          <a:cs typeface="+mn-cs"/>
        </a:defRPr>
      </a:lvl2pPr>
      <a:lvl3pPr marL="270000" indent="-270000" algn="l" defTabSz="914400" rtl="0" eaLnBrk="1" latinLnBrk="0" hangingPunct="1">
        <a:lnSpc>
          <a:spcPct val="100000"/>
        </a:lnSpc>
        <a:spcBef>
          <a:spcPts val="600"/>
        </a:spcBef>
        <a:buClr>
          <a:schemeClr val="accent1"/>
        </a:buClr>
        <a:buFont typeface="Arial" panose="020B0604020202020204" pitchFamily="34" charset="0"/>
        <a:buChar char="•"/>
        <a:defRPr sz="2000" kern="1200">
          <a:solidFill>
            <a:schemeClr val="tx1"/>
          </a:solidFill>
          <a:latin typeface="+mj-lt"/>
          <a:ea typeface="+mn-ea"/>
          <a:cs typeface="+mn-cs"/>
        </a:defRPr>
      </a:lvl3pPr>
      <a:lvl4pPr marL="54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4pPr>
      <a:lvl5pPr marL="810000" indent="-270000" algn="l" defTabSz="914400" rtl="0" eaLnBrk="1" latinLnBrk="0" hangingPunct="1">
        <a:spcBef>
          <a:spcPts val="300"/>
        </a:spcBef>
        <a:buClr>
          <a:schemeClr val="tx1"/>
        </a:buClr>
        <a:buFont typeface="Verdana" panose="020B0604030504040204" pitchFamily="34" charset="0"/>
        <a:buChar char="–"/>
        <a:defRPr sz="2000" kern="1200" baseline="0">
          <a:solidFill>
            <a:schemeClr val="tx1"/>
          </a:solidFill>
          <a:latin typeface="+mj-lt"/>
          <a:ea typeface="+mn-ea"/>
          <a:cs typeface="+mn-cs"/>
        </a:defRPr>
      </a:lvl5pPr>
      <a:lvl6pPr marL="108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6pPr>
      <a:lvl7pPr marL="135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7pPr>
      <a:lvl8pPr marL="162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8pPr>
      <a:lvl9pPr marL="1890000" indent="-269875"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9pPr>
    </p:bodyStyle>
    <p:otherStyle>
      <a:defPPr>
        <a:defRPr lang="en-GB"/>
      </a:defPPr>
      <a:lvl1pPr marL="0" indent="0" algn="l" defTabSz="914400" rtl="0" eaLnBrk="1" latinLnBrk="0" hangingPunct="1">
        <a:spcBef>
          <a:spcPts val="400"/>
        </a:spcBef>
        <a:buFont typeface="Arial" panose="020B0604020202020204" pitchFamily="34" charset="0"/>
        <a:buNone/>
        <a:defRPr sz="1800" kern="1200">
          <a:solidFill>
            <a:schemeClr val="tx1"/>
          </a:solidFill>
          <a:latin typeface="+mn-lt"/>
          <a:ea typeface="+mn-ea"/>
          <a:cs typeface="+mn-cs"/>
        </a:defRPr>
      </a:lvl1pPr>
      <a:lvl2pPr marL="270000" indent="-270000" algn="l" defTabSz="914400" rtl="0" eaLnBrk="1" latinLnBrk="0" hangingPunct="1">
        <a:lnSpc>
          <a:spcPct val="100000"/>
        </a:lnSpc>
        <a:spcBef>
          <a:spcPts val="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54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3pPr>
      <a:lvl4pPr marL="810000" indent="-270000" algn="l" defTabSz="914400" rtl="0" eaLnBrk="1" latinLnBrk="0" hangingPunct="1">
        <a:spcBef>
          <a:spcPts val="200"/>
        </a:spcBef>
        <a:buClr>
          <a:schemeClr val="tx1"/>
        </a:buClr>
        <a:buFont typeface="Verdana" panose="020B0604030504040204" pitchFamily="34" charset="0"/>
        <a:buChar char="–"/>
        <a:defRPr sz="1800" kern="1200" baseline="0">
          <a:solidFill>
            <a:schemeClr val="tx1"/>
          </a:solidFill>
          <a:latin typeface="+mn-lt"/>
          <a:ea typeface="+mn-ea"/>
          <a:cs typeface="+mn-cs"/>
        </a:defRPr>
      </a:lvl4pPr>
      <a:lvl5pPr marL="108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5pPr>
      <a:lvl6pPr marL="135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6pPr>
      <a:lvl7pPr marL="162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7pPr>
      <a:lvl8pPr marL="189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8pPr>
      <a:lvl9pPr marL="216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gov.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eea-registration-certificate/permanent-residence" TargetMode="External"/><Relationship Id="rId2" Type="http://schemas.openxmlformats.org/officeDocument/2006/relationships/hyperlink" Target="https://www.gov.uk/eea-registration-certificate/overvie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register-british-citizen" TargetMode="External"/><Relationship Id="rId2" Type="http://schemas.openxmlformats.org/officeDocument/2006/relationships/hyperlink" Target="https://www.gov.uk/becoming-a-british-citizen/check-if-you-can-appl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19871" y="2060626"/>
            <a:ext cx="8217730" cy="4176662"/>
          </a:xfrm>
        </p:spPr>
        <p:txBody>
          <a:bodyPr/>
          <a:lstStyle/>
          <a:p>
            <a:r>
              <a:rPr lang="en-GB" sz="7200" dirty="0" smtClean="0">
                <a:latin typeface="Arial" panose="020B0604020202020204" pitchFamily="34" charset="0"/>
                <a:cs typeface="Arial" panose="020B0604020202020204" pitchFamily="34" charset="0"/>
              </a:rPr>
              <a:t/>
            </a:r>
            <a:br>
              <a:rPr lang="en-GB" sz="7200" dirty="0" smtClean="0">
                <a:latin typeface="Arial" panose="020B0604020202020204" pitchFamily="34" charset="0"/>
                <a:cs typeface="Arial" panose="020B0604020202020204" pitchFamily="34" charset="0"/>
              </a:rPr>
            </a:br>
            <a:r>
              <a:rPr lang="en-GB" sz="7200" dirty="0" smtClean="0">
                <a:latin typeface="Arial" panose="020B0604020202020204" pitchFamily="34" charset="0"/>
                <a:cs typeface="Arial" panose="020B0604020202020204" pitchFamily="34" charset="0"/>
              </a:rPr>
              <a:t/>
            </a:r>
            <a:br>
              <a:rPr lang="en-GB" sz="7200" dirty="0" smtClean="0">
                <a:latin typeface="Arial" panose="020B0604020202020204" pitchFamily="34" charset="0"/>
                <a:cs typeface="Arial" panose="020B0604020202020204" pitchFamily="34" charset="0"/>
              </a:rPr>
            </a:br>
            <a:r>
              <a:rPr lang="en-GB" sz="7200" dirty="0" smtClean="0">
                <a:latin typeface="Arial" panose="020B0604020202020204" pitchFamily="34" charset="0"/>
                <a:cs typeface="Arial" panose="020B0604020202020204" pitchFamily="34" charset="0"/>
              </a:rPr>
              <a:t>POST-REFERENDUM </a:t>
            </a:r>
            <a:r>
              <a:rPr lang="en-GB" sz="7200" dirty="0" smtClean="0">
                <a:solidFill>
                  <a:schemeClr val="bg1">
                    <a:lumMod val="65000"/>
                  </a:schemeClr>
                </a:solidFill>
                <a:latin typeface="Arial" panose="020B0604020202020204" pitchFamily="34" charset="0"/>
                <a:cs typeface="Arial" panose="020B0604020202020204" pitchFamily="34" charset="0"/>
              </a:rPr>
              <a:t>INFORMATION FOR EUROPEAN COLLEAGUES </a:t>
            </a:r>
            <a:br>
              <a:rPr lang="en-GB" sz="7200" dirty="0" smtClean="0">
                <a:solidFill>
                  <a:schemeClr val="bg1">
                    <a:lumMod val="65000"/>
                  </a:schemeClr>
                </a:solidFill>
                <a:latin typeface="Arial" panose="020B0604020202020204" pitchFamily="34" charset="0"/>
                <a:cs typeface="Arial" panose="020B0604020202020204" pitchFamily="34" charset="0"/>
              </a:rPr>
            </a:br>
            <a:endParaRPr lang="en-GB" sz="7200" dirty="0">
              <a:solidFill>
                <a:schemeClr val="bg1">
                  <a:lumMod val="65000"/>
                </a:schemeClr>
              </a:solidFill>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a:xfrm>
            <a:off x="477820" y="5555123"/>
            <a:ext cx="8208000" cy="507831"/>
          </a:xfrm>
        </p:spPr>
        <p:txBody>
          <a:bodyPr/>
          <a:lstStyle/>
          <a:p>
            <a:fld id="{32E6C46E-1A7E-4AC4-9530-BD9EBA20BCF0}" type="datetime3">
              <a:rPr lang="en-US" smtClean="0">
                <a:latin typeface="Arial" panose="020B0604020202020204" pitchFamily="34" charset="0"/>
                <a:cs typeface="Arial" panose="020B0604020202020204" pitchFamily="34" charset="0"/>
              </a:rPr>
              <a:t>24 November 2016</a:t>
            </a:fld>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4546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THE FUTURE</a:t>
            </a: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4814372"/>
          </a:xfrm>
        </p:spPr>
        <p:txBody>
          <a:bodyPr/>
          <a:lstStyle/>
          <a:p>
            <a:pPr lvl="2"/>
            <a:r>
              <a:rPr lang="en-GB" sz="2400" dirty="0" smtClean="0">
                <a:latin typeface="+mn-lt"/>
                <a:cs typeface="Arial" panose="020B0604020202020204" pitchFamily="34" charset="0"/>
              </a:rPr>
              <a:t>The details of Brexit and the outcome of negotiations are </a:t>
            </a:r>
            <a:r>
              <a:rPr lang="en-GB" sz="2400" dirty="0" smtClean="0">
                <a:latin typeface="+mn-lt"/>
                <a:cs typeface="Arial" panose="020B0604020202020204" pitchFamily="34" charset="0"/>
              </a:rPr>
              <a:t>still uncertain</a:t>
            </a:r>
            <a:r>
              <a:rPr lang="en-GB" sz="2400" dirty="0" smtClean="0">
                <a:latin typeface="+mn-lt"/>
                <a:cs typeface="Arial" panose="020B0604020202020204" pitchFamily="34" charset="0"/>
              </a:rPr>
              <a:t>.</a:t>
            </a:r>
          </a:p>
          <a:p>
            <a:pPr marL="0" lvl="2" indent="0">
              <a:buNone/>
            </a:pPr>
            <a:endParaRPr lang="en-GB" sz="2400" dirty="0" smtClean="0">
              <a:latin typeface="+mn-lt"/>
              <a:cs typeface="Arial" panose="020B0604020202020204" pitchFamily="34" charset="0"/>
            </a:endParaRPr>
          </a:p>
          <a:p>
            <a:pPr lvl="2"/>
            <a:r>
              <a:rPr lang="en-GB" sz="2400" dirty="0" smtClean="0">
                <a:latin typeface="+mn-lt"/>
                <a:cs typeface="Arial" panose="020B0604020202020204" pitchFamily="34" charset="0"/>
              </a:rPr>
              <a:t>The University of Southampton will continue to update European colleagues where possible as confirmed changes become clear. </a:t>
            </a:r>
          </a:p>
          <a:p>
            <a:pPr lvl="2"/>
            <a:endParaRPr lang="en-GB" sz="2400" dirty="0" smtClean="0">
              <a:latin typeface="+mn-lt"/>
              <a:cs typeface="Arial" panose="020B0604020202020204" pitchFamily="34" charset="0"/>
            </a:endParaRPr>
          </a:p>
          <a:p>
            <a:pPr lvl="2"/>
            <a:endParaRPr lang="en-GB" sz="2400" dirty="0">
              <a:latin typeface="+mn-lt"/>
              <a:cs typeface="Arial" panose="020B0604020202020204" pitchFamily="34" charset="0"/>
            </a:endParaRPr>
          </a:p>
          <a:p>
            <a:pPr lvl="2"/>
            <a:r>
              <a:rPr lang="en-GB" sz="2400" i="1" dirty="0" smtClean="0">
                <a:latin typeface="+mn-lt"/>
                <a:cs typeface="Arial" panose="020B0604020202020204" pitchFamily="34" charset="0"/>
              </a:rPr>
              <a:t>Hyperlinks in this presentation go relevant pages on </a:t>
            </a:r>
            <a:r>
              <a:rPr lang="en-GB" sz="2400" i="1" dirty="0" smtClean="0">
                <a:latin typeface="+mn-lt"/>
                <a:cs typeface="Arial" panose="020B0604020202020204" pitchFamily="34" charset="0"/>
                <a:hlinkClick r:id="rId2"/>
              </a:rPr>
              <a:t>www.gov.uk</a:t>
            </a:r>
            <a:r>
              <a:rPr lang="en-GB" sz="2400" i="1" dirty="0" smtClean="0">
                <a:latin typeface="+mn-lt"/>
                <a:cs typeface="Arial" panose="020B0604020202020204" pitchFamily="34" charset="0"/>
              </a:rPr>
              <a:t> to provide more detailed information.</a:t>
            </a:r>
            <a:endParaRPr lang="en-GB" sz="2400" i="1" dirty="0">
              <a:latin typeface="+mn-lt"/>
              <a:cs typeface="Arial" panose="020B0604020202020204" pitchFamily="34" charset="0"/>
            </a:endParaRPr>
          </a:p>
        </p:txBody>
      </p:sp>
    </p:spTree>
    <p:extLst>
      <p:ext uri="{BB962C8B-B14F-4D97-AF65-F5344CB8AC3E}">
        <p14:creationId xmlns:p14="http://schemas.microsoft.com/office/powerpoint/2010/main" val="1630667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INTRODUCTION</a:t>
            </a:r>
            <a:br>
              <a:rPr lang="en-GB" sz="4000" dirty="0" smtClean="0">
                <a:latin typeface="Arial" panose="020B0604020202020204" pitchFamily="34" charset="0"/>
                <a:cs typeface="Arial" panose="020B0604020202020204" pitchFamily="34" charset="0"/>
              </a:rPr>
            </a:b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3901133"/>
          </a:xfrm>
        </p:spPr>
        <p:txBody>
          <a:bodyPr/>
          <a:lstStyle/>
          <a:p>
            <a:pPr marL="0" lvl="2" indent="0">
              <a:buNone/>
            </a:pPr>
            <a:r>
              <a:rPr lang="en-GB" sz="2400" dirty="0">
                <a:latin typeface="+mn-lt"/>
                <a:cs typeface="Arial" panose="020B0604020202020204" pitchFamily="34" charset="0"/>
              </a:rPr>
              <a:t>Almost one thousand members of our staff and two thousand students are from Europe and form an integral part of the future success of our University</a:t>
            </a:r>
            <a:r>
              <a:rPr lang="en-GB" sz="2400" dirty="0" smtClean="0">
                <a:latin typeface="+mn-lt"/>
                <a:cs typeface="Arial" panose="020B0604020202020204" pitchFamily="34" charset="0"/>
              </a:rPr>
              <a:t>. </a:t>
            </a:r>
          </a:p>
          <a:p>
            <a:pPr marL="0" lvl="2" indent="0">
              <a:buNone/>
            </a:pPr>
            <a:r>
              <a:rPr lang="en-GB" sz="2400" dirty="0">
                <a:latin typeface="+mn-lt"/>
                <a:cs typeface="Arial" panose="020B0604020202020204" pitchFamily="34" charset="0"/>
              </a:rPr>
              <a:t>The result of the EU referendum leaves us with some significant questions to answer but also a need to work even more closely together to navigate our way successfully through</a:t>
            </a:r>
            <a:r>
              <a:rPr lang="en-GB" sz="2400" dirty="0" smtClean="0">
                <a:latin typeface="+mn-lt"/>
                <a:cs typeface="Arial" panose="020B0604020202020204" pitchFamily="34" charset="0"/>
              </a:rPr>
              <a:t>.</a:t>
            </a:r>
          </a:p>
          <a:p>
            <a:pPr marL="0" lvl="2" indent="0">
              <a:buNone/>
            </a:pPr>
            <a:r>
              <a:rPr lang="en-GB" sz="2400" dirty="0" smtClean="0">
                <a:latin typeface="+mn-lt"/>
                <a:cs typeface="Arial" panose="020B0604020202020204" pitchFamily="34" charset="0"/>
              </a:rPr>
              <a:t>This information is being provided as part of </a:t>
            </a:r>
            <a:r>
              <a:rPr lang="en-GB" sz="2400" dirty="0">
                <a:latin typeface="+mn-lt"/>
                <a:cs typeface="Arial" panose="020B0604020202020204" pitchFamily="34" charset="0"/>
              </a:rPr>
              <a:t>our commitment </a:t>
            </a:r>
            <a:r>
              <a:rPr lang="en-GB" sz="2400" dirty="0" smtClean="0">
                <a:latin typeface="+mn-lt"/>
                <a:cs typeface="Arial" panose="020B0604020202020204" pitchFamily="34" charset="0"/>
              </a:rPr>
              <a:t>to work </a:t>
            </a:r>
            <a:r>
              <a:rPr lang="en-GB" sz="2400" dirty="0">
                <a:latin typeface="+mn-lt"/>
                <a:cs typeface="Arial" panose="020B0604020202020204" pitchFamily="34" charset="0"/>
              </a:rPr>
              <a:t>closely with </a:t>
            </a:r>
            <a:r>
              <a:rPr lang="en-GB" sz="2400" dirty="0" smtClean="0">
                <a:latin typeface="+mn-lt"/>
                <a:cs typeface="Arial" panose="020B0604020202020204" pitchFamily="34" charset="0"/>
              </a:rPr>
              <a:t>colleagues to </a:t>
            </a:r>
            <a:r>
              <a:rPr lang="en-GB" sz="2400" dirty="0">
                <a:latin typeface="+mn-lt"/>
                <a:cs typeface="Arial" panose="020B0604020202020204" pitchFamily="34" charset="0"/>
              </a:rPr>
              <a:t>ensure that they are supported through this process.</a:t>
            </a:r>
          </a:p>
        </p:txBody>
      </p:sp>
    </p:spTree>
    <p:extLst>
      <p:ext uri="{BB962C8B-B14F-4D97-AF65-F5344CB8AC3E}">
        <p14:creationId xmlns:p14="http://schemas.microsoft.com/office/powerpoint/2010/main" val="1019765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WHO IS THIS FOR?</a:t>
            </a:r>
            <a:br>
              <a:rPr lang="en-GB" sz="4000" dirty="0" smtClean="0">
                <a:latin typeface="Arial" panose="020B0604020202020204" pitchFamily="34" charset="0"/>
                <a:cs typeface="Arial" panose="020B0604020202020204" pitchFamily="34" charset="0"/>
              </a:rPr>
            </a:b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26996"/>
            <a:ext cx="8208000" cy="3901133"/>
          </a:xfrm>
        </p:spPr>
        <p:txBody>
          <a:bodyPr/>
          <a:lstStyle/>
          <a:p>
            <a:pPr lvl="2"/>
            <a:r>
              <a:rPr lang="en-GB" sz="2400" b="1" dirty="0" smtClean="0">
                <a:latin typeface="+mn-lt"/>
                <a:cs typeface="Arial" panose="020B0604020202020204" pitchFamily="34" charset="0"/>
              </a:rPr>
              <a:t>EU nationals </a:t>
            </a:r>
            <a:r>
              <a:rPr lang="en-GB" sz="2400" dirty="0" smtClean="0">
                <a:latin typeface="+mn-lt"/>
                <a:cs typeface="Arial" panose="020B0604020202020204" pitchFamily="34" charset="0"/>
              </a:rPr>
              <a:t>(27 countries) - Austria, Belgium, Bulgaria, Croatia, Republic of Cyprus, Czech Republic, Denmark, Estonia, Finland, France, Germany, Greece, Hungary, Ireland, Italy, Latvia, Lithuania, Luxembourg, Malta, Netherlands, Poland, Portugal, Romania, Slovakia, Slovenia, Spain and Sweden.</a:t>
            </a:r>
            <a:endParaRPr lang="en-GB" sz="2400" dirty="0">
              <a:latin typeface="+mn-lt"/>
              <a:cs typeface="Arial" panose="020B0604020202020204" pitchFamily="34" charset="0"/>
            </a:endParaRPr>
          </a:p>
          <a:p>
            <a:pPr lvl="2"/>
            <a:r>
              <a:rPr lang="en-GB" sz="2400" b="1" dirty="0" smtClean="0">
                <a:latin typeface="+mn-lt"/>
                <a:cs typeface="Arial" panose="020B0604020202020204" pitchFamily="34" charset="0"/>
              </a:rPr>
              <a:t>EEA nationals </a:t>
            </a:r>
            <a:r>
              <a:rPr lang="en-GB" sz="2400" dirty="0" smtClean="0">
                <a:latin typeface="+mn-lt"/>
                <a:cs typeface="Arial" panose="020B0604020202020204" pitchFamily="34" charset="0"/>
              </a:rPr>
              <a:t>– Norway, Iceland and Liechtenstein.</a:t>
            </a:r>
          </a:p>
          <a:p>
            <a:pPr lvl="2"/>
            <a:r>
              <a:rPr lang="en-GB" sz="2400" b="1" dirty="0" smtClean="0">
                <a:latin typeface="+mn-lt"/>
                <a:cs typeface="Arial" panose="020B0604020202020204" pitchFamily="34" charset="0"/>
              </a:rPr>
              <a:t>Swiss nationals</a:t>
            </a:r>
          </a:p>
          <a:p>
            <a:pPr lvl="2"/>
            <a:r>
              <a:rPr lang="en-GB" sz="2400" b="1" dirty="0" smtClean="0">
                <a:latin typeface="+mn-lt"/>
                <a:cs typeface="Arial" panose="020B0604020202020204" pitchFamily="34" charset="0"/>
              </a:rPr>
              <a:t>Family members </a:t>
            </a:r>
            <a:r>
              <a:rPr lang="en-GB" sz="2400" dirty="0" smtClean="0">
                <a:latin typeface="+mn-lt"/>
                <a:cs typeface="Arial" panose="020B0604020202020204" pitchFamily="34" charset="0"/>
              </a:rPr>
              <a:t>of the above.</a:t>
            </a:r>
          </a:p>
        </p:txBody>
      </p:sp>
    </p:spTree>
    <p:extLst>
      <p:ext uri="{BB962C8B-B14F-4D97-AF65-F5344CB8AC3E}">
        <p14:creationId xmlns:p14="http://schemas.microsoft.com/office/powerpoint/2010/main" val="3420719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WHAT IS MY STATUS?</a:t>
            </a:r>
            <a:br>
              <a:rPr lang="en-GB" sz="4000" dirty="0" smtClean="0">
                <a:latin typeface="Arial" panose="020B0604020202020204" pitchFamily="34" charset="0"/>
                <a:cs typeface="Arial" panose="020B0604020202020204" pitchFamily="34" charset="0"/>
              </a:rPr>
            </a:b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4670654"/>
          </a:xfrm>
        </p:spPr>
        <p:txBody>
          <a:bodyPr/>
          <a:lstStyle/>
          <a:p>
            <a:pPr lvl="2"/>
            <a:r>
              <a:rPr lang="en-GB" sz="2400" dirty="0">
                <a:latin typeface="+mn-lt"/>
                <a:cs typeface="Arial" panose="020B0604020202020204" pitchFamily="34" charset="0"/>
              </a:rPr>
              <a:t>On 23 June 2016 – the UK voted to leave the EU.</a:t>
            </a:r>
          </a:p>
          <a:p>
            <a:pPr lvl="2"/>
            <a:r>
              <a:rPr lang="en-GB" sz="2400" dirty="0" smtClean="0">
                <a:latin typeface="+mn-lt"/>
                <a:cs typeface="Arial" panose="020B0604020202020204" pitchFamily="34" charset="0"/>
              </a:rPr>
              <a:t>The UK is still a full member state of the European Union and as such there is freedom of movement of workers and the right of EU citizens and their family members to move and reside freely within member states.</a:t>
            </a:r>
          </a:p>
          <a:p>
            <a:pPr lvl="2"/>
            <a:r>
              <a:rPr lang="en-GB" sz="2400" dirty="0" smtClean="0">
                <a:latin typeface="+mn-lt"/>
                <a:cs typeface="Arial" panose="020B0604020202020204" pitchFamily="34" charset="0"/>
              </a:rPr>
              <a:t>The UK government will invoke Article 50 of the Lisbon Treaty by the end of March 2017.</a:t>
            </a:r>
          </a:p>
          <a:p>
            <a:pPr lvl="2"/>
            <a:r>
              <a:rPr lang="en-GB" sz="2400" dirty="0" smtClean="0">
                <a:latin typeface="+mn-lt"/>
                <a:cs typeface="Arial" panose="020B0604020202020204" pitchFamily="34" charset="0"/>
              </a:rPr>
              <a:t>The UK will then have two years to exit the EU. </a:t>
            </a:r>
          </a:p>
          <a:p>
            <a:pPr lvl="2"/>
            <a:r>
              <a:rPr lang="en-GB" sz="2400" dirty="0" smtClean="0">
                <a:latin typeface="+mn-lt"/>
                <a:cs typeface="Arial" panose="020B0604020202020204" pitchFamily="34" charset="0"/>
              </a:rPr>
              <a:t>During that period the legal status of European nationals living and working in Britain will be made clear. </a:t>
            </a:r>
          </a:p>
        </p:txBody>
      </p:sp>
    </p:spTree>
    <p:extLst>
      <p:ext uri="{BB962C8B-B14F-4D97-AF65-F5344CB8AC3E}">
        <p14:creationId xmlns:p14="http://schemas.microsoft.com/office/powerpoint/2010/main" val="3954016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WHAT ARE MY OPTIONS? Part 1</a:t>
            </a: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4814372"/>
          </a:xfrm>
        </p:spPr>
        <p:txBody>
          <a:bodyPr/>
          <a:lstStyle/>
          <a:p>
            <a:pPr marL="0" lvl="2" indent="0">
              <a:buNone/>
            </a:pPr>
            <a:r>
              <a:rPr lang="en-GB" sz="2400" dirty="0" smtClean="0">
                <a:latin typeface="+mn-lt"/>
                <a:cs typeface="Arial" panose="020B0604020202020204" pitchFamily="34" charset="0"/>
              </a:rPr>
              <a:t>This depends on what you think the outcome of the Brexit negotiations will be, how long you have resided in the UK and your status.</a:t>
            </a:r>
          </a:p>
          <a:p>
            <a:pPr lvl="2"/>
            <a:r>
              <a:rPr lang="en-GB" sz="2400" dirty="0" smtClean="0">
                <a:latin typeface="+mn-lt"/>
                <a:cs typeface="Arial" panose="020B0604020202020204" pitchFamily="34" charset="0"/>
              </a:rPr>
              <a:t>You may decide not to do anything. Wait and hear the outcome over the next couple of years.  OR</a:t>
            </a:r>
          </a:p>
          <a:p>
            <a:pPr lvl="2"/>
            <a:r>
              <a:rPr lang="en-GB" sz="2400" dirty="0" smtClean="0">
                <a:latin typeface="+mn-lt"/>
                <a:cs typeface="Arial" panose="020B0604020202020204" pitchFamily="34" charset="0"/>
              </a:rPr>
              <a:t>You may decide you want a more formal status:</a:t>
            </a:r>
          </a:p>
          <a:p>
            <a:pPr lvl="3"/>
            <a:r>
              <a:rPr lang="en-GB" sz="2400" dirty="0" smtClean="0">
                <a:latin typeface="+mn-lt"/>
                <a:cs typeface="Arial" panose="020B0604020202020204" pitchFamily="34" charset="0"/>
              </a:rPr>
              <a:t>If </a:t>
            </a:r>
            <a:r>
              <a:rPr lang="en-GB" sz="2400" dirty="0">
                <a:latin typeface="+mn-lt"/>
                <a:cs typeface="Arial" panose="020B0604020202020204" pitchFamily="34" charset="0"/>
              </a:rPr>
              <a:t>you are a suitably qualified person i.e.</a:t>
            </a:r>
          </a:p>
          <a:p>
            <a:pPr lvl="4"/>
            <a:r>
              <a:rPr lang="en-GB" sz="2400" dirty="0">
                <a:latin typeface="+mn-lt"/>
                <a:cs typeface="Arial" panose="020B0604020202020204" pitchFamily="34" charset="0"/>
              </a:rPr>
              <a:t>an EEA national and</a:t>
            </a:r>
          </a:p>
          <a:p>
            <a:pPr lvl="4"/>
            <a:r>
              <a:rPr lang="en-GB" sz="2400" dirty="0">
                <a:latin typeface="+mn-lt"/>
                <a:cs typeface="Arial" panose="020B0604020202020204" pitchFamily="34" charset="0"/>
              </a:rPr>
              <a:t>in the UK as a: worker, jobseeker, self-employed, self-sufficient person or </a:t>
            </a:r>
            <a:r>
              <a:rPr lang="en-GB" sz="2400" dirty="0" smtClean="0">
                <a:latin typeface="+mn-lt"/>
                <a:cs typeface="Arial" panose="020B0604020202020204" pitchFamily="34" charset="0"/>
              </a:rPr>
              <a:t>student</a:t>
            </a:r>
          </a:p>
          <a:p>
            <a:pPr lvl="2">
              <a:buClr>
                <a:srgbClr val="007C92"/>
              </a:buClr>
            </a:pPr>
            <a:r>
              <a:rPr lang="en-GB" sz="2400" dirty="0" smtClean="0">
                <a:latin typeface="+mn-lt"/>
                <a:cs typeface="Arial" panose="020B0604020202020204" pitchFamily="34" charset="0"/>
              </a:rPr>
              <a:t>Your next step depends </a:t>
            </a:r>
            <a:r>
              <a:rPr lang="en-GB" sz="2400" dirty="0">
                <a:latin typeface="+mn-lt"/>
                <a:cs typeface="Arial" panose="020B0604020202020204" pitchFamily="34" charset="0"/>
              </a:rPr>
              <a:t>upon how long you have resided in the </a:t>
            </a:r>
            <a:r>
              <a:rPr lang="en-GB" sz="2400" dirty="0" smtClean="0">
                <a:latin typeface="+mn-lt"/>
                <a:cs typeface="Arial" panose="020B0604020202020204" pitchFamily="34" charset="0"/>
              </a:rPr>
              <a:t>UK</a:t>
            </a:r>
            <a:r>
              <a:rPr lang="en-GB" sz="2400" dirty="0">
                <a:latin typeface="+mn-lt"/>
                <a:cs typeface="Arial" panose="020B0604020202020204" pitchFamily="34" charset="0"/>
              </a:rPr>
              <a:t>.</a:t>
            </a:r>
            <a:endParaRPr lang="en-GB" sz="2400" dirty="0">
              <a:latin typeface="+mn-lt"/>
              <a:cs typeface="Arial" panose="020B0604020202020204" pitchFamily="34" charset="0"/>
            </a:endParaRPr>
          </a:p>
          <a:p>
            <a:pPr marL="0" lvl="2" indent="0">
              <a:buNone/>
            </a:pPr>
            <a:endParaRPr lang="en-GB" sz="2400" dirty="0" smtClean="0">
              <a:latin typeface="+mn-lt"/>
              <a:cs typeface="Arial" panose="020B0604020202020204" pitchFamily="34" charset="0"/>
            </a:endParaRPr>
          </a:p>
        </p:txBody>
      </p:sp>
    </p:spTree>
    <p:extLst>
      <p:ext uri="{BB962C8B-B14F-4D97-AF65-F5344CB8AC3E}">
        <p14:creationId xmlns:p14="http://schemas.microsoft.com/office/powerpoint/2010/main" val="3576580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WHAT ARE MY OPTIONS? Part 2</a:t>
            </a: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4454332"/>
          </a:xfrm>
        </p:spPr>
        <p:txBody>
          <a:bodyPr/>
          <a:lstStyle/>
          <a:p>
            <a:pPr lvl="2">
              <a:buClr>
                <a:srgbClr val="007C92"/>
              </a:buClr>
            </a:pPr>
            <a:r>
              <a:rPr lang="en-GB" sz="2400" b="1" dirty="0" smtClean="0">
                <a:latin typeface="+mn-lt"/>
                <a:cs typeface="Arial" panose="020B0604020202020204" pitchFamily="34" charset="0"/>
              </a:rPr>
              <a:t>If you have resided in the UK for less </a:t>
            </a:r>
            <a:r>
              <a:rPr lang="en-GB" sz="2400" b="1" dirty="0" smtClean="0">
                <a:latin typeface="+mn-lt"/>
                <a:cs typeface="Arial" panose="020B0604020202020204" pitchFamily="34" charset="0"/>
              </a:rPr>
              <a:t>than 5 </a:t>
            </a:r>
            <a:r>
              <a:rPr lang="en-GB" sz="2400" b="1" dirty="0" err="1" smtClean="0">
                <a:latin typeface="+mn-lt"/>
                <a:cs typeface="Arial" panose="020B0604020202020204" pitchFamily="34" charset="0"/>
              </a:rPr>
              <a:t>yrs</a:t>
            </a:r>
            <a:endParaRPr lang="en-GB" sz="2400" b="1" dirty="0" smtClean="0">
              <a:latin typeface="+mn-lt"/>
              <a:cs typeface="Arial" panose="020B0604020202020204" pitchFamily="34" charset="0"/>
            </a:endParaRPr>
          </a:p>
          <a:p>
            <a:pPr lvl="3">
              <a:buClr>
                <a:srgbClr val="007C92"/>
              </a:buClr>
            </a:pPr>
            <a:r>
              <a:rPr lang="en-GB" sz="2400" dirty="0" smtClean="0">
                <a:latin typeface="+mn-lt"/>
                <a:cs typeface="Arial" panose="020B0604020202020204" pitchFamily="34" charset="0"/>
              </a:rPr>
              <a:t>Apply for an </a:t>
            </a:r>
            <a:r>
              <a:rPr lang="en-GB" sz="2400" dirty="0" smtClean="0">
                <a:latin typeface="+mn-lt"/>
                <a:cs typeface="Arial" panose="020B0604020202020204" pitchFamily="34" charset="0"/>
                <a:hlinkClick r:id="rId2"/>
              </a:rPr>
              <a:t>EU Registration Certificate</a:t>
            </a:r>
            <a:endParaRPr lang="en-GB" sz="2400" dirty="0" smtClean="0">
              <a:latin typeface="+mn-lt"/>
              <a:cs typeface="Arial" panose="020B0604020202020204" pitchFamily="34" charset="0"/>
            </a:endParaRPr>
          </a:p>
          <a:p>
            <a:pPr marL="0" lvl="2" indent="0">
              <a:buNone/>
            </a:pPr>
            <a:r>
              <a:rPr lang="en-GB" sz="2400" dirty="0" smtClean="0">
                <a:latin typeface="+mn-lt"/>
                <a:cs typeface="Arial" panose="020B0604020202020204" pitchFamily="34" charset="0"/>
              </a:rPr>
              <a:t>It proves your right to live and work in the UK and documents the official date (for Permanent Residence purposes).</a:t>
            </a:r>
          </a:p>
          <a:p>
            <a:pPr marL="0" lvl="2" indent="0">
              <a:buNone/>
            </a:pPr>
            <a:endParaRPr lang="en-GB" sz="2400" dirty="0" smtClean="0">
              <a:latin typeface="+mn-lt"/>
              <a:cs typeface="Arial" panose="020B0604020202020204" pitchFamily="34" charset="0"/>
            </a:endParaRPr>
          </a:p>
          <a:p>
            <a:pPr lvl="2"/>
            <a:r>
              <a:rPr lang="en-GB" sz="2400" b="1" dirty="0">
                <a:latin typeface="Lucida Sans"/>
                <a:cs typeface="Arial" panose="020B0604020202020204" pitchFamily="34" charset="0"/>
              </a:rPr>
              <a:t>If you have resided in the UK for </a:t>
            </a:r>
            <a:r>
              <a:rPr lang="en-GB" sz="2400" b="1" dirty="0" smtClean="0">
                <a:latin typeface="Lucida Sans"/>
                <a:cs typeface="Arial" panose="020B0604020202020204" pitchFamily="34" charset="0"/>
              </a:rPr>
              <a:t>m</a:t>
            </a:r>
            <a:r>
              <a:rPr lang="en-GB" sz="2400" b="1" dirty="0" smtClean="0">
                <a:latin typeface="+mn-lt"/>
                <a:cs typeface="Arial" panose="020B0604020202020204" pitchFamily="34" charset="0"/>
              </a:rPr>
              <a:t>ore </a:t>
            </a:r>
            <a:r>
              <a:rPr lang="en-GB" sz="2400" b="1" dirty="0">
                <a:latin typeface="+mn-lt"/>
                <a:cs typeface="Arial" panose="020B0604020202020204" pitchFamily="34" charset="0"/>
              </a:rPr>
              <a:t>than 5 </a:t>
            </a:r>
            <a:r>
              <a:rPr lang="en-GB" sz="2400" b="1" dirty="0" err="1" smtClean="0">
                <a:latin typeface="+mn-lt"/>
                <a:cs typeface="Arial" panose="020B0604020202020204" pitchFamily="34" charset="0"/>
              </a:rPr>
              <a:t>yrs</a:t>
            </a:r>
            <a:r>
              <a:rPr lang="en-GB" sz="2400" b="1" dirty="0" smtClean="0">
                <a:latin typeface="+mn-lt"/>
                <a:cs typeface="Arial" panose="020B0604020202020204" pitchFamily="34" charset="0"/>
              </a:rPr>
              <a:t> </a:t>
            </a:r>
            <a:endParaRPr lang="en-GB" sz="2400" b="1" dirty="0" smtClean="0">
              <a:latin typeface="+mn-lt"/>
              <a:cs typeface="Arial" panose="020B0604020202020204" pitchFamily="34" charset="0"/>
            </a:endParaRPr>
          </a:p>
          <a:p>
            <a:pPr lvl="3"/>
            <a:r>
              <a:rPr lang="en-GB" sz="2400" dirty="0" smtClean="0">
                <a:latin typeface="+mn-lt"/>
                <a:cs typeface="Arial" panose="020B0604020202020204" pitchFamily="34" charset="0"/>
              </a:rPr>
              <a:t>Apply for </a:t>
            </a:r>
            <a:r>
              <a:rPr lang="en-GB" sz="2400" dirty="0" smtClean="0">
                <a:latin typeface="+mn-lt"/>
                <a:cs typeface="Arial" panose="020B0604020202020204" pitchFamily="34" charset="0"/>
                <a:hlinkClick r:id="rId3"/>
              </a:rPr>
              <a:t>Permanent Residence</a:t>
            </a:r>
            <a:endParaRPr lang="en-GB" sz="2400" dirty="0">
              <a:latin typeface="+mn-lt"/>
              <a:cs typeface="Arial" panose="020B0604020202020204" pitchFamily="34" charset="0"/>
            </a:endParaRPr>
          </a:p>
          <a:p>
            <a:pPr lvl="1"/>
            <a:r>
              <a:rPr lang="en-GB" sz="2400" dirty="0" smtClean="0">
                <a:latin typeface="+mn-lt"/>
                <a:cs typeface="Arial" panose="020B0604020202020204" pitchFamily="34" charset="0"/>
              </a:rPr>
              <a:t>This gives </a:t>
            </a:r>
            <a:r>
              <a:rPr lang="en-GB" sz="2400" dirty="0">
                <a:latin typeface="+mn-lt"/>
                <a:cs typeface="Arial" panose="020B0604020202020204" pitchFamily="34" charset="0"/>
              </a:rPr>
              <a:t>the right to live and work in the UK permanently, without any </a:t>
            </a:r>
            <a:r>
              <a:rPr lang="en-GB" sz="2400" dirty="0" smtClean="0">
                <a:latin typeface="+mn-lt"/>
                <a:cs typeface="Arial" panose="020B0604020202020204" pitchFamily="34" charset="0"/>
              </a:rPr>
              <a:t>conditions and is a pathway </a:t>
            </a:r>
            <a:r>
              <a:rPr lang="en-GB" sz="2400" dirty="0">
                <a:latin typeface="+mn-lt"/>
                <a:cs typeface="Arial" panose="020B0604020202020204" pitchFamily="34" charset="0"/>
              </a:rPr>
              <a:t>to British citizenship</a:t>
            </a:r>
            <a:r>
              <a:rPr lang="en-GB" sz="2400" dirty="0" smtClean="0">
                <a:latin typeface="+mn-lt"/>
                <a:cs typeface="Arial" panose="020B0604020202020204" pitchFamily="34" charset="0"/>
              </a:rPr>
              <a:t>.</a:t>
            </a:r>
            <a:endParaRPr lang="en-GB" sz="2400" dirty="0">
              <a:latin typeface="+mn-lt"/>
              <a:cs typeface="Arial" panose="020B0604020202020204" pitchFamily="34" charset="0"/>
            </a:endParaRPr>
          </a:p>
        </p:txBody>
      </p:sp>
    </p:spTree>
    <p:extLst>
      <p:ext uri="{BB962C8B-B14F-4D97-AF65-F5344CB8AC3E}">
        <p14:creationId xmlns:p14="http://schemas.microsoft.com/office/powerpoint/2010/main" val="403591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WHAT ARE MY OPTIONS? Part 3</a:t>
            </a: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4454332"/>
          </a:xfrm>
        </p:spPr>
        <p:txBody>
          <a:bodyPr/>
          <a:lstStyle/>
          <a:p>
            <a:pPr lvl="2"/>
            <a:r>
              <a:rPr lang="en-GB" sz="2400" dirty="0" smtClean="0">
                <a:latin typeface="+mn-lt"/>
                <a:cs typeface="Arial" panose="020B0604020202020204" pitchFamily="34" charset="0"/>
              </a:rPr>
              <a:t>Permanent Residence puts you on a pathway to become a naturalised </a:t>
            </a:r>
            <a:r>
              <a:rPr lang="en-GB" sz="2400" dirty="0" smtClean="0">
                <a:latin typeface="+mn-lt"/>
                <a:cs typeface="Arial" panose="020B0604020202020204" pitchFamily="34" charset="0"/>
                <a:hlinkClick r:id="rId2"/>
              </a:rPr>
              <a:t>British citizen</a:t>
            </a:r>
            <a:r>
              <a:rPr lang="en-GB" sz="2400" dirty="0" smtClean="0">
                <a:latin typeface="+mn-lt"/>
                <a:cs typeface="Arial" panose="020B0604020202020204" pitchFamily="34" charset="0"/>
              </a:rPr>
              <a:t>.</a:t>
            </a:r>
            <a:endParaRPr lang="en-GB" sz="2400" dirty="0">
              <a:latin typeface="+mn-lt"/>
              <a:cs typeface="Arial" panose="020B0604020202020204" pitchFamily="34" charset="0"/>
            </a:endParaRPr>
          </a:p>
          <a:p>
            <a:pPr marL="0" lvl="2" indent="0">
              <a:buNone/>
            </a:pPr>
            <a:endParaRPr lang="en-GB" sz="2400" dirty="0">
              <a:latin typeface="+mn-lt"/>
              <a:cs typeface="Arial" panose="020B0604020202020204" pitchFamily="34" charset="0"/>
            </a:endParaRPr>
          </a:p>
          <a:p>
            <a:pPr lvl="2"/>
            <a:r>
              <a:rPr lang="en-GB" sz="2400" dirty="0" smtClean="0">
                <a:latin typeface="+mn-lt"/>
                <a:cs typeface="Arial" panose="020B0604020202020204" pitchFamily="34" charset="0"/>
              </a:rPr>
              <a:t>But, if </a:t>
            </a:r>
            <a:r>
              <a:rPr lang="en-GB" sz="2400" dirty="0">
                <a:latin typeface="+mn-lt"/>
                <a:cs typeface="Arial" panose="020B0604020202020204" pitchFamily="34" charset="0"/>
              </a:rPr>
              <a:t>you have </a:t>
            </a:r>
            <a:r>
              <a:rPr lang="en-GB" sz="2400" dirty="0" smtClean="0">
                <a:latin typeface="+mn-lt"/>
                <a:cs typeface="Arial" panose="020B0604020202020204" pitchFamily="34" charset="0"/>
              </a:rPr>
              <a:t>certain types of UK </a:t>
            </a:r>
            <a:r>
              <a:rPr lang="en-GB" sz="2400" dirty="0">
                <a:latin typeface="+mn-lt"/>
                <a:cs typeface="Arial" panose="020B0604020202020204" pitchFamily="34" charset="0"/>
              </a:rPr>
              <a:t>heritage, </a:t>
            </a:r>
            <a:r>
              <a:rPr lang="en-GB" sz="2400" dirty="0" smtClean="0">
                <a:latin typeface="+mn-lt"/>
                <a:cs typeface="Arial" panose="020B0604020202020204" pitchFamily="34" charset="0"/>
              </a:rPr>
              <a:t>you may be able to </a:t>
            </a:r>
            <a:r>
              <a:rPr lang="en-GB" sz="2400" dirty="0" smtClean="0">
                <a:latin typeface="+mn-lt"/>
                <a:cs typeface="Arial" panose="020B0604020202020204" pitchFamily="34" charset="0"/>
                <a:hlinkClick r:id="rId3"/>
              </a:rPr>
              <a:t>Register</a:t>
            </a:r>
            <a:r>
              <a:rPr lang="en-GB" sz="2400" dirty="0" smtClean="0">
                <a:latin typeface="+mn-lt"/>
                <a:cs typeface="Arial" panose="020B0604020202020204" pitchFamily="34" charset="0"/>
              </a:rPr>
              <a:t> </a:t>
            </a:r>
            <a:r>
              <a:rPr lang="en-GB" sz="2400" dirty="0">
                <a:latin typeface="+mn-lt"/>
                <a:cs typeface="Arial" panose="020B0604020202020204" pitchFamily="34" charset="0"/>
              </a:rPr>
              <a:t>as a UK citizen.</a:t>
            </a:r>
          </a:p>
          <a:p>
            <a:pPr marL="0" lvl="2" indent="0">
              <a:buNone/>
            </a:pPr>
            <a:endParaRPr lang="en-GB" sz="2400" dirty="0">
              <a:latin typeface="+mn-lt"/>
              <a:cs typeface="Arial" panose="020B0604020202020204" pitchFamily="34" charset="0"/>
            </a:endParaRPr>
          </a:p>
        </p:txBody>
      </p:sp>
    </p:spTree>
    <p:extLst>
      <p:ext uri="{BB962C8B-B14F-4D97-AF65-F5344CB8AC3E}">
        <p14:creationId xmlns:p14="http://schemas.microsoft.com/office/powerpoint/2010/main" val="2855103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WHAT ARE MY OPTIONS? Part 4</a:t>
            </a: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4814372"/>
          </a:xfrm>
        </p:spPr>
        <p:txBody>
          <a:bodyPr/>
          <a:lstStyle/>
          <a:p>
            <a:pPr marL="0" lvl="2" indent="0">
              <a:buNone/>
            </a:pPr>
            <a:r>
              <a:rPr lang="en-GB" sz="2400" b="1" dirty="0" smtClean="0">
                <a:latin typeface="+mn-lt"/>
                <a:cs typeface="Arial" panose="020B0604020202020204" pitchFamily="34" charset="0"/>
              </a:rPr>
              <a:t>EEA spouse of a British citizen</a:t>
            </a:r>
          </a:p>
          <a:p>
            <a:r>
              <a:rPr lang="en-GB" sz="2400" dirty="0" smtClean="0">
                <a:solidFill>
                  <a:schemeClr val="tx1">
                    <a:lumMod val="75000"/>
                  </a:schemeClr>
                </a:solidFill>
                <a:latin typeface="+mn-lt"/>
                <a:cs typeface="Arial" panose="020B0604020202020204" pitchFamily="34" charset="0"/>
              </a:rPr>
              <a:t>An </a:t>
            </a:r>
            <a:r>
              <a:rPr lang="en-GB" sz="2400" dirty="0">
                <a:solidFill>
                  <a:schemeClr val="tx1">
                    <a:lumMod val="75000"/>
                  </a:schemeClr>
                </a:solidFill>
                <a:latin typeface="+mn-lt"/>
                <a:cs typeface="Arial" panose="020B0604020202020204" pitchFamily="34" charset="0"/>
              </a:rPr>
              <a:t>EEA national in the UK who is married to a British citizen may have options open to them as a </a:t>
            </a:r>
            <a:r>
              <a:rPr lang="en-GB" sz="2400" dirty="0" smtClean="0">
                <a:solidFill>
                  <a:schemeClr val="tx1">
                    <a:lumMod val="75000"/>
                  </a:schemeClr>
                </a:solidFill>
                <a:latin typeface="+mn-lt"/>
                <a:cs typeface="Arial" panose="020B0604020202020204" pitchFamily="34" charset="0"/>
              </a:rPr>
              <a:t>spouse, </a:t>
            </a:r>
            <a:r>
              <a:rPr lang="en-GB" sz="2400" dirty="0">
                <a:solidFill>
                  <a:schemeClr val="tx1">
                    <a:lumMod val="75000"/>
                  </a:schemeClr>
                </a:solidFill>
                <a:latin typeface="+mn-lt"/>
                <a:cs typeface="Arial" panose="020B0604020202020204" pitchFamily="34" charset="0"/>
              </a:rPr>
              <a:t>but only if they do not </a:t>
            </a:r>
            <a:r>
              <a:rPr lang="en-GB" sz="2400" dirty="0" smtClean="0">
                <a:solidFill>
                  <a:schemeClr val="tx1">
                    <a:lumMod val="75000"/>
                  </a:schemeClr>
                </a:solidFill>
                <a:latin typeface="+mn-lt"/>
                <a:cs typeface="Arial" panose="020B0604020202020204" pitchFamily="34" charset="0"/>
              </a:rPr>
              <a:t>already have </a:t>
            </a:r>
            <a:r>
              <a:rPr lang="en-GB" sz="2400" dirty="0">
                <a:solidFill>
                  <a:schemeClr val="tx1">
                    <a:lumMod val="75000"/>
                  </a:schemeClr>
                </a:solidFill>
                <a:latin typeface="+mn-lt"/>
                <a:cs typeface="Arial" panose="020B0604020202020204" pitchFamily="34" charset="0"/>
              </a:rPr>
              <a:t>rights under the Regulations: </a:t>
            </a:r>
            <a:endParaRPr lang="en-GB" sz="2400" dirty="0" smtClean="0">
              <a:solidFill>
                <a:schemeClr val="tx1">
                  <a:lumMod val="75000"/>
                </a:schemeClr>
              </a:solidFill>
              <a:latin typeface="+mn-lt"/>
              <a:cs typeface="Arial" panose="020B0604020202020204" pitchFamily="34" charset="0"/>
            </a:endParaRPr>
          </a:p>
          <a:p>
            <a:pPr marL="342900" indent="-342900">
              <a:spcBef>
                <a:spcPts val="600"/>
              </a:spcBef>
              <a:buFont typeface="Arial" panose="020B0604020202020204" pitchFamily="34" charset="0"/>
              <a:buChar char="•"/>
            </a:pPr>
            <a:r>
              <a:rPr lang="en-GB" sz="2200" dirty="0" smtClean="0">
                <a:solidFill>
                  <a:schemeClr val="tx1">
                    <a:lumMod val="75000"/>
                  </a:schemeClr>
                </a:solidFill>
                <a:latin typeface="+mn-lt"/>
                <a:cs typeface="Arial" panose="020B0604020202020204" pitchFamily="34" charset="0"/>
              </a:rPr>
              <a:t>you can’t </a:t>
            </a:r>
            <a:r>
              <a:rPr lang="en-GB" sz="2200" dirty="0">
                <a:solidFill>
                  <a:schemeClr val="tx1">
                    <a:lumMod val="75000"/>
                  </a:schemeClr>
                </a:solidFill>
                <a:latin typeface="+mn-lt"/>
                <a:cs typeface="Arial" panose="020B0604020202020204" pitchFamily="34" charset="0"/>
              </a:rPr>
              <a:t>pick and choose EEA or non EEA at will </a:t>
            </a:r>
            <a:endParaRPr lang="en-GB" sz="2200" dirty="0" smtClean="0">
              <a:solidFill>
                <a:schemeClr val="tx1">
                  <a:lumMod val="75000"/>
                </a:schemeClr>
              </a:solidFill>
              <a:latin typeface="+mn-lt"/>
              <a:cs typeface="Arial" panose="020B0604020202020204" pitchFamily="34" charset="0"/>
            </a:endParaRPr>
          </a:p>
          <a:p>
            <a:pPr marL="342900" indent="-342900">
              <a:spcBef>
                <a:spcPts val="600"/>
              </a:spcBef>
              <a:buFont typeface="Arial" panose="020B0604020202020204" pitchFamily="34" charset="0"/>
              <a:buChar char="•"/>
            </a:pPr>
            <a:r>
              <a:rPr lang="en-GB" sz="2200" dirty="0" smtClean="0">
                <a:solidFill>
                  <a:schemeClr val="tx1">
                    <a:lumMod val="75000"/>
                  </a:schemeClr>
                </a:solidFill>
                <a:latin typeface="+mn-lt"/>
                <a:cs typeface="Arial" panose="020B0604020202020204" pitchFamily="34" charset="0"/>
              </a:rPr>
              <a:t>if </a:t>
            </a:r>
            <a:r>
              <a:rPr lang="en-GB" sz="2200" dirty="0">
                <a:solidFill>
                  <a:schemeClr val="tx1">
                    <a:lumMod val="75000"/>
                  </a:schemeClr>
                </a:solidFill>
                <a:latin typeface="+mn-lt"/>
                <a:cs typeface="Arial" panose="020B0604020202020204" pitchFamily="34" charset="0"/>
              </a:rPr>
              <a:t>you have EEA rights it may be best to stick with those and </a:t>
            </a:r>
            <a:r>
              <a:rPr lang="en-GB" sz="2200" dirty="0" smtClean="0">
                <a:solidFill>
                  <a:schemeClr val="tx1">
                    <a:lumMod val="75000"/>
                  </a:schemeClr>
                </a:solidFill>
                <a:latin typeface="+mn-lt"/>
                <a:cs typeface="Arial" panose="020B0604020202020204" pitchFamily="34" charset="0"/>
              </a:rPr>
              <a:t>reserve </a:t>
            </a:r>
            <a:r>
              <a:rPr lang="en-GB" sz="2200" dirty="0" smtClean="0">
                <a:solidFill>
                  <a:schemeClr val="tx1">
                    <a:lumMod val="75000"/>
                  </a:schemeClr>
                </a:solidFill>
                <a:latin typeface="+mn-lt"/>
                <a:cs typeface="Arial" panose="020B0604020202020204" pitchFamily="34" charset="0"/>
              </a:rPr>
              <a:t>the spouse </a:t>
            </a:r>
            <a:r>
              <a:rPr lang="en-GB" sz="2200" dirty="0">
                <a:solidFill>
                  <a:schemeClr val="tx1">
                    <a:lumMod val="75000"/>
                  </a:schemeClr>
                </a:solidFill>
                <a:latin typeface="+mn-lt"/>
                <a:cs typeface="Arial" panose="020B0604020202020204" pitchFamily="34" charset="0"/>
              </a:rPr>
              <a:t>route </a:t>
            </a:r>
            <a:r>
              <a:rPr lang="en-GB" sz="2200" dirty="0" smtClean="0">
                <a:solidFill>
                  <a:schemeClr val="tx1">
                    <a:lumMod val="75000"/>
                  </a:schemeClr>
                </a:solidFill>
                <a:latin typeface="+mn-lt"/>
                <a:cs typeface="Arial" panose="020B0604020202020204" pitchFamily="34" charset="0"/>
              </a:rPr>
              <a:t>as a second option </a:t>
            </a:r>
            <a:endParaRPr lang="en-GB" sz="2200" dirty="0">
              <a:solidFill>
                <a:schemeClr val="tx1">
                  <a:lumMod val="75000"/>
                </a:schemeClr>
              </a:solidFill>
              <a:latin typeface="+mn-lt"/>
              <a:cs typeface="Arial" panose="020B0604020202020204" pitchFamily="34" charset="0"/>
            </a:endParaRPr>
          </a:p>
          <a:p>
            <a:pPr marL="342900" indent="-342900">
              <a:spcBef>
                <a:spcPts val="600"/>
              </a:spcBef>
              <a:buFont typeface="Arial" panose="020B0604020202020204" pitchFamily="34" charset="0"/>
              <a:buChar char="•"/>
            </a:pPr>
            <a:r>
              <a:rPr lang="en-GB" sz="2200" dirty="0" smtClean="0">
                <a:solidFill>
                  <a:schemeClr val="tx1">
                    <a:lumMod val="75000"/>
                  </a:schemeClr>
                </a:solidFill>
                <a:latin typeface="+mn-lt"/>
                <a:cs typeface="Arial" panose="020B0604020202020204" pitchFamily="34" charset="0"/>
              </a:rPr>
              <a:t>if </a:t>
            </a:r>
            <a:r>
              <a:rPr lang="en-GB" sz="2200" dirty="0">
                <a:solidFill>
                  <a:schemeClr val="tx1">
                    <a:lumMod val="75000"/>
                  </a:schemeClr>
                </a:solidFill>
                <a:latin typeface="+mn-lt"/>
                <a:cs typeface="Arial" panose="020B0604020202020204" pitchFamily="34" charset="0"/>
              </a:rPr>
              <a:t>EEA rights are in doubt </a:t>
            </a:r>
            <a:r>
              <a:rPr lang="en-GB" sz="2200" dirty="0" smtClean="0">
                <a:solidFill>
                  <a:schemeClr val="tx1">
                    <a:lumMod val="75000"/>
                  </a:schemeClr>
                </a:solidFill>
                <a:latin typeface="+mn-lt"/>
                <a:cs typeface="Arial" panose="020B0604020202020204" pitchFamily="34" charset="0"/>
              </a:rPr>
              <a:t>then </a:t>
            </a:r>
            <a:r>
              <a:rPr lang="en-GB" sz="2200" dirty="0">
                <a:solidFill>
                  <a:schemeClr val="tx1">
                    <a:lumMod val="75000"/>
                  </a:schemeClr>
                </a:solidFill>
                <a:latin typeface="+mn-lt"/>
                <a:cs typeface="Arial" panose="020B0604020202020204" pitchFamily="34" charset="0"/>
              </a:rPr>
              <a:t>explore </a:t>
            </a:r>
            <a:r>
              <a:rPr lang="en-GB" sz="2200" dirty="0" smtClean="0">
                <a:solidFill>
                  <a:schemeClr val="tx1">
                    <a:lumMod val="75000"/>
                  </a:schemeClr>
                </a:solidFill>
                <a:latin typeface="+mn-lt"/>
                <a:cs typeface="Arial" panose="020B0604020202020204" pitchFamily="34" charset="0"/>
              </a:rPr>
              <a:t>the spouse </a:t>
            </a:r>
            <a:r>
              <a:rPr lang="en-GB" sz="2200" dirty="0">
                <a:solidFill>
                  <a:schemeClr val="tx1">
                    <a:lumMod val="75000"/>
                  </a:schemeClr>
                </a:solidFill>
                <a:latin typeface="+mn-lt"/>
                <a:cs typeface="Arial" panose="020B0604020202020204" pitchFamily="34" charset="0"/>
              </a:rPr>
              <a:t>route </a:t>
            </a:r>
            <a:endParaRPr lang="en-GB" sz="2200" dirty="0" smtClean="0">
              <a:solidFill>
                <a:schemeClr val="tx1">
                  <a:lumMod val="75000"/>
                </a:schemeClr>
              </a:solidFill>
              <a:latin typeface="+mn-lt"/>
              <a:cs typeface="Arial" panose="020B0604020202020204" pitchFamily="34" charset="0"/>
            </a:endParaRPr>
          </a:p>
          <a:p>
            <a:pPr marL="342900" indent="-342900">
              <a:spcBef>
                <a:spcPts val="600"/>
              </a:spcBef>
              <a:buFont typeface="Arial" panose="020B0604020202020204" pitchFamily="34" charset="0"/>
              <a:buChar char="•"/>
            </a:pPr>
            <a:r>
              <a:rPr lang="en-GB" sz="2200" dirty="0" smtClean="0">
                <a:solidFill>
                  <a:schemeClr val="tx1">
                    <a:lumMod val="75000"/>
                  </a:schemeClr>
                </a:solidFill>
                <a:latin typeface="+mn-lt"/>
                <a:cs typeface="Arial" panose="020B0604020202020204" pitchFamily="34" charset="0"/>
              </a:rPr>
              <a:t>if </a:t>
            </a:r>
            <a:r>
              <a:rPr lang="en-GB" sz="2200" dirty="0">
                <a:solidFill>
                  <a:schemeClr val="tx1">
                    <a:lumMod val="75000"/>
                  </a:schemeClr>
                </a:solidFill>
                <a:latin typeface="+mn-lt"/>
                <a:cs typeface="Arial" panose="020B0604020202020204" pitchFamily="34" charset="0"/>
              </a:rPr>
              <a:t>EEA rights are engaged </a:t>
            </a:r>
            <a:r>
              <a:rPr lang="en-GB" sz="2200" dirty="0" smtClean="0">
                <a:solidFill>
                  <a:schemeClr val="tx1">
                    <a:lumMod val="75000"/>
                  </a:schemeClr>
                </a:solidFill>
                <a:latin typeface="+mn-lt"/>
                <a:cs typeface="Arial" panose="020B0604020202020204" pitchFamily="34" charset="0"/>
              </a:rPr>
              <a:t>now, </a:t>
            </a:r>
            <a:r>
              <a:rPr lang="en-GB" sz="2200" dirty="0">
                <a:solidFill>
                  <a:schemeClr val="tx1">
                    <a:lumMod val="75000"/>
                  </a:schemeClr>
                </a:solidFill>
                <a:latin typeface="+mn-lt"/>
                <a:cs typeface="Arial" panose="020B0604020202020204" pitchFamily="34" charset="0"/>
              </a:rPr>
              <a:t>but were in doubt in the </a:t>
            </a:r>
            <a:r>
              <a:rPr lang="en-GB" sz="2200" dirty="0" smtClean="0">
                <a:solidFill>
                  <a:schemeClr val="tx1">
                    <a:lumMod val="75000"/>
                  </a:schemeClr>
                </a:solidFill>
                <a:latin typeface="+mn-lt"/>
                <a:cs typeface="Arial" panose="020B0604020202020204" pitchFamily="34" charset="0"/>
              </a:rPr>
              <a:t>past, it </a:t>
            </a:r>
            <a:r>
              <a:rPr lang="en-GB" sz="2200" dirty="0">
                <a:solidFill>
                  <a:schemeClr val="tx1">
                    <a:lumMod val="75000"/>
                  </a:schemeClr>
                </a:solidFill>
                <a:latin typeface="+mn-lt"/>
                <a:cs typeface="Arial" panose="020B0604020202020204" pitchFamily="34" charset="0"/>
              </a:rPr>
              <a:t>may be best to </a:t>
            </a:r>
            <a:r>
              <a:rPr lang="en-GB" sz="2200" dirty="0" smtClean="0">
                <a:solidFill>
                  <a:schemeClr val="tx1">
                    <a:lumMod val="75000"/>
                  </a:schemeClr>
                </a:solidFill>
                <a:latin typeface="+mn-lt"/>
                <a:cs typeface="Arial" panose="020B0604020202020204" pitchFamily="34" charset="0"/>
              </a:rPr>
              <a:t>stay </a:t>
            </a:r>
            <a:r>
              <a:rPr lang="en-GB" sz="2200" dirty="0">
                <a:solidFill>
                  <a:schemeClr val="tx1">
                    <a:lumMod val="75000"/>
                  </a:schemeClr>
                </a:solidFill>
                <a:latin typeface="+mn-lt"/>
                <a:cs typeface="Arial" panose="020B0604020202020204" pitchFamily="34" charset="0"/>
              </a:rPr>
              <a:t>with </a:t>
            </a:r>
            <a:r>
              <a:rPr lang="en-GB" sz="2200" dirty="0" smtClean="0">
                <a:solidFill>
                  <a:schemeClr val="tx1">
                    <a:lumMod val="75000"/>
                  </a:schemeClr>
                </a:solidFill>
                <a:latin typeface="+mn-lt"/>
                <a:cs typeface="Arial" panose="020B0604020202020204" pitchFamily="34" charset="0"/>
              </a:rPr>
              <a:t>the EEA </a:t>
            </a:r>
            <a:r>
              <a:rPr lang="en-GB" sz="2200" dirty="0">
                <a:solidFill>
                  <a:schemeClr val="tx1">
                    <a:lumMod val="75000"/>
                  </a:schemeClr>
                </a:solidFill>
                <a:latin typeface="+mn-lt"/>
                <a:cs typeface="Arial" panose="020B0604020202020204" pitchFamily="34" charset="0"/>
              </a:rPr>
              <a:t>route and keep the spouse route as a second </a:t>
            </a:r>
            <a:r>
              <a:rPr lang="en-GB" sz="2200" dirty="0" smtClean="0">
                <a:solidFill>
                  <a:schemeClr val="tx1">
                    <a:lumMod val="75000"/>
                  </a:schemeClr>
                </a:solidFill>
                <a:latin typeface="+mn-lt"/>
                <a:cs typeface="Arial" panose="020B0604020202020204" pitchFamily="34" charset="0"/>
              </a:rPr>
              <a:t>option. </a:t>
            </a:r>
            <a:endParaRPr lang="en-GB" sz="2200" dirty="0">
              <a:solidFill>
                <a:schemeClr val="tx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805708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032"/>
            <a:ext cx="8208000" cy="946823"/>
          </a:xfrm>
        </p:spPr>
        <p:txBody>
          <a:bodyPr/>
          <a:lstStyle/>
          <a:p>
            <a:r>
              <a:rPr lang="en-GB" sz="4000" dirty="0" smtClean="0">
                <a:latin typeface="Arial" panose="020B0604020202020204" pitchFamily="34" charset="0"/>
                <a:cs typeface="Arial" panose="020B0604020202020204" pitchFamily="34" charset="0"/>
              </a:rPr>
              <a:t>WHAT ARE MY OPTIONS? Part 4</a:t>
            </a:r>
            <a:endParaRPr lang="en-GB" sz="4000"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8313" y="1926996"/>
            <a:ext cx="8208000" cy="4814372"/>
          </a:xfrm>
        </p:spPr>
        <p:txBody>
          <a:bodyPr/>
          <a:lstStyle/>
          <a:p>
            <a:pPr marL="0" lvl="2" indent="0">
              <a:buNone/>
            </a:pPr>
            <a:r>
              <a:rPr lang="en-GB" sz="2400" b="1" dirty="0">
                <a:latin typeface="+mn-lt"/>
                <a:cs typeface="Arial" panose="020B0604020202020204" pitchFamily="34" charset="0"/>
              </a:rPr>
              <a:t>Children </a:t>
            </a:r>
            <a:r>
              <a:rPr lang="en-GB" sz="2400" b="1" dirty="0" smtClean="0">
                <a:latin typeface="+mn-lt"/>
                <a:cs typeface="Arial" panose="020B0604020202020204" pitchFamily="34" charset="0"/>
              </a:rPr>
              <a:t>born </a:t>
            </a:r>
            <a:r>
              <a:rPr lang="en-GB" sz="2400" b="1" dirty="0">
                <a:latin typeface="+mn-lt"/>
                <a:cs typeface="Arial" panose="020B0604020202020204" pitchFamily="34" charset="0"/>
              </a:rPr>
              <a:t>in the </a:t>
            </a:r>
            <a:r>
              <a:rPr lang="en-GB" sz="2400" b="1" dirty="0" smtClean="0">
                <a:latin typeface="+mn-lt"/>
                <a:cs typeface="Arial" panose="020B0604020202020204" pitchFamily="34" charset="0"/>
              </a:rPr>
              <a:t>UK </a:t>
            </a:r>
          </a:p>
          <a:p>
            <a:pPr lvl="2"/>
            <a:r>
              <a:rPr lang="en-GB" sz="2400" dirty="0" smtClean="0">
                <a:latin typeface="+mn-lt"/>
                <a:cs typeface="Arial" panose="020B0604020202020204" pitchFamily="34" charset="0"/>
              </a:rPr>
              <a:t>If </a:t>
            </a:r>
            <a:r>
              <a:rPr lang="en-GB" sz="2400" dirty="0">
                <a:latin typeface="+mn-lt"/>
                <a:cs typeface="Arial" panose="020B0604020202020204" pitchFamily="34" charset="0"/>
              </a:rPr>
              <a:t>either parent has Permanent Residence, a child born </a:t>
            </a:r>
            <a:r>
              <a:rPr lang="en-GB" sz="2400" dirty="0" smtClean="0">
                <a:latin typeface="+mn-lt"/>
                <a:cs typeface="Arial" panose="020B0604020202020204" pitchFamily="34" charset="0"/>
              </a:rPr>
              <a:t>in the UK is automatically a </a:t>
            </a:r>
            <a:r>
              <a:rPr lang="en-GB" sz="2400" dirty="0">
                <a:latin typeface="+mn-lt"/>
                <a:cs typeface="Arial" panose="020B0604020202020204" pitchFamily="34" charset="0"/>
              </a:rPr>
              <a:t>British </a:t>
            </a:r>
            <a:r>
              <a:rPr lang="en-GB" sz="2400" dirty="0" smtClean="0">
                <a:latin typeface="+mn-lt"/>
                <a:cs typeface="Arial" panose="020B0604020202020204" pitchFamily="34" charset="0"/>
              </a:rPr>
              <a:t>citizen. </a:t>
            </a:r>
          </a:p>
          <a:p>
            <a:pPr lvl="2"/>
            <a:r>
              <a:rPr lang="en-GB" sz="2400" dirty="0" smtClean="0">
                <a:latin typeface="+mn-lt"/>
                <a:cs typeface="Arial" panose="020B0604020202020204" pitchFamily="34" charset="0"/>
              </a:rPr>
              <a:t>If only one </a:t>
            </a:r>
            <a:r>
              <a:rPr lang="en-GB" sz="2400" dirty="0">
                <a:latin typeface="+mn-lt"/>
                <a:cs typeface="Arial" panose="020B0604020202020204" pitchFamily="34" charset="0"/>
              </a:rPr>
              <a:t>parent acquired Permanent Residence after </a:t>
            </a:r>
            <a:r>
              <a:rPr lang="en-GB" sz="2400" dirty="0" smtClean="0">
                <a:latin typeface="+mn-lt"/>
                <a:cs typeface="Arial" panose="020B0604020202020204" pitchFamily="34" charset="0"/>
              </a:rPr>
              <a:t>the child was born </a:t>
            </a:r>
            <a:r>
              <a:rPr lang="en-GB" sz="2400" dirty="0">
                <a:latin typeface="+mn-lt"/>
                <a:cs typeface="Arial" panose="020B0604020202020204" pitchFamily="34" charset="0"/>
              </a:rPr>
              <a:t>in the </a:t>
            </a:r>
            <a:r>
              <a:rPr lang="en-GB" sz="2400" dirty="0" smtClean="0">
                <a:latin typeface="+mn-lt"/>
                <a:cs typeface="Arial" panose="020B0604020202020204" pitchFamily="34" charset="0"/>
              </a:rPr>
              <a:t>UK, then you need to apply </a:t>
            </a:r>
            <a:r>
              <a:rPr lang="en-GB" sz="2400" dirty="0">
                <a:latin typeface="+mn-lt"/>
                <a:cs typeface="Arial" panose="020B0604020202020204" pitchFamily="34" charset="0"/>
              </a:rPr>
              <a:t>for </a:t>
            </a:r>
            <a:r>
              <a:rPr lang="en-GB" sz="2400" dirty="0" smtClean="0">
                <a:latin typeface="+mn-lt"/>
                <a:cs typeface="Arial" panose="020B0604020202020204" pitchFamily="34" charset="0"/>
              </a:rPr>
              <a:t>their registration </a:t>
            </a:r>
            <a:r>
              <a:rPr lang="en-GB" sz="2400" dirty="0">
                <a:latin typeface="+mn-lt"/>
                <a:cs typeface="Arial" panose="020B0604020202020204" pitchFamily="34" charset="0"/>
              </a:rPr>
              <a:t>as </a:t>
            </a:r>
            <a:r>
              <a:rPr lang="en-GB" sz="2400" dirty="0" smtClean="0">
                <a:latin typeface="+mn-lt"/>
                <a:cs typeface="Arial" panose="020B0604020202020204" pitchFamily="34" charset="0"/>
              </a:rPr>
              <a:t>a British </a:t>
            </a:r>
            <a:r>
              <a:rPr lang="en-GB" sz="2400" dirty="0">
                <a:latin typeface="+mn-lt"/>
                <a:cs typeface="Arial" panose="020B0604020202020204" pitchFamily="34" charset="0"/>
              </a:rPr>
              <a:t>citizen before age 18</a:t>
            </a:r>
            <a:r>
              <a:rPr lang="en-GB" sz="2400" dirty="0" smtClean="0">
                <a:latin typeface="+mn-lt"/>
                <a:cs typeface="Arial" panose="020B0604020202020204" pitchFamily="34" charset="0"/>
              </a:rPr>
              <a:t>.</a:t>
            </a:r>
          </a:p>
          <a:p>
            <a:pPr lvl="2"/>
            <a:endParaRPr lang="en-GB" sz="2400" dirty="0">
              <a:latin typeface="+mn-lt"/>
              <a:cs typeface="Arial" panose="020B0604020202020204" pitchFamily="34" charset="0"/>
            </a:endParaRPr>
          </a:p>
          <a:p>
            <a:pPr>
              <a:spcBef>
                <a:spcPct val="0"/>
              </a:spcBef>
            </a:pPr>
            <a:r>
              <a:rPr lang="en-GB" sz="2400" b="1" dirty="0" smtClean="0">
                <a:solidFill>
                  <a:schemeClr val="tx1"/>
                </a:solidFill>
                <a:latin typeface="+mn-lt"/>
                <a:cs typeface="Arial" panose="020B0604020202020204" pitchFamily="34" charset="0"/>
              </a:rPr>
              <a:t>Irish </a:t>
            </a:r>
            <a:r>
              <a:rPr lang="en-GB" sz="2400" b="1" dirty="0">
                <a:solidFill>
                  <a:schemeClr val="tx1"/>
                </a:solidFill>
                <a:latin typeface="+mn-lt"/>
                <a:cs typeface="Arial" panose="020B0604020202020204" pitchFamily="34" charset="0"/>
              </a:rPr>
              <a:t>Nationals in the </a:t>
            </a:r>
            <a:r>
              <a:rPr lang="en-GB" sz="2400" b="1" dirty="0" smtClean="0">
                <a:solidFill>
                  <a:schemeClr val="tx1"/>
                </a:solidFill>
                <a:latin typeface="+mn-lt"/>
                <a:cs typeface="Arial" panose="020B0604020202020204" pitchFamily="34" charset="0"/>
              </a:rPr>
              <a:t>UK</a:t>
            </a:r>
          </a:p>
          <a:p>
            <a:pPr lvl="2"/>
            <a:r>
              <a:rPr lang="en-GB" sz="2400" dirty="0">
                <a:latin typeface="+mn-lt"/>
                <a:cs typeface="Arial" panose="020B0604020202020204" pitchFamily="34" charset="0"/>
              </a:rPr>
              <a:t>Nothing changes for now. </a:t>
            </a:r>
          </a:p>
          <a:p>
            <a:pPr lvl="2"/>
            <a:r>
              <a:rPr lang="en-GB" sz="2400" dirty="0">
                <a:latin typeface="+mn-lt"/>
                <a:cs typeface="Arial" panose="020B0604020202020204" pitchFamily="34" charset="0"/>
              </a:rPr>
              <a:t>Future is uncertain since UK and Republic of Ireland enjoy unique Common Travel Area arrangements.</a:t>
            </a:r>
          </a:p>
          <a:p>
            <a:pPr marL="0" lvl="2" indent="0">
              <a:buNone/>
            </a:pPr>
            <a:endParaRPr lang="en-GB" sz="2400" dirty="0">
              <a:latin typeface="+mn-lt"/>
              <a:cs typeface="Arial" panose="020B0604020202020204" pitchFamily="34" charset="0"/>
            </a:endParaRPr>
          </a:p>
        </p:txBody>
      </p:sp>
    </p:spTree>
    <p:extLst>
      <p:ext uri="{BB962C8B-B14F-4D97-AF65-F5344CB8AC3E}">
        <p14:creationId xmlns:p14="http://schemas.microsoft.com/office/powerpoint/2010/main" val="2091502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A connected University_2016">
  <a:themeElements>
    <a:clrScheme name="University of Southampton">
      <a:dk1>
        <a:srgbClr val="706F6F"/>
      </a:dk1>
      <a:lt1>
        <a:sysClr val="window" lastClr="FFFFFF"/>
      </a:lt1>
      <a:dk2>
        <a:srgbClr val="0098C3"/>
      </a:dk2>
      <a:lt2>
        <a:srgbClr val="005C84"/>
      </a:lt2>
      <a:accent1>
        <a:srgbClr val="007C92"/>
      </a:accent1>
      <a:accent2>
        <a:srgbClr val="51626F"/>
      </a:accent2>
      <a:accent3>
        <a:srgbClr val="91BAA3"/>
      </a:accent3>
      <a:accent4>
        <a:srgbClr val="6E7645"/>
      </a:accent4>
      <a:accent5>
        <a:srgbClr val="ABC785"/>
      </a:accent5>
      <a:accent6>
        <a:srgbClr val="A3A86B"/>
      </a:accent6>
      <a:hlink>
        <a:srgbClr val="007C92"/>
      </a:hlink>
      <a:folHlink>
        <a:srgbClr val="007C92"/>
      </a:folHlink>
    </a:clrScheme>
    <a:fontScheme name="University of Southampton">
      <a:majorFont>
        <a:latin typeface="Georgia"/>
        <a:ea typeface=""/>
        <a:cs typeface="Georgia"/>
      </a:majorFont>
      <a:minorFont>
        <a:latin typeface="Lucida Sans"/>
        <a:ea typeface=""/>
        <a:cs typeface="Lucida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20000"/>
            <a:lumOff val="80000"/>
          </a:schemeClr>
        </a:solidFill>
        <a:ln>
          <a:noFill/>
        </a:ln>
      </a:spPr>
      <a:bodyPr rtlCol="0" anchor="ctr"/>
      <a:lstStyle>
        <a:defPPr algn="ctr">
          <a:defRPr dirty="0" err="1" smtClean="0">
            <a:solidFill>
              <a:schemeClr val="tx1"/>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dirty="0" err="1" smtClean="0"/>
        </a:defPPr>
      </a:lstStyle>
    </a:txDef>
  </a:objectDefaults>
  <a:extraClrSchemeLst/>
  <a:extLst>
    <a:ext uri="{05A4C25C-085E-4340-85A3-A5531E510DB2}">
      <thm15:themeFamily xmlns:thm15="http://schemas.microsoft.com/office/thememl/2012/main" name="University of Southampton Powerpoint Template.potx" id="{EEBA4AA5-1B71-4ED0-B89B-26A98C008FFD}" vid="{6FB859E0-CEC4-42C0-B428-51FC66FC9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Office Data Connection File" ma:contentTypeID="0x010100629D00608F814DD6AC8A86903AEE72AA00E952A12A66EBD540A2402DC1C172F933" ma:contentTypeVersion="0" ma:contentTypeDescription="" ma:contentTypeScope="" ma:versionID="546a41082889d02cfab46720908746fc">
  <xsd:schema xmlns:xsd="http://www.w3.org/2001/XMLSchema" xmlns:xs="http://www.w3.org/2001/XMLSchema" xmlns:p="http://schemas.microsoft.com/office/2006/metadata/properties" xmlns:ns2="http://schemas.microsoft.com/sharepoint/v3/fields" targetNamespace="http://schemas.microsoft.com/office/2006/metadata/properties" ma:root="true" ma:fieldsID="c0921cee8492faf27c24da663352b5e9" ns2:_="">
    <xsd:import namespace="http://schemas.microsoft.com/sharepoint/v3/fields"/>
    <xsd:element name="properties">
      <xsd:complexType>
        <xsd:sequence>
          <xsd:element name="documentManagement">
            <xsd:complexType>
              <xsd:all>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Comments" ma:index="8" nillable="true" ma:displayName="Description" ma:description="" ma:internalName="Comm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ma:index="9"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omments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232F3A-CF5B-48AE-80AD-2572C423F3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D86564-F39F-4287-819E-4341A31C8019}">
  <ds:schemaRefs>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http://purl.org/dc/terms/"/>
    <ds:schemaRef ds:uri="http://purl.org/dc/dcmitype/"/>
    <ds:schemaRef ds:uri="http://schemas.microsoft.com/office/infopath/2007/PartnerControls"/>
    <ds:schemaRef ds:uri="http://schemas.microsoft.com/sharepoint/v3/fields"/>
    <ds:schemaRef ds:uri="http://www.w3.org/XML/1998/namespace"/>
  </ds:schemaRefs>
</ds:datastoreItem>
</file>

<file path=customXml/itemProps3.xml><?xml version="1.0" encoding="utf-8"?>
<ds:datastoreItem xmlns:ds="http://schemas.openxmlformats.org/officeDocument/2006/customXml" ds:itemID="{31087745-9442-42E4-B862-EAB96F4BE2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 connected University_2016</Template>
  <TotalTime>11826</TotalTime>
  <Words>783</Words>
  <Application>Microsoft Office PowerPoint</Application>
  <PresentationFormat>On-screen Show (4:3)</PresentationFormat>
  <Paragraphs>60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Georgia</vt:lpstr>
      <vt:lpstr>Lucida Sans</vt:lpstr>
      <vt:lpstr>Verdana</vt:lpstr>
      <vt:lpstr>A connected University_2016</vt:lpstr>
      <vt:lpstr>  POST-REFERENDUM INFORMATION FOR EUROPEAN COLLEAGUES  </vt:lpstr>
      <vt:lpstr>INTRODUCTION </vt:lpstr>
      <vt:lpstr>WHO IS THIS FOR? </vt:lpstr>
      <vt:lpstr>WHAT IS MY STATUS? </vt:lpstr>
      <vt:lpstr>WHAT ARE MY OPTIONS? Part 1</vt:lpstr>
      <vt:lpstr>WHAT ARE MY OPTIONS? Part 2</vt:lpstr>
      <vt:lpstr>WHAT ARE MY OPTIONS? Part 3</vt:lpstr>
      <vt:lpstr>WHAT ARE MY OPTIONS? Part 4</vt:lpstr>
      <vt:lpstr>WHAT ARE MY OPTIONS? Part 4</vt:lpstr>
      <vt:lpstr>THE FUTURE</vt:lpstr>
    </vt:vector>
  </TitlesOfParts>
  <Company>University of Southampton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connected University - main corp pres</dc:title>
  <dc:creator>Macdonald C.</dc:creator>
  <cp:keywords/>
  <cp:lastModifiedBy>Peatfield S.</cp:lastModifiedBy>
  <cp:revision>44</cp:revision>
  <cp:lastPrinted>2016-11-23T14:17:55Z</cp:lastPrinted>
  <dcterms:created xsi:type="dcterms:W3CDTF">2016-02-04T15:51:37Z</dcterms:created>
  <dcterms:modified xsi:type="dcterms:W3CDTF">2016-11-24T15:00:01Z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Date">
    <vt:lpwstr>30 July 2014</vt:lpwstr>
  </property>
  <property fmtid="{D5CDD505-2E9C-101B-9397-08002B2CF9AE}" pid="4" name="ContentTypeId">
    <vt:lpwstr>0x010100629D00608F814DD6AC8A86903AEE72AA00E952A12A66EBD540A2402DC1C172F933</vt:lpwstr>
  </property>
  <property fmtid="{D5CDD505-2E9C-101B-9397-08002B2CF9AE}" pid="5" name="Order">
    <vt:r8>700</vt:r8>
  </property>
  <property fmtid="{D5CDD505-2E9C-101B-9397-08002B2CF9AE}" pid="6" name="_AdHocReviewCycleID">
    <vt:i4>1603978495</vt:i4>
  </property>
  <property fmtid="{D5CDD505-2E9C-101B-9397-08002B2CF9AE}" pid="7" name="_NewReviewCycle">
    <vt:lpwstr/>
  </property>
  <property fmtid="{D5CDD505-2E9C-101B-9397-08002B2CF9AE}" pid="8" name="_EmailSubject">
    <vt:lpwstr>Information for EU colleagues - a Sussed post</vt:lpwstr>
  </property>
  <property fmtid="{D5CDD505-2E9C-101B-9397-08002B2CF9AE}" pid="9" name="_AuthorEmail">
    <vt:lpwstr>S.Peatfield@soton.ac.uk</vt:lpwstr>
  </property>
  <property fmtid="{D5CDD505-2E9C-101B-9397-08002B2CF9AE}" pid="10" name="_AuthorEmailDisplayName">
    <vt:lpwstr>Peatfield S.</vt:lpwstr>
  </property>
  <property fmtid="{D5CDD505-2E9C-101B-9397-08002B2CF9AE}" pid="11" name="_PreviousAdHocReviewCycleID">
    <vt:i4>-436455689</vt:i4>
  </property>
</Properties>
</file>