
<file path=[Content_Types].xml><?xml version="1.0" encoding="utf-8"?>
<Types xmlns="http://schemas.openxmlformats.org/package/2006/content-types">
  <Default Extension="jfif"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ink/ink1.xml" ContentType="application/inkml+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7"/>
  </p:notesMasterIdLst>
  <p:handoutMasterIdLst>
    <p:handoutMasterId r:id="rId28"/>
  </p:handoutMasterIdLst>
  <p:sldIdLst>
    <p:sldId id="256" r:id="rId2"/>
    <p:sldId id="303" r:id="rId3"/>
    <p:sldId id="314" r:id="rId4"/>
    <p:sldId id="304" r:id="rId5"/>
    <p:sldId id="358" r:id="rId6"/>
    <p:sldId id="306" r:id="rId7"/>
    <p:sldId id="307" r:id="rId8"/>
    <p:sldId id="308" r:id="rId9"/>
    <p:sldId id="309" r:id="rId10"/>
    <p:sldId id="357" r:id="rId11"/>
    <p:sldId id="313" r:id="rId12"/>
    <p:sldId id="311" r:id="rId13"/>
    <p:sldId id="310" r:id="rId14"/>
    <p:sldId id="362" r:id="rId15"/>
    <p:sldId id="315" r:id="rId16"/>
    <p:sldId id="318" r:id="rId17"/>
    <p:sldId id="322" r:id="rId18"/>
    <p:sldId id="342" r:id="rId19"/>
    <p:sldId id="363" r:id="rId20"/>
    <p:sldId id="364" r:id="rId21"/>
    <p:sldId id="355" r:id="rId22"/>
    <p:sldId id="360" r:id="rId23"/>
    <p:sldId id="359" r:id="rId24"/>
    <p:sldId id="312" r:id="rId25"/>
    <p:sldId id="283" r:id="rId26"/>
  </p:sldIdLst>
  <p:sldSz cx="9144000" cy="6858000" type="screen4x3"/>
  <p:notesSz cx="6858000" cy="9945688"/>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A09"/>
    <a:srgbClr val="424342"/>
    <a:srgbClr val="CE1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2" autoAdjust="0"/>
    <p:restoredTop sz="62289" autoAdjust="0"/>
  </p:normalViewPr>
  <p:slideViewPr>
    <p:cSldViewPr>
      <p:cViewPr varScale="1">
        <p:scale>
          <a:sx n="69" d="100"/>
          <a:sy n="69" d="100"/>
        </p:scale>
        <p:origin x="112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2443"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2547" cy="497842"/>
          </a:xfrm>
          <a:prstGeom prst="rect">
            <a:avLst/>
          </a:prstGeom>
        </p:spPr>
        <p:txBody>
          <a:bodyPr vert="horz" lIns="91870" tIns="45935" rIns="91870" bIns="45935" rtlCol="0"/>
          <a:lstStyle>
            <a:lvl1pPr algn="l" eaLnBrk="1" hangingPunct="1">
              <a:defRPr sz="1200">
                <a:ea typeface="ヒラギノ角ゴ ProN W3" charset="-128"/>
                <a:cs typeface="+mn-cs"/>
              </a:defRPr>
            </a:lvl1pPr>
          </a:lstStyle>
          <a:p>
            <a:pPr>
              <a:defRPr/>
            </a:pPr>
            <a:endParaRPr lang="en-NZ"/>
          </a:p>
        </p:txBody>
      </p:sp>
      <p:sp>
        <p:nvSpPr>
          <p:cNvPr id="3" name="Date Placeholder 2">
            <a:extLst/>
          </p:cNvPr>
          <p:cNvSpPr>
            <a:spLocks noGrp="1"/>
          </p:cNvSpPr>
          <p:nvPr>
            <p:ph type="dt" sz="quarter" idx="1"/>
          </p:nvPr>
        </p:nvSpPr>
        <p:spPr>
          <a:xfrm>
            <a:off x="3883852" y="0"/>
            <a:ext cx="2972547" cy="497842"/>
          </a:xfrm>
          <a:prstGeom prst="rect">
            <a:avLst/>
          </a:prstGeom>
        </p:spPr>
        <p:txBody>
          <a:bodyPr vert="horz" wrap="square" lIns="91870" tIns="45935" rIns="91870" bIns="45935" numCol="1" anchor="t" anchorCtr="0" compatLnSpc="1">
            <a:prstTxWarp prst="textNoShape">
              <a:avLst/>
            </a:prstTxWarp>
          </a:bodyPr>
          <a:lstStyle>
            <a:lvl1pPr algn="r" eaLnBrk="1" hangingPunct="1">
              <a:defRPr sz="1200"/>
            </a:lvl1pPr>
          </a:lstStyle>
          <a:p>
            <a:pPr>
              <a:defRPr/>
            </a:pPr>
            <a:fld id="{821233B7-8575-4921-AECC-117BC3F6E7CF}" type="datetimeFigureOut">
              <a:rPr lang="en-NZ" altLang="en-US"/>
              <a:pPr>
                <a:defRPr/>
              </a:pPr>
              <a:t>15/03/2021</a:t>
            </a:fld>
            <a:endParaRPr lang="en-NZ" altLang="en-US"/>
          </a:p>
        </p:txBody>
      </p:sp>
      <p:sp>
        <p:nvSpPr>
          <p:cNvPr id="4" name="Footer Placeholder 3">
            <a:extLst/>
          </p:cNvPr>
          <p:cNvSpPr>
            <a:spLocks noGrp="1"/>
          </p:cNvSpPr>
          <p:nvPr>
            <p:ph type="ftr" sz="quarter" idx="2"/>
          </p:nvPr>
        </p:nvSpPr>
        <p:spPr>
          <a:xfrm>
            <a:off x="0" y="9446257"/>
            <a:ext cx="2972547" cy="497841"/>
          </a:xfrm>
          <a:prstGeom prst="rect">
            <a:avLst/>
          </a:prstGeom>
        </p:spPr>
        <p:txBody>
          <a:bodyPr vert="horz" lIns="91870" tIns="45935" rIns="91870" bIns="45935" rtlCol="0" anchor="b"/>
          <a:lstStyle>
            <a:lvl1pPr algn="l" eaLnBrk="1" hangingPunct="1">
              <a:defRPr sz="1200">
                <a:ea typeface="ヒラギノ角ゴ ProN W3" charset="-128"/>
                <a:cs typeface="+mn-cs"/>
              </a:defRPr>
            </a:lvl1pPr>
          </a:lstStyle>
          <a:p>
            <a:pPr>
              <a:defRPr/>
            </a:pPr>
            <a:endParaRPr lang="en-NZ"/>
          </a:p>
        </p:txBody>
      </p:sp>
      <p:sp>
        <p:nvSpPr>
          <p:cNvPr id="5" name="Slide Number Placeholder 4">
            <a:extLst/>
          </p:cNvPr>
          <p:cNvSpPr>
            <a:spLocks noGrp="1"/>
          </p:cNvSpPr>
          <p:nvPr>
            <p:ph type="sldNum" sz="quarter" idx="3"/>
          </p:nvPr>
        </p:nvSpPr>
        <p:spPr>
          <a:xfrm>
            <a:off x="3883852" y="9446257"/>
            <a:ext cx="2972547" cy="497841"/>
          </a:xfrm>
          <a:prstGeom prst="rect">
            <a:avLst/>
          </a:prstGeom>
        </p:spPr>
        <p:txBody>
          <a:bodyPr vert="horz" wrap="square" lIns="91870" tIns="45935" rIns="91870" bIns="45935" numCol="1" anchor="b" anchorCtr="0" compatLnSpc="1">
            <a:prstTxWarp prst="textNoShape">
              <a:avLst/>
            </a:prstTxWarp>
          </a:bodyPr>
          <a:lstStyle>
            <a:lvl1pPr algn="r" eaLnBrk="1" hangingPunct="1">
              <a:defRPr sz="1200"/>
            </a:lvl1pPr>
          </a:lstStyle>
          <a:p>
            <a:pPr>
              <a:defRPr/>
            </a:pPr>
            <a:fld id="{A2399615-087C-4E72-8A45-78ED99A80AAD}" type="slidenum">
              <a:rPr lang="en-NZ" altLang="en-US"/>
              <a:pPr>
                <a:defRPr/>
              </a:pPr>
              <a:t>‹#›</a:t>
            </a:fld>
            <a:endParaRPr lang="en-NZ" altLang="en-US"/>
          </a:p>
        </p:txBody>
      </p:sp>
    </p:spTree>
    <p:extLst>
      <p:ext uri="{BB962C8B-B14F-4D97-AF65-F5344CB8AC3E}">
        <p14:creationId xmlns:p14="http://schemas.microsoft.com/office/powerpoint/2010/main" val="2929088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80" units="cm"/>
          <inkml:channel name="Y" type="integer" max="1050" units="cm"/>
          <inkml:channel name="T" type="integer" max="2.14748E9" units="dev"/>
        </inkml:traceFormat>
        <inkml:channelProperties>
          <inkml:channelProperty channel="X" name="resolution" value="35.51797" units="1/cm"/>
          <inkml:channelProperty channel="Y" name="resolution" value="35.47297" units="1/cm"/>
          <inkml:channelProperty channel="T" name="resolution" value="1" units="1/dev"/>
        </inkml:channelProperties>
      </inkml:inkSource>
      <inkml:timestamp xml:id="ts0" timeString="2021-03-08T04:49:24.795"/>
    </inkml:context>
    <inkml:brush xml:id="br0">
      <inkml:brushProperty name="width" value="0.26667" units="cm"/>
      <inkml:brushProperty name="height" value="0.53333" units="cm"/>
      <inkml:brushProperty name="color" value="#00FFFF"/>
      <inkml:brushProperty name="tip" value="rectangle"/>
      <inkml:brushProperty name="rasterOp" value="maskPen"/>
      <inkml:brushProperty name="fitToCurve" value="1"/>
    </inkml:brush>
  </inkml:definitions>
  <inkml:trace contextRef="#ctx0" brushRef="#br0">7157 839 0,'-27'0'125,"1"0"-125,-1 0 16,-26-26-16,27 26 16,-1-27-16,1 27 15,-1-26 1,1 26-16,0 0 15,-1-27-15,-26 1 16,0-1 0,27 27-16,-1 0 15,-26-79-15,0 79 16,1 0-16,-54-53 16,53 27-16,-27 26 15,1-27-15,26 1 16,-26 26-16,26-27 15,-27 27-15,28-26 16,-28-1-16,1 27 16,26-26-16,-26-1 15,-1 27-15,27-53 16,-26 53-16,26 0 16,0-53-16,0 27 15,0 26-15,-26 0 16,-1 0-16,27-26 15,1 26-15,-1-27 16,0 27-16,0 0 16,0 0-1,-26-26-15,26 26 16,-53 0-16,26-27 16,1 27-16,26 0 15,-26 0-15,26 0 16,0 0-16,-26-26 15,26 26-15,0 0 16,-27-27-16,54 27 16,-27 0-16,26 0 15,-25 0-15,25 0 16,1 0-16,-54 0 16,54 0-16,-1 0 15,-26 0-15,1 0 16,-28 0-16,27 0 15,0 0-15,0 0 16,-26 0 0,0 0-16,52 0 15,-52 0-15,52 0 16,-26 0-16,1 0 16,-1 0-16,0 0 15,0 0-15,0 0 16,0 0-16,-26 0 15,52 0-15,-52 0 16,-1 0-16,27 0 16,1 0-16,-28 0 15,54 0 1,-27 0-16,0 0 16,0 0-16,27 0 15,-1 0-15,-26 0 16,0 0-16,0 0 15,27 0-15,-1 0 16,-26 0-16,1 0 16,-28 0-16,27 0 15,0 0-15,27 0 16,-54 27-16,54-27 16,-27 26-1,27-26-15,-27 0 16,0 0-16,0 53 15,0-53 1,27 0-16,-1 0 16,-26 53-16,27-53 15,-27 53 1,0-27 0,26 1-16,1-27 15,-27 26-15,27 1 16,-27-1-1,26 27-15,1-53 16,-1 27-16,1-1 16,-1 27-1,1-53 1,-1 0-16,1 26 16,26 1-1,-26-27 1,26 26-1,-27 1 17,27-1-1,-26-26-15,26 27-1,-27-1-15,27 1 16,-26 26-1,26-27 1,0 1 15,0-1-31,0 0 32,-27-26-32,27 27 0,0-1 15,-26 1 1,26-1-1,0 27 1,0-26 0,0-1-1,0 27 1,0-27 0,0 1-16,0 26 15,0 0 1,0-27-16,0 1 15,0-1 1,0 1 0,0-1-1,0 0-15,0 27 32,26-53-32,-26 27 15,27 26 1,-1-27-16,1-26 15,-27 27-15,26-1 16,1 1-16,-1-27 16,27 26-16,-27 1 15,1-27 1,26 26-16,-27 0 16,27 1-16,0-27 15,0 53-15,0-53 16,-27 26-16,27-26 15,27 27-15,-27-27 16,52 26-16,-52-26 16,27 0-16,-27 0 15,-1 0-15,28 0 16,-1 0-16,1 0 16,-1 0-16,-26 0 15,26 0-15,-26 0 16,-26 0-16,26 0 15,-27 0-15,27 0 16,0 0-16,0 0 16,-27 0-16,27 0 15,0 0-15,26 0 16,1 0-16,-27 0 16,26 0-16,0 0 15,1 0-15,-1 0 16,-26 0-16,27 0 15,-1 0-15,27 27 16,-53-27 0,26 0-16,0 0 15,-26 0-15,27 0 16,-27 0-16,26 0 16,0 0-16,-26 0 15,27 0-15,-1 0 16,0 0-16,-52 0 15,52 0-15,1 0 16,-27 0-16,52 0 16,-52 0-16,0 0 15,0 0-15,0 0 16,0 26-16,0-26 16,0 0-16,0 0 15,0 0-15,0 0 16,26 0-16,-26 0 15,-27 0-15,27 0 16,27 0-16,-28 0 16,1 0-16,27 0 15,-27 0-15,0 0 16,52 0-16,-52 0 16,0 0-1,27 0-15,-54 0 0,54 0 16,-28 0-1,28 0-15,-27 0 16,26 0-16,-52 0 16,52 0-16,-26 0 15,0 0-15,0 0 16,26 0-16,-26 0 16,-27 0-16,54 0 15,-27 0-15,26 0 16,-52 0-16,52 0 15,0 0-15,-52 0 16,52 0-16,-26 0 16,0 0-16,-27 0 15,27 0-15,0 0 16,-26 0-16,-1 0 16,54-26-16,-28-1 15,1 27-15,0 0 16,0-53-1,0 27 1,0 26-16,-27 0 16,1-27-16,-1 1 15,27 26 1,-26-27 15,26-25-15,-53 25 15,53 1-31,-53-54 16,26 54-16,-26-1 15,0 1-15,0-1 16,27 1-16,-27-27 16,0 27-1,0-27-15,0 0 16,0 26-1,0 1-15,0-1 16,0 1-16,0-1 16,0 1-1,-27-27-15,1 53 16,26-26 0,-27-1-1,1 1-15,-1-1 16,1 1-16,-1-1 15,-52 27 1,0-53-16,52 27 16,-26 26-16,-26-26 15,52-1-15,1 1 16,-27 26-16,27-27 16,-1 27-16,1 0 15,-1 0 79,1 0-78,-27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2547" cy="497842"/>
          </a:xfrm>
          <a:prstGeom prst="rect">
            <a:avLst/>
          </a:prstGeom>
        </p:spPr>
        <p:txBody>
          <a:bodyPr vert="horz" lIns="91870" tIns="45935" rIns="91870" bIns="45935" rtlCol="0"/>
          <a:lstStyle>
            <a:lvl1pPr algn="l" eaLnBrk="1" hangingPunct="1">
              <a:defRPr sz="1200"/>
            </a:lvl1pPr>
          </a:lstStyle>
          <a:p>
            <a:pPr>
              <a:defRPr/>
            </a:pPr>
            <a:endParaRPr lang="en-NZ"/>
          </a:p>
        </p:txBody>
      </p:sp>
      <p:sp>
        <p:nvSpPr>
          <p:cNvPr id="3" name="Date Placeholder 2">
            <a:extLst/>
          </p:cNvPr>
          <p:cNvSpPr>
            <a:spLocks noGrp="1"/>
          </p:cNvSpPr>
          <p:nvPr>
            <p:ph type="dt" idx="1"/>
          </p:nvPr>
        </p:nvSpPr>
        <p:spPr>
          <a:xfrm>
            <a:off x="3883852" y="0"/>
            <a:ext cx="2972547" cy="497842"/>
          </a:xfrm>
          <a:prstGeom prst="rect">
            <a:avLst/>
          </a:prstGeom>
        </p:spPr>
        <p:txBody>
          <a:bodyPr vert="horz" lIns="91870" tIns="45935" rIns="91870" bIns="45935" rtlCol="0"/>
          <a:lstStyle>
            <a:lvl1pPr algn="r" eaLnBrk="1" hangingPunct="1">
              <a:defRPr sz="1200"/>
            </a:lvl1pPr>
          </a:lstStyle>
          <a:p>
            <a:pPr>
              <a:defRPr/>
            </a:pPr>
            <a:fld id="{25ABDA74-4477-474F-AD0F-40A4759E4E60}" type="datetimeFigureOut">
              <a:rPr lang="en-NZ"/>
              <a:pPr>
                <a:defRPr/>
              </a:pPr>
              <a:t>15/03/2021</a:t>
            </a:fld>
            <a:endParaRPr lang="en-NZ"/>
          </a:p>
        </p:txBody>
      </p:sp>
      <p:sp>
        <p:nvSpPr>
          <p:cNvPr id="4" name="Slide Image Placeholder 3">
            <a:extLst/>
          </p:cNvPr>
          <p:cNvSpPr>
            <a:spLocks noGrp="1" noRot="1" noChangeAspect="1"/>
          </p:cNvSpPr>
          <p:nvPr>
            <p:ph type="sldImg" idx="2"/>
          </p:nvPr>
        </p:nvSpPr>
        <p:spPr>
          <a:xfrm>
            <a:off x="1192213" y="1244600"/>
            <a:ext cx="4473575" cy="3355975"/>
          </a:xfrm>
          <a:prstGeom prst="rect">
            <a:avLst/>
          </a:prstGeom>
          <a:noFill/>
          <a:ln w="12700">
            <a:solidFill>
              <a:prstClr val="black"/>
            </a:solidFill>
          </a:ln>
        </p:spPr>
        <p:txBody>
          <a:bodyPr vert="horz" lIns="91870" tIns="45935" rIns="91870" bIns="45935" rtlCol="0" anchor="ctr"/>
          <a:lstStyle/>
          <a:p>
            <a:pPr lvl="0"/>
            <a:endParaRPr lang="en-NZ" noProof="0"/>
          </a:p>
        </p:txBody>
      </p:sp>
      <p:sp>
        <p:nvSpPr>
          <p:cNvPr id="5" name="Notes Placeholder 4">
            <a:extLst/>
          </p:cNvPr>
          <p:cNvSpPr>
            <a:spLocks noGrp="1"/>
          </p:cNvSpPr>
          <p:nvPr>
            <p:ph type="body" sz="quarter" idx="3"/>
          </p:nvPr>
        </p:nvSpPr>
        <p:spPr>
          <a:xfrm>
            <a:off x="685480" y="4785955"/>
            <a:ext cx="5487041" cy="3915926"/>
          </a:xfrm>
          <a:prstGeom prst="rect">
            <a:avLst/>
          </a:prstGeom>
        </p:spPr>
        <p:txBody>
          <a:bodyPr vert="horz" lIns="91870" tIns="45935" rIns="91870" bIns="45935"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p:cNvPr>
          <p:cNvSpPr>
            <a:spLocks noGrp="1"/>
          </p:cNvSpPr>
          <p:nvPr>
            <p:ph type="ftr" sz="quarter" idx="4"/>
          </p:nvPr>
        </p:nvSpPr>
        <p:spPr>
          <a:xfrm>
            <a:off x="0" y="9447846"/>
            <a:ext cx="2972547" cy="497842"/>
          </a:xfrm>
          <a:prstGeom prst="rect">
            <a:avLst/>
          </a:prstGeom>
        </p:spPr>
        <p:txBody>
          <a:bodyPr vert="horz" lIns="91870" tIns="45935" rIns="91870" bIns="45935" rtlCol="0" anchor="b"/>
          <a:lstStyle>
            <a:lvl1pPr algn="l" eaLnBrk="1" hangingPunct="1">
              <a:defRPr sz="1200"/>
            </a:lvl1pPr>
          </a:lstStyle>
          <a:p>
            <a:pPr>
              <a:defRPr/>
            </a:pPr>
            <a:endParaRPr lang="en-NZ"/>
          </a:p>
        </p:txBody>
      </p:sp>
      <p:sp>
        <p:nvSpPr>
          <p:cNvPr id="7" name="Slide Number Placeholder 6">
            <a:extLst/>
          </p:cNvPr>
          <p:cNvSpPr>
            <a:spLocks noGrp="1"/>
          </p:cNvSpPr>
          <p:nvPr>
            <p:ph type="sldNum" sz="quarter" idx="5"/>
          </p:nvPr>
        </p:nvSpPr>
        <p:spPr>
          <a:xfrm>
            <a:off x="3883852" y="9447846"/>
            <a:ext cx="2972547" cy="497842"/>
          </a:xfrm>
          <a:prstGeom prst="rect">
            <a:avLst/>
          </a:prstGeom>
        </p:spPr>
        <p:txBody>
          <a:bodyPr vert="horz" lIns="91870" tIns="45935" rIns="91870" bIns="45935" rtlCol="0" anchor="b"/>
          <a:lstStyle>
            <a:lvl1pPr algn="r" eaLnBrk="1" hangingPunct="1">
              <a:defRPr sz="1200"/>
            </a:lvl1pPr>
          </a:lstStyle>
          <a:p>
            <a:pPr>
              <a:defRPr/>
            </a:pPr>
            <a:fld id="{02280D03-2E5A-4330-A1EF-0DD86B824F3D}" type="slidenum">
              <a:rPr lang="en-NZ"/>
              <a:pPr>
                <a:defRPr/>
              </a:pPr>
              <a:t>‹#›</a:t>
            </a:fld>
            <a:endParaRPr lang="en-NZ"/>
          </a:p>
        </p:txBody>
      </p:sp>
    </p:spTree>
    <p:extLst>
      <p:ext uri="{BB962C8B-B14F-4D97-AF65-F5344CB8AC3E}">
        <p14:creationId xmlns:p14="http://schemas.microsoft.com/office/powerpoint/2010/main" val="1217411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1</a:t>
            </a:fld>
            <a:endParaRPr lang="en-NZ"/>
          </a:p>
        </p:txBody>
      </p:sp>
    </p:spTree>
    <p:extLst>
      <p:ext uri="{BB962C8B-B14F-4D97-AF65-F5344CB8AC3E}">
        <p14:creationId xmlns:p14="http://schemas.microsoft.com/office/powerpoint/2010/main" val="14564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6442" indent="-287093" eaLnBrk="0" hangingPunct="0">
              <a:defRPr>
                <a:solidFill>
                  <a:schemeClr val="tx1"/>
                </a:solidFill>
                <a:latin typeface="Tahoma" pitchFamily="34" charset="0"/>
                <a:cs typeface="Arial" charset="0"/>
              </a:defRPr>
            </a:lvl2pPr>
            <a:lvl3pPr marL="1148372" indent="-229674" eaLnBrk="0" hangingPunct="0">
              <a:defRPr>
                <a:solidFill>
                  <a:schemeClr val="tx1"/>
                </a:solidFill>
                <a:latin typeface="Tahoma" pitchFamily="34" charset="0"/>
                <a:cs typeface="Arial" charset="0"/>
              </a:defRPr>
            </a:lvl3pPr>
            <a:lvl4pPr marL="1607721" indent="-229674" eaLnBrk="0" hangingPunct="0">
              <a:defRPr>
                <a:solidFill>
                  <a:schemeClr val="tx1"/>
                </a:solidFill>
                <a:latin typeface="Tahoma" pitchFamily="34" charset="0"/>
                <a:cs typeface="Arial" charset="0"/>
              </a:defRPr>
            </a:lvl4pPr>
            <a:lvl5pPr marL="2067070" indent="-229674" eaLnBrk="0" hangingPunct="0">
              <a:defRPr>
                <a:solidFill>
                  <a:schemeClr val="tx1"/>
                </a:solidFill>
                <a:latin typeface="Tahoma" pitchFamily="34" charset="0"/>
                <a:cs typeface="Arial" charset="0"/>
              </a:defRPr>
            </a:lvl5pPr>
            <a:lvl6pPr marL="2526419" indent="-229674" eaLnBrk="0" fontAlgn="base" hangingPunct="0">
              <a:spcBef>
                <a:spcPct val="0"/>
              </a:spcBef>
              <a:spcAft>
                <a:spcPct val="0"/>
              </a:spcAft>
              <a:defRPr>
                <a:solidFill>
                  <a:schemeClr val="tx1"/>
                </a:solidFill>
                <a:latin typeface="Tahoma" pitchFamily="34" charset="0"/>
                <a:cs typeface="Arial" charset="0"/>
              </a:defRPr>
            </a:lvl6pPr>
            <a:lvl7pPr marL="2985767" indent="-229674" eaLnBrk="0" fontAlgn="base" hangingPunct="0">
              <a:spcBef>
                <a:spcPct val="0"/>
              </a:spcBef>
              <a:spcAft>
                <a:spcPct val="0"/>
              </a:spcAft>
              <a:defRPr>
                <a:solidFill>
                  <a:schemeClr val="tx1"/>
                </a:solidFill>
                <a:latin typeface="Tahoma" pitchFamily="34" charset="0"/>
                <a:cs typeface="Arial" charset="0"/>
              </a:defRPr>
            </a:lvl7pPr>
            <a:lvl8pPr marL="3445116" indent="-229674" eaLnBrk="0" fontAlgn="base" hangingPunct="0">
              <a:spcBef>
                <a:spcPct val="0"/>
              </a:spcBef>
              <a:spcAft>
                <a:spcPct val="0"/>
              </a:spcAft>
              <a:defRPr>
                <a:solidFill>
                  <a:schemeClr val="tx1"/>
                </a:solidFill>
                <a:latin typeface="Tahoma" pitchFamily="34" charset="0"/>
                <a:cs typeface="Arial" charset="0"/>
              </a:defRPr>
            </a:lvl8pPr>
            <a:lvl9pPr marL="3904465" indent="-229674" eaLnBrk="0" fontAlgn="base" hangingPunct="0">
              <a:spcBef>
                <a:spcPct val="0"/>
              </a:spcBef>
              <a:spcAft>
                <a:spcPct val="0"/>
              </a:spcAft>
              <a:defRPr>
                <a:solidFill>
                  <a:schemeClr val="tx1"/>
                </a:solidFill>
                <a:latin typeface="Tahoma" pitchFamily="34" charset="0"/>
                <a:cs typeface="Arial" charset="0"/>
              </a:defRPr>
            </a:lvl9pPr>
          </a:lstStyle>
          <a:p>
            <a:pPr eaLnBrk="1" fontAlgn="auto" hangingPunct="1">
              <a:spcBef>
                <a:spcPts val="0"/>
              </a:spcBef>
              <a:spcAft>
                <a:spcPts val="0"/>
              </a:spcAft>
              <a:defRPr/>
            </a:pPr>
            <a:fld id="{B5BC1DA1-87F6-42B1-8427-6405DD29FD4E}" type="slidenum">
              <a:rPr lang="en-AU" altLang="en-US" sz="1800" kern="0">
                <a:solidFill>
                  <a:prstClr val="black"/>
                </a:solidFill>
                <a:latin typeface="Arial" charset="0"/>
              </a:rPr>
              <a:pPr eaLnBrk="1" fontAlgn="auto" hangingPunct="1">
                <a:spcBef>
                  <a:spcPts val="0"/>
                </a:spcBef>
                <a:spcAft>
                  <a:spcPts val="0"/>
                </a:spcAft>
                <a:defRPr/>
              </a:pPr>
              <a:t>10</a:t>
            </a:fld>
            <a:endParaRPr lang="en-AU" altLang="en-US" sz="1800" kern="0">
              <a:solidFill>
                <a:prstClr val="black"/>
              </a:solidFill>
              <a:latin typeface="Arial" charset="0"/>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sz="1600" dirty="0"/>
          </a:p>
        </p:txBody>
      </p:sp>
    </p:spTree>
    <p:extLst>
      <p:ext uri="{BB962C8B-B14F-4D97-AF65-F5344CB8AC3E}">
        <p14:creationId xmlns:p14="http://schemas.microsoft.com/office/powerpoint/2010/main" val="336486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11</a:t>
            </a:fld>
            <a:endParaRPr lang="en-NZ"/>
          </a:p>
        </p:txBody>
      </p:sp>
    </p:spTree>
    <p:extLst>
      <p:ext uri="{BB962C8B-B14F-4D97-AF65-F5344CB8AC3E}">
        <p14:creationId xmlns:p14="http://schemas.microsoft.com/office/powerpoint/2010/main" val="109357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600" dirty="0"/>
              <a:t>A word about process – this process has been conducted through Education Conversation during 2019.  </a:t>
            </a:r>
          </a:p>
          <a:p>
            <a:endParaRPr lang="en-NZ" sz="1600" dirty="0"/>
          </a:p>
          <a:p>
            <a:endParaRPr lang="en-NZ" sz="1600"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12</a:t>
            </a:fld>
            <a:endParaRPr lang="en-NZ"/>
          </a:p>
        </p:txBody>
      </p:sp>
    </p:spTree>
    <p:extLst>
      <p:ext uri="{BB962C8B-B14F-4D97-AF65-F5344CB8AC3E}">
        <p14:creationId xmlns:p14="http://schemas.microsoft.com/office/powerpoint/2010/main" val="76657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13</a:t>
            </a:fld>
            <a:endParaRPr lang="en-NZ"/>
          </a:p>
        </p:txBody>
      </p:sp>
    </p:spTree>
    <p:extLst>
      <p:ext uri="{BB962C8B-B14F-4D97-AF65-F5344CB8AC3E}">
        <p14:creationId xmlns:p14="http://schemas.microsoft.com/office/powerpoint/2010/main" val="3934140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600" i="1" dirty="0"/>
          </a:p>
        </p:txBody>
      </p:sp>
    </p:spTree>
    <p:extLst>
      <p:ext uri="{BB962C8B-B14F-4D97-AF65-F5344CB8AC3E}">
        <p14:creationId xmlns:p14="http://schemas.microsoft.com/office/powerpoint/2010/main" val="987179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6450AEA2-4D9E-4F88-866E-A66C36BA9637}" type="slidenum">
              <a:rPr lang="en-NZ" smtClean="0"/>
              <a:pPr>
                <a:defRPr/>
              </a:pPr>
              <a:t>15</a:t>
            </a:fld>
            <a:endParaRPr lang="en-NZ"/>
          </a:p>
        </p:txBody>
      </p:sp>
    </p:spTree>
    <p:extLst>
      <p:ext uri="{BB962C8B-B14F-4D97-AF65-F5344CB8AC3E}">
        <p14:creationId xmlns:p14="http://schemas.microsoft.com/office/powerpoint/2010/main" val="189251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pPr>
              <a:defRPr/>
            </a:pPr>
            <a:fld id="{6450AEA2-4D9E-4F88-866E-A66C36BA9637}" type="slidenum">
              <a:rPr lang="en-NZ" smtClean="0"/>
              <a:pPr>
                <a:defRPr/>
              </a:pPr>
              <a:t>16</a:t>
            </a:fld>
            <a:endParaRPr lang="en-NZ"/>
          </a:p>
        </p:txBody>
      </p:sp>
    </p:spTree>
    <p:extLst>
      <p:ext uri="{BB962C8B-B14F-4D97-AF65-F5344CB8AC3E}">
        <p14:creationId xmlns:p14="http://schemas.microsoft.com/office/powerpoint/2010/main" val="1022479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200">
                <a:solidFill>
                  <a:srgbClr val="000000"/>
                </a:solidFill>
                <a:latin typeface="Gill Sans" charset="0"/>
                <a:ea typeface="ヒラギノ角ゴ ProN W3" charset="-128"/>
                <a:sym typeface="Gill Sans" charset="0"/>
              </a:defRPr>
            </a:lvl1pPr>
            <a:lvl2pPr marL="746442" indent="-287093">
              <a:defRPr sz="4200">
                <a:solidFill>
                  <a:srgbClr val="000000"/>
                </a:solidFill>
                <a:latin typeface="Gill Sans" charset="0"/>
                <a:ea typeface="ヒラギノ角ゴ ProN W3" charset="-128"/>
                <a:sym typeface="Gill Sans" charset="0"/>
              </a:defRPr>
            </a:lvl2pPr>
            <a:lvl3pPr marL="1148372" indent="-229674">
              <a:defRPr sz="4200">
                <a:solidFill>
                  <a:srgbClr val="000000"/>
                </a:solidFill>
                <a:latin typeface="Gill Sans" charset="0"/>
                <a:ea typeface="ヒラギノ角ゴ ProN W3" charset="-128"/>
                <a:sym typeface="Gill Sans" charset="0"/>
              </a:defRPr>
            </a:lvl3pPr>
            <a:lvl4pPr marL="1607721" indent="-229674">
              <a:defRPr sz="4200">
                <a:solidFill>
                  <a:srgbClr val="000000"/>
                </a:solidFill>
                <a:latin typeface="Gill Sans" charset="0"/>
                <a:ea typeface="ヒラギノ角ゴ ProN W3" charset="-128"/>
                <a:sym typeface="Gill Sans" charset="0"/>
              </a:defRPr>
            </a:lvl4pPr>
            <a:lvl5pPr marL="2067070" indent="-229674">
              <a:defRPr sz="4200">
                <a:solidFill>
                  <a:srgbClr val="000000"/>
                </a:solidFill>
                <a:latin typeface="Gill Sans" charset="0"/>
                <a:ea typeface="ヒラギノ角ゴ ProN W3" charset="-128"/>
                <a:sym typeface="Gill Sans" charset="0"/>
              </a:defRPr>
            </a:lvl5pPr>
            <a:lvl6pPr marL="2526419" indent="-229674"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85767" indent="-229674"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45116" indent="-229674"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904465" indent="-229674"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B86EB37B-72F2-47DA-B777-8BB833E0F4E0}" type="slidenum">
              <a:rPr lang="en-NZ" altLang="en-US" sz="1200"/>
              <a:pPr/>
              <a:t>17</a:t>
            </a:fld>
            <a:endParaRPr lang="en-NZ" altLang="en-US" sz="1200"/>
          </a:p>
        </p:txBody>
      </p:sp>
    </p:spTree>
    <p:extLst>
      <p:ext uri="{BB962C8B-B14F-4D97-AF65-F5344CB8AC3E}">
        <p14:creationId xmlns:p14="http://schemas.microsoft.com/office/powerpoint/2010/main" val="3802259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50AEA2-4D9E-4F88-866E-A66C36BA9637}" type="slidenum">
              <a:rPr lang="en-NZ" smtClean="0"/>
              <a:pPr>
                <a:defRPr/>
              </a:pPr>
              <a:t>18</a:t>
            </a:fld>
            <a:endParaRPr lang="en-NZ"/>
          </a:p>
        </p:txBody>
      </p:sp>
    </p:spTree>
    <p:extLst>
      <p:ext uri="{BB962C8B-B14F-4D97-AF65-F5344CB8AC3E}">
        <p14:creationId xmlns:p14="http://schemas.microsoft.com/office/powerpoint/2010/main" val="35850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lstStyle/>
          <a:p>
            <a:r>
              <a:rPr lang="en-NZ" baseline="0" dirty="0" smtClean="0"/>
              <a:t/>
            </a:r>
            <a:br>
              <a:rPr lang="en-NZ" baseline="0" dirty="0" smtClean="0"/>
            </a:br>
            <a:endParaRPr lang="en-NZ" sz="1100" dirty="0"/>
          </a:p>
        </p:txBody>
      </p:sp>
    </p:spTree>
    <p:extLst>
      <p:ext uri="{BB962C8B-B14F-4D97-AF65-F5344CB8AC3E}">
        <p14:creationId xmlns:p14="http://schemas.microsoft.com/office/powerpoint/2010/main" val="349329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aseline="0" dirty="0" smtClean="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2</a:t>
            </a:fld>
            <a:endParaRPr lang="en-NZ"/>
          </a:p>
        </p:txBody>
      </p:sp>
    </p:spTree>
    <p:extLst>
      <p:ext uri="{BB962C8B-B14F-4D97-AF65-F5344CB8AC3E}">
        <p14:creationId xmlns:p14="http://schemas.microsoft.com/office/powerpoint/2010/main" val="231746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20</a:t>
            </a:fld>
            <a:endParaRPr lang="en-NZ"/>
          </a:p>
        </p:txBody>
      </p:sp>
    </p:spTree>
    <p:extLst>
      <p:ext uri="{BB962C8B-B14F-4D97-AF65-F5344CB8AC3E}">
        <p14:creationId xmlns:p14="http://schemas.microsoft.com/office/powerpoint/2010/main" val="2738641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591566-6F3E-4C05-A698-B894E12164CA}"/>
              </a:ext>
            </a:extLst>
          </p:cNvPr>
          <p:cNvSpPr>
            <a:spLocks noGrp="1" noChangeArrowheads="1"/>
          </p:cNvSpPr>
          <p:nvPr>
            <p:ph type="sldNum" sz="quarter" idx="5"/>
          </p:nvPr>
        </p:nvSpPr>
        <p:spPr>
          <a:ln/>
        </p:spPr>
        <p:txBody>
          <a:bodyPr/>
          <a:lstStyle/>
          <a:p>
            <a:fld id="{47D09AF1-E2C3-4C9F-BF0B-DCE72D3D3E65}" type="slidenum">
              <a:rPr lang="en-AU" altLang="en-US"/>
              <a:pPr/>
              <a:t>21</a:t>
            </a:fld>
            <a:endParaRPr lang="en-AU" altLang="en-US"/>
          </a:p>
        </p:txBody>
      </p:sp>
      <p:sp>
        <p:nvSpPr>
          <p:cNvPr id="31746" name="Rectangle 2">
            <a:extLst>
              <a:ext uri="{FF2B5EF4-FFF2-40B4-BE49-F238E27FC236}">
                <a16:creationId xmlns:a16="http://schemas.microsoft.com/office/drawing/2014/main" id="{6BF35732-16E4-4BDD-B61C-4B1D483209E8}"/>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8CAB1EF4-CC63-47BF-B579-71A4CAD4330A}"/>
              </a:ext>
            </a:extLst>
          </p:cNvPr>
          <p:cNvSpPr>
            <a:spLocks noGrp="1" noChangeArrowheads="1"/>
          </p:cNvSpPr>
          <p:nvPr>
            <p:ph type="body" idx="1"/>
          </p:nvPr>
        </p:nvSpPr>
        <p:spPr/>
        <p:txBody>
          <a:bodyPr/>
          <a:lstStyle/>
          <a:p>
            <a:pPr marL="229674" indent="-229674">
              <a:lnSpc>
                <a:spcPct val="90000"/>
              </a:lnSpc>
            </a:pPr>
            <a:endParaRPr lang="en-AU" altLang="en-US" dirty="0"/>
          </a:p>
        </p:txBody>
      </p:sp>
    </p:spTree>
    <p:extLst>
      <p:ext uri="{BB962C8B-B14F-4D97-AF65-F5344CB8AC3E}">
        <p14:creationId xmlns:p14="http://schemas.microsoft.com/office/powerpoint/2010/main" val="29558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baseline="0" dirty="0" smtClean="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22</a:t>
            </a:fld>
            <a:endParaRPr lang="en-NZ"/>
          </a:p>
        </p:txBody>
      </p:sp>
    </p:spTree>
    <p:extLst>
      <p:ext uri="{BB962C8B-B14F-4D97-AF65-F5344CB8AC3E}">
        <p14:creationId xmlns:p14="http://schemas.microsoft.com/office/powerpoint/2010/main" val="551148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23</a:t>
            </a:fld>
            <a:endParaRPr lang="en-NZ"/>
          </a:p>
        </p:txBody>
      </p:sp>
    </p:spTree>
    <p:extLst>
      <p:ext uri="{BB962C8B-B14F-4D97-AF65-F5344CB8AC3E}">
        <p14:creationId xmlns:p14="http://schemas.microsoft.com/office/powerpoint/2010/main" val="35573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24</a:t>
            </a:fld>
            <a:endParaRPr lang="en-NZ"/>
          </a:p>
        </p:txBody>
      </p:sp>
    </p:spTree>
    <p:extLst>
      <p:ext uri="{BB962C8B-B14F-4D97-AF65-F5344CB8AC3E}">
        <p14:creationId xmlns:p14="http://schemas.microsoft.com/office/powerpoint/2010/main" val="3456742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25</a:t>
            </a:fld>
            <a:endParaRPr lang="en-NZ"/>
          </a:p>
        </p:txBody>
      </p:sp>
    </p:spTree>
    <p:extLst>
      <p:ext uri="{BB962C8B-B14F-4D97-AF65-F5344CB8AC3E}">
        <p14:creationId xmlns:p14="http://schemas.microsoft.com/office/powerpoint/2010/main" val="253753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3</a:t>
            </a:fld>
            <a:endParaRPr lang="en-NZ"/>
          </a:p>
        </p:txBody>
      </p:sp>
    </p:spTree>
    <p:extLst>
      <p:ext uri="{BB962C8B-B14F-4D97-AF65-F5344CB8AC3E}">
        <p14:creationId xmlns:p14="http://schemas.microsoft.com/office/powerpoint/2010/main" val="262156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4</a:t>
            </a:fld>
            <a:endParaRPr lang="en-NZ"/>
          </a:p>
        </p:txBody>
      </p:sp>
    </p:spTree>
    <p:extLst>
      <p:ext uri="{BB962C8B-B14F-4D97-AF65-F5344CB8AC3E}">
        <p14:creationId xmlns:p14="http://schemas.microsoft.com/office/powerpoint/2010/main" val="977393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5</a:t>
            </a:fld>
            <a:endParaRPr lang="en-NZ"/>
          </a:p>
        </p:txBody>
      </p:sp>
    </p:spTree>
    <p:extLst>
      <p:ext uri="{BB962C8B-B14F-4D97-AF65-F5344CB8AC3E}">
        <p14:creationId xmlns:p14="http://schemas.microsoft.com/office/powerpoint/2010/main" val="202883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8"/>
              </a:spcBef>
            </a:pPr>
            <a:endParaRPr lang="en-NZ" sz="1400"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6</a:t>
            </a:fld>
            <a:endParaRPr lang="en-NZ"/>
          </a:p>
        </p:txBody>
      </p:sp>
    </p:spTree>
    <p:extLst>
      <p:ext uri="{BB962C8B-B14F-4D97-AF65-F5344CB8AC3E}">
        <p14:creationId xmlns:p14="http://schemas.microsoft.com/office/powerpoint/2010/main" val="408735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7</a:t>
            </a:fld>
            <a:endParaRPr lang="en-NZ"/>
          </a:p>
        </p:txBody>
      </p:sp>
    </p:spTree>
    <p:extLst>
      <p:ext uri="{BB962C8B-B14F-4D97-AF65-F5344CB8AC3E}">
        <p14:creationId xmlns:p14="http://schemas.microsoft.com/office/powerpoint/2010/main" val="2698455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8</a:t>
            </a:fld>
            <a:endParaRPr lang="en-NZ"/>
          </a:p>
        </p:txBody>
      </p:sp>
    </p:spTree>
    <p:extLst>
      <p:ext uri="{BB962C8B-B14F-4D97-AF65-F5344CB8AC3E}">
        <p14:creationId xmlns:p14="http://schemas.microsoft.com/office/powerpoint/2010/main" val="2076395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98">
              <a:defRPr/>
            </a:pPr>
            <a:endParaRPr lang="en-NZ" dirty="0"/>
          </a:p>
        </p:txBody>
      </p:sp>
      <p:sp>
        <p:nvSpPr>
          <p:cNvPr id="4" name="Slide Number Placeholder 3"/>
          <p:cNvSpPr>
            <a:spLocks noGrp="1"/>
          </p:cNvSpPr>
          <p:nvPr>
            <p:ph type="sldNum" sz="quarter" idx="10"/>
          </p:nvPr>
        </p:nvSpPr>
        <p:spPr/>
        <p:txBody>
          <a:bodyPr/>
          <a:lstStyle/>
          <a:p>
            <a:pPr>
              <a:defRPr/>
            </a:pPr>
            <a:fld id="{02280D03-2E5A-4330-A1EF-0DD86B824F3D}" type="slidenum">
              <a:rPr lang="en-NZ" smtClean="0"/>
              <a:pPr>
                <a:defRPr/>
              </a:pPr>
              <a:t>9</a:t>
            </a:fld>
            <a:endParaRPr lang="en-NZ"/>
          </a:p>
        </p:txBody>
      </p:sp>
    </p:spTree>
    <p:extLst>
      <p:ext uri="{BB962C8B-B14F-4D97-AF65-F5344CB8AC3E}">
        <p14:creationId xmlns:p14="http://schemas.microsoft.com/office/powerpoint/2010/main" val="2630203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404813"/>
            <a:ext cx="8321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9554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50031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22707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4"/>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spcBef>
                <a:spcPts val="0"/>
              </a:spcBef>
              <a:spcAft>
                <a:spcPts val="0"/>
              </a:spcAft>
            </a:pPr>
            <a:fld id="{00000000-1234-1234-1234-123412341234}" type="slidenum">
              <a:rPr lang="en" smtClean="0"/>
              <a:pPr algn="r">
                <a:spcBef>
                  <a:spcPts val="0"/>
                </a:spcBef>
                <a:spcAft>
                  <a:spcPts val="0"/>
                </a:spcAft>
              </a:pPr>
              <a:t>‹#›</a:t>
            </a:fld>
            <a:endParaRPr lang="en"/>
          </a:p>
        </p:txBody>
      </p:sp>
    </p:spTree>
    <p:extLst>
      <p:ext uri="{BB962C8B-B14F-4D97-AF65-F5344CB8AC3E}">
        <p14:creationId xmlns:p14="http://schemas.microsoft.com/office/powerpoint/2010/main" val="292952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499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357164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35014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18663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255861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9955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38653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774477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56"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7" r:id="rId12"/>
  </p:sldLayoutIdLst>
  <p:transition/>
  <p:txStyles>
    <p:titleStyle>
      <a:lvl1pPr algn="l" rtl="0" eaLnBrk="0" fontAlgn="base" hangingPunct="0">
        <a:spcBef>
          <a:spcPct val="0"/>
        </a:spcBef>
        <a:spcAft>
          <a:spcPct val="0"/>
        </a:spcAft>
        <a:defRPr sz="3200" b="1">
          <a:solidFill>
            <a:schemeClr val="tx1"/>
          </a:solidFill>
          <a:latin typeface="+mj-lt"/>
          <a:ea typeface="+mj-ea"/>
          <a:cs typeface="+mj-cs"/>
          <a:sym typeface="Georgia" panose="02040502050405020303" pitchFamily="18" charset="0"/>
        </a:defRPr>
      </a:lvl1pPr>
      <a:lvl2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2pPr>
      <a:lvl3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3pPr>
      <a:lvl4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4pPr>
      <a:lvl5pPr algn="l" rtl="0" eaLnBrk="0" fontAlgn="base" hangingPunct="0">
        <a:spcBef>
          <a:spcPct val="0"/>
        </a:spcBef>
        <a:spcAft>
          <a:spcPct val="0"/>
        </a:spcAft>
        <a:defRPr sz="3200" b="1">
          <a:solidFill>
            <a:schemeClr val="tx1"/>
          </a:solidFill>
          <a:latin typeface="Georgia" charset="0"/>
          <a:ea typeface="ヒラギノ明朝 ProN W6" charset="0"/>
          <a:cs typeface="ヒラギノ明朝 ProN W6" charset="0"/>
          <a:sym typeface="Georgia" panose="02040502050405020303" pitchFamily="18" charset="0"/>
        </a:defRPr>
      </a:lvl5pPr>
      <a:lvl6pPr marL="4572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6pPr>
      <a:lvl7pPr marL="9144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7pPr>
      <a:lvl8pPr marL="13716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8pPr>
      <a:lvl9pPr marL="1828800" algn="l" rtl="0" fontAlgn="base">
        <a:spcBef>
          <a:spcPct val="0"/>
        </a:spcBef>
        <a:spcAft>
          <a:spcPct val="0"/>
        </a:spcAft>
        <a:defRPr sz="3200" b="1">
          <a:solidFill>
            <a:schemeClr val="tx1"/>
          </a:solidFill>
          <a:latin typeface="Georgia" charset="0"/>
          <a:ea typeface="ヒラギノ明朝 ProN W6" charset="0"/>
          <a:cs typeface="ヒラギノ明朝 ProN W6" charset="0"/>
          <a:sym typeface="Georgia" charset="0"/>
        </a:defRPr>
      </a:lvl9pPr>
    </p:titleStyle>
    <p:bodyStyle>
      <a:lvl1pPr marL="342900" indent="-342900" algn="l" rtl="0" eaLnBrk="0" fontAlgn="base" hangingPunct="0">
        <a:spcBef>
          <a:spcPts val="800"/>
        </a:spcBef>
        <a:spcAft>
          <a:spcPct val="0"/>
        </a:spcAft>
        <a:buClr>
          <a:srgbClr val="000000"/>
        </a:buClr>
        <a:buSzPct val="100000"/>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ts val="700"/>
        </a:spcBef>
        <a:spcAft>
          <a:spcPct val="0"/>
        </a:spcAft>
        <a:buClr>
          <a:srgbClr val="000000"/>
        </a:buClr>
        <a:buSzPct val="100000"/>
        <a:buFont typeface="Arial" panose="020B0604020202020204" pitchFamily="34" charset="0"/>
        <a:buChar char="–"/>
        <a:defRPr sz="2800">
          <a:solidFill>
            <a:schemeClr val="tx1"/>
          </a:solidFill>
          <a:latin typeface="+mn-lt"/>
          <a:ea typeface="+mn-ea"/>
          <a:cs typeface="+mn-cs"/>
          <a:sym typeface="Calibri" panose="020F0502020204030204" pitchFamily="34" charset="0"/>
        </a:defRPr>
      </a:lvl2pPr>
      <a:lvl3pPr marL="1143000" indent="-2286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mn-ea"/>
          <a:cs typeface="+mn-cs"/>
          <a:sym typeface="Calibri" panose="020F0502020204030204" pitchFamily="34" charset="0"/>
        </a:defRPr>
      </a:lvl3pPr>
      <a:lvl4pPr marL="16002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4pPr>
      <a:lvl5pPr marL="2057400" indent="-22860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mn-ea"/>
          <a:cs typeface="+mn-cs"/>
          <a:sym typeface="Calibri" panose="020F0502020204030204" pitchFamily="34"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0.emf"/><Relationship Id="rId5" Type="http://schemas.openxmlformats.org/officeDocument/2006/relationships/customXml" Target="../ink/ink1.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onversation.education.govt.nz/conversations/tomorrows-schools-re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geograph.org.uk/photo/268791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idx="4294967295"/>
          </p:nvPr>
        </p:nvSpPr>
        <p:spPr bwMode="auto">
          <a:xfrm>
            <a:off x="395288" y="1108719"/>
            <a:ext cx="7834312" cy="11681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800" dirty="0" smtClean="0">
                <a:solidFill>
                  <a:schemeClr val="bg1"/>
                </a:solidFill>
                <a:ea typeface="ヒラギノ角ゴ ProN W3" charset="-128"/>
              </a:rPr>
              <a:t>In pursuit of equity and effectiveness</a:t>
            </a:r>
            <a:endParaRPr lang="en-US" altLang="en-US" dirty="0" smtClean="0">
              <a:solidFill>
                <a:schemeClr val="bg1"/>
              </a:solidFill>
              <a:ea typeface="ヒラギノ明朝 ProN W3" charset="-128"/>
            </a:endParaRPr>
          </a:p>
        </p:txBody>
      </p:sp>
      <p:sp>
        <p:nvSpPr>
          <p:cNvPr id="12292" name="Rectangle 3"/>
          <p:cNvSpPr>
            <a:spLocks noGrp="1" noChangeArrowheads="1"/>
          </p:cNvSpPr>
          <p:nvPr>
            <p:ph sz="half" idx="4294967295"/>
          </p:nvPr>
        </p:nvSpPr>
        <p:spPr bwMode="auto">
          <a:xfrm>
            <a:off x="395288" y="2708920"/>
            <a:ext cx="7561262" cy="25488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spcBef>
                <a:spcPct val="0"/>
              </a:spcBef>
              <a:buFont typeface="Arial" panose="020B0604020202020204" pitchFamily="34" charset="0"/>
              <a:buNone/>
            </a:pPr>
            <a:r>
              <a:rPr lang="en-US" altLang="en-US" sz="3400" dirty="0" smtClean="0">
                <a:solidFill>
                  <a:schemeClr val="bg1"/>
                </a:solidFill>
                <a:latin typeface="Georgia" panose="02040502050405020303" pitchFamily="18" charset="0"/>
                <a:sym typeface="Georgia" panose="02040502050405020303" pitchFamily="18" charset="0"/>
              </a:rPr>
              <a:t>Mapping a policy intervention in Aotearoa New Zealand</a:t>
            </a:r>
          </a:p>
          <a:p>
            <a:pPr marL="0" indent="0" eaLnBrk="1" hangingPunct="1">
              <a:lnSpc>
                <a:spcPct val="80000"/>
              </a:lnSpc>
              <a:spcBef>
                <a:spcPct val="0"/>
              </a:spcBef>
              <a:buFont typeface="Arial" panose="020B0604020202020204" pitchFamily="34" charset="0"/>
              <a:buNone/>
            </a:pPr>
            <a:endParaRPr lang="en-US" altLang="en-US" sz="3400" dirty="0" smtClean="0">
              <a:solidFill>
                <a:schemeClr val="bg1"/>
              </a:solidFill>
              <a:latin typeface="Georgia" panose="02040502050405020303" pitchFamily="18" charset="0"/>
              <a:sym typeface="Georgia" panose="02040502050405020303" pitchFamily="18" charset="0"/>
            </a:endParaRPr>
          </a:p>
          <a:p>
            <a:pPr marL="0" indent="0" eaLnBrk="1" hangingPunct="1">
              <a:lnSpc>
                <a:spcPct val="80000"/>
              </a:lnSpc>
              <a:spcBef>
                <a:spcPct val="0"/>
              </a:spcBef>
              <a:buFont typeface="Arial" panose="020B0604020202020204" pitchFamily="34" charset="0"/>
              <a:buNone/>
            </a:pPr>
            <a:r>
              <a:rPr lang="en-US" altLang="en-US" sz="2000" i="1" dirty="0" smtClean="0">
                <a:solidFill>
                  <a:schemeClr val="bg1"/>
                </a:solidFill>
                <a:latin typeface="Georgia" panose="02040502050405020303" pitchFamily="18" charset="0"/>
                <a:sym typeface="Georgia" panose="02040502050405020303" pitchFamily="18" charset="0"/>
              </a:rPr>
              <a:t>Associate Professor Annelies Kamp</a:t>
            </a:r>
          </a:p>
          <a:p>
            <a:pPr marL="0" indent="0" eaLnBrk="1" hangingPunct="1">
              <a:lnSpc>
                <a:spcPct val="80000"/>
              </a:lnSpc>
              <a:spcBef>
                <a:spcPct val="0"/>
              </a:spcBef>
              <a:buFont typeface="Arial" panose="020B0604020202020204" pitchFamily="34" charset="0"/>
              <a:buNone/>
            </a:pPr>
            <a:r>
              <a:rPr lang="en-US" altLang="en-US" sz="2000" i="1" dirty="0" smtClean="0">
                <a:solidFill>
                  <a:schemeClr val="bg1"/>
                </a:solidFill>
                <a:latin typeface="Georgia" panose="02040502050405020303" pitchFamily="18" charset="0"/>
                <a:sym typeface="Georgia" panose="02040502050405020303" pitchFamily="18" charset="0"/>
              </a:rPr>
              <a:t>University of Canterbury</a:t>
            </a:r>
          </a:p>
          <a:p>
            <a:pPr marL="0" indent="0" eaLnBrk="1" hangingPunct="1">
              <a:lnSpc>
                <a:spcPct val="80000"/>
              </a:lnSpc>
              <a:spcBef>
                <a:spcPct val="0"/>
              </a:spcBef>
              <a:buFont typeface="Arial" panose="020B0604020202020204" pitchFamily="34" charset="0"/>
              <a:buNone/>
            </a:pPr>
            <a:r>
              <a:rPr lang="en-US" altLang="en-US" sz="2000" i="1" dirty="0" smtClean="0">
                <a:solidFill>
                  <a:schemeClr val="bg1"/>
                </a:solidFill>
                <a:latin typeface="Georgia" panose="02040502050405020303" pitchFamily="18" charset="0"/>
                <a:sym typeface="Georgia" panose="02040502050405020303" pitchFamily="18" charset="0"/>
              </a:rPr>
              <a:t>Christchurch, New Zealand</a:t>
            </a:r>
          </a:p>
          <a:p>
            <a:pPr marL="0" indent="0" eaLnBrk="1" hangingPunct="1">
              <a:lnSpc>
                <a:spcPct val="80000"/>
              </a:lnSpc>
              <a:spcBef>
                <a:spcPct val="0"/>
              </a:spcBef>
              <a:buFont typeface="Arial" panose="020B0604020202020204" pitchFamily="34" charset="0"/>
              <a:buNone/>
            </a:pPr>
            <a:endParaRPr lang="en-US" altLang="en-US" sz="2000" i="1" dirty="0" smtClean="0">
              <a:solidFill>
                <a:schemeClr val="bg1"/>
              </a:solidFill>
              <a:latin typeface="Georgia" panose="02040502050405020303" pitchFamily="18" charset="0"/>
              <a:sym typeface="Georgia" panose="02040502050405020303" pitchFamily="18" charset="0"/>
            </a:endParaRPr>
          </a:p>
          <a:p>
            <a:pPr marL="0" indent="0" eaLnBrk="1" hangingPunct="1">
              <a:lnSpc>
                <a:spcPct val="80000"/>
              </a:lnSpc>
              <a:spcBef>
                <a:spcPct val="0"/>
              </a:spcBef>
              <a:buFont typeface="Arial" panose="020B0604020202020204" pitchFamily="34" charset="0"/>
              <a:buNone/>
            </a:pPr>
            <a:endParaRPr lang="en-US" altLang="en-US" sz="2000" i="1" dirty="0" smtClean="0">
              <a:solidFill>
                <a:schemeClr val="bg1"/>
              </a:solidFill>
              <a:latin typeface="Georgia" panose="02040502050405020303" pitchFamily="18" charset="0"/>
              <a:sym typeface="Georgia" panose="02040502050405020303" pitchFamily="18" charset="0"/>
            </a:endParaRPr>
          </a:p>
          <a:p>
            <a:pPr marL="0" indent="0" eaLnBrk="1" hangingPunct="1">
              <a:lnSpc>
                <a:spcPct val="80000"/>
              </a:lnSpc>
              <a:spcBef>
                <a:spcPct val="0"/>
              </a:spcBef>
              <a:buFont typeface="Arial" panose="020B0604020202020204" pitchFamily="34" charset="0"/>
              <a:buNone/>
            </a:pPr>
            <a:endParaRPr lang="en-US" altLang="en-US" sz="2000" dirty="0" smtClean="0">
              <a:solidFill>
                <a:schemeClr val="bg1"/>
              </a:solidFill>
              <a:latin typeface="Georgia" panose="02040502050405020303" pitchFamily="18" charset="0"/>
              <a:sym typeface="Georgia" panose="02040502050405020303" pitchFamily="18" charset="0"/>
            </a:endParaRPr>
          </a:p>
          <a:p>
            <a:pPr marL="0" indent="0" eaLnBrk="1" hangingPunct="1">
              <a:lnSpc>
                <a:spcPct val="80000"/>
              </a:lnSpc>
              <a:spcBef>
                <a:spcPct val="0"/>
              </a:spcBef>
              <a:buFont typeface="Arial" panose="020B0604020202020204" pitchFamily="34" charset="0"/>
              <a:buNone/>
            </a:pPr>
            <a:r>
              <a:rPr lang="en-US" altLang="en-US" sz="2000" dirty="0" smtClean="0">
                <a:solidFill>
                  <a:schemeClr val="bg1"/>
                </a:solidFill>
                <a:latin typeface="Georgia" panose="02040502050405020303" pitchFamily="18" charset="0"/>
                <a:sym typeface="Georgia" panose="02040502050405020303" pitchFamily="18" charset="0"/>
              </a:rPr>
              <a:t>Invitational seminar at Southampton Education School</a:t>
            </a:r>
          </a:p>
          <a:p>
            <a:pPr marL="0" indent="0" eaLnBrk="1" hangingPunct="1">
              <a:lnSpc>
                <a:spcPct val="80000"/>
              </a:lnSpc>
              <a:spcBef>
                <a:spcPct val="0"/>
              </a:spcBef>
              <a:buFont typeface="Arial" panose="020B0604020202020204" pitchFamily="34" charset="0"/>
              <a:buNone/>
            </a:pPr>
            <a:r>
              <a:rPr lang="en-US" altLang="en-US" sz="2000" dirty="0" smtClean="0">
                <a:solidFill>
                  <a:schemeClr val="bg1"/>
                </a:solidFill>
                <a:latin typeface="Georgia" panose="02040502050405020303" pitchFamily="18" charset="0"/>
                <a:sym typeface="Georgia" panose="02040502050405020303" pitchFamily="18" charset="0"/>
              </a:rPr>
              <a:t>March 17 2021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Autofit/>
          </a:bodyPr>
          <a:lstStyle/>
          <a:p>
            <a:pPr eaLnBrk="1" fontAlgn="auto" hangingPunct="1">
              <a:spcAft>
                <a:spcPts val="0"/>
              </a:spcAft>
              <a:defRPr/>
            </a:pPr>
            <a:r>
              <a:rPr lang="en-GB" sz="3600" dirty="0" smtClean="0">
                <a:solidFill>
                  <a:srgbClr val="FF0000"/>
                </a:solidFill>
              </a:rPr>
              <a:t>Investing </a:t>
            </a:r>
            <a:r>
              <a:rPr lang="en-GB" sz="3600" dirty="0">
                <a:solidFill>
                  <a:srgbClr val="FF0000"/>
                </a:solidFill>
              </a:rPr>
              <a:t>in Educational </a:t>
            </a:r>
            <a:r>
              <a:rPr lang="en-GB" sz="3600" dirty="0" smtClean="0">
                <a:solidFill>
                  <a:srgbClr val="FF0000"/>
                </a:solidFill>
              </a:rPr>
              <a:t>Success </a:t>
            </a:r>
            <a:br>
              <a:rPr lang="en-GB" sz="3600" dirty="0" smtClean="0">
                <a:solidFill>
                  <a:srgbClr val="FF0000"/>
                </a:solidFill>
              </a:rPr>
            </a:br>
            <a:r>
              <a:rPr lang="en-GB" sz="3600" dirty="0" smtClean="0">
                <a:solidFill>
                  <a:srgbClr val="FF0000"/>
                </a:solidFill>
              </a:rPr>
              <a:t>2013</a:t>
            </a:r>
            <a:endParaRPr lang="en-GB" sz="3600" dirty="0">
              <a:solidFill>
                <a:srgbClr val="FF0000"/>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4509120"/>
            <a:ext cx="4169262" cy="2348880"/>
          </a:xfrm>
        </p:spPr>
      </p:pic>
      <p:sp>
        <p:nvSpPr>
          <p:cNvPr id="11" name="Content Placeholder 10"/>
          <p:cNvSpPr>
            <a:spLocks noGrp="1"/>
          </p:cNvSpPr>
          <p:nvPr>
            <p:ph sz="half" idx="2"/>
          </p:nvPr>
        </p:nvSpPr>
        <p:spPr>
          <a:xfrm>
            <a:off x="457200" y="1600201"/>
            <a:ext cx="8229600" cy="2548880"/>
          </a:xfrm>
        </p:spPr>
        <p:txBody>
          <a:bodyPr/>
          <a:lstStyle/>
          <a:p>
            <a:r>
              <a:rPr lang="en-NZ" dirty="0" smtClean="0"/>
              <a:t>Fifth National </a:t>
            </a:r>
            <a:r>
              <a:rPr lang="en-NZ" dirty="0" smtClean="0"/>
              <a:t>Government policy. </a:t>
            </a:r>
            <a:r>
              <a:rPr lang="en-NZ" dirty="0" smtClean="0"/>
              <a:t>NZD359m, </a:t>
            </a:r>
            <a:r>
              <a:rPr lang="en-NZ" dirty="0" smtClean="0"/>
              <a:t>with NZD155m </a:t>
            </a:r>
            <a:r>
              <a:rPr lang="en-NZ" dirty="0" smtClean="0"/>
              <a:t>per year thereafter</a:t>
            </a:r>
          </a:p>
          <a:p>
            <a:r>
              <a:rPr lang="en-NZ" dirty="0" smtClean="0"/>
              <a:t>‘targeted tools and resources to build teaching capability and improve learning … and achievement for all students’ (MoE 2016</a:t>
            </a:r>
            <a:r>
              <a:rPr lang="en-NZ" sz="2400" dirty="0" smtClean="0"/>
              <a:t>)</a:t>
            </a:r>
          </a:p>
          <a:p>
            <a:endParaRPr lang="en-NZ" sz="2400" dirty="0" smtClean="0"/>
          </a:p>
          <a:p>
            <a:endParaRPr lang="en-NZ" dirty="0"/>
          </a:p>
        </p:txBody>
      </p:sp>
      <p:sp>
        <p:nvSpPr>
          <p:cNvPr id="12" name="TextBox 11"/>
          <p:cNvSpPr txBox="1"/>
          <p:nvPr/>
        </p:nvSpPr>
        <p:spPr>
          <a:xfrm>
            <a:off x="4716016" y="4149081"/>
            <a:ext cx="4176464" cy="1938992"/>
          </a:xfrm>
          <a:prstGeom prst="rect">
            <a:avLst/>
          </a:prstGeom>
          <a:noFill/>
        </p:spPr>
        <p:txBody>
          <a:bodyPr wrap="square" rtlCol="0">
            <a:spAutoFit/>
          </a:bodyPr>
          <a:lstStyle/>
          <a:p>
            <a:r>
              <a:rPr lang="en-NZ" sz="2000" b="1" dirty="0" smtClean="0">
                <a:solidFill>
                  <a:schemeClr val="tx1"/>
                </a:solidFill>
              </a:rPr>
              <a:t>Three instruments:</a:t>
            </a:r>
          </a:p>
          <a:p>
            <a:pPr marL="457200" indent="-457200">
              <a:buFont typeface="+mj-lt"/>
              <a:buAutoNum type="arabicPeriod"/>
            </a:pPr>
            <a:r>
              <a:rPr lang="en-NZ" sz="2000" dirty="0" smtClean="0">
                <a:solidFill>
                  <a:srgbClr val="FF0000"/>
                </a:solidFill>
              </a:rPr>
              <a:t>Kāhui </a:t>
            </a:r>
            <a:r>
              <a:rPr lang="en-NZ" sz="2000" dirty="0" smtClean="0">
                <a:solidFill>
                  <a:srgbClr val="FF0000"/>
                </a:solidFill>
              </a:rPr>
              <a:t>Ako | Communities of Learning</a:t>
            </a:r>
          </a:p>
          <a:p>
            <a:pPr marL="457200" indent="-457200">
              <a:buFont typeface="+mj-lt"/>
              <a:buAutoNum type="arabicPeriod"/>
            </a:pPr>
            <a:r>
              <a:rPr lang="en-NZ" sz="2000" dirty="0" smtClean="0"/>
              <a:t>Teacher-led </a:t>
            </a:r>
            <a:r>
              <a:rPr lang="en-NZ" sz="2000" dirty="0" smtClean="0"/>
              <a:t>Innovation Fund</a:t>
            </a:r>
          </a:p>
          <a:p>
            <a:pPr marL="457200" indent="-457200">
              <a:buFont typeface="+mj-lt"/>
              <a:buAutoNum type="arabicPeriod"/>
            </a:pPr>
            <a:r>
              <a:rPr lang="en-NZ" sz="2000" dirty="0" smtClean="0"/>
              <a:t>Principal </a:t>
            </a:r>
            <a:r>
              <a:rPr lang="en-NZ" sz="2000" dirty="0" smtClean="0"/>
              <a:t>Recruitment Allowance</a:t>
            </a:r>
            <a:endParaRPr lang="en-NZ" sz="2000" dirty="0"/>
          </a:p>
        </p:txBody>
      </p:sp>
    </p:spTree>
    <p:extLst>
      <p:ext uri="{BB962C8B-B14F-4D97-AF65-F5344CB8AC3E}">
        <p14:creationId xmlns:p14="http://schemas.microsoft.com/office/powerpoint/2010/main" val="37715362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50106"/>
          </a:xfrm>
        </p:spPr>
        <p:txBody>
          <a:bodyPr/>
          <a:lstStyle/>
          <a:p>
            <a:r>
              <a:rPr lang="en-NZ" dirty="0" smtClean="0"/>
              <a:t>Ardern government, first three years …</a:t>
            </a:r>
            <a:endParaRPr lang="en-NZ" dirty="0"/>
          </a:p>
        </p:txBody>
      </p:sp>
      <p:pic>
        <p:nvPicPr>
          <p:cNvPr id="4" name="Content Placeholder 3"/>
          <p:cNvPicPr>
            <a:picLocks noGrp="1" noChangeAspect="1"/>
          </p:cNvPicPr>
          <p:nvPr>
            <p:ph idx="1"/>
          </p:nvPr>
        </p:nvPicPr>
        <p:blipFill>
          <a:blip r:embed="rId3"/>
          <a:stretch>
            <a:fillRect/>
          </a:stretch>
        </p:blipFill>
        <p:spPr>
          <a:xfrm>
            <a:off x="1475656" y="1600200"/>
            <a:ext cx="6264696" cy="4525963"/>
          </a:xfrm>
          <a:prstGeom prst="rect">
            <a:avLst/>
          </a:prstGeom>
        </p:spPr>
      </p:pic>
      <p:pic>
        <p:nvPicPr>
          <p:cNvPr id="5" name="Picture 4"/>
          <p:cNvPicPr>
            <a:picLocks noChangeAspect="1"/>
          </p:cNvPicPr>
          <p:nvPr/>
        </p:nvPicPr>
        <p:blipFill>
          <a:blip r:embed="rId4"/>
          <a:stretch>
            <a:fillRect/>
          </a:stretch>
        </p:blipFill>
        <p:spPr>
          <a:xfrm>
            <a:off x="1907704" y="5893826"/>
            <a:ext cx="5400600" cy="464674"/>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1690845" y="2764995"/>
              <a:ext cx="2808720" cy="758880"/>
            </p14:xfrm>
          </p:contentPart>
        </mc:Choice>
        <mc:Fallback xmlns="">
          <p:pic>
            <p:nvPicPr>
              <p:cNvPr id="11" name="Ink 10"/>
              <p:cNvPicPr/>
              <p:nvPr/>
            </p:nvPicPr>
            <p:blipFill>
              <a:blip r:embed="rId6"/>
              <a:stretch>
                <a:fillRect/>
              </a:stretch>
            </p:blipFill>
            <p:spPr>
              <a:xfrm>
                <a:off x="1642605" y="2669235"/>
                <a:ext cx="2904840" cy="950760"/>
              </a:xfrm>
              <a:prstGeom prst="rect">
                <a:avLst/>
              </a:prstGeom>
            </p:spPr>
          </p:pic>
        </mc:Fallback>
      </mc:AlternateContent>
    </p:spTree>
    <p:extLst>
      <p:ext uri="{BB962C8B-B14F-4D97-AF65-F5344CB8AC3E}">
        <p14:creationId xmlns:p14="http://schemas.microsoft.com/office/powerpoint/2010/main" val="300681689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520" y="0"/>
            <a:ext cx="9144000" cy="6957392"/>
          </a:xfrm>
          <a:prstGeom prst="rect">
            <a:avLst/>
          </a:prstGeom>
        </p:spPr>
      </p:pic>
    </p:spTree>
    <p:extLst>
      <p:ext uri="{BB962C8B-B14F-4D97-AF65-F5344CB8AC3E}">
        <p14:creationId xmlns:p14="http://schemas.microsoft.com/office/powerpoint/2010/main" val="338343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50106"/>
          </a:xfrm>
        </p:spPr>
        <p:txBody>
          <a:bodyPr/>
          <a:lstStyle/>
          <a:p>
            <a:r>
              <a:rPr lang="en-NZ" dirty="0" smtClean="0">
                <a:solidFill>
                  <a:srgbClr val="D01A09"/>
                </a:solidFill>
              </a:rPr>
              <a:t>Reform Tomorrow’s Schools </a:t>
            </a:r>
            <a:r>
              <a:rPr lang="en-NZ" i="1" dirty="0" smtClean="0">
                <a:solidFill>
                  <a:srgbClr val="D01A09"/>
                </a:solidFill>
              </a:rPr>
              <a:t>system</a:t>
            </a:r>
            <a:r>
              <a:rPr lang="en-NZ" dirty="0" smtClean="0">
                <a:solidFill>
                  <a:srgbClr val="D01A09"/>
                </a:solidFill>
              </a:rPr>
              <a:t> </a:t>
            </a:r>
            <a:endParaRPr lang="en-NZ" dirty="0">
              <a:solidFill>
                <a:srgbClr val="D01A09"/>
              </a:solidFill>
            </a:endParaRPr>
          </a:p>
        </p:txBody>
      </p:sp>
      <p:sp>
        <p:nvSpPr>
          <p:cNvPr id="5" name="Content Placeholder 4"/>
          <p:cNvSpPr>
            <a:spLocks noGrp="1"/>
          </p:cNvSpPr>
          <p:nvPr>
            <p:ph idx="1"/>
          </p:nvPr>
        </p:nvSpPr>
        <p:spPr>
          <a:xfrm>
            <a:off x="457200" y="1124744"/>
            <a:ext cx="8229600" cy="5001419"/>
          </a:xfrm>
        </p:spPr>
        <p:txBody>
          <a:bodyPr/>
          <a:lstStyle/>
          <a:p>
            <a:pPr marL="0" indent="0">
              <a:buNone/>
            </a:pPr>
            <a:r>
              <a:rPr lang="en-NZ" dirty="0"/>
              <a:t>K</a:t>
            </a:r>
            <a:r>
              <a:rPr lang="en-NZ" dirty="0" smtClean="0"/>
              <a:t>ey decisions:</a:t>
            </a:r>
          </a:p>
          <a:p>
            <a:pPr marL="0" indent="0">
              <a:buNone/>
            </a:pPr>
            <a:r>
              <a:rPr lang="en-NZ" sz="2000" dirty="0"/>
              <a:t>M</a:t>
            </a:r>
            <a:r>
              <a:rPr lang="en-NZ" sz="2000" dirty="0" smtClean="0"/>
              <a:t>ore </a:t>
            </a:r>
            <a:r>
              <a:rPr lang="en-NZ" sz="2000" dirty="0"/>
              <a:t>frontline support for schools through a new </a:t>
            </a:r>
            <a:r>
              <a:rPr lang="en-NZ" sz="2000" dirty="0" smtClean="0"/>
              <a:t>Education Service Agency, </a:t>
            </a:r>
            <a:r>
              <a:rPr lang="en-NZ" sz="2000" dirty="0"/>
              <a:t>as part of a redesigned Ministry of </a:t>
            </a:r>
            <a:r>
              <a:rPr lang="en-NZ" sz="2000" dirty="0" smtClean="0"/>
              <a:t>Education</a:t>
            </a:r>
          </a:p>
          <a:p>
            <a:pPr marL="0" indent="0">
              <a:buNone/>
            </a:pPr>
            <a:r>
              <a:rPr lang="en-NZ" sz="2000" dirty="0" smtClean="0"/>
              <a:t>More </a:t>
            </a:r>
            <a:r>
              <a:rPr lang="en-NZ" sz="2000" dirty="0"/>
              <a:t>support for principals and school boards including a new centre of leadership and local leadership advisor roles</a:t>
            </a:r>
          </a:p>
          <a:p>
            <a:pPr marL="0" indent="0">
              <a:buNone/>
            </a:pPr>
            <a:r>
              <a:rPr lang="en-NZ" sz="2000" dirty="0" smtClean="0"/>
              <a:t>New </a:t>
            </a:r>
            <a:r>
              <a:rPr lang="en-NZ" sz="2000" dirty="0"/>
              <a:t>independent disputes panels for parents and students</a:t>
            </a:r>
          </a:p>
          <a:p>
            <a:pPr marL="0" indent="0">
              <a:buNone/>
            </a:pPr>
            <a:r>
              <a:rPr lang="en-NZ" sz="2000" dirty="0" smtClean="0"/>
              <a:t>Management </a:t>
            </a:r>
            <a:r>
              <a:rPr lang="en-NZ" sz="2000" dirty="0"/>
              <a:t>of school property simplified and/or transferred to the Ministry to free up boards’ </a:t>
            </a:r>
            <a:r>
              <a:rPr lang="en-NZ" sz="2000" dirty="0" smtClean="0"/>
              <a:t>time</a:t>
            </a:r>
          </a:p>
          <a:p>
            <a:pPr marL="0" indent="0">
              <a:buNone/>
            </a:pPr>
            <a:r>
              <a:rPr lang="en-NZ" sz="2000" dirty="0"/>
              <a:t>E</a:t>
            </a:r>
            <a:r>
              <a:rPr lang="en-NZ" sz="2000" dirty="0" smtClean="0"/>
              <a:t>nrolment </a:t>
            </a:r>
            <a:r>
              <a:rPr lang="en-NZ" sz="2000" dirty="0"/>
              <a:t>zones to be managed locally, not by each </a:t>
            </a:r>
            <a:r>
              <a:rPr lang="en-NZ" sz="2000" dirty="0" smtClean="0"/>
              <a:t>school</a:t>
            </a:r>
          </a:p>
          <a:p>
            <a:pPr marL="0" indent="0">
              <a:buNone/>
            </a:pPr>
            <a:r>
              <a:rPr lang="en-NZ" sz="2000" dirty="0" smtClean="0"/>
              <a:t>In Objective Five - </a:t>
            </a:r>
            <a:r>
              <a:rPr lang="en-NZ" sz="2000" b="1" dirty="0" smtClean="0">
                <a:solidFill>
                  <a:srgbClr val="D01A09"/>
                </a:solidFill>
              </a:rPr>
              <a:t>strengthen collaborative networks across the system</a:t>
            </a:r>
          </a:p>
          <a:p>
            <a:endParaRPr lang="en-NZ" sz="2000" dirty="0"/>
          </a:p>
          <a:p>
            <a:pPr marL="0" indent="0" algn="ctr">
              <a:buNone/>
            </a:pPr>
            <a:r>
              <a:rPr lang="en-NZ" sz="2000" dirty="0">
                <a:hlinkClick r:id="rId3"/>
              </a:rPr>
              <a:t>https://conversation.education.govt.nz/conversations/tomorrows-schools-review</a:t>
            </a:r>
            <a:r>
              <a:rPr lang="en-NZ" sz="2000" dirty="0" smtClean="0">
                <a:hlinkClick r:id="rId3"/>
              </a:rPr>
              <a:t>/</a:t>
            </a:r>
            <a:r>
              <a:rPr lang="en-NZ" sz="2000" dirty="0" smtClean="0"/>
              <a:t> </a:t>
            </a:r>
            <a:endParaRPr lang="en-NZ" sz="2000" dirty="0"/>
          </a:p>
        </p:txBody>
      </p:sp>
    </p:spTree>
    <p:extLst>
      <p:ext uri="{BB962C8B-B14F-4D97-AF65-F5344CB8AC3E}">
        <p14:creationId xmlns:p14="http://schemas.microsoft.com/office/powerpoint/2010/main" val="37083234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070122"/>
            <a:ext cx="9144000" cy="3850640"/>
          </a:xfrm>
          <a:prstGeom prst="rect">
            <a:avLst/>
          </a:prstGeom>
        </p:spPr>
      </p:pic>
      <p:sp>
        <p:nvSpPr>
          <p:cNvPr id="3" name="Title 2"/>
          <p:cNvSpPr>
            <a:spLocks noGrp="1"/>
          </p:cNvSpPr>
          <p:nvPr>
            <p:ph type="title"/>
          </p:nvPr>
        </p:nvSpPr>
        <p:spPr>
          <a:xfrm>
            <a:off x="255056" y="1120478"/>
            <a:ext cx="8520600" cy="643081"/>
          </a:xfrm>
        </p:spPr>
        <p:txBody>
          <a:bodyPr/>
          <a:lstStyle/>
          <a:p>
            <a:r>
              <a:rPr lang="en-NZ" sz="2000" dirty="0">
                <a:solidFill>
                  <a:srgbClr val="FF0000"/>
                </a:solidFill>
              </a:rPr>
              <a:t>A guide to support the development of collaborative practice</a:t>
            </a:r>
            <a:br>
              <a:rPr lang="en-NZ" sz="2000" dirty="0">
                <a:solidFill>
                  <a:srgbClr val="FF0000"/>
                </a:solidFill>
              </a:rPr>
            </a:br>
            <a:r>
              <a:rPr lang="en-NZ" sz="1400" dirty="0">
                <a:solidFill>
                  <a:srgbClr val="FF0000"/>
                </a:solidFill>
              </a:rPr>
              <a:t>MoE (2018), p.3</a:t>
            </a:r>
          </a:p>
        </p:txBody>
      </p:sp>
    </p:spTree>
    <p:extLst>
      <p:ext uri="{BB962C8B-B14F-4D97-AF65-F5344CB8AC3E}">
        <p14:creationId xmlns:p14="http://schemas.microsoft.com/office/powerpoint/2010/main" val="3648966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3821-3319-4407-9E9B-EB41D17B8394}"/>
              </a:ext>
            </a:extLst>
          </p:cNvPr>
          <p:cNvSpPr>
            <a:spLocks noGrp="1"/>
          </p:cNvSpPr>
          <p:nvPr>
            <p:ph type="title"/>
          </p:nvPr>
        </p:nvSpPr>
        <p:spPr/>
        <p:txBody>
          <a:bodyPr/>
          <a:lstStyle/>
          <a:p>
            <a:r>
              <a:rPr lang="en-NZ" sz="3600" dirty="0">
                <a:solidFill>
                  <a:srgbClr val="FF0000"/>
                </a:solidFill>
              </a:rPr>
              <a:t>Four dynamics for attention</a:t>
            </a:r>
            <a:endParaRPr lang="en-US" sz="3600" dirty="0">
              <a:solidFill>
                <a:srgbClr val="FF0000"/>
              </a:solidFill>
            </a:endParaRPr>
          </a:p>
        </p:txBody>
      </p:sp>
      <p:sp>
        <p:nvSpPr>
          <p:cNvPr id="3" name="Content Placeholder 2">
            <a:extLst>
              <a:ext uri="{FF2B5EF4-FFF2-40B4-BE49-F238E27FC236}">
                <a16:creationId xmlns:a16="http://schemas.microsoft.com/office/drawing/2014/main" id="{4EF65A63-8C98-4724-B6B4-A18A9876A4F3}"/>
              </a:ext>
            </a:extLst>
          </p:cNvPr>
          <p:cNvSpPr>
            <a:spLocks noGrp="1"/>
          </p:cNvSpPr>
          <p:nvPr>
            <p:ph idx="1"/>
          </p:nvPr>
        </p:nvSpPr>
        <p:spPr>
          <a:xfrm>
            <a:off x="457200" y="1772816"/>
            <a:ext cx="8229600" cy="4353347"/>
          </a:xfrm>
        </p:spPr>
        <p:txBody>
          <a:bodyPr/>
          <a:lstStyle/>
          <a:p>
            <a:r>
              <a:rPr lang="en-GB" dirty="0"/>
              <a:t>Appreciate all the actors involved</a:t>
            </a:r>
          </a:p>
          <a:p>
            <a:r>
              <a:rPr lang="en-GB" dirty="0"/>
              <a:t>Understanding the nature of our connections and how to mobilise them</a:t>
            </a:r>
          </a:p>
          <a:p>
            <a:r>
              <a:rPr lang="en-GB" dirty="0"/>
              <a:t>Appreciate the need to innovate</a:t>
            </a:r>
          </a:p>
          <a:p>
            <a:r>
              <a:rPr lang="en-GB" dirty="0"/>
              <a:t>Understand leadership dynamics of collaboration</a:t>
            </a:r>
          </a:p>
          <a:p>
            <a:endParaRPr lang="en-US" dirty="0"/>
          </a:p>
        </p:txBody>
      </p:sp>
    </p:spTree>
    <p:extLst>
      <p:ext uri="{BB962C8B-B14F-4D97-AF65-F5344CB8AC3E}">
        <p14:creationId xmlns:p14="http://schemas.microsoft.com/office/powerpoint/2010/main" val="12746629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1700808"/>
            <a:ext cx="6462464" cy="4154984"/>
          </a:xfrm>
          <a:prstGeom prst="rect">
            <a:avLst/>
          </a:prstGeom>
        </p:spPr>
        <p:txBody>
          <a:bodyPr wrap="square">
            <a:spAutoFit/>
          </a:bodyPr>
          <a:lstStyle/>
          <a:p>
            <a:r>
              <a:rPr lang="en-NZ" sz="2400" i="1" dirty="0">
                <a:solidFill>
                  <a:srgbClr val="666666"/>
                </a:solidFill>
                <a:latin typeface="petala_proregular"/>
              </a:rPr>
              <a:t>The biggest thing I’ve gained as lead principal is that one person can’t do it. The success of the Kāhui Ako is not going to come down to the success of one person.</a:t>
            </a:r>
          </a:p>
          <a:p>
            <a:r>
              <a:rPr lang="en-NZ" sz="2400" i="1" dirty="0">
                <a:solidFill>
                  <a:srgbClr val="666666"/>
                </a:solidFill>
                <a:latin typeface="petala_proregular"/>
              </a:rPr>
              <a:t>I see myself, in essence, as leading a network of teams, as opposed to the Kāhui Ako lead, the across school leads, and the within school teachers. Each team connects with a lead from each school, and team members connect back to teams in their own schools, hence </a:t>
            </a:r>
            <a:r>
              <a:rPr lang="en-NZ" sz="2400" b="1" i="1" dirty="0">
                <a:solidFill>
                  <a:srgbClr val="FF0000"/>
                </a:solidFill>
                <a:latin typeface="petala_proregular"/>
              </a:rPr>
              <a:t>a network of teams.  </a:t>
            </a:r>
            <a:endParaRPr lang="en-NZ" sz="2400" b="0" i="1" dirty="0">
              <a:solidFill>
                <a:srgbClr val="666666"/>
              </a:solidFill>
              <a:effectLst/>
              <a:latin typeface="petala_proregular"/>
            </a:endParaRPr>
          </a:p>
        </p:txBody>
      </p:sp>
      <p:sp>
        <p:nvSpPr>
          <p:cNvPr id="2" name="Title 1"/>
          <p:cNvSpPr>
            <a:spLocks noGrp="1"/>
          </p:cNvSpPr>
          <p:nvPr>
            <p:ph type="title"/>
          </p:nvPr>
        </p:nvSpPr>
        <p:spPr/>
        <p:txBody>
          <a:bodyPr/>
          <a:lstStyle/>
          <a:p>
            <a:r>
              <a:rPr lang="en-NZ" dirty="0" smtClean="0">
                <a:solidFill>
                  <a:srgbClr val="FF0000"/>
                </a:solidFill>
              </a:rPr>
              <a:t>Watch out for all the actors …</a:t>
            </a:r>
            <a:endParaRPr lang="en-NZ" dirty="0">
              <a:solidFill>
                <a:srgbClr val="FF0000"/>
              </a:solidFill>
            </a:endParaRPr>
          </a:p>
        </p:txBody>
      </p:sp>
      <p:sp>
        <p:nvSpPr>
          <p:cNvPr id="4" name="Content Placeholder 3"/>
          <p:cNvSpPr>
            <a:spLocks noGrp="1"/>
          </p:cNvSpPr>
          <p:nvPr>
            <p:ph idx="1"/>
          </p:nvPr>
        </p:nvSpPr>
        <p:spPr/>
        <p:txBody>
          <a:bodyPr/>
          <a:lstStyle/>
          <a:p>
            <a:endParaRPr lang="en-NZ"/>
          </a:p>
        </p:txBody>
      </p:sp>
    </p:spTree>
    <p:extLst>
      <p:ext uri="{BB962C8B-B14F-4D97-AF65-F5344CB8AC3E}">
        <p14:creationId xmlns:p14="http://schemas.microsoft.com/office/powerpoint/2010/main" val="21211095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NZ" altLang="en-US" b="1" dirty="0" smtClean="0">
                <a:solidFill>
                  <a:srgbClr val="C00000"/>
                </a:solidFill>
              </a:rPr>
              <a:t>Social capital</a:t>
            </a:r>
            <a:br>
              <a:rPr lang="en-NZ" altLang="en-US" b="1" dirty="0" smtClean="0">
                <a:solidFill>
                  <a:srgbClr val="C00000"/>
                </a:solidFill>
              </a:rPr>
            </a:br>
            <a:endParaRPr lang="en-NZ" altLang="en-US" b="1" dirty="0">
              <a:solidFill>
                <a:srgbClr val="C00000"/>
              </a:solidFill>
            </a:endParaRPr>
          </a:p>
        </p:txBody>
      </p:sp>
      <p:sp>
        <p:nvSpPr>
          <p:cNvPr id="57347" name="Content Placeholder 2"/>
          <p:cNvSpPr>
            <a:spLocks noGrp="1"/>
          </p:cNvSpPr>
          <p:nvPr>
            <p:ph idx="1"/>
          </p:nvPr>
        </p:nvSpPr>
        <p:spPr>
          <a:xfrm>
            <a:off x="250825" y="1772816"/>
            <a:ext cx="8713788" cy="4404147"/>
          </a:xfrm>
        </p:spPr>
        <p:txBody>
          <a:bodyPr/>
          <a:lstStyle/>
          <a:p>
            <a:pPr marL="514350" indent="-514350" eaLnBrk="1" hangingPunct="1">
              <a:buAutoNum type="arabicPeriod"/>
            </a:pPr>
            <a:r>
              <a:rPr lang="en-NZ" altLang="en-US" sz="2800" dirty="0"/>
              <a:t>networks foster </a:t>
            </a:r>
            <a:r>
              <a:rPr lang="en-NZ" altLang="en-US" sz="2800" dirty="0">
                <a:solidFill>
                  <a:srgbClr val="C00000"/>
                </a:solidFill>
              </a:rPr>
              <a:t>norms of reciprocity </a:t>
            </a:r>
            <a:r>
              <a:rPr lang="en-NZ" altLang="en-US" sz="2800" dirty="0"/>
              <a:t>which provide a mechanism to cooperate in competitive situations.</a:t>
            </a:r>
          </a:p>
          <a:p>
            <a:pPr marL="514350" indent="-514350" eaLnBrk="1" hangingPunct="1">
              <a:buAutoNum type="arabicPeriod"/>
            </a:pPr>
            <a:r>
              <a:rPr lang="en-NZ" altLang="en-US" sz="2800" dirty="0"/>
              <a:t>networks </a:t>
            </a:r>
            <a:r>
              <a:rPr lang="en-NZ" altLang="en-US" sz="2800" dirty="0">
                <a:solidFill>
                  <a:srgbClr val="C00000"/>
                </a:solidFill>
              </a:rPr>
              <a:t>facilitate coordination and communication</a:t>
            </a:r>
            <a:r>
              <a:rPr lang="en-NZ" altLang="en-US" sz="2800" dirty="0"/>
              <a:t> and amplify information about the trustworthiness of other individuals thereby reducing transaction costs. </a:t>
            </a:r>
          </a:p>
          <a:p>
            <a:pPr marL="514350" indent="-514350" eaLnBrk="1" hangingPunct="1">
              <a:buAutoNum type="arabicPeriod"/>
            </a:pPr>
            <a:r>
              <a:rPr lang="en-NZ" altLang="en-US" sz="2800" dirty="0"/>
              <a:t>networks </a:t>
            </a:r>
            <a:r>
              <a:rPr lang="en-NZ" altLang="en-US" sz="2800" dirty="0">
                <a:solidFill>
                  <a:srgbClr val="C00000"/>
                </a:solidFill>
              </a:rPr>
              <a:t>embody past success </a:t>
            </a:r>
            <a:r>
              <a:rPr lang="en-NZ" altLang="en-US" sz="2800" dirty="0"/>
              <a:t>at collaboration, they provide a template of how to collaborate in future. </a:t>
            </a:r>
            <a:endParaRPr lang="en-NZ" altLang="en-US" sz="2800" dirty="0" smtClean="0"/>
          </a:p>
          <a:p>
            <a:pPr marL="514350" indent="-514350" eaLnBrk="1" hangingPunct="1">
              <a:buAutoNum type="arabicPeriod"/>
            </a:pPr>
            <a:endParaRPr lang="en-NZ" altLang="en-US" sz="2800" dirty="0"/>
          </a:p>
          <a:p>
            <a:pPr marL="400050" lvl="1" indent="0" eaLnBrk="1" hangingPunct="1">
              <a:buNone/>
            </a:pPr>
            <a:r>
              <a:rPr lang="en-NZ" altLang="en-US" sz="2400" i="1" dirty="0" smtClean="0"/>
              <a:t>But you need to be able to visualise the ‘how’ of the network.</a:t>
            </a:r>
            <a:endParaRPr lang="en-NZ" altLang="en-US" sz="2400" i="1" dirty="0"/>
          </a:p>
        </p:txBody>
      </p:sp>
    </p:spTree>
    <p:extLst>
      <p:ext uri="{BB962C8B-B14F-4D97-AF65-F5344CB8AC3E}">
        <p14:creationId xmlns:p14="http://schemas.microsoft.com/office/powerpoint/2010/main" val="237424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5B42A-44B7-4A9C-8BE3-3CE2C843E3F0}"/>
              </a:ext>
            </a:extLst>
          </p:cNvPr>
          <p:cNvSpPr>
            <a:spLocks noGrp="1"/>
          </p:cNvSpPr>
          <p:nvPr>
            <p:ph type="title"/>
          </p:nvPr>
        </p:nvSpPr>
        <p:spPr/>
        <p:txBody>
          <a:bodyPr/>
          <a:lstStyle/>
          <a:p>
            <a:r>
              <a:rPr lang="en-NZ" dirty="0" smtClean="0">
                <a:solidFill>
                  <a:srgbClr val="C00000"/>
                </a:solidFill>
              </a:rPr>
              <a:t>Supporting innovation</a:t>
            </a:r>
            <a:endParaRPr lang="en-US" dirty="0">
              <a:solidFill>
                <a:srgbClr val="C00000"/>
              </a:solidFill>
            </a:endParaRPr>
          </a:p>
        </p:txBody>
      </p:sp>
      <p:sp>
        <p:nvSpPr>
          <p:cNvPr id="5" name="Content Placeholder 4">
            <a:extLst>
              <a:ext uri="{FF2B5EF4-FFF2-40B4-BE49-F238E27FC236}">
                <a16:creationId xmlns:a16="http://schemas.microsoft.com/office/drawing/2014/main" id="{3B32A4D9-C02C-4BDF-A499-9B2C9030C84E}"/>
              </a:ext>
            </a:extLst>
          </p:cNvPr>
          <p:cNvSpPr>
            <a:spLocks noGrp="1"/>
          </p:cNvSpPr>
          <p:nvPr>
            <p:ph sz="half" idx="1"/>
          </p:nvPr>
        </p:nvSpPr>
        <p:spPr>
          <a:xfrm>
            <a:off x="611560" y="1268760"/>
            <a:ext cx="4478916" cy="4857403"/>
          </a:xfrm>
        </p:spPr>
        <p:txBody>
          <a:bodyPr/>
          <a:lstStyle/>
          <a:p>
            <a:r>
              <a:rPr lang="en-NZ" dirty="0" smtClean="0"/>
              <a:t>What is the level of trust, and is it sufficient?</a:t>
            </a:r>
            <a:endParaRPr lang="en-NZ" dirty="0"/>
          </a:p>
          <a:p>
            <a:endParaRPr lang="en-NZ" dirty="0" smtClean="0"/>
          </a:p>
          <a:p>
            <a:r>
              <a:rPr lang="en-NZ" dirty="0" smtClean="0"/>
              <a:t>Develop multi-level accountability</a:t>
            </a:r>
          </a:p>
          <a:p>
            <a:pPr marL="457200" lvl="1" indent="0">
              <a:buNone/>
            </a:pPr>
            <a:endParaRPr lang="en-NZ" dirty="0"/>
          </a:p>
          <a:p>
            <a:r>
              <a:rPr lang="en-NZ" dirty="0"/>
              <a:t>Capture the repertoire</a:t>
            </a:r>
          </a:p>
          <a:p>
            <a:pPr lvl="1"/>
            <a:r>
              <a:rPr lang="en-NZ" dirty="0"/>
              <a:t>This means we need to think about research and recording …</a:t>
            </a:r>
          </a:p>
          <a:p>
            <a:endParaRPr lang="en-NZ" dirty="0"/>
          </a:p>
          <a:p>
            <a:endParaRPr lang="en-US" dirty="0"/>
          </a:p>
        </p:txBody>
      </p:sp>
      <p:pic>
        <p:nvPicPr>
          <p:cNvPr id="3" name="Content Placeholder 2" descr="A Principal's Reflections: The Significance of Trus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67044" y="2060848"/>
            <a:ext cx="3476956" cy="2875458"/>
          </a:xfrm>
        </p:spPr>
      </p:pic>
    </p:spTree>
    <p:extLst>
      <p:ext uri="{BB962C8B-B14F-4D97-AF65-F5344CB8AC3E}">
        <p14:creationId xmlns:p14="http://schemas.microsoft.com/office/powerpoint/2010/main" val="328852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0000"/>
                </a:solidFill>
              </a:rPr>
              <a:t>Four qualities of eco-leadership</a:t>
            </a:r>
            <a:endParaRPr lang="en-NZ" dirty="0">
              <a:solidFill>
                <a:srgbClr val="FF0000"/>
              </a:solidFill>
            </a:endParaRPr>
          </a:p>
        </p:txBody>
      </p:sp>
      <p:sp>
        <p:nvSpPr>
          <p:cNvPr id="3" name="Content Placeholder 2"/>
          <p:cNvSpPr>
            <a:spLocks noGrp="1"/>
          </p:cNvSpPr>
          <p:nvPr>
            <p:ph sz="half" idx="1"/>
          </p:nvPr>
        </p:nvSpPr>
        <p:spPr/>
        <p:txBody>
          <a:bodyPr/>
          <a:lstStyle/>
          <a:p>
            <a:r>
              <a:rPr lang="en-NZ" dirty="0" smtClean="0"/>
              <a:t>Connectivity and interdependence</a:t>
            </a:r>
            <a:br>
              <a:rPr lang="en-NZ" dirty="0" smtClean="0"/>
            </a:br>
            <a:endParaRPr lang="en-NZ" dirty="0" smtClean="0"/>
          </a:p>
          <a:p>
            <a:r>
              <a:rPr lang="en-NZ" dirty="0" smtClean="0"/>
              <a:t>Systemic ethics</a:t>
            </a:r>
            <a:br>
              <a:rPr lang="en-NZ" dirty="0" smtClean="0"/>
            </a:br>
            <a:endParaRPr lang="en-NZ" dirty="0" smtClean="0"/>
          </a:p>
          <a:p>
            <a:r>
              <a:rPr lang="en-NZ" dirty="0" smtClean="0"/>
              <a:t>Leadership spirit</a:t>
            </a:r>
            <a:br>
              <a:rPr lang="en-NZ" dirty="0" smtClean="0"/>
            </a:br>
            <a:endParaRPr lang="en-NZ" dirty="0" smtClean="0"/>
          </a:p>
          <a:p>
            <a:r>
              <a:rPr lang="en-NZ" dirty="0" smtClean="0"/>
              <a:t>Organisational belonging</a:t>
            </a:r>
          </a:p>
          <a:p>
            <a:endParaRPr lang="en-NZ" dirty="0" smtClean="0"/>
          </a:p>
          <a:p>
            <a:endParaRPr lang="en-NZ" dirty="0"/>
          </a:p>
        </p:txBody>
      </p:sp>
      <p:sp>
        <p:nvSpPr>
          <p:cNvPr id="6" name="Rectangle 5"/>
          <p:cNvSpPr/>
          <p:nvPr/>
        </p:nvSpPr>
        <p:spPr>
          <a:xfrm>
            <a:off x="4495800" y="5034832"/>
            <a:ext cx="4572000" cy="523220"/>
          </a:xfrm>
          <a:prstGeom prst="rect">
            <a:avLst/>
          </a:prstGeom>
        </p:spPr>
        <p:txBody>
          <a:bodyPr>
            <a:spAutoFit/>
          </a:bodyPr>
          <a:lstStyle/>
          <a:p>
            <a:r>
              <a:rPr lang="en-NZ" altLang="en-US" sz="1400" kern="0" dirty="0">
                <a:latin typeface="Arial" panose="020B0604020202020204" pitchFamily="34" charset="0"/>
                <a:ea typeface="Arial" panose="020B0604020202020204" pitchFamily="34" charset="0"/>
                <a:cs typeface="Arial" panose="020B0604020202020204" pitchFamily="34" charset="0"/>
                <a:sym typeface="Arial"/>
              </a:rPr>
              <a:t>Western, S. (2019). Leadership. A Critical Text</a:t>
            </a:r>
            <a:br>
              <a:rPr lang="en-NZ" altLang="en-US" sz="1400" kern="0" dirty="0">
                <a:latin typeface="Arial" panose="020B0604020202020204" pitchFamily="34" charset="0"/>
                <a:ea typeface="Arial" panose="020B0604020202020204" pitchFamily="34" charset="0"/>
                <a:cs typeface="Arial" panose="020B0604020202020204" pitchFamily="34" charset="0"/>
                <a:sym typeface="Arial"/>
              </a:rPr>
            </a:br>
            <a:r>
              <a:rPr lang="en-NZ" altLang="en-US" sz="1400" kern="0" dirty="0">
                <a:latin typeface="Arial" panose="020B0604020202020204" pitchFamily="34" charset="0"/>
                <a:ea typeface="Arial" panose="020B0604020202020204" pitchFamily="34" charset="0"/>
                <a:cs typeface="Arial" panose="020B0604020202020204" pitchFamily="34" charset="0"/>
                <a:sym typeface="Arial"/>
              </a:rPr>
              <a:t>(3</a:t>
            </a:r>
            <a:r>
              <a:rPr lang="en-NZ" altLang="en-US" sz="1400" kern="0" baseline="30000" dirty="0">
                <a:latin typeface="Arial" panose="020B0604020202020204" pitchFamily="34" charset="0"/>
                <a:ea typeface="Arial" panose="020B0604020202020204" pitchFamily="34" charset="0"/>
                <a:cs typeface="Arial" panose="020B0604020202020204" pitchFamily="34" charset="0"/>
                <a:sym typeface="Arial"/>
              </a:rPr>
              <a:t>rd</a:t>
            </a:r>
            <a:r>
              <a:rPr lang="en-NZ" altLang="en-US" sz="1400" kern="0" dirty="0">
                <a:latin typeface="Arial" panose="020B0604020202020204" pitchFamily="34" charset="0"/>
                <a:ea typeface="Arial" panose="020B0604020202020204" pitchFamily="34" charset="0"/>
                <a:cs typeface="Arial" panose="020B0604020202020204" pitchFamily="34" charset="0"/>
                <a:sym typeface="Arial"/>
              </a:rPr>
              <a:t> Ed). Sage</a:t>
            </a:r>
            <a:endParaRPr lang="en-NZ" altLang="en-US" sz="1400" kern="0" dirty="0">
              <a:latin typeface="Arial" panose="020B0604020202020204" pitchFamily="34" charset="0"/>
              <a:cs typeface="Arial"/>
              <a:sym typeface="Arial"/>
            </a:endParaRPr>
          </a:p>
        </p:txBody>
      </p:sp>
      <p:pic>
        <p:nvPicPr>
          <p:cNvPr id="7" name="Content Placeholder 6"/>
          <p:cNvPicPr>
            <a:picLocks noGrp="1" noChangeAspect="1"/>
          </p:cNvPicPr>
          <p:nvPr>
            <p:ph sz="half" idx="2"/>
          </p:nvPr>
        </p:nvPicPr>
        <p:blipFill>
          <a:blip r:embed="rId3"/>
          <a:stretch>
            <a:fillRect/>
          </a:stretch>
        </p:blipFill>
        <p:spPr>
          <a:xfrm>
            <a:off x="4419600" y="2108703"/>
            <a:ext cx="4038600" cy="2692400"/>
          </a:xfrm>
          <a:prstGeom prst="rect">
            <a:avLst/>
          </a:prstGeom>
        </p:spPr>
      </p:pic>
    </p:spTree>
    <p:extLst>
      <p:ext uri="{BB962C8B-B14F-4D97-AF65-F5344CB8AC3E}">
        <p14:creationId xmlns:p14="http://schemas.microsoft.com/office/powerpoint/2010/main" val="37588977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0000"/>
                </a:solidFill>
              </a:rPr>
              <a:t>Just a little nation in the South Pacific …</a:t>
            </a:r>
            <a:endParaRPr lang="en-NZ" dirty="0">
              <a:solidFill>
                <a:srgbClr val="FF0000"/>
              </a:solid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256" y="1598209"/>
            <a:ext cx="4292605" cy="3475111"/>
          </a:xfrm>
        </p:spPr>
      </p:pic>
      <p:sp>
        <p:nvSpPr>
          <p:cNvPr id="7" name="Content Placeholder 6"/>
          <p:cNvSpPr>
            <a:spLocks noGrp="1"/>
          </p:cNvSpPr>
          <p:nvPr>
            <p:ph sz="half" idx="2"/>
          </p:nvPr>
        </p:nvSpPr>
        <p:spPr>
          <a:xfrm>
            <a:off x="4427984" y="908720"/>
            <a:ext cx="4258816" cy="5544616"/>
          </a:xfrm>
        </p:spPr>
        <p:txBody>
          <a:bodyPr/>
          <a:lstStyle/>
          <a:p>
            <a:r>
              <a:rPr lang="en-NZ" sz="2400" dirty="0" smtClean="0"/>
              <a:t>A </a:t>
            </a:r>
            <a:r>
              <a:rPr lang="en-NZ" sz="2400" dirty="0"/>
              <a:t>bicultural, culturally diverse, South Pacific nation with a population of some 4.8 million people living for the most part on two main </a:t>
            </a:r>
            <a:r>
              <a:rPr lang="en-NZ" sz="2400" dirty="0" smtClean="0"/>
              <a:t>islands</a:t>
            </a:r>
          </a:p>
          <a:p>
            <a:r>
              <a:rPr lang="en-NZ" sz="2400" dirty="0" smtClean="0"/>
              <a:t>The </a:t>
            </a:r>
            <a:r>
              <a:rPr lang="en-NZ" sz="2400" dirty="0"/>
              <a:t>integration of the name Aotearoa </a:t>
            </a:r>
            <a:r>
              <a:rPr lang="en-NZ" sz="2400" dirty="0" smtClean="0"/>
              <a:t>in ‘Aotearoa New Zealand’ signifies </a:t>
            </a:r>
            <a:r>
              <a:rPr lang="en-NZ" sz="2400" dirty="0"/>
              <a:t>the country’s history. </a:t>
            </a:r>
            <a:endParaRPr lang="en-NZ" sz="2400" dirty="0" smtClean="0"/>
          </a:p>
          <a:p>
            <a:r>
              <a:rPr lang="en-NZ" sz="2400" dirty="0" smtClean="0"/>
              <a:t>1840 signing of te </a:t>
            </a:r>
            <a:r>
              <a:rPr lang="en-NZ" sz="2400" dirty="0"/>
              <a:t>Tiriti o Waitangi [the Treaty of Waitangi] </a:t>
            </a:r>
            <a:endParaRPr lang="en-NZ" sz="2400" dirty="0" smtClean="0"/>
          </a:p>
        </p:txBody>
      </p:sp>
      <p:sp>
        <p:nvSpPr>
          <p:cNvPr id="8" name="Rectangle 7"/>
          <p:cNvSpPr/>
          <p:nvPr/>
        </p:nvSpPr>
        <p:spPr>
          <a:xfrm>
            <a:off x="26653" y="6594727"/>
            <a:ext cx="4572000" cy="261610"/>
          </a:xfrm>
          <a:prstGeom prst="rect">
            <a:avLst/>
          </a:prstGeom>
        </p:spPr>
        <p:txBody>
          <a:bodyPr>
            <a:spAutoFit/>
          </a:bodyPr>
          <a:lstStyle/>
          <a:p>
            <a:r>
              <a:rPr lang="en-NZ" sz="1100" dirty="0" smtClean="0"/>
              <a:t>Source: Newshub.co.nz</a:t>
            </a:r>
            <a:endParaRPr lang="en-NZ" sz="1100" dirty="0"/>
          </a:p>
        </p:txBody>
      </p:sp>
    </p:spTree>
    <p:extLst>
      <p:ext uri="{BB962C8B-B14F-4D97-AF65-F5344CB8AC3E}">
        <p14:creationId xmlns:p14="http://schemas.microsoft.com/office/powerpoint/2010/main" val="3908316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NZ" dirty="0" smtClean="0"/>
              <a:t/>
            </a:r>
            <a:br>
              <a:rPr lang="en-NZ" dirty="0" smtClean="0"/>
            </a:br>
            <a:r>
              <a:rPr lang="en-NZ" dirty="0" smtClean="0">
                <a:solidFill>
                  <a:srgbClr val="FF0000"/>
                </a:solidFill>
              </a:rPr>
              <a:t>Leading </a:t>
            </a:r>
            <a:r>
              <a:rPr lang="en-NZ" dirty="0">
                <a:solidFill>
                  <a:srgbClr val="FF0000"/>
                </a:solidFill>
              </a:rPr>
              <a:t>b</a:t>
            </a:r>
            <a:r>
              <a:rPr lang="en-NZ" dirty="0" smtClean="0">
                <a:solidFill>
                  <a:srgbClr val="FF0000"/>
                </a:solidFill>
              </a:rPr>
              <a:t>etween</a:t>
            </a:r>
            <a:endParaRPr lang="en-NZ" dirty="0">
              <a:solidFill>
                <a:srgbClr val="FF0000"/>
              </a:solidFill>
            </a:endParaRPr>
          </a:p>
        </p:txBody>
      </p:sp>
      <p:sp>
        <p:nvSpPr>
          <p:cNvPr id="3" name="Content Placeholder 2"/>
          <p:cNvSpPr>
            <a:spLocks noGrp="1"/>
          </p:cNvSpPr>
          <p:nvPr>
            <p:ph idx="1"/>
          </p:nvPr>
        </p:nvSpPr>
        <p:spPr>
          <a:xfrm>
            <a:off x="457200" y="1628800"/>
            <a:ext cx="8229600" cy="4497363"/>
          </a:xfrm>
        </p:spPr>
        <p:txBody>
          <a:bodyPr/>
          <a:lstStyle/>
          <a:p>
            <a:r>
              <a:rPr lang="en-NZ" sz="2400" dirty="0" smtClean="0"/>
              <a:t>Network </a:t>
            </a:r>
            <a:r>
              <a:rPr lang="en-NZ" sz="2400" dirty="0"/>
              <a:t>leaders lead from the outside in</a:t>
            </a:r>
          </a:p>
          <a:p>
            <a:r>
              <a:rPr lang="en-NZ" sz="2400" dirty="0"/>
              <a:t>Network leaders mobilise disparate supplies of energy – it is </a:t>
            </a:r>
            <a:r>
              <a:rPr lang="en-NZ" sz="2400" dirty="0" smtClean="0"/>
              <a:t>not </a:t>
            </a:r>
            <a:r>
              <a:rPr lang="en-NZ" sz="2400" dirty="0"/>
              <a:t>about decisive action but more about contact.</a:t>
            </a:r>
          </a:p>
          <a:p>
            <a:r>
              <a:rPr lang="en-NZ" sz="2400" dirty="0"/>
              <a:t>Network leaders foster trust and empower others to act. Trust is the most important commodity.</a:t>
            </a:r>
          </a:p>
          <a:p>
            <a:r>
              <a:rPr lang="en-NZ" sz="2400" dirty="0"/>
              <a:t>Network leaders help people grow beyond their comfort zone</a:t>
            </a:r>
          </a:p>
          <a:p>
            <a:r>
              <a:rPr lang="en-NZ" sz="2400" dirty="0"/>
              <a:t>Network leaders are lead learners</a:t>
            </a:r>
          </a:p>
          <a:p>
            <a:r>
              <a:rPr lang="en-NZ" sz="2400" dirty="0"/>
              <a:t>Network leaders nurture other leaders – they did it themselves. </a:t>
            </a:r>
          </a:p>
          <a:p>
            <a:pPr marL="0" indent="0">
              <a:buNone/>
            </a:pPr>
            <a:r>
              <a:rPr lang="en-NZ" sz="2000" dirty="0" smtClean="0"/>
              <a:t>(Paul Skidmore in McCarthy, Miller, &amp; Skidmore, 2004)</a:t>
            </a:r>
            <a:endParaRPr lang="en-NZ" sz="2000" dirty="0"/>
          </a:p>
        </p:txBody>
      </p:sp>
    </p:spTree>
    <p:extLst>
      <p:ext uri="{BB962C8B-B14F-4D97-AF65-F5344CB8AC3E}">
        <p14:creationId xmlns:p14="http://schemas.microsoft.com/office/powerpoint/2010/main" val="23358580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a:extLst>
              <a:ext uri="{FF2B5EF4-FFF2-40B4-BE49-F238E27FC236}">
                <a16:creationId xmlns:a16="http://schemas.microsoft.com/office/drawing/2014/main" id="{00BAFE2B-5F21-4336-B94A-91C6A66925BB}"/>
              </a:ext>
            </a:extLst>
          </p:cNvPr>
          <p:cNvSpPr>
            <a:spLocks noGrp="1" noChangeArrowheads="1"/>
          </p:cNvSpPr>
          <p:nvPr>
            <p:ph type="title"/>
          </p:nvPr>
        </p:nvSpPr>
        <p:spPr>
          <a:xfrm>
            <a:off x="457200" y="269004"/>
            <a:ext cx="8003232" cy="1071763"/>
          </a:xfrm>
        </p:spPr>
        <p:txBody>
          <a:bodyPr/>
          <a:lstStyle/>
          <a:p>
            <a:r>
              <a:rPr lang="en-AU" altLang="en-US" sz="3200" dirty="0">
                <a:solidFill>
                  <a:srgbClr val="FF0000"/>
                </a:solidFill>
              </a:rPr>
              <a:t>P</a:t>
            </a:r>
            <a:r>
              <a:rPr lang="en-AU" altLang="en-US" sz="3200" dirty="0" smtClean="0">
                <a:solidFill>
                  <a:srgbClr val="FF0000"/>
                </a:solidFill>
              </a:rPr>
              <a:t>olicy as both planned, and emergent</a:t>
            </a:r>
            <a:endParaRPr lang="en-AU" altLang="en-US" sz="3200" dirty="0">
              <a:solidFill>
                <a:srgbClr val="FF0000"/>
              </a:solidFill>
            </a:endParaRPr>
          </a:p>
        </p:txBody>
      </p:sp>
      <p:pic>
        <p:nvPicPr>
          <p:cNvPr id="4" name="Content Placeholder 3">
            <a:extLst>
              <a:ext uri="{FF2B5EF4-FFF2-40B4-BE49-F238E27FC236}">
                <a16:creationId xmlns:a16="http://schemas.microsoft.com/office/drawing/2014/main" id="{81C8DAF9-2B5C-4DF9-9320-252F0E55068D}"/>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6365304" y="1009716"/>
            <a:ext cx="2771800" cy="5848284"/>
          </a:xfrm>
        </p:spPr>
      </p:pic>
      <p:sp>
        <p:nvSpPr>
          <p:cNvPr id="13321" name="Rectangle 9">
            <a:extLst>
              <a:ext uri="{FF2B5EF4-FFF2-40B4-BE49-F238E27FC236}">
                <a16:creationId xmlns:a16="http://schemas.microsoft.com/office/drawing/2014/main" id="{C9A691FE-53E1-43E4-A973-5F3D1831C3F3}"/>
              </a:ext>
            </a:extLst>
          </p:cNvPr>
          <p:cNvSpPr>
            <a:spLocks noGrp="1" noChangeArrowheads="1"/>
          </p:cNvSpPr>
          <p:nvPr>
            <p:ph type="body" sz="half" idx="2"/>
          </p:nvPr>
        </p:nvSpPr>
        <p:spPr>
          <a:xfrm>
            <a:off x="457200" y="1494360"/>
            <a:ext cx="5266928" cy="4825504"/>
          </a:xfrm>
        </p:spPr>
        <p:txBody>
          <a:bodyPr/>
          <a:lstStyle/>
          <a:p>
            <a:pPr marL="180000"/>
            <a:r>
              <a:rPr lang="en-AU" altLang="en-US" sz="3200" dirty="0" smtClean="0"/>
              <a:t>Policy brings both endorsement and constraint</a:t>
            </a:r>
            <a:br>
              <a:rPr lang="en-AU" altLang="en-US" sz="3200" dirty="0" smtClean="0"/>
            </a:br>
            <a:endParaRPr lang="en-AU" altLang="en-US" sz="3200" dirty="0" smtClean="0"/>
          </a:p>
          <a:p>
            <a:pPr marL="180000"/>
            <a:r>
              <a:rPr lang="en-AU" altLang="en-US" sz="3200" dirty="0" smtClean="0"/>
              <a:t>Prepare for the expected and the unexpected</a:t>
            </a:r>
          </a:p>
          <a:p>
            <a:pPr marL="637200" lvl="2" indent="-457200">
              <a:buFontTx/>
              <a:buChar char="-"/>
            </a:pPr>
            <a:r>
              <a:rPr lang="en-AU" altLang="en-US" sz="2200" dirty="0" smtClean="0"/>
              <a:t>vested interests</a:t>
            </a:r>
          </a:p>
          <a:p>
            <a:pPr marL="637200" lvl="2" indent="-457200">
              <a:buFontTx/>
              <a:buChar char="-"/>
            </a:pPr>
            <a:r>
              <a:rPr lang="en-AU" altLang="en-US" sz="2200" dirty="0" smtClean="0"/>
              <a:t>Moving beyond ‘comfortable collaboration’</a:t>
            </a:r>
          </a:p>
          <a:p>
            <a:pPr marL="180000"/>
            <a:r>
              <a:rPr lang="en-AU" altLang="en-US" sz="3200" dirty="0" smtClean="0"/>
              <a:t/>
            </a:r>
            <a:br>
              <a:rPr lang="en-AU" altLang="en-US" sz="3200" dirty="0" smtClean="0"/>
            </a:br>
            <a:r>
              <a:rPr lang="en-AU" altLang="en-US" sz="3200" dirty="0" smtClean="0"/>
              <a:t>Minimum specification </a:t>
            </a:r>
            <a:endParaRPr lang="en-AU" altLang="en-US" sz="3200" dirty="0"/>
          </a:p>
          <a:p>
            <a:pPr lvl="1"/>
            <a:endParaRPr lang="en-AU" altLang="en-US" sz="2400" b="1" dirty="0"/>
          </a:p>
        </p:txBody>
      </p:sp>
    </p:spTree>
    <p:extLst>
      <p:ext uri="{BB962C8B-B14F-4D97-AF65-F5344CB8AC3E}">
        <p14:creationId xmlns:p14="http://schemas.microsoft.com/office/powerpoint/2010/main" val="3624889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NZ" dirty="0"/>
          </a:p>
        </p:txBody>
      </p:sp>
      <p:sp>
        <p:nvSpPr>
          <p:cNvPr id="6" name="Content Placeholder 5"/>
          <p:cNvSpPr>
            <a:spLocks noGrp="1"/>
          </p:cNvSpPr>
          <p:nvPr>
            <p:ph idx="1"/>
          </p:nvPr>
        </p:nvSpPr>
        <p:spPr/>
        <p:txBody>
          <a:bodyPr/>
          <a:lstStyle/>
          <a:p>
            <a:pPr marL="514350" indent="-514350">
              <a:buFont typeface="+mj-lt"/>
              <a:buAutoNum type="arabicPeriod"/>
            </a:pPr>
            <a:r>
              <a:rPr lang="en-NZ" sz="2800" b="1" dirty="0">
                <a:solidFill>
                  <a:srgbClr val="FF0000"/>
                </a:solidFill>
              </a:rPr>
              <a:t>A</a:t>
            </a:r>
            <a:r>
              <a:rPr lang="en-NZ" sz="2800" b="1" dirty="0" smtClean="0">
                <a:solidFill>
                  <a:srgbClr val="FF0000"/>
                </a:solidFill>
              </a:rPr>
              <a:t>ctive</a:t>
            </a:r>
            <a:r>
              <a:rPr lang="en-NZ" sz="2800" dirty="0" smtClean="0"/>
              <a:t> engagement </a:t>
            </a:r>
            <a:r>
              <a:rPr lang="en-NZ" sz="2800" dirty="0"/>
              <a:t>of </a:t>
            </a:r>
            <a:r>
              <a:rPr lang="en-NZ" sz="2800" dirty="0" smtClean="0"/>
              <a:t>Boards of Trustees</a:t>
            </a:r>
            <a:endParaRPr lang="en-NZ" sz="2800" dirty="0"/>
          </a:p>
          <a:p>
            <a:pPr marL="514350" indent="-514350">
              <a:buFont typeface="+mj-lt"/>
              <a:buAutoNum type="arabicPeriod"/>
            </a:pPr>
            <a:r>
              <a:rPr lang="en-NZ" sz="2800" dirty="0" smtClean="0"/>
              <a:t>Know </a:t>
            </a:r>
            <a:r>
              <a:rPr lang="en-NZ" sz="2800" dirty="0"/>
              <a:t>the ‘why’ of the </a:t>
            </a:r>
            <a:r>
              <a:rPr lang="en-NZ" sz="2800" dirty="0" smtClean="0"/>
              <a:t>collaboration: the </a:t>
            </a:r>
            <a:r>
              <a:rPr lang="en-NZ" sz="2800" b="1" dirty="0">
                <a:solidFill>
                  <a:srgbClr val="FF0000"/>
                </a:solidFill>
              </a:rPr>
              <a:t>essential</a:t>
            </a:r>
            <a:r>
              <a:rPr lang="en-NZ" sz="2800" dirty="0"/>
              <a:t>, and </a:t>
            </a:r>
            <a:r>
              <a:rPr lang="en-NZ" sz="2800" dirty="0" smtClean="0"/>
              <a:t>time-consuming</a:t>
            </a:r>
            <a:r>
              <a:rPr lang="en-NZ" sz="2800" dirty="0"/>
              <a:t>, first </a:t>
            </a:r>
            <a:r>
              <a:rPr lang="en-NZ" sz="2800" dirty="0" smtClean="0"/>
              <a:t>task </a:t>
            </a:r>
            <a:endParaRPr lang="en-NZ" sz="2800" dirty="0"/>
          </a:p>
          <a:p>
            <a:pPr marL="514350" indent="-514350">
              <a:buFont typeface="+mj-lt"/>
              <a:buAutoNum type="arabicPeriod"/>
            </a:pPr>
            <a:r>
              <a:rPr lang="en-NZ" sz="2800" dirty="0" smtClean="0"/>
              <a:t>Acknowledge the </a:t>
            </a:r>
            <a:r>
              <a:rPr lang="en-NZ" sz="2800" dirty="0"/>
              <a:t>role of leaders, </a:t>
            </a:r>
            <a:r>
              <a:rPr lang="en-NZ" sz="2800" b="1" dirty="0">
                <a:solidFill>
                  <a:srgbClr val="FF0000"/>
                </a:solidFill>
              </a:rPr>
              <a:t>wherever they may be</a:t>
            </a:r>
            <a:r>
              <a:rPr lang="en-NZ" sz="2800" dirty="0"/>
              <a:t>, as </a:t>
            </a:r>
            <a:r>
              <a:rPr lang="en-NZ" sz="2800" dirty="0" smtClean="0"/>
              <a:t>nodes</a:t>
            </a:r>
          </a:p>
          <a:p>
            <a:pPr marL="514350" indent="-514350">
              <a:buFont typeface="+mj-lt"/>
              <a:buAutoNum type="arabicPeriod"/>
            </a:pPr>
            <a:r>
              <a:rPr lang="en-NZ" sz="2800" dirty="0" smtClean="0"/>
              <a:t>Fourth</a:t>
            </a:r>
            <a:r>
              <a:rPr lang="en-NZ" sz="2800" dirty="0"/>
              <a:t>, </a:t>
            </a:r>
            <a:r>
              <a:rPr lang="en-NZ" sz="2800" dirty="0" smtClean="0"/>
              <a:t>structures in the service of </a:t>
            </a:r>
            <a:r>
              <a:rPr lang="en-NZ" sz="2800" b="1" dirty="0" smtClean="0">
                <a:solidFill>
                  <a:srgbClr val="FF0000"/>
                </a:solidFill>
              </a:rPr>
              <a:t>learning</a:t>
            </a:r>
            <a:endParaRPr lang="en-NZ" sz="2800" b="1" dirty="0">
              <a:solidFill>
                <a:srgbClr val="FF0000"/>
              </a:solidFill>
            </a:endParaRPr>
          </a:p>
          <a:p>
            <a:pPr marL="514350" indent="-514350">
              <a:buFont typeface="+mj-lt"/>
              <a:buAutoNum type="arabicPeriod"/>
            </a:pPr>
            <a:r>
              <a:rPr lang="en-NZ" sz="2800" dirty="0" smtClean="0"/>
              <a:t>Focus </a:t>
            </a:r>
            <a:r>
              <a:rPr lang="en-NZ" sz="2800" dirty="0"/>
              <a:t>on </a:t>
            </a:r>
            <a:r>
              <a:rPr lang="en-NZ" sz="2800" b="1" dirty="0">
                <a:solidFill>
                  <a:srgbClr val="FF0000"/>
                </a:solidFill>
              </a:rPr>
              <a:t>process</a:t>
            </a:r>
            <a:r>
              <a:rPr lang="en-NZ" sz="2800" dirty="0"/>
              <a:t> rather than </a:t>
            </a:r>
            <a:r>
              <a:rPr lang="en-NZ" sz="2800" dirty="0" smtClean="0"/>
              <a:t>structure.</a:t>
            </a:r>
          </a:p>
          <a:p>
            <a:pPr marL="400050" lvl="1" indent="0">
              <a:buNone/>
            </a:pPr>
            <a:r>
              <a:rPr lang="en-NZ" sz="2400" i="1" dirty="0" smtClean="0"/>
              <a:t>Wicked </a:t>
            </a:r>
            <a:r>
              <a:rPr lang="en-NZ" sz="2400" i="1" dirty="0"/>
              <a:t>problems cannot be solved but, rather, demand the application of judgement, over and over again. </a:t>
            </a:r>
            <a:r>
              <a:rPr lang="en-NZ" sz="1800" dirty="0" smtClean="0"/>
              <a:t>(Kamp, 2019)</a:t>
            </a:r>
            <a:endParaRPr lang="en-NZ" sz="1800" dirty="0"/>
          </a:p>
        </p:txBody>
      </p:sp>
    </p:spTree>
    <p:extLst>
      <p:ext uri="{BB962C8B-B14F-4D97-AF65-F5344CB8AC3E}">
        <p14:creationId xmlns:p14="http://schemas.microsoft.com/office/powerpoint/2010/main" val="22956562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solidFill>
                  <a:srgbClr val="FF0000"/>
                </a:solidFill>
              </a:rPr>
              <a:t>Final words </a:t>
            </a:r>
            <a:endParaRPr lang="en-NZ" dirty="0">
              <a:solidFill>
                <a:srgbClr val="FF0000"/>
              </a:solidFill>
            </a:endParaRPr>
          </a:p>
        </p:txBody>
      </p:sp>
      <p:sp>
        <p:nvSpPr>
          <p:cNvPr id="6" name="Content Placeholder 5"/>
          <p:cNvSpPr>
            <a:spLocks noGrp="1"/>
          </p:cNvSpPr>
          <p:nvPr>
            <p:ph idx="1"/>
          </p:nvPr>
        </p:nvSpPr>
        <p:spPr/>
        <p:txBody>
          <a:bodyPr/>
          <a:lstStyle/>
          <a:p>
            <a:r>
              <a:rPr lang="en-NZ" sz="2800" i="1" dirty="0"/>
              <a:t>I hope [Kāhui Ako] will survive. They will need to </a:t>
            </a:r>
            <a:r>
              <a:rPr lang="en-NZ" sz="2800" i="1" dirty="0" smtClean="0"/>
              <a:t>… evolve, </a:t>
            </a:r>
            <a:r>
              <a:rPr lang="en-NZ" sz="2800" i="1" dirty="0"/>
              <a:t>one would </a:t>
            </a:r>
            <a:r>
              <a:rPr lang="en-NZ" sz="2800" i="1" dirty="0" smtClean="0"/>
              <a:t>expect </a:t>
            </a:r>
            <a:r>
              <a:rPr lang="en-NZ" sz="2800" i="1" dirty="0"/>
              <a:t>even if they were highly functioning now, they would still </a:t>
            </a:r>
            <a:r>
              <a:rPr lang="en-NZ" sz="2800" i="1" dirty="0" smtClean="0"/>
              <a:t>… evolve as </a:t>
            </a:r>
            <a:r>
              <a:rPr lang="en-NZ" sz="2800" i="1" dirty="0"/>
              <a:t>experience happens. If </a:t>
            </a:r>
            <a:r>
              <a:rPr lang="en-NZ" sz="2800" i="1" dirty="0" smtClean="0"/>
              <a:t>… they </a:t>
            </a:r>
            <a:r>
              <a:rPr lang="en-NZ" sz="2800" i="1" dirty="0"/>
              <a:t>don’t survive then it will need to be something better because we sure as hell do not want to give that money back to those Principals. We know, unfortunately, where that’s going to lead, which is back to working hard for my community, which unfortunately leads to tunnel vision for my community. </a:t>
            </a:r>
          </a:p>
        </p:txBody>
      </p:sp>
    </p:spTree>
    <p:extLst>
      <p:ext uri="{BB962C8B-B14F-4D97-AF65-F5344CB8AC3E}">
        <p14:creationId xmlns:p14="http://schemas.microsoft.com/office/powerpoint/2010/main" val="110956477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D01A09"/>
                </a:solidFill>
              </a:rPr>
              <a:t>References</a:t>
            </a:r>
            <a:endParaRPr lang="en-NZ" dirty="0">
              <a:solidFill>
                <a:srgbClr val="D01A09"/>
              </a:solidFill>
            </a:endParaRPr>
          </a:p>
        </p:txBody>
      </p:sp>
      <p:sp>
        <p:nvSpPr>
          <p:cNvPr id="3" name="Content Placeholder 2"/>
          <p:cNvSpPr>
            <a:spLocks noGrp="1"/>
          </p:cNvSpPr>
          <p:nvPr>
            <p:ph idx="1"/>
          </p:nvPr>
        </p:nvSpPr>
        <p:spPr>
          <a:xfrm>
            <a:off x="457200" y="908720"/>
            <a:ext cx="8229600" cy="5217443"/>
          </a:xfrm>
        </p:spPr>
        <p:txBody>
          <a:bodyPr/>
          <a:lstStyle/>
          <a:p>
            <a:pPr marL="0" indent="0">
              <a:buNone/>
            </a:pPr>
            <a:endParaRPr lang="en-NZ" sz="1600" dirty="0" smtClean="0"/>
          </a:p>
          <a:p>
            <a:pPr marL="0" indent="0">
              <a:buNone/>
            </a:pPr>
            <a:r>
              <a:rPr lang="en-NZ" sz="1600" dirty="0" smtClean="0"/>
              <a:t>Greany, T. and Kamp, A. (forthcoming 2021). Leading </a:t>
            </a:r>
            <a:r>
              <a:rPr lang="en-NZ" sz="1600" dirty="0" smtClean="0"/>
              <a:t>educational </a:t>
            </a:r>
            <a:r>
              <a:rPr lang="en-NZ" sz="1600" dirty="0"/>
              <a:t>n</a:t>
            </a:r>
            <a:r>
              <a:rPr lang="en-NZ" sz="1600" dirty="0" smtClean="0"/>
              <a:t>etworks</a:t>
            </a:r>
            <a:r>
              <a:rPr lang="en-NZ" sz="1600" dirty="0" smtClean="0"/>
              <a:t>: theory, policy and practice.  </a:t>
            </a:r>
            <a:r>
              <a:rPr lang="en-NZ" sz="1600" dirty="0" smtClean="0"/>
              <a:t>Bloomsbury. </a:t>
            </a:r>
            <a:endParaRPr lang="en-NZ" sz="1600" dirty="0" smtClean="0"/>
          </a:p>
          <a:p>
            <a:pPr marL="0" indent="0">
              <a:buNone/>
            </a:pPr>
            <a:r>
              <a:rPr lang="en-NZ" sz="1600" dirty="0" smtClean="0"/>
              <a:t>Kamp, A. 2013. Collaborative </a:t>
            </a:r>
            <a:r>
              <a:rPr lang="en-NZ" sz="1600" dirty="0" smtClean="0"/>
              <a:t>possibilities </a:t>
            </a:r>
            <a:r>
              <a:rPr lang="en-NZ" sz="1600" dirty="0" smtClean="0"/>
              <a:t>for a Deleuzian </a:t>
            </a:r>
            <a:r>
              <a:rPr lang="en-NZ" sz="1600" dirty="0" smtClean="0"/>
              <a:t>century</a:t>
            </a:r>
            <a:r>
              <a:rPr lang="en-NZ" sz="1600" dirty="0" smtClean="0"/>
              <a:t>. </a:t>
            </a:r>
            <a:r>
              <a:rPr lang="en-NZ" sz="1600" dirty="0" smtClean="0"/>
              <a:t>Peter Lang.</a:t>
            </a:r>
            <a:endParaRPr lang="en-NZ" sz="1600" dirty="0" smtClean="0"/>
          </a:p>
          <a:p>
            <a:pPr marL="0" indent="0">
              <a:buNone/>
            </a:pPr>
            <a:r>
              <a:rPr lang="en-NZ" sz="1600" dirty="0" smtClean="0"/>
              <a:t>Kamp, A. 2019. </a:t>
            </a:r>
            <a:r>
              <a:rPr lang="en-NZ" sz="1600" dirty="0"/>
              <a:t>'Kāhui Ako and the collaborative turn in education: emergent evidence and leadership implications', New Zealand Annual Review of Education, 24: 177-91</a:t>
            </a:r>
            <a:r>
              <a:rPr lang="en-NZ" sz="1600" dirty="0" smtClean="0"/>
              <a:t>.</a:t>
            </a:r>
          </a:p>
          <a:p>
            <a:pPr marL="0" indent="0">
              <a:buNone/>
            </a:pPr>
            <a:r>
              <a:rPr lang="en-NZ" sz="1600" dirty="0" err="1"/>
              <a:t>Lubienski</a:t>
            </a:r>
            <a:r>
              <a:rPr lang="en-NZ" sz="1600" dirty="0"/>
              <a:t>, </a:t>
            </a:r>
            <a:r>
              <a:rPr lang="en-NZ" sz="1600" dirty="0" smtClean="0"/>
              <a:t>C. </a:t>
            </a:r>
            <a:r>
              <a:rPr lang="en-NZ" sz="1600" dirty="0"/>
              <a:t>2014. </a:t>
            </a:r>
            <a:r>
              <a:rPr lang="en-NZ" sz="1600" dirty="0" err="1"/>
              <a:t>'Re</a:t>
            </a:r>
            <a:r>
              <a:rPr lang="en-NZ" sz="1600" dirty="0"/>
              <a:t>-making the middle: dis-intermediation in international context', Educational Management Administration &amp; Leadership, 42: 423-40</a:t>
            </a:r>
            <a:r>
              <a:rPr lang="en-NZ" sz="1600" dirty="0" smtClean="0"/>
              <a:t>.</a:t>
            </a:r>
          </a:p>
          <a:p>
            <a:pPr marL="0" indent="0">
              <a:buNone/>
            </a:pPr>
            <a:r>
              <a:rPr lang="en-NZ" sz="1600" dirty="0"/>
              <a:t>McCarthy, H., P. Miller and P. </a:t>
            </a:r>
            <a:r>
              <a:rPr lang="en-NZ" sz="1600" dirty="0" smtClean="0"/>
              <a:t>Skidmore. 2004. </a:t>
            </a:r>
            <a:r>
              <a:rPr lang="en-NZ" sz="1600" dirty="0"/>
              <a:t>Network Logic.  Who </a:t>
            </a:r>
            <a:r>
              <a:rPr lang="en-NZ" sz="1600" dirty="0" smtClean="0"/>
              <a:t>governs </a:t>
            </a:r>
            <a:r>
              <a:rPr lang="en-NZ" sz="1600" dirty="0"/>
              <a:t>in an </a:t>
            </a:r>
            <a:r>
              <a:rPr lang="en-NZ" sz="1600" dirty="0" smtClean="0"/>
              <a:t>interconnected world</a:t>
            </a:r>
            <a:r>
              <a:rPr lang="en-NZ" sz="1600" dirty="0"/>
              <a:t>? </a:t>
            </a:r>
            <a:r>
              <a:rPr lang="en-NZ" sz="1600" dirty="0" smtClean="0"/>
              <a:t>DEMOS</a:t>
            </a:r>
            <a:r>
              <a:rPr lang="en-NZ" sz="1600" dirty="0"/>
              <a:t>.</a:t>
            </a:r>
            <a:endParaRPr lang="en-NZ" sz="1600" dirty="0" smtClean="0"/>
          </a:p>
          <a:p>
            <a:pPr marL="0" indent="0">
              <a:buNone/>
            </a:pPr>
            <a:r>
              <a:rPr lang="en-NZ" sz="1600" dirty="0" smtClean="0"/>
              <a:t>MoE. 2016</a:t>
            </a:r>
            <a:r>
              <a:rPr lang="en-NZ" sz="1600" dirty="0"/>
              <a:t>. </a:t>
            </a:r>
            <a:r>
              <a:rPr lang="en-NZ" sz="1600" dirty="0" smtClean="0"/>
              <a:t>‘Communities </a:t>
            </a:r>
            <a:r>
              <a:rPr lang="en-NZ" sz="1600" dirty="0"/>
              <a:t>of Learning Guide for Schools and </a:t>
            </a:r>
            <a:r>
              <a:rPr lang="en-NZ" sz="1600" dirty="0" smtClean="0"/>
              <a:t>Kura’. Wellington</a:t>
            </a:r>
            <a:r>
              <a:rPr lang="en-NZ" sz="1600" dirty="0"/>
              <a:t>: Ministry of Education.</a:t>
            </a:r>
          </a:p>
          <a:p>
            <a:pPr marL="0" indent="0">
              <a:buNone/>
            </a:pPr>
            <a:r>
              <a:rPr lang="en-NZ" sz="1600" dirty="0" err="1"/>
              <a:t>Thrupp</a:t>
            </a:r>
            <a:r>
              <a:rPr lang="en-NZ" sz="1600" dirty="0"/>
              <a:t>, M. 2018. 'To be 'in the tent' or abandon it? A school clusters policy and the responses of New Zealand educational leaders.' in J. Wilkinson, R. </a:t>
            </a:r>
            <a:r>
              <a:rPr lang="en-NZ" sz="1600" dirty="0" err="1"/>
              <a:t>Niesche</a:t>
            </a:r>
            <a:r>
              <a:rPr lang="en-NZ" sz="1600" dirty="0"/>
              <a:t> and S. </a:t>
            </a:r>
            <a:r>
              <a:rPr lang="en-NZ" sz="1600" dirty="0" err="1"/>
              <a:t>Eacott</a:t>
            </a:r>
            <a:r>
              <a:rPr lang="en-NZ" sz="1600" dirty="0"/>
              <a:t> (eds.), Challenges for </a:t>
            </a:r>
            <a:r>
              <a:rPr lang="en-NZ" sz="1600" dirty="0" smtClean="0"/>
              <a:t>public </a:t>
            </a:r>
            <a:r>
              <a:rPr lang="en-NZ" sz="1600" dirty="0"/>
              <a:t>e</a:t>
            </a:r>
            <a:r>
              <a:rPr lang="en-NZ" sz="1600" dirty="0" smtClean="0"/>
              <a:t>ducation</a:t>
            </a:r>
            <a:r>
              <a:rPr lang="en-NZ" sz="1600" dirty="0"/>
              <a:t>: </a:t>
            </a:r>
            <a:r>
              <a:rPr lang="en-NZ" sz="1600" dirty="0" smtClean="0"/>
              <a:t>reconceptualising </a:t>
            </a:r>
            <a:r>
              <a:rPr lang="en-NZ" sz="1600" dirty="0"/>
              <a:t>e</a:t>
            </a:r>
            <a:r>
              <a:rPr lang="en-NZ" sz="1600" dirty="0" smtClean="0"/>
              <a:t>ducational </a:t>
            </a:r>
            <a:r>
              <a:rPr lang="en-NZ" sz="1600" dirty="0" smtClean="0"/>
              <a:t>l</a:t>
            </a:r>
            <a:r>
              <a:rPr lang="en-NZ" sz="1600" dirty="0" smtClean="0"/>
              <a:t>eadership. Routledge.</a:t>
            </a:r>
            <a:endParaRPr lang="en-NZ" sz="1600" dirty="0"/>
          </a:p>
          <a:p>
            <a:pPr marL="0" indent="0">
              <a:buNone/>
            </a:pPr>
            <a:r>
              <a:rPr lang="en-NZ" sz="1600" dirty="0" smtClean="0"/>
              <a:t>Wylie</a:t>
            </a:r>
            <a:r>
              <a:rPr lang="en-NZ" sz="1600" dirty="0"/>
              <a:t>, </a:t>
            </a:r>
            <a:r>
              <a:rPr lang="en-NZ" sz="1600" dirty="0" smtClean="0"/>
              <a:t>C. 2012</a:t>
            </a:r>
            <a:r>
              <a:rPr lang="en-NZ" sz="1600" dirty="0"/>
              <a:t>. Vital connections: why we need more than self-managing </a:t>
            </a:r>
            <a:r>
              <a:rPr lang="en-NZ" sz="1600" dirty="0" smtClean="0"/>
              <a:t>schools. NZCER.</a:t>
            </a:r>
            <a:endParaRPr lang="en-NZ" sz="1600" dirty="0"/>
          </a:p>
        </p:txBody>
      </p:sp>
    </p:spTree>
    <p:extLst>
      <p:ext uri="{BB962C8B-B14F-4D97-AF65-F5344CB8AC3E}">
        <p14:creationId xmlns:p14="http://schemas.microsoft.com/office/powerpoint/2010/main" val="16792608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idx="4294967295"/>
          </p:nvPr>
        </p:nvSpPr>
        <p:spPr bwMode="auto">
          <a:xfrm>
            <a:off x="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800" smtClean="0">
                <a:solidFill>
                  <a:schemeClr val="bg1"/>
                </a:solidFill>
                <a:ea typeface="ヒラギノ角ゴ ProN W3" charset="-128"/>
              </a:rPr>
              <a:t>Contact details:</a:t>
            </a:r>
            <a:r>
              <a:rPr lang="en-US" altLang="en-US" smtClean="0">
                <a:solidFill>
                  <a:schemeClr val="bg1"/>
                </a:solidFill>
                <a:ea typeface="ヒラギノ明朝 ProN W3" charset="-128"/>
              </a:rPr>
              <a:t/>
            </a:r>
            <a:br>
              <a:rPr lang="en-US" altLang="en-US" smtClean="0">
                <a:solidFill>
                  <a:schemeClr val="bg1"/>
                </a:solidFill>
                <a:ea typeface="ヒラギノ明朝 ProN W3" charset="-128"/>
              </a:rPr>
            </a:br>
            <a:endParaRPr lang="en-US" altLang="en-US" smtClean="0">
              <a:solidFill>
                <a:schemeClr val="bg1"/>
              </a:solidFill>
              <a:ea typeface="ヒラギノ明朝 ProN W3" charset="-128"/>
            </a:endParaRPr>
          </a:p>
        </p:txBody>
      </p:sp>
      <p:sp>
        <p:nvSpPr>
          <p:cNvPr id="49156" name="Rectangle 3"/>
          <p:cNvSpPr>
            <a:spLocks noGrp="1" noChangeArrowheads="1"/>
          </p:cNvSpPr>
          <p:nvPr>
            <p:ph sz="half" idx="4294967295"/>
          </p:nvPr>
        </p:nvSpPr>
        <p:spPr bwMode="auto">
          <a:xfrm>
            <a:off x="755650" y="2276475"/>
            <a:ext cx="7272338" cy="3849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80000"/>
              </a:lnSpc>
              <a:spcBef>
                <a:spcPct val="0"/>
              </a:spcBef>
              <a:buFont typeface="Arial" panose="020B0604020202020204" pitchFamily="34" charset="0"/>
              <a:buNone/>
            </a:pPr>
            <a:endParaRPr lang="en-US" altLang="en-US" sz="2000" i="1" dirty="0" smtClean="0">
              <a:solidFill>
                <a:schemeClr val="bg1"/>
              </a:solidFill>
              <a:latin typeface="Georgia" panose="02040502050405020303" pitchFamily="18" charset="0"/>
              <a:sym typeface="Georgia" panose="02040502050405020303" pitchFamily="18" charset="0"/>
            </a:endParaRPr>
          </a:p>
          <a:p>
            <a:pPr marL="0" indent="0" eaLnBrk="1" hangingPunct="1">
              <a:lnSpc>
                <a:spcPct val="80000"/>
              </a:lnSpc>
              <a:spcBef>
                <a:spcPct val="0"/>
              </a:spcBef>
              <a:buFont typeface="Arial" panose="020B0604020202020204" pitchFamily="34" charset="0"/>
              <a:buNone/>
            </a:pPr>
            <a:r>
              <a:rPr lang="en-US" altLang="en-US" sz="2800" i="1" dirty="0" smtClean="0">
                <a:solidFill>
                  <a:schemeClr val="bg1"/>
                </a:solidFill>
                <a:latin typeface="Georgia" panose="02040502050405020303" pitchFamily="18" charset="0"/>
                <a:sym typeface="Georgia" panose="02040502050405020303" pitchFamily="18" charset="0"/>
              </a:rPr>
              <a:t>Associate Professor Annelies Kamp</a:t>
            </a:r>
          </a:p>
          <a:p>
            <a:pPr marL="0" indent="0" eaLnBrk="1" hangingPunct="1">
              <a:lnSpc>
                <a:spcPct val="80000"/>
              </a:lnSpc>
              <a:spcBef>
                <a:spcPct val="0"/>
              </a:spcBef>
              <a:buFont typeface="Arial" panose="020B0604020202020204" pitchFamily="34" charset="0"/>
              <a:buNone/>
            </a:pPr>
            <a:r>
              <a:rPr lang="en-US" altLang="en-US" sz="2800" i="1" dirty="0" smtClean="0">
                <a:solidFill>
                  <a:schemeClr val="bg1"/>
                </a:solidFill>
                <a:latin typeface="Georgia" panose="02040502050405020303" pitchFamily="18" charset="0"/>
                <a:sym typeface="Georgia" panose="02040502050405020303" pitchFamily="18" charset="0"/>
              </a:rPr>
              <a:t>School of Educational Studies &amp; Leadership</a:t>
            </a:r>
          </a:p>
          <a:p>
            <a:pPr marL="0" indent="0" eaLnBrk="1" hangingPunct="1">
              <a:lnSpc>
                <a:spcPct val="80000"/>
              </a:lnSpc>
              <a:spcBef>
                <a:spcPct val="0"/>
              </a:spcBef>
              <a:buFont typeface="Arial" panose="020B0604020202020204" pitchFamily="34" charset="0"/>
              <a:buNone/>
            </a:pPr>
            <a:r>
              <a:rPr lang="en-US" altLang="en-US" sz="2800" i="1" dirty="0" smtClean="0">
                <a:solidFill>
                  <a:schemeClr val="bg1"/>
                </a:solidFill>
                <a:latin typeface="Georgia" panose="02040502050405020303" pitchFamily="18" charset="0"/>
                <a:sym typeface="Georgia" panose="02040502050405020303" pitchFamily="18" charset="0"/>
              </a:rPr>
              <a:t>University of Canterbury</a:t>
            </a:r>
          </a:p>
          <a:p>
            <a:pPr marL="0" indent="0" eaLnBrk="1" hangingPunct="1">
              <a:lnSpc>
                <a:spcPct val="80000"/>
              </a:lnSpc>
              <a:spcBef>
                <a:spcPct val="0"/>
              </a:spcBef>
              <a:buFont typeface="Arial" panose="020B0604020202020204" pitchFamily="34" charset="0"/>
              <a:buNone/>
            </a:pPr>
            <a:r>
              <a:rPr lang="en-US" altLang="en-US" sz="2800" i="1" dirty="0" smtClean="0">
                <a:solidFill>
                  <a:schemeClr val="bg1"/>
                </a:solidFill>
                <a:latin typeface="Georgia" panose="02040502050405020303" pitchFamily="18" charset="0"/>
                <a:sym typeface="Georgia" panose="02040502050405020303" pitchFamily="18" charset="0"/>
              </a:rPr>
              <a:t>Christchurch, New Zealand</a:t>
            </a:r>
          </a:p>
          <a:p>
            <a:pPr marL="0" indent="0" eaLnBrk="1" hangingPunct="1">
              <a:lnSpc>
                <a:spcPct val="80000"/>
              </a:lnSpc>
              <a:spcBef>
                <a:spcPct val="0"/>
              </a:spcBef>
              <a:buFont typeface="Arial" panose="020B0604020202020204" pitchFamily="34" charset="0"/>
              <a:buNone/>
            </a:pPr>
            <a:endParaRPr lang="en-US" altLang="en-US" sz="2800" i="1" dirty="0" smtClean="0">
              <a:solidFill>
                <a:schemeClr val="tx1">
                  <a:lumMod val="75000"/>
                  <a:lumOff val="25000"/>
                </a:schemeClr>
              </a:solidFill>
              <a:latin typeface="Georgia" panose="02040502050405020303" pitchFamily="18" charset="0"/>
              <a:sym typeface="Georgia" panose="02040502050405020303" pitchFamily="18" charset="0"/>
            </a:endParaRPr>
          </a:p>
          <a:p>
            <a:pPr marL="0" indent="0" eaLnBrk="1" hangingPunct="1">
              <a:lnSpc>
                <a:spcPct val="80000"/>
              </a:lnSpc>
              <a:spcBef>
                <a:spcPct val="0"/>
              </a:spcBef>
              <a:buFont typeface="Arial" panose="020B0604020202020204" pitchFamily="34" charset="0"/>
              <a:buNone/>
            </a:pPr>
            <a:r>
              <a:rPr lang="en-US" altLang="en-US" sz="2800" i="1" dirty="0" smtClean="0">
                <a:solidFill>
                  <a:schemeClr val="bg1"/>
                </a:solidFill>
                <a:latin typeface="Georgia" panose="02040502050405020303" pitchFamily="18" charset="0"/>
                <a:sym typeface="Georgia" panose="02040502050405020303" pitchFamily="18" charset="0"/>
              </a:rPr>
              <a:t>Twitter:  </a:t>
            </a:r>
            <a:r>
              <a:rPr lang="en-US" altLang="en-US" sz="2800" i="1" dirty="0" err="1" smtClean="0">
                <a:solidFill>
                  <a:schemeClr val="bg1"/>
                </a:solidFill>
                <a:latin typeface="Georgia" panose="02040502050405020303" pitchFamily="18" charset="0"/>
                <a:sym typeface="Georgia" panose="02040502050405020303" pitchFamily="18" charset="0"/>
              </a:rPr>
              <a:t>Anneliestbk</a:t>
            </a:r>
            <a:endParaRPr lang="en-US" altLang="en-US" sz="2800" i="1" dirty="0" smtClean="0">
              <a:solidFill>
                <a:schemeClr val="bg1"/>
              </a:solidFill>
              <a:latin typeface="Georgia" panose="02040502050405020303" pitchFamily="18" charset="0"/>
              <a:sym typeface="Georgia" panose="02040502050405020303" pitchFamily="18" charset="0"/>
            </a:endParaRPr>
          </a:p>
          <a:p>
            <a:pPr marL="0" indent="0" eaLnBrk="1" hangingPunct="1">
              <a:lnSpc>
                <a:spcPct val="80000"/>
              </a:lnSpc>
              <a:spcBef>
                <a:spcPct val="0"/>
              </a:spcBef>
              <a:buNone/>
            </a:pPr>
            <a:r>
              <a:rPr lang="en-US" altLang="en-US" sz="2800" i="1" dirty="0" smtClean="0">
                <a:solidFill>
                  <a:schemeClr val="bg1"/>
                </a:solidFill>
                <a:latin typeface="Georgia" panose="02040502050405020303" pitchFamily="18" charset="0"/>
                <a:sym typeface="Georgia" panose="02040502050405020303" pitchFamily="18" charset="0"/>
              </a:rPr>
              <a:t>LinkedIn</a:t>
            </a:r>
            <a:r>
              <a:rPr lang="en-US" altLang="en-US" sz="2800" i="1" dirty="0">
                <a:solidFill>
                  <a:schemeClr val="bg1"/>
                </a:solidFill>
                <a:latin typeface="Georgia" panose="02040502050405020303" pitchFamily="18" charset="0"/>
                <a:sym typeface="Georgia" panose="02040502050405020303" pitchFamily="18" charset="0"/>
              </a:rPr>
              <a:t>: </a:t>
            </a:r>
            <a:r>
              <a:rPr lang="en-US" altLang="en-US" sz="2800" i="1" dirty="0" smtClean="0">
                <a:solidFill>
                  <a:schemeClr val="bg1"/>
                </a:solidFill>
                <a:latin typeface="Georgia" panose="02040502050405020303" pitchFamily="18" charset="0"/>
                <a:sym typeface="Georgia" panose="02040502050405020303" pitchFamily="18" charset="0"/>
              </a:rPr>
              <a:t>Annelies (</a:t>
            </a:r>
            <a:r>
              <a:rPr lang="en-US" altLang="en-US" sz="2800" i="1" dirty="0" err="1" smtClean="0">
                <a:solidFill>
                  <a:schemeClr val="bg1"/>
                </a:solidFill>
                <a:latin typeface="Georgia" panose="02040502050405020303" pitchFamily="18" charset="0"/>
                <a:sym typeface="Georgia" panose="02040502050405020303" pitchFamily="18" charset="0"/>
              </a:rPr>
              <a:t>ter</a:t>
            </a:r>
            <a:r>
              <a:rPr lang="en-US" altLang="en-US" sz="2800" i="1" dirty="0" smtClean="0">
                <a:solidFill>
                  <a:schemeClr val="bg1"/>
                </a:solidFill>
                <a:latin typeface="Georgia" panose="02040502050405020303" pitchFamily="18" charset="0"/>
                <a:sym typeface="Georgia" panose="02040502050405020303" pitchFamily="18" charset="0"/>
              </a:rPr>
              <a:t> Brake) Kamp</a:t>
            </a:r>
          </a:p>
          <a:p>
            <a:pPr marL="0" indent="0" eaLnBrk="1" hangingPunct="1">
              <a:lnSpc>
                <a:spcPct val="80000"/>
              </a:lnSpc>
              <a:spcBef>
                <a:spcPct val="0"/>
              </a:spcBef>
              <a:buNone/>
            </a:pPr>
            <a:r>
              <a:rPr lang="en-US" altLang="en-US" sz="2800" i="1" dirty="0" smtClean="0">
                <a:solidFill>
                  <a:schemeClr val="bg1"/>
                </a:solidFill>
                <a:latin typeface="Georgia" panose="02040502050405020303" pitchFamily="18" charset="0"/>
                <a:sym typeface="Georgia" panose="02040502050405020303" pitchFamily="18" charset="0"/>
              </a:rPr>
              <a:t>UC: Annelies Kamp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325238"/>
            <a:ext cx="7229291" cy="3528392"/>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7175" y="0"/>
            <a:ext cx="6650476" cy="3325238"/>
          </a:xfrm>
          <a:prstGeom prst="rect">
            <a:avLst/>
          </a:prstGeom>
        </p:spPr>
      </p:pic>
      <p:sp>
        <p:nvSpPr>
          <p:cNvPr id="9" name="Title 8"/>
          <p:cNvSpPr>
            <a:spLocks noGrp="1"/>
          </p:cNvSpPr>
          <p:nvPr>
            <p:ph type="title"/>
          </p:nvPr>
        </p:nvSpPr>
        <p:spPr/>
        <p:txBody>
          <a:bodyPr/>
          <a:lstStyle/>
          <a:p>
            <a:endParaRPr lang="en-NZ" dirty="0"/>
          </a:p>
        </p:txBody>
      </p:sp>
    </p:spTree>
    <p:extLst>
      <p:ext uri="{BB962C8B-B14F-4D97-AF65-F5344CB8AC3E}">
        <p14:creationId xmlns:p14="http://schemas.microsoft.com/office/powerpoint/2010/main" val="30228512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solidFill>
                  <a:srgbClr val="FF0000"/>
                </a:solidFill>
              </a:rPr>
              <a:t>As a society …</a:t>
            </a:r>
            <a:endParaRPr lang="en-NZ" dirty="0">
              <a:solidFill>
                <a:srgbClr val="FF0000"/>
              </a:solidFill>
            </a:endParaRPr>
          </a:p>
        </p:txBody>
      </p:sp>
      <p:sp>
        <p:nvSpPr>
          <p:cNvPr id="8" name="Content Placeholder 7"/>
          <p:cNvSpPr>
            <a:spLocks noGrp="1"/>
          </p:cNvSpPr>
          <p:nvPr>
            <p:ph sz="half" idx="1"/>
          </p:nvPr>
        </p:nvSpPr>
        <p:spPr>
          <a:xfrm>
            <a:off x="457199" y="1052736"/>
            <a:ext cx="6191175" cy="5430736"/>
          </a:xfrm>
        </p:spPr>
        <p:txBody>
          <a:bodyPr/>
          <a:lstStyle/>
          <a:p>
            <a:r>
              <a:rPr lang="en-NZ" sz="2400" dirty="0" smtClean="0"/>
              <a:t>Queen </a:t>
            </a:r>
            <a:r>
              <a:rPr lang="en-NZ" sz="2400" dirty="0"/>
              <a:t>Elizabeth II is Head of </a:t>
            </a:r>
            <a:r>
              <a:rPr lang="en-NZ" sz="2400" dirty="0" smtClean="0"/>
              <a:t>State; unitary </a:t>
            </a:r>
            <a:r>
              <a:rPr lang="en-NZ" sz="2400" dirty="0"/>
              <a:t>parliamentary representative </a:t>
            </a:r>
            <a:r>
              <a:rPr lang="en-NZ" sz="2400" dirty="0" smtClean="0"/>
              <a:t>democracy</a:t>
            </a:r>
          </a:p>
          <a:p>
            <a:r>
              <a:rPr lang="en-NZ" sz="2400" dirty="0" smtClean="0"/>
              <a:t>Prime Minister is Jacinda Ardern (Labour)</a:t>
            </a:r>
          </a:p>
          <a:p>
            <a:r>
              <a:rPr lang="en-NZ" sz="2400" dirty="0"/>
              <a:t>C</a:t>
            </a:r>
            <a:r>
              <a:rPr lang="en-NZ" sz="2400" dirty="0" smtClean="0"/>
              <a:t>haracteristics ranked </a:t>
            </a:r>
            <a:r>
              <a:rPr lang="en-NZ" sz="2400" dirty="0"/>
              <a:t>highest by New </a:t>
            </a:r>
            <a:r>
              <a:rPr lang="en-NZ" sz="2400" dirty="0" smtClean="0"/>
              <a:t>Zealanders</a:t>
            </a:r>
          </a:p>
          <a:p>
            <a:pPr lvl="1">
              <a:spcBef>
                <a:spcPts val="0"/>
              </a:spcBef>
            </a:pPr>
            <a:r>
              <a:rPr lang="en-NZ" dirty="0" smtClean="0"/>
              <a:t>freedom</a:t>
            </a:r>
            <a:r>
              <a:rPr lang="en-NZ" dirty="0"/>
              <a:t>, rights and </a:t>
            </a:r>
            <a:r>
              <a:rPr lang="en-NZ" dirty="0" smtClean="0"/>
              <a:t>peace</a:t>
            </a:r>
            <a:endParaRPr lang="en-NZ" dirty="0"/>
          </a:p>
          <a:p>
            <a:pPr lvl="1">
              <a:spcBef>
                <a:spcPts val="0"/>
              </a:spcBef>
            </a:pPr>
            <a:r>
              <a:rPr lang="en-NZ" dirty="0"/>
              <a:t>e</a:t>
            </a:r>
            <a:r>
              <a:rPr lang="en-NZ" dirty="0" smtClean="0"/>
              <a:t>nvironment</a:t>
            </a:r>
          </a:p>
          <a:p>
            <a:pPr lvl="1">
              <a:spcBef>
                <a:spcPts val="0"/>
              </a:spcBef>
            </a:pPr>
            <a:r>
              <a:rPr lang="en-NZ" dirty="0" smtClean="0"/>
              <a:t>the </a:t>
            </a:r>
            <a:r>
              <a:rPr lang="en-NZ" dirty="0"/>
              <a:t>people </a:t>
            </a:r>
            <a:r>
              <a:rPr lang="en-NZ" dirty="0" smtClean="0"/>
              <a:t>of </a:t>
            </a:r>
            <a:r>
              <a:rPr lang="en-NZ" dirty="0"/>
              <a:t>New </a:t>
            </a:r>
            <a:r>
              <a:rPr lang="en-NZ" dirty="0" smtClean="0"/>
              <a:t>Zealand (</a:t>
            </a:r>
            <a:r>
              <a:rPr lang="en-NZ" sz="1600" dirty="0" err="1" smtClean="0"/>
              <a:t>StatsNZ</a:t>
            </a:r>
            <a:r>
              <a:rPr lang="en-NZ" sz="1600" dirty="0" smtClean="0"/>
              <a:t> </a:t>
            </a:r>
            <a:r>
              <a:rPr lang="en-NZ" sz="1600" dirty="0"/>
              <a:t>2016</a:t>
            </a:r>
            <a:r>
              <a:rPr lang="en-NZ" dirty="0" smtClean="0"/>
              <a:t>)</a:t>
            </a:r>
          </a:p>
          <a:p>
            <a:r>
              <a:rPr lang="en-NZ" sz="2400" dirty="0"/>
              <a:t>E</a:t>
            </a:r>
            <a:r>
              <a:rPr lang="en-NZ" sz="2400" dirty="0" smtClean="0"/>
              <a:t>conomic </a:t>
            </a:r>
            <a:r>
              <a:rPr lang="en-NZ" sz="2400" dirty="0"/>
              <a:t>and political </a:t>
            </a:r>
            <a:r>
              <a:rPr lang="en-NZ" sz="2400" dirty="0" smtClean="0"/>
              <a:t>stability; high </a:t>
            </a:r>
            <a:r>
              <a:rPr lang="en-NZ" sz="2400" dirty="0"/>
              <a:t>levels of government and judicial </a:t>
            </a:r>
            <a:r>
              <a:rPr lang="en-NZ" sz="2400" dirty="0" smtClean="0"/>
              <a:t>transparency </a:t>
            </a:r>
            <a:r>
              <a:rPr lang="en-NZ" sz="1600" dirty="0" smtClean="0"/>
              <a:t>(</a:t>
            </a:r>
            <a:r>
              <a:rPr lang="en-NZ" sz="1600" dirty="0"/>
              <a:t>t</a:t>
            </a:r>
            <a:r>
              <a:rPr lang="en-NZ" sz="1600" dirty="0" smtClean="0"/>
              <a:t>ransparency.org</a:t>
            </a:r>
            <a:r>
              <a:rPr lang="en-NZ" sz="2400" dirty="0" smtClean="0"/>
              <a:t>)</a:t>
            </a:r>
          </a:p>
          <a:p>
            <a:r>
              <a:rPr lang="en-NZ" sz="2400" dirty="0" smtClean="0"/>
              <a:t>A World Bank ‘high </a:t>
            </a:r>
            <a:r>
              <a:rPr lang="en-NZ" sz="2400" dirty="0"/>
              <a:t>income’ </a:t>
            </a:r>
            <a:r>
              <a:rPr lang="en-NZ" sz="2400" dirty="0" smtClean="0"/>
              <a:t>country; open </a:t>
            </a:r>
            <a:r>
              <a:rPr lang="en-NZ" sz="2400" dirty="0"/>
              <a:t>economy based on free market </a:t>
            </a:r>
            <a:r>
              <a:rPr lang="en-NZ" sz="2400" dirty="0" smtClean="0"/>
              <a:t>principles</a:t>
            </a:r>
            <a:endParaRPr lang="en-NZ" sz="2400" dirty="0"/>
          </a:p>
        </p:txBody>
      </p:sp>
      <p:pic>
        <p:nvPicPr>
          <p:cNvPr id="1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8375" y="1916832"/>
            <a:ext cx="2483768" cy="3104709"/>
          </a:xfrm>
        </p:spPr>
      </p:pic>
      <p:sp>
        <p:nvSpPr>
          <p:cNvPr id="14" name="Rectangle 13"/>
          <p:cNvSpPr/>
          <p:nvPr/>
        </p:nvSpPr>
        <p:spPr>
          <a:xfrm>
            <a:off x="5796136" y="6483472"/>
            <a:ext cx="4572000" cy="338554"/>
          </a:xfrm>
          <a:prstGeom prst="rect">
            <a:avLst/>
          </a:prstGeom>
        </p:spPr>
        <p:txBody>
          <a:bodyPr>
            <a:spAutoFit/>
          </a:bodyPr>
          <a:lstStyle/>
          <a:p>
            <a:r>
              <a:rPr lang="en-NZ" sz="1600" dirty="0"/>
              <a:t>Source:  Parliament New Zealand</a:t>
            </a:r>
          </a:p>
        </p:txBody>
      </p:sp>
    </p:spTree>
    <p:extLst>
      <p:ext uri="{BB962C8B-B14F-4D97-AF65-F5344CB8AC3E}">
        <p14:creationId xmlns:p14="http://schemas.microsoft.com/office/powerpoint/2010/main" val="38121168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1432"/>
            <a:ext cx="8229600" cy="1143000"/>
          </a:xfrm>
        </p:spPr>
        <p:txBody>
          <a:bodyPr/>
          <a:lstStyle/>
          <a:p>
            <a:r>
              <a:rPr lang="en-NZ" dirty="0" smtClean="0">
                <a:solidFill>
                  <a:srgbClr val="FF0000"/>
                </a:solidFill>
              </a:rPr>
              <a:t>Schooling landscape</a:t>
            </a:r>
            <a:endParaRPr lang="en-NZ" dirty="0">
              <a:solidFill>
                <a:srgbClr val="FF0000"/>
              </a:solidFill>
            </a:endParaRPr>
          </a:p>
        </p:txBody>
      </p:sp>
      <p:sp>
        <p:nvSpPr>
          <p:cNvPr id="3" name="Content Placeholder 2"/>
          <p:cNvSpPr>
            <a:spLocks noGrp="1"/>
          </p:cNvSpPr>
          <p:nvPr>
            <p:ph idx="1"/>
          </p:nvPr>
        </p:nvSpPr>
        <p:spPr>
          <a:xfrm>
            <a:off x="457200" y="1052736"/>
            <a:ext cx="8229600" cy="5073427"/>
          </a:xfrm>
        </p:spPr>
        <p:txBody>
          <a:bodyPr/>
          <a:lstStyle/>
          <a:p>
            <a:r>
              <a:rPr lang="en-NZ" dirty="0" smtClean="0"/>
              <a:t>2,536 schools including</a:t>
            </a:r>
          </a:p>
          <a:p>
            <a:pPr lvl="1"/>
            <a:r>
              <a:rPr lang="en-NZ" sz="2400" dirty="0" smtClean="0"/>
              <a:t>twenty-five </a:t>
            </a:r>
            <a:r>
              <a:rPr lang="en-NZ" sz="2400" dirty="0"/>
              <a:t>Teen Parent </a:t>
            </a:r>
            <a:r>
              <a:rPr lang="en-NZ" sz="2400" dirty="0" smtClean="0"/>
              <a:t>Units</a:t>
            </a:r>
          </a:p>
          <a:p>
            <a:pPr lvl="1"/>
            <a:r>
              <a:rPr lang="en-NZ" sz="2400" dirty="0" smtClean="0"/>
              <a:t>thirty-seven specialist Year 1-13 schools for students with very high needs</a:t>
            </a:r>
          </a:p>
          <a:p>
            <a:r>
              <a:rPr lang="en-NZ" dirty="0"/>
              <a:t>M</a:t>
            </a:r>
            <a:r>
              <a:rPr lang="en-NZ" dirty="0" smtClean="0"/>
              <a:t>ajority </a:t>
            </a:r>
            <a:r>
              <a:rPr lang="en-NZ" dirty="0"/>
              <a:t>of schools </a:t>
            </a:r>
            <a:r>
              <a:rPr lang="en-NZ" dirty="0" smtClean="0"/>
              <a:t>are </a:t>
            </a:r>
            <a:r>
              <a:rPr lang="en-NZ" dirty="0"/>
              <a:t>state </a:t>
            </a:r>
            <a:r>
              <a:rPr lang="en-NZ" dirty="0" smtClean="0"/>
              <a:t>schools</a:t>
            </a:r>
          </a:p>
          <a:p>
            <a:pPr lvl="1"/>
            <a:r>
              <a:rPr lang="en-NZ" sz="2400" dirty="0" smtClean="0"/>
              <a:t>15 </a:t>
            </a:r>
            <a:r>
              <a:rPr lang="en-NZ" sz="2400" dirty="0"/>
              <a:t>per cent of students attend private or state integrated </a:t>
            </a:r>
            <a:r>
              <a:rPr lang="en-NZ" sz="2400" dirty="0" smtClean="0"/>
              <a:t>schools</a:t>
            </a:r>
            <a:endParaRPr lang="en-NZ" dirty="0" smtClean="0"/>
          </a:p>
          <a:p>
            <a:r>
              <a:rPr lang="en-NZ" dirty="0"/>
              <a:t>P</a:t>
            </a:r>
            <a:r>
              <a:rPr lang="en-NZ" dirty="0" smtClean="0"/>
              <a:t>rimary</a:t>
            </a:r>
            <a:r>
              <a:rPr lang="en-NZ" dirty="0"/>
              <a:t>, intermediate, and secondary </a:t>
            </a:r>
            <a:r>
              <a:rPr lang="en-NZ" dirty="0" smtClean="0"/>
              <a:t>level</a:t>
            </a:r>
          </a:p>
          <a:p>
            <a:pPr lvl="1"/>
            <a:r>
              <a:rPr lang="en-NZ" sz="2400" dirty="0" smtClean="0"/>
              <a:t>some ‘composite schools’</a:t>
            </a:r>
          </a:p>
          <a:p>
            <a:pPr lvl="1"/>
            <a:r>
              <a:rPr lang="en-NZ" sz="2400" dirty="0" smtClean="0"/>
              <a:t>a unique structure </a:t>
            </a:r>
            <a:r>
              <a:rPr lang="en-NZ" sz="2400" dirty="0"/>
              <a:t>of intermediate schools as two-year (Year 7 and 8) between primary and secondary. </a:t>
            </a:r>
          </a:p>
        </p:txBody>
      </p:sp>
    </p:spTree>
    <p:extLst>
      <p:ext uri="{BB962C8B-B14F-4D97-AF65-F5344CB8AC3E}">
        <p14:creationId xmlns:p14="http://schemas.microsoft.com/office/powerpoint/2010/main" val="18447253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37" y="4046"/>
            <a:ext cx="8846443" cy="6665314"/>
          </a:xfrm>
        </p:spPr>
      </p:pic>
    </p:spTree>
    <p:extLst>
      <p:ext uri="{BB962C8B-B14F-4D97-AF65-F5344CB8AC3E}">
        <p14:creationId xmlns:p14="http://schemas.microsoft.com/office/powerpoint/2010/main" val="230890599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794417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13366447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Tomorrow’s Schools</a:t>
            </a:r>
            <a:endParaRPr lang="en-NZ" dirty="0"/>
          </a:p>
        </p:txBody>
      </p:sp>
      <p:sp>
        <p:nvSpPr>
          <p:cNvPr id="4" name="Content Placeholder 3"/>
          <p:cNvSpPr>
            <a:spLocks noGrp="1"/>
          </p:cNvSpPr>
          <p:nvPr>
            <p:ph sz="half" idx="1"/>
          </p:nvPr>
        </p:nvSpPr>
        <p:spPr>
          <a:xfrm>
            <a:off x="457199" y="1196752"/>
            <a:ext cx="5655175" cy="5256584"/>
          </a:xfrm>
        </p:spPr>
        <p:txBody>
          <a:bodyPr/>
          <a:lstStyle/>
          <a:p>
            <a:pPr marL="0" indent="0">
              <a:buNone/>
            </a:pPr>
            <a:r>
              <a:rPr lang="en-NZ" sz="2400" i="1" dirty="0"/>
              <a:t>T</a:t>
            </a:r>
            <a:r>
              <a:rPr lang="en-NZ" sz="2400" i="1" dirty="0" smtClean="0"/>
              <a:t>here </a:t>
            </a:r>
            <a:r>
              <a:rPr lang="en-NZ" sz="2400" i="1" dirty="0"/>
              <a:t>is little doubt that the Tomorrow’s Schools reforms have positioned articulate, active parents in the more affluent classes to assert their influence in repositioning public schools to act as private goods serving their own interests … In the absence of an intermediary authority responsible for equity concerns and accountable to the wider community, state schools are reconfigured to serve the interests of such parents, as well as the </a:t>
            </a:r>
            <a:r>
              <a:rPr lang="en-NZ" sz="2400" i="1" dirty="0" smtClean="0"/>
              <a:t>interests of </a:t>
            </a:r>
            <a:r>
              <a:rPr lang="en-NZ" sz="2400" i="1" dirty="0"/>
              <a:t>the schools in a competitive environment, in excluding students who might drag down the schools’ reputation</a:t>
            </a:r>
            <a:r>
              <a:rPr lang="en-NZ" sz="2400" i="1" dirty="0" smtClean="0"/>
              <a:t>.</a:t>
            </a:r>
            <a:r>
              <a:rPr lang="en-NZ" sz="2400" dirty="0"/>
              <a:t> </a:t>
            </a:r>
            <a:r>
              <a:rPr lang="en-NZ" sz="2400" dirty="0" smtClean="0"/>
              <a:t>(</a:t>
            </a:r>
            <a:r>
              <a:rPr lang="en-NZ" sz="1600" dirty="0" err="1" smtClean="0"/>
              <a:t>Lubienski</a:t>
            </a:r>
            <a:r>
              <a:rPr lang="en-NZ" sz="1600" dirty="0" smtClean="0"/>
              <a:t> 2014</a:t>
            </a:r>
            <a:r>
              <a:rPr lang="en-NZ" sz="1600" dirty="0"/>
              <a:t>: 432) </a:t>
            </a:r>
          </a:p>
          <a:p>
            <a:pPr marL="0" indent="0">
              <a:buNone/>
            </a:pPr>
            <a:endParaRPr lang="en-NZ" sz="2000" dirty="0"/>
          </a:p>
        </p:txBody>
      </p:sp>
      <p:pic>
        <p:nvPicPr>
          <p:cNvPr id="10" name="Content Placeholder 9"/>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112375" y="2420888"/>
            <a:ext cx="3031624" cy="2905175"/>
          </a:xfrm>
          <a:prstGeom prst="rect">
            <a:avLst/>
          </a:prstGeom>
        </p:spPr>
      </p:pic>
      <p:sp>
        <p:nvSpPr>
          <p:cNvPr id="11" name="Rectangle 10"/>
          <p:cNvSpPr/>
          <p:nvPr/>
        </p:nvSpPr>
        <p:spPr>
          <a:xfrm>
            <a:off x="6112375" y="5517232"/>
            <a:ext cx="3031625" cy="738664"/>
          </a:xfrm>
          <a:prstGeom prst="rect">
            <a:avLst/>
          </a:prstGeom>
        </p:spPr>
        <p:txBody>
          <a:bodyPr wrap="square">
            <a:spAutoFit/>
          </a:bodyPr>
          <a:lstStyle/>
          <a:p>
            <a:r>
              <a:rPr lang="fr-FR" sz="1400" dirty="0" smtClean="0"/>
              <a:t>Source:</a:t>
            </a:r>
          </a:p>
          <a:p>
            <a:r>
              <a:rPr lang="fr-FR" sz="1400" dirty="0" smtClean="0"/>
              <a:t>John </a:t>
            </a:r>
            <a:r>
              <a:rPr lang="fr-FR" sz="1400" dirty="0" err="1"/>
              <a:t>Laurenson</a:t>
            </a:r>
            <a:r>
              <a:rPr lang="fr-FR" sz="1400" dirty="0"/>
              <a:t>. https://briefingpapers.co.nz</a:t>
            </a:r>
          </a:p>
        </p:txBody>
      </p:sp>
    </p:spTree>
    <p:extLst>
      <p:ext uri="{BB962C8B-B14F-4D97-AF65-F5344CB8AC3E}">
        <p14:creationId xmlns:p14="http://schemas.microsoft.com/office/powerpoint/2010/main" val="38719457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 #4">
  <a:themeElements>
    <a:clrScheme name="">
      <a:dk1>
        <a:srgbClr val="000000"/>
      </a:dk1>
      <a:lt1>
        <a:srgbClr val="FFFFFF"/>
      </a:lt1>
      <a:dk2>
        <a:srgbClr val="000000"/>
      </a:dk2>
      <a:lt2>
        <a:srgbClr val="808080"/>
      </a:lt2>
      <a:accent1>
        <a:srgbClr val="E6E6E6"/>
      </a:accent1>
      <a:accent2>
        <a:srgbClr val="333399"/>
      </a:accent2>
      <a:accent3>
        <a:srgbClr val="FFFFFF"/>
      </a:accent3>
      <a:accent4>
        <a:srgbClr val="000000"/>
      </a:accent4>
      <a:accent5>
        <a:srgbClr val="F0F0F0"/>
      </a:accent5>
      <a:accent6>
        <a:srgbClr val="2D2D8A"/>
      </a:accent6>
      <a:hlink>
        <a:srgbClr val="009999"/>
      </a:hlink>
      <a:folHlink>
        <a:srgbClr val="99CC00"/>
      </a:folHlink>
    </a:clrScheme>
    <a:fontScheme name="Master #4">
      <a:majorFont>
        <a:latin typeface="Georgia"/>
        <a:ea typeface="ヒラギノ明朝 ProN W6"/>
        <a:cs typeface="ヒラギノ明朝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80F7141451344BB1F7CF3BA9BCB10" ma:contentTypeVersion="12" ma:contentTypeDescription="Create a new document." ma:contentTypeScope="" ma:versionID="b93c5e75c55bfcc8d2ffb70f20f7f406">
  <xsd:schema xmlns:xsd="http://www.w3.org/2001/XMLSchema" xmlns:xs="http://www.w3.org/2001/XMLSchema" xmlns:p="http://schemas.microsoft.com/office/2006/metadata/properties" xmlns:ns2="56c7aab3-81b5-44ad-ad72-57c916b76c08" xmlns:ns3="e269b097-0687-4382-95a6-d1187d84b2a1" targetNamespace="http://schemas.microsoft.com/office/2006/metadata/properties" ma:root="true" ma:fieldsID="1e59fb6f15adad4a190cbd5cb7a0c06d" ns2:_="" ns3:_="">
    <xsd:import namespace="56c7aab3-81b5-44ad-ad72-57c916b76c08"/>
    <xsd:import namespace="e269b097-0687-4382-95a6-d1187d84b2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PageURL"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7aab3-81b5-44ad-ad72-57c916b76c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69b097-0687-4382-95a6-d1187d84b2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PageURL" ma:index="12" nillable="true" ma:displayName="Page URL" ma:internalName="PageURL">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ageURL xmlns="e269b097-0687-4382-95a6-d1187d84b2a1" xsi:nil="true"/>
  </documentManagement>
</p:properties>
</file>

<file path=customXml/itemProps1.xml><?xml version="1.0" encoding="utf-8"?>
<ds:datastoreItem xmlns:ds="http://schemas.openxmlformats.org/officeDocument/2006/customXml" ds:itemID="{1A789BA7-BA43-4559-9378-ABD6D8B13CB6}"/>
</file>

<file path=customXml/itemProps2.xml><?xml version="1.0" encoding="utf-8"?>
<ds:datastoreItem xmlns:ds="http://schemas.openxmlformats.org/officeDocument/2006/customXml" ds:itemID="{351AA256-18B8-4DDA-8F1B-C0976F3BB9EA}"/>
</file>

<file path=customXml/itemProps3.xml><?xml version="1.0" encoding="utf-8"?>
<ds:datastoreItem xmlns:ds="http://schemas.openxmlformats.org/officeDocument/2006/customXml" ds:itemID="{6408460D-D2ED-44E3-BE84-B092FA86A1BC}"/>
</file>

<file path=docProps/app.xml><?xml version="1.0" encoding="utf-8"?>
<Properties xmlns="http://schemas.openxmlformats.org/officeDocument/2006/extended-properties" xmlns:vt="http://schemas.openxmlformats.org/officeDocument/2006/docPropsVTypes">
  <TotalTime>6499</TotalTime>
  <Pages>0</Pages>
  <Words>1387</Words>
  <Characters>0</Characters>
  <Application>Microsoft Office PowerPoint</Application>
  <PresentationFormat>On-screen Show (4:3)</PresentationFormat>
  <Lines>0</Lines>
  <Paragraphs>152</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Georgia</vt:lpstr>
      <vt:lpstr>Gill Sans</vt:lpstr>
      <vt:lpstr>petala_proregular</vt:lpstr>
      <vt:lpstr>ヒラギノ明朝 ProN W3</vt:lpstr>
      <vt:lpstr>ヒラギノ明朝 ProN W6</vt:lpstr>
      <vt:lpstr>ヒラギノ角ゴ ProN W3</vt:lpstr>
      <vt:lpstr>Master #4</vt:lpstr>
      <vt:lpstr>In pursuit of equity and effectiveness</vt:lpstr>
      <vt:lpstr>Just a little nation in the South Pacific …</vt:lpstr>
      <vt:lpstr>PowerPoint Presentation</vt:lpstr>
      <vt:lpstr>As a society …</vt:lpstr>
      <vt:lpstr>Schooling landscape</vt:lpstr>
      <vt:lpstr>PowerPoint Presentation</vt:lpstr>
      <vt:lpstr>PowerPoint Presentation</vt:lpstr>
      <vt:lpstr>PowerPoint Presentation</vt:lpstr>
      <vt:lpstr>Tomorrow’s Schools</vt:lpstr>
      <vt:lpstr>Investing in Educational Success  2013</vt:lpstr>
      <vt:lpstr>Ardern government, first three years …</vt:lpstr>
      <vt:lpstr>PowerPoint Presentation</vt:lpstr>
      <vt:lpstr>Reform Tomorrow’s Schools system </vt:lpstr>
      <vt:lpstr>A guide to support the development of collaborative practice MoE (2018), p.3</vt:lpstr>
      <vt:lpstr>Four dynamics for attention</vt:lpstr>
      <vt:lpstr>Watch out for all the actors …</vt:lpstr>
      <vt:lpstr>Social capital </vt:lpstr>
      <vt:lpstr>Supporting innovation</vt:lpstr>
      <vt:lpstr>Four qualities of eco-leadership</vt:lpstr>
      <vt:lpstr> Leading between</vt:lpstr>
      <vt:lpstr>Policy as both planned, and emergent</vt:lpstr>
      <vt:lpstr>PowerPoint Presentation</vt:lpstr>
      <vt:lpstr>Final words </vt:lpstr>
      <vt:lpstr>References</vt:lpstr>
      <vt:lpstr>Contact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 Futures</dc:title>
  <dc:subject/>
  <dc:creator>Janelle Blythe</dc:creator>
  <cp:keywords/>
  <dc:description/>
  <cp:lastModifiedBy>Annelies Kamp</cp:lastModifiedBy>
  <cp:revision>147</cp:revision>
  <cp:lastPrinted>2021-03-15T03:56:55Z</cp:lastPrinted>
  <dcterms:modified xsi:type="dcterms:W3CDTF">2021-03-15T04:03:16Z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0x010100D7680F7141451344BB1F7CF3BA9BCB10</vt:lpwstr>
  </property>
</Properties>
</file>