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6" r:id="rId2"/>
    <p:sldId id="282" r:id="rId3"/>
    <p:sldId id="267" r:id="rId4"/>
    <p:sldId id="312" r:id="rId5"/>
    <p:sldId id="329" r:id="rId6"/>
    <p:sldId id="330" r:id="rId7"/>
    <p:sldId id="331" r:id="rId8"/>
    <p:sldId id="332" r:id="rId9"/>
    <p:sldId id="339" r:id="rId10"/>
    <p:sldId id="333" r:id="rId11"/>
    <p:sldId id="340" r:id="rId12"/>
    <p:sldId id="336" r:id="rId13"/>
    <p:sldId id="334" r:id="rId14"/>
    <p:sldId id="335" r:id="rId15"/>
    <p:sldId id="337" r:id="rId16"/>
    <p:sldId id="338" r:id="rId17"/>
    <p:sldId id="307" r:id="rId18"/>
  </p:sldIdLst>
  <p:sldSz cx="9906000" cy="6858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Pook" initials="SP" lastIdx="3" clrIdx="0">
    <p:extLst>
      <p:ext uri="{19B8F6BF-5375-455C-9EA6-DF929625EA0E}">
        <p15:presenceInfo xmlns:p15="http://schemas.microsoft.com/office/powerpoint/2012/main" userId="S-1-5-21-2015846570-11164191-355810188-241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3780" autoAdjust="0"/>
  </p:normalViewPr>
  <p:slideViewPr>
    <p:cSldViewPr snapToGrid="0">
      <p:cViewPr varScale="1">
        <p:scale>
          <a:sx n="115" d="100"/>
          <a:sy n="115" d="100"/>
        </p:scale>
        <p:origin x="1140" y="108"/>
      </p:cViewPr>
      <p:guideLst/>
    </p:cSldViewPr>
  </p:slideViewPr>
  <p:notesTextViewPr>
    <p:cViewPr>
      <p:scale>
        <a:sx n="1" d="1"/>
        <a:sy n="1" d="1"/>
      </p:scale>
      <p:origin x="0" y="0"/>
    </p:cViewPr>
  </p:notesTextViewPr>
  <p:notesViewPr>
    <p:cSldViewPr snapToGrid="0">
      <p:cViewPr varScale="1">
        <p:scale>
          <a:sx n="46" d="100"/>
          <a:sy n="46"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8BC44235-FF27-4525-BB3E-F1B3F11CD232}" type="datetimeFigureOut">
              <a:rPr lang="en-GB" smtClean="0"/>
              <a:t>20/07/2022</a:t>
            </a:fld>
            <a:endParaRPr lang="en-GB"/>
          </a:p>
        </p:txBody>
      </p:sp>
      <p:sp>
        <p:nvSpPr>
          <p:cNvPr id="4" name="Slide Image Placeholder 3"/>
          <p:cNvSpPr>
            <a:spLocks noGrp="1" noRot="1" noChangeAspect="1"/>
          </p:cNvSpPr>
          <p:nvPr>
            <p:ph type="sldImg" idx="2"/>
          </p:nvPr>
        </p:nvSpPr>
        <p:spPr>
          <a:xfrm>
            <a:off x="1001713" y="1252538"/>
            <a:ext cx="488473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58269803-D736-45B2-B0E3-64C7EF71DA95}" type="slidenum">
              <a:rPr lang="en-GB" smtClean="0"/>
              <a:t>‹#›</a:t>
            </a:fld>
            <a:endParaRPr lang="en-GB"/>
          </a:p>
        </p:txBody>
      </p:sp>
    </p:spTree>
    <p:extLst>
      <p:ext uri="{BB962C8B-B14F-4D97-AF65-F5344CB8AC3E}">
        <p14:creationId xmlns:p14="http://schemas.microsoft.com/office/powerpoint/2010/main" val="310386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6099FE-26B9-4789-96D3-C90BB74F0044}"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338472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099FE-26B9-4789-96D3-C90BB74F0044}"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303477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099FE-26B9-4789-96D3-C90BB74F0044}"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223802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099FE-26B9-4789-96D3-C90BB74F0044}"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216685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099FE-26B9-4789-96D3-C90BB74F0044}"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32232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6099FE-26B9-4789-96D3-C90BB74F0044}"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288194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6099FE-26B9-4789-96D3-C90BB74F0044}" type="datetimeFigureOut">
              <a:rPr lang="en-GB" smtClean="0"/>
              <a:t>20/07/2022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393613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6099FE-26B9-4789-96D3-C90BB74F0044}"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68570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FC6894-E7B8-4D89-B2FB-9AD7D868BB0A}"/>
              </a:ext>
            </a:extLst>
          </p:cNvPr>
          <p:cNvSpPr/>
          <p:nvPr userDrawn="1"/>
        </p:nvSpPr>
        <p:spPr>
          <a:xfrm>
            <a:off x="0" y="6517420"/>
            <a:ext cx="9899650" cy="352844"/>
          </a:xfrm>
          <a:prstGeom prst="rect">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4CC937-4229-4C40-9CFD-0BEFC7EC018A}"/>
              </a:ext>
            </a:extLst>
          </p:cNvPr>
          <p:cNvSpPr/>
          <p:nvPr userDrawn="1"/>
        </p:nvSpPr>
        <p:spPr>
          <a:xfrm>
            <a:off x="1098012" y="6572885"/>
            <a:ext cx="8801639"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900" b="1" i="0" dirty="0">
                <a:solidFill>
                  <a:schemeClr val="tx1"/>
                </a:solidFill>
                <a:effectLst/>
                <a:latin typeface="+mn-lt"/>
              </a:rPr>
              <a:t>Planned changes to the </a:t>
            </a:r>
            <a:r>
              <a:rPr lang="en-GB" sz="900" b="1" dirty="0">
                <a:solidFill>
                  <a:schemeClr val="tx1"/>
                </a:solidFill>
                <a:effectLst/>
                <a:latin typeface="+mn-lt"/>
                <a:ea typeface="Calibri" panose="020F0502020204030204" pitchFamily="34" charset="0"/>
                <a:cs typeface="Times New Roman" panose="02020603050405020304" pitchFamily="18" charset="0"/>
              </a:rPr>
              <a:t>University of Southampton Pension &amp;</a:t>
            </a:r>
            <a:r>
              <a:rPr lang="en-GB" sz="900" b="0" dirty="0">
                <a:solidFill>
                  <a:schemeClr val="tx1"/>
                </a:solidFill>
                <a:effectLst/>
                <a:latin typeface="+mn-lt"/>
                <a:ea typeface="Calibri" panose="020F0502020204030204" pitchFamily="34" charset="0"/>
                <a:cs typeface="Times New Roman" panose="02020603050405020304" pitchFamily="18" charset="0"/>
              </a:rPr>
              <a:t> </a:t>
            </a:r>
            <a:r>
              <a:rPr lang="en-GB" sz="900" b="1" dirty="0">
                <a:solidFill>
                  <a:schemeClr val="tx1"/>
                </a:solidFill>
                <a:effectLst/>
                <a:latin typeface="+mn-lt"/>
                <a:ea typeface="Calibri" panose="020F0502020204030204" pitchFamily="34" charset="0"/>
                <a:cs typeface="Times New Roman" panose="02020603050405020304" pitchFamily="18" charset="0"/>
              </a:rPr>
              <a:t>Assurance Scheme for Non-Academic Staff</a:t>
            </a:r>
            <a:r>
              <a:rPr lang="en-GB" sz="900" b="0" dirty="0">
                <a:solidFill>
                  <a:schemeClr val="tx1"/>
                </a:solidFill>
                <a:effectLst/>
                <a:latin typeface="+mn-lt"/>
                <a:ea typeface="Calibri" panose="020F0502020204030204" pitchFamily="34" charset="0"/>
                <a:cs typeface="Times New Roman" panose="02020603050405020304" pitchFamily="18" charset="0"/>
              </a:rPr>
              <a:t> </a:t>
            </a:r>
            <a:r>
              <a:rPr lang="en-GB" sz="900" b="1" dirty="0">
                <a:solidFill>
                  <a:schemeClr val="tx1"/>
                </a:solidFill>
                <a:effectLst/>
                <a:latin typeface="+mn-lt"/>
                <a:ea typeface="Calibri" panose="020F0502020204030204" pitchFamily="34" charset="0"/>
                <a:cs typeface="Times New Roman" panose="02020603050405020304" pitchFamily="18" charset="0"/>
              </a:rPr>
              <a:t>(PASNAS)</a:t>
            </a:r>
            <a:r>
              <a:rPr lang="en-GB" sz="900" b="1" dirty="0">
                <a:solidFill>
                  <a:schemeClr val="tx1"/>
                </a:solidFill>
                <a:latin typeface="+mn-lt"/>
              </a:rPr>
              <a:t> </a:t>
            </a:r>
            <a:r>
              <a:rPr lang="en-GB" sz="900" b="1" baseline="0" dirty="0">
                <a:solidFill>
                  <a:schemeClr val="tx1"/>
                </a:solidFill>
                <a:latin typeface="+mn-lt"/>
              </a:rPr>
              <a:t>| July 2022</a:t>
            </a:r>
            <a:r>
              <a:rPr lang="en-GB" sz="900" b="1" dirty="0">
                <a:solidFill>
                  <a:schemeClr val="tx1"/>
                </a:solidFill>
                <a:latin typeface="+mn-lt"/>
              </a:rPr>
              <a:t>  |  Slide</a:t>
            </a:r>
            <a:r>
              <a:rPr lang="en-GB" sz="900" b="1" baseline="0" dirty="0">
                <a:solidFill>
                  <a:schemeClr val="tx1"/>
                </a:solidFill>
                <a:latin typeface="+mn-lt"/>
              </a:rPr>
              <a:t> </a:t>
            </a:r>
            <a:fld id="{264E89FF-EE04-4F1A-9FBE-90F9AC4D81FE}" type="slidenum">
              <a:rPr lang="en-GB" sz="900" b="1" baseline="0" smtClean="0">
                <a:solidFill>
                  <a:schemeClr val="tx1"/>
                </a:solidFill>
                <a:latin typeface="+mn-lt"/>
              </a:rPr>
              <a:pPr algn="r"/>
              <a:t>‹#›</a:t>
            </a:fld>
            <a:endParaRPr lang="en-GB" sz="900" b="1" dirty="0">
              <a:solidFill>
                <a:schemeClr val="tx1"/>
              </a:solidFill>
              <a:latin typeface="+mn-lt"/>
            </a:endParaRPr>
          </a:p>
        </p:txBody>
      </p:sp>
      <p:cxnSp>
        <p:nvCxnSpPr>
          <p:cNvPr id="4" name="Straight Connector 3">
            <a:extLst>
              <a:ext uri="{FF2B5EF4-FFF2-40B4-BE49-F238E27FC236}">
                <a16:creationId xmlns:a16="http://schemas.microsoft.com/office/drawing/2014/main" id="{2ADE056B-6ADA-475E-9919-54E2300EC2CF}"/>
              </a:ext>
            </a:extLst>
          </p:cNvPr>
          <p:cNvCxnSpPr/>
          <p:nvPr userDrawn="1"/>
        </p:nvCxnSpPr>
        <p:spPr>
          <a:xfrm>
            <a:off x="0" y="6499861"/>
            <a:ext cx="9906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15EFA7E-584A-9171-F3E2-61780ECCF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77" y="6572885"/>
            <a:ext cx="850058" cy="183341"/>
          </a:xfrm>
          <a:prstGeom prst="rect">
            <a:avLst/>
          </a:prstGeom>
        </p:spPr>
      </p:pic>
    </p:spTree>
    <p:extLst>
      <p:ext uri="{BB962C8B-B14F-4D97-AF65-F5344CB8AC3E}">
        <p14:creationId xmlns:p14="http://schemas.microsoft.com/office/powerpoint/2010/main" val="226348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6099FE-26B9-4789-96D3-C90BB74F0044}"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211190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6099FE-26B9-4789-96D3-C90BB74F0044}"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5E4091-D95A-4BEA-832A-949CCBDB996A}" type="slidenum">
              <a:rPr lang="en-GB" smtClean="0"/>
              <a:t>‹#›</a:t>
            </a:fld>
            <a:endParaRPr lang="en-GB"/>
          </a:p>
        </p:txBody>
      </p:sp>
    </p:spTree>
    <p:extLst>
      <p:ext uri="{BB962C8B-B14F-4D97-AF65-F5344CB8AC3E}">
        <p14:creationId xmlns:p14="http://schemas.microsoft.com/office/powerpoint/2010/main" val="350813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099FE-26B9-4789-96D3-C90BB74F0044}" type="datetimeFigureOut">
              <a:rPr lang="en-GB" smtClean="0"/>
              <a:t>20/07/2022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E4091-D95A-4BEA-832A-949CCBDB996A}" type="slidenum">
              <a:rPr lang="en-GB" smtClean="0"/>
              <a:t>‹#›</a:t>
            </a:fld>
            <a:endParaRPr lang="en-GB"/>
          </a:p>
        </p:txBody>
      </p:sp>
    </p:spTree>
    <p:extLst>
      <p:ext uri="{BB962C8B-B14F-4D97-AF65-F5344CB8AC3E}">
        <p14:creationId xmlns:p14="http://schemas.microsoft.com/office/powerpoint/2010/main" val="3077845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file:///\\soton.ac.uk\resource\Finance\SUPERANN\1%20PASNAS\Clerk%20to%20the%20Trustee%20Folder\Consultation%20Process%202022\pasnasmc22@soton.ac.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9F5BEE-7E60-4FC6-A272-82C9E9ED0A23}"/>
              </a:ext>
            </a:extLst>
          </p:cNvPr>
          <p:cNvSpPr txBox="1"/>
          <p:nvPr/>
        </p:nvSpPr>
        <p:spPr>
          <a:xfrm>
            <a:off x="449393" y="6025750"/>
            <a:ext cx="4953000" cy="523220"/>
          </a:xfrm>
          <a:prstGeom prst="rect">
            <a:avLst/>
          </a:prstGeom>
          <a:noFill/>
        </p:spPr>
        <p:txBody>
          <a:bodyPr wrap="square">
            <a:spAutoFit/>
          </a:bodyPr>
          <a:lstStyle/>
          <a:p>
            <a:r>
              <a:rPr lang="en-GB" sz="2800" b="1" dirty="0"/>
              <a:t>July 2022</a:t>
            </a:r>
            <a:endParaRPr lang="en-GB" sz="2800" b="1" dirty="0">
              <a:latin typeface="+mn-lt"/>
            </a:endParaRPr>
          </a:p>
        </p:txBody>
      </p:sp>
      <p:cxnSp>
        <p:nvCxnSpPr>
          <p:cNvPr id="5" name="Straight Connector 4">
            <a:extLst>
              <a:ext uri="{FF2B5EF4-FFF2-40B4-BE49-F238E27FC236}">
                <a16:creationId xmlns:a16="http://schemas.microsoft.com/office/drawing/2014/main" id="{B61CA06A-F372-4677-BE16-B30B62BFB033}"/>
              </a:ext>
            </a:extLst>
          </p:cNvPr>
          <p:cNvCxnSpPr>
            <a:cxnSpLocks/>
          </p:cNvCxnSpPr>
          <p:nvPr/>
        </p:nvCxnSpPr>
        <p:spPr>
          <a:xfrm>
            <a:off x="533312" y="5527563"/>
            <a:ext cx="8754017"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684617F-9CA1-47BF-9B4D-EF9FED7D4DDD}"/>
              </a:ext>
            </a:extLst>
          </p:cNvPr>
          <p:cNvSpPr/>
          <p:nvPr/>
        </p:nvSpPr>
        <p:spPr>
          <a:xfrm>
            <a:off x="429987" y="4075274"/>
            <a:ext cx="8857342" cy="145228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3600" b="1" dirty="0">
                <a:solidFill>
                  <a:schemeClr val="tx1"/>
                </a:solidFill>
                <a:latin typeface="Calibri" panose="020F0502020204030204" pitchFamily="34" charset="0"/>
              </a:rPr>
              <a:t>Proposed changes to your pension</a:t>
            </a:r>
          </a:p>
          <a:p>
            <a:pPr algn="l"/>
            <a:r>
              <a:rPr lang="en-GB" sz="2200" b="1" i="0" dirty="0">
                <a:solidFill>
                  <a:schemeClr val="tx1"/>
                </a:solidFill>
                <a:effectLst/>
                <a:latin typeface="Calibri" panose="020F0502020204030204" pitchFamily="34" charset="0"/>
              </a:rPr>
              <a:t>A consultation on planned changes to</a:t>
            </a:r>
            <a:r>
              <a:rPr lang="en-GB" sz="2200" b="1" dirty="0">
                <a:solidFill>
                  <a:schemeClr val="tx1"/>
                </a:solidFill>
                <a:latin typeface="Calibri" panose="020F0502020204030204" pitchFamily="34" charset="0"/>
              </a:rPr>
              <a:t> </a:t>
            </a:r>
            <a:r>
              <a:rPr lang="en-GB"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University of Southampton Pension &amp; Assurance Scheme for Non-Academic Staff (PASNAS)</a:t>
            </a:r>
            <a:endPar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3600" b="0" i="0" dirty="0">
              <a:solidFill>
                <a:srgbClr val="222222"/>
              </a:solidFill>
              <a:effectLst/>
              <a:latin typeface="Calibri" panose="020F0502020204030204" pitchFamily="34" charset="0"/>
            </a:endParaRPr>
          </a:p>
        </p:txBody>
      </p:sp>
      <p:pic>
        <p:nvPicPr>
          <p:cNvPr id="6" name="Picture 5" descr="A picture containing text, computer&#10;&#10;Description automatically generated">
            <a:extLst>
              <a:ext uri="{FF2B5EF4-FFF2-40B4-BE49-F238E27FC236}">
                <a16:creationId xmlns:a16="http://schemas.microsoft.com/office/drawing/2014/main" id="{A9FA69EA-AC03-42B2-9CD6-D58BA10B7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6000" cy="3857625"/>
          </a:xfrm>
          <a:prstGeom prst="rect">
            <a:avLst/>
          </a:prstGeom>
        </p:spPr>
      </p:pic>
      <p:pic>
        <p:nvPicPr>
          <p:cNvPr id="9" name="Picture 8">
            <a:extLst>
              <a:ext uri="{FF2B5EF4-FFF2-40B4-BE49-F238E27FC236}">
                <a16:creationId xmlns:a16="http://schemas.microsoft.com/office/drawing/2014/main" id="{FCD01ECD-6DDF-BEBE-E492-9E792671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74" y="6025750"/>
            <a:ext cx="2243455" cy="483870"/>
          </a:xfrm>
          <a:prstGeom prst="rect">
            <a:avLst/>
          </a:prstGeom>
        </p:spPr>
      </p:pic>
    </p:spTree>
    <p:extLst>
      <p:ext uri="{BB962C8B-B14F-4D97-AF65-F5344CB8AC3E}">
        <p14:creationId xmlns:p14="http://schemas.microsoft.com/office/powerpoint/2010/main" val="279498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D9D48-59D2-2E73-EBA4-7745C510E8E2}"/>
              </a:ext>
            </a:extLst>
          </p:cNvPr>
          <p:cNvSpPr txBox="1"/>
          <p:nvPr/>
        </p:nvSpPr>
        <p:spPr>
          <a:xfrm>
            <a:off x="411790" y="927193"/>
            <a:ext cx="9125615" cy="40011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The benefits changes </a:t>
            </a:r>
            <a:r>
              <a:rPr lang="en-GB" sz="2000" u="sng" dirty="0"/>
              <a:t>proposed</a:t>
            </a:r>
            <a:r>
              <a:rPr lang="en-GB" sz="2000" dirty="0"/>
              <a:t> in the consultation are …</a:t>
            </a:r>
          </a:p>
        </p:txBody>
      </p:sp>
      <p:sp>
        <p:nvSpPr>
          <p:cNvPr id="3" name="TextBox 2">
            <a:extLst>
              <a:ext uri="{FF2B5EF4-FFF2-40B4-BE49-F238E27FC236}">
                <a16:creationId xmlns:a16="http://schemas.microsoft.com/office/drawing/2014/main" id="{00CB1378-8B4B-BF59-7D9C-34E8437C0314}"/>
              </a:ext>
            </a:extLst>
          </p:cNvPr>
          <p:cNvSpPr txBox="1"/>
          <p:nvPr/>
        </p:nvSpPr>
        <p:spPr>
          <a:xfrm>
            <a:off x="411790" y="5027981"/>
            <a:ext cx="8878515" cy="1400383"/>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The scheme is to remain based on final salary; no structural changes to the death and incapacity benefits payable</a:t>
            </a:r>
          </a:p>
          <a:p>
            <a:pPr marL="285750" indent="-285750">
              <a:spcBef>
                <a:spcPts val="300"/>
              </a:spcBef>
              <a:spcAft>
                <a:spcPts val="300"/>
              </a:spcAft>
              <a:buFont typeface="Arial" panose="020B0604020202020204" pitchFamily="34" charset="0"/>
              <a:buChar char="•"/>
            </a:pPr>
            <a:r>
              <a:rPr lang="en-GB" sz="2000" dirty="0"/>
              <a:t>Employer contributions include payments to £56.5m deficit (up-front contribution of c£30m plus ongoing deficit contributions)</a:t>
            </a:r>
          </a:p>
        </p:txBody>
      </p:sp>
      <p:sp>
        <p:nvSpPr>
          <p:cNvPr id="4" name="TextBox 3">
            <a:extLst>
              <a:ext uri="{FF2B5EF4-FFF2-40B4-BE49-F238E27FC236}">
                <a16:creationId xmlns:a16="http://schemas.microsoft.com/office/drawing/2014/main" id="{38804414-BF99-CD78-AC19-F486A2F744D5}"/>
              </a:ext>
            </a:extLst>
          </p:cNvPr>
          <p:cNvSpPr txBox="1"/>
          <p:nvPr/>
        </p:nvSpPr>
        <p:spPr>
          <a:xfrm>
            <a:off x="762000" y="1353681"/>
            <a:ext cx="5911702" cy="954107"/>
          </a:xfrm>
          <a:prstGeom prst="rect">
            <a:avLst/>
          </a:prstGeom>
          <a:noFill/>
        </p:spPr>
        <p:txBody>
          <a:bodyPr wrap="square">
            <a:spAutoFit/>
          </a:bodyPr>
          <a:lstStyle/>
          <a:p>
            <a:r>
              <a:rPr lang="en-GB" sz="2800" b="1" dirty="0">
                <a:solidFill>
                  <a:srgbClr val="002060"/>
                </a:solidFill>
              </a:rPr>
              <a:t>The rate of pension which builds-up for each year of pensionable service </a:t>
            </a:r>
            <a:endParaRPr lang="en-GB" sz="2800" dirty="0">
              <a:solidFill>
                <a:srgbClr val="002060"/>
              </a:solidFill>
            </a:endParaRPr>
          </a:p>
        </p:txBody>
      </p:sp>
      <p:sp>
        <p:nvSpPr>
          <p:cNvPr id="5" name="TextBox 4">
            <a:extLst>
              <a:ext uri="{FF2B5EF4-FFF2-40B4-BE49-F238E27FC236}">
                <a16:creationId xmlns:a16="http://schemas.microsoft.com/office/drawing/2014/main" id="{5CB8B4D9-C9E1-5FFE-AD73-F292DCACF9B6}"/>
              </a:ext>
            </a:extLst>
          </p:cNvPr>
          <p:cNvSpPr txBox="1"/>
          <p:nvPr/>
        </p:nvSpPr>
        <p:spPr>
          <a:xfrm>
            <a:off x="7091916" y="1389212"/>
            <a:ext cx="1818168" cy="707886"/>
          </a:xfrm>
          <a:prstGeom prst="rect">
            <a:avLst/>
          </a:prstGeom>
          <a:noFill/>
        </p:spPr>
        <p:txBody>
          <a:bodyPr wrap="square">
            <a:spAutoFit/>
          </a:bodyPr>
          <a:lstStyle/>
          <a:p>
            <a:pPr algn="ctr"/>
            <a:r>
              <a:rPr lang="en-GB" sz="4000" b="1" dirty="0">
                <a:solidFill>
                  <a:srgbClr val="002060"/>
                </a:solidFill>
              </a:rPr>
              <a:t>1/85th</a:t>
            </a:r>
            <a:endParaRPr lang="en-GB" sz="4000" dirty="0">
              <a:solidFill>
                <a:srgbClr val="002060"/>
              </a:solidFill>
            </a:endParaRPr>
          </a:p>
        </p:txBody>
      </p:sp>
      <p:sp>
        <p:nvSpPr>
          <p:cNvPr id="6" name="TextBox 5">
            <a:extLst>
              <a:ext uri="{FF2B5EF4-FFF2-40B4-BE49-F238E27FC236}">
                <a16:creationId xmlns:a16="http://schemas.microsoft.com/office/drawing/2014/main" id="{69A6B2B4-1CD7-19C6-AB38-DD77F8792FCD}"/>
              </a:ext>
            </a:extLst>
          </p:cNvPr>
          <p:cNvSpPr txBox="1"/>
          <p:nvPr/>
        </p:nvSpPr>
        <p:spPr>
          <a:xfrm>
            <a:off x="6832600" y="2000011"/>
            <a:ext cx="2393696" cy="369332"/>
          </a:xfrm>
          <a:prstGeom prst="rect">
            <a:avLst/>
          </a:prstGeom>
          <a:noFill/>
        </p:spPr>
        <p:txBody>
          <a:bodyPr wrap="square">
            <a:spAutoFit/>
          </a:bodyPr>
          <a:lstStyle/>
          <a:p>
            <a:pPr algn="ctr"/>
            <a:r>
              <a:rPr lang="en-GB" i="1" dirty="0">
                <a:solidFill>
                  <a:srgbClr val="002060"/>
                </a:solidFill>
              </a:rPr>
              <a:t>of pensionable salary</a:t>
            </a:r>
          </a:p>
        </p:txBody>
      </p:sp>
      <p:sp>
        <p:nvSpPr>
          <p:cNvPr id="7" name="TextBox 6">
            <a:extLst>
              <a:ext uri="{FF2B5EF4-FFF2-40B4-BE49-F238E27FC236}">
                <a16:creationId xmlns:a16="http://schemas.microsoft.com/office/drawing/2014/main" id="{6544D69B-8BDD-8C10-0D94-0569AF45109D}"/>
              </a:ext>
            </a:extLst>
          </p:cNvPr>
          <p:cNvSpPr txBox="1"/>
          <p:nvPr/>
        </p:nvSpPr>
        <p:spPr>
          <a:xfrm>
            <a:off x="762000" y="2432230"/>
            <a:ext cx="5911702" cy="954107"/>
          </a:xfrm>
          <a:prstGeom prst="rect">
            <a:avLst/>
          </a:prstGeom>
          <a:noFill/>
        </p:spPr>
        <p:txBody>
          <a:bodyPr wrap="square">
            <a:spAutoFit/>
          </a:bodyPr>
          <a:lstStyle/>
          <a:p>
            <a:r>
              <a:rPr lang="en-GB" sz="2800" b="1" dirty="0">
                <a:solidFill>
                  <a:srgbClr val="002060"/>
                </a:solidFill>
              </a:rPr>
              <a:t>The rate at which lump sum at retirement builds-up </a:t>
            </a:r>
            <a:endParaRPr lang="en-GB" sz="2800" dirty="0">
              <a:solidFill>
                <a:srgbClr val="002060"/>
              </a:solidFill>
            </a:endParaRPr>
          </a:p>
        </p:txBody>
      </p:sp>
      <p:sp>
        <p:nvSpPr>
          <p:cNvPr id="8" name="TextBox 7">
            <a:extLst>
              <a:ext uri="{FF2B5EF4-FFF2-40B4-BE49-F238E27FC236}">
                <a16:creationId xmlns:a16="http://schemas.microsoft.com/office/drawing/2014/main" id="{CCFD90B5-8D3B-60DB-5658-54BF686F5EA1}"/>
              </a:ext>
            </a:extLst>
          </p:cNvPr>
          <p:cNvSpPr txBox="1"/>
          <p:nvPr/>
        </p:nvSpPr>
        <p:spPr>
          <a:xfrm>
            <a:off x="6832600" y="2417674"/>
            <a:ext cx="2311400" cy="1015663"/>
          </a:xfrm>
          <a:prstGeom prst="rect">
            <a:avLst/>
          </a:prstGeom>
          <a:noFill/>
        </p:spPr>
        <p:txBody>
          <a:bodyPr wrap="square">
            <a:spAutoFit/>
          </a:bodyPr>
          <a:lstStyle/>
          <a:p>
            <a:pPr algn="ctr"/>
            <a:r>
              <a:rPr lang="en-GB" sz="4000" b="1" dirty="0">
                <a:solidFill>
                  <a:srgbClr val="002060"/>
                </a:solidFill>
              </a:rPr>
              <a:t>3x</a:t>
            </a:r>
          </a:p>
          <a:p>
            <a:pPr algn="ctr"/>
            <a:r>
              <a:rPr lang="en-GB" i="1" dirty="0">
                <a:solidFill>
                  <a:srgbClr val="002060"/>
                </a:solidFill>
              </a:rPr>
              <a:t>the annual pension</a:t>
            </a:r>
          </a:p>
        </p:txBody>
      </p:sp>
      <p:sp>
        <p:nvSpPr>
          <p:cNvPr id="9" name="TextBox 8">
            <a:extLst>
              <a:ext uri="{FF2B5EF4-FFF2-40B4-BE49-F238E27FC236}">
                <a16:creationId xmlns:a16="http://schemas.microsoft.com/office/drawing/2014/main" id="{9A065D25-BE26-1A21-FA7C-AD88F27F6E1E}"/>
              </a:ext>
            </a:extLst>
          </p:cNvPr>
          <p:cNvSpPr txBox="1"/>
          <p:nvPr/>
        </p:nvSpPr>
        <p:spPr>
          <a:xfrm>
            <a:off x="762000" y="4343355"/>
            <a:ext cx="5911702" cy="523220"/>
          </a:xfrm>
          <a:prstGeom prst="rect">
            <a:avLst/>
          </a:prstGeom>
          <a:noFill/>
        </p:spPr>
        <p:txBody>
          <a:bodyPr wrap="square">
            <a:spAutoFit/>
          </a:bodyPr>
          <a:lstStyle/>
          <a:p>
            <a:r>
              <a:rPr lang="en-GB" sz="2800" b="1" dirty="0">
                <a:solidFill>
                  <a:srgbClr val="002060"/>
                </a:solidFill>
              </a:rPr>
              <a:t>The rate of member contributions</a:t>
            </a:r>
            <a:endParaRPr lang="en-GB" sz="2800" dirty="0">
              <a:solidFill>
                <a:srgbClr val="002060"/>
              </a:solidFill>
            </a:endParaRPr>
          </a:p>
        </p:txBody>
      </p:sp>
      <p:sp>
        <p:nvSpPr>
          <p:cNvPr id="10" name="TextBox 9">
            <a:extLst>
              <a:ext uri="{FF2B5EF4-FFF2-40B4-BE49-F238E27FC236}">
                <a16:creationId xmlns:a16="http://schemas.microsoft.com/office/drawing/2014/main" id="{F769602F-3112-7458-01C3-8AB5AC849F54}"/>
              </a:ext>
            </a:extLst>
          </p:cNvPr>
          <p:cNvSpPr txBox="1"/>
          <p:nvPr/>
        </p:nvSpPr>
        <p:spPr>
          <a:xfrm>
            <a:off x="6905752" y="4273935"/>
            <a:ext cx="2311400" cy="707886"/>
          </a:xfrm>
          <a:prstGeom prst="rect">
            <a:avLst/>
          </a:prstGeom>
          <a:noFill/>
        </p:spPr>
        <p:txBody>
          <a:bodyPr wrap="square">
            <a:spAutoFit/>
          </a:bodyPr>
          <a:lstStyle/>
          <a:p>
            <a:pPr algn="ctr"/>
            <a:r>
              <a:rPr lang="en-GB" sz="4000" b="1" dirty="0">
                <a:solidFill>
                  <a:srgbClr val="002060"/>
                </a:solidFill>
              </a:rPr>
              <a:t>8.6%</a:t>
            </a:r>
          </a:p>
        </p:txBody>
      </p:sp>
      <p:sp>
        <p:nvSpPr>
          <p:cNvPr id="11" name="TextBox 10">
            <a:extLst>
              <a:ext uri="{FF2B5EF4-FFF2-40B4-BE49-F238E27FC236}">
                <a16:creationId xmlns:a16="http://schemas.microsoft.com/office/drawing/2014/main" id="{6F5B8693-117C-42CB-4154-F7E35D279D7E}"/>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The proposed changes to re-balance the scheme</a:t>
            </a:r>
          </a:p>
        </p:txBody>
      </p:sp>
      <p:sp>
        <p:nvSpPr>
          <p:cNvPr id="12" name="Rectangle 11">
            <a:extLst>
              <a:ext uri="{FF2B5EF4-FFF2-40B4-BE49-F238E27FC236}">
                <a16:creationId xmlns:a16="http://schemas.microsoft.com/office/drawing/2014/main" id="{053BFCB2-4B48-77DF-15C1-1F20B311650F}"/>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13" name="TextBox 12">
            <a:extLst>
              <a:ext uri="{FF2B5EF4-FFF2-40B4-BE49-F238E27FC236}">
                <a16:creationId xmlns:a16="http://schemas.microsoft.com/office/drawing/2014/main" id="{62CAE87C-C864-61A3-9710-E5A5D19BCAB2}"/>
              </a:ext>
            </a:extLst>
          </p:cNvPr>
          <p:cNvSpPr txBox="1"/>
          <p:nvPr/>
        </p:nvSpPr>
        <p:spPr>
          <a:xfrm>
            <a:off x="771144" y="3578623"/>
            <a:ext cx="5911702" cy="523220"/>
          </a:xfrm>
          <a:prstGeom prst="rect">
            <a:avLst/>
          </a:prstGeom>
          <a:noFill/>
        </p:spPr>
        <p:txBody>
          <a:bodyPr wrap="square">
            <a:spAutoFit/>
          </a:bodyPr>
          <a:lstStyle/>
          <a:p>
            <a:r>
              <a:rPr lang="en-GB" sz="2800" b="1" dirty="0">
                <a:solidFill>
                  <a:srgbClr val="002060"/>
                </a:solidFill>
              </a:rPr>
              <a:t>Normal Retirement Age</a:t>
            </a:r>
            <a:endParaRPr lang="en-GB" sz="2800" dirty="0">
              <a:solidFill>
                <a:srgbClr val="002060"/>
              </a:solidFill>
            </a:endParaRPr>
          </a:p>
        </p:txBody>
      </p:sp>
      <p:sp>
        <p:nvSpPr>
          <p:cNvPr id="14" name="TextBox 13">
            <a:extLst>
              <a:ext uri="{FF2B5EF4-FFF2-40B4-BE49-F238E27FC236}">
                <a16:creationId xmlns:a16="http://schemas.microsoft.com/office/drawing/2014/main" id="{3073D33B-5CD3-1370-499A-36A1604A37FD}"/>
              </a:ext>
            </a:extLst>
          </p:cNvPr>
          <p:cNvSpPr txBox="1"/>
          <p:nvPr/>
        </p:nvSpPr>
        <p:spPr>
          <a:xfrm>
            <a:off x="6914896" y="3509203"/>
            <a:ext cx="2311400" cy="707886"/>
          </a:xfrm>
          <a:prstGeom prst="rect">
            <a:avLst/>
          </a:prstGeom>
          <a:noFill/>
        </p:spPr>
        <p:txBody>
          <a:bodyPr wrap="square">
            <a:spAutoFit/>
          </a:bodyPr>
          <a:lstStyle/>
          <a:p>
            <a:pPr algn="ctr"/>
            <a:r>
              <a:rPr lang="en-GB" sz="4000" b="1" dirty="0">
                <a:solidFill>
                  <a:srgbClr val="002060"/>
                </a:solidFill>
              </a:rPr>
              <a:t>Age 66</a:t>
            </a:r>
          </a:p>
        </p:txBody>
      </p:sp>
      <p:cxnSp>
        <p:nvCxnSpPr>
          <p:cNvPr id="15" name="Straight Connector 14">
            <a:extLst>
              <a:ext uri="{FF2B5EF4-FFF2-40B4-BE49-F238E27FC236}">
                <a16:creationId xmlns:a16="http://schemas.microsoft.com/office/drawing/2014/main" id="{8379A0E0-D097-E57B-E645-74F6D5F19067}"/>
              </a:ext>
            </a:extLst>
          </p:cNvPr>
          <p:cNvCxnSpPr>
            <a:cxnSpLocks/>
          </p:cNvCxnSpPr>
          <p:nvPr/>
        </p:nvCxnSpPr>
        <p:spPr>
          <a:xfrm>
            <a:off x="4480560" y="3870960"/>
            <a:ext cx="261135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AC81C92-9C66-1C54-7299-03D6870612C8}"/>
              </a:ext>
            </a:extLst>
          </p:cNvPr>
          <p:cNvCxnSpPr>
            <a:cxnSpLocks/>
          </p:cNvCxnSpPr>
          <p:nvPr/>
        </p:nvCxnSpPr>
        <p:spPr>
          <a:xfrm>
            <a:off x="5933440" y="4612640"/>
            <a:ext cx="146304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D5DC28C-947D-EB9F-FB56-2695E71481B4}"/>
              </a:ext>
            </a:extLst>
          </p:cNvPr>
          <p:cNvCxnSpPr>
            <a:cxnSpLocks/>
          </p:cNvCxnSpPr>
          <p:nvPr/>
        </p:nvCxnSpPr>
        <p:spPr>
          <a:xfrm>
            <a:off x="5470259" y="2875280"/>
            <a:ext cx="1540141"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A2A15A5-D587-ABEA-6D2C-59D4125DFE58}"/>
              </a:ext>
            </a:extLst>
          </p:cNvPr>
          <p:cNvCxnSpPr>
            <a:cxnSpLocks/>
          </p:cNvCxnSpPr>
          <p:nvPr/>
        </p:nvCxnSpPr>
        <p:spPr>
          <a:xfrm>
            <a:off x="6264656" y="1879600"/>
            <a:ext cx="74574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588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CCC2D5-61E3-AAEE-FD5C-65983C7920FA}"/>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The proposed changes to re-balance the scheme</a:t>
            </a:r>
          </a:p>
        </p:txBody>
      </p:sp>
      <p:sp>
        <p:nvSpPr>
          <p:cNvPr id="3" name="Rectangle 2">
            <a:extLst>
              <a:ext uri="{FF2B5EF4-FFF2-40B4-BE49-F238E27FC236}">
                <a16:creationId xmlns:a16="http://schemas.microsoft.com/office/drawing/2014/main" id="{DFF86F75-4237-1C99-F8AA-0AF5DF220D53}"/>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pic>
        <p:nvPicPr>
          <p:cNvPr id="5" name="Picture 4">
            <a:extLst>
              <a:ext uri="{FF2B5EF4-FFF2-40B4-BE49-F238E27FC236}">
                <a16:creationId xmlns:a16="http://schemas.microsoft.com/office/drawing/2014/main" id="{E35E629E-E248-C02C-4F14-DB4F42031143}"/>
              </a:ext>
            </a:extLst>
          </p:cNvPr>
          <p:cNvPicPr>
            <a:picLocks noChangeAspect="1"/>
          </p:cNvPicPr>
          <p:nvPr/>
        </p:nvPicPr>
        <p:blipFill>
          <a:blip r:embed="rId2"/>
          <a:stretch>
            <a:fillRect/>
          </a:stretch>
        </p:blipFill>
        <p:spPr>
          <a:xfrm>
            <a:off x="762000" y="1017789"/>
            <a:ext cx="8333971" cy="5164714"/>
          </a:xfrm>
          <a:prstGeom prst="rect">
            <a:avLst/>
          </a:prstGeom>
        </p:spPr>
      </p:pic>
    </p:spTree>
    <p:extLst>
      <p:ext uri="{BB962C8B-B14F-4D97-AF65-F5344CB8AC3E}">
        <p14:creationId xmlns:p14="http://schemas.microsoft.com/office/powerpoint/2010/main" val="265940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6931AF-5A86-EE51-3D1E-8C6FD683B4DD}"/>
              </a:ext>
            </a:extLst>
          </p:cNvPr>
          <p:cNvSpPr txBox="1"/>
          <p:nvPr/>
        </p:nvSpPr>
        <p:spPr>
          <a:xfrm>
            <a:off x="4192778" y="108383"/>
            <a:ext cx="5787653" cy="830997"/>
          </a:xfrm>
          <a:prstGeom prst="rect">
            <a:avLst/>
          </a:prstGeom>
          <a:noFill/>
        </p:spPr>
        <p:txBody>
          <a:bodyPr wrap="square">
            <a:spAutoFit/>
          </a:bodyPr>
          <a:lstStyle/>
          <a:p>
            <a:pPr>
              <a:spcBef>
                <a:spcPts val="900"/>
              </a:spcBef>
              <a:spcAft>
                <a:spcPts val="900"/>
              </a:spcAft>
            </a:pPr>
            <a:r>
              <a:rPr lang="en-GB" sz="2400" b="1" dirty="0"/>
              <a:t>The proposed changes to re-balance the scheme</a:t>
            </a:r>
          </a:p>
        </p:txBody>
      </p:sp>
      <p:sp>
        <p:nvSpPr>
          <p:cNvPr id="3" name="Rectangle 2">
            <a:extLst>
              <a:ext uri="{FF2B5EF4-FFF2-40B4-BE49-F238E27FC236}">
                <a16:creationId xmlns:a16="http://schemas.microsoft.com/office/drawing/2014/main" id="{EC99B453-C16E-9A36-C1E0-0529B9C75FE7}"/>
              </a:ext>
            </a:extLst>
          </p:cNvPr>
          <p:cNvSpPr/>
          <p:nvPr/>
        </p:nvSpPr>
        <p:spPr>
          <a:xfrm>
            <a:off x="3661147" y="273846"/>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5" name="TextBox 4">
            <a:extLst>
              <a:ext uri="{FF2B5EF4-FFF2-40B4-BE49-F238E27FC236}">
                <a16:creationId xmlns:a16="http://schemas.microsoft.com/office/drawing/2014/main" id="{7DC3B56B-1D66-9EA8-49F3-0BB4D88DDCEA}"/>
              </a:ext>
            </a:extLst>
          </p:cNvPr>
          <p:cNvSpPr txBox="1"/>
          <p:nvPr/>
        </p:nvSpPr>
        <p:spPr>
          <a:xfrm>
            <a:off x="3772004" y="1053244"/>
            <a:ext cx="5518297" cy="5324535"/>
          </a:xfrm>
          <a:prstGeom prst="rect">
            <a:avLst/>
          </a:prstGeom>
          <a:noFill/>
        </p:spPr>
        <p:txBody>
          <a:bodyPr wrap="square">
            <a:spAutoFit/>
          </a:bodyPr>
          <a:lstStyle/>
          <a:p>
            <a:pPr marL="342900" indent="-342900">
              <a:buFont typeface="Arial" panose="020B0604020202020204" pitchFamily="34" charset="0"/>
              <a:buChar char="•"/>
            </a:pPr>
            <a:r>
              <a:rPr lang="en-GB" sz="2000" dirty="0"/>
              <a:t>The proposals are a package, including changes to future benefits and to contributions – intended to spread the impact rather than (for example) bigger increases to member contributions</a:t>
            </a:r>
          </a:p>
          <a:p>
            <a:pPr marL="342900" indent="-342900">
              <a:buFont typeface="Arial" panose="020B0604020202020204" pitchFamily="34" charset="0"/>
              <a:buChar char="•"/>
            </a:pPr>
            <a:r>
              <a:rPr lang="en-GB" sz="2000" dirty="0"/>
              <a:t>The University is making very substantial contributions to the scheme deficit (and to share future service cost increases)</a:t>
            </a:r>
          </a:p>
          <a:p>
            <a:pPr marL="342900" indent="-342900">
              <a:buFont typeface="Arial" panose="020B0604020202020204" pitchFamily="34" charset="0"/>
              <a:buChar char="•"/>
            </a:pPr>
            <a:r>
              <a:rPr lang="en-GB" sz="2000" dirty="0"/>
              <a:t>Designed to keep PASNAS as a final salary scheme</a:t>
            </a:r>
          </a:p>
          <a:p>
            <a:pPr marL="342900" indent="-342900">
              <a:buFont typeface="Arial" panose="020B0604020202020204" pitchFamily="34" charset="0"/>
              <a:buChar char="•"/>
            </a:pPr>
            <a:r>
              <a:rPr lang="en-GB" sz="2000" dirty="0"/>
              <a:t>It might be possible to use the latest market conditions if produces a better outcome – but this can’t be guaranteed due to volatility.  If so, savings could be c2% of salary, in which case lower the increase in member contributions</a:t>
            </a:r>
          </a:p>
          <a:p>
            <a:pPr marL="342900" indent="-342900">
              <a:buFont typeface="Arial" panose="020B0604020202020204" pitchFamily="34" charset="0"/>
              <a:buChar char="•"/>
            </a:pPr>
            <a:r>
              <a:rPr lang="en-GB" sz="2000" dirty="0"/>
              <a:t>Your comments on the balance of the package are welcomed</a:t>
            </a:r>
          </a:p>
        </p:txBody>
      </p:sp>
      <p:pic>
        <p:nvPicPr>
          <p:cNvPr id="7" name="Picture 6" descr="A picture containing indoor&#10;&#10;Description automatically generated">
            <a:extLst>
              <a:ext uri="{FF2B5EF4-FFF2-40B4-BE49-F238E27FC236}">
                <a16:creationId xmlns:a16="http://schemas.microsoft.com/office/drawing/2014/main" id="{2A91A989-2082-AF5C-EE69-35DB7D835D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27" y="0"/>
            <a:ext cx="3370922" cy="6498683"/>
          </a:xfrm>
          <a:prstGeom prst="rect">
            <a:avLst/>
          </a:prstGeom>
        </p:spPr>
      </p:pic>
    </p:spTree>
    <p:extLst>
      <p:ext uri="{BB962C8B-B14F-4D97-AF65-F5344CB8AC3E}">
        <p14:creationId xmlns:p14="http://schemas.microsoft.com/office/powerpoint/2010/main" val="71312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5A071-4D77-A04E-C953-F33AC204E968}"/>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Assessing the effect of the proposed changes</a:t>
            </a:r>
          </a:p>
        </p:txBody>
      </p:sp>
      <p:sp>
        <p:nvSpPr>
          <p:cNvPr id="5" name="Rectangle 4">
            <a:extLst>
              <a:ext uri="{FF2B5EF4-FFF2-40B4-BE49-F238E27FC236}">
                <a16:creationId xmlns:a16="http://schemas.microsoft.com/office/drawing/2014/main" id="{2231360B-FD9F-99B4-9F6A-C1556C9B7294}"/>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7" name="TextBox 6">
            <a:extLst>
              <a:ext uri="{FF2B5EF4-FFF2-40B4-BE49-F238E27FC236}">
                <a16:creationId xmlns:a16="http://schemas.microsoft.com/office/drawing/2014/main" id="{21BB1731-D1C4-DF5B-B8BB-099D2708E8DD}"/>
              </a:ext>
            </a:extLst>
          </p:cNvPr>
          <p:cNvSpPr txBox="1"/>
          <p:nvPr/>
        </p:nvSpPr>
        <p:spPr>
          <a:xfrm>
            <a:off x="533400" y="1075292"/>
            <a:ext cx="6143847" cy="424731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GB" sz="2000" dirty="0"/>
              <a:t>The guide sets out some ways for you to assess the impact – which is different depending on your age, salary, length of service, planned retirement date etc.</a:t>
            </a:r>
          </a:p>
          <a:p>
            <a:pPr marL="285750" indent="-285750">
              <a:spcBef>
                <a:spcPts val="600"/>
              </a:spcBef>
              <a:spcAft>
                <a:spcPts val="600"/>
              </a:spcAft>
              <a:buFont typeface="Arial" panose="020B0604020202020204" pitchFamily="34" charset="0"/>
              <a:buChar char="•"/>
            </a:pPr>
            <a:r>
              <a:rPr lang="en-GB" sz="2000" dirty="0"/>
              <a:t>Eight example personas show the estimated reduction in pension is between 1% to 9.7% (and between 0.7% and 7.6% to the lump sum)</a:t>
            </a:r>
          </a:p>
          <a:p>
            <a:pPr marL="285750" indent="-285750">
              <a:spcBef>
                <a:spcPts val="600"/>
              </a:spcBef>
              <a:spcAft>
                <a:spcPts val="600"/>
              </a:spcAft>
              <a:buFont typeface="Arial" panose="020B0604020202020204" pitchFamily="34" charset="0"/>
              <a:buChar char="•"/>
            </a:pPr>
            <a:r>
              <a:rPr lang="en-GB" sz="2000" dirty="0"/>
              <a:t>To show the effect of higher contributions there is a table which shows that for salaries between £21k and £27.5k there is a reduction in net pay of between £16 and £21.50 per month</a:t>
            </a:r>
          </a:p>
          <a:p>
            <a:pPr marL="285750" indent="-285750">
              <a:spcBef>
                <a:spcPts val="600"/>
              </a:spcBef>
              <a:spcAft>
                <a:spcPts val="600"/>
              </a:spcAft>
              <a:buFont typeface="Arial" panose="020B0604020202020204" pitchFamily="34" charset="0"/>
              <a:buChar char="•"/>
            </a:pPr>
            <a:r>
              <a:rPr lang="en-GB" sz="2000" dirty="0"/>
              <a:t>No changes can be made to the benefits you have already built-up</a:t>
            </a:r>
          </a:p>
        </p:txBody>
      </p:sp>
      <p:pic>
        <p:nvPicPr>
          <p:cNvPr id="10" name="Picture 9">
            <a:extLst>
              <a:ext uri="{FF2B5EF4-FFF2-40B4-BE49-F238E27FC236}">
                <a16:creationId xmlns:a16="http://schemas.microsoft.com/office/drawing/2014/main" id="{D715601F-A28C-6F03-9E63-32E5ED85B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720" y="19050"/>
            <a:ext cx="2941812" cy="6460636"/>
          </a:xfrm>
          <a:prstGeom prst="rect">
            <a:avLst/>
          </a:prstGeom>
        </p:spPr>
      </p:pic>
    </p:spTree>
    <p:extLst>
      <p:ext uri="{BB962C8B-B14F-4D97-AF65-F5344CB8AC3E}">
        <p14:creationId xmlns:p14="http://schemas.microsoft.com/office/powerpoint/2010/main" val="84146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5EEDC1-6047-C318-D848-55EB74E238B5}"/>
              </a:ext>
            </a:extLst>
          </p:cNvPr>
          <p:cNvSpPr txBox="1"/>
          <p:nvPr/>
        </p:nvSpPr>
        <p:spPr>
          <a:xfrm>
            <a:off x="891167" y="193439"/>
            <a:ext cx="5743550" cy="830997"/>
          </a:xfrm>
          <a:prstGeom prst="rect">
            <a:avLst/>
          </a:prstGeom>
          <a:noFill/>
        </p:spPr>
        <p:txBody>
          <a:bodyPr wrap="square">
            <a:spAutoFit/>
          </a:bodyPr>
          <a:lstStyle/>
          <a:p>
            <a:pPr>
              <a:spcBef>
                <a:spcPts val="900"/>
              </a:spcBef>
              <a:spcAft>
                <a:spcPts val="900"/>
              </a:spcAft>
            </a:pPr>
            <a:r>
              <a:rPr lang="en-GB" sz="2400" b="1" dirty="0"/>
              <a:t>The consultation process, and your views and comments</a:t>
            </a:r>
          </a:p>
        </p:txBody>
      </p:sp>
      <p:sp>
        <p:nvSpPr>
          <p:cNvPr id="5" name="Rectangle 4">
            <a:extLst>
              <a:ext uri="{FF2B5EF4-FFF2-40B4-BE49-F238E27FC236}">
                <a16:creationId xmlns:a16="http://schemas.microsoft.com/office/drawing/2014/main" id="{C4311C2C-883B-8DB4-19BF-1BFE8F773FA3}"/>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7" name="TextBox 6">
            <a:extLst>
              <a:ext uri="{FF2B5EF4-FFF2-40B4-BE49-F238E27FC236}">
                <a16:creationId xmlns:a16="http://schemas.microsoft.com/office/drawing/2014/main" id="{197323F6-4384-4933-772F-AFEA7D31E868}"/>
              </a:ext>
            </a:extLst>
          </p:cNvPr>
          <p:cNvSpPr txBox="1"/>
          <p:nvPr/>
        </p:nvSpPr>
        <p:spPr>
          <a:xfrm>
            <a:off x="416442" y="1059136"/>
            <a:ext cx="6101316" cy="5093702"/>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This is a genuine consultation process, there are several ways to submit questions and feedback: </a:t>
            </a:r>
          </a:p>
          <a:p>
            <a:pPr marL="800100" lvl="1" indent="-342900">
              <a:spcBef>
                <a:spcPts val="300"/>
              </a:spcBef>
              <a:spcAft>
                <a:spcPts val="3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Attending one of these briefings</a:t>
            </a:r>
          </a:p>
          <a:p>
            <a:pPr marL="800100" lvl="1" indent="-342900">
              <a:spcBef>
                <a:spcPts val="300"/>
              </a:spcBef>
              <a:spcAft>
                <a:spcPts val="3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Completing the feedback questionnaire available through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https://www.southampton.ac.uk/finance/services/pasnas.page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300"/>
              </a:spcBef>
              <a:spcAft>
                <a:spcPts val="3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Email to </a:t>
            </a: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pasnasmc22@soton.ac.uk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300"/>
              </a:spcBef>
              <a:spcAft>
                <a:spcPts val="3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Write to PASNAS Consultation c/o Clerk to the PASNAS Trustees, University of Southampton, Highfield, Southampton, SO17 1BJ</a:t>
            </a:r>
          </a:p>
          <a:p>
            <a:pPr marL="342900" lvl="0" indent="-342900">
              <a:spcBef>
                <a:spcPts val="300"/>
              </a:spcBef>
              <a:spcAft>
                <a:spcPts val="3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Questions about the proposals will be answered in a “Frequently Asked Questions” document at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https://www.southampton.ac.uk/finance/services/pasnas.page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erson writing on a piece of paper&#10;&#10;Description automatically generated">
            <a:extLst>
              <a:ext uri="{FF2B5EF4-FFF2-40B4-BE49-F238E27FC236}">
                <a16:creationId xmlns:a16="http://schemas.microsoft.com/office/drawing/2014/main" id="{C457594C-1880-23F8-D872-789D6543DC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2691" y="10633"/>
            <a:ext cx="3123309" cy="6464595"/>
          </a:xfrm>
          <a:prstGeom prst="rect">
            <a:avLst/>
          </a:prstGeom>
        </p:spPr>
      </p:pic>
    </p:spTree>
    <p:extLst>
      <p:ext uri="{BB962C8B-B14F-4D97-AF65-F5344CB8AC3E}">
        <p14:creationId xmlns:p14="http://schemas.microsoft.com/office/powerpoint/2010/main" val="346709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D9DB5C-C95F-4931-4934-2702ECB12F91}"/>
              </a:ext>
            </a:extLst>
          </p:cNvPr>
          <p:cNvGraphicFramePr>
            <a:graphicFrameLocks noGrp="1"/>
          </p:cNvGraphicFramePr>
          <p:nvPr>
            <p:extLst>
              <p:ext uri="{D42A27DB-BD31-4B8C-83A1-F6EECF244321}">
                <p14:modId xmlns:p14="http://schemas.microsoft.com/office/powerpoint/2010/main" val="1837905143"/>
              </p:ext>
            </p:extLst>
          </p:nvPr>
        </p:nvGraphicFramePr>
        <p:xfrm>
          <a:off x="995591" y="1705319"/>
          <a:ext cx="7914817" cy="2742112"/>
        </p:xfrm>
        <a:graphic>
          <a:graphicData uri="http://schemas.openxmlformats.org/drawingml/2006/table">
            <a:tbl>
              <a:tblPr firstRow="1" firstCol="1" bandRow="1">
                <a:tableStyleId>{5C22544A-7EE6-4342-B048-85BDC9FD1C3A}</a:tableStyleId>
              </a:tblPr>
              <a:tblGrid>
                <a:gridCol w="2174329">
                  <a:extLst>
                    <a:ext uri="{9D8B030D-6E8A-4147-A177-3AD203B41FA5}">
                      <a16:colId xmlns:a16="http://schemas.microsoft.com/office/drawing/2014/main" val="3714588815"/>
                    </a:ext>
                  </a:extLst>
                </a:gridCol>
                <a:gridCol w="5740488">
                  <a:extLst>
                    <a:ext uri="{9D8B030D-6E8A-4147-A177-3AD203B41FA5}">
                      <a16:colId xmlns:a16="http://schemas.microsoft.com/office/drawing/2014/main" val="3802449053"/>
                    </a:ext>
                  </a:extLst>
                </a:gridCol>
              </a:tblGrid>
              <a:tr h="767223">
                <a:tc>
                  <a:txBody>
                    <a:bodyPr/>
                    <a:lstStyle/>
                    <a:p>
                      <a:r>
                        <a:rPr lang="en-GB" sz="1800" b="0" dirty="0">
                          <a:solidFill>
                            <a:schemeClr val="tx1"/>
                          </a:solidFill>
                          <a:effectLst/>
                        </a:rPr>
                        <a:t>Wednesday</a:t>
                      </a:r>
                    </a:p>
                    <a:p>
                      <a:r>
                        <a:rPr lang="en-GB" sz="1800" b="0" dirty="0">
                          <a:solidFill>
                            <a:schemeClr val="tx1"/>
                          </a:solidFill>
                          <a:effectLst/>
                        </a:rPr>
                        <a:t>6 July 2022</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800" b="0" dirty="0">
                          <a:solidFill>
                            <a:schemeClr val="tx1"/>
                          </a:solidFill>
                          <a:effectLst/>
                        </a:rPr>
                        <a:t>Formal consultation on proposed changes commences (this will run for a period of 66 days)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85313147"/>
                  </a:ext>
                </a:extLst>
              </a:tr>
              <a:tr h="767223">
                <a:tc>
                  <a:txBody>
                    <a:bodyPr/>
                    <a:lstStyle/>
                    <a:p>
                      <a:r>
                        <a:rPr lang="en-GB" sz="1800" b="0" dirty="0">
                          <a:solidFill>
                            <a:schemeClr val="tx1"/>
                          </a:solidFill>
                          <a:effectLst/>
                        </a:rPr>
                        <a:t>Friday</a:t>
                      </a:r>
                    </a:p>
                    <a:p>
                      <a:r>
                        <a:rPr lang="en-GB" sz="1800" b="0" dirty="0">
                          <a:solidFill>
                            <a:schemeClr val="tx1"/>
                          </a:solidFill>
                          <a:effectLst/>
                        </a:rPr>
                        <a:t>16 September 2022</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800" b="0">
                          <a:solidFill>
                            <a:schemeClr val="tx1"/>
                          </a:solidFill>
                          <a:effectLst/>
                        </a:rPr>
                        <a:t>Formal consultation closes – comments and views should be made no later than this date</a:t>
                      </a:r>
                      <a:endParaRPr lang="en-GB"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95009689"/>
                  </a:ext>
                </a:extLst>
              </a:tr>
              <a:tr h="603833">
                <a:tc>
                  <a:txBody>
                    <a:bodyPr/>
                    <a:lstStyle/>
                    <a:p>
                      <a:r>
                        <a:rPr lang="en-GB" sz="1800" b="0">
                          <a:solidFill>
                            <a:schemeClr val="tx1"/>
                          </a:solidFill>
                          <a:effectLst/>
                        </a:rPr>
                        <a:t>31 October 2022</a:t>
                      </a:r>
                      <a:endParaRPr lang="en-GB"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800" b="0">
                          <a:solidFill>
                            <a:schemeClr val="tx1"/>
                          </a:solidFill>
                          <a:effectLst/>
                        </a:rPr>
                        <a:t>Final decisions need to be taken and valuation finalised</a:t>
                      </a:r>
                      <a:endParaRPr lang="en-GB"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3326529"/>
                  </a:ext>
                </a:extLst>
              </a:tr>
              <a:tr h="603833">
                <a:tc>
                  <a:txBody>
                    <a:bodyPr/>
                    <a:lstStyle/>
                    <a:p>
                      <a:r>
                        <a:rPr lang="en-GB" sz="1800" b="0" dirty="0">
                          <a:solidFill>
                            <a:schemeClr val="tx1"/>
                          </a:solidFill>
                          <a:effectLst/>
                        </a:rPr>
                        <a:t>1 January 2023</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800" b="0" dirty="0">
                          <a:solidFill>
                            <a:schemeClr val="tx1"/>
                          </a:solidFill>
                          <a:effectLst/>
                        </a:rPr>
                        <a:t>Planned commencement date of changes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53868684"/>
                  </a:ext>
                </a:extLst>
              </a:tr>
            </a:tbl>
          </a:graphicData>
        </a:graphic>
      </p:graphicFrame>
      <p:sp>
        <p:nvSpPr>
          <p:cNvPr id="5" name="TextBox 4">
            <a:extLst>
              <a:ext uri="{FF2B5EF4-FFF2-40B4-BE49-F238E27FC236}">
                <a16:creationId xmlns:a16="http://schemas.microsoft.com/office/drawing/2014/main" id="{599F15E4-6F59-AE5C-A0C9-D3D2480E49C1}"/>
              </a:ext>
            </a:extLst>
          </p:cNvPr>
          <p:cNvSpPr txBox="1"/>
          <p:nvPr/>
        </p:nvSpPr>
        <p:spPr>
          <a:xfrm>
            <a:off x="891167" y="310402"/>
            <a:ext cx="5743550" cy="461665"/>
          </a:xfrm>
          <a:prstGeom prst="rect">
            <a:avLst/>
          </a:prstGeom>
          <a:noFill/>
        </p:spPr>
        <p:txBody>
          <a:bodyPr wrap="square">
            <a:spAutoFit/>
          </a:bodyPr>
          <a:lstStyle/>
          <a:p>
            <a:pPr>
              <a:spcBef>
                <a:spcPts val="900"/>
              </a:spcBef>
              <a:spcAft>
                <a:spcPts val="900"/>
              </a:spcAft>
            </a:pPr>
            <a:r>
              <a:rPr lang="en-GB" sz="2400" b="1" dirty="0"/>
              <a:t>Timeline, and what next?</a:t>
            </a:r>
          </a:p>
        </p:txBody>
      </p:sp>
      <p:sp>
        <p:nvSpPr>
          <p:cNvPr id="6" name="Rectangle 5">
            <a:extLst>
              <a:ext uri="{FF2B5EF4-FFF2-40B4-BE49-F238E27FC236}">
                <a16:creationId xmlns:a16="http://schemas.microsoft.com/office/drawing/2014/main" id="{C90912A8-40F4-0561-F8A3-816F9F43AFC7}"/>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8" name="TextBox 7">
            <a:extLst>
              <a:ext uri="{FF2B5EF4-FFF2-40B4-BE49-F238E27FC236}">
                <a16:creationId xmlns:a16="http://schemas.microsoft.com/office/drawing/2014/main" id="{7D6EDD13-91A6-634E-F69D-8028E914E213}"/>
              </a:ext>
            </a:extLst>
          </p:cNvPr>
          <p:cNvSpPr txBox="1"/>
          <p:nvPr/>
        </p:nvSpPr>
        <p:spPr>
          <a:xfrm>
            <a:off x="659217" y="1054027"/>
            <a:ext cx="8251191" cy="400110"/>
          </a:xfrm>
          <a:prstGeom prst="rect">
            <a:avLst/>
          </a:prstGeom>
          <a:noFill/>
        </p:spPr>
        <p:txBody>
          <a:bodyPr wrap="square">
            <a:spAutoFit/>
          </a:bodyPr>
          <a:lstStyle/>
          <a:p>
            <a:pPr marL="285750" indent="-285750">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following are the key milestones in the consultation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395881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78BAE9-D380-3087-CF42-A0E968B642BA}"/>
              </a:ext>
            </a:extLst>
          </p:cNvPr>
          <p:cNvSpPr txBox="1"/>
          <p:nvPr/>
        </p:nvSpPr>
        <p:spPr>
          <a:xfrm>
            <a:off x="2470298" y="1963110"/>
            <a:ext cx="4965404" cy="646331"/>
          </a:xfrm>
          <a:prstGeom prst="rect">
            <a:avLst/>
          </a:prstGeom>
          <a:noFill/>
        </p:spPr>
        <p:txBody>
          <a:bodyPr wrap="square">
            <a:spAutoFit/>
          </a:bodyPr>
          <a:lstStyle/>
          <a:p>
            <a:pPr algn="ctr"/>
            <a:r>
              <a:rPr lang="en-GB" sz="3600" b="1" dirty="0"/>
              <a:t>Questions and Answers</a:t>
            </a:r>
            <a:endParaRPr lang="en-GB" sz="3600" dirty="0"/>
          </a:p>
        </p:txBody>
      </p:sp>
    </p:spTree>
    <p:extLst>
      <p:ext uri="{BB962C8B-B14F-4D97-AF65-F5344CB8AC3E}">
        <p14:creationId xmlns:p14="http://schemas.microsoft.com/office/powerpoint/2010/main" val="3944237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32D055-EB98-4E15-BF04-1750A5D0F3CA}"/>
              </a:ext>
            </a:extLst>
          </p:cNvPr>
          <p:cNvSpPr/>
          <p:nvPr/>
        </p:nvSpPr>
        <p:spPr>
          <a:xfrm>
            <a:off x="730250" y="2568936"/>
            <a:ext cx="7658740" cy="2631490"/>
          </a:xfrm>
          <a:prstGeom prst="rect">
            <a:avLst/>
          </a:prstGeom>
        </p:spPr>
        <p:txBody>
          <a:bodyPr wrap="square">
            <a:spAutoFit/>
          </a:bodyPr>
          <a:lstStyle/>
          <a:p>
            <a:pPr algn="just"/>
            <a:r>
              <a:rPr lang="en-GB" sz="1500" i="1" dirty="0"/>
              <a:t>Whilst every effort has been made to ensure that the slides and presentation are factually correct, the speaker accepts no responsibility for any errors, omissions, misstatements or mistakes contained therein. The views expressed in these slides and the presentation are the views of the speaker and are not necessarily those of University nor of the PASNAS trustees. No responsibility for loss occasioned to any person acting or refraining from action as a result of any material in this publication can be accepted by the speaker or the University. Neither these slides nor the presentation is intended to provide commercial, financial or legal advice and should not be treated as a substitute for specific advice concerning individual situations. The data and information presented in this document are, to the best of the speaker’s knowledge, correct at the time of writing.  PASNAS is governed by a trust deed and rules and if there is any inconsistency between this publication and the trust deed and rules, the latter will prevail</a:t>
            </a:r>
            <a:r>
              <a:rPr lang="en-GB" sz="1500" dirty="0"/>
              <a:t>. </a:t>
            </a:r>
          </a:p>
        </p:txBody>
      </p:sp>
      <p:cxnSp>
        <p:nvCxnSpPr>
          <p:cNvPr id="3" name="Straight Connector 2">
            <a:extLst>
              <a:ext uri="{FF2B5EF4-FFF2-40B4-BE49-F238E27FC236}">
                <a16:creationId xmlns:a16="http://schemas.microsoft.com/office/drawing/2014/main" id="{81B37D48-C720-4139-ADA7-4F7A6BAD2AD9}"/>
              </a:ext>
            </a:extLst>
          </p:cNvPr>
          <p:cNvCxnSpPr>
            <a:cxnSpLocks/>
          </p:cNvCxnSpPr>
          <p:nvPr/>
        </p:nvCxnSpPr>
        <p:spPr>
          <a:xfrm>
            <a:off x="511727" y="2340528"/>
            <a:ext cx="7877263"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B4AC644-D0C5-4CD4-A3F0-6889F2D58350}"/>
              </a:ext>
            </a:extLst>
          </p:cNvPr>
          <p:cNvPicPr>
            <a:picLocks noChangeAspect="1"/>
          </p:cNvPicPr>
          <p:nvPr/>
        </p:nvPicPr>
        <p:blipFill>
          <a:blip r:embed="rId2"/>
          <a:stretch>
            <a:fillRect/>
          </a:stretch>
        </p:blipFill>
        <p:spPr>
          <a:xfrm>
            <a:off x="0" y="0"/>
            <a:ext cx="9143999" cy="1908402"/>
          </a:xfrm>
          <a:prstGeom prst="rect">
            <a:avLst/>
          </a:prstGeom>
        </p:spPr>
      </p:pic>
    </p:spTree>
    <p:extLst>
      <p:ext uri="{BB962C8B-B14F-4D97-AF65-F5344CB8AC3E}">
        <p14:creationId xmlns:p14="http://schemas.microsoft.com/office/powerpoint/2010/main" val="287851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F9162D-56DF-4B74-A2B8-CDEFA85F259C}"/>
              </a:ext>
            </a:extLst>
          </p:cNvPr>
          <p:cNvSpPr txBox="1"/>
          <p:nvPr/>
        </p:nvSpPr>
        <p:spPr>
          <a:xfrm>
            <a:off x="1387475" y="1422409"/>
            <a:ext cx="7404100" cy="3631763"/>
          </a:xfrm>
          <a:prstGeom prst="rect">
            <a:avLst/>
          </a:prstGeom>
          <a:noFill/>
        </p:spPr>
        <p:txBody>
          <a:bodyPr wrap="square">
            <a:spAutoFit/>
          </a:bodyPr>
          <a:lstStyle/>
          <a:p>
            <a:pPr>
              <a:spcBef>
                <a:spcPts val="900"/>
              </a:spcBef>
              <a:spcAft>
                <a:spcPts val="900"/>
              </a:spcAft>
            </a:pPr>
            <a:r>
              <a:rPr lang="en-GB" sz="2000" b="0" dirty="0">
                <a:solidFill>
                  <a:schemeClr val="tx1"/>
                </a:solidFill>
              </a:rPr>
              <a:t>The starting essentials</a:t>
            </a:r>
          </a:p>
          <a:p>
            <a:pPr>
              <a:spcBef>
                <a:spcPts val="900"/>
              </a:spcBef>
              <a:spcAft>
                <a:spcPts val="900"/>
              </a:spcAft>
            </a:pPr>
            <a:r>
              <a:rPr lang="en-GB" sz="2000" dirty="0"/>
              <a:t>How a valuation works and the PASNAS results</a:t>
            </a:r>
          </a:p>
          <a:p>
            <a:pPr>
              <a:spcBef>
                <a:spcPts val="900"/>
              </a:spcBef>
              <a:spcAft>
                <a:spcPts val="900"/>
              </a:spcAft>
            </a:pPr>
            <a:r>
              <a:rPr lang="en-GB" sz="2000" dirty="0"/>
              <a:t>The proposed changes to re-balance the scheme</a:t>
            </a:r>
          </a:p>
          <a:p>
            <a:pPr>
              <a:spcBef>
                <a:spcPts val="900"/>
              </a:spcBef>
              <a:spcAft>
                <a:spcPts val="900"/>
              </a:spcAft>
            </a:pPr>
            <a:r>
              <a:rPr lang="en-GB" sz="2000" dirty="0"/>
              <a:t>Assessing the effect of the proposed changes</a:t>
            </a:r>
          </a:p>
          <a:p>
            <a:pPr>
              <a:spcBef>
                <a:spcPts val="900"/>
              </a:spcBef>
              <a:spcAft>
                <a:spcPts val="900"/>
              </a:spcAft>
            </a:pPr>
            <a:r>
              <a:rPr lang="en-GB" sz="2000" dirty="0"/>
              <a:t>The consultation process, and your views and comments</a:t>
            </a:r>
          </a:p>
          <a:p>
            <a:pPr>
              <a:spcBef>
                <a:spcPts val="900"/>
              </a:spcBef>
              <a:spcAft>
                <a:spcPts val="900"/>
              </a:spcAft>
            </a:pPr>
            <a:r>
              <a:rPr lang="en-GB" sz="2000" dirty="0"/>
              <a:t>Timeline, and what next?</a:t>
            </a:r>
          </a:p>
          <a:p>
            <a:pPr>
              <a:spcBef>
                <a:spcPts val="900"/>
              </a:spcBef>
              <a:spcAft>
                <a:spcPts val="900"/>
              </a:spcAft>
            </a:pPr>
            <a:r>
              <a:rPr lang="en-GB" sz="2000" dirty="0"/>
              <a:t>Questions and answers</a:t>
            </a:r>
          </a:p>
        </p:txBody>
      </p:sp>
      <p:sp>
        <p:nvSpPr>
          <p:cNvPr id="13" name="TextBox 12">
            <a:extLst>
              <a:ext uri="{FF2B5EF4-FFF2-40B4-BE49-F238E27FC236}">
                <a16:creationId xmlns:a16="http://schemas.microsoft.com/office/drawing/2014/main" id="{4AAE55FD-D3ED-4BDA-859C-7545DD5AFC70}"/>
              </a:ext>
            </a:extLst>
          </p:cNvPr>
          <p:cNvSpPr txBox="1"/>
          <p:nvPr/>
        </p:nvSpPr>
        <p:spPr>
          <a:xfrm>
            <a:off x="809537" y="689953"/>
            <a:ext cx="4953000" cy="584775"/>
          </a:xfrm>
          <a:prstGeom prst="rect">
            <a:avLst/>
          </a:prstGeom>
          <a:noFill/>
        </p:spPr>
        <p:txBody>
          <a:bodyPr wrap="square">
            <a:spAutoFit/>
          </a:bodyPr>
          <a:lstStyle/>
          <a:p>
            <a:r>
              <a:rPr lang="en-GB" sz="3200" b="1" dirty="0"/>
              <a:t>Agenda</a:t>
            </a:r>
            <a:endParaRPr lang="en-GB" sz="3200" b="1" dirty="0">
              <a:latin typeface="+mn-lt"/>
            </a:endParaRPr>
          </a:p>
        </p:txBody>
      </p:sp>
      <p:sp>
        <p:nvSpPr>
          <p:cNvPr id="2" name="Rectangle 1">
            <a:extLst>
              <a:ext uri="{FF2B5EF4-FFF2-40B4-BE49-F238E27FC236}">
                <a16:creationId xmlns:a16="http://schemas.microsoft.com/office/drawing/2014/main" id="{3033BC6F-9594-4C15-8D86-CA48C7564116}"/>
              </a:ext>
            </a:extLst>
          </p:cNvPr>
          <p:cNvSpPr/>
          <p:nvPr/>
        </p:nvSpPr>
        <p:spPr>
          <a:xfrm>
            <a:off x="600075" y="575653"/>
            <a:ext cx="8496388" cy="47011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DF96841-9F5E-4795-9062-61BE5A9633D8}"/>
              </a:ext>
            </a:extLst>
          </p:cNvPr>
          <p:cNvSpPr/>
          <p:nvPr/>
        </p:nvSpPr>
        <p:spPr>
          <a:xfrm>
            <a:off x="874713" y="1427703"/>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a:t>
            </a:r>
            <a:endParaRPr lang="en-GB" sz="2400" dirty="0">
              <a:solidFill>
                <a:schemeClr val="tx1"/>
              </a:solidFill>
            </a:endParaRPr>
          </a:p>
        </p:txBody>
      </p:sp>
      <p:sp>
        <p:nvSpPr>
          <p:cNvPr id="14" name="Rectangle 13">
            <a:extLst>
              <a:ext uri="{FF2B5EF4-FFF2-40B4-BE49-F238E27FC236}">
                <a16:creationId xmlns:a16="http://schemas.microsoft.com/office/drawing/2014/main" id="{1EBDEAD6-92C0-4788-836B-D3AB6E0B197D}"/>
              </a:ext>
            </a:extLst>
          </p:cNvPr>
          <p:cNvSpPr/>
          <p:nvPr/>
        </p:nvSpPr>
        <p:spPr>
          <a:xfrm>
            <a:off x="874713" y="1974764"/>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a:t>
            </a:r>
            <a:endParaRPr lang="en-GB" sz="2400" dirty="0">
              <a:solidFill>
                <a:schemeClr val="tx1"/>
              </a:solidFill>
            </a:endParaRPr>
          </a:p>
        </p:txBody>
      </p:sp>
      <p:sp>
        <p:nvSpPr>
          <p:cNvPr id="15" name="Rectangle 14">
            <a:extLst>
              <a:ext uri="{FF2B5EF4-FFF2-40B4-BE49-F238E27FC236}">
                <a16:creationId xmlns:a16="http://schemas.microsoft.com/office/drawing/2014/main" id="{06EC4EEB-34A0-4466-AE5A-24D9A5FE11C9}"/>
              </a:ext>
            </a:extLst>
          </p:cNvPr>
          <p:cNvSpPr/>
          <p:nvPr/>
        </p:nvSpPr>
        <p:spPr>
          <a:xfrm>
            <a:off x="888365" y="2502389"/>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a:t>
            </a:r>
            <a:endParaRPr lang="en-GB" sz="2400" dirty="0">
              <a:solidFill>
                <a:schemeClr val="tx1"/>
              </a:solidFill>
            </a:endParaRPr>
          </a:p>
        </p:txBody>
      </p:sp>
      <p:sp>
        <p:nvSpPr>
          <p:cNvPr id="16" name="Rectangle 15">
            <a:extLst>
              <a:ext uri="{FF2B5EF4-FFF2-40B4-BE49-F238E27FC236}">
                <a16:creationId xmlns:a16="http://schemas.microsoft.com/office/drawing/2014/main" id="{B637AE25-782D-4C42-B7D7-EEEC32B6A7E8}"/>
              </a:ext>
            </a:extLst>
          </p:cNvPr>
          <p:cNvSpPr/>
          <p:nvPr/>
        </p:nvSpPr>
        <p:spPr>
          <a:xfrm>
            <a:off x="902494" y="303295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a:t>
            </a:r>
            <a:endParaRPr lang="en-GB" sz="2400" dirty="0">
              <a:solidFill>
                <a:schemeClr val="tx1"/>
              </a:solidFill>
            </a:endParaRPr>
          </a:p>
        </p:txBody>
      </p:sp>
      <p:sp>
        <p:nvSpPr>
          <p:cNvPr id="17" name="Rectangle 16">
            <a:extLst>
              <a:ext uri="{FF2B5EF4-FFF2-40B4-BE49-F238E27FC236}">
                <a16:creationId xmlns:a16="http://schemas.microsoft.com/office/drawing/2014/main" id="{C0D8B445-1E7C-46E8-8D5B-8AC26C787738}"/>
              </a:ext>
            </a:extLst>
          </p:cNvPr>
          <p:cNvSpPr/>
          <p:nvPr/>
        </p:nvSpPr>
        <p:spPr>
          <a:xfrm>
            <a:off x="916385" y="3563525"/>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a:t>
            </a:r>
            <a:endParaRPr lang="en-GB" sz="2400" dirty="0">
              <a:solidFill>
                <a:schemeClr val="tx1"/>
              </a:solidFill>
            </a:endParaRPr>
          </a:p>
        </p:txBody>
      </p:sp>
      <p:sp>
        <p:nvSpPr>
          <p:cNvPr id="11" name="Rectangle 10">
            <a:extLst>
              <a:ext uri="{FF2B5EF4-FFF2-40B4-BE49-F238E27FC236}">
                <a16:creationId xmlns:a16="http://schemas.microsoft.com/office/drawing/2014/main" id="{20B5CE96-4731-4008-BFEE-D689DABBD3C0}"/>
              </a:ext>
            </a:extLst>
          </p:cNvPr>
          <p:cNvSpPr/>
          <p:nvPr/>
        </p:nvSpPr>
        <p:spPr>
          <a:xfrm>
            <a:off x="916385" y="4079918"/>
            <a:ext cx="457200" cy="461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a:t>
            </a:r>
            <a:endParaRPr lang="en-GB" sz="2400" dirty="0">
              <a:solidFill>
                <a:schemeClr val="tx1"/>
              </a:solidFill>
            </a:endParaRPr>
          </a:p>
        </p:txBody>
      </p:sp>
      <p:sp>
        <p:nvSpPr>
          <p:cNvPr id="12" name="Rectangle 11">
            <a:extLst>
              <a:ext uri="{FF2B5EF4-FFF2-40B4-BE49-F238E27FC236}">
                <a16:creationId xmlns:a16="http://schemas.microsoft.com/office/drawing/2014/main" id="{DD59E9C7-1F9F-0348-60BA-AD01E8C5517B}"/>
              </a:ext>
            </a:extLst>
          </p:cNvPr>
          <p:cNvSpPr/>
          <p:nvPr/>
        </p:nvSpPr>
        <p:spPr>
          <a:xfrm>
            <a:off x="923330" y="4618626"/>
            <a:ext cx="457200" cy="461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a:t>
            </a:r>
            <a:endParaRPr lang="en-GB" sz="2400" dirty="0">
              <a:solidFill>
                <a:schemeClr val="tx1"/>
              </a:solidFill>
            </a:endParaRPr>
          </a:p>
        </p:txBody>
      </p:sp>
    </p:spTree>
    <p:extLst>
      <p:ext uri="{BB962C8B-B14F-4D97-AF65-F5344CB8AC3E}">
        <p14:creationId xmlns:p14="http://schemas.microsoft.com/office/powerpoint/2010/main" val="135678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2411DA-7A2E-4D10-8588-A40C9D17B834}"/>
              </a:ext>
            </a:extLst>
          </p:cNvPr>
          <p:cNvSpPr txBox="1"/>
          <p:nvPr/>
        </p:nvSpPr>
        <p:spPr>
          <a:xfrm>
            <a:off x="148348" y="803987"/>
            <a:ext cx="6386919" cy="4785926"/>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PASNAS is a workplace pension scheme – valuable pensions and other benefits for you and your family</a:t>
            </a:r>
          </a:p>
          <a:p>
            <a:pPr marL="285750" indent="-285750">
              <a:spcBef>
                <a:spcPts val="300"/>
              </a:spcBef>
              <a:spcAft>
                <a:spcPts val="300"/>
              </a:spcAft>
              <a:buFont typeface="Arial" panose="020B0604020202020204" pitchFamily="34" charset="0"/>
              <a:buChar char="•"/>
            </a:pPr>
            <a:r>
              <a:rPr lang="en-GB" sz="2000" dirty="0"/>
              <a:t>A defined benefit scheme, which is final salary in design, which needs to be reviewed at least every three years (checks on funding and contributions)</a:t>
            </a:r>
          </a:p>
          <a:p>
            <a:pPr marL="285750" indent="-285750">
              <a:spcBef>
                <a:spcPts val="300"/>
              </a:spcBef>
              <a:spcAft>
                <a:spcPts val="300"/>
              </a:spcAft>
              <a:buFont typeface="Arial" panose="020B0604020202020204" pitchFamily="34" charset="0"/>
              <a:buChar char="•"/>
            </a:pPr>
            <a:r>
              <a:rPr lang="en-GB" sz="2000" dirty="0"/>
              <a:t>The scheme is run by the trustees, separate from the University, who have legal duty to deliver the pensions promises within the law </a:t>
            </a:r>
          </a:p>
          <a:p>
            <a:pPr marL="285750" indent="-285750">
              <a:spcBef>
                <a:spcPts val="300"/>
              </a:spcBef>
              <a:spcAft>
                <a:spcPts val="300"/>
              </a:spcAft>
              <a:buFont typeface="Arial" panose="020B0604020202020204" pitchFamily="34" charset="0"/>
              <a:buChar char="•"/>
            </a:pPr>
            <a:r>
              <a:rPr lang="en-GB" sz="2000" b="1" dirty="0"/>
              <a:t>The benefits that have already been built-up are protected and cannot be changed</a:t>
            </a:r>
          </a:p>
          <a:p>
            <a:pPr marL="285750" indent="-285750">
              <a:spcBef>
                <a:spcPts val="300"/>
              </a:spcBef>
              <a:spcAft>
                <a:spcPts val="300"/>
              </a:spcAft>
              <a:buFont typeface="Arial" panose="020B0604020202020204" pitchFamily="34" charset="0"/>
              <a:buChar char="•"/>
            </a:pPr>
            <a:r>
              <a:rPr lang="en-GB" sz="2000" b="1" dirty="0"/>
              <a:t>Make decisions regarding your pension very carefully, taking guidance and advice if you need it</a:t>
            </a:r>
          </a:p>
          <a:p>
            <a:pPr marL="285750" indent="-285750">
              <a:spcBef>
                <a:spcPts val="300"/>
              </a:spcBef>
              <a:spcAft>
                <a:spcPts val="300"/>
              </a:spcAft>
              <a:buFont typeface="Arial" panose="020B0604020202020204" pitchFamily="34" charset="0"/>
              <a:buChar char="•"/>
            </a:pPr>
            <a:r>
              <a:rPr lang="en-GB" sz="2000" b="1" dirty="0"/>
              <a:t>This is not advice or guidance, and the scheme rules and communications are definitive</a:t>
            </a:r>
          </a:p>
        </p:txBody>
      </p:sp>
      <p:sp>
        <p:nvSpPr>
          <p:cNvPr id="4" name="TextBox 3">
            <a:extLst>
              <a:ext uri="{FF2B5EF4-FFF2-40B4-BE49-F238E27FC236}">
                <a16:creationId xmlns:a16="http://schemas.microsoft.com/office/drawing/2014/main" id="{5301F4A0-A7DE-4FFE-82BC-138F9794973B}"/>
              </a:ext>
            </a:extLst>
          </p:cNvPr>
          <p:cNvSpPr txBox="1"/>
          <p:nvPr/>
        </p:nvSpPr>
        <p:spPr>
          <a:xfrm>
            <a:off x="651268" y="267813"/>
            <a:ext cx="6386919" cy="461665"/>
          </a:xfrm>
          <a:prstGeom prst="rect">
            <a:avLst/>
          </a:prstGeom>
          <a:noFill/>
        </p:spPr>
        <p:txBody>
          <a:bodyPr wrap="square">
            <a:spAutoFit/>
          </a:bodyPr>
          <a:lstStyle/>
          <a:p>
            <a:pPr>
              <a:spcBef>
                <a:spcPts val="1200"/>
              </a:spcBef>
              <a:spcAft>
                <a:spcPts val="1200"/>
              </a:spcAft>
            </a:pPr>
            <a:r>
              <a:rPr lang="en-GB" sz="2400" b="1" dirty="0"/>
              <a:t>The starting essentials</a:t>
            </a:r>
            <a:endParaRPr lang="en-GB" sz="2400" b="1" dirty="0">
              <a:solidFill>
                <a:schemeClr val="tx1"/>
              </a:solidFill>
            </a:endParaRPr>
          </a:p>
        </p:txBody>
      </p:sp>
      <p:sp>
        <p:nvSpPr>
          <p:cNvPr id="6" name="Rectangle 5">
            <a:extLst>
              <a:ext uri="{FF2B5EF4-FFF2-40B4-BE49-F238E27FC236}">
                <a16:creationId xmlns:a16="http://schemas.microsoft.com/office/drawing/2014/main" id="{CFCD5588-06D7-4185-A3BC-A52825B3ED21}"/>
              </a:ext>
            </a:extLst>
          </p:cNvPr>
          <p:cNvSpPr/>
          <p:nvPr/>
        </p:nvSpPr>
        <p:spPr>
          <a:xfrm>
            <a:off x="148348" y="316728"/>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pic>
        <p:nvPicPr>
          <p:cNvPr id="5" name="Picture 4" descr="A dog looking at a computer screen&#10;&#10;Description automatically generated with low confidence">
            <a:extLst>
              <a:ext uri="{FF2B5EF4-FFF2-40B4-BE49-F238E27FC236}">
                <a16:creationId xmlns:a16="http://schemas.microsoft.com/office/drawing/2014/main" id="{7CCA84A4-C46B-4AEC-AFB6-8B5F6AB72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989" y="-1"/>
            <a:ext cx="3248011" cy="6486525"/>
          </a:xfrm>
          <a:prstGeom prst="rect">
            <a:avLst/>
          </a:prstGeom>
        </p:spPr>
      </p:pic>
      <p:sp>
        <p:nvSpPr>
          <p:cNvPr id="7" name="TextBox 6">
            <a:extLst>
              <a:ext uri="{FF2B5EF4-FFF2-40B4-BE49-F238E27FC236}">
                <a16:creationId xmlns:a16="http://schemas.microsoft.com/office/drawing/2014/main" id="{DA19A6C9-F693-4024-8149-38DA5737AFDD}"/>
              </a:ext>
            </a:extLst>
          </p:cNvPr>
          <p:cNvSpPr txBox="1"/>
          <p:nvPr/>
        </p:nvSpPr>
        <p:spPr>
          <a:xfrm>
            <a:off x="226320" y="5587100"/>
            <a:ext cx="5501085" cy="584775"/>
          </a:xfrm>
          <a:prstGeom prst="rect">
            <a:avLst/>
          </a:prstGeom>
          <a:noFill/>
        </p:spPr>
        <p:txBody>
          <a:bodyPr wrap="square">
            <a:spAutoFit/>
          </a:bodyPr>
          <a:lstStyle/>
          <a:p>
            <a:r>
              <a:rPr lang="en-GB" sz="1600" i="1" dirty="0"/>
              <a:t>Further information at: </a:t>
            </a:r>
            <a:r>
              <a:rPr lang="en-GB" sz="1600" u="sng" dirty="0">
                <a:solidFill>
                  <a:srgbClr val="0000FF"/>
                </a:solidFill>
                <a:effectLst/>
                <a:ea typeface="Calibri" panose="020F0502020204030204" pitchFamily="34" charset="0"/>
              </a:rPr>
              <a:t>https://www.southampton.ac.uk/finance/services/pasnas.page</a:t>
            </a:r>
            <a:endParaRPr lang="en-GB" sz="1600" dirty="0"/>
          </a:p>
        </p:txBody>
      </p:sp>
    </p:spTree>
    <p:extLst>
      <p:ext uri="{BB962C8B-B14F-4D97-AF65-F5344CB8AC3E}">
        <p14:creationId xmlns:p14="http://schemas.microsoft.com/office/powerpoint/2010/main" val="222355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04F612-334E-4676-9AAA-93EFDF5D6FDA}"/>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How a valuation works and the PASNAS results</a:t>
            </a:r>
          </a:p>
        </p:txBody>
      </p:sp>
      <p:sp>
        <p:nvSpPr>
          <p:cNvPr id="10" name="Rectangle 9">
            <a:extLst>
              <a:ext uri="{FF2B5EF4-FFF2-40B4-BE49-F238E27FC236}">
                <a16:creationId xmlns:a16="http://schemas.microsoft.com/office/drawing/2014/main" id="{58BF26EE-127A-49CA-9B6B-2F9DDF663B08}"/>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11" name="TextBox 10">
            <a:extLst>
              <a:ext uri="{FF2B5EF4-FFF2-40B4-BE49-F238E27FC236}">
                <a16:creationId xmlns:a16="http://schemas.microsoft.com/office/drawing/2014/main" id="{AF31F1D9-C01F-4DA4-98C5-C5A28A241770}"/>
              </a:ext>
            </a:extLst>
          </p:cNvPr>
          <p:cNvSpPr txBox="1"/>
          <p:nvPr/>
        </p:nvSpPr>
        <p:spPr>
          <a:xfrm>
            <a:off x="411790" y="904841"/>
            <a:ext cx="9125615" cy="3477875"/>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The trustees have to undertake a valuation at least every three years; it checks on the financial health of the scheme</a:t>
            </a:r>
          </a:p>
          <a:p>
            <a:pPr marL="285750" indent="-285750">
              <a:spcBef>
                <a:spcPts val="300"/>
              </a:spcBef>
              <a:spcAft>
                <a:spcPts val="300"/>
              </a:spcAft>
              <a:buFont typeface="Arial" panose="020B0604020202020204" pitchFamily="34" charset="0"/>
              <a:buChar char="•"/>
            </a:pPr>
            <a:r>
              <a:rPr lang="en-GB" sz="2000" dirty="0"/>
              <a:t>Two primary areas: is there sufficient money to pay the promised benefits, or a plan to put this right – and to set the contributions needed for future benefits</a:t>
            </a:r>
          </a:p>
          <a:p>
            <a:pPr marL="285750" indent="-285750">
              <a:spcBef>
                <a:spcPts val="300"/>
              </a:spcBef>
              <a:spcAft>
                <a:spcPts val="300"/>
              </a:spcAft>
              <a:buFont typeface="Arial" panose="020B0604020202020204" pitchFamily="34" charset="0"/>
              <a:buChar char="•"/>
            </a:pPr>
            <a:r>
              <a:rPr lang="en-GB" sz="2000" dirty="0"/>
              <a:t>PASNAS benefits are </a:t>
            </a:r>
            <a:r>
              <a:rPr lang="en-GB" sz="2000" b="1" dirty="0"/>
              <a:t>promises</a:t>
            </a:r>
            <a:r>
              <a:rPr lang="en-GB" sz="2000" dirty="0"/>
              <a:t>, and trustee has the job to deliver them whatever the circumstances</a:t>
            </a:r>
          </a:p>
          <a:p>
            <a:pPr marL="285750" indent="-285750">
              <a:spcBef>
                <a:spcPts val="300"/>
              </a:spcBef>
              <a:spcAft>
                <a:spcPts val="300"/>
              </a:spcAft>
              <a:buFont typeface="Arial" panose="020B0604020202020204" pitchFamily="34" charset="0"/>
              <a:buChar char="•"/>
            </a:pPr>
            <a:r>
              <a:rPr lang="en-GB" sz="2000" dirty="0"/>
              <a:t>Checks made on other things, like size of the scheme, strength of the employer, how fund investments have done and what they will do in the future, longevity etc.</a:t>
            </a:r>
          </a:p>
          <a:p>
            <a:pPr marL="285750" indent="-285750">
              <a:spcBef>
                <a:spcPts val="300"/>
              </a:spcBef>
              <a:spcAft>
                <a:spcPts val="300"/>
              </a:spcAft>
              <a:buFont typeface="Arial" panose="020B0604020202020204" pitchFamily="34" charset="0"/>
              <a:buChar char="•"/>
            </a:pPr>
            <a:r>
              <a:rPr lang="en-GB" sz="2000" dirty="0"/>
              <a:t>Trustee takes specialist advice, has to be ’prudent’ by law, and act in line with Pensions Regulator’s guidelines</a:t>
            </a:r>
          </a:p>
        </p:txBody>
      </p:sp>
      <p:pic>
        <p:nvPicPr>
          <p:cNvPr id="4" name="Picture 3" descr="A picture containing indoor&#10;&#10;Description automatically generated">
            <a:extLst>
              <a:ext uri="{FF2B5EF4-FFF2-40B4-BE49-F238E27FC236}">
                <a16:creationId xmlns:a16="http://schemas.microsoft.com/office/drawing/2014/main" id="{A6142EC7-065C-455B-BD30-10DAB5C28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0358"/>
            <a:ext cx="9906000" cy="1866900"/>
          </a:xfrm>
          <a:prstGeom prst="rect">
            <a:avLst/>
          </a:prstGeom>
        </p:spPr>
      </p:pic>
    </p:spTree>
    <p:extLst>
      <p:ext uri="{BB962C8B-B14F-4D97-AF65-F5344CB8AC3E}">
        <p14:creationId xmlns:p14="http://schemas.microsoft.com/office/powerpoint/2010/main" val="277016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72603-4562-E6EA-E051-EF5A5109961A}"/>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How a valuation works and the PASNAS results</a:t>
            </a:r>
          </a:p>
        </p:txBody>
      </p:sp>
      <p:sp>
        <p:nvSpPr>
          <p:cNvPr id="3" name="Rectangle 2">
            <a:extLst>
              <a:ext uri="{FF2B5EF4-FFF2-40B4-BE49-F238E27FC236}">
                <a16:creationId xmlns:a16="http://schemas.microsoft.com/office/drawing/2014/main" id="{7C869732-E277-ABDF-4573-BA588C60BF5C}"/>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4" name="TextBox 3">
            <a:extLst>
              <a:ext uri="{FF2B5EF4-FFF2-40B4-BE49-F238E27FC236}">
                <a16:creationId xmlns:a16="http://schemas.microsoft.com/office/drawing/2014/main" id="{6D81828C-F043-F6A3-78F4-3F47C7C56992}"/>
              </a:ext>
            </a:extLst>
          </p:cNvPr>
          <p:cNvSpPr txBox="1"/>
          <p:nvPr/>
        </p:nvSpPr>
        <p:spPr>
          <a:xfrm>
            <a:off x="411790" y="904841"/>
            <a:ext cx="9125615" cy="40011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The valuation has revealed an increased deficit</a:t>
            </a:r>
          </a:p>
        </p:txBody>
      </p:sp>
      <p:graphicFrame>
        <p:nvGraphicFramePr>
          <p:cNvPr id="5" name="Table 4">
            <a:extLst>
              <a:ext uri="{FF2B5EF4-FFF2-40B4-BE49-F238E27FC236}">
                <a16:creationId xmlns:a16="http://schemas.microsoft.com/office/drawing/2014/main" id="{7EA8186C-C002-AAB8-FB65-3A4271851199}"/>
              </a:ext>
            </a:extLst>
          </p:cNvPr>
          <p:cNvGraphicFramePr>
            <a:graphicFrameLocks noGrp="1"/>
          </p:cNvGraphicFramePr>
          <p:nvPr>
            <p:extLst>
              <p:ext uri="{D42A27DB-BD31-4B8C-83A1-F6EECF244321}">
                <p14:modId xmlns:p14="http://schemas.microsoft.com/office/powerpoint/2010/main" val="358933947"/>
              </p:ext>
            </p:extLst>
          </p:nvPr>
        </p:nvGraphicFramePr>
        <p:xfrm>
          <a:off x="762000" y="1437725"/>
          <a:ext cx="6831537" cy="2934625"/>
        </p:xfrm>
        <a:graphic>
          <a:graphicData uri="http://schemas.openxmlformats.org/drawingml/2006/table">
            <a:tbl>
              <a:tblPr firstRow="1" bandRow="1">
                <a:tableStyleId>{5C22544A-7EE6-4342-B048-85BDC9FD1C3A}</a:tableStyleId>
              </a:tblPr>
              <a:tblGrid>
                <a:gridCol w="4395945">
                  <a:extLst>
                    <a:ext uri="{9D8B030D-6E8A-4147-A177-3AD203B41FA5}">
                      <a16:colId xmlns:a16="http://schemas.microsoft.com/office/drawing/2014/main" val="3831012643"/>
                    </a:ext>
                  </a:extLst>
                </a:gridCol>
                <a:gridCol w="1247498">
                  <a:extLst>
                    <a:ext uri="{9D8B030D-6E8A-4147-A177-3AD203B41FA5}">
                      <a16:colId xmlns:a16="http://schemas.microsoft.com/office/drawing/2014/main" val="3953633696"/>
                    </a:ext>
                  </a:extLst>
                </a:gridCol>
                <a:gridCol w="1188094">
                  <a:extLst>
                    <a:ext uri="{9D8B030D-6E8A-4147-A177-3AD203B41FA5}">
                      <a16:colId xmlns:a16="http://schemas.microsoft.com/office/drawing/2014/main" val="689239821"/>
                    </a:ext>
                  </a:extLst>
                </a:gridCol>
              </a:tblGrid>
              <a:tr h="665353">
                <a:tc>
                  <a:txBody>
                    <a:bodyPr/>
                    <a:lstStyle/>
                    <a:p>
                      <a:r>
                        <a:rPr lang="en-GB" sz="2000" dirty="0">
                          <a:solidFill>
                            <a:schemeClr val="tx1"/>
                          </a:solidFill>
                        </a:rPr>
                        <a:t>Actuarial valuation of PASNAS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2018</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2021</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59431873"/>
                  </a:ext>
                </a:extLst>
              </a:tr>
              <a:tr h="567318">
                <a:tc>
                  <a:txBody>
                    <a:bodyPr/>
                    <a:lstStyle/>
                    <a:p>
                      <a:r>
                        <a:rPr lang="en-GB" sz="2000" dirty="0">
                          <a:solidFill>
                            <a:schemeClr val="tx1"/>
                          </a:solidFill>
                        </a:rPr>
                        <a:t>Total expected cost of accrued benefits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£263.3m</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£339.5m</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81174567"/>
                  </a:ext>
                </a:extLst>
              </a:tr>
              <a:tr h="567318">
                <a:tc>
                  <a:txBody>
                    <a:bodyPr/>
                    <a:lstStyle/>
                    <a:p>
                      <a:r>
                        <a:rPr lang="en-GB" sz="2000" dirty="0">
                          <a:solidFill>
                            <a:schemeClr val="tx1"/>
                          </a:solidFill>
                        </a:rPr>
                        <a:t>Market value of assets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£224.8m</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£283.0m</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36731490"/>
                  </a:ext>
                </a:extLst>
              </a:tr>
              <a:tr h="567318">
                <a:tc>
                  <a:txBody>
                    <a:bodyPr/>
                    <a:lstStyle/>
                    <a:p>
                      <a:r>
                        <a:rPr lang="en-GB" sz="2000" dirty="0">
                          <a:solidFill>
                            <a:schemeClr val="tx1"/>
                          </a:solidFill>
                        </a:rPr>
                        <a:t>Surplus / (Deficit)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(£38.5m)</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(£56.5m)</a:t>
                      </a:r>
                    </a:p>
                  </a:txBody>
                  <a:tcPr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38953286"/>
                  </a:ext>
                </a:extLst>
              </a:tr>
              <a:tr h="567318">
                <a:tc>
                  <a:txBody>
                    <a:bodyPr/>
                    <a:lstStyle/>
                    <a:p>
                      <a:r>
                        <a:rPr lang="en-GB" sz="2000" dirty="0">
                          <a:solidFill>
                            <a:schemeClr val="tx1"/>
                          </a:solidFill>
                        </a:rPr>
                        <a:t>Funding Level</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85%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83%</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43265691"/>
                  </a:ext>
                </a:extLst>
              </a:tr>
            </a:tbl>
          </a:graphicData>
        </a:graphic>
      </p:graphicFrame>
      <p:sp>
        <p:nvSpPr>
          <p:cNvPr id="6" name="TextBox 5">
            <a:extLst>
              <a:ext uri="{FF2B5EF4-FFF2-40B4-BE49-F238E27FC236}">
                <a16:creationId xmlns:a16="http://schemas.microsoft.com/office/drawing/2014/main" id="{A9BE2915-A492-08B1-D75B-F06849186D5A}"/>
              </a:ext>
            </a:extLst>
          </p:cNvPr>
          <p:cNvSpPr txBox="1"/>
          <p:nvPr/>
        </p:nvSpPr>
        <p:spPr>
          <a:xfrm>
            <a:off x="404700" y="4565999"/>
            <a:ext cx="8951952" cy="1400383"/>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This shows that the deficit has grown to £56.5m, despite the extra contributions of £2m per year having been paid since the last valuation</a:t>
            </a:r>
          </a:p>
          <a:p>
            <a:pPr marL="285750" indent="-285750">
              <a:spcBef>
                <a:spcPts val="300"/>
              </a:spcBef>
              <a:spcAft>
                <a:spcPts val="300"/>
              </a:spcAft>
              <a:buFont typeface="Arial" panose="020B0604020202020204" pitchFamily="34" charset="0"/>
              <a:buChar char="•"/>
            </a:pPr>
            <a:r>
              <a:rPr lang="en-GB" sz="2000" dirty="0"/>
              <a:t>The trustees must decide how this deficit is met, in conjunction with the University, which involves paying extra deficit contributions</a:t>
            </a:r>
          </a:p>
        </p:txBody>
      </p:sp>
    </p:spTree>
    <p:extLst>
      <p:ext uri="{BB962C8B-B14F-4D97-AF65-F5344CB8AC3E}">
        <p14:creationId xmlns:p14="http://schemas.microsoft.com/office/powerpoint/2010/main" val="175594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FB4C35-AF26-D0BD-1A67-7CCC8AE236DB}"/>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How a valuation works and the PASNAS results</a:t>
            </a:r>
          </a:p>
        </p:txBody>
      </p:sp>
      <p:sp>
        <p:nvSpPr>
          <p:cNvPr id="5" name="Rectangle 4">
            <a:extLst>
              <a:ext uri="{FF2B5EF4-FFF2-40B4-BE49-F238E27FC236}">
                <a16:creationId xmlns:a16="http://schemas.microsoft.com/office/drawing/2014/main" id="{0C71141B-9611-E79D-43EF-4DFA4DA883DF}"/>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6" name="TextBox 5">
            <a:extLst>
              <a:ext uri="{FF2B5EF4-FFF2-40B4-BE49-F238E27FC236}">
                <a16:creationId xmlns:a16="http://schemas.microsoft.com/office/drawing/2014/main" id="{4FC472F6-6CC9-69CD-6DA9-D12E341C77B4}"/>
              </a:ext>
            </a:extLst>
          </p:cNvPr>
          <p:cNvSpPr txBox="1"/>
          <p:nvPr/>
        </p:nvSpPr>
        <p:spPr>
          <a:xfrm>
            <a:off x="411790" y="904841"/>
            <a:ext cx="9125615" cy="40011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And the cost of providing future benefits has increased</a:t>
            </a:r>
          </a:p>
        </p:txBody>
      </p:sp>
      <p:graphicFrame>
        <p:nvGraphicFramePr>
          <p:cNvPr id="7" name="Table 6">
            <a:extLst>
              <a:ext uri="{FF2B5EF4-FFF2-40B4-BE49-F238E27FC236}">
                <a16:creationId xmlns:a16="http://schemas.microsoft.com/office/drawing/2014/main" id="{5CF70428-9C77-C82E-2E82-85C71F52D225}"/>
              </a:ext>
            </a:extLst>
          </p:cNvPr>
          <p:cNvGraphicFramePr>
            <a:graphicFrameLocks noGrp="1"/>
          </p:cNvGraphicFramePr>
          <p:nvPr>
            <p:extLst>
              <p:ext uri="{D42A27DB-BD31-4B8C-83A1-F6EECF244321}">
                <p14:modId xmlns:p14="http://schemas.microsoft.com/office/powerpoint/2010/main" val="2839603821"/>
              </p:ext>
            </p:extLst>
          </p:nvPr>
        </p:nvGraphicFramePr>
        <p:xfrm>
          <a:off x="762000" y="1437725"/>
          <a:ext cx="7425070" cy="3169920"/>
        </p:xfrm>
        <a:graphic>
          <a:graphicData uri="http://schemas.openxmlformats.org/drawingml/2006/table">
            <a:tbl>
              <a:tblPr firstRow="1" bandRow="1">
                <a:tableStyleId>{5C22544A-7EE6-4342-B048-85BDC9FD1C3A}</a:tableStyleId>
              </a:tblPr>
              <a:tblGrid>
                <a:gridCol w="5022112">
                  <a:extLst>
                    <a:ext uri="{9D8B030D-6E8A-4147-A177-3AD203B41FA5}">
                      <a16:colId xmlns:a16="http://schemas.microsoft.com/office/drawing/2014/main" val="3427217617"/>
                    </a:ext>
                  </a:extLst>
                </a:gridCol>
                <a:gridCol w="2402958">
                  <a:extLst>
                    <a:ext uri="{9D8B030D-6E8A-4147-A177-3AD203B41FA5}">
                      <a16:colId xmlns:a16="http://schemas.microsoft.com/office/drawing/2014/main" val="379692537"/>
                    </a:ext>
                  </a:extLst>
                </a:gridCol>
              </a:tblGrid>
              <a:tr h="337015">
                <a:tc>
                  <a:txBody>
                    <a:bodyPr/>
                    <a:lstStyle/>
                    <a:p>
                      <a:r>
                        <a:rPr lang="en-GB" sz="2000" dirty="0">
                          <a:solidFill>
                            <a:schemeClr val="tx1"/>
                          </a:solidFill>
                        </a:rPr>
                        <a:t>Future service benefits as at 31 July 2021</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Cost as % of salary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2984426"/>
                  </a:ext>
                </a:extLst>
              </a:tr>
              <a:tr h="272730">
                <a:tc>
                  <a:txBody>
                    <a:bodyPr/>
                    <a:lstStyle/>
                    <a:p>
                      <a:r>
                        <a:rPr lang="en-GB" sz="2000" dirty="0">
                          <a:solidFill>
                            <a:schemeClr val="tx1"/>
                          </a:solidFill>
                        </a:rPr>
                        <a:t>Contribution rate for accrual of pension</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26.1%</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640564"/>
                  </a:ext>
                </a:extLst>
              </a:tr>
              <a:tr h="272730">
                <a:tc>
                  <a:txBody>
                    <a:bodyPr/>
                    <a:lstStyle/>
                    <a:p>
                      <a:r>
                        <a:rPr lang="en-GB" sz="2000" dirty="0">
                          <a:solidFill>
                            <a:schemeClr val="tx1"/>
                          </a:solidFill>
                        </a:rPr>
                        <a:t>Contribution to expenses and death benefits</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1.5%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26322509"/>
                  </a:ext>
                </a:extLst>
              </a:tr>
              <a:tr h="272730">
                <a:tc>
                  <a:txBody>
                    <a:bodyPr/>
                    <a:lstStyle/>
                    <a:p>
                      <a:r>
                        <a:rPr lang="en-GB" sz="2000" b="1" dirty="0">
                          <a:solidFill>
                            <a:schemeClr val="tx1"/>
                          </a:solidFill>
                        </a:rPr>
                        <a:t>TOTAL</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b="1" dirty="0">
                          <a:solidFill>
                            <a:schemeClr val="tx1"/>
                          </a:solidFill>
                        </a:rPr>
                        <a:t>27.6%</a:t>
                      </a:r>
                    </a:p>
                  </a:txBody>
                  <a:tcPr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02402118"/>
                  </a:ext>
                </a:extLst>
              </a:tr>
              <a:tr h="272730">
                <a:tc>
                  <a:txBody>
                    <a:bodyPr/>
                    <a:lstStyle/>
                    <a:p>
                      <a:r>
                        <a:rPr lang="en-GB" sz="2000" dirty="0">
                          <a:solidFill>
                            <a:schemeClr val="tx1"/>
                          </a:solidFill>
                        </a:rPr>
                        <a:t>Current employer contribution rate</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13.85%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37149022"/>
                  </a:ext>
                </a:extLst>
              </a:tr>
              <a:tr h="272730">
                <a:tc>
                  <a:txBody>
                    <a:bodyPr/>
                    <a:lstStyle/>
                    <a:p>
                      <a:r>
                        <a:rPr lang="en-GB" sz="2000" dirty="0">
                          <a:solidFill>
                            <a:schemeClr val="tx1"/>
                          </a:solidFill>
                        </a:rPr>
                        <a:t>Current member contribution rate</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dirty="0">
                          <a:solidFill>
                            <a:schemeClr val="tx1"/>
                          </a:solidFill>
                        </a:rPr>
                        <a:t>7.2%</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85969832"/>
                  </a:ext>
                </a:extLst>
              </a:tr>
              <a:tr h="272730">
                <a:tc>
                  <a:txBody>
                    <a:bodyPr/>
                    <a:lstStyle/>
                    <a:p>
                      <a:r>
                        <a:rPr lang="en-GB" sz="2000" b="1" dirty="0">
                          <a:solidFill>
                            <a:schemeClr val="tx1"/>
                          </a:solidFill>
                        </a:rPr>
                        <a:t>TOTAL</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tc>
                  <a:txBody>
                    <a:bodyPr/>
                    <a:lstStyle/>
                    <a:p>
                      <a:pPr algn="ctr"/>
                      <a:r>
                        <a:rPr lang="en-GB" sz="2000" b="1" dirty="0">
                          <a:solidFill>
                            <a:schemeClr val="tx1"/>
                          </a:solidFill>
                        </a:rPr>
                        <a:t>21.05%</a:t>
                      </a:r>
                    </a:p>
                  </a:txBody>
                  <a:tcPr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92873095"/>
                  </a:ext>
                </a:extLst>
              </a:tr>
              <a:tr h="0">
                <a:tc>
                  <a:txBody>
                    <a:bodyPr/>
                    <a:lstStyle/>
                    <a:p>
                      <a:r>
                        <a:rPr lang="en-GB" sz="2000" b="1" dirty="0">
                          <a:solidFill>
                            <a:schemeClr val="tx1"/>
                          </a:solidFill>
                        </a:rPr>
                        <a:t>Extra required</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2000" b="1" dirty="0">
                          <a:solidFill>
                            <a:schemeClr val="tx1"/>
                          </a:solidFill>
                        </a:rPr>
                        <a:t>6.55%</a:t>
                      </a:r>
                    </a:p>
                  </a:txBody>
                  <a:tcPr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87050704"/>
                  </a:ext>
                </a:extLst>
              </a:tr>
            </a:tbl>
          </a:graphicData>
        </a:graphic>
      </p:graphicFrame>
      <p:sp>
        <p:nvSpPr>
          <p:cNvPr id="8" name="TextBox 7">
            <a:extLst>
              <a:ext uri="{FF2B5EF4-FFF2-40B4-BE49-F238E27FC236}">
                <a16:creationId xmlns:a16="http://schemas.microsoft.com/office/drawing/2014/main" id="{4795EF66-8C28-BBF6-1451-60CD935A922B}"/>
              </a:ext>
            </a:extLst>
          </p:cNvPr>
          <p:cNvSpPr txBox="1"/>
          <p:nvPr/>
        </p:nvSpPr>
        <p:spPr>
          <a:xfrm>
            <a:off x="404698" y="4831808"/>
            <a:ext cx="9125615" cy="707886"/>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The above table shows that the cost of continuing to provide future benefits has grown by 6.55% of salary</a:t>
            </a:r>
          </a:p>
        </p:txBody>
      </p:sp>
    </p:spTree>
    <p:extLst>
      <p:ext uri="{BB962C8B-B14F-4D97-AF65-F5344CB8AC3E}">
        <p14:creationId xmlns:p14="http://schemas.microsoft.com/office/powerpoint/2010/main" val="25733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C696A0-EBDB-60DD-CF8C-35490D2AE406}"/>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How a valuation works and the PASNAS results</a:t>
            </a:r>
          </a:p>
        </p:txBody>
      </p:sp>
      <p:sp>
        <p:nvSpPr>
          <p:cNvPr id="3" name="Rectangle 2">
            <a:extLst>
              <a:ext uri="{FF2B5EF4-FFF2-40B4-BE49-F238E27FC236}">
                <a16:creationId xmlns:a16="http://schemas.microsoft.com/office/drawing/2014/main" id="{2778CB34-EF1A-1A05-AB9B-84DE46C4BB96}"/>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4" name="TextBox 3">
            <a:extLst>
              <a:ext uri="{FF2B5EF4-FFF2-40B4-BE49-F238E27FC236}">
                <a16:creationId xmlns:a16="http://schemas.microsoft.com/office/drawing/2014/main" id="{D2A56B75-034F-95EF-CE38-EE2EB8794E66}"/>
              </a:ext>
            </a:extLst>
          </p:cNvPr>
          <p:cNvSpPr txBox="1"/>
          <p:nvPr/>
        </p:nvSpPr>
        <p:spPr>
          <a:xfrm>
            <a:off x="1619111" y="2286750"/>
            <a:ext cx="2599052" cy="1015663"/>
          </a:xfrm>
          <a:prstGeom prst="rect">
            <a:avLst/>
          </a:prstGeom>
          <a:noFill/>
          <a:ln>
            <a:noFill/>
          </a:ln>
        </p:spPr>
        <p:txBody>
          <a:bodyPr wrap="square">
            <a:spAutoFit/>
          </a:bodyPr>
          <a:lstStyle/>
          <a:p>
            <a:pPr algn="ctr">
              <a:spcBef>
                <a:spcPts val="300"/>
              </a:spcBef>
              <a:spcAft>
                <a:spcPts val="300"/>
              </a:spcAft>
            </a:pPr>
            <a:r>
              <a:rPr lang="en-GB" sz="6000" b="1" dirty="0"/>
              <a:t>£56.5m</a:t>
            </a:r>
          </a:p>
        </p:txBody>
      </p:sp>
      <p:sp>
        <p:nvSpPr>
          <p:cNvPr id="5" name="TextBox 4">
            <a:extLst>
              <a:ext uri="{FF2B5EF4-FFF2-40B4-BE49-F238E27FC236}">
                <a16:creationId xmlns:a16="http://schemas.microsoft.com/office/drawing/2014/main" id="{6DBEDA19-967E-431C-4C47-B90BD9036C39}"/>
              </a:ext>
            </a:extLst>
          </p:cNvPr>
          <p:cNvSpPr txBox="1"/>
          <p:nvPr/>
        </p:nvSpPr>
        <p:spPr>
          <a:xfrm>
            <a:off x="5404153" y="2286750"/>
            <a:ext cx="2599052" cy="1015663"/>
          </a:xfrm>
          <a:prstGeom prst="rect">
            <a:avLst/>
          </a:prstGeom>
          <a:noFill/>
          <a:ln>
            <a:noFill/>
          </a:ln>
        </p:spPr>
        <p:txBody>
          <a:bodyPr wrap="square">
            <a:spAutoFit/>
          </a:bodyPr>
          <a:lstStyle/>
          <a:p>
            <a:pPr algn="ctr">
              <a:spcBef>
                <a:spcPts val="300"/>
              </a:spcBef>
              <a:spcAft>
                <a:spcPts val="300"/>
              </a:spcAft>
            </a:pPr>
            <a:r>
              <a:rPr lang="en-GB" sz="6000" b="1" dirty="0"/>
              <a:t>6.55%</a:t>
            </a:r>
          </a:p>
        </p:txBody>
      </p:sp>
      <p:sp>
        <p:nvSpPr>
          <p:cNvPr id="7" name="TextBox 6">
            <a:extLst>
              <a:ext uri="{FF2B5EF4-FFF2-40B4-BE49-F238E27FC236}">
                <a16:creationId xmlns:a16="http://schemas.microsoft.com/office/drawing/2014/main" id="{6237EE7D-7BF0-9EA8-F967-7CA42E1711F5}"/>
              </a:ext>
            </a:extLst>
          </p:cNvPr>
          <p:cNvSpPr txBox="1"/>
          <p:nvPr/>
        </p:nvSpPr>
        <p:spPr>
          <a:xfrm>
            <a:off x="2209800" y="1262444"/>
            <a:ext cx="5201093" cy="954107"/>
          </a:xfrm>
          <a:prstGeom prst="rect">
            <a:avLst/>
          </a:prstGeom>
          <a:noFill/>
        </p:spPr>
        <p:txBody>
          <a:bodyPr wrap="square">
            <a:spAutoFit/>
          </a:bodyPr>
          <a:lstStyle/>
          <a:p>
            <a:pPr algn="ctr"/>
            <a:r>
              <a:rPr lang="en-GB" sz="2800" b="1" dirty="0"/>
              <a:t>The two primary issues raised in the 2021 valuation</a:t>
            </a:r>
            <a:endParaRPr lang="en-GB" sz="2800" dirty="0"/>
          </a:p>
        </p:txBody>
      </p:sp>
      <p:sp>
        <p:nvSpPr>
          <p:cNvPr id="8" name="TextBox 7">
            <a:extLst>
              <a:ext uri="{FF2B5EF4-FFF2-40B4-BE49-F238E27FC236}">
                <a16:creationId xmlns:a16="http://schemas.microsoft.com/office/drawing/2014/main" id="{20EF7F62-344B-AB51-A848-631E0518E19D}"/>
              </a:ext>
            </a:extLst>
          </p:cNvPr>
          <p:cNvSpPr txBox="1"/>
          <p:nvPr/>
        </p:nvSpPr>
        <p:spPr>
          <a:xfrm>
            <a:off x="1501265" y="3429000"/>
            <a:ext cx="2834744" cy="1200329"/>
          </a:xfrm>
          <a:prstGeom prst="rect">
            <a:avLst/>
          </a:prstGeom>
          <a:noFill/>
        </p:spPr>
        <p:txBody>
          <a:bodyPr wrap="square">
            <a:spAutoFit/>
          </a:bodyPr>
          <a:lstStyle/>
          <a:p>
            <a:pPr algn="ctr"/>
            <a:r>
              <a:rPr lang="en-GB" i="1" dirty="0"/>
              <a:t>The scheme deficit which needs to be met through an appropriate recovery plan including extra contributions</a:t>
            </a:r>
          </a:p>
        </p:txBody>
      </p:sp>
      <p:sp>
        <p:nvSpPr>
          <p:cNvPr id="9" name="TextBox 8">
            <a:extLst>
              <a:ext uri="{FF2B5EF4-FFF2-40B4-BE49-F238E27FC236}">
                <a16:creationId xmlns:a16="http://schemas.microsoft.com/office/drawing/2014/main" id="{9EF739B1-E84F-8505-8F4D-121B816529C0}"/>
              </a:ext>
            </a:extLst>
          </p:cNvPr>
          <p:cNvSpPr txBox="1"/>
          <p:nvPr/>
        </p:nvSpPr>
        <p:spPr>
          <a:xfrm>
            <a:off x="5290011" y="3421908"/>
            <a:ext cx="2834744" cy="1200329"/>
          </a:xfrm>
          <a:prstGeom prst="rect">
            <a:avLst/>
          </a:prstGeom>
          <a:noFill/>
        </p:spPr>
        <p:txBody>
          <a:bodyPr wrap="square">
            <a:spAutoFit/>
          </a:bodyPr>
          <a:lstStyle/>
          <a:p>
            <a:pPr algn="ctr"/>
            <a:r>
              <a:rPr lang="en-GB" i="1" dirty="0"/>
              <a:t>The extra contributions which would be needed to maintain the same level of future benefits</a:t>
            </a:r>
          </a:p>
        </p:txBody>
      </p:sp>
      <p:sp>
        <p:nvSpPr>
          <p:cNvPr id="10" name="Rectangle 9">
            <a:extLst>
              <a:ext uri="{FF2B5EF4-FFF2-40B4-BE49-F238E27FC236}">
                <a16:creationId xmlns:a16="http://schemas.microsoft.com/office/drawing/2014/main" id="{4F7C54EB-798E-491C-AC4B-5819F435D7B6}"/>
              </a:ext>
            </a:extLst>
          </p:cNvPr>
          <p:cNvSpPr/>
          <p:nvPr/>
        </p:nvSpPr>
        <p:spPr>
          <a:xfrm>
            <a:off x="1190847" y="1137684"/>
            <a:ext cx="7190448" cy="3912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3013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37D863-6BB8-A56E-C3FC-7190F20E5C83}"/>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The proposed changes to re-balance the scheme</a:t>
            </a:r>
          </a:p>
        </p:txBody>
      </p:sp>
      <p:sp>
        <p:nvSpPr>
          <p:cNvPr id="5" name="Rectangle 4">
            <a:extLst>
              <a:ext uri="{FF2B5EF4-FFF2-40B4-BE49-F238E27FC236}">
                <a16:creationId xmlns:a16="http://schemas.microsoft.com/office/drawing/2014/main" id="{167BF93B-A9B5-BD3D-C08B-9974F4F7CA49}"/>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6" name="TextBox 5">
            <a:extLst>
              <a:ext uri="{FF2B5EF4-FFF2-40B4-BE49-F238E27FC236}">
                <a16:creationId xmlns:a16="http://schemas.microsoft.com/office/drawing/2014/main" id="{644ADAB0-F4A0-7AF8-92FB-DADAE188E009}"/>
              </a:ext>
            </a:extLst>
          </p:cNvPr>
          <p:cNvSpPr txBox="1"/>
          <p:nvPr/>
        </p:nvSpPr>
        <p:spPr>
          <a:xfrm>
            <a:off x="411790" y="977993"/>
            <a:ext cx="9125615" cy="40011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The benefits provided by the scheme are </a:t>
            </a:r>
            <a:r>
              <a:rPr lang="en-GB" sz="2000" u="sng" dirty="0"/>
              <a:t>currently</a:t>
            </a:r>
            <a:r>
              <a:rPr lang="en-GB" sz="2000" dirty="0"/>
              <a:t> …</a:t>
            </a:r>
          </a:p>
        </p:txBody>
      </p:sp>
      <p:sp>
        <p:nvSpPr>
          <p:cNvPr id="7" name="TextBox 6">
            <a:extLst>
              <a:ext uri="{FF2B5EF4-FFF2-40B4-BE49-F238E27FC236}">
                <a16:creationId xmlns:a16="http://schemas.microsoft.com/office/drawing/2014/main" id="{32D21661-0572-4EC9-2A80-73C77E3EE4F4}"/>
              </a:ext>
            </a:extLst>
          </p:cNvPr>
          <p:cNvSpPr txBox="1"/>
          <p:nvPr/>
        </p:nvSpPr>
        <p:spPr>
          <a:xfrm>
            <a:off x="411789" y="5392014"/>
            <a:ext cx="8732211" cy="1015663"/>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GB" sz="2000" dirty="0"/>
              <a:t>The scheme is based on final salary, and there is a range of death and incapacity benefits payable.  Employer contributions are 13.85% of salary, plus £2m per year to the deficit </a:t>
            </a:r>
          </a:p>
        </p:txBody>
      </p:sp>
      <p:sp>
        <p:nvSpPr>
          <p:cNvPr id="9" name="TextBox 8">
            <a:extLst>
              <a:ext uri="{FF2B5EF4-FFF2-40B4-BE49-F238E27FC236}">
                <a16:creationId xmlns:a16="http://schemas.microsoft.com/office/drawing/2014/main" id="{440BE770-3711-F5F2-6A24-30D966769336}"/>
              </a:ext>
            </a:extLst>
          </p:cNvPr>
          <p:cNvSpPr txBox="1"/>
          <p:nvPr/>
        </p:nvSpPr>
        <p:spPr>
          <a:xfrm>
            <a:off x="762000" y="1464145"/>
            <a:ext cx="5911702" cy="954107"/>
          </a:xfrm>
          <a:prstGeom prst="rect">
            <a:avLst/>
          </a:prstGeom>
          <a:noFill/>
        </p:spPr>
        <p:txBody>
          <a:bodyPr wrap="square">
            <a:spAutoFit/>
          </a:bodyPr>
          <a:lstStyle/>
          <a:p>
            <a:r>
              <a:rPr lang="en-GB" sz="2800" b="1" dirty="0"/>
              <a:t>The rate of pension which builds-up for each year of pensionable service </a:t>
            </a:r>
            <a:endParaRPr lang="en-GB" sz="2800" dirty="0"/>
          </a:p>
        </p:txBody>
      </p:sp>
      <p:sp>
        <p:nvSpPr>
          <p:cNvPr id="11" name="TextBox 10">
            <a:extLst>
              <a:ext uri="{FF2B5EF4-FFF2-40B4-BE49-F238E27FC236}">
                <a16:creationId xmlns:a16="http://schemas.microsoft.com/office/drawing/2014/main" id="{4720EA12-CA5F-09E9-B147-F1995CEECE38}"/>
              </a:ext>
            </a:extLst>
          </p:cNvPr>
          <p:cNvSpPr txBox="1"/>
          <p:nvPr/>
        </p:nvSpPr>
        <p:spPr>
          <a:xfrm>
            <a:off x="7091916" y="1499676"/>
            <a:ext cx="1818168" cy="707886"/>
          </a:xfrm>
          <a:prstGeom prst="rect">
            <a:avLst/>
          </a:prstGeom>
          <a:noFill/>
        </p:spPr>
        <p:txBody>
          <a:bodyPr wrap="square">
            <a:spAutoFit/>
          </a:bodyPr>
          <a:lstStyle/>
          <a:p>
            <a:pPr algn="ctr"/>
            <a:r>
              <a:rPr lang="en-GB" sz="4000" b="1" dirty="0"/>
              <a:t>1/80th</a:t>
            </a:r>
            <a:endParaRPr lang="en-GB" sz="4000" dirty="0"/>
          </a:p>
        </p:txBody>
      </p:sp>
      <p:sp>
        <p:nvSpPr>
          <p:cNvPr id="13" name="TextBox 12">
            <a:extLst>
              <a:ext uri="{FF2B5EF4-FFF2-40B4-BE49-F238E27FC236}">
                <a16:creationId xmlns:a16="http://schemas.microsoft.com/office/drawing/2014/main" id="{CE370730-33FD-EEED-73A7-C1C35620709B}"/>
              </a:ext>
            </a:extLst>
          </p:cNvPr>
          <p:cNvSpPr txBox="1"/>
          <p:nvPr/>
        </p:nvSpPr>
        <p:spPr>
          <a:xfrm>
            <a:off x="6832600" y="2110475"/>
            <a:ext cx="2393696" cy="369332"/>
          </a:xfrm>
          <a:prstGeom prst="rect">
            <a:avLst/>
          </a:prstGeom>
          <a:noFill/>
        </p:spPr>
        <p:txBody>
          <a:bodyPr wrap="square">
            <a:spAutoFit/>
          </a:bodyPr>
          <a:lstStyle/>
          <a:p>
            <a:pPr algn="ctr"/>
            <a:r>
              <a:rPr lang="en-GB" i="1" dirty="0"/>
              <a:t>of pensionable salary</a:t>
            </a:r>
          </a:p>
        </p:txBody>
      </p:sp>
      <p:sp>
        <p:nvSpPr>
          <p:cNvPr id="14" name="TextBox 13">
            <a:extLst>
              <a:ext uri="{FF2B5EF4-FFF2-40B4-BE49-F238E27FC236}">
                <a16:creationId xmlns:a16="http://schemas.microsoft.com/office/drawing/2014/main" id="{14298F71-6D9A-D183-35CB-27C8C34BF83F}"/>
              </a:ext>
            </a:extLst>
          </p:cNvPr>
          <p:cNvSpPr txBox="1"/>
          <p:nvPr/>
        </p:nvSpPr>
        <p:spPr>
          <a:xfrm>
            <a:off x="762000" y="2664264"/>
            <a:ext cx="5911702" cy="954107"/>
          </a:xfrm>
          <a:prstGeom prst="rect">
            <a:avLst/>
          </a:prstGeom>
          <a:noFill/>
        </p:spPr>
        <p:txBody>
          <a:bodyPr wrap="square">
            <a:spAutoFit/>
          </a:bodyPr>
          <a:lstStyle/>
          <a:p>
            <a:r>
              <a:rPr lang="en-GB" sz="2800" b="1" dirty="0"/>
              <a:t>The rate at which lump sum at retirement builds-up </a:t>
            </a:r>
            <a:endParaRPr lang="en-GB" sz="2800" dirty="0"/>
          </a:p>
        </p:txBody>
      </p:sp>
      <p:sp>
        <p:nvSpPr>
          <p:cNvPr id="15" name="TextBox 14">
            <a:extLst>
              <a:ext uri="{FF2B5EF4-FFF2-40B4-BE49-F238E27FC236}">
                <a16:creationId xmlns:a16="http://schemas.microsoft.com/office/drawing/2014/main" id="{82BB3CC7-04C9-101E-5337-8A91500FC814}"/>
              </a:ext>
            </a:extLst>
          </p:cNvPr>
          <p:cNvSpPr txBox="1"/>
          <p:nvPr/>
        </p:nvSpPr>
        <p:spPr>
          <a:xfrm>
            <a:off x="6832600" y="2649708"/>
            <a:ext cx="2311400" cy="1015663"/>
          </a:xfrm>
          <a:prstGeom prst="rect">
            <a:avLst/>
          </a:prstGeom>
          <a:noFill/>
        </p:spPr>
        <p:txBody>
          <a:bodyPr wrap="square">
            <a:spAutoFit/>
          </a:bodyPr>
          <a:lstStyle/>
          <a:p>
            <a:pPr algn="ctr"/>
            <a:r>
              <a:rPr lang="en-GB" sz="4000" b="1" dirty="0"/>
              <a:t>3x</a:t>
            </a:r>
          </a:p>
          <a:p>
            <a:pPr algn="ctr"/>
            <a:r>
              <a:rPr lang="en-GB" i="1" dirty="0"/>
              <a:t>the annual pension</a:t>
            </a:r>
          </a:p>
        </p:txBody>
      </p:sp>
      <p:sp>
        <p:nvSpPr>
          <p:cNvPr id="16" name="TextBox 15">
            <a:extLst>
              <a:ext uri="{FF2B5EF4-FFF2-40B4-BE49-F238E27FC236}">
                <a16:creationId xmlns:a16="http://schemas.microsoft.com/office/drawing/2014/main" id="{08C6D38A-183F-CEE9-EFCC-A615957A2072}"/>
              </a:ext>
            </a:extLst>
          </p:cNvPr>
          <p:cNvSpPr txBox="1"/>
          <p:nvPr/>
        </p:nvSpPr>
        <p:spPr>
          <a:xfrm>
            <a:off x="762000" y="4654970"/>
            <a:ext cx="5911702" cy="523220"/>
          </a:xfrm>
          <a:prstGeom prst="rect">
            <a:avLst/>
          </a:prstGeom>
          <a:noFill/>
        </p:spPr>
        <p:txBody>
          <a:bodyPr wrap="square">
            <a:spAutoFit/>
          </a:bodyPr>
          <a:lstStyle/>
          <a:p>
            <a:r>
              <a:rPr lang="en-GB" sz="2800" b="1" dirty="0"/>
              <a:t>The rate of member contributions</a:t>
            </a:r>
            <a:endParaRPr lang="en-GB" sz="2800" dirty="0"/>
          </a:p>
        </p:txBody>
      </p:sp>
      <p:sp>
        <p:nvSpPr>
          <p:cNvPr id="17" name="TextBox 16">
            <a:extLst>
              <a:ext uri="{FF2B5EF4-FFF2-40B4-BE49-F238E27FC236}">
                <a16:creationId xmlns:a16="http://schemas.microsoft.com/office/drawing/2014/main" id="{9E20E291-C344-4DFF-07AC-856854479AD0}"/>
              </a:ext>
            </a:extLst>
          </p:cNvPr>
          <p:cNvSpPr txBox="1"/>
          <p:nvPr/>
        </p:nvSpPr>
        <p:spPr>
          <a:xfrm>
            <a:off x="6905752" y="4585550"/>
            <a:ext cx="2311400" cy="707886"/>
          </a:xfrm>
          <a:prstGeom prst="rect">
            <a:avLst/>
          </a:prstGeom>
          <a:noFill/>
        </p:spPr>
        <p:txBody>
          <a:bodyPr wrap="square">
            <a:spAutoFit/>
          </a:bodyPr>
          <a:lstStyle/>
          <a:p>
            <a:pPr algn="ctr"/>
            <a:r>
              <a:rPr lang="en-GB" sz="4000" b="1" dirty="0"/>
              <a:t>7.2%</a:t>
            </a:r>
          </a:p>
        </p:txBody>
      </p:sp>
      <p:sp>
        <p:nvSpPr>
          <p:cNvPr id="18" name="TextBox 17">
            <a:extLst>
              <a:ext uri="{FF2B5EF4-FFF2-40B4-BE49-F238E27FC236}">
                <a16:creationId xmlns:a16="http://schemas.microsoft.com/office/drawing/2014/main" id="{EF8648C4-33E6-4D14-7478-DB6D5D0B21D9}"/>
              </a:ext>
            </a:extLst>
          </p:cNvPr>
          <p:cNvSpPr txBox="1"/>
          <p:nvPr/>
        </p:nvSpPr>
        <p:spPr>
          <a:xfrm>
            <a:off x="771144" y="3812303"/>
            <a:ext cx="5911702" cy="523220"/>
          </a:xfrm>
          <a:prstGeom prst="rect">
            <a:avLst/>
          </a:prstGeom>
          <a:noFill/>
        </p:spPr>
        <p:txBody>
          <a:bodyPr wrap="square">
            <a:spAutoFit/>
          </a:bodyPr>
          <a:lstStyle/>
          <a:p>
            <a:r>
              <a:rPr lang="en-GB" sz="2800" b="1" dirty="0"/>
              <a:t>Normal Retirement Age</a:t>
            </a:r>
            <a:endParaRPr lang="en-GB" sz="2800" dirty="0"/>
          </a:p>
        </p:txBody>
      </p:sp>
      <p:sp>
        <p:nvSpPr>
          <p:cNvPr id="19" name="TextBox 18">
            <a:extLst>
              <a:ext uri="{FF2B5EF4-FFF2-40B4-BE49-F238E27FC236}">
                <a16:creationId xmlns:a16="http://schemas.microsoft.com/office/drawing/2014/main" id="{D94FD7F8-D34B-1D3E-B70B-5CD995C04C91}"/>
              </a:ext>
            </a:extLst>
          </p:cNvPr>
          <p:cNvSpPr txBox="1"/>
          <p:nvPr/>
        </p:nvSpPr>
        <p:spPr>
          <a:xfrm>
            <a:off x="6914896" y="3742883"/>
            <a:ext cx="2311400" cy="707886"/>
          </a:xfrm>
          <a:prstGeom prst="rect">
            <a:avLst/>
          </a:prstGeom>
          <a:noFill/>
        </p:spPr>
        <p:txBody>
          <a:bodyPr wrap="square">
            <a:spAutoFit/>
          </a:bodyPr>
          <a:lstStyle/>
          <a:p>
            <a:pPr algn="ctr"/>
            <a:r>
              <a:rPr lang="en-GB" sz="4000" b="1" dirty="0"/>
              <a:t>Age 65</a:t>
            </a:r>
          </a:p>
        </p:txBody>
      </p:sp>
      <p:cxnSp>
        <p:nvCxnSpPr>
          <p:cNvPr id="3" name="Straight Connector 2">
            <a:extLst>
              <a:ext uri="{FF2B5EF4-FFF2-40B4-BE49-F238E27FC236}">
                <a16:creationId xmlns:a16="http://schemas.microsoft.com/office/drawing/2014/main" id="{056A5D4B-4362-73D7-50D4-974DB4024F23}"/>
              </a:ext>
            </a:extLst>
          </p:cNvPr>
          <p:cNvCxnSpPr/>
          <p:nvPr/>
        </p:nvCxnSpPr>
        <p:spPr>
          <a:xfrm>
            <a:off x="6238240" y="1960880"/>
            <a:ext cx="667512"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5B1C6F2-5B7B-B131-D4D6-71518889FD3F}"/>
              </a:ext>
            </a:extLst>
          </p:cNvPr>
          <p:cNvCxnSpPr>
            <a:cxnSpLocks/>
          </p:cNvCxnSpPr>
          <p:nvPr/>
        </p:nvCxnSpPr>
        <p:spPr>
          <a:xfrm>
            <a:off x="5570728" y="3139440"/>
            <a:ext cx="1521188"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74F3B4B-4E9E-6877-A2B5-E60792115170}"/>
              </a:ext>
            </a:extLst>
          </p:cNvPr>
          <p:cNvCxnSpPr>
            <a:cxnSpLocks/>
          </p:cNvCxnSpPr>
          <p:nvPr/>
        </p:nvCxnSpPr>
        <p:spPr>
          <a:xfrm>
            <a:off x="4480560" y="4104640"/>
            <a:ext cx="261135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70AE83B-5516-11A9-3AFF-52461AFE261F}"/>
              </a:ext>
            </a:extLst>
          </p:cNvPr>
          <p:cNvCxnSpPr>
            <a:cxnSpLocks/>
          </p:cNvCxnSpPr>
          <p:nvPr/>
        </p:nvCxnSpPr>
        <p:spPr>
          <a:xfrm>
            <a:off x="5994400" y="4927600"/>
            <a:ext cx="14630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303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3FC8F-C526-CD76-9B45-35C6CFF6F7C2}"/>
              </a:ext>
            </a:extLst>
          </p:cNvPr>
          <p:cNvSpPr txBox="1"/>
          <p:nvPr/>
        </p:nvSpPr>
        <p:spPr>
          <a:xfrm>
            <a:off x="891167" y="310402"/>
            <a:ext cx="7190448" cy="461665"/>
          </a:xfrm>
          <a:prstGeom prst="rect">
            <a:avLst/>
          </a:prstGeom>
          <a:noFill/>
        </p:spPr>
        <p:txBody>
          <a:bodyPr wrap="square">
            <a:spAutoFit/>
          </a:bodyPr>
          <a:lstStyle/>
          <a:p>
            <a:pPr>
              <a:spcBef>
                <a:spcPts val="900"/>
              </a:spcBef>
              <a:spcAft>
                <a:spcPts val="900"/>
              </a:spcAft>
            </a:pPr>
            <a:r>
              <a:rPr lang="en-GB" sz="2400" b="1" dirty="0"/>
              <a:t>The proposed changes to re-balance the scheme</a:t>
            </a:r>
          </a:p>
        </p:txBody>
      </p:sp>
      <p:sp>
        <p:nvSpPr>
          <p:cNvPr id="3" name="Rectangle 2">
            <a:extLst>
              <a:ext uri="{FF2B5EF4-FFF2-40B4-BE49-F238E27FC236}">
                <a16:creationId xmlns:a16="http://schemas.microsoft.com/office/drawing/2014/main" id="{2C1CE90F-3FD8-113C-A771-1F1698722D2B}"/>
              </a:ext>
            </a:extLst>
          </p:cNvPr>
          <p:cNvSpPr/>
          <p:nvPr/>
        </p:nvSpPr>
        <p:spPr>
          <a:xfrm>
            <a:off x="304800" y="359317"/>
            <a:ext cx="457200"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sym typeface="Wingdings" panose="05000000000000000000" pitchFamily="2" charset="2"/>
              </a:rPr>
              <a:t></a:t>
            </a:r>
            <a:endParaRPr lang="en-GB" sz="4800" dirty="0">
              <a:solidFill>
                <a:schemeClr val="tx1"/>
              </a:solidFill>
            </a:endParaRPr>
          </a:p>
        </p:txBody>
      </p:sp>
      <p:sp>
        <p:nvSpPr>
          <p:cNvPr id="4" name="TextBox 3">
            <a:extLst>
              <a:ext uri="{FF2B5EF4-FFF2-40B4-BE49-F238E27FC236}">
                <a16:creationId xmlns:a16="http://schemas.microsoft.com/office/drawing/2014/main" id="{EF51723A-416D-7D2D-06DE-A6DD6C132B80}"/>
              </a:ext>
            </a:extLst>
          </p:cNvPr>
          <p:cNvSpPr txBox="1"/>
          <p:nvPr/>
        </p:nvSpPr>
        <p:spPr>
          <a:xfrm>
            <a:off x="533400" y="1081771"/>
            <a:ext cx="8599966" cy="400110"/>
          </a:xfrm>
          <a:prstGeom prst="rect">
            <a:avLst/>
          </a:prstGeom>
          <a:noFill/>
        </p:spPr>
        <p:txBody>
          <a:bodyPr wrap="square" rtlCol="0">
            <a:spAutoFit/>
          </a:bodyPr>
          <a:lstStyle/>
          <a:p>
            <a:pPr>
              <a:spcBef>
                <a:spcPts val="300"/>
              </a:spcBef>
              <a:spcAft>
                <a:spcPts val="300"/>
              </a:spcAft>
            </a:pPr>
            <a:r>
              <a:rPr lang="en-GB" sz="2000" dirty="0"/>
              <a:t>Some of the levers available to address the rising cost of future benefits (6.55%):</a:t>
            </a:r>
          </a:p>
        </p:txBody>
      </p:sp>
      <p:graphicFrame>
        <p:nvGraphicFramePr>
          <p:cNvPr id="5" name="Table 4">
            <a:extLst>
              <a:ext uri="{FF2B5EF4-FFF2-40B4-BE49-F238E27FC236}">
                <a16:creationId xmlns:a16="http://schemas.microsoft.com/office/drawing/2014/main" id="{5326E176-536D-FB5F-0A29-6E90D90BB8A3}"/>
              </a:ext>
            </a:extLst>
          </p:cNvPr>
          <p:cNvGraphicFramePr>
            <a:graphicFrameLocks noGrp="1"/>
          </p:cNvGraphicFramePr>
          <p:nvPr>
            <p:extLst>
              <p:ext uri="{D42A27DB-BD31-4B8C-83A1-F6EECF244321}">
                <p14:modId xmlns:p14="http://schemas.microsoft.com/office/powerpoint/2010/main" val="3835564428"/>
              </p:ext>
            </p:extLst>
          </p:nvPr>
        </p:nvGraphicFramePr>
        <p:xfrm>
          <a:off x="575320" y="1620531"/>
          <a:ext cx="8516125" cy="3931920"/>
        </p:xfrm>
        <a:graphic>
          <a:graphicData uri="http://schemas.openxmlformats.org/drawingml/2006/table">
            <a:tbl>
              <a:tblPr firstRow="1" bandRow="1">
                <a:tableStyleId>{5C22544A-7EE6-4342-B048-85BDC9FD1C3A}</a:tableStyleId>
              </a:tblPr>
              <a:tblGrid>
                <a:gridCol w="3678312">
                  <a:extLst>
                    <a:ext uri="{9D8B030D-6E8A-4147-A177-3AD203B41FA5}">
                      <a16:colId xmlns:a16="http://schemas.microsoft.com/office/drawing/2014/main" val="3152982593"/>
                    </a:ext>
                  </a:extLst>
                </a:gridCol>
                <a:gridCol w="4837813">
                  <a:extLst>
                    <a:ext uri="{9D8B030D-6E8A-4147-A177-3AD203B41FA5}">
                      <a16:colId xmlns:a16="http://schemas.microsoft.com/office/drawing/2014/main" val="2303153862"/>
                    </a:ext>
                  </a:extLst>
                </a:gridCol>
              </a:tblGrid>
              <a:tr h="665353">
                <a:tc>
                  <a:txBody>
                    <a:bodyPr/>
                    <a:lstStyle/>
                    <a:p>
                      <a:pPr algn="l"/>
                      <a:r>
                        <a:rPr lang="en-GB" sz="1800" b="0" dirty="0">
                          <a:solidFill>
                            <a:schemeClr val="tx1"/>
                          </a:solidFill>
                        </a:rPr>
                        <a:t>Reduce the pension accrual rate (and the lump sum) to bear all of the increased costs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lang="en-GB" sz="1800" b="0" i="1" dirty="0">
                          <a:solidFill>
                            <a:schemeClr val="tx1"/>
                          </a:solidFill>
                        </a:rPr>
                        <a:t>This would require deep changes to the pension (and lump sum) accrual rate – with pension accrual rate weaker than 1/90ths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28063391"/>
                  </a:ext>
                </a:extLst>
              </a:tr>
              <a:tr h="665353">
                <a:tc>
                  <a:txBody>
                    <a:bodyPr/>
                    <a:lstStyle/>
                    <a:p>
                      <a:pPr algn="l"/>
                      <a:r>
                        <a:rPr lang="en-GB" sz="1800" b="0" dirty="0">
                          <a:solidFill>
                            <a:schemeClr val="tx1"/>
                          </a:solidFill>
                        </a:rPr>
                        <a:t>Make other changes to future benefits, to normal retirement date, death and incapacity benefits, final salary design etc.</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lang="en-GB" sz="1800" b="0" i="1" dirty="0">
                          <a:solidFill>
                            <a:schemeClr val="tx1"/>
                          </a:solidFill>
                        </a:rPr>
                        <a:t>Some changes to retirement age might be sensible, but envisage strong support to maintain family and life event benefits, and final salary design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144590439"/>
                  </a:ext>
                </a:extLst>
              </a:tr>
              <a:tr h="567318">
                <a:tc>
                  <a:txBody>
                    <a:bodyPr/>
                    <a:lstStyle/>
                    <a:p>
                      <a:pPr algn="l"/>
                      <a:r>
                        <a:rPr lang="en-GB" sz="1800" b="0" dirty="0">
                          <a:solidFill>
                            <a:schemeClr val="tx1"/>
                          </a:solidFill>
                        </a:rPr>
                        <a:t>Increase member contributions to bear all of the cost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solidFill>
                            <a:schemeClr val="tx1"/>
                          </a:solidFill>
                        </a:rPr>
                        <a:t>Would raise member contributions to unsustainable levels, especially at current times – leading to opting-out and no pension provision</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789170945"/>
                  </a:ext>
                </a:extLst>
              </a:tr>
              <a:tr h="567318">
                <a:tc>
                  <a:txBody>
                    <a:bodyPr/>
                    <a:lstStyle/>
                    <a:p>
                      <a:pPr algn="l"/>
                      <a:r>
                        <a:rPr lang="en-GB" sz="1800" b="0" dirty="0">
                          <a:solidFill>
                            <a:schemeClr val="tx1"/>
                          </a:solidFill>
                        </a:rPr>
                        <a:t>University and other employers pay all the cost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solidFill>
                            <a:schemeClr val="tx1"/>
                          </a:solidFill>
                        </a:rPr>
                        <a:t>Unsustainable for the University and employers, member pensions are more valuable therefore reasonable to share burden</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436557162"/>
                  </a:ext>
                </a:extLst>
              </a:tr>
            </a:tbl>
          </a:graphicData>
        </a:graphic>
      </p:graphicFrame>
      <p:sp>
        <p:nvSpPr>
          <p:cNvPr id="6" name="TextBox 5">
            <a:extLst>
              <a:ext uri="{FF2B5EF4-FFF2-40B4-BE49-F238E27FC236}">
                <a16:creationId xmlns:a16="http://schemas.microsoft.com/office/drawing/2014/main" id="{2EB3040F-32EC-E67C-6B72-F45178C97DA8}"/>
              </a:ext>
            </a:extLst>
          </p:cNvPr>
          <p:cNvSpPr txBox="1"/>
          <p:nvPr/>
        </p:nvSpPr>
        <p:spPr>
          <a:xfrm>
            <a:off x="533400" y="5691101"/>
            <a:ext cx="8173278" cy="400110"/>
          </a:xfrm>
          <a:prstGeom prst="rect">
            <a:avLst/>
          </a:prstGeom>
          <a:noFill/>
        </p:spPr>
        <p:txBody>
          <a:bodyPr wrap="square" rtlCol="0">
            <a:spAutoFit/>
          </a:bodyPr>
          <a:lstStyle/>
          <a:p>
            <a:pPr>
              <a:spcBef>
                <a:spcPts val="300"/>
              </a:spcBef>
              <a:spcAft>
                <a:spcPts val="300"/>
              </a:spcAft>
            </a:pPr>
            <a:r>
              <a:rPr lang="en-GB" sz="2000" dirty="0"/>
              <a:t>A package which draws from these levers is proposed as the solution …</a:t>
            </a:r>
          </a:p>
        </p:txBody>
      </p:sp>
    </p:spTree>
    <p:extLst>
      <p:ext uri="{BB962C8B-B14F-4D97-AF65-F5344CB8AC3E}">
        <p14:creationId xmlns:p14="http://schemas.microsoft.com/office/powerpoint/2010/main" val="14488156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80F7141451344BB1F7CF3BA9BCB10" ma:contentTypeVersion="19" ma:contentTypeDescription="Create a new document." ma:contentTypeScope="" ma:versionID="cf0f69acbbeb1e5956ead6c725945c8e">
  <xsd:schema xmlns:xsd="http://www.w3.org/2001/XMLSchema" xmlns:xs="http://www.w3.org/2001/XMLSchema" xmlns:p="http://schemas.microsoft.com/office/2006/metadata/properties" xmlns:ns2="56c7aab3-81b5-44ad-ad72-57c916b76c08" xmlns:ns3="e269b097-0687-4382-95a6-d1187d84b2a1" targetNamespace="http://schemas.microsoft.com/office/2006/metadata/properties" ma:root="true" ma:fieldsID="ef27c48d9be47c956b9dbddc59728aab" ns2:_="" ns3:_="">
    <xsd:import namespace="56c7aab3-81b5-44ad-ad72-57c916b76c08"/>
    <xsd:import namespace="e269b097-0687-4382-95a6-d1187d84b2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PageURL"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PublicURL" minOccurs="0"/>
                <xsd:element ref="ns3:MediaLengthInSeconds" minOccurs="0"/>
                <xsd:element ref="ns2:_dlc_DocId" minOccurs="0"/>
                <xsd:element ref="ns2:_dlc_DocIdUrl" minOccurs="0"/>
                <xsd:element ref="ns2:_dlc_DocIdPersistId"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7aab3-81b5-44ad-ad72-57c916b76c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0a156b87-8603-40c3-a6c8-180fbcb95d75}" ma:internalName="TaxCatchAll" ma:showField="CatchAllData" ma:web="56c7aab3-81b5-44ad-ad72-57c916b76c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b097-0687-4382-95a6-d1187d84b2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PageURL" ma:index="12" nillable="true" ma:displayName="Page URL" ma:internalName="PageURL">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PublicURL" ma:index="21" nillable="true" ma:displayName="PublicURL" ma:description="The public web address of the file (to use in site publisher)" ma:format="Dropdown" ma:internalName="PublicURL">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56c7aab3-81b5-44ad-ad72-57c916b76c08">7D7UTFFHD354-1258763940-45842</_dlc_DocId>
    <lcf76f155ced4ddcb4097134ff3c332f xmlns="e269b097-0687-4382-95a6-d1187d84b2a1">
      <Terms xmlns="http://schemas.microsoft.com/office/infopath/2007/PartnerControls"/>
    </lcf76f155ced4ddcb4097134ff3c332f>
    <TaxCatchAll xmlns="56c7aab3-81b5-44ad-ad72-57c916b76c08" xsi:nil="true"/>
    <PageURL xmlns="e269b097-0687-4382-95a6-d1187d84b2a1" xsi:nil="true"/>
    <PublicURL xmlns="e269b097-0687-4382-95a6-d1187d84b2a1" xsi:nil="true"/>
    <_dlc_DocIdUrl xmlns="56c7aab3-81b5-44ad-ad72-57c916b76c08">
      <Url>https://sotonac.sharepoint.com/teams/PublicDocuments/_layouts/15/DocIdRedir.aspx?ID=7D7UTFFHD354-1258763940-45842</Url>
      <Description>7D7UTFFHD354-1258763940-45842</Description>
    </_dlc_DocIdUrl>
  </documentManagement>
</p:properties>
</file>

<file path=customXml/itemProps1.xml><?xml version="1.0" encoding="utf-8"?>
<ds:datastoreItem xmlns:ds="http://schemas.openxmlformats.org/officeDocument/2006/customXml" ds:itemID="{85987F50-4453-461F-91B7-C92E37946F0E}"/>
</file>

<file path=customXml/itemProps2.xml><?xml version="1.0" encoding="utf-8"?>
<ds:datastoreItem xmlns:ds="http://schemas.openxmlformats.org/officeDocument/2006/customXml" ds:itemID="{EBD37D0B-2266-4D6E-B4A8-7BE8EA7BAA07}"/>
</file>

<file path=customXml/itemProps3.xml><?xml version="1.0" encoding="utf-8"?>
<ds:datastoreItem xmlns:ds="http://schemas.openxmlformats.org/officeDocument/2006/customXml" ds:itemID="{6829290D-BB7B-4FD8-9B63-AF6A7D6ECACD}"/>
</file>

<file path=customXml/itemProps4.xml><?xml version="1.0" encoding="utf-8"?>
<ds:datastoreItem xmlns:ds="http://schemas.openxmlformats.org/officeDocument/2006/customXml" ds:itemID="{42A88C06-8E46-4210-8FEE-DAE09323A82A}"/>
</file>

<file path=docProps/app.xml><?xml version="1.0" encoding="utf-8"?>
<Properties xmlns="http://schemas.openxmlformats.org/officeDocument/2006/extended-properties" xmlns:vt="http://schemas.openxmlformats.org/officeDocument/2006/docPropsVTypes">
  <Template>TM03090434[[fn=Wood Type]]</Template>
  <TotalTime>26568</TotalTime>
  <Words>1548</Words>
  <Application>Microsoft Office PowerPoint</Application>
  <PresentationFormat>A4 Paper (210x297 mm)</PresentationFormat>
  <Paragraphs>160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dc:creator>
  <cp:lastModifiedBy>Carol Johnson</cp:lastModifiedBy>
  <cp:revision>443</cp:revision>
  <cp:lastPrinted>2022-07-06T17:26:27Z</cp:lastPrinted>
  <dcterms:created xsi:type="dcterms:W3CDTF">2020-11-16T10:20:24Z</dcterms:created>
  <dcterms:modified xsi:type="dcterms:W3CDTF">2022-07-20T06:27:23Z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0x010100D7680F7141451344BB1F7CF3BA9BCB10</vt:lpwstr>
  </property>
  <property fmtid="{D5CDD505-2E9C-101B-9397-08002B2CF9AE}" pid="3" name="_dlc_DocIdItemGuid">
    <vt:lpwstr>db0f6df5-32cd-473f-b8c7-17ad86c146fe</vt:lpwstr>
  </property>
</Properties>
</file>