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21388388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0"/>
  </p:normalViewPr>
  <p:slideViewPr>
    <p:cSldViewPr snapToGrid="0" snapToObjects="1">
      <p:cViewPr>
        <p:scale>
          <a:sx n="21" d="100"/>
          <a:sy n="21" d="100"/>
        </p:scale>
        <p:origin x="1776" y="-1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4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1387816" cy="30275784"/>
          </a:xfrm>
          <a:prstGeom prst="rect">
            <a:avLst/>
          </a:prstGeom>
          <a:solidFill>
            <a:srgbClr val="C0E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280160" y="640080"/>
            <a:ext cx="18827496" cy="233172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</a:pPr>
            <a:r>
              <a:rPr sz="5400" b="1" i="0" dirty="0">
                <a:solidFill>
                  <a:srgbClr val="2E6E96"/>
                </a:solidFill>
                <a:latin typeface="Arial"/>
              </a:rPr>
              <a:t>Bringing Black British and Electronic Music into the Classroom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Diversifying music education: not either/or, but widening what schools teach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4560" y="3200400"/>
            <a:ext cx="16998696" cy="91440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 dirty="0">
                <a:solidFill>
                  <a:srgbClr val="162B3C"/>
                </a:solidFill>
                <a:latin typeface="Arial"/>
              </a:rPr>
              <a:t>EQUALIZE is led by Young Sounds UK with the Black Music Research Unit (University of Westminster), and partners Punch Records (Birmingham), Bradford AllStar Entertainments and Bradford Music &amp; Arts Service. Funded by the AHRC Hub for Public Engagement with Music Research. Poster: Amna Smith, University of Southampton.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80160" y="4434840"/>
            <a:ext cx="18827496" cy="2286000"/>
          </a:xfrm>
          <a:prstGeom prst="roundRect">
            <a:avLst/>
          </a:prstGeom>
          <a:solidFill>
            <a:srgbClr val="2E6E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737360" y="4544568"/>
            <a:ext cx="17913096" cy="2066543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 i="0" dirty="0">
                <a:solidFill>
                  <a:srgbClr val="BFDDEF"/>
                </a:solidFill>
                <a:latin typeface="Arial"/>
              </a:rPr>
              <a:t>THIS IS NOT CLASSICAL VERSUS ELECTRONIC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500" b="1" i="0" dirty="0">
                <a:solidFill>
                  <a:srgbClr val="FFFFFF"/>
                </a:solidFill>
                <a:latin typeface="Arial"/>
              </a:rPr>
              <a:t>Teachers want to teach it all. They value every genre, they just lack experience and confidence in Black British and electronic music.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80160" y="7269480"/>
            <a:ext cx="2240280" cy="786384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E6E96"/>
                </a:solidFill>
                <a:latin typeface="Arial"/>
              </a:rPr>
              <a:t>Problem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8238744"/>
            <a:ext cx="9098280" cy="291846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0" i="0" dirty="0">
                <a:solidFill>
                  <a:srgbClr val="162B3C"/>
                </a:solidFill>
                <a:latin typeface="Arial"/>
              </a:rPr>
              <a:t>Black British and electronic music are the dominant popular music young people listen to and make, yet they are largely missing from school music.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The system, and the mindset, built around the classical canon has restricted their provision in schools.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Black British musicians are severely underrepresented in the workforce (ICM, 2021).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80160" y="11641835"/>
            <a:ext cx="4434840" cy="786384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E6E96"/>
                </a:solidFill>
                <a:latin typeface="Arial"/>
              </a:rPr>
              <a:t>EQUALIZE’s approach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12611099"/>
            <a:ext cx="9098280" cy="1762759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0" i="0">
                <a:solidFill>
                  <a:srgbClr val="162B3C"/>
                </a:solidFill>
                <a:latin typeface="Arial"/>
              </a:rPr>
              <a:t>Co-creative workshops with young people in Bradford and Birmingham, with strong engagement (Robinson, 2026).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Young people chose their genre, their starting point, and whether to work solo or together.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81360" y="7269480"/>
            <a:ext cx="9098280" cy="5943600"/>
          </a:xfrm>
          <a:prstGeom prst="rect">
            <a:avLst/>
          </a:prstGeom>
          <a:solidFill>
            <a:srgbClr val="E6F3FB"/>
          </a:solidFill>
          <a:ln w="22225">
            <a:solidFill>
              <a:srgbClr val="2E6E96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0" y="7269480"/>
            <a:ext cx="9098280" cy="5943600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sz="2300" b="1" i="0" dirty="0">
                <a:solidFill>
                  <a:srgbClr val="2E6E96"/>
                </a:solidFill>
                <a:latin typeface="Arial"/>
              </a:rPr>
              <a:t>[ Insert workshop photo ]</a:t>
            </a:r>
          </a:p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1" dirty="0">
                <a:solidFill>
                  <a:srgbClr val="52606B"/>
                </a:solidFill>
                <a:latin typeface="Arial"/>
              </a:rPr>
              <a:t>EQUALIZE workshop, Bradford / Birmingham, 2025–26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881360" y="13578840"/>
            <a:ext cx="3154680" cy="786384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E6E96"/>
                </a:solidFill>
                <a:latin typeface="Arial"/>
              </a:rPr>
              <a:t>The evidence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360" y="14548104"/>
            <a:ext cx="9098280" cy="3189527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Across the Bradford schools, Black British Electronic</a:t>
            </a:r>
            <a:r>
              <a:rPr lang="en-GB" sz="2500" b="0" i="0" dirty="0">
                <a:solidFill>
                  <a:srgbClr val="162B3C"/>
                </a:solidFill>
                <a:latin typeface="Arial"/>
              </a:rPr>
              <a:t>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was the </a:t>
            </a:r>
            <a:r>
              <a:rPr sz="2500" b="1" i="0" dirty="0">
                <a:solidFill>
                  <a:srgbClr val="2E6E96"/>
                </a:solidFill>
                <a:latin typeface="Arial"/>
              </a:rPr>
              <a:t>largest </a:t>
            </a:r>
            <a:r>
              <a:rPr lang="en-GB" sz="2500" b="1" i="0" dirty="0">
                <a:solidFill>
                  <a:srgbClr val="2E6E96"/>
                </a:solidFill>
                <a:latin typeface="Arial"/>
              </a:rPr>
              <a:t>genre </a:t>
            </a:r>
            <a:r>
              <a:rPr sz="2500" b="1" i="0" dirty="0">
                <a:solidFill>
                  <a:srgbClr val="2E6E96"/>
                </a:solidFill>
                <a:latin typeface="Arial"/>
              </a:rPr>
              <a:t>grouping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 of what students listen to, with Grime most named.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Black music is the UK’s dominant popular music and a major economic driver (</a:t>
            </a:r>
            <a:r>
              <a:rPr sz="2500" b="1" i="0" dirty="0">
                <a:solidFill>
                  <a:srgbClr val="2E6E96"/>
                </a:solidFill>
                <a:latin typeface="Arial"/>
              </a:rPr>
              <a:t>Black Music</a:t>
            </a:r>
            <a:r>
              <a:rPr lang="en-GB" sz="2500" b="1" i="0" dirty="0">
                <a:solidFill>
                  <a:srgbClr val="2E6E96"/>
                </a:solidFill>
                <a:latin typeface="Arial"/>
              </a:rPr>
              <a:t> = Business, 2026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).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38%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 of music fans attend live events specifically for electronic music (CGA &amp; NIQ, 2025).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881360" y="17905476"/>
            <a:ext cx="2423160" cy="786384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E6E96"/>
                </a:solidFill>
                <a:latin typeface="Arial"/>
              </a:rPr>
              <a:t>Outcomes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81360" y="18874740"/>
            <a:ext cx="9098280" cy="1419859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Improved genre understanding, cross-genre connections and self-expression.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Talent surfaced that conventional classes miss.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0881360" y="20733512"/>
            <a:ext cx="9098280" cy="1536192"/>
          </a:xfrm>
          <a:prstGeom prst="roundRect">
            <a:avLst/>
          </a:prstGeom>
          <a:solidFill>
            <a:srgbClr val="E6F3FB"/>
          </a:solidFill>
          <a:ln w="15875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rIns="274320" rtlCol="0" anchor="ctr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0" i="1">
                <a:solidFill>
                  <a:srgbClr val="215270"/>
                </a:solidFill>
                <a:latin typeface="Arial"/>
              </a:rPr>
              <a:t>“It’s a lot easier to express yourself if it’s the music you already listen to.”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52606B"/>
                </a:solidFill>
                <a:latin typeface="Arial"/>
              </a:rPr>
              <a:t>Birmingham workshop participant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80160" y="22662896"/>
            <a:ext cx="5127171" cy="822960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2E6E96"/>
                </a:solidFill>
                <a:latin typeface="Arial"/>
              </a:rPr>
              <a:t>Policy recommendations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25880" y="23668735"/>
            <a:ext cx="18827496" cy="329184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3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1.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Schools and exam boards integrate Black British and electronic music into </a:t>
            </a:r>
            <a:r>
              <a:rPr sz="2500" b="1" i="0" dirty="0">
                <a:solidFill>
                  <a:srgbClr val="2E6E96"/>
                </a:solidFill>
                <a:latin typeface="Arial"/>
              </a:rPr>
              <a:t>KS3 and GCSE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, with assessment not reliant on prior private tuition.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3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2.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Music hubs deliver inclusive, genre-diverse workshops.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3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3.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Teacher training and CPD adopt the </a:t>
            </a:r>
            <a:r>
              <a:rPr sz="2500" b="1" i="0" dirty="0">
                <a:solidFill>
                  <a:srgbClr val="2E6E96"/>
                </a:solidFill>
                <a:latin typeface="Arial"/>
              </a:rPr>
              <a:t>EQUALIZE model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280160" y="25947115"/>
            <a:ext cx="18827496" cy="1892807"/>
          </a:xfrm>
          <a:prstGeom prst="roundRect">
            <a:avLst/>
          </a:prstGeom>
          <a:solidFill>
            <a:srgbClr val="E6F3FB"/>
          </a:solidFill>
          <a:ln w="22225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280160" y="25947115"/>
            <a:ext cx="146304" cy="1892807"/>
          </a:xfrm>
          <a:prstGeom prst="rect">
            <a:avLst/>
          </a:prstGeom>
          <a:solidFill>
            <a:srgbClr val="2E6E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691639" y="26111707"/>
            <a:ext cx="18004536" cy="1563624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 i="0">
                <a:solidFill>
                  <a:srgbClr val="2E6E96"/>
                </a:solidFill>
                <a:latin typeface="Arial"/>
              </a:rPr>
              <a:t>KEY TAKEAWAY</a:t>
            </a: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162B3C"/>
                </a:solidFill>
                <a:latin typeface="Arial"/>
              </a:rPr>
              <a:t>Inclusive music education means also teaching the music that already shapes young people’s lives, and equipping teachers to do it well.</a:t>
            </a:r>
          </a:p>
        </p:txBody>
      </p:sp>
      <p:pic>
        <p:nvPicPr>
          <p:cNvPr id="23" name="Picture 22" descr="logo_str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8584144"/>
            <a:ext cx="15087600" cy="156554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8608040" y="28538423"/>
            <a:ext cx="1371600" cy="1371600"/>
          </a:xfrm>
          <a:prstGeom prst="rect">
            <a:avLst/>
          </a:prstGeom>
          <a:solidFill>
            <a:srgbClr val="FFFFFF"/>
          </a:solidFill>
          <a:ln w="15875">
            <a:solidFill>
              <a:srgbClr val="2E6E96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8608040" y="28538423"/>
            <a:ext cx="1371600" cy="1371600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2E6E96"/>
                </a:solidFill>
                <a:latin typeface="Arial"/>
              </a:rPr>
              <a:t>QR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316200" y="28995623"/>
            <a:ext cx="3108960" cy="640080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162B3C"/>
                </a:solidFill>
                <a:latin typeface="Arial"/>
              </a:rPr>
              <a:t>Scan for the full report and references.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2BD55A0-4919-6E4E-C1C3-8E2D18D7EA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982" y="7099898"/>
            <a:ext cx="9196674" cy="612969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6ED25DD-11E6-E2F8-1E45-029F87A43A6F}"/>
              </a:ext>
            </a:extLst>
          </p:cNvPr>
          <p:cNvSpPr txBox="1"/>
          <p:nvPr/>
        </p:nvSpPr>
        <p:spPr>
          <a:xfrm>
            <a:off x="15651051" y="13274762"/>
            <a:ext cx="4235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52606B"/>
                </a:solidFill>
                <a:latin typeface="Arial"/>
              </a:rPr>
              <a:t>EQUALIZE workshop, Bradford / Birmingham, 2025–26</a:t>
            </a:r>
          </a:p>
          <a:p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2C37963-52B1-C76B-A7DE-A1E6D09B43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69" y="15382318"/>
            <a:ext cx="8645956" cy="576326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AB82A92-D979-CAD2-C459-56C48411D672}"/>
              </a:ext>
            </a:extLst>
          </p:cNvPr>
          <p:cNvSpPr txBox="1"/>
          <p:nvPr/>
        </p:nvSpPr>
        <p:spPr>
          <a:xfrm>
            <a:off x="1107173" y="21238647"/>
            <a:ext cx="4235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52606B"/>
                </a:solidFill>
                <a:latin typeface="Arial"/>
              </a:rPr>
              <a:t>EQUALIZE workshop, Bradford / Birmingham, 2025–26</a:t>
            </a:r>
          </a:p>
          <a:p>
            <a:endParaRPr lang="en-GB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69AA14C-CB09-2FCD-3F07-F9B31D429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85180" y="28530295"/>
            <a:ext cx="1522476" cy="152247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1387816" cy="30275784"/>
          </a:xfrm>
          <a:prstGeom prst="rect">
            <a:avLst/>
          </a:prstGeom>
          <a:solidFill>
            <a:srgbClr val="C0E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280160" y="640080"/>
            <a:ext cx="18827496" cy="233172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ctr">
              <a:lnSpc>
                <a:spcPct val="102000"/>
              </a:lnSpc>
              <a:spcBef>
                <a:spcPts val="0"/>
              </a:spcBef>
              <a:spcAft>
                <a:spcPts val="800"/>
              </a:spcAft>
            </a:pPr>
            <a:r>
              <a:rPr sz="5400" b="1" i="0" dirty="0">
                <a:solidFill>
                  <a:srgbClr val="2E6E96"/>
                </a:solidFill>
                <a:latin typeface="Arial"/>
              </a:rPr>
              <a:t>A Training Model for Black British and Electronic Music</a:t>
            </a:r>
          </a:p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Diversifying music education by building teacher capacity to bring these genres into the classroom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4560" y="3200400"/>
            <a:ext cx="16998696" cy="91440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162B3C"/>
                </a:solidFill>
                <a:latin typeface="Arial"/>
              </a:rPr>
              <a:t>EQUALIZE is led by Young Sounds UK with the Black Music Research Unit (University of Westminster), and partners Punch Records (Birmingham), Bradford AllStar Entertainments and Bradford Music &amp; Arts Service. Funded by the AHRC Hub for Public Engagement with Music Research. Poster: Amna Smith, University of Southampton.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80160" y="4434840"/>
            <a:ext cx="18827496" cy="2286000"/>
          </a:xfrm>
          <a:prstGeom prst="roundRect">
            <a:avLst/>
          </a:prstGeom>
          <a:solidFill>
            <a:srgbClr val="2E6E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1737360" y="4544568"/>
            <a:ext cx="17913096" cy="2066543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 i="0" dirty="0">
                <a:solidFill>
                  <a:srgbClr val="BFDDEF"/>
                </a:solidFill>
                <a:latin typeface="Arial"/>
              </a:rPr>
              <a:t>THE FINDING THAT CHANGES THE ASK</a:t>
            </a:r>
          </a:p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3500" b="1" i="0" dirty="0">
                <a:solidFill>
                  <a:srgbClr val="FFFFFF"/>
                </a:solidFill>
                <a:latin typeface="Arial"/>
              </a:rPr>
              <a:t>The barrier is not student demand, it is teacher capacity: skills, confidence, time and funding.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80160" y="7269480"/>
            <a:ext cx="2240280" cy="786384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E6E96"/>
                </a:solidFill>
                <a:latin typeface="Arial"/>
              </a:rPr>
              <a:t>Problem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8238744"/>
            <a:ext cx="9098280" cy="3388359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0" i="0" dirty="0">
                <a:solidFill>
                  <a:srgbClr val="162B3C"/>
                </a:solidFill>
                <a:latin typeface="Arial"/>
              </a:rPr>
              <a:t>Black British and electronic music shape young people’s lives but are largely absent from secondary classrooms.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GCSE music has the widest disadvantage attainment gap of any subject.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Only about </a:t>
            </a:r>
            <a:r>
              <a:rPr sz="2500" b="1" i="0" dirty="0">
                <a:solidFill>
                  <a:srgbClr val="2E6E96"/>
                </a:solidFill>
                <a:latin typeface="Arial"/>
              </a:rPr>
              <a:t>15%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 of state-school pupils access musical tuition (DfE, 2025).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 dirty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 dirty="0">
                <a:solidFill>
                  <a:srgbClr val="162B3C"/>
                </a:solidFill>
                <a:latin typeface="Arial"/>
              </a:rPr>
              <a:t>Black and Asian musicians remain underrepresented in the industry (ACE, 2021).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80160" y="12111736"/>
            <a:ext cx="4069080" cy="786384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E6E96"/>
                </a:solidFill>
                <a:latin typeface="Arial"/>
              </a:rPr>
              <a:t>What EQUALIZE did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13080999"/>
            <a:ext cx="9098280" cy="244856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0" i="0">
                <a:solidFill>
                  <a:srgbClr val="162B3C"/>
                </a:solidFill>
                <a:latin typeface="Arial"/>
              </a:rPr>
              <a:t>Electronic and Black British music workshops in Bradford and Birmingham (2025–26), co-designed with young people.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Reverse-engineered Ableton templates (Grime, UK Garage, Drum &amp; Bass, Bassline, Afrobeat, UK Rap) let beginners produce convincing music immediately.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881360" y="7269480"/>
            <a:ext cx="9098280" cy="5943600"/>
          </a:xfrm>
          <a:prstGeom prst="rect">
            <a:avLst/>
          </a:prstGeom>
          <a:solidFill>
            <a:srgbClr val="E6F3FB"/>
          </a:solidFill>
          <a:ln w="22225">
            <a:solidFill>
              <a:srgbClr val="2E6E96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0" y="7269480"/>
            <a:ext cx="9098280" cy="5943600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sz="2300" b="1" i="0" dirty="0">
                <a:solidFill>
                  <a:srgbClr val="2E6E96"/>
                </a:solidFill>
                <a:latin typeface="Arial"/>
              </a:rPr>
              <a:t>[ Insert workshop photo ]</a:t>
            </a:r>
          </a:p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1600" b="0" i="1" dirty="0">
                <a:solidFill>
                  <a:srgbClr val="52606B"/>
                </a:solidFill>
                <a:latin typeface="Arial"/>
              </a:rPr>
              <a:t>EQUALIZE workshop, Bradford / Birmingham, 2025–26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881360" y="13578840"/>
            <a:ext cx="3337560" cy="786384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2E6E96"/>
                </a:solidFill>
                <a:latin typeface="Arial"/>
              </a:rPr>
              <a:t>What we found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360" y="14548104"/>
            <a:ext cx="9098280" cy="257556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Black British Electronic was the </a:t>
            </a:r>
            <a:r>
              <a:rPr sz="2500" b="1" i="0">
                <a:solidFill>
                  <a:srgbClr val="2E6E96"/>
                </a:solidFill>
                <a:latin typeface="Arial"/>
              </a:rPr>
              <a:t>largest genre grouping</a:t>
            </a:r>
            <a:r>
              <a:rPr sz="2500" b="0" i="0">
                <a:solidFill>
                  <a:srgbClr val="162B3C"/>
                </a:solidFill>
                <a:latin typeface="Arial"/>
              </a:rPr>
              <a:t> among Bradford students, with Grime most named.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Pedagogy beats technology: learner choice and agency drove engagement, confidence and creativity.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0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▸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Most teachers believed the approach could work in their classroom with the right support.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881360" y="17562576"/>
            <a:ext cx="9098280" cy="1536192"/>
          </a:xfrm>
          <a:prstGeom prst="roundRect">
            <a:avLst/>
          </a:prstGeom>
          <a:solidFill>
            <a:srgbClr val="E6F3FB"/>
          </a:solidFill>
          <a:ln w="15875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rIns="274320" rtlCol="0" anchor="ctr"/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800"/>
              </a:spcAft>
            </a:pPr>
            <a:r>
              <a:rPr sz="2400" b="0" i="1">
                <a:solidFill>
                  <a:srgbClr val="215270"/>
                </a:solidFill>
                <a:latin typeface="Arial"/>
              </a:rPr>
              <a:t>“Music influences me because my community’s built around me. It’s mostly influenced by music.”</a:t>
            </a:r>
          </a:p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52606B"/>
                </a:solidFill>
                <a:latin typeface="Arial"/>
              </a:rPr>
              <a:t>Birmingham workshop participant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280160" y="19491960"/>
            <a:ext cx="5127171" cy="822960"/>
          </a:xfrm>
          <a:prstGeom prst="roundRect">
            <a:avLst/>
          </a:prstGeom>
          <a:noFill/>
          <a:ln w="19050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201168" tIns="0" rIns="201168" bIns="0" rtlCol="0" anchor="ctr"/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2E6E96"/>
                </a:solidFill>
                <a:latin typeface="Arial"/>
              </a:rPr>
              <a:t>Policy recommendations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20497799"/>
            <a:ext cx="18827496" cy="3291840"/>
          </a:xfrm>
          <a:prstGeom prst="rect">
            <a:avLst/>
          </a:prstGeom>
          <a:noFill/>
        </p:spPr>
        <p:txBody>
          <a:bodyPr wrap="square" tIns="27432" bIns="27432" anchor="t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3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1.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Fund a </a:t>
            </a:r>
            <a:r>
              <a:rPr sz="2500" b="1" i="0">
                <a:solidFill>
                  <a:srgbClr val="2E6E96"/>
                </a:solidFill>
                <a:latin typeface="Arial"/>
              </a:rPr>
              <a:t>national, DAW-agnostic CPD model</a:t>
            </a:r>
            <a:r>
              <a:rPr sz="2500" b="0" i="0">
                <a:solidFill>
                  <a:srgbClr val="162B3C"/>
                </a:solidFill>
                <a:latin typeface="Arial"/>
              </a:rPr>
              <a:t> that equips teachers to teach Black British and electronic music.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3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2.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Embed culturally relevant, participatory workshops in schools and music hubs.</a:t>
            </a:r>
          </a:p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1300"/>
              </a:spcAft>
            </a:pPr>
            <a:r>
              <a:rPr sz="2500" b="1" i="0">
                <a:solidFill>
                  <a:srgbClr val="2E6E96"/>
                </a:solidFill>
                <a:latin typeface="Arial"/>
              </a:rPr>
              <a:t>3.  </a:t>
            </a:r>
            <a:r>
              <a:rPr sz="2500" b="0" i="0">
                <a:solidFill>
                  <a:srgbClr val="162B3C"/>
                </a:solidFill>
                <a:latin typeface="Arial"/>
              </a:rPr>
              <a:t>Adopt EQUALIZE as the evidenced pilot for the </a:t>
            </a:r>
            <a:r>
              <a:rPr sz="2500" b="1" i="0">
                <a:solidFill>
                  <a:srgbClr val="2E6E96"/>
                </a:solidFill>
                <a:latin typeface="Arial"/>
              </a:rPr>
              <a:t>National Centre for Arts and Music Education</a:t>
            </a:r>
            <a:r>
              <a:rPr sz="2500" b="0" i="0">
                <a:solidFill>
                  <a:srgbClr val="162B3C"/>
                </a:solidFill>
                <a:latin typeface="Arial"/>
              </a:rPr>
              <a:t> (from September 2026).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280160" y="22433280"/>
            <a:ext cx="18827496" cy="1892807"/>
          </a:xfrm>
          <a:prstGeom prst="roundRect">
            <a:avLst/>
          </a:prstGeom>
          <a:solidFill>
            <a:srgbClr val="E6F3FB"/>
          </a:solidFill>
          <a:ln w="22225">
            <a:solidFill>
              <a:srgbClr val="2E6E9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280160" y="22433280"/>
            <a:ext cx="146304" cy="1892807"/>
          </a:xfrm>
          <a:prstGeom prst="rect">
            <a:avLst/>
          </a:prstGeom>
          <a:solidFill>
            <a:srgbClr val="2E6E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691639" y="22597871"/>
            <a:ext cx="18004536" cy="1563624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 i="0">
                <a:solidFill>
                  <a:srgbClr val="2E6E96"/>
                </a:solidFill>
                <a:latin typeface="Arial"/>
              </a:rPr>
              <a:t>KEY TAKEAWAY</a:t>
            </a: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162B3C"/>
                </a:solidFill>
                <a:latin typeface="Arial"/>
              </a:rPr>
              <a:t>Equip the teachers, not just the pupils, and the next generation of Black British and electronic music creators can thrive within the school system.</a:t>
            </a:r>
          </a:p>
        </p:txBody>
      </p:sp>
      <p:pic>
        <p:nvPicPr>
          <p:cNvPr id="21" name="Picture 20" descr="logo_stri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8584144"/>
            <a:ext cx="15087600" cy="1565541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8608040" y="28538423"/>
            <a:ext cx="1371600" cy="1371600"/>
          </a:xfrm>
          <a:prstGeom prst="rect">
            <a:avLst/>
          </a:prstGeom>
          <a:solidFill>
            <a:srgbClr val="FFFFFF"/>
          </a:solidFill>
          <a:ln w="15875">
            <a:solidFill>
              <a:srgbClr val="2E6E96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8608040" y="28538423"/>
            <a:ext cx="1371600" cy="1371600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2E6E96"/>
                </a:solidFill>
                <a:latin typeface="Arial"/>
              </a:rPr>
              <a:t>QR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316200" y="28995623"/>
            <a:ext cx="3108960" cy="640080"/>
          </a:xfrm>
          <a:prstGeom prst="rect">
            <a:avLst/>
          </a:prstGeom>
          <a:noFill/>
        </p:spPr>
        <p:txBody>
          <a:bodyPr wrap="square" tIns="27432" bIns="27432" anchor="ctr">
            <a:spAutoFit/>
          </a:bodyPr>
          <a:lstStyle/>
          <a:p>
            <a:pPr algn="r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162B3C"/>
                </a:solidFill>
                <a:latin typeface="Arial"/>
              </a:rPr>
              <a:t>Scan for the full report and references.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8736E0D-BD6D-8C05-4C15-45B864918C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361" y="7164758"/>
            <a:ext cx="9098280" cy="606356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839ED33-15CC-78CD-1CE8-A3A8F35E5925}"/>
              </a:ext>
            </a:extLst>
          </p:cNvPr>
          <p:cNvSpPr txBox="1"/>
          <p:nvPr/>
        </p:nvSpPr>
        <p:spPr>
          <a:xfrm>
            <a:off x="16102585" y="13304519"/>
            <a:ext cx="3877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52606B"/>
                </a:solidFill>
                <a:latin typeface="Arial"/>
              </a:rPr>
              <a:t>EQUALIZE workshop, Bradford / Birmingham, 2025–26</a:t>
            </a:r>
          </a:p>
          <a:p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EC92F9D-900B-4C45-F9BD-9668352E4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85180" y="28530295"/>
            <a:ext cx="1522476" cy="15224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680F7141451344BB1F7CF3BA9BCB10" ma:contentTypeVersion="27" ma:contentTypeDescription="Create a new document." ma:contentTypeScope="" ma:versionID="7d4882f905410d51e9dc97a267777ca8">
  <xsd:schema xmlns:xsd="http://www.w3.org/2001/XMLSchema" xmlns:xs="http://www.w3.org/2001/XMLSchema" xmlns:p="http://schemas.microsoft.com/office/2006/metadata/properties" xmlns:ns1="http://schemas.microsoft.com/sharepoint/v3" xmlns:ns2="56c7aab3-81b5-44ad-ad72-57c916b76c08" xmlns:ns3="e269b097-0687-4382-95a6-d1187d84b2a1" targetNamespace="http://schemas.microsoft.com/office/2006/metadata/properties" ma:root="true" ma:fieldsID="35de01b057eb07aaf3861d5935f2d458" ns1:_="" ns2:_="" ns3:_="">
    <xsd:import namespace="http://schemas.microsoft.com/sharepoint/v3"/>
    <xsd:import namespace="56c7aab3-81b5-44ad-ad72-57c916b76c08"/>
    <xsd:import namespace="e269b097-0687-4382-95a6-d1187d84b2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PageURL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PublicURL" minOccurs="0"/>
                <xsd:element ref="ns3:MediaLengthInSeconds" minOccurs="0"/>
                <xsd:element ref="ns2:_dlc_DocId" minOccurs="0"/>
                <xsd:element ref="ns2:_dlc_DocIdUrl" minOccurs="0"/>
                <xsd:element ref="ns2:_dlc_DocIdPersistId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DocumentType" minOccurs="0"/>
                <xsd:element ref="ns3:Programme_x0020_Code" minOccurs="0"/>
                <xsd:element ref="ns1:_ip_UnifiedCompliancePolicyProperties" minOccurs="0"/>
                <xsd:element ref="ns1:_ip_UnifiedCompliancePolicyUIAc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7aab3-81b5-44ad-ad72-57c916b76c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8" nillable="true" ma:displayName="Taxonomy Catch All Column" ma:hidden="true" ma:list="{0a156b87-8603-40c3-a6c8-180fbcb95d75}" ma:internalName="TaxCatchAll" ma:showField="CatchAllData" ma:web="56c7aab3-81b5-44ad-ad72-57c916b76c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b097-0687-4382-95a6-d1187d84b2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PageURL" ma:index="12" nillable="true" ma:displayName="Page URL" ma:internalName="PageURL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PublicURL" ma:index="21" nillable="true" ma:displayName="PublicURL" ma:description="The public web address of the file (to use in site publisher)" ma:format="Dropdown" ma:internalName="PublicURL">
      <xsd:simpleType>
        <xsd:restriction base="dms:Text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Type" ma:index="31" nillable="true" ma:displayName="Document Type" ma:format="Dropdown" ma:internalName="DocumentType">
      <xsd:simpleType>
        <xsd:restriction base="dms:Choice">
          <xsd:enumeration value="Policy"/>
          <xsd:enumeration value="Procedure"/>
          <xsd:enumeration value="Template"/>
          <xsd:enumeration value="Terms of Reference"/>
          <xsd:enumeration value="Guidance"/>
          <xsd:enumeration value="Other"/>
        </xsd:restriction>
      </xsd:simpleType>
    </xsd:element>
    <xsd:element name="Programme_x0020_Code" ma:index="32" nillable="true" ma:displayName="Programme Code" ma:list="{bcb46e99-e5d1-4a56-91e3-5977ba9b4df8}" ma:internalName="Programme_x0020_Cod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BillingMetadata" ma:index="3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269b097-0687-4382-95a6-d1187d84b2a1">
      <Terms xmlns="http://schemas.microsoft.com/office/infopath/2007/PartnerControls"/>
    </lcf76f155ced4ddcb4097134ff3c332f>
    <TaxCatchAll xmlns="56c7aab3-81b5-44ad-ad72-57c916b76c08" xsi:nil="true"/>
    <PublicURL xmlns="e269b097-0687-4382-95a6-d1187d84b2a1" xsi:nil="true"/>
    <_ip_UnifiedCompliancePolicyUIAction xmlns="http://schemas.microsoft.com/sharepoint/v3" xsi:nil="true"/>
    <Programme_x0020_Code xmlns="e269b097-0687-4382-95a6-d1187d84b2a1" xsi:nil="true"/>
    <_ip_UnifiedCompliancePolicyProperties xmlns="http://schemas.microsoft.com/sharepoint/v3" xsi:nil="true"/>
    <DocumentType xmlns="e269b097-0687-4382-95a6-d1187d84b2a1" xsi:nil="true"/>
    <PageURL xmlns="e269b097-0687-4382-95a6-d1187d84b2a1" xsi:nil="true"/>
    <_dlc_DocId xmlns="56c7aab3-81b5-44ad-ad72-57c916b76c08">7D7UTFFHD354-1258763940-51384</_dlc_DocId>
    <_dlc_DocIdUrl xmlns="56c7aab3-81b5-44ad-ad72-57c916b76c08">
      <Url>https://sotonac.sharepoint.com/teams/PublicDocuments/_layouts/15/DocIdRedir.aspx?ID=7D7UTFFHD354-1258763940-51384</Url>
      <Description>7D7UTFFHD354-1258763940-51384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9313690-27F9-4238-8A7A-859E5D33A5B8}"/>
</file>

<file path=customXml/itemProps2.xml><?xml version="1.0" encoding="utf-8"?>
<ds:datastoreItem xmlns:ds="http://schemas.openxmlformats.org/officeDocument/2006/customXml" ds:itemID="{55E31525-A5E8-4D00-8A1D-B86414922256}"/>
</file>

<file path=customXml/itemProps3.xml><?xml version="1.0" encoding="utf-8"?>
<ds:datastoreItem xmlns:ds="http://schemas.openxmlformats.org/officeDocument/2006/customXml" ds:itemID="{B191E261-BFC9-443B-AB65-9D235D673D6D}"/>
</file>

<file path=customXml/itemProps4.xml><?xml version="1.0" encoding="utf-8"?>
<ds:datastoreItem xmlns:ds="http://schemas.openxmlformats.org/officeDocument/2006/customXml" ds:itemID="{5CB8C4B4-228D-4664-A1B4-52BF856918F2}"/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837</Words>
  <Application>Microsoft Office PowerPoint</Application>
  <PresentationFormat>Custom</PresentationFormat>
  <Paragraphs>63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Amna Smith</cp:lastModifiedBy>
  <cp:revision>6</cp:revision>
  <dcterms:created xsi:type="dcterms:W3CDTF">2013-01-27T09:14:16Z</dcterms:created>
  <dcterms:modified xsi:type="dcterms:W3CDTF">2026-06-26T09:52:17Z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0x010100D7680F7141451344BB1F7CF3BA9BCB10</vt:lpwstr>
  </property>
  <property fmtid="{D5CDD505-2E9C-101B-9397-08002B2CF9AE}" pid="3" name="_dlc_DocIdItemGuid">
    <vt:lpwstr>162accd7-bec1-4921-8f72-0ed0fcf6f2c7</vt:lpwstr>
  </property>
  <property fmtid="{D5CDD505-2E9C-101B-9397-08002B2CF9AE}" pid="4" name="MediaServiceImageTags">
    <vt:lpwstr/>
  </property>
</Properties>
</file>