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authors.xml" ContentType="application/vnd.ms-powerpoint.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5" r:id="rId9"/>
    <p:sldId id="267" r:id="rId10"/>
    <p:sldId id="268" r:id="rId11"/>
    <p:sldId id="266" r:id="rId12"/>
    <p:sldId id="269" r:id="rId13"/>
    <p:sldId id="270" r:id="rId14"/>
    <p:sldId id="271" r:id="rId15"/>
  </p:sldIdLst>
  <p:sldSz cx="18288000" cy="10287000"/>
  <p:notesSz cx="6858000" cy="9144000"/>
  <p:embeddedFontLst>
    <p:embeddedFont>
      <p:font typeface="Merriweather Sans" pitchFamily="2" charset="77"/>
      <p:regular r:id="rId16"/>
      <p:bold r:id="rId17"/>
      <p:italic r:id="rId18"/>
      <p:boldItalic r:id="rId19"/>
    </p:embeddedFont>
    <p:embeddedFont>
      <p:font typeface="Merriweather Sans Bold" pitchFamily="2" charset="77"/>
      <p:regular r:id="rId20"/>
      <p:bold r:id="rId21"/>
    </p:embeddedFont>
    <p:embeddedFont>
      <p:font typeface="Public Sans" pitchFamily="2" charset="77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0C87D5-8974-CB9F-B3B3-DBF85A3912C7}" name="Hugo Putuhena" initials="HP" userId="S::hsp1e21@soton.ac.uk::bc5f2e5d-7148-452d-a168-6697b50e285e" providerId="AD"/>
  <p188:author id="{9310A5F8-3FAD-BFD3-4C74-7861623A7B32}" name="Cedric Muscat (cm11g21)" initials="" userId="S::cm11g21@soton.ac.uk::7749ca6f-94f1-4c2e-a78b-648ae7cf28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01" autoAdjust="0"/>
    <p:restoredTop sz="94703" autoAdjust="0"/>
  </p:normalViewPr>
  <p:slideViewPr>
    <p:cSldViewPr>
      <p:cViewPr varScale="1">
        <p:scale>
          <a:sx n="37" d="100"/>
          <a:sy n="37" d="100"/>
        </p:scale>
        <p:origin x="224" y="2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microsoft.com/office/2018/10/relationships/authors" Target="author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Graphical user interface  Description automatically generated with medium confidence"/>
          <p:cNvSpPr/>
          <p:nvPr/>
        </p:nvSpPr>
        <p:spPr>
          <a:xfrm>
            <a:off x="13967319" y="-418686"/>
            <a:ext cx="4320480" cy="2429838"/>
          </a:xfrm>
          <a:custGeom>
            <a:avLst/>
            <a:gdLst/>
            <a:ahLst/>
            <a:cxnLst/>
            <a:rect l="l" t="t" r="r" b="b"/>
            <a:pathLst>
              <a:path w="4320480" h="2429838">
                <a:moveTo>
                  <a:pt x="0" y="0"/>
                </a:moveTo>
                <a:lnTo>
                  <a:pt x="4320480" y="0"/>
                </a:lnTo>
                <a:lnTo>
                  <a:pt x="4320480" y="2429838"/>
                </a:lnTo>
                <a:lnTo>
                  <a:pt x="0" y="2429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3" name="Freeform 3"/>
          <p:cNvSpPr/>
          <p:nvPr/>
        </p:nvSpPr>
        <p:spPr>
          <a:xfrm>
            <a:off x="611052" y="282960"/>
            <a:ext cx="3564396" cy="973401"/>
          </a:xfrm>
          <a:custGeom>
            <a:avLst/>
            <a:gdLst/>
            <a:ahLst/>
            <a:cxnLst/>
            <a:rect l="l" t="t" r="r" b="b"/>
            <a:pathLst>
              <a:path w="3564396" h="973401">
                <a:moveTo>
                  <a:pt x="0" y="0"/>
                </a:moveTo>
                <a:lnTo>
                  <a:pt x="3564396" y="0"/>
                </a:lnTo>
                <a:lnTo>
                  <a:pt x="3564396" y="973401"/>
                </a:lnTo>
                <a:lnTo>
                  <a:pt x="0" y="9734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9" b="-79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4" name="Freeform 4"/>
          <p:cNvSpPr/>
          <p:nvPr/>
        </p:nvSpPr>
        <p:spPr>
          <a:xfrm>
            <a:off x="7415808" y="282960"/>
            <a:ext cx="2916324" cy="1157844"/>
          </a:xfrm>
          <a:custGeom>
            <a:avLst/>
            <a:gdLst/>
            <a:ahLst/>
            <a:cxnLst/>
            <a:rect l="l" t="t" r="r" b="b"/>
            <a:pathLst>
              <a:path w="2916324" h="1157844">
                <a:moveTo>
                  <a:pt x="0" y="0"/>
                </a:moveTo>
                <a:lnTo>
                  <a:pt x="2916324" y="0"/>
                </a:lnTo>
                <a:lnTo>
                  <a:pt x="2916324" y="1157844"/>
                </a:lnTo>
                <a:lnTo>
                  <a:pt x="0" y="11578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0493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5" name="Freeform 5"/>
          <p:cNvSpPr/>
          <p:nvPr/>
        </p:nvSpPr>
        <p:spPr>
          <a:xfrm>
            <a:off x="14543492" y="1528610"/>
            <a:ext cx="3456907" cy="985218"/>
          </a:xfrm>
          <a:custGeom>
            <a:avLst/>
            <a:gdLst/>
            <a:ahLst/>
            <a:cxnLst/>
            <a:rect l="l" t="t" r="r" b="b"/>
            <a:pathLst>
              <a:path w="3456907" h="985218">
                <a:moveTo>
                  <a:pt x="0" y="0"/>
                </a:moveTo>
                <a:lnTo>
                  <a:pt x="3456906" y="0"/>
                </a:lnTo>
                <a:lnTo>
                  <a:pt x="3456906" y="985218"/>
                </a:lnTo>
                <a:lnTo>
                  <a:pt x="0" y="9852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6" name="TextBox 6"/>
          <p:cNvSpPr txBox="1"/>
          <p:nvPr/>
        </p:nvSpPr>
        <p:spPr>
          <a:xfrm>
            <a:off x="1242552" y="6603838"/>
            <a:ext cx="16563444" cy="204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0" dirty="0">
                <a:solidFill>
                  <a:srgbClr val="FFFFFF"/>
                </a:solidFill>
                <a:latin typeface="Merriweather Sans Bold"/>
              </a:rPr>
              <a:t>Cedric Muscat, Hugo Putuhena, Susan Gourvenec</a:t>
            </a:r>
          </a:p>
          <a:p>
            <a:pPr algn="l">
              <a:lnSpc>
                <a:spcPts val="3240"/>
              </a:lnSpc>
            </a:pPr>
            <a:r>
              <a:rPr lang="en-US" sz="2700" dirty="0" err="1">
                <a:solidFill>
                  <a:srgbClr val="FFFFFF"/>
                </a:solidFill>
                <a:latin typeface="Merriweather Sans Bold"/>
              </a:rPr>
              <a:t>RAEng</a:t>
            </a:r>
            <a:r>
              <a:rPr lang="en-US" sz="2700" dirty="0">
                <a:solidFill>
                  <a:srgbClr val="FFFFFF"/>
                </a:solidFill>
                <a:latin typeface="Merriweather Sans Bold"/>
              </a:rPr>
              <a:t> Centre of Excellence for Intelligent &amp; Resilient Ocean Engineering (IROE)</a:t>
            </a:r>
          </a:p>
          <a:p>
            <a:pPr algn="l">
              <a:lnSpc>
                <a:spcPts val="3240"/>
              </a:lnSpc>
            </a:pPr>
            <a:r>
              <a:rPr lang="en-US" sz="2700" spc="0" dirty="0">
                <a:solidFill>
                  <a:srgbClr val="FFFFFF"/>
                </a:solidFill>
                <a:latin typeface="Merriweather Sans Bold"/>
              </a:rPr>
              <a:t>Southampton Marine and Maritime Institution, UK</a:t>
            </a:r>
          </a:p>
          <a:p>
            <a:pPr algn="l">
              <a:lnSpc>
                <a:spcPts val="3240"/>
              </a:lnSpc>
            </a:pPr>
            <a:r>
              <a:rPr lang="en-US" sz="2700" spc="0" dirty="0">
                <a:solidFill>
                  <a:srgbClr val="FFFFFF"/>
                </a:solidFill>
                <a:latin typeface="Merriweather Sans Bold"/>
              </a:rPr>
              <a:t>University of Southampton, UK</a:t>
            </a:r>
          </a:p>
          <a:p>
            <a:pPr algn="l">
              <a:lnSpc>
                <a:spcPts val="3240"/>
              </a:lnSpc>
            </a:pPr>
            <a:endParaRPr lang="en-US" sz="2700" spc="0" dirty="0">
              <a:solidFill>
                <a:srgbClr val="FFFFFF"/>
              </a:solidFill>
              <a:latin typeface="Merriweather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42552" y="9060676"/>
            <a:ext cx="1256253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erriweather Sans"/>
              </a:rPr>
              <a:t>THALASSA 2024 - Marine Sciences Conference </a:t>
            </a:r>
          </a:p>
          <a:p>
            <a:pPr algn="l">
              <a:lnSpc>
                <a:spcPts val="2520"/>
              </a:lnSpc>
            </a:pPr>
            <a:r>
              <a:rPr lang="en-US" sz="2100" spc="0">
                <a:solidFill>
                  <a:srgbClr val="FFFFFF"/>
                </a:solidFill>
                <a:latin typeface="Merriweather Sans"/>
              </a:rPr>
              <a:t>28 and 29 May 2024, Larnaka Cyprus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2552" y="3405001"/>
            <a:ext cx="12724767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-193">
                <a:solidFill>
                  <a:srgbClr val="FFFFFF"/>
                </a:solidFill>
                <a:latin typeface="Merriweather Sans Bold"/>
              </a:rPr>
              <a:t>Identifying suitable locations for offshore wind through GIS analysis; a regional case study</a:t>
            </a:r>
          </a:p>
          <a:p>
            <a:pPr algn="l">
              <a:lnSpc>
                <a:spcPts val="5829"/>
              </a:lnSpc>
            </a:pPr>
            <a:endParaRPr lang="en-US" sz="4200" spc="-193">
              <a:solidFill>
                <a:srgbClr val="FFFFFF"/>
              </a:solidFill>
              <a:latin typeface="Merriweather Sans Bold"/>
            </a:endParaRP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  Description automatically generated with medium confidence"/>
          <p:cNvSpPr/>
          <p:nvPr/>
        </p:nvSpPr>
        <p:spPr>
          <a:xfrm>
            <a:off x="13967517" y="-418688"/>
            <a:ext cx="4320483" cy="2429840"/>
          </a:xfrm>
          <a:custGeom>
            <a:avLst/>
            <a:gdLst/>
            <a:ahLst/>
            <a:cxnLst/>
            <a:rect l="l" t="t" r="r" b="b"/>
            <a:pathLst>
              <a:path w="4320483" h="2429840">
                <a:moveTo>
                  <a:pt x="0" y="0"/>
                </a:moveTo>
                <a:lnTo>
                  <a:pt x="4320483" y="0"/>
                </a:lnTo>
                <a:lnTo>
                  <a:pt x="4320483" y="2429840"/>
                </a:lnTo>
                <a:lnTo>
                  <a:pt x="0" y="242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MT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335586" y="4335588"/>
            <a:ext cx="10287002" cy="1615827"/>
            <a:chOff x="0" y="0"/>
            <a:chExt cx="13716002" cy="2154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0" cy="2154428"/>
            </a:xfrm>
            <a:custGeom>
              <a:avLst/>
              <a:gdLst/>
              <a:ahLst/>
              <a:cxnLst/>
              <a:rect l="l" t="t" r="r" b="b"/>
              <a:pathLst>
                <a:path w="13716000" h="2154428">
                  <a:moveTo>
                    <a:pt x="0" y="0"/>
                  </a:moveTo>
                  <a:lnTo>
                    <a:pt x="13716000" y="0"/>
                  </a:lnTo>
                  <a:lnTo>
                    <a:pt x="13716000" y="2154428"/>
                  </a:lnTo>
                  <a:lnTo>
                    <a:pt x="0" y="2154428"/>
                  </a:lnTo>
                  <a:close/>
                </a:path>
              </a:pathLst>
            </a:custGeom>
            <a:solidFill>
              <a:srgbClr val="004563"/>
            </a:solidFill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716002" cy="217348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INTELLIGENT &amp; RESILIENT </a:t>
              </a:r>
            </a:p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OCEAN ENGINEERING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890624" y="207558"/>
            <a:ext cx="3456907" cy="985218"/>
          </a:xfrm>
          <a:custGeom>
            <a:avLst/>
            <a:gdLst/>
            <a:ahLst/>
            <a:cxnLst/>
            <a:rect l="l" t="t" r="r" b="b"/>
            <a:pathLst>
              <a:path w="3456907" h="985218">
                <a:moveTo>
                  <a:pt x="0" y="0"/>
                </a:moveTo>
                <a:lnTo>
                  <a:pt x="3456907" y="0"/>
                </a:lnTo>
                <a:lnTo>
                  <a:pt x="3456907" y="985218"/>
                </a:lnTo>
                <a:lnTo>
                  <a:pt x="0" y="985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7" name="Freeform 7"/>
          <p:cNvSpPr/>
          <p:nvPr/>
        </p:nvSpPr>
        <p:spPr>
          <a:xfrm>
            <a:off x="2401177" y="5861685"/>
            <a:ext cx="6462393" cy="3626853"/>
          </a:xfrm>
          <a:custGeom>
            <a:avLst/>
            <a:gdLst/>
            <a:ahLst/>
            <a:cxnLst/>
            <a:rect l="l" t="t" r="r" b="b"/>
            <a:pathLst>
              <a:path w="6462393" h="3626853">
                <a:moveTo>
                  <a:pt x="0" y="0"/>
                </a:moveTo>
                <a:lnTo>
                  <a:pt x="6462393" y="0"/>
                </a:lnTo>
                <a:lnTo>
                  <a:pt x="6462393" y="3626853"/>
                </a:lnTo>
                <a:lnTo>
                  <a:pt x="0" y="36268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8" name="Freeform 8"/>
          <p:cNvSpPr/>
          <p:nvPr/>
        </p:nvSpPr>
        <p:spPr>
          <a:xfrm>
            <a:off x="10937402" y="5861685"/>
            <a:ext cx="6271494" cy="3527716"/>
          </a:xfrm>
          <a:custGeom>
            <a:avLst/>
            <a:gdLst/>
            <a:ahLst/>
            <a:cxnLst/>
            <a:rect l="l" t="t" r="r" b="b"/>
            <a:pathLst>
              <a:path w="6271494" h="3527716">
                <a:moveTo>
                  <a:pt x="0" y="0"/>
                </a:moveTo>
                <a:lnTo>
                  <a:pt x="6271494" y="0"/>
                </a:lnTo>
                <a:lnTo>
                  <a:pt x="6271494" y="3527716"/>
                </a:lnTo>
                <a:lnTo>
                  <a:pt x="0" y="35277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9" name="TextBox 9"/>
          <p:cNvSpPr txBox="1"/>
          <p:nvPr/>
        </p:nvSpPr>
        <p:spPr>
          <a:xfrm>
            <a:off x="16580256" y="9645922"/>
            <a:ext cx="125728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 spc="0">
                <a:solidFill>
                  <a:srgbClr val="231F20"/>
                </a:solidFill>
                <a:latin typeface="Merriweather Sans"/>
              </a:rPr>
              <a:t>12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92010" y="2075724"/>
            <a:ext cx="15116886" cy="421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Energy surplus provides opportunity for Malta to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meet its domestic energy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needs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and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export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surplus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energy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enhancing regional energy connectivity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Exploration of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green hydrogen production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using surplus energy from OW as a form of energy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storage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could mitigate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intermittency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Challenges include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deep water,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distance from shore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and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rocky seabeds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pose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cost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considerations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Possibility of combining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floating solar panels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between installations to maximise output</a:t>
            </a:r>
          </a:p>
          <a:p>
            <a:pPr algn="l">
              <a:lnSpc>
                <a:spcPts val="4800"/>
              </a:lnSpc>
            </a:pPr>
            <a:endParaRPr lang="en-US" sz="2400">
              <a:solidFill>
                <a:srgbClr val="2E444E"/>
              </a:solidFill>
              <a:latin typeface="Merriweather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90624" y="1458702"/>
            <a:ext cx="1511882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-167" dirty="0">
                <a:solidFill>
                  <a:srgbClr val="2E444E"/>
                </a:solidFill>
                <a:latin typeface="Merriweather Sans"/>
              </a:rPr>
              <a:t>Opportunities identified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22791" y="9685689"/>
            <a:ext cx="7227243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>
                <a:solidFill>
                  <a:srgbClr val="2E444E"/>
                </a:solidFill>
                <a:latin typeface="Merriweather Sans"/>
              </a:rPr>
              <a:t>Combined floating solar and offshore wind farm in Shandong coast : SPIC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39610" y="9546743"/>
            <a:ext cx="5686127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>
                <a:solidFill>
                  <a:srgbClr val="2E444E"/>
                </a:solidFill>
                <a:latin typeface="Merriweather Sans"/>
              </a:rPr>
              <a:t>Concept hydrgen production from offshore wind: Ramboll</a:t>
            </a: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  Description automatically generated with medium confidence"/>
          <p:cNvSpPr/>
          <p:nvPr/>
        </p:nvSpPr>
        <p:spPr>
          <a:xfrm>
            <a:off x="13967517" y="-418688"/>
            <a:ext cx="4320483" cy="2429840"/>
          </a:xfrm>
          <a:custGeom>
            <a:avLst/>
            <a:gdLst/>
            <a:ahLst/>
            <a:cxnLst/>
            <a:rect l="l" t="t" r="r" b="b"/>
            <a:pathLst>
              <a:path w="4320483" h="2429840">
                <a:moveTo>
                  <a:pt x="0" y="0"/>
                </a:moveTo>
                <a:lnTo>
                  <a:pt x="4320483" y="0"/>
                </a:lnTo>
                <a:lnTo>
                  <a:pt x="4320483" y="2429840"/>
                </a:lnTo>
                <a:lnTo>
                  <a:pt x="0" y="242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MT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335586" y="4335588"/>
            <a:ext cx="10287002" cy="1615827"/>
            <a:chOff x="0" y="0"/>
            <a:chExt cx="13716002" cy="2154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0" cy="2154428"/>
            </a:xfrm>
            <a:custGeom>
              <a:avLst/>
              <a:gdLst/>
              <a:ahLst/>
              <a:cxnLst/>
              <a:rect l="l" t="t" r="r" b="b"/>
              <a:pathLst>
                <a:path w="13716000" h="2154428">
                  <a:moveTo>
                    <a:pt x="0" y="0"/>
                  </a:moveTo>
                  <a:lnTo>
                    <a:pt x="13716000" y="0"/>
                  </a:lnTo>
                  <a:lnTo>
                    <a:pt x="13716000" y="2154428"/>
                  </a:lnTo>
                  <a:lnTo>
                    <a:pt x="0" y="2154428"/>
                  </a:lnTo>
                  <a:close/>
                </a:path>
              </a:pathLst>
            </a:custGeom>
            <a:solidFill>
              <a:srgbClr val="004563"/>
            </a:solidFill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716002" cy="217348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INTELLIGENT &amp; RESILIENT </a:t>
              </a:r>
            </a:p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OCEAN ENGINEERING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890624" y="207558"/>
            <a:ext cx="3456907" cy="985218"/>
          </a:xfrm>
          <a:custGeom>
            <a:avLst/>
            <a:gdLst/>
            <a:ahLst/>
            <a:cxnLst/>
            <a:rect l="l" t="t" r="r" b="b"/>
            <a:pathLst>
              <a:path w="3456907" h="985218">
                <a:moveTo>
                  <a:pt x="0" y="0"/>
                </a:moveTo>
                <a:lnTo>
                  <a:pt x="3456907" y="0"/>
                </a:lnTo>
                <a:lnTo>
                  <a:pt x="3456907" y="985218"/>
                </a:lnTo>
                <a:lnTo>
                  <a:pt x="0" y="985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7" name="Freeform 7"/>
          <p:cNvSpPr/>
          <p:nvPr/>
        </p:nvSpPr>
        <p:spPr>
          <a:xfrm>
            <a:off x="2643933" y="5817895"/>
            <a:ext cx="10295479" cy="3305789"/>
          </a:xfrm>
          <a:custGeom>
            <a:avLst/>
            <a:gdLst/>
            <a:ahLst/>
            <a:cxnLst/>
            <a:rect l="l" t="t" r="r" b="b"/>
            <a:pathLst>
              <a:path w="10295479" h="3305789">
                <a:moveTo>
                  <a:pt x="0" y="0"/>
                </a:moveTo>
                <a:lnTo>
                  <a:pt x="10295479" y="0"/>
                </a:lnTo>
                <a:lnTo>
                  <a:pt x="10295479" y="3305788"/>
                </a:lnTo>
                <a:lnTo>
                  <a:pt x="0" y="33057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8" name="Freeform 8"/>
          <p:cNvSpPr/>
          <p:nvPr/>
        </p:nvSpPr>
        <p:spPr>
          <a:xfrm>
            <a:off x="13249366" y="5817895"/>
            <a:ext cx="2727947" cy="3305789"/>
          </a:xfrm>
          <a:custGeom>
            <a:avLst/>
            <a:gdLst/>
            <a:ahLst/>
            <a:cxnLst/>
            <a:rect l="l" t="t" r="r" b="b"/>
            <a:pathLst>
              <a:path w="2727947" h="3305789">
                <a:moveTo>
                  <a:pt x="0" y="0"/>
                </a:moveTo>
                <a:lnTo>
                  <a:pt x="2727948" y="0"/>
                </a:lnTo>
                <a:lnTo>
                  <a:pt x="2727948" y="3305788"/>
                </a:lnTo>
                <a:lnTo>
                  <a:pt x="0" y="33057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9" name="TextBox 9"/>
          <p:cNvSpPr txBox="1"/>
          <p:nvPr/>
        </p:nvSpPr>
        <p:spPr>
          <a:xfrm>
            <a:off x="16580256" y="9645922"/>
            <a:ext cx="125728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 spc="0">
                <a:solidFill>
                  <a:srgbClr val="231F20"/>
                </a:solidFill>
                <a:latin typeface="Merriweather Sans"/>
              </a:rPr>
              <a:t>10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42414" y="2096877"/>
            <a:ext cx="15116886" cy="360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 Bold"/>
              </a:rPr>
              <a:t>Scarcity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of detailed sediment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data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necessary for precise geological assessment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 Bold"/>
              </a:rPr>
              <a:t>Sediment type and thickness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required to choose appropriate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anchorage system 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as some systems require 30m+ of softer stratum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 Bold"/>
              </a:rPr>
              <a:t>Further studies 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are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 needed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to explore advanced anchoring technologies for deep and rocky seabeds to reduce installation costs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Conduct long-term environmental impact assessments of OW farms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40480" y="1458702"/>
            <a:ext cx="1511882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-167" dirty="0">
                <a:solidFill>
                  <a:srgbClr val="2E444E"/>
                </a:solidFill>
                <a:latin typeface="Merriweather Sans"/>
              </a:rPr>
              <a:t>Possible future works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18576" y="9399908"/>
            <a:ext cx="5239792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>
                <a:solidFill>
                  <a:srgbClr val="2E444E"/>
                </a:solidFill>
                <a:latin typeface="Merriweather Sans"/>
              </a:rPr>
              <a:t>Figure showing incomplete sediment data: EMODnet </a:t>
            </a: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  Description automatically generated with medium confidence"/>
          <p:cNvSpPr/>
          <p:nvPr/>
        </p:nvSpPr>
        <p:spPr>
          <a:xfrm>
            <a:off x="13967517" y="-418688"/>
            <a:ext cx="4320483" cy="2429840"/>
          </a:xfrm>
          <a:custGeom>
            <a:avLst/>
            <a:gdLst/>
            <a:ahLst/>
            <a:cxnLst/>
            <a:rect l="l" t="t" r="r" b="b"/>
            <a:pathLst>
              <a:path w="4320483" h="2429840">
                <a:moveTo>
                  <a:pt x="0" y="0"/>
                </a:moveTo>
                <a:lnTo>
                  <a:pt x="4320483" y="0"/>
                </a:lnTo>
                <a:lnTo>
                  <a:pt x="4320483" y="2429840"/>
                </a:lnTo>
                <a:lnTo>
                  <a:pt x="0" y="242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MT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335586" y="4335588"/>
            <a:ext cx="10287002" cy="1615827"/>
            <a:chOff x="0" y="0"/>
            <a:chExt cx="13716002" cy="2154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0" cy="2154428"/>
            </a:xfrm>
            <a:custGeom>
              <a:avLst/>
              <a:gdLst/>
              <a:ahLst/>
              <a:cxnLst/>
              <a:rect l="l" t="t" r="r" b="b"/>
              <a:pathLst>
                <a:path w="13716000" h="2154428">
                  <a:moveTo>
                    <a:pt x="0" y="0"/>
                  </a:moveTo>
                  <a:lnTo>
                    <a:pt x="13716000" y="0"/>
                  </a:lnTo>
                  <a:lnTo>
                    <a:pt x="13716000" y="2154428"/>
                  </a:lnTo>
                  <a:lnTo>
                    <a:pt x="0" y="2154428"/>
                  </a:lnTo>
                  <a:close/>
                </a:path>
              </a:pathLst>
            </a:custGeom>
            <a:solidFill>
              <a:srgbClr val="004563"/>
            </a:solidFill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716002" cy="217348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INTELLIGENT &amp; RESILIENT </a:t>
              </a:r>
            </a:p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OCEAN ENGINEERING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890624" y="207558"/>
            <a:ext cx="3456907" cy="985218"/>
          </a:xfrm>
          <a:custGeom>
            <a:avLst/>
            <a:gdLst/>
            <a:ahLst/>
            <a:cxnLst/>
            <a:rect l="l" t="t" r="r" b="b"/>
            <a:pathLst>
              <a:path w="3456907" h="985218">
                <a:moveTo>
                  <a:pt x="0" y="0"/>
                </a:moveTo>
                <a:lnTo>
                  <a:pt x="3456907" y="0"/>
                </a:lnTo>
                <a:lnTo>
                  <a:pt x="3456907" y="985218"/>
                </a:lnTo>
                <a:lnTo>
                  <a:pt x="0" y="985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7" name="TextBox 7"/>
          <p:cNvSpPr txBox="1"/>
          <p:nvPr/>
        </p:nvSpPr>
        <p:spPr>
          <a:xfrm>
            <a:off x="1890624" y="2075724"/>
            <a:ext cx="8958860" cy="6697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dirty="0">
                <a:solidFill>
                  <a:srgbClr val="2E444E"/>
                </a:solidFill>
                <a:latin typeface="Merriweather Sans"/>
              </a:rPr>
              <a:t>Application of the </a:t>
            </a:r>
            <a:r>
              <a:rPr lang="en-US" sz="2400" b="1" dirty="0">
                <a:solidFill>
                  <a:srgbClr val="2E444E"/>
                </a:solidFill>
                <a:latin typeface="Merriweather Sans"/>
              </a:rPr>
              <a:t>GIS method 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in Malta demonstrates potential for </a:t>
            </a:r>
            <a:r>
              <a:rPr lang="en-US" sz="2400" b="1" dirty="0">
                <a:solidFill>
                  <a:srgbClr val="2E444E"/>
                </a:solidFill>
                <a:latin typeface="Merriweather Sans"/>
              </a:rPr>
              <a:t>adaptation to other Mediterranean countries 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with similar marine characteristics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dirty="0">
                <a:solidFill>
                  <a:srgbClr val="2E444E"/>
                </a:solidFill>
                <a:latin typeface="Merriweather Sans"/>
              </a:rPr>
              <a:t>Countries in the region can leverage this approach to </a:t>
            </a:r>
            <a:r>
              <a:rPr lang="en-US" sz="2400" b="1" dirty="0">
                <a:solidFill>
                  <a:srgbClr val="2E444E"/>
                </a:solidFill>
                <a:latin typeface="Merriweather Sans"/>
              </a:rPr>
              <a:t>explore their OW potential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, tailored to meet </a:t>
            </a:r>
            <a:r>
              <a:rPr lang="en-US" sz="2400" b="1" dirty="0">
                <a:solidFill>
                  <a:srgbClr val="2E444E"/>
                </a:solidFill>
                <a:latin typeface="Merriweather Sans"/>
              </a:rPr>
              <a:t>unique regional spatial and environmental challenges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dirty="0">
                <a:solidFill>
                  <a:srgbClr val="2E444E"/>
                </a:solidFill>
                <a:latin typeface="Merriweather Sans"/>
              </a:rPr>
              <a:t>Approach promotes a strategic and environmentally sensitive development of OW, contributing to </a:t>
            </a:r>
            <a:r>
              <a:rPr lang="en-US" sz="2400" b="1" dirty="0">
                <a:solidFill>
                  <a:srgbClr val="2E444E"/>
                </a:solidFill>
                <a:latin typeface="Merriweather Sans"/>
              </a:rPr>
              <a:t>regional energy security and sustainability goals</a:t>
            </a:r>
          </a:p>
          <a:p>
            <a:pPr algn="l">
              <a:lnSpc>
                <a:spcPts val="4800"/>
              </a:lnSpc>
            </a:pPr>
            <a:endParaRPr lang="en-US" sz="2400" dirty="0">
              <a:solidFill>
                <a:srgbClr val="2E444E"/>
              </a:solidFill>
              <a:latin typeface="Merriweather Sans"/>
            </a:endParaRPr>
          </a:p>
          <a:p>
            <a:pPr algn="l">
              <a:lnSpc>
                <a:spcPts val="4800"/>
              </a:lnSpc>
            </a:pPr>
            <a:endParaRPr lang="en-US" sz="2400" dirty="0">
              <a:solidFill>
                <a:srgbClr val="2E444E"/>
              </a:solidFill>
              <a:latin typeface="Merriweather Sa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125709" y="2266224"/>
            <a:ext cx="6711828" cy="5488254"/>
          </a:xfrm>
          <a:custGeom>
            <a:avLst/>
            <a:gdLst/>
            <a:ahLst/>
            <a:cxnLst/>
            <a:rect l="l" t="t" r="r" b="b"/>
            <a:pathLst>
              <a:path w="6711828" h="5488254">
                <a:moveTo>
                  <a:pt x="0" y="0"/>
                </a:moveTo>
                <a:lnTo>
                  <a:pt x="6711827" y="0"/>
                </a:lnTo>
                <a:lnTo>
                  <a:pt x="6711827" y="5488254"/>
                </a:lnTo>
                <a:lnTo>
                  <a:pt x="0" y="54882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1" t="-1432" r="-1384" b="-1432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9" name="TextBox 9"/>
          <p:cNvSpPr txBox="1"/>
          <p:nvPr/>
        </p:nvSpPr>
        <p:spPr>
          <a:xfrm>
            <a:off x="16580256" y="9645922"/>
            <a:ext cx="125728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 spc="0">
                <a:solidFill>
                  <a:srgbClr val="231F20"/>
                </a:solidFill>
                <a:latin typeface="Merriweather Sans"/>
              </a:rPr>
              <a:t>13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90624" y="1458702"/>
            <a:ext cx="1511882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-167">
                <a:solidFill>
                  <a:srgbClr val="2E444E"/>
                </a:solidFill>
                <a:latin typeface="Merriweather Sans"/>
              </a:rPr>
              <a:t>Broader Mediterranean application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25709" y="8011653"/>
            <a:ext cx="672465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>
                <a:solidFill>
                  <a:srgbClr val="2E444E"/>
                </a:solidFill>
                <a:latin typeface="Merriweather Sans"/>
              </a:rPr>
              <a:t>Theoretical max. annual OW production for Mediterranean countries</a:t>
            </a: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>
                <a:solidFill>
                  <a:srgbClr val="2E444E"/>
                </a:solidFill>
                <a:latin typeface="Merriweather Sans"/>
              </a:rPr>
              <a:t>Source: Pantusa et al 2019</a:t>
            </a: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  Description automatically generated with medium confidence"/>
          <p:cNvSpPr/>
          <p:nvPr/>
        </p:nvSpPr>
        <p:spPr>
          <a:xfrm>
            <a:off x="13967517" y="-418688"/>
            <a:ext cx="4320483" cy="2429840"/>
          </a:xfrm>
          <a:custGeom>
            <a:avLst/>
            <a:gdLst/>
            <a:ahLst/>
            <a:cxnLst/>
            <a:rect l="l" t="t" r="r" b="b"/>
            <a:pathLst>
              <a:path w="4320483" h="2429840">
                <a:moveTo>
                  <a:pt x="0" y="0"/>
                </a:moveTo>
                <a:lnTo>
                  <a:pt x="4320483" y="0"/>
                </a:lnTo>
                <a:lnTo>
                  <a:pt x="4320483" y="2429840"/>
                </a:lnTo>
                <a:lnTo>
                  <a:pt x="0" y="242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MT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335586" y="4335588"/>
            <a:ext cx="10287002" cy="1615827"/>
            <a:chOff x="0" y="0"/>
            <a:chExt cx="13716002" cy="2154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0" cy="2154428"/>
            </a:xfrm>
            <a:custGeom>
              <a:avLst/>
              <a:gdLst/>
              <a:ahLst/>
              <a:cxnLst/>
              <a:rect l="l" t="t" r="r" b="b"/>
              <a:pathLst>
                <a:path w="13716000" h="2154428">
                  <a:moveTo>
                    <a:pt x="0" y="0"/>
                  </a:moveTo>
                  <a:lnTo>
                    <a:pt x="13716000" y="0"/>
                  </a:lnTo>
                  <a:lnTo>
                    <a:pt x="13716000" y="2154428"/>
                  </a:lnTo>
                  <a:lnTo>
                    <a:pt x="0" y="2154428"/>
                  </a:lnTo>
                  <a:close/>
                </a:path>
              </a:pathLst>
            </a:custGeom>
            <a:solidFill>
              <a:srgbClr val="004563"/>
            </a:solidFill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716002" cy="217348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INTELLIGENT &amp; RESILIENT </a:t>
              </a:r>
            </a:p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OCEAN ENGINEERING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890624" y="207558"/>
            <a:ext cx="3456907" cy="985218"/>
          </a:xfrm>
          <a:custGeom>
            <a:avLst/>
            <a:gdLst/>
            <a:ahLst/>
            <a:cxnLst/>
            <a:rect l="l" t="t" r="r" b="b"/>
            <a:pathLst>
              <a:path w="3456907" h="985218">
                <a:moveTo>
                  <a:pt x="0" y="0"/>
                </a:moveTo>
                <a:lnTo>
                  <a:pt x="3456907" y="0"/>
                </a:lnTo>
                <a:lnTo>
                  <a:pt x="3456907" y="985218"/>
                </a:lnTo>
                <a:lnTo>
                  <a:pt x="0" y="985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7" name="TextBox 7"/>
          <p:cNvSpPr txBox="1"/>
          <p:nvPr/>
        </p:nvSpPr>
        <p:spPr>
          <a:xfrm>
            <a:off x="2092010" y="2075724"/>
            <a:ext cx="15116886" cy="543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3" lvl="1" indent="-259082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 Bold"/>
              </a:rPr>
              <a:t>Project Overview </a:t>
            </a:r>
          </a:p>
          <a:p>
            <a:pPr marL="1036326" lvl="2" indent="-345442" algn="l">
              <a:lnSpc>
                <a:spcPts val="4800"/>
              </a:lnSpc>
              <a:buFont typeface="Arial"/>
              <a:buChar char="⚬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Demonstrate the effective use of GIS method to identify suitable locations for offshore wind</a:t>
            </a:r>
          </a:p>
          <a:p>
            <a:pPr marL="1036326" lvl="2" indent="-345442" algn="l">
              <a:lnSpc>
                <a:spcPts val="4800"/>
              </a:lnSpc>
              <a:buFont typeface="Arial"/>
              <a:buChar char="⚬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Approach used for Malta’s case study can be applied across the Mediterranean or other regions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 Bold"/>
              </a:rPr>
              <a:t>Key opportunities </a:t>
            </a:r>
          </a:p>
          <a:p>
            <a:pPr marL="1036326" lvl="2" indent="-345442" algn="l">
              <a:lnSpc>
                <a:spcPts val="4800"/>
              </a:lnSpc>
              <a:buFont typeface="Arial"/>
              <a:buChar char="⚬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Significant potential for Mediterranean to harness offshore wind energy</a:t>
            </a:r>
          </a:p>
          <a:p>
            <a:pPr marL="1036326" lvl="2" indent="-345442" algn="l">
              <a:lnSpc>
                <a:spcPts val="4800"/>
              </a:lnSpc>
              <a:buFont typeface="Arial"/>
              <a:buChar char="⚬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Aligns with local and global sustainability goals encouraging renewable energy implementation</a:t>
            </a:r>
          </a:p>
          <a:p>
            <a:pPr marL="518163" lvl="1" indent="-259082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 Bold"/>
              </a:rPr>
              <a:t>Innovative integrations</a:t>
            </a:r>
          </a:p>
          <a:p>
            <a:pPr marL="1036326" lvl="2" indent="-345442" algn="l">
              <a:lnSpc>
                <a:spcPts val="4800"/>
              </a:lnSpc>
              <a:buFont typeface="Arial"/>
              <a:buChar char="⚬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Potential to integrate floating solar PV systems with offshore wind farms</a:t>
            </a:r>
          </a:p>
          <a:p>
            <a:pPr marL="1036326" lvl="2" indent="-345442" algn="l">
              <a:lnSpc>
                <a:spcPts val="4800"/>
              </a:lnSpc>
              <a:buFont typeface="Arial"/>
              <a:buChar char="⚬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Surplus energy could enable green hydrogen production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580256" y="9645922"/>
            <a:ext cx="125728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 spc="0">
                <a:solidFill>
                  <a:srgbClr val="231F20"/>
                </a:solidFill>
                <a:latin typeface="Merriweather Sans"/>
              </a:rPr>
              <a:t>14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90624" y="1458702"/>
            <a:ext cx="1511882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-167">
                <a:solidFill>
                  <a:srgbClr val="2E444E"/>
                </a:solidFill>
                <a:latin typeface="Merriweather Sans"/>
              </a:rPr>
              <a:t>Conclusion and Q&amp;A</a:t>
            </a:r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Graphical user interface  Description automatically generated with medium confidence"/>
          <p:cNvSpPr/>
          <p:nvPr/>
        </p:nvSpPr>
        <p:spPr>
          <a:xfrm>
            <a:off x="4391470" y="1613751"/>
            <a:ext cx="8964998" cy="5041916"/>
          </a:xfrm>
          <a:custGeom>
            <a:avLst/>
            <a:gdLst/>
            <a:ahLst/>
            <a:cxnLst/>
            <a:rect l="l" t="t" r="r" b="b"/>
            <a:pathLst>
              <a:path w="8964998" h="5041916">
                <a:moveTo>
                  <a:pt x="0" y="0"/>
                </a:moveTo>
                <a:lnTo>
                  <a:pt x="8964998" y="0"/>
                </a:lnTo>
                <a:lnTo>
                  <a:pt x="8964998" y="5041916"/>
                </a:lnTo>
                <a:lnTo>
                  <a:pt x="0" y="5041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3" name="Freeform 3"/>
          <p:cNvSpPr/>
          <p:nvPr/>
        </p:nvSpPr>
        <p:spPr>
          <a:xfrm>
            <a:off x="7523820" y="7735788"/>
            <a:ext cx="3348372" cy="1312647"/>
          </a:xfrm>
          <a:custGeom>
            <a:avLst/>
            <a:gdLst/>
            <a:ahLst/>
            <a:cxnLst/>
            <a:rect l="l" t="t" r="r" b="b"/>
            <a:pathLst>
              <a:path w="3348372" h="1312647">
                <a:moveTo>
                  <a:pt x="0" y="0"/>
                </a:moveTo>
                <a:lnTo>
                  <a:pt x="3348372" y="0"/>
                </a:lnTo>
                <a:lnTo>
                  <a:pt x="3348372" y="1312647"/>
                </a:lnTo>
                <a:lnTo>
                  <a:pt x="0" y="1312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3304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4" name="Freeform 4"/>
          <p:cNvSpPr/>
          <p:nvPr/>
        </p:nvSpPr>
        <p:spPr>
          <a:xfrm>
            <a:off x="611052" y="7735788"/>
            <a:ext cx="4428492" cy="1209377"/>
          </a:xfrm>
          <a:custGeom>
            <a:avLst/>
            <a:gdLst/>
            <a:ahLst/>
            <a:cxnLst/>
            <a:rect l="l" t="t" r="r" b="b"/>
            <a:pathLst>
              <a:path w="4428492" h="1209377">
                <a:moveTo>
                  <a:pt x="0" y="0"/>
                </a:moveTo>
                <a:lnTo>
                  <a:pt x="4428492" y="0"/>
                </a:lnTo>
                <a:lnTo>
                  <a:pt x="4428492" y="1209376"/>
                </a:lnTo>
                <a:lnTo>
                  <a:pt x="0" y="12093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9" b="-79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5" name="Freeform 5"/>
          <p:cNvSpPr/>
          <p:nvPr/>
        </p:nvSpPr>
        <p:spPr>
          <a:xfrm>
            <a:off x="970159" y="333327"/>
            <a:ext cx="3710278" cy="1057429"/>
          </a:xfrm>
          <a:custGeom>
            <a:avLst/>
            <a:gdLst/>
            <a:ahLst/>
            <a:cxnLst/>
            <a:rect l="l" t="t" r="r" b="b"/>
            <a:pathLst>
              <a:path w="3710278" h="1057429">
                <a:moveTo>
                  <a:pt x="0" y="0"/>
                </a:moveTo>
                <a:lnTo>
                  <a:pt x="3710278" y="0"/>
                </a:lnTo>
                <a:lnTo>
                  <a:pt x="3710278" y="1057429"/>
                </a:lnTo>
                <a:lnTo>
                  <a:pt x="0" y="10574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6" name="TextBox 6"/>
          <p:cNvSpPr txBox="1"/>
          <p:nvPr/>
        </p:nvSpPr>
        <p:spPr>
          <a:xfrm>
            <a:off x="5887068" y="9401688"/>
            <a:ext cx="6735360" cy="462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0">
                <a:solidFill>
                  <a:srgbClr val="FFFFFF"/>
                </a:solidFill>
                <a:latin typeface="Merriweather Sans Bold"/>
              </a:rPr>
              <a:t>https://www.southampton.ac.uk/iroe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663018" y="7783413"/>
            <a:ext cx="3213299" cy="143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800" spc="120">
                <a:solidFill>
                  <a:srgbClr val="FFFFFF"/>
                </a:solidFill>
                <a:latin typeface="Merriweather Sans Bold"/>
              </a:rPr>
              <a:t>Southampton Marine and Maritime Institute</a:t>
            </a: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  Description automatically generated with medium confidence"/>
          <p:cNvSpPr/>
          <p:nvPr/>
        </p:nvSpPr>
        <p:spPr>
          <a:xfrm>
            <a:off x="13967517" y="-418688"/>
            <a:ext cx="4320483" cy="2429840"/>
          </a:xfrm>
          <a:custGeom>
            <a:avLst/>
            <a:gdLst/>
            <a:ahLst/>
            <a:cxnLst/>
            <a:rect l="l" t="t" r="r" b="b"/>
            <a:pathLst>
              <a:path w="4320483" h="2429840">
                <a:moveTo>
                  <a:pt x="0" y="0"/>
                </a:moveTo>
                <a:lnTo>
                  <a:pt x="4320483" y="0"/>
                </a:lnTo>
                <a:lnTo>
                  <a:pt x="4320483" y="2429840"/>
                </a:lnTo>
                <a:lnTo>
                  <a:pt x="0" y="242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MT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335586" y="4335588"/>
            <a:ext cx="10287002" cy="1615827"/>
            <a:chOff x="0" y="0"/>
            <a:chExt cx="13716002" cy="2154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0" cy="2154428"/>
            </a:xfrm>
            <a:custGeom>
              <a:avLst/>
              <a:gdLst/>
              <a:ahLst/>
              <a:cxnLst/>
              <a:rect l="l" t="t" r="r" b="b"/>
              <a:pathLst>
                <a:path w="13716000" h="2154428">
                  <a:moveTo>
                    <a:pt x="0" y="0"/>
                  </a:moveTo>
                  <a:lnTo>
                    <a:pt x="13716000" y="0"/>
                  </a:lnTo>
                  <a:lnTo>
                    <a:pt x="13716000" y="2154428"/>
                  </a:lnTo>
                  <a:lnTo>
                    <a:pt x="0" y="2154428"/>
                  </a:lnTo>
                  <a:close/>
                </a:path>
              </a:pathLst>
            </a:custGeom>
            <a:solidFill>
              <a:srgbClr val="004563"/>
            </a:solidFill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716002" cy="217348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INTELLIGENT &amp; RESILIENT </a:t>
              </a:r>
            </a:p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OCEAN ENGINEERING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998636" y="303623"/>
            <a:ext cx="3456907" cy="985218"/>
          </a:xfrm>
          <a:custGeom>
            <a:avLst/>
            <a:gdLst/>
            <a:ahLst/>
            <a:cxnLst/>
            <a:rect l="l" t="t" r="r" b="b"/>
            <a:pathLst>
              <a:path w="3456907" h="985218">
                <a:moveTo>
                  <a:pt x="0" y="0"/>
                </a:moveTo>
                <a:lnTo>
                  <a:pt x="3456907" y="0"/>
                </a:lnTo>
                <a:lnTo>
                  <a:pt x="3456907" y="985218"/>
                </a:lnTo>
                <a:lnTo>
                  <a:pt x="0" y="985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7" name="Freeform 7"/>
          <p:cNvSpPr/>
          <p:nvPr/>
        </p:nvSpPr>
        <p:spPr>
          <a:xfrm>
            <a:off x="11330867" y="4567662"/>
            <a:ext cx="6687942" cy="4602507"/>
          </a:xfrm>
          <a:custGeom>
            <a:avLst/>
            <a:gdLst/>
            <a:ahLst/>
            <a:cxnLst/>
            <a:rect l="l" t="t" r="r" b="b"/>
            <a:pathLst>
              <a:path w="6687942" h="4602507">
                <a:moveTo>
                  <a:pt x="0" y="0"/>
                </a:moveTo>
                <a:lnTo>
                  <a:pt x="6687942" y="0"/>
                </a:lnTo>
                <a:lnTo>
                  <a:pt x="6687942" y="4602507"/>
                </a:lnTo>
                <a:lnTo>
                  <a:pt x="0" y="4602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15" t="-1914" r="-3392" b="-6498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8" name="Freeform 8"/>
          <p:cNvSpPr/>
          <p:nvPr/>
        </p:nvSpPr>
        <p:spPr>
          <a:xfrm>
            <a:off x="1890624" y="4567662"/>
            <a:ext cx="9311427" cy="5217206"/>
          </a:xfrm>
          <a:custGeom>
            <a:avLst/>
            <a:gdLst/>
            <a:ahLst/>
            <a:cxnLst/>
            <a:rect l="l" t="t" r="r" b="b"/>
            <a:pathLst>
              <a:path w="9311427" h="5217206">
                <a:moveTo>
                  <a:pt x="0" y="0"/>
                </a:moveTo>
                <a:lnTo>
                  <a:pt x="9311427" y="0"/>
                </a:lnTo>
                <a:lnTo>
                  <a:pt x="9311427" y="5217206"/>
                </a:lnTo>
                <a:lnTo>
                  <a:pt x="0" y="52172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83" t="-6047" r="-1767" b="-8915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9" name="TextBox 9"/>
          <p:cNvSpPr txBox="1"/>
          <p:nvPr/>
        </p:nvSpPr>
        <p:spPr>
          <a:xfrm>
            <a:off x="16580256" y="9645922"/>
            <a:ext cx="125728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 spc="0">
                <a:solidFill>
                  <a:srgbClr val="231F20"/>
                </a:solidFill>
                <a:latin typeface="Merriweather Sans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90624" y="2001627"/>
            <a:ext cx="15260664" cy="2385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Transition to renewable energy crucial for reducing fossil fuel dependency</a:t>
            </a:r>
          </a:p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Offshore wind (OW) rapidly growing sector key to meet net-zero targets globally </a:t>
            </a:r>
          </a:p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European Union targets 60GW of OW by 2030 and 340GW by 2050 (European Commission, 2023)</a:t>
            </a:r>
          </a:p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Mediterranean emerging as a key player in renewable energy with 30+ OW projects planned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90624" y="1458702"/>
            <a:ext cx="1511882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-167">
                <a:solidFill>
                  <a:srgbClr val="2E444E"/>
                </a:solidFill>
                <a:latin typeface="Merriweather Sans"/>
              </a:rPr>
              <a:t>Introduction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41733" y="9923814"/>
            <a:ext cx="4758333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19"/>
              </a:lnSpc>
              <a:spcBef>
                <a:spcPct val="0"/>
              </a:spcBef>
            </a:pPr>
            <a:r>
              <a:rPr lang="en-US" sz="1599" u="none" strike="noStrike">
                <a:solidFill>
                  <a:srgbClr val="2E444E"/>
                </a:solidFill>
                <a:latin typeface="Merriweather Sans"/>
              </a:rPr>
              <a:t>Map of planned OW farms in the Med: Plan Bleu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51233" y="9351144"/>
            <a:ext cx="6247209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19"/>
              </a:lnSpc>
              <a:spcBef>
                <a:spcPct val="0"/>
              </a:spcBef>
            </a:pPr>
            <a:r>
              <a:rPr lang="en-US" sz="1599" u="none" strike="noStrike">
                <a:solidFill>
                  <a:srgbClr val="2E444E"/>
                </a:solidFill>
                <a:latin typeface="Merriweather Sans"/>
              </a:rPr>
              <a:t>Offshore wind investments in Europe 2010- 2020: WindEurope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  Description automatically generated with medium confidence"/>
          <p:cNvSpPr/>
          <p:nvPr/>
        </p:nvSpPr>
        <p:spPr>
          <a:xfrm>
            <a:off x="13967517" y="-418688"/>
            <a:ext cx="4320483" cy="2429840"/>
          </a:xfrm>
          <a:custGeom>
            <a:avLst/>
            <a:gdLst/>
            <a:ahLst/>
            <a:cxnLst/>
            <a:rect l="l" t="t" r="r" b="b"/>
            <a:pathLst>
              <a:path w="4320483" h="2429840">
                <a:moveTo>
                  <a:pt x="0" y="0"/>
                </a:moveTo>
                <a:lnTo>
                  <a:pt x="4320483" y="0"/>
                </a:lnTo>
                <a:lnTo>
                  <a:pt x="4320483" y="2429840"/>
                </a:lnTo>
                <a:lnTo>
                  <a:pt x="0" y="242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MT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335586" y="4335588"/>
            <a:ext cx="10287002" cy="1615827"/>
            <a:chOff x="0" y="0"/>
            <a:chExt cx="13716002" cy="2154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0" cy="2154428"/>
            </a:xfrm>
            <a:custGeom>
              <a:avLst/>
              <a:gdLst/>
              <a:ahLst/>
              <a:cxnLst/>
              <a:rect l="l" t="t" r="r" b="b"/>
              <a:pathLst>
                <a:path w="13716000" h="2154428">
                  <a:moveTo>
                    <a:pt x="0" y="0"/>
                  </a:moveTo>
                  <a:lnTo>
                    <a:pt x="13716000" y="0"/>
                  </a:lnTo>
                  <a:lnTo>
                    <a:pt x="13716000" y="2154428"/>
                  </a:lnTo>
                  <a:lnTo>
                    <a:pt x="0" y="2154428"/>
                  </a:lnTo>
                  <a:close/>
                </a:path>
              </a:pathLst>
            </a:custGeom>
            <a:solidFill>
              <a:srgbClr val="004563"/>
            </a:solidFill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716002" cy="217348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INTELLIGENT &amp; RESILIENT </a:t>
              </a:r>
            </a:p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OCEAN ENGINEERING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890624" y="207558"/>
            <a:ext cx="3456907" cy="985218"/>
          </a:xfrm>
          <a:custGeom>
            <a:avLst/>
            <a:gdLst/>
            <a:ahLst/>
            <a:cxnLst/>
            <a:rect l="l" t="t" r="r" b="b"/>
            <a:pathLst>
              <a:path w="3456907" h="985218">
                <a:moveTo>
                  <a:pt x="0" y="0"/>
                </a:moveTo>
                <a:lnTo>
                  <a:pt x="3456907" y="0"/>
                </a:lnTo>
                <a:lnTo>
                  <a:pt x="3456907" y="985218"/>
                </a:lnTo>
                <a:lnTo>
                  <a:pt x="0" y="985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7" name="Freeform 7"/>
          <p:cNvSpPr/>
          <p:nvPr/>
        </p:nvSpPr>
        <p:spPr>
          <a:xfrm>
            <a:off x="7620000" y="5181600"/>
            <a:ext cx="4343400" cy="3486452"/>
          </a:xfrm>
          <a:custGeom>
            <a:avLst/>
            <a:gdLst/>
            <a:ahLst/>
            <a:cxnLst/>
            <a:rect l="l" t="t" r="r" b="b"/>
            <a:pathLst>
              <a:path w="6415766" h="5149942">
                <a:moveTo>
                  <a:pt x="0" y="0"/>
                </a:moveTo>
                <a:lnTo>
                  <a:pt x="6415765" y="0"/>
                </a:lnTo>
                <a:lnTo>
                  <a:pt x="6415765" y="5149942"/>
                </a:lnTo>
                <a:lnTo>
                  <a:pt x="0" y="5149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316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8" name="Freeform 8"/>
          <p:cNvSpPr/>
          <p:nvPr/>
        </p:nvSpPr>
        <p:spPr>
          <a:xfrm>
            <a:off x="2092010" y="5168900"/>
            <a:ext cx="5145262" cy="3451613"/>
          </a:xfrm>
          <a:custGeom>
            <a:avLst/>
            <a:gdLst/>
            <a:ahLst/>
            <a:cxnLst/>
            <a:rect l="l" t="t" r="r" b="b"/>
            <a:pathLst>
              <a:path w="6623906" h="4443537">
                <a:moveTo>
                  <a:pt x="0" y="0"/>
                </a:moveTo>
                <a:lnTo>
                  <a:pt x="6623906" y="0"/>
                </a:lnTo>
                <a:lnTo>
                  <a:pt x="6623906" y="4443537"/>
                </a:lnTo>
                <a:lnTo>
                  <a:pt x="0" y="44435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9" name="TextBox 9"/>
          <p:cNvSpPr txBox="1"/>
          <p:nvPr/>
        </p:nvSpPr>
        <p:spPr>
          <a:xfrm>
            <a:off x="16580256" y="9645922"/>
            <a:ext cx="125728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 spc="0">
                <a:solidFill>
                  <a:srgbClr val="231F20"/>
                </a:solidFill>
                <a:latin typeface="Merriweather Sans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92010" y="2075724"/>
            <a:ext cx="15116886" cy="2385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dirty="0">
                <a:solidFill>
                  <a:srgbClr val="2E444E"/>
                </a:solidFill>
                <a:latin typeface="Merriweather Sans"/>
              </a:rPr>
              <a:t>Advancements in technology: 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floating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 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OW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 beyond 60m suitable for Mediterranean’s 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deep water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dirty="0">
                <a:solidFill>
                  <a:srgbClr val="2E444E"/>
                </a:solidFill>
                <a:latin typeface="Merriweather Sans"/>
              </a:rPr>
              <a:t>Increase in blade size and power output over the years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dirty="0">
                <a:solidFill>
                  <a:srgbClr val="2E444E"/>
                </a:solidFill>
                <a:latin typeface="Merriweather Sans"/>
              </a:rPr>
              <a:t>Scale of OW balanced with protection of ocean ecology and heritage sites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spc="0" dirty="0">
                <a:solidFill>
                  <a:srgbClr val="2E444E"/>
                </a:solidFill>
                <a:latin typeface="Merriweather Sans Bold"/>
              </a:rPr>
              <a:t>Sharing marine space</a:t>
            </a:r>
            <a:r>
              <a:rPr lang="en-US" sz="2400" spc="0" dirty="0">
                <a:solidFill>
                  <a:srgbClr val="2E444E"/>
                </a:solidFill>
                <a:latin typeface="Merriweather Sans"/>
              </a:rPr>
              <a:t>: co-existence with other activities (ecological and heritage assets)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90624" y="1458702"/>
            <a:ext cx="1511882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-167">
                <a:solidFill>
                  <a:srgbClr val="2E444E"/>
                </a:solidFill>
                <a:latin typeface="Merriweather Sans"/>
              </a:rPr>
              <a:t>Innovation in technology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97971" y="8828298"/>
            <a:ext cx="398651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19"/>
              </a:lnSpc>
              <a:spcBef>
                <a:spcPct val="0"/>
              </a:spcBef>
            </a:pPr>
            <a:r>
              <a:rPr lang="en-US" sz="1599" u="none" strike="noStrike" dirty="0">
                <a:solidFill>
                  <a:srgbClr val="2E444E"/>
                </a:solidFill>
                <a:latin typeface="Merriweather Sans"/>
              </a:rPr>
              <a:t>Different platforms for OW</a:t>
            </a:r>
          </a:p>
          <a:p>
            <a:pPr marL="0" lvl="0" indent="0" algn="ctr">
              <a:lnSpc>
                <a:spcPts val="1919"/>
              </a:lnSpc>
              <a:spcBef>
                <a:spcPct val="0"/>
              </a:spcBef>
            </a:pPr>
            <a:r>
              <a:rPr lang="en-US" sz="1599" u="none" strike="noStrike" dirty="0">
                <a:solidFill>
                  <a:srgbClr val="2E444E"/>
                </a:solidFill>
                <a:latin typeface="Merriweather Sans"/>
              </a:rPr>
              <a:t>EEW GROUP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30110" y="8809729"/>
            <a:ext cx="451971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919"/>
              </a:lnSpc>
              <a:spcBef>
                <a:spcPct val="0"/>
              </a:spcBef>
            </a:pPr>
            <a:r>
              <a:rPr lang="en-US" sz="1599" u="none" strike="noStrike" dirty="0">
                <a:solidFill>
                  <a:srgbClr val="2E444E"/>
                </a:solidFill>
                <a:latin typeface="Merriweather Sans"/>
              </a:rPr>
              <a:t>Growing size of wind turbines</a:t>
            </a:r>
            <a:endParaRPr lang="en-US" sz="1599" dirty="0">
              <a:solidFill>
                <a:srgbClr val="2E444E"/>
              </a:solidFill>
              <a:latin typeface="Merriweather Sans"/>
            </a:endParaRPr>
          </a:p>
          <a:p>
            <a:pPr marL="0" lvl="0" indent="0" algn="ctr">
              <a:lnSpc>
                <a:spcPts val="1919"/>
              </a:lnSpc>
              <a:spcBef>
                <a:spcPct val="0"/>
              </a:spcBef>
            </a:pPr>
            <a:r>
              <a:rPr lang="en-US" sz="1599" u="none" strike="noStrike" dirty="0" err="1">
                <a:solidFill>
                  <a:srgbClr val="2E444E"/>
                </a:solidFill>
                <a:latin typeface="Merriweather Sans"/>
              </a:rPr>
              <a:t>Windpower</a:t>
            </a:r>
            <a:r>
              <a:rPr lang="en-US" sz="1599" u="none" strike="noStrike" dirty="0">
                <a:solidFill>
                  <a:srgbClr val="2E444E"/>
                </a:solidFill>
                <a:latin typeface="Merriweather Sans"/>
              </a:rPr>
              <a:t> monthly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A04E8A9-D25A-A2E4-6D83-B403E957CC6D}"/>
              </a:ext>
            </a:extLst>
          </p:cNvPr>
          <p:cNvSpPr/>
          <p:nvPr/>
        </p:nvSpPr>
        <p:spPr>
          <a:xfrm>
            <a:off x="12268200" y="5457065"/>
            <a:ext cx="5735110" cy="3150748"/>
          </a:xfrm>
          <a:custGeom>
            <a:avLst/>
            <a:gdLst/>
            <a:ahLst/>
            <a:cxnLst/>
            <a:rect l="l" t="t" r="r" b="b"/>
            <a:pathLst>
              <a:path w="9108221" h="5003864">
                <a:moveTo>
                  <a:pt x="0" y="0"/>
                </a:moveTo>
                <a:lnTo>
                  <a:pt x="9108221" y="0"/>
                </a:lnTo>
                <a:lnTo>
                  <a:pt x="9108221" y="5003865"/>
                </a:lnTo>
                <a:lnTo>
                  <a:pt x="0" y="50038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0276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F1C784D6-7D56-1B68-A948-5097DB8F5756}"/>
              </a:ext>
            </a:extLst>
          </p:cNvPr>
          <p:cNvSpPr txBox="1"/>
          <p:nvPr/>
        </p:nvSpPr>
        <p:spPr>
          <a:xfrm>
            <a:off x="12447834" y="8828297"/>
            <a:ext cx="5306766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919"/>
              </a:lnSpc>
              <a:spcBef>
                <a:spcPct val="0"/>
              </a:spcBef>
            </a:pPr>
            <a:r>
              <a:rPr lang="en-US" sz="1599" dirty="0">
                <a:solidFill>
                  <a:srgbClr val="2E444E"/>
                </a:solidFill>
                <a:latin typeface="Merriweather Sans"/>
              </a:rPr>
              <a:t>Annual density of cargo vessels in the Mediterranean WWF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  Description automatically generated with medium confidence"/>
          <p:cNvSpPr/>
          <p:nvPr/>
        </p:nvSpPr>
        <p:spPr>
          <a:xfrm>
            <a:off x="13967517" y="-418688"/>
            <a:ext cx="4320483" cy="2429840"/>
          </a:xfrm>
          <a:custGeom>
            <a:avLst/>
            <a:gdLst/>
            <a:ahLst/>
            <a:cxnLst/>
            <a:rect l="l" t="t" r="r" b="b"/>
            <a:pathLst>
              <a:path w="4320483" h="2429840">
                <a:moveTo>
                  <a:pt x="0" y="0"/>
                </a:moveTo>
                <a:lnTo>
                  <a:pt x="4320483" y="0"/>
                </a:lnTo>
                <a:lnTo>
                  <a:pt x="4320483" y="2429840"/>
                </a:lnTo>
                <a:lnTo>
                  <a:pt x="0" y="242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MT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335586" y="4335588"/>
            <a:ext cx="10287002" cy="1615827"/>
            <a:chOff x="0" y="0"/>
            <a:chExt cx="13716002" cy="2154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0" cy="2154428"/>
            </a:xfrm>
            <a:custGeom>
              <a:avLst/>
              <a:gdLst/>
              <a:ahLst/>
              <a:cxnLst/>
              <a:rect l="l" t="t" r="r" b="b"/>
              <a:pathLst>
                <a:path w="13716000" h="2154428">
                  <a:moveTo>
                    <a:pt x="0" y="0"/>
                  </a:moveTo>
                  <a:lnTo>
                    <a:pt x="13716000" y="0"/>
                  </a:lnTo>
                  <a:lnTo>
                    <a:pt x="13716000" y="2154428"/>
                  </a:lnTo>
                  <a:lnTo>
                    <a:pt x="0" y="2154428"/>
                  </a:lnTo>
                  <a:close/>
                </a:path>
              </a:pathLst>
            </a:custGeom>
            <a:solidFill>
              <a:srgbClr val="004563"/>
            </a:solidFill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716002" cy="217348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INTELLIGENT &amp; RESILIENT </a:t>
              </a:r>
            </a:p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OCEAN ENGINEERING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890624" y="207558"/>
            <a:ext cx="3456907" cy="985218"/>
          </a:xfrm>
          <a:custGeom>
            <a:avLst/>
            <a:gdLst/>
            <a:ahLst/>
            <a:cxnLst/>
            <a:rect l="l" t="t" r="r" b="b"/>
            <a:pathLst>
              <a:path w="3456907" h="985218">
                <a:moveTo>
                  <a:pt x="0" y="0"/>
                </a:moveTo>
                <a:lnTo>
                  <a:pt x="3456907" y="0"/>
                </a:lnTo>
                <a:lnTo>
                  <a:pt x="3456907" y="985218"/>
                </a:lnTo>
                <a:lnTo>
                  <a:pt x="0" y="985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7" name="Freeform 7"/>
          <p:cNvSpPr/>
          <p:nvPr/>
        </p:nvSpPr>
        <p:spPr>
          <a:xfrm>
            <a:off x="12692392" y="5753668"/>
            <a:ext cx="5006184" cy="3892254"/>
          </a:xfrm>
          <a:custGeom>
            <a:avLst/>
            <a:gdLst/>
            <a:ahLst/>
            <a:cxnLst/>
            <a:rect l="l" t="t" r="r" b="b"/>
            <a:pathLst>
              <a:path w="5006184" h="3892254">
                <a:moveTo>
                  <a:pt x="0" y="0"/>
                </a:moveTo>
                <a:lnTo>
                  <a:pt x="5006184" y="0"/>
                </a:lnTo>
                <a:lnTo>
                  <a:pt x="5006184" y="3892254"/>
                </a:lnTo>
                <a:lnTo>
                  <a:pt x="0" y="38922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843" t="-12910" r="-7108" b="-3765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8" name="TextBox 8"/>
          <p:cNvSpPr txBox="1"/>
          <p:nvPr/>
        </p:nvSpPr>
        <p:spPr>
          <a:xfrm>
            <a:off x="2092010" y="2075724"/>
            <a:ext cx="15116886" cy="2388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3" lvl="1" indent="-259082" algn="l">
              <a:lnSpc>
                <a:spcPts val="4800"/>
              </a:lnSpc>
              <a:buFont typeface="Arial"/>
              <a:buChar char="•"/>
            </a:pP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Malta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, centrally located in the Mediterranean, has a potential Exclusive Economic Zone (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EEZ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) over 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70,000 sq.km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 - (200x its land area)</a:t>
            </a:r>
          </a:p>
          <a:p>
            <a:pPr marL="518163" lvl="1" indent="-259082" algn="l">
              <a:lnSpc>
                <a:spcPts val="4800"/>
              </a:lnSpc>
              <a:buFont typeface="Arial"/>
              <a:buChar char="•"/>
            </a:pPr>
            <a:r>
              <a:rPr lang="en-US" sz="2400" spc="0" dirty="0">
                <a:solidFill>
                  <a:srgbClr val="2E444E"/>
                </a:solidFill>
                <a:latin typeface="Merriweather Sans"/>
              </a:rPr>
              <a:t>Producing currently only 10% of its energy from renewables, Malta targets net zero by 2050, making offshore wind a critical solution given its limited land space</a:t>
            </a:r>
          </a:p>
        </p:txBody>
      </p:sp>
      <p:sp>
        <p:nvSpPr>
          <p:cNvPr id="9" name="Freeform 9"/>
          <p:cNvSpPr/>
          <p:nvPr/>
        </p:nvSpPr>
        <p:spPr>
          <a:xfrm>
            <a:off x="1945333" y="6124002"/>
            <a:ext cx="9619538" cy="2835279"/>
          </a:xfrm>
          <a:custGeom>
            <a:avLst/>
            <a:gdLst/>
            <a:ahLst/>
            <a:cxnLst/>
            <a:rect l="l" t="t" r="r" b="b"/>
            <a:pathLst>
              <a:path w="9619538" h="2835279">
                <a:moveTo>
                  <a:pt x="0" y="0"/>
                </a:moveTo>
                <a:lnTo>
                  <a:pt x="9619538" y="0"/>
                </a:lnTo>
                <a:lnTo>
                  <a:pt x="9619538" y="2835278"/>
                </a:lnTo>
                <a:lnTo>
                  <a:pt x="0" y="283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0405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10" name="Freeform 10"/>
          <p:cNvSpPr/>
          <p:nvPr/>
        </p:nvSpPr>
        <p:spPr>
          <a:xfrm>
            <a:off x="5453708" y="7885657"/>
            <a:ext cx="997494" cy="1073623"/>
          </a:xfrm>
          <a:custGeom>
            <a:avLst/>
            <a:gdLst/>
            <a:ahLst/>
            <a:cxnLst/>
            <a:rect l="l" t="t" r="r" b="b"/>
            <a:pathLst>
              <a:path w="997494" h="1073623">
                <a:moveTo>
                  <a:pt x="0" y="0"/>
                </a:moveTo>
                <a:lnTo>
                  <a:pt x="997493" y="0"/>
                </a:lnTo>
                <a:lnTo>
                  <a:pt x="997493" y="1073623"/>
                </a:lnTo>
                <a:lnTo>
                  <a:pt x="0" y="10736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11" name="TextBox 11"/>
          <p:cNvSpPr txBox="1"/>
          <p:nvPr/>
        </p:nvSpPr>
        <p:spPr>
          <a:xfrm>
            <a:off x="16580256" y="9645922"/>
            <a:ext cx="125728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 spc="0">
                <a:solidFill>
                  <a:srgbClr val="231F20"/>
                </a:solidFill>
                <a:latin typeface="Merriweather Sans"/>
              </a:rPr>
              <a:t>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90624" y="1458702"/>
            <a:ext cx="1511882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-167" dirty="0">
                <a:solidFill>
                  <a:srgbClr val="2E444E"/>
                </a:solidFill>
                <a:latin typeface="Merriweather Sans"/>
              </a:rPr>
              <a:t>Regional application of method: Malta context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24066" y="9098226"/>
            <a:ext cx="2723406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19"/>
              </a:lnSpc>
              <a:spcBef>
                <a:spcPct val="0"/>
              </a:spcBef>
            </a:pPr>
            <a:r>
              <a:rPr lang="en-US" sz="1599">
                <a:solidFill>
                  <a:srgbClr val="2E444E"/>
                </a:solidFill>
                <a:latin typeface="Merriweather Sans"/>
              </a:rPr>
              <a:t>Malta’s EEZ: MarineRegions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9414" y="9764985"/>
            <a:ext cx="5338762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19"/>
              </a:lnSpc>
              <a:spcBef>
                <a:spcPct val="0"/>
              </a:spcBef>
            </a:pPr>
            <a:r>
              <a:rPr lang="en-US" sz="1599">
                <a:solidFill>
                  <a:srgbClr val="2E444E"/>
                </a:solidFill>
                <a:latin typeface="Merriweather Sans"/>
              </a:rPr>
              <a:t>Malta’s energy mix in 2023: National Energy Statistics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  Description automatically generated with medium confidence"/>
          <p:cNvSpPr/>
          <p:nvPr/>
        </p:nvSpPr>
        <p:spPr>
          <a:xfrm>
            <a:off x="13967517" y="-418688"/>
            <a:ext cx="4320483" cy="2429840"/>
          </a:xfrm>
          <a:custGeom>
            <a:avLst/>
            <a:gdLst/>
            <a:ahLst/>
            <a:cxnLst/>
            <a:rect l="l" t="t" r="r" b="b"/>
            <a:pathLst>
              <a:path w="4320483" h="2429840">
                <a:moveTo>
                  <a:pt x="0" y="0"/>
                </a:moveTo>
                <a:lnTo>
                  <a:pt x="4320483" y="0"/>
                </a:lnTo>
                <a:lnTo>
                  <a:pt x="4320483" y="2429840"/>
                </a:lnTo>
                <a:lnTo>
                  <a:pt x="0" y="242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MT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335586" y="4335588"/>
            <a:ext cx="10287002" cy="1615827"/>
            <a:chOff x="0" y="0"/>
            <a:chExt cx="13716002" cy="2154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0" cy="2154428"/>
            </a:xfrm>
            <a:custGeom>
              <a:avLst/>
              <a:gdLst/>
              <a:ahLst/>
              <a:cxnLst/>
              <a:rect l="l" t="t" r="r" b="b"/>
              <a:pathLst>
                <a:path w="13716000" h="2154428">
                  <a:moveTo>
                    <a:pt x="0" y="0"/>
                  </a:moveTo>
                  <a:lnTo>
                    <a:pt x="13716000" y="0"/>
                  </a:lnTo>
                  <a:lnTo>
                    <a:pt x="13716000" y="2154428"/>
                  </a:lnTo>
                  <a:lnTo>
                    <a:pt x="0" y="2154428"/>
                  </a:lnTo>
                  <a:close/>
                </a:path>
              </a:pathLst>
            </a:custGeom>
            <a:solidFill>
              <a:srgbClr val="004563"/>
            </a:solidFill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716002" cy="217348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INTELLIGENT &amp; RESILIENT </a:t>
              </a:r>
            </a:p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OCEAN ENGINEERING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890624" y="207558"/>
            <a:ext cx="3456907" cy="985218"/>
          </a:xfrm>
          <a:custGeom>
            <a:avLst/>
            <a:gdLst/>
            <a:ahLst/>
            <a:cxnLst/>
            <a:rect l="l" t="t" r="r" b="b"/>
            <a:pathLst>
              <a:path w="3456907" h="985218">
                <a:moveTo>
                  <a:pt x="0" y="0"/>
                </a:moveTo>
                <a:lnTo>
                  <a:pt x="3456907" y="0"/>
                </a:lnTo>
                <a:lnTo>
                  <a:pt x="3456907" y="985218"/>
                </a:lnTo>
                <a:lnTo>
                  <a:pt x="0" y="985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7" name="TextBox 7"/>
          <p:cNvSpPr txBox="1"/>
          <p:nvPr/>
        </p:nvSpPr>
        <p:spPr>
          <a:xfrm>
            <a:off x="2092010" y="2075724"/>
            <a:ext cx="15116886" cy="421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dirty="0">
                <a:solidFill>
                  <a:srgbClr val="2E444E"/>
                </a:solidFill>
                <a:latin typeface="Merriweather Sans"/>
              </a:rPr>
              <a:t>Geographic Information System (GIS) method to </a:t>
            </a:r>
            <a:r>
              <a:rPr lang="en-US" sz="2400" dirty="0" err="1">
                <a:solidFill>
                  <a:srgbClr val="2E444E"/>
                </a:solidFill>
                <a:latin typeface="Merriweather Sans"/>
              </a:rPr>
              <a:t>analyse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 spatial constraints from </a:t>
            </a:r>
            <a:r>
              <a:rPr lang="en-US" sz="2400" dirty="0" err="1">
                <a:solidFill>
                  <a:srgbClr val="2E444E"/>
                </a:solidFill>
                <a:latin typeface="Merriweather Sans"/>
              </a:rPr>
              <a:t>Putuhena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 et al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dirty="0">
                <a:solidFill>
                  <a:srgbClr val="2E444E"/>
                </a:solidFill>
                <a:latin typeface="Merriweather Sans"/>
              </a:rPr>
              <a:t>Process integrated various 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spatial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 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layers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, including metocean conditions, geoscience, ecological, and anthropogenic features into a 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binary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 and 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non-binary mask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dirty="0">
                <a:solidFill>
                  <a:srgbClr val="2E444E"/>
                </a:solidFill>
                <a:latin typeface="Merriweather Sans"/>
              </a:rPr>
              <a:t>GIS map split into a grid to count and compare different spatial constraints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dirty="0">
                <a:solidFill>
                  <a:srgbClr val="2E444E"/>
                </a:solidFill>
                <a:latin typeface="Merriweather Sans"/>
              </a:rPr>
              <a:t>Areas ranked by suitability to identify potential offshore wind sites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dirty="0">
                <a:solidFill>
                  <a:srgbClr val="2E444E"/>
                </a:solidFill>
                <a:latin typeface="Merriweather Sans"/>
              </a:rPr>
              <a:t>Power output estimated and compared with targets</a:t>
            </a:r>
          </a:p>
          <a:p>
            <a:pPr algn="l">
              <a:lnSpc>
                <a:spcPts val="4800"/>
              </a:lnSpc>
            </a:pPr>
            <a:endParaRPr lang="en-US" sz="2400" dirty="0">
              <a:solidFill>
                <a:srgbClr val="2E444E"/>
              </a:solidFill>
              <a:latin typeface="Merriweather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580256" y="9645922"/>
            <a:ext cx="125728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 spc="0">
                <a:solidFill>
                  <a:srgbClr val="231F20"/>
                </a:solidFill>
                <a:latin typeface="Merriweather Sans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90624" y="1458702"/>
            <a:ext cx="1511882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-167">
                <a:solidFill>
                  <a:srgbClr val="2E444E"/>
                </a:solidFill>
                <a:latin typeface="Merriweather Sans"/>
              </a:rPr>
              <a:t>Methodology outline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08481" y="8153572"/>
            <a:ext cx="3195935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19"/>
              </a:lnSpc>
              <a:spcBef>
                <a:spcPct val="0"/>
              </a:spcBef>
            </a:pPr>
            <a:r>
              <a:rPr lang="en-US" sz="1599" u="none" strike="noStrike" dirty="0">
                <a:solidFill>
                  <a:srgbClr val="2E444E"/>
                </a:solidFill>
                <a:latin typeface="Merriweather Sans"/>
              </a:rPr>
              <a:t>Flowchart showing methodology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779426" y="3567747"/>
            <a:ext cx="12058112" cy="6316301"/>
            <a:chOff x="0" y="0"/>
            <a:chExt cx="16077482" cy="8421734"/>
          </a:xfrm>
        </p:grpSpPr>
        <p:grpSp>
          <p:nvGrpSpPr>
            <p:cNvPr id="12" name="Group 12"/>
            <p:cNvGrpSpPr/>
            <p:nvPr/>
          </p:nvGrpSpPr>
          <p:grpSpPr>
            <a:xfrm rot="5400000">
              <a:off x="150539" y="7315974"/>
              <a:ext cx="955221" cy="1256300"/>
              <a:chOff x="0" y="0"/>
              <a:chExt cx="397430" cy="52269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97430" cy="522697"/>
              </a:xfrm>
              <a:custGeom>
                <a:avLst/>
                <a:gdLst/>
                <a:ahLst/>
                <a:cxnLst/>
                <a:rect l="l" t="t" r="r" b="b"/>
                <a:pathLst>
                  <a:path w="397430" h="522697">
                    <a:moveTo>
                      <a:pt x="397430" y="0"/>
                    </a:moveTo>
                    <a:lnTo>
                      <a:pt x="397430" y="522697"/>
                    </a:lnTo>
                    <a:lnTo>
                      <a:pt x="198715" y="395697"/>
                    </a:lnTo>
                    <a:lnTo>
                      <a:pt x="0" y="522697"/>
                    </a:lnTo>
                    <a:lnTo>
                      <a:pt x="0" y="0"/>
                    </a:lnTo>
                    <a:lnTo>
                      <a:pt x="397430" y="0"/>
                    </a:lnTo>
                    <a:close/>
                  </a:path>
                </a:pathLst>
              </a:custGeom>
              <a:solidFill>
                <a:srgbClr val="E6CD7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397430" cy="4242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5400000">
              <a:off x="602691" y="7768125"/>
              <a:ext cx="763802" cy="543415"/>
              <a:chOff x="0" y="0"/>
              <a:chExt cx="649921" cy="4623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49921" cy="462393"/>
              </a:xfrm>
              <a:custGeom>
                <a:avLst/>
                <a:gdLst/>
                <a:ahLst/>
                <a:cxnLst/>
                <a:rect l="l" t="t" r="r" b="b"/>
                <a:pathLst>
                  <a:path w="649921" h="462393">
                    <a:moveTo>
                      <a:pt x="324961" y="0"/>
                    </a:moveTo>
                    <a:lnTo>
                      <a:pt x="649921" y="462393"/>
                    </a:lnTo>
                    <a:lnTo>
                      <a:pt x="0" y="462393"/>
                    </a:lnTo>
                    <a:lnTo>
                      <a:pt x="324961" y="0"/>
                    </a:lnTo>
                    <a:close/>
                  </a:path>
                </a:pathLst>
              </a:custGeom>
              <a:solidFill>
                <a:srgbClr val="D1B96A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01550" y="214683"/>
                <a:ext cx="446821" cy="214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712884" y="6867681"/>
              <a:ext cx="2569122" cy="1197664"/>
              <a:chOff x="0" y="0"/>
              <a:chExt cx="1068911" cy="49830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68911" cy="498301"/>
              </a:xfrm>
              <a:custGeom>
                <a:avLst/>
                <a:gdLst/>
                <a:ahLst/>
                <a:cxnLst/>
                <a:rect l="l" t="t" r="r" b="b"/>
                <a:pathLst>
                  <a:path w="1068911" h="498301">
                    <a:moveTo>
                      <a:pt x="20090" y="0"/>
                    </a:moveTo>
                    <a:lnTo>
                      <a:pt x="1048822" y="0"/>
                    </a:lnTo>
                    <a:cubicBezTo>
                      <a:pt x="1054150" y="0"/>
                      <a:pt x="1059260" y="2117"/>
                      <a:pt x="1063027" y="5884"/>
                    </a:cubicBezTo>
                    <a:cubicBezTo>
                      <a:pt x="1066795" y="9652"/>
                      <a:pt x="1068911" y="14762"/>
                      <a:pt x="1068911" y="20090"/>
                    </a:cubicBezTo>
                    <a:lnTo>
                      <a:pt x="1068911" y="478212"/>
                    </a:lnTo>
                    <a:cubicBezTo>
                      <a:pt x="1068911" y="489307"/>
                      <a:pt x="1059917" y="498301"/>
                      <a:pt x="1048822" y="498301"/>
                    </a:cubicBezTo>
                    <a:lnTo>
                      <a:pt x="20090" y="498301"/>
                    </a:lnTo>
                    <a:cubicBezTo>
                      <a:pt x="8994" y="498301"/>
                      <a:pt x="0" y="489307"/>
                      <a:pt x="0" y="478212"/>
                    </a:cubicBezTo>
                    <a:lnTo>
                      <a:pt x="0" y="20090"/>
                    </a:lnTo>
                    <a:cubicBezTo>
                      <a:pt x="0" y="8994"/>
                      <a:pt x="8994" y="0"/>
                      <a:pt x="20090" y="0"/>
                    </a:cubicBezTo>
                    <a:close/>
                  </a:path>
                </a:pathLst>
              </a:custGeom>
              <a:solidFill>
                <a:srgbClr val="F8DF8C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0"/>
                <a:ext cx="1068911" cy="498301"/>
              </a:xfrm>
              <a:prstGeom prst="rect">
                <a:avLst/>
              </a:prstGeom>
            </p:spPr>
            <p:txBody>
              <a:bodyPr lIns="127000" tIns="127000" rIns="127000" bIns="1270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-5400000">
              <a:off x="2628398" y="6825604"/>
              <a:ext cx="763802" cy="543415"/>
              <a:chOff x="0" y="0"/>
              <a:chExt cx="649921" cy="46239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49921" cy="462393"/>
              </a:xfrm>
              <a:custGeom>
                <a:avLst/>
                <a:gdLst/>
                <a:ahLst/>
                <a:cxnLst/>
                <a:rect l="l" t="t" r="r" b="b"/>
                <a:pathLst>
                  <a:path w="649921" h="462393">
                    <a:moveTo>
                      <a:pt x="324961" y="0"/>
                    </a:moveTo>
                    <a:lnTo>
                      <a:pt x="649921" y="462393"/>
                    </a:lnTo>
                    <a:lnTo>
                      <a:pt x="0" y="462393"/>
                    </a:lnTo>
                    <a:lnTo>
                      <a:pt x="324961" y="0"/>
                    </a:lnTo>
                    <a:close/>
                  </a:path>
                </a:pathLst>
              </a:custGeom>
              <a:solidFill>
                <a:srgbClr val="DD9C73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01550" y="214683"/>
                <a:ext cx="446821" cy="214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2727197" y="5924017"/>
              <a:ext cx="2569122" cy="1197664"/>
              <a:chOff x="0" y="0"/>
              <a:chExt cx="1068911" cy="49830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068911" cy="498301"/>
              </a:xfrm>
              <a:custGeom>
                <a:avLst/>
                <a:gdLst/>
                <a:ahLst/>
                <a:cxnLst/>
                <a:rect l="l" t="t" r="r" b="b"/>
                <a:pathLst>
                  <a:path w="1068911" h="498301">
                    <a:moveTo>
                      <a:pt x="20090" y="0"/>
                    </a:moveTo>
                    <a:lnTo>
                      <a:pt x="1048822" y="0"/>
                    </a:lnTo>
                    <a:cubicBezTo>
                      <a:pt x="1054150" y="0"/>
                      <a:pt x="1059260" y="2117"/>
                      <a:pt x="1063027" y="5884"/>
                    </a:cubicBezTo>
                    <a:cubicBezTo>
                      <a:pt x="1066795" y="9652"/>
                      <a:pt x="1068911" y="14762"/>
                      <a:pt x="1068911" y="20090"/>
                    </a:cubicBezTo>
                    <a:lnTo>
                      <a:pt x="1068911" y="478212"/>
                    </a:lnTo>
                    <a:cubicBezTo>
                      <a:pt x="1068911" y="489307"/>
                      <a:pt x="1059917" y="498301"/>
                      <a:pt x="1048822" y="498301"/>
                    </a:cubicBezTo>
                    <a:lnTo>
                      <a:pt x="20090" y="498301"/>
                    </a:lnTo>
                    <a:cubicBezTo>
                      <a:pt x="8994" y="498301"/>
                      <a:pt x="0" y="489307"/>
                      <a:pt x="0" y="478212"/>
                    </a:cubicBezTo>
                    <a:lnTo>
                      <a:pt x="0" y="20090"/>
                    </a:lnTo>
                    <a:cubicBezTo>
                      <a:pt x="0" y="8994"/>
                      <a:pt x="8994" y="0"/>
                      <a:pt x="20090" y="0"/>
                    </a:cubicBezTo>
                    <a:close/>
                  </a:path>
                </a:pathLst>
              </a:custGeom>
              <a:solidFill>
                <a:srgbClr val="FAB488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0"/>
                <a:ext cx="1068911" cy="498301"/>
              </a:xfrm>
              <a:prstGeom prst="rect">
                <a:avLst/>
              </a:prstGeom>
            </p:spPr>
            <p:txBody>
              <a:bodyPr lIns="127000" tIns="127000" rIns="127000" bIns="1270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 rot="-5400000">
              <a:off x="4642711" y="5881427"/>
              <a:ext cx="763802" cy="543415"/>
              <a:chOff x="0" y="0"/>
              <a:chExt cx="649921" cy="46239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49921" cy="462393"/>
              </a:xfrm>
              <a:custGeom>
                <a:avLst/>
                <a:gdLst/>
                <a:ahLst/>
                <a:cxnLst/>
                <a:rect l="l" t="t" r="r" b="b"/>
                <a:pathLst>
                  <a:path w="649921" h="462393">
                    <a:moveTo>
                      <a:pt x="324961" y="0"/>
                    </a:moveTo>
                    <a:lnTo>
                      <a:pt x="649921" y="462393"/>
                    </a:lnTo>
                    <a:lnTo>
                      <a:pt x="0" y="462393"/>
                    </a:lnTo>
                    <a:lnTo>
                      <a:pt x="324961" y="0"/>
                    </a:lnTo>
                    <a:close/>
                  </a:path>
                </a:pathLst>
              </a:custGeom>
              <a:solidFill>
                <a:srgbClr val="DB8C8C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01550" y="214683"/>
                <a:ext cx="446821" cy="214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4742791" y="4980353"/>
              <a:ext cx="2569122" cy="1197664"/>
              <a:chOff x="0" y="0"/>
              <a:chExt cx="1068911" cy="49830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068911" cy="498301"/>
              </a:xfrm>
              <a:custGeom>
                <a:avLst/>
                <a:gdLst/>
                <a:ahLst/>
                <a:cxnLst/>
                <a:rect l="l" t="t" r="r" b="b"/>
                <a:pathLst>
                  <a:path w="1068911" h="498301">
                    <a:moveTo>
                      <a:pt x="20090" y="0"/>
                    </a:moveTo>
                    <a:lnTo>
                      <a:pt x="1048822" y="0"/>
                    </a:lnTo>
                    <a:cubicBezTo>
                      <a:pt x="1054150" y="0"/>
                      <a:pt x="1059260" y="2117"/>
                      <a:pt x="1063027" y="5884"/>
                    </a:cubicBezTo>
                    <a:cubicBezTo>
                      <a:pt x="1066795" y="9652"/>
                      <a:pt x="1068911" y="14762"/>
                      <a:pt x="1068911" y="20090"/>
                    </a:cubicBezTo>
                    <a:lnTo>
                      <a:pt x="1068911" y="478212"/>
                    </a:lnTo>
                    <a:cubicBezTo>
                      <a:pt x="1068911" y="489307"/>
                      <a:pt x="1059917" y="498301"/>
                      <a:pt x="1048822" y="498301"/>
                    </a:cubicBezTo>
                    <a:lnTo>
                      <a:pt x="20090" y="498301"/>
                    </a:lnTo>
                    <a:cubicBezTo>
                      <a:pt x="8994" y="498301"/>
                      <a:pt x="0" y="489307"/>
                      <a:pt x="0" y="478212"/>
                    </a:cubicBezTo>
                    <a:lnTo>
                      <a:pt x="0" y="20090"/>
                    </a:lnTo>
                    <a:cubicBezTo>
                      <a:pt x="0" y="8994"/>
                      <a:pt x="8994" y="0"/>
                      <a:pt x="20090" y="0"/>
                    </a:cubicBezTo>
                    <a:close/>
                  </a:path>
                </a:pathLst>
              </a:custGeom>
              <a:solidFill>
                <a:srgbClr val="F8A4A4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0"/>
                <a:ext cx="1068911" cy="498301"/>
              </a:xfrm>
              <a:prstGeom prst="rect">
                <a:avLst/>
              </a:prstGeom>
            </p:spPr>
            <p:txBody>
              <a:bodyPr lIns="127000" tIns="127000" rIns="127000" bIns="1270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 rot="-5400000">
              <a:off x="6658305" y="4937245"/>
              <a:ext cx="763802" cy="543415"/>
              <a:chOff x="0" y="0"/>
              <a:chExt cx="649921" cy="46239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49921" cy="462393"/>
              </a:xfrm>
              <a:custGeom>
                <a:avLst/>
                <a:gdLst/>
                <a:ahLst/>
                <a:cxnLst/>
                <a:rect l="l" t="t" r="r" b="b"/>
                <a:pathLst>
                  <a:path w="649921" h="462393">
                    <a:moveTo>
                      <a:pt x="324961" y="0"/>
                    </a:moveTo>
                    <a:lnTo>
                      <a:pt x="649921" y="462393"/>
                    </a:lnTo>
                    <a:lnTo>
                      <a:pt x="0" y="462393"/>
                    </a:lnTo>
                    <a:lnTo>
                      <a:pt x="324961" y="0"/>
                    </a:lnTo>
                    <a:close/>
                  </a:path>
                </a:pathLst>
              </a:custGeom>
              <a:solidFill>
                <a:srgbClr val="90AFA3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01550" y="214683"/>
                <a:ext cx="446821" cy="214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6759081" y="4036689"/>
              <a:ext cx="2569122" cy="1197664"/>
              <a:chOff x="0" y="0"/>
              <a:chExt cx="1068911" cy="49830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068911" cy="498301"/>
              </a:xfrm>
              <a:custGeom>
                <a:avLst/>
                <a:gdLst/>
                <a:ahLst/>
                <a:cxnLst/>
                <a:rect l="l" t="t" r="r" b="b"/>
                <a:pathLst>
                  <a:path w="1068911" h="498301">
                    <a:moveTo>
                      <a:pt x="20090" y="0"/>
                    </a:moveTo>
                    <a:lnTo>
                      <a:pt x="1048822" y="0"/>
                    </a:lnTo>
                    <a:cubicBezTo>
                      <a:pt x="1054150" y="0"/>
                      <a:pt x="1059260" y="2117"/>
                      <a:pt x="1063027" y="5884"/>
                    </a:cubicBezTo>
                    <a:cubicBezTo>
                      <a:pt x="1066795" y="9652"/>
                      <a:pt x="1068911" y="14762"/>
                      <a:pt x="1068911" y="20090"/>
                    </a:cubicBezTo>
                    <a:lnTo>
                      <a:pt x="1068911" y="478212"/>
                    </a:lnTo>
                    <a:cubicBezTo>
                      <a:pt x="1068911" y="489307"/>
                      <a:pt x="1059917" y="498301"/>
                      <a:pt x="1048822" y="498301"/>
                    </a:cubicBezTo>
                    <a:lnTo>
                      <a:pt x="20090" y="498301"/>
                    </a:lnTo>
                    <a:cubicBezTo>
                      <a:pt x="8994" y="498301"/>
                      <a:pt x="0" y="489307"/>
                      <a:pt x="0" y="478212"/>
                    </a:cubicBezTo>
                    <a:lnTo>
                      <a:pt x="0" y="20090"/>
                    </a:lnTo>
                    <a:cubicBezTo>
                      <a:pt x="0" y="8994"/>
                      <a:pt x="8994" y="0"/>
                      <a:pt x="20090" y="0"/>
                    </a:cubicBezTo>
                    <a:close/>
                  </a:path>
                </a:pathLst>
              </a:custGeom>
              <a:solidFill>
                <a:srgbClr val="A8CBBD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0"/>
                <a:ext cx="1068911" cy="498301"/>
              </a:xfrm>
              <a:prstGeom prst="rect">
                <a:avLst/>
              </a:prstGeom>
            </p:spPr>
            <p:txBody>
              <a:bodyPr lIns="127000" tIns="127000" rIns="127000" bIns="1270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6949125" y="4244996"/>
              <a:ext cx="2025707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19"/>
                </a:lnSpc>
              </a:pPr>
              <a:r>
                <a:rPr lang="en-US" sz="1599">
                  <a:solidFill>
                    <a:srgbClr val="404040"/>
                  </a:solidFill>
                  <a:latin typeface="Public Sans"/>
                </a:rPr>
                <a:t>Integration of layers</a:t>
              </a: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712884" y="6068334"/>
              <a:ext cx="543415" cy="597867"/>
              <a:chOff x="0" y="0"/>
              <a:chExt cx="812800" cy="894245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942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94245">
                    <a:moveTo>
                      <a:pt x="406400" y="0"/>
                    </a:moveTo>
                    <a:cubicBezTo>
                      <a:pt x="181951" y="0"/>
                      <a:pt x="0" y="200184"/>
                      <a:pt x="0" y="447123"/>
                    </a:cubicBezTo>
                    <a:cubicBezTo>
                      <a:pt x="0" y="694062"/>
                      <a:pt x="181951" y="894245"/>
                      <a:pt x="406400" y="894245"/>
                    </a:cubicBezTo>
                    <a:cubicBezTo>
                      <a:pt x="630849" y="894245"/>
                      <a:pt x="812800" y="694062"/>
                      <a:pt x="812800" y="447123"/>
                    </a:cubicBezTo>
                    <a:cubicBezTo>
                      <a:pt x="812800" y="20018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DF8C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83835"/>
                <a:ext cx="660400" cy="7265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0"/>
                  </a:lnSpc>
                </a:pPr>
                <a:r>
                  <a:rPr lang="en-US" sz="1300">
                    <a:solidFill>
                      <a:srgbClr val="404040"/>
                    </a:solidFill>
                    <a:latin typeface="Merriweather Sans"/>
                  </a:rPr>
                  <a:t>1</a:t>
                </a: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2738591" y="5126602"/>
              <a:ext cx="543415" cy="597867"/>
              <a:chOff x="0" y="0"/>
              <a:chExt cx="812800" cy="89424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942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94245">
                    <a:moveTo>
                      <a:pt x="406400" y="0"/>
                    </a:moveTo>
                    <a:cubicBezTo>
                      <a:pt x="181951" y="0"/>
                      <a:pt x="0" y="200184"/>
                      <a:pt x="0" y="447123"/>
                    </a:cubicBezTo>
                    <a:cubicBezTo>
                      <a:pt x="0" y="694062"/>
                      <a:pt x="181951" y="894245"/>
                      <a:pt x="406400" y="894245"/>
                    </a:cubicBezTo>
                    <a:cubicBezTo>
                      <a:pt x="630849" y="894245"/>
                      <a:pt x="812800" y="694062"/>
                      <a:pt x="812800" y="447123"/>
                    </a:cubicBezTo>
                    <a:cubicBezTo>
                      <a:pt x="812800" y="20018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B488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83835"/>
                <a:ext cx="660400" cy="7265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0"/>
                  </a:lnSpc>
                </a:pPr>
                <a:r>
                  <a:rPr lang="en-US" sz="1300">
                    <a:solidFill>
                      <a:srgbClr val="404040"/>
                    </a:solidFill>
                    <a:latin typeface="Merriweather Sans"/>
                  </a:rPr>
                  <a:t>2</a:t>
                </a: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4752904" y="4183310"/>
              <a:ext cx="543415" cy="597867"/>
              <a:chOff x="0" y="0"/>
              <a:chExt cx="812800" cy="89424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942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94245">
                    <a:moveTo>
                      <a:pt x="406400" y="0"/>
                    </a:moveTo>
                    <a:cubicBezTo>
                      <a:pt x="181951" y="0"/>
                      <a:pt x="0" y="200184"/>
                      <a:pt x="0" y="447123"/>
                    </a:cubicBezTo>
                    <a:cubicBezTo>
                      <a:pt x="0" y="694062"/>
                      <a:pt x="181951" y="894245"/>
                      <a:pt x="406400" y="894245"/>
                    </a:cubicBezTo>
                    <a:cubicBezTo>
                      <a:pt x="630849" y="894245"/>
                      <a:pt x="812800" y="694062"/>
                      <a:pt x="812800" y="447123"/>
                    </a:cubicBezTo>
                    <a:cubicBezTo>
                      <a:pt x="812800" y="20018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A4A4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6200" y="83835"/>
                <a:ext cx="660400" cy="7265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0"/>
                  </a:lnSpc>
                </a:pPr>
                <a:r>
                  <a:rPr lang="en-US" sz="1300">
                    <a:solidFill>
                      <a:srgbClr val="404040"/>
                    </a:solidFill>
                    <a:latin typeface="Merriweather Sans"/>
                  </a:rPr>
                  <a:t>3</a:t>
                </a: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6759081" y="3231722"/>
              <a:ext cx="543415" cy="597867"/>
              <a:chOff x="0" y="0"/>
              <a:chExt cx="812800" cy="894245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942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94245">
                    <a:moveTo>
                      <a:pt x="406400" y="0"/>
                    </a:moveTo>
                    <a:cubicBezTo>
                      <a:pt x="181951" y="0"/>
                      <a:pt x="0" y="200184"/>
                      <a:pt x="0" y="447123"/>
                    </a:cubicBezTo>
                    <a:cubicBezTo>
                      <a:pt x="0" y="694062"/>
                      <a:pt x="181951" y="894245"/>
                      <a:pt x="406400" y="894245"/>
                    </a:cubicBezTo>
                    <a:cubicBezTo>
                      <a:pt x="630849" y="894245"/>
                      <a:pt x="812800" y="694062"/>
                      <a:pt x="812800" y="447123"/>
                    </a:cubicBezTo>
                    <a:cubicBezTo>
                      <a:pt x="812800" y="20018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8CBBD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6200" y="83835"/>
                <a:ext cx="660400" cy="7265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0"/>
                  </a:lnSpc>
                </a:pPr>
                <a:r>
                  <a:rPr lang="en-US" sz="1300">
                    <a:solidFill>
                      <a:srgbClr val="404040"/>
                    </a:solidFill>
                    <a:latin typeface="Merriweather Sans"/>
                  </a:rPr>
                  <a:t>4</a:t>
                </a: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12795475" y="0"/>
              <a:ext cx="543415" cy="597867"/>
              <a:chOff x="0" y="0"/>
              <a:chExt cx="812800" cy="894245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942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94245">
                    <a:moveTo>
                      <a:pt x="406400" y="0"/>
                    </a:moveTo>
                    <a:cubicBezTo>
                      <a:pt x="181951" y="0"/>
                      <a:pt x="0" y="200184"/>
                      <a:pt x="0" y="447123"/>
                    </a:cubicBezTo>
                    <a:cubicBezTo>
                      <a:pt x="0" y="694062"/>
                      <a:pt x="181951" y="894245"/>
                      <a:pt x="406400" y="894245"/>
                    </a:cubicBezTo>
                    <a:cubicBezTo>
                      <a:pt x="630849" y="894245"/>
                      <a:pt x="812800" y="694062"/>
                      <a:pt x="812800" y="447123"/>
                    </a:cubicBezTo>
                    <a:cubicBezTo>
                      <a:pt x="812800" y="20018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FAD8A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6200" y="83835"/>
                <a:ext cx="660400" cy="7265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0"/>
                  </a:lnSpc>
                </a:pPr>
                <a:r>
                  <a:rPr lang="en-US" sz="1300">
                    <a:solidFill>
                      <a:srgbClr val="404040"/>
                    </a:solidFill>
                    <a:latin typeface="Merriweather Sans"/>
                  </a:rPr>
                  <a:t>7</a:t>
                </a:r>
              </a:p>
            </p:txBody>
          </p:sp>
        </p:grpSp>
        <p:sp>
          <p:nvSpPr>
            <p:cNvPr id="55" name="Freeform 55"/>
            <p:cNvSpPr/>
            <p:nvPr/>
          </p:nvSpPr>
          <p:spPr>
            <a:xfrm rot="-1812531">
              <a:off x="1372900" y="5511609"/>
              <a:ext cx="1074714" cy="272709"/>
            </a:xfrm>
            <a:custGeom>
              <a:avLst/>
              <a:gdLst/>
              <a:ahLst/>
              <a:cxnLst/>
              <a:rect l="l" t="t" r="r" b="b"/>
              <a:pathLst>
                <a:path w="1074714" h="272709">
                  <a:moveTo>
                    <a:pt x="0" y="0"/>
                  </a:moveTo>
                  <a:lnTo>
                    <a:pt x="1074715" y="0"/>
                  </a:lnTo>
                  <a:lnTo>
                    <a:pt x="1074715" y="272709"/>
                  </a:lnTo>
                  <a:lnTo>
                    <a:pt x="0" y="272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T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879680" y="7150256"/>
              <a:ext cx="2235530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19"/>
                </a:lnSpc>
              </a:pPr>
              <a:r>
                <a:rPr lang="en-US" sz="1599">
                  <a:solidFill>
                    <a:srgbClr val="404040"/>
                  </a:solidFill>
                  <a:latin typeface="Public Sans"/>
                </a:rPr>
                <a:t>Identify relevant ocean features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3010299" y="6354574"/>
              <a:ext cx="2025707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19"/>
                </a:lnSpc>
              </a:pPr>
              <a:r>
                <a:rPr lang="en-US" sz="1599">
                  <a:solidFill>
                    <a:srgbClr val="404040"/>
                  </a:solidFill>
                  <a:latin typeface="Public Sans"/>
                </a:rPr>
                <a:t>Data collection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4936118" y="5315660"/>
              <a:ext cx="2025707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19"/>
                </a:lnSpc>
              </a:pPr>
              <a:r>
                <a:rPr lang="en-US" sz="1599">
                  <a:solidFill>
                    <a:srgbClr val="404040"/>
                  </a:solidFill>
                  <a:latin typeface="Public Sans"/>
                </a:rPr>
                <a:t>Pre-processing of data</a:t>
              </a:r>
            </a:p>
          </p:txBody>
        </p:sp>
        <p:sp>
          <p:nvSpPr>
            <p:cNvPr id="59" name="Freeform 59"/>
            <p:cNvSpPr/>
            <p:nvPr/>
          </p:nvSpPr>
          <p:spPr>
            <a:xfrm rot="-1812531">
              <a:off x="3410901" y="4570088"/>
              <a:ext cx="1074714" cy="272709"/>
            </a:xfrm>
            <a:custGeom>
              <a:avLst/>
              <a:gdLst/>
              <a:ahLst/>
              <a:cxnLst/>
              <a:rect l="l" t="t" r="r" b="b"/>
              <a:pathLst>
                <a:path w="1074714" h="272709">
                  <a:moveTo>
                    <a:pt x="0" y="0"/>
                  </a:moveTo>
                  <a:lnTo>
                    <a:pt x="1074715" y="0"/>
                  </a:lnTo>
                  <a:lnTo>
                    <a:pt x="1074715" y="272709"/>
                  </a:lnTo>
                  <a:lnTo>
                    <a:pt x="0" y="272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T"/>
            </a:p>
          </p:txBody>
        </p:sp>
        <p:sp>
          <p:nvSpPr>
            <p:cNvPr id="60" name="Freeform 60"/>
            <p:cNvSpPr/>
            <p:nvPr/>
          </p:nvSpPr>
          <p:spPr>
            <a:xfrm rot="-1812531">
              <a:off x="5424314" y="3630058"/>
              <a:ext cx="1074714" cy="272709"/>
            </a:xfrm>
            <a:custGeom>
              <a:avLst/>
              <a:gdLst/>
              <a:ahLst/>
              <a:cxnLst/>
              <a:rect l="l" t="t" r="r" b="b"/>
              <a:pathLst>
                <a:path w="1074714" h="272709">
                  <a:moveTo>
                    <a:pt x="0" y="0"/>
                  </a:moveTo>
                  <a:lnTo>
                    <a:pt x="1074714" y="0"/>
                  </a:lnTo>
                  <a:lnTo>
                    <a:pt x="1074714" y="272708"/>
                  </a:lnTo>
                  <a:lnTo>
                    <a:pt x="0" y="272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T"/>
            </a:p>
          </p:txBody>
        </p:sp>
        <p:sp>
          <p:nvSpPr>
            <p:cNvPr id="61" name="Freeform 61"/>
            <p:cNvSpPr/>
            <p:nvPr/>
          </p:nvSpPr>
          <p:spPr>
            <a:xfrm rot="-1812531">
              <a:off x="7424621" y="2681257"/>
              <a:ext cx="1074714" cy="272709"/>
            </a:xfrm>
            <a:custGeom>
              <a:avLst/>
              <a:gdLst/>
              <a:ahLst/>
              <a:cxnLst/>
              <a:rect l="l" t="t" r="r" b="b"/>
              <a:pathLst>
                <a:path w="1074714" h="272709">
                  <a:moveTo>
                    <a:pt x="0" y="0"/>
                  </a:moveTo>
                  <a:lnTo>
                    <a:pt x="1074714" y="0"/>
                  </a:lnTo>
                  <a:lnTo>
                    <a:pt x="1074714" y="272709"/>
                  </a:lnTo>
                  <a:lnTo>
                    <a:pt x="0" y="272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T"/>
            </a:p>
          </p:txBody>
        </p:sp>
        <p:grpSp>
          <p:nvGrpSpPr>
            <p:cNvPr id="62" name="Group 62"/>
            <p:cNvGrpSpPr/>
            <p:nvPr/>
          </p:nvGrpSpPr>
          <p:grpSpPr>
            <a:xfrm rot="-5400000">
              <a:off x="8661587" y="3827482"/>
              <a:ext cx="763802" cy="543415"/>
              <a:chOff x="0" y="0"/>
              <a:chExt cx="649921" cy="462393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649921" cy="462393"/>
              </a:xfrm>
              <a:custGeom>
                <a:avLst/>
                <a:gdLst/>
                <a:ahLst/>
                <a:cxnLst/>
                <a:rect l="l" t="t" r="r" b="b"/>
                <a:pathLst>
                  <a:path w="649921" h="462393">
                    <a:moveTo>
                      <a:pt x="324961" y="0"/>
                    </a:moveTo>
                    <a:lnTo>
                      <a:pt x="649921" y="462393"/>
                    </a:lnTo>
                    <a:lnTo>
                      <a:pt x="0" y="462393"/>
                    </a:lnTo>
                    <a:lnTo>
                      <a:pt x="324961" y="0"/>
                    </a:lnTo>
                    <a:close/>
                  </a:path>
                </a:pathLst>
              </a:custGeom>
              <a:solidFill>
                <a:srgbClr val="B6ACF6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101550" y="214683"/>
                <a:ext cx="446821" cy="214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8761668" y="2926408"/>
              <a:ext cx="2569122" cy="1197664"/>
              <a:chOff x="0" y="0"/>
              <a:chExt cx="1068911" cy="498301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1068911" cy="498301"/>
              </a:xfrm>
              <a:custGeom>
                <a:avLst/>
                <a:gdLst/>
                <a:ahLst/>
                <a:cxnLst/>
                <a:rect l="l" t="t" r="r" b="b"/>
                <a:pathLst>
                  <a:path w="1068911" h="498301">
                    <a:moveTo>
                      <a:pt x="20090" y="0"/>
                    </a:moveTo>
                    <a:lnTo>
                      <a:pt x="1048822" y="0"/>
                    </a:lnTo>
                    <a:cubicBezTo>
                      <a:pt x="1054150" y="0"/>
                      <a:pt x="1059260" y="2117"/>
                      <a:pt x="1063027" y="5884"/>
                    </a:cubicBezTo>
                    <a:cubicBezTo>
                      <a:pt x="1066795" y="9652"/>
                      <a:pt x="1068911" y="14762"/>
                      <a:pt x="1068911" y="20090"/>
                    </a:cubicBezTo>
                    <a:lnTo>
                      <a:pt x="1068911" y="478212"/>
                    </a:lnTo>
                    <a:cubicBezTo>
                      <a:pt x="1068911" y="489307"/>
                      <a:pt x="1059917" y="498301"/>
                      <a:pt x="1048822" y="498301"/>
                    </a:cubicBezTo>
                    <a:lnTo>
                      <a:pt x="20090" y="498301"/>
                    </a:lnTo>
                    <a:cubicBezTo>
                      <a:pt x="8994" y="498301"/>
                      <a:pt x="0" y="489307"/>
                      <a:pt x="0" y="478212"/>
                    </a:cubicBezTo>
                    <a:lnTo>
                      <a:pt x="0" y="20090"/>
                    </a:lnTo>
                    <a:cubicBezTo>
                      <a:pt x="0" y="8994"/>
                      <a:pt x="8994" y="0"/>
                      <a:pt x="20090" y="0"/>
                    </a:cubicBezTo>
                    <a:close/>
                  </a:path>
                </a:pathLst>
              </a:custGeom>
              <a:solidFill>
                <a:srgbClr val="E1DCFF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0"/>
                <a:ext cx="1068911" cy="498301"/>
              </a:xfrm>
              <a:prstGeom prst="rect">
                <a:avLst/>
              </a:prstGeom>
            </p:spPr>
            <p:txBody>
              <a:bodyPr lIns="127000" tIns="127000" rIns="127000" bIns="1270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 rot="-5400000">
              <a:off x="10677181" y="2883301"/>
              <a:ext cx="763802" cy="543415"/>
              <a:chOff x="0" y="0"/>
              <a:chExt cx="649921" cy="462393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649921" cy="462393"/>
              </a:xfrm>
              <a:custGeom>
                <a:avLst/>
                <a:gdLst/>
                <a:ahLst/>
                <a:cxnLst/>
                <a:rect l="l" t="t" r="r" b="b"/>
                <a:pathLst>
                  <a:path w="649921" h="462393">
                    <a:moveTo>
                      <a:pt x="324961" y="0"/>
                    </a:moveTo>
                    <a:lnTo>
                      <a:pt x="649921" y="462393"/>
                    </a:lnTo>
                    <a:lnTo>
                      <a:pt x="0" y="462393"/>
                    </a:lnTo>
                    <a:lnTo>
                      <a:pt x="324961" y="0"/>
                    </a:lnTo>
                    <a:close/>
                  </a:path>
                </a:pathLst>
              </a:custGeom>
              <a:solidFill>
                <a:srgbClr val="94BEFD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101550" y="214683"/>
                <a:ext cx="446821" cy="214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10777957" y="1982744"/>
              <a:ext cx="2569122" cy="1197664"/>
              <a:chOff x="0" y="0"/>
              <a:chExt cx="1068911" cy="498301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068911" cy="498301"/>
              </a:xfrm>
              <a:custGeom>
                <a:avLst/>
                <a:gdLst/>
                <a:ahLst/>
                <a:cxnLst/>
                <a:rect l="l" t="t" r="r" b="b"/>
                <a:pathLst>
                  <a:path w="1068911" h="498301">
                    <a:moveTo>
                      <a:pt x="20090" y="0"/>
                    </a:moveTo>
                    <a:lnTo>
                      <a:pt x="1048822" y="0"/>
                    </a:lnTo>
                    <a:cubicBezTo>
                      <a:pt x="1054150" y="0"/>
                      <a:pt x="1059260" y="2117"/>
                      <a:pt x="1063027" y="5884"/>
                    </a:cubicBezTo>
                    <a:cubicBezTo>
                      <a:pt x="1066795" y="9652"/>
                      <a:pt x="1068911" y="14762"/>
                      <a:pt x="1068911" y="20090"/>
                    </a:cubicBezTo>
                    <a:lnTo>
                      <a:pt x="1068911" y="478212"/>
                    </a:lnTo>
                    <a:cubicBezTo>
                      <a:pt x="1068911" y="489307"/>
                      <a:pt x="1059917" y="498301"/>
                      <a:pt x="1048822" y="498301"/>
                    </a:cubicBezTo>
                    <a:lnTo>
                      <a:pt x="20090" y="498301"/>
                    </a:lnTo>
                    <a:cubicBezTo>
                      <a:pt x="8994" y="498301"/>
                      <a:pt x="0" y="489307"/>
                      <a:pt x="0" y="478212"/>
                    </a:cubicBezTo>
                    <a:lnTo>
                      <a:pt x="0" y="20090"/>
                    </a:lnTo>
                    <a:cubicBezTo>
                      <a:pt x="0" y="8994"/>
                      <a:pt x="8994" y="0"/>
                      <a:pt x="20090" y="0"/>
                    </a:cubicBezTo>
                    <a:close/>
                  </a:path>
                </a:pathLst>
              </a:custGeom>
              <a:solidFill>
                <a:srgbClr val="BAD6FF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0"/>
                <a:ext cx="1068911" cy="498301"/>
              </a:xfrm>
              <a:prstGeom prst="rect">
                <a:avLst/>
              </a:prstGeom>
            </p:spPr>
            <p:txBody>
              <a:bodyPr lIns="127000" tIns="127000" rIns="127000" bIns="1270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 rot="-5400000">
              <a:off x="14971721" y="317716"/>
              <a:ext cx="955221" cy="1256300"/>
              <a:chOff x="0" y="0"/>
              <a:chExt cx="397430" cy="522697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397430" cy="522697"/>
              </a:xfrm>
              <a:custGeom>
                <a:avLst/>
                <a:gdLst/>
                <a:ahLst/>
                <a:cxnLst/>
                <a:rect l="l" t="t" r="r" b="b"/>
                <a:pathLst>
                  <a:path w="397430" h="522697">
                    <a:moveTo>
                      <a:pt x="397430" y="0"/>
                    </a:moveTo>
                    <a:lnTo>
                      <a:pt x="397430" y="522697"/>
                    </a:lnTo>
                    <a:lnTo>
                      <a:pt x="198715" y="395697"/>
                    </a:lnTo>
                    <a:lnTo>
                      <a:pt x="0" y="522697"/>
                    </a:lnTo>
                    <a:lnTo>
                      <a:pt x="0" y="0"/>
                    </a:lnTo>
                    <a:lnTo>
                      <a:pt x="397430" y="0"/>
                    </a:lnTo>
                    <a:close/>
                  </a:path>
                </a:pathLst>
              </a:custGeom>
              <a:solidFill>
                <a:srgbClr val="B2917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28575"/>
                <a:ext cx="397430" cy="4242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 rot="5400000">
              <a:off x="14754781" y="534655"/>
              <a:ext cx="676216" cy="543415"/>
              <a:chOff x="0" y="0"/>
              <a:chExt cx="575394" cy="462393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75394" cy="462393"/>
              </a:xfrm>
              <a:custGeom>
                <a:avLst/>
                <a:gdLst/>
                <a:ahLst/>
                <a:cxnLst/>
                <a:rect l="l" t="t" r="r" b="b"/>
                <a:pathLst>
                  <a:path w="575394" h="462393">
                    <a:moveTo>
                      <a:pt x="287697" y="0"/>
                    </a:moveTo>
                    <a:lnTo>
                      <a:pt x="575394" y="462393"/>
                    </a:lnTo>
                    <a:lnTo>
                      <a:pt x="0" y="462393"/>
                    </a:lnTo>
                    <a:lnTo>
                      <a:pt x="287697" y="0"/>
                    </a:lnTo>
                    <a:close/>
                  </a:path>
                </a:pathLst>
              </a:custGeom>
              <a:solidFill>
                <a:srgbClr val="9D7F61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89905" y="214683"/>
                <a:ext cx="395583" cy="214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80" name="TextBox 80"/>
            <p:cNvSpPr txBox="1"/>
            <p:nvPr/>
          </p:nvSpPr>
          <p:spPr>
            <a:xfrm>
              <a:off x="12987151" y="981122"/>
              <a:ext cx="2025707" cy="838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0"/>
                </a:lnSpc>
              </a:pPr>
              <a:r>
                <a:rPr lang="en-US" sz="1400">
                  <a:solidFill>
                    <a:srgbClr val="404040"/>
                  </a:solidFill>
                  <a:latin typeface="Public Sans"/>
                </a:rPr>
                <a:t>Integrate your branding into your business.</a:t>
              </a:r>
            </a:p>
          </p:txBody>
        </p:sp>
        <p:grpSp>
          <p:nvGrpSpPr>
            <p:cNvPr id="81" name="Group 81"/>
            <p:cNvGrpSpPr/>
            <p:nvPr/>
          </p:nvGrpSpPr>
          <p:grpSpPr>
            <a:xfrm rot="-5400000">
              <a:off x="12686914" y="1701946"/>
              <a:ext cx="763802" cy="543415"/>
              <a:chOff x="0" y="0"/>
              <a:chExt cx="649921" cy="462393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649921" cy="462393"/>
              </a:xfrm>
              <a:custGeom>
                <a:avLst/>
                <a:gdLst/>
                <a:ahLst/>
                <a:cxnLst/>
                <a:rect l="l" t="t" r="r" b="b"/>
                <a:pathLst>
                  <a:path w="649921" h="462393">
                    <a:moveTo>
                      <a:pt x="324961" y="0"/>
                    </a:moveTo>
                    <a:lnTo>
                      <a:pt x="649921" y="462393"/>
                    </a:lnTo>
                    <a:lnTo>
                      <a:pt x="0" y="462393"/>
                    </a:lnTo>
                    <a:lnTo>
                      <a:pt x="324961" y="0"/>
                    </a:lnTo>
                    <a:close/>
                  </a:path>
                </a:pathLst>
              </a:custGeom>
              <a:solidFill>
                <a:srgbClr val="9D7F61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101550" y="214683"/>
                <a:ext cx="446821" cy="214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>
              <a:off x="12795475" y="801390"/>
              <a:ext cx="2569122" cy="1197664"/>
              <a:chOff x="0" y="0"/>
              <a:chExt cx="1068911" cy="498301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068911" cy="498301"/>
              </a:xfrm>
              <a:custGeom>
                <a:avLst/>
                <a:gdLst/>
                <a:ahLst/>
                <a:cxnLst/>
                <a:rect l="l" t="t" r="r" b="b"/>
                <a:pathLst>
                  <a:path w="1068911" h="498301">
                    <a:moveTo>
                      <a:pt x="20090" y="0"/>
                    </a:moveTo>
                    <a:lnTo>
                      <a:pt x="1048822" y="0"/>
                    </a:lnTo>
                    <a:cubicBezTo>
                      <a:pt x="1054150" y="0"/>
                      <a:pt x="1059260" y="2117"/>
                      <a:pt x="1063027" y="5884"/>
                    </a:cubicBezTo>
                    <a:cubicBezTo>
                      <a:pt x="1066795" y="9652"/>
                      <a:pt x="1068911" y="14762"/>
                      <a:pt x="1068911" y="20090"/>
                    </a:cubicBezTo>
                    <a:lnTo>
                      <a:pt x="1068911" y="478212"/>
                    </a:lnTo>
                    <a:cubicBezTo>
                      <a:pt x="1068911" y="489307"/>
                      <a:pt x="1059917" y="498301"/>
                      <a:pt x="1048822" y="498301"/>
                    </a:cubicBezTo>
                    <a:lnTo>
                      <a:pt x="20090" y="498301"/>
                    </a:lnTo>
                    <a:cubicBezTo>
                      <a:pt x="8994" y="498301"/>
                      <a:pt x="0" y="489307"/>
                      <a:pt x="0" y="478212"/>
                    </a:cubicBezTo>
                    <a:lnTo>
                      <a:pt x="0" y="20090"/>
                    </a:lnTo>
                    <a:cubicBezTo>
                      <a:pt x="0" y="8994"/>
                      <a:pt x="8994" y="0"/>
                      <a:pt x="20090" y="0"/>
                    </a:cubicBezTo>
                    <a:close/>
                  </a:path>
                </a:pathLst>
              </a:custGeom>
              <a:solidFill>
                <a:srgbClr val="CFAD8A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0" y="0"/>
                <a:ext cx="1068911" cy="498301"/>
              </a:xfrm>
              <a:prstGeom prst="rect">
                <a:avLst/>
              </a:prstGeom>
            </p:spPr>
            <p:txBody>
              <a:bodyPr lIns="127000" tIns="127000" rIns="127000" bIns="1270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87" name="TextBox 87"/>
            <p:cNvSpPr txBox="1"/>
            <p:nvPr/>
          </p:nvSpPr>
          <p:spPr>
            <a:xfrm>
              <a:off x="12987150" y="908923"/>
              <a:ext cx="2215752" cy="9746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919"/>
                </a:lnSpc>
              </a:pPr>
              <a:r>
                <a:rPr lang="en-US" sz="1599" dirty="0">
                  <a:solidFill>
                    <a:srgbClr val="404040"/>
                  </a:solidFill>
                  <a:latin typeface="Public Sans"/>
                </a:rPr>
                <a:t>Identify suitable locations by constraints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10968001" y="2191051"/>
              <a:ext cx="2025707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19"/>
                </a:lnSpc>
              </a:pPr>
              <a:r>
                <a:rPr lang="en-US" sz="1599">
                  <a:solidFill>
                    <a:srgbClr val="404040"/>
                  </a:solidFill>
                  <a:latin typeface="Public Sans"/>
                </a:rPr>
                <a:t>Identification of no-go zones</a:t>
              </a:r>
            </a:p>
          </p:txBody>
        </p:sp>
        <p:grpSp>
          <p:nvGrpSpPr>
            <p:cNvPr id="89" name="Group 89"/>
            <p:cNvGrpSpPr/>
            <p:nvPr/>
          </p:nvGrpSpPr>
          <p:grpSpPr>
            <a:xfrm>
              <a:off x="8771780" y="2129366"/>
              <a:ext cx="543415" cy="597867"/>
              <a:chOff x="0" y="0"/>
              <a:chExt cx="812800" cy="894245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812800" cy="8942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94245">
                    <a:moveTo>
                      <a:pt x="406400" y="0"/>
                    </a:moveTo>
                    <a:cubicBezTo>
                      <a:pt x="181951" y="0"/>
                      <a:pt x="0" y="200184"/>
                      <a:pt x="0" y="447123"/>
                    </a:cubicBezTo>
                    <a:cubicBezTo>
                      <a:pt x="0" y="694062"/>
                      <a:pt x="181951" y="894245"/>
                      <a:pt x="406400" y="894245"/>
                    </a:cubicBezTo>
                    <a:cubicBezTo>
                      <a:pt x="630849" y="894245"/>
                      <a:pt x="812800" y="694062"/>
                      <a:pt x="812800" y="447123"/>
                    </a:cubicBezTo>
                    <a:cubicBezTo>
                      <a:pt x="812800" y="20018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DCFF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76200" y="83835"/>
                <a:ext cx="660400" cy="7265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0"/>
                  </a:lnSpc>
                </a:pPr>
                <a:r>
                  <a:rPr lang="en-US" sz="1300">
                    <a:solidFill>
                      <a:srgbClr val="404040"/>
                    </a:solidFill>
                    <a:latin typeface="Merriweather Sans"/>
                  </a:rPr>
                  <a:t>5</a:t>
                </a:r>
              </a:p>
            </p:txBody>
          </p:sp>
        </p:grpSp>
        <p:grpSp>
          <p:nvGrpSpPr>
            <p:cNvPr id="92" name="Group 92"/>
            <p:cNvGrpSpPr/>
            <p:nvPr/>
          </p:nvGrpSpPr>
          <p:grpSpPr>
            <a:xfrm>
              <a:off x="10777957" y="1177778"/>
              <a:ext cx="543415" cy="597867"/>
              <a:chOff x="0" y="0"/>
              <a:chExt cx="812800" cy="894245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812800" cy="8942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94245">
                    <a:moveTo>
                      <a:pt x="406400" y="0"/>
                    </a:moveTo>
                    <a:cubicBezTo>
                      <a:pt x="181951" y="0"/>
                      <a:pt x="0" y="200184"/>
                      <a:pt x="0" y="447123"/>
                    </a:cubicBezTo>
                    <a:cubicBezTo>
                      <a:pt x="0" y="694062"/>
                      <a:pt x="181951" y="894245"/>
                      <a:pt x="406400" y="894245"/>
                    </a:cubicBezTo>
                    <a:cubicBezTo>
                      <a:pt x="630849" y="894245"/>
                      <a:pt x="812800" y="694062"/>
                      <a:pt x="812800" y="447123"/>
                    </a:cubicBezTo>
                    <a:cubicBezTo>
                      <a:pt x="812800" y="20018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AD6FF"/>
              </a:solidFill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76200" y="83835"/>
                <a:ext cx="660400" cy="7265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0"/>
                  </a:lnSpc>
                </a:pPr>
                <a:r>
                  <a:rPr lang="en-US" sz="1300">
                    <a:solidFill>
                      <a:srgbClr val="404040"/>
                    </a:solidFill>
                    <a:latin typeface="Merriweather Sans"/>
                  </a:rPr>
                  <a:t>6</a:t>
                </a:r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8954994" y="3261715"/>
              <a:ext cx="2025707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19"/>
                </a:lnSpc>
              </a:pPr>
              <a:r>
                <a:rPr lang="en-US" sz="1599">
                  <a:solidFill>
                    <a:srgbClr val="404040"/>
                  </a:solidFill>
                  <a:latin typeface="Public Sans"/>
                </a:rPr>
                <a:t>Classification of constraints</a:t>
              </a:r>
            </a:p>
          </p:txBody>
        </p:sp>
        <p:sp>
          <p:nvSpPr>
            <p:cNvPr id="96" name="Freeform 96"/>
            <p:cNvSpPr/>
            <p:nvPr/>
          </p:nvSpPr>
          <p:spPr>
            <a:xfrm rot="-1812531">
              <a:off x="9443190" y="1576113"/>
              <a:ext cx="1074714" cy="272709"/>
            </a:xfrm>
            <a:custGeom>
              <a:avLst/>
              <a:gdLst/>
              <a:ahLst/>
              <a:cxnLst/>
              <a:rect l="l" t="t" r="r" b="b"/>
              <a:pathLst>
                <a:path w="1074714" h="272709">
                  <a:moveTo>
                    <a:pt x="0" y="0"/>
                  </a:moveTo>
                  <a:lnTo>
                    <a:pt x="1074714" y="0"/>
                  </a:lnTo>
                  <a:lnTo>
                    <a:pt x="1074714" y="272709"/>
                  </a:lnTo>
                  <a:lnTo>
                    <a:pt x="0" y="272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T"/>
            </a:p>
          </p:txBody>
        </p:sp>
        <p:sp>
          <p:nvSpPr>
            <p:cNvPr id="97" name="Freeform 97"/>
            <p:cNvSpPr/>
            <p:nvPr/>
          </p:nvSpPr>
          <p:spPr>
            <a:xfrm rot="-1812531">
              <a:off x="11326422" y="525551"/>
              <a:ext cx="1074714" cy="272709"/>
            </a:xfrm>
            <a:custGeom>
              <a:avLst/>
              <a:gdLst/>
              <a:ahLst/>
              <a:cxnLst/>
              <a:rect l="l" t="t" r="r" b="b"/>
              <a:pathLst>
                <a:path w="1074714" h="272709">
                  <a:moveTo>
                    <a:pt x="0" y="0"/>
                  </a:moveTo>
                  <a:lnTo>
                    <a:pt x="1074714" y="0"/>
                  </a:lnTo>
                  <a:lnTo>
                    <a:pt x="1074714" y="272709"/>
                  </a:lnTo>
                  <a:lnTo>
                    <a:pt x="0" y="272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  Description automatically generated with medium confidence"/>
          <p:cNvSpPr/>
          <p:nvPr/>
        </p:nvSpPr>
        <p:spPr>
          <a:xfrm>
            <a:off x="13967517" y="-418688"/>
            <a:ext cx="4320483" cy="2429840"/>
          </a:xfrm>
          <a:custGeom>
            <a:avLst/>
            <a:gdLst/>
            <a:ahLst/>
            <a:cxnLst/>
            <a:rect l="l" t="t" r="r" b="b"/>
            <a:pathLst>
              <a:path w="4320483" h="2429840">
                <a:moveTo>
                  <a:pt x="0" y="0"/>
                </a:moveTo>
                <a:lnTo>
                  <a:pt x="4320483" y="0"/>
                </a:lnTo>
                <a:lnTo>
                  <a:pt x="4320483" y="2429840"/>
                </a:lnTo>
                <a:lnTo>
                  <a:pt x="0" y="242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MT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335586" y="4335588"/>
            <a:ext cx="10287002" cy="1615827"/>
            <a:chOff x="0" y="0"/>
            <a:chExt cx="13716002" cy="2154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0" cy="2154428"/>
            </a:xfrm>
            <a:custGeom>
              <a:avLst/>
              <a:gdLst/>
              <a:ahLst/>
              <a:cxnLst/>
              <a:rect l="l" t="t" r="r" b="b"/>
              <a:pathLst>
                <a:path w="13716000" h="2154428">
                  <a:moveTo>
                    <a:pt x="0" y="0"/>
                  </a:moveTo>
                  <a:lnTo>
                    <a:pt x="13716000" y="0"/>
                  </a:lnTo>
                  <a:lnTo>
                    <a:pt x="13716000" y="2154428"/>
                  </a:lnTo>
                  <a:lnTo>
                    <a:pt x="0" y="2154428"/>
                  </a:lnTo>
                  <a:close/>
                </a:path>
              </a:pathLst>
            </a:custGeom>
            <a:solidFill>
              <a:srgbClr val="004563"/>
            </a:solidFill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716002" cy="217348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INTELLIGENT &amp; RESILIENT </a:t>
              </a:r>
            </a:p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OCEAN ENGINEERING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890624" y="207558"/>
            <a:ext cx="3456907" cy="985218"/>
          </a:xfrm>
          <a:custGeom>
            <a:avLst/>
            <a:gdLst/>
            <a:ahLst/>
            <a:cxnLst/>
            <a:rect l="l" t="t" r="r" b="b"/>
            <a:pathLst>
              <a:path w="3456907" h="985218">
                <a:moveTo>
                  <a:pt x="0" y="0"/>
                </a:moveTo>
                <a:lnTo>
                  <a:pt x="3456907" y="0"/>
                </a:lnTo>
                <a:lnTo>
                  <a:pt x="3456907" y="985218"/>
                </a:lnTo>
                <a:lnTo>
                  <a:pt x="0" y="985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7" name="TextBox 7"/>
          <p:cNvSpPr txBox="1"/>
          <p:nvPr/>
        </p:nvSpPr>
        <p:spPr>
          <a:xfrm>
            <a:off x="2092010" y="1820652"/>
            <a:ext cx="15116886" cy="360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Method applied to identify suitable locations for offshore wind within Malta’s EEZ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In the Malta case study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10 spatial constraints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were identified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Data was collected from several European and national databases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Using GIS these constraints were systematically integrated to map 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No-go areas and potential zones for OW identified</a:t>
            </a:r>
          </a:p>
          <a:p>
            <a:pPr algn="l">
              <a:lnSpc>
                <a:spcPts val="4800"/>
              </a:lnSpc>
            </a:pPr>
            <a:endParaRPr lang="en-US" sz="2400">
              <a:solidFill>
                <a:srgbClr val="2E444E"/>
              </a:solidFill>
              <a:latin typeface="Merriweather Sans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2092010" y="5143502"/>
          <a:ext cx="5171228" cy="3720921"/>
        </p:xfrm>
        <a:graphic>
          <a:graphicData uri="http://schemas.openxmlformats.org/drawingml/2006/table">
            <a:tbl>
              <a:tblPr/>
              <a:tblGrid>
                <a:gridCol w="2585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659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Merriweather Sans"/>
                        </a:rPr>
                        <a:t>Anthropogenic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2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Merriweather Sans"/>
                        </a:rPr>
                        <a:t>Environmental &amp; Geological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659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Merriweather Sans"/>
                        </a:rPr>
                        <a:t>Special Areas of Conservation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Merriweather Sans"/>
                        </a:rPr>
                        <a:t>Wind speed 100m asl 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469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Merriweather Sans"/>
                        </a:rPr>
                        <a:t>Special Protection Areas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Merriweather Sans"/>
                        </a:rPr>
                        <a:t>Geogenic reefs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378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Merriweather Sans"/>
                        </a:rPr>
                        <a:t>Vessel traffic density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Merriweather Sans"/>
                        </a:rPr>
                        <a:t>Bathymetry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378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Merriweather Sans"/>
                        </a:rPr>
                        <a:t>Cables &amp; pipelines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Merriweather Sans"/>
                        </a:rPr>
                        <a:t>Pre-quaternary faults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378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Merriweather Sans"/>
                        </a:rPr>
                        <a:t>Trawling areas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Merriweather Sans"/>
                        </a:rPr>
                        <a:t>Seabed substrate folk 5</a:t>
                      </a:r>
                      <a:endParaRPr lang="en-US" sz="1100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Freeform 9"/>
          <p:cNvSpPr/>
          <p:nvPr/>
        </p:nvSpPr>
        <p:spPr>
          <a:xfrm>
            <a:off x="10442567" y="4209079"/>
            <a:ext cx="5827299" cy="5589764"/>
          </a:xfrm>
          <a:custGeom>
            <a:avLst/>
            <a:gdLst/>
            <a:ahLst/>
            <a:cxnLst/>
            <a:rect l="l" t="t" r="r" b="b"/>
            <a:pathLst>
              <a:path w="5827299" h="5589764">
                <a:moveTo>
                  <a:pt x="0" y="0"/>
                </a:moveTo>
                <a:lnTo>
                  <a:pt x="5827299" y="0"/>
                </a:lnTo>
                <a:lnTo>
                  <a:pt x="5827299" y="5589765"/>
                </a:lnTo>
                <a:lnTo>
                  <a:pt x="0" y="55897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68" r="-2668" b="-1817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10" name="TextBox 10"/>
          <p:cNvSpPr txBox="1"/>
          <p:nvPr/>
        </p:nvSpPr>
        <p:spPr>
          <a:xfrm>
            <a:off x="16580256" y="9645922"/>
            <a:ext cx="125728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 spc="0">
                <a:solidFill>
                  <a:srgbClr val="231F20"/>
                </a:solidFill>
                <a:latin typeface="Merriweather Sans"/>
              </a:rPr>
              <a:t>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90624" y="1334877"/>
            <a:ext cx="1511882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-167">
                <a:solidFill>
                  <a:srgbClr val="2E444E"/>
                </a:solidFill>
                <a:latin typeface="Merriweather Sans"/>
              </a:rPr>
              <a:t>Malta case study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40677" y="9020175"/>
            <a:ext cx="3073896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19"/>
              </a:lnSpc>
              <a:spcBef>
                <a:spcPct val="0"/>
              </a:spcBef>
            </a:pPr>
            <a:r>
              <a:rPr lang="en-US" sz="1599" u="none" strike="noStrike">
                <a:solidFill>
                  <a:srgbClr val="2E444E"/>
                </a:solidFill>
                <a:latin typeface="Merriweather Sans"/>
              </a:rPr>
              <a:t>10 spatial layers used for Malta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79233" y="9923814"/>
            <a:ext cx="4353967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19"/>
              </a:lnSpc>
              <a:spcBef>
                <a:spcPct val="0"/>
              </a:spcBef>
            </a:pPr>
            <a:r>
              <a:rPr lang="en-US" sz="1599" u="none" strike="noStrike">
                <a:solidFill>
                  <a:srgbClr val="2E444E"/>
                </a:solidFill>
                <a:latin typeface="Merriweather Sans"/>
              </a:rPr>
              <a:t>4 of the spatial features integrated into GIS 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  Description automatically generated with medium confidence"/>
          <p:cNvSpPr/>
          <p:nvPr/>
        </p:nvSpPr>
        <p:spPr>
          <a:xfrm>
            <a:off x="13967517" y="-418688"/>
            <a:ext cx="4320483" cy="2429840"/>
          </a:xfrm>
          <a:custGeom>
            <a:avLst/>
            <a:gdLst/>
            <a:ahLst/>
            <a:cxnLst/>
            <a:rect l="l" t="t" r="r" b="b"/>
            <a:pathLst>
              <a:path w="4320483" h="2429840">
                <a:moveTo>
                  <a:pt x="0" y="0"/>
                </a:moveTo>
                <a:lnTo>
                  <a:pt x="4320483" y="0"/>
                </a:lnTo>
                <a:lnTo>
                  <a:pt x="4320483" y="2429840"/>
                </a:lnTo>
                <a:lnTo>
                  <a:pt x="0" y="242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MT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335586" y="4335588"/>
            <a:ext cx="10287002" cy="1615827"/>
            <a:chOff x="0" y="0"/>
            <a:chExt cx="13716002" cy="2154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0" cy="2154428"/>
            </a:xfrm>
            <a:custGeom>
              <a:avLst/>
              <a:gdLst/>
              <a:ahLst/>
              <a:cxnLst/>
              <a:rect l="l" t="t" r="r" b="b"/>
              <a:pathLst>
                <a:path w="13716000" h="2154428">
                  <a:moveTo>
                    <a:pt x="0" y="0"/>
                  </a:moveTo>
                  <a:lnTo>
                    <a:pt x="13716000" y="0"/>
                  </a:lnTo>
                  <a:lnTo>
                    <a:pt x="13716000" y="2154428"/>
                  </a:lnTo>
                  <a:lnTo>
                    <a:pt x="0" y="2154428"/>
                  </a:lnTo>
                  <a:close/>
                </a:path>
              </a:pathLst>
            </a:custGeom>
            <a:solidFill>
              <a:srgbClr val="004563"/>
            </a:solidFill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716002" cy="217348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INTELLIGENT &amp; RESILIENT </a:t>
              </a:r>
            </a:p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OCEAN ENGINEERING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890624" y="207558"/>
            <a:ext cx="3456907" cy="985218"/>
          </a:xfrm>
          <a:custGeom>
            <a:avLst/>
            <a:gdLst/>
            <a:ahLst/>
            <a:cxnLst/>
            <a:rect l="l" t="t" r="r" b="b"/>
            <a:pathLst>
              <a:path w="3456907" h="985218">
                <a:moveTo>
                  <a:pt x="0" y="0"/>
                </a:moveTo>
                <a:lnTo>
                  <a:pt x="3456907" y="0"/>
                </a:lnTo>
                <a:lnTo>
                  <a:pt x="3456907" y="985218"/>
                </a:lnTo>
                <a:lnTo>
                  <a:pt x="0" y="985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7" name="Freeform 7"/>
          <p:cNvSpPr/>
          <p:nvPr/>
        </p:nvSpPr>
        <p:spPr>
          <a:xfrm>
            <a:off x="2859046" y="5143500"/>
            <a:ext cx="4585562" cy="4780312"/>
          </a:xfrm>
          <a:custGeom>
            <a:avLst/>
            <a:gdLst/>
            <a:ahLst/>
            <a:cxnLst/>
            <a:rect l="l" t="t" r="r" b="b"/>
            <a:pathLst>
              <a:path w="4585562" h="4780312">
                <a:moveTo>
                  <a:pt x="0" y="0"/>
                </a:moveTo>
                <a:lnTo>
                  <a:pt x="4585562" y="0"/>
                </a:lnTo>
                <a:lnTo>
                  <a:pt x="4585562" y="4780312"/>
                </a:lnTo>
                <a:lnTo>
                  <a:pt x="0" y="47803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278" t="-128978" r="-110074" b="-83551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8" name="Freeform 8"/>
          <p:cNvSpPr/>
          <p:nvPr/>
        </p:nvSpPr>
        <p:spPr>
          <a:xfrm>
            <a:off x="10052822" y="5143500"/>
            <a:ext cx="4322471" cy="4641367"/>
          </a:xfrm>
          <a:custGeom>
            <a:avLst/>
            <a:gdLst/>
            <a:ahLst/>
            <a:cxnLst/>
            <a:rect l="l" t="t" r="r" b="b"/>
            <a:pathLst>
              <a:path w="4322471" h="4641367">
                <a:moveTo>
                  <a:pt x="0" y="0"/>
                </a:moveTo>
                <a:lnTo>
                  <a:pt x="4322472" y="0"/>
                </a:lnTo>
                <a:lnTo>
                  <a:pt x="4322472" y="4641367"/>
                </a:lnTo>
                <a:lnTo>
                  <a:pt x="0" y="46413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587" t="-124982" r="-10503" b="-78091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9" name="TextBox 9"/>
          <p:cNvSpPr txBox="1"/>
          <p:nvPr/>
        </p:nvSpPr>
        <p:spPr>
          <a:xfrm>
            <a:off x="16580256" y="9645922"/>
            <a:ext cx="125728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 spc="0">
                <a:solidFill>
                  <a:srgbClr val="231F20"/>
                </a:solidFill>
                <a:latin typeface="Merriweather Sans"/>
              </a:rPr>
              <a:t>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42414" y="2125452"/>
            <a:ext cx="6241710" cy="3324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2543" lvl="1" indent="-186271" algn="l">
              <a:lnSpc>
                <a:spcPts val="4117"/>
              </a:lnSpc>
              <a:buFont typeface="Arial"/>
              <a:buChar char="•"/>
            </a:pPr>
            <a:r>
              <a:rPr lang="en-US" sz="2058">
                <a:solidFill>
                  <a:srgbClr val="2E444E"/>
                </a:solidFill>
                <a:latin typeface="Merriweather Sans Bold"/>
              </a:rPr>
              <a:t>Binary method </a:t>
            </a:r>
            <a:r>
              <a:rPr lang="en-US" sz="2058">
                <a:solidFill>
                  <a:srgbClr val="2E444E"/>
                </a:solidFill>
                <a:latin typeface="Merriweather Sans"/>
              </a:rPr>
              <a:t>used to identify no-go zones</a:t>
            </a:r>
          </a:p>
          <a:p>
            <a:pPr marL="888874" lvl="2" indent="-296291" algn="l">
              <a:lnSpc>
                <a:spcPts val="3087"/>
              </a:lnSpc>
              <a:buFont typeface="Arial"/>
              <a:buChar char="⚬"/>
            </a:pPr>
            <a:r>
              <a:rPr lang="en-US" sz="2058">
                <a:solidFill>
                  <a:srgbClr val="2E444E"/>
                </a:solidFill>
                <a:latin typeface="Merriweather Sans"/>
              </a:rPr>
              <a:t>Average wind speed below 5 m/s (minimum operational speed)</a:t>
            </a:r>
          </a:p>
          <a:p>
            <a:pPr marL="888874" lvl="2" indent="-296291" algn="l">
              <a:lnSpc>
                <a:spcPts val="3087"/>
              </a:lnSpc>
              <a:buFont typeface="Arial"/>
              <a:buChar char="⚬"/>
            </a:pPr>
            <a:r>
              <a:rPr lang="en-US" sz="2058">
                <a:solidFill>
                  <a:srgbClr val="2E444E"/>
                </a:solidFill>
                <a:latin typeface="Merriweather Sans"/>
              </a:rPr>
              <a:t>Water depth beyond 1000m</a:t>
            </a:r>
          </a:p>
          <a:p>
            <a:pPr marL="888874" lvl="2" indent="-296291" algn="l">
              <a:lnSpc>
                <a:spcPts val="3087"/>
              </a:lnSpc>
              <a:buFont typeface="Arial"/>
              <a:buChar char="⚬"/>
            </a:pPr>
            <a:r>
              <a:rPr lang="en-US" sz="2058">
                <a:solidFill>
                  <a:srgbClr val="2E444E"/>
                </a:solidFill>
                <a:latin typeface="Merriweather Sans"/>
              </a:rPr>
              <a:t>Average daily vessel traffic above 2 (although ships could pass through)</a:t>
            </a:r>
          </a:p>
          <a:p>
            <a:pPr marL="888874" lvl="2" indent="-296291" algn="l">
              <a:lnSpc>
                <a:spcPts val="3087"/>
              </a:lnSpc>
              <a:buFont typeface="Arial"/>
              <a:buChar char="⚬"/>
            </a:pPr>
            <a:r>
              <a:rPr lang="en-US" sz="2058">
                <a:solidFill>
                  <a:srgbClr val="2E444E"/>
                </a:solidFill>
                <a:latin typeface="Merriweather Sans"/>
              </a:rPr>
              <a:t>Territorial water (state legislation)</a:t>
            </a:r>
          </a:p>
          <a:p>
            <a:pPr algn="l">
              <a:lnSpc>
                <a:spcPts val="4117"/>
              </a:lnSpc>
            </a:pPr>
            <a:endParaRPr lang="en-US" sz="2058">
              <a:solidFill>
                <a:srgbClr val="2E444E"/>
              </a:solidFill>
              <a:latin typeface="Merriweather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40480" y="1458702"/>
            <a:ext cx="1511882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-167">
                <a:solidFill>
                  <a:srgbClr val="2E444E"/>
                </a:solidFill>
                <a:latin typeface="Merriweather Sans"/>
              </a:rPr>
              <a:t>Classification of constraints used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2125452"/>
            <a:ext cx="7106002" cy="3324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2543" lvl="1" indent="-186271" algn="l">
              <a:lnSpc>
                <a:spcPts val="4117"/>
              </a:lnSpc>
              <a:buFont typeface="Arial"/>
              <a:buChar char="•"/>
            </a:pPr>
            <a:r>
              <a:rPr lang="en-US" sz="2058">
                <a:solidFill>
                  <a:srgbClr val="2E444E"/>
                </a:solidFill>
                <a:latin typeface="Merriweather Sans Bold"/>
              </a:rPr>
              <a:t>Non-binary method </a:t>
            </a:r>
            <a:r>
              <a:rPr lang="en-US" sz="2058">
                <a:solidFill>
                  <a:srgbClr val="2E444E"/>
                </a:solidFill>
                <a:latin typeface="Merriweather Sans"/>
              </a:rPr>
              <a:t>to list number of constraints</a:t>
            </a:r>
          </a:p>
          <a:p>
            <a:pPr marL="888874" lvl="2" indent="-296291" algn="l">
              <a:lnSpc>
                <a:spcPts val="3087"/>
              </a:lnSpc>
              <a:buFont typeface="Arial"/>
              <a:buChar char="⚬"/>
            </a:pPr>
            <a:r>
              <a:rPr lang="en-US" sz="2058">
                <a:solidFill>
                  <a:srgbClr val="2E444E"/>
                </a:solidFill>
                <a:latin typeface="Merriweather Sans"/>
              </a:rPr>
              <a:t>Marine Protected Areas</a:t>
            </a:r>
          </a:p>
          <a:p>
            <a:pPr marL="888874" lvl="2" indent="-296291" algn="l">
              <a:lnSpc>
                <a:spcPts val="3087"/>
              </a:lnSpc>
              <a:buFont typeface="Arial"/>
              <a:buChar char="⚬"/>
            </a:pPr>
            <a:r>
              <a:rPr lang="en-US" sz="2058">
                <a:solidFill>
                  <a:srgbClr val="2E444E"/>
                </a:solidFill>
                <a:latin typeface="Merriweather Sans"/>
              </a:rPr>
              <a:t>Cables &amp; pipelines </a:t>
            </a:r>
          </a:p>
          <a:p>
            <a:pPr marL="888874" lvl="2" indent="-296291" algn="l">
              <a:lnSpc>
                <a:spcPts val="3087"/>
              </a:lnSpc>
              <a:buFont typeface="Arial"/>
              <a:buChar char="⚬"/>
            </a:pPr>
            <a:r>
              <a:rPr lang="en-US" sz="2058">
                <a:solidFill>
                  <a:srgbClr val="2E444E"/>
                </a:solidFill>
                <a:latin typeface="Merriweather Sans"/>
              </a:rPr>
              <a:t>Pre-Quaternary faults</a:t>
            </a:r>
          </a:p>
          <a:p>
            <a:pPr marL="888874" lvl="2" indent="-296291" algn="l">
              <a:lnSpc>
                <a:spcPts val="3087"/>
              </a:lnSpc>
              <a:buFont typeface="Arial"/>
              <a:buChar char="⚬"/>
            </a:pPr>
            <a:r>
              <a:rPr lang="en-US" sz="2058">
                <a:solidFill>
                  <a:srgbClr val="2E444E"/>
                </a:solidFill>
                <a:latin typeface="Merriweather Sans"/>
              </a:rPr>
              <a:t>Rocks &amp; boulders</a:t>
            </a:r>
          </a:p>
          <a:p>
            <a:pPr marL="888874" lvl="2" indent="-296291" algn="l">
              <a:lnSpc>
                <a:spcPts val="3087"/>
              </a:lnSpc>
              <a:buFont typeface="Arial"/>
              <a:buChar char="⚬"/>
            </a:pPr>
            <a:r>
              <a:rPr lang="en-US" sz="2058">
                <a:solidFill>
                  <a:srgbClr val="2E444E"/>
                </a:solidFill>
                <a:latin typeface="Merriweather Sans"/>
              </a:rPr>
              <a:t>Trawling areas</a:t>
            </a:r>
          </a:p>
          <a:p>
            <a:pPr marL="888874" lvl="2" indent="-296291" algn="l">
              <a:lnSpc>
                <a:spcPts val="3087"/>
              </a:lnSpc>
              <a:buFont typeface="Arial"/>
              <a:buChar char="⚬"/>
            </a:pPr>
            <a:r>
              <a:rPr lang="en-US" sz="2058">
                <a:solidFill>
                  <a:srgbClr val="2E444E"/>
                </a:solidFill>
                <a:latin typeface="Merriweather Sans"/>
              </a:rPr>
              <a:t>Beyond 25 nautical miles fom shore</a:t>
            </a:r>
          </a:p>
          <a:p>
            <a:pPr algn="l">
              <a:lnSpc>
                <a:spcPts val="4117"/>
              </a:lnSpc>
            </a:pPr>
            <a:endParaRPr lang="en-US" sz="2058">
              <a:solidFill>
                <a:srgbClr val="2E444E"/>
              </a:solidFill>
              <a:latin typeface="Merriweather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60897" y="9923812"/>
            <a:ext cx="5804743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19"/>
              </a:lnSpc>
              <a:spcBef>
                <a:spcPct val="0"/>
              </a:spcBef>
            </a:pPr>
            <a:r>
              <a:rPr lang="en-US" sz="1599">
                <a:solidFill>
                  <a:srgbClr val="2E444E"/>
                </a:solidFill>
                <a:latin typeface="Merriweather Sans"/>
              </a:rPr>
              <a:t>Binary GIS model distinguishing no-go and available zones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06503" y="9923814"/>
            <a:ext cx="421511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19"/>
              </a:lnSpc>
              <a:spcBef>
                <a:spcPct val="0"/>
              </a:spcBef>
            </a:pPr>
            <a:r>
              <a:rPr lang="en-US" sz="1599">
                <a:solidFill>
                  <a:srgbClr val="2E444E"/>
                </a:solidFill>
                <a:latin typeface="Merriweather Sans"/>
              </a:rPr>
              <a:t>GIS model depicting number of constraints</a:t>
            </a: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  Description automatically generated with medium confidence"/>
          <p:cNvSpPr/>
          <p:nvPr/>
        </p:nvSpPr>
        <p:spPr>
          <a:xfrm>
            <a:off x="13967517" y="-418688"/>
            <a:ext cx="4320483" cy="2429840"/>
          </a:xfrm>
          <a:custGeom>
            <a:avLst/>
            <a:gdLst/>
            <a:ahLst/>
            <a:cxnLst/>
            <a:rect l="l" t="t" r="r" b="b"/>
            <a:pathLst>
              <a:path w="4320483" h="2429840">
                <a:moveTo>
                  <a:pt x="0" y="0"/>
                </a:moveTo>
                <a:lnTo>
                  <a:pt x="4320483" y="0"/>
                </a:lnTo>
                <a:lnTo>
                  <a:pt x="4320483" y="2429840"/>
                </a:lnTo>
                <a:lnTo>
                  <a:pt x="0" y="242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MT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335586" y="4335588"/>
            <a:ext cx="10287002" cy="1615827"/>
            <a:chOff x="0" y="0"/>
            <a:chExt cx="13716002" cy="2154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0" cy="2154428"/>
            </a:xfrm>
            <a:custGeom>
              <a:avLst/>
              <a:gdLst/>
              <a:ahLst/>
              <a:cxnLst/>
              <a:rect l="l" t="t" r="r" b="b"/>
              <a:pathLst>
                <a:path w="13716000" h="2154428">
                  <a:moveTo>
                    <a:pt x="0" y="0"/>
                  </a:moveTo>
                  <a:lnTo>
                    <a:pt x="13716000" y="0"/>
                  </a:lnTo>
                  <a:lnTo>
                    <a:pt x="13716000" y="2154428"/>
                  </a:lnTo>
                  <a:lnTo>
                    <a:pt x="0" y="2154428"/>
                  </a:lnTo>
                  <a:close/>
                </a:path>
              </a:pathLst>
            </a:custGeom>
            <a:solidFill>
              <a:srgbClr val="004563"/>
            </a:solidFill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716002" cy="217348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INTELLIGENT &amp; RESILIENT </a:t>
              </a:r>
            </a:p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OCEAN ENGINEERING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890624" y="207558"/>
            <a:ext cx="3456907" cy="985218"/>
          </a:xfrm>
          <a:custGeom>
            <a:avLst/>
            <a:gdLst/>
            <a:ahLst/>
            <a:cxnLst/>
            <a:rect l="l" t="t" r="r" b="b"/>
            <a:pathLst>
              <a:path w="3456907" h="985218">
                <a:moveTo>
                  <a:pt x="0" y="0"/>
                </a:moveTo>
                <a:lnTo>
                  <a:pt x="3456907" y="0"/>
                </a:lnTo>
                <a:lnTo>
                  <a:pt x="3456907" y="985218"/>
                </a:lnTo>
                <a:lnTo>
                  <a:pt x="0" y="985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7" name="Freeform 7"/>
          <p:cNvSpPr/>
          <p:nvPr/>
        </p:nvSpPr>
        <p:spPr>
          <a:xfrm>
            <a:off x="9238325" y="1811099"/>
            <a:ext cx="8622403" cy="7314904"/>
          </a:xfrm>
          <a:custGeom>
            <a:avLst/>
            <a:gdLst/>
            <a:ahLst/>
            <a:cxnLst/>
            <a:rect l="l" t="t" r="r" b="b"/>
            <a:pathLst>
              <a:path w="5024969" h="4262984">
                <a:moveTo>
                  <a:pt x="0" y="0"/>
                </a:moveTo>
                <a:lnTo>
                  <a:pt x="5024969" y="0"/>
                </a:lnTo>
                <a:lnTo>
                  <a:pt x="5024969" y="4262984"/>
                </a:lnTo>
                <a:lnTo>
                  <a:pt x="0" y="4262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2" t="-1357" r="-5046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8" name="Freeform 8"/>
          <p:cNvSpPr/>
          <p:nvPr/>
        </p:nvSpPr>
        <p:spPr>
          <a:xfrm>
            <a:off x="9238319" y="1551139"/>
            <a:ext cx="8622402" cy="7834823"/>
          </a:xfrm>
          <a:custGeom>
            <a:avLst/>
            <a:gdLst/>
            <a:ahLst/>
            <a:cxnLst/>
            <a:rect l="l" t="t" r="r" b="b"/>
            <a:pathLst>
              <a:path w="4849866" h="4501109">
                <a:moveTo>
                  <a:pt x="0" y="0"/>
                </a:moveTo>
                <a:lnTo>
                  <a:pt x="4849866" y="0"/>
                </a:lnTo>
                <a:lnTo>
                  <a:pt x="4849866" y="4501109"/>
                </a:lnTo>
                <a:lnTo>
                  <a:pt x="0" y="45011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0119" t="-1674" r="-2584" b="-3374"/>
            </a:stretch>
          </a:blipFill>
        </p:spPr>
        <p:txBody>
          <a:bodyPr/>
          <a:lstStyle/>
          <a:p>
            <a:endParaRPr lang="en-MT" dirty="0"/>
          </a:p>
        </p:txBody>
      </p:sp>
      <p:sp>
        <p:nvSpPr>
          <p:cNvPr id="9" name="TextBox 9"/>
          <p:cNvSpPr txBox="1"/>
          <p:nvPr/>
        </p:nvSpPr>
        <p:spPr>
          <a:xfrm>
            <a:off x="16580256" y="9645922"/>
            <a:ext cx="125728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 spc="0">
                <a:solidFill>
                  <a:srgbClr val="231F20"/>
                </a:solidFill>
                <a:latin typeface="Merriweather Sans"/>
              </a:rPr>
              <a:t>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42414" y="2096877"/>
            <a:ext cx="7001586" cy="6081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dirty="0">
                <a:solidFill>
                  <a:srgbClr val="2E444E"/>
                </a:solidFill>
                <a:latin typeface="Merriweather Sans"/>
              </a:rPr>
              <a:t>GIS analysis identifies over 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40%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 of Malta’s waters as 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suitable for OW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, primarily in 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deeper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 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waters (&gt;60m)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 requiring floating technologies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dirty="0" err="1">
                <a:solidFill>
                  <a:srgbClr val="2E444E"/>
                </a:solidFill>
                <a:latin typeface="Merriweather Sans"/>
              </a:rPr>
              <a:t>Utilising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 a tenth of this space could produce</a:t>
            </a:r>
          </a:p>
          <a:p>
            <a:pPr marL="217172" lvl="1" algn="l">
              <a:lnSpc>
                <a:spcPts val="4800"/>
              </a:lnSpc>
            </a:pPr>
            <a:r>
              <a:rPr lang="en-US" sz="2400" dirty="0">
                <a:solidFill>
                  <a:srgbClr val="2E444E"/>
                </a:solidFill>
                <a:latin typeface="Merriweather Sans"/>
              </a:rPr>
              <a:t>    7 times Malta’s peak energy demand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dirty="0">
                <a:solidFill>
                  <a:srgbClr val="589B3B"/>
                </a:solidFill>
                <a:latin typeface="Merriweather Sans Bold"/>
              </a:rPr>
              <a:t>Clear water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 identified as suitable area </a:t>
            </a:r>
            <a:r>
              <a:rPr lang="en-US" sz="2400" dirty="0">
                <a:solidFill>
                  <a:srgbClr val="589B3B"/>
                </a:solidFill>
                <a:latin typeface="Merriweather Sans Bold"/>
              </a:rPr>
              <a:t>without constraints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 dirty="0">
                <a:solidFill>
                  <a:srgbClr val="F1C616"/>
                </a:solidFill>
                <a:latin typeface="Merriweather Sans Bold"/>
              </a:rPr>
              <a:t>Low congestion water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 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identified as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 </a:t>
            </a:r>
            <a:r>
              <a:rPr lang="en-US" sz="2400" dirty="0">
                <a:solidFill>
                  <a:srgbClr val="2E444E"/>
                </a:solidFill>
                <a:latin typeface="Merriweather Sans"/>
              </a:rPr>
              <a:t>suitable area</a:t>
            </a:r>
            <a:r>
              <a:rPr lang="en-US" sz="2400" dirty="0">
                <a:solidFill>
                  <a:srgbClr val="2E444E"/>
                </a:solidFill>
                <a:latin typeface="Merriweather Sans Bold"/>
              </a:rPr>
              <a:t> </a:t>
            </a:r>
            <a:r>
              <a:rPr lang="en-US" sz="2400" dirty="0">
                <a:solidFill>
                  <a:srgbClr val="F1C616"/>
                </a:solidFill>
                <a:latin typeface="Merriweather Sans Bold"/>
              </a:rPr>
              <a:t>with only 1 constraint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40480" y="1458702"/>
            <a:ext cx="1511882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-167">
                <a:solidFill>
                  <a:srgbClr val="2E444E"/>
                </a:solidFill>
                <a:latin typeface="Merriweather Sans"/>
              </a:rPr>
              <a:t>Results and analysis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67153" y="9526859"/>
            <a:ext cx="4908054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 dirty="0">
                <a:solidFill>
                  <a:srgbClr val="2E444E"/>
                </a:solidFill>
                <a:latin typeface="Merriweather Sans"/>
              </a:rPr>
              <a:t>Clear water split by depth below and above 200m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62285" y="9155603"/>
            <a:ext cx="5374481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 dirty="0">
                <a:solidFill>
                  <a:srgbClr val="2E444E"/>
                </a:solidFill>
                <a:latin typeface="Merriweather Sans"/>
              </a:rPr>
              <a:t>Suitable locations grouped as clear and low congestion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  Description automatically generated with medium confidence"/>
          <p:cNvSpPr/>
          <p:nvPr/>
        </p:nvSpPr>
        <p:spPr>
          <a:xfrm>
            <a:off x="13967517" y="-418688"/>
            <a:ext cx="4320483" cy="2429840"/>
          </a:xfrm>
          <a:custGeom>
            <a:avLst/>
            <a:gdLst/>
            <a:ahLst/>
            <a:cxnLst/>
            <a:rect l="l" t="t" r="r" b="b"/>
            <a:pathLst>
              <a:path w="4320483" h="2429840">
                <a:moveTo>
                  <a:pt x="0" y="0"/>
                </a:moveTo>
                <a:lnTo>
                  <a:pt x="4320483" y="0"/>
                </a:lnTo>
                <a:lnTo>
                  <a:pt x="4320483" y="2429840"/>
                </a:lnTo>
                <a:lnTo>
                  <a:pt x="0" y="242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MT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335586" y="4335588"/>
            <a:ext cx="10287002" cy="1615827"/>
            <a:chOff x="0" y="0"/>
            <a:chExt cx="13716002" cy="2154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0" cy="2154428"/>
            </a:xfrm>
            <a:custGeom>
              <a:avLst/>
              <a:gdLst/>
              <a:ahLst/>
              <a:cxnLst/>
              <a:rect l="l" t="t" r="r" b="b"/>
              <a:pathLst>
                <a:path w="13716000" h="2154428">
                  <a:moveTo>
                    <a:pt x="0" y="0"/>
                  </a:moveTo>
                  <a:lnTo>
                    <a:pt x="13716000" y="0"/>
                  </a:lnTo>
                  <a:lnTo>
                    <a:pt x="13716000" y="2154428"/>
                  </a:lnTo>
                  <a:lnTo>
                    <a:pt x="0" y="2154428"/>
                  </a:lnTo>
                  <a:close/>
                </a:path>
              </a:pathLst>
            </a:custGeom>
            <a:solidFill>
              <a:srgbClr val="004563"/>
            </a:solidFill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716002" cy="217348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INTELLIGENT &amp; RESILIENT </a:t>
              </a:r>
            </a:p>
            <a:p>
              <a:pPr algn="l">
                <a:lnSpc>
                  <a:spcPts val="5759"/>
                </a:lnSpc>
              </a:pPr>
              <a:r>
                <a:rPr lang="en-US" sz="4800">
                  <a:solidFill>
                    <a:srgbClr val="FFFFFF"/>
                  </a:solidFill>
                  <a:latin typeface="Arimo Light"/>
                </a:rPr>
                <a:t>OCEAN ENGINEERING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890624" y="207558"/>
            <a:ext cx="3456907" cy="985218"/>
          </a:xfrm>
          <a:custGeom>
            <a:avLst/>
            <a:gdLst/>
            <a:ahLst/>
            <a:cxnLst/>
            <a:rect l="l" t="t" r="r" b="b"/>
            <a:pathLst>
              <a:path w="3456907" h="985218">
                <a:moveTo>
                  <a:pt x="0" y="0"/>
                </a:moveTo>
                <a:lnTo>
                  <a:pt x="3456907" y="0"/>
                </a:lnTo>
                <a:lnTo>
                  <a:pt x="3456907" y="985218"/>
                </a:lnTo>
                <a:lnTo>
                  <a:pt x="0" y="985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7" name="TextBox 7"/>
          <p:cNvSpPr txBox="1"/>
          <p:nvPr/>
        </p:nvSpPr>
        <p:spPr>
          <a:xfrm>
            <a:off x="16580256" y="9645922"/>
            <a:ext cx="125728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9"/>
              </a:lnSpc>
            </a:pPr>
            <a:r>
              <a:rPr lang="en-US" sz="1599" spc="0">
                <a:solidFill>
                  <a:srgbClr val="231F20"/>
                </a:solidFill>
                <a:latin typeface="Merriweather Sans"/>
              </a:rPr>
              <a:t>11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81099" y="2096877"/>
            <a:ext cx="7140098" cy="665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Conservative estimate of 3 MW per sq km, considering wind speeds and height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From the identified suitable areas, the estimated power output is several times  Malta's 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peak energy demand of 1GW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589B3B"/>
                </a:solidFill>
                <a:latin typeface="Merriweather Sans Bold"/>
              </a:rPr>
              <a:t>Clear water areas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</a:t>
            </a:r>
            <a:r>
              <a:rPr lang="en-US" sz="2400">
                <a:solidFill>
                  <a:srgbClr val="589B3B"/>
                </a:solidFill>
                <a:latin typeface="Merriweather Sans Bold"/>
              </a:rPr>
              <a:t>(&lt;200m depth)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show          a potential power </a:t>
            </a:r>
            <a:r>
              <a:rPr lang="en-US" sz="2400">
                <a:solidFill>
                  <a:srgbClr val="589B3B"/>
                </a:solidFill>
                <a:latin typeface="Merriweather Sans Bold"/>
              </a:rPr>
              <a:t>capacity of 3.2 GW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Total potential in </a:t>
            </a:r>
            <a:r>
              <a:rPr lang="en-US" sz="2400">
                <a:solidFill>
                  <a:srgbClr val="8C52FF"/>
                </a:solidFill>
                <a:latin typeface="Merriweather Sans Bold"/>
              </a:rPr>
              <a:t>clear water areas </a:t>
            </a:r>
          </a:p>
          <a:p>
            <a:pPr algn="l">
              <a:lnSpc>
                <a:spcPts val="4800"/>
              </a:lnSpc>
            </a:pPr>
            <a:r>
              <a:rPr lang="en-US" sz="2400">
                <a:solidFill>
                  <a:srgbClr val="8C52FF"/>
                </a:solidFill>
                <a:latin typeface="Merriweather Sans Bold"/>
              </a:rPr>
              <a:t>     (all depths)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 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rises to</a:t>
            </a:r>
            <a:r>
              <a:rPr lang="en-US" sz="2400">
                <a:solidFill>
                  <a:srgbClr val="2E444E"/>
                </a:solidFill>
                <a:latin typeface="Merriweather Sans Bold"/>
              </a:rPr>
              <a:t> </a:t>
            </a:r>
            <a:r>
              <a:rPr lang="en-US" sz="2400">
                <a:solidFill>
                  <a:srgbClr val="8C52FF"/>
                </a:solidFill>
                <a:latin typeface="Merriweather Sans Bold"/>
              </a:rPr>
              <a:t>7.3 GW </a:t>
            </a:r>
          </a:p>
          <a:p>
            <a:pPr marL="434343" lvl="1" indent="-217171" algn="l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2E444E"/>
                </a:solidFill>
                <a:latin typeface="Merriweather Sans"/>
              </a:rPr>
              <a:t>Considering also </a:t>
            </a:r>
            <a:r>
              <a:rPr lang="en-US" sz="2400">
                <a:solidFill>
                  <a:srgbClr val="F1C616"/>
                </a:solidFill>
                <a:latin typeface="Merriweather Sans Bold"/>
              </a:rPr>
              <a:t>low congestion water</a:t>
            </a:r>
            <a:r>
              <a:rPr lang="en-US" sz="2400">
                <a:solidFill>
                  <a:srgbClr val="2E444E"/>
                </a:solidFill>
                <a:latin typeface="Merriweather Sans"/>
              </a:rPr>
              <a:t> with    1 constraint potential reaches </a:t>
            </a:r>
            <a:r>
              <a:rPr lang="en-US" sz="2400">
                <a:solidFill>
                  <a:srgbClr val="F1C616"/>
                </a:solidFill>
                <a:latin typeface="Merriweather Sans Bold"/>
              </a:rPr>
              <a:t>87.6 GW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90624" y="1458702"/>
            <a:ext cx="1511882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-167">
                <a:solidFill>
                  <a:srgbClr val="2E444E"/>
                </a:solidFill>
                <a:latin typeface="Merriweather Sans"/>
              </a:rPr>
              <a:t>Potential power output</a:t>
            </a:r>
          </a:p>
        </p:txBody>
      </p:sp>
      <p:sp>
        <p:nvSpPr>
          <p:cNvPr id="10" name="Freeform 10"/>
          <p:cNvSpPr/>
          <p:nvPr/>
        </p:nvSpPr>
        <p:spPr>
          <a:xfrm>
            <a:off x="9144000" y="2321574"/>
            <a:ext cx="8992852" cy="5643855"/>
          </a:xfrm>
          <a:custGeom>
            <a:avLst/>
            <a:gdLst/>
            <a:ahLst/>
            <a:cxnLst/>
            <a:rect l="l" t="t" r="r" b="b"/>
            <a:pathLst>
              <a:path w="8992852" h="5643855">
                <a:moveTo>
                  <a:pt x="0" y="0"/>
                </a:moveTo>
                <a:lnTo>
                  <a:pt x="8992852" y="0"/>
                </a:lnTo>
                <a:lnTo>
                  <a:pt x="8992852" y="5643855"/>
                </a:lnTo>
                <a:lnTo>
                  <a:pt x="0" y="5643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11" name="TextBox 11"/>
          <p:cNvSpPr txBox="1"/>
          <p:nvPr/>
        </p:nvSpPr>
        <p:spPr>
          <a:xfrm>
            <a:off x="12708729" y="8263128"/>
            <a:ext cx="2517577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>
                <a:solidFill>
                  <a:srgbClr val="2E444E"/>
                </a:solidFill>
                <a:latin typeface="Merriweather Sans"/>
              </a:rPr>
              <a:t>Estimated power capacity</a:t>
            </a: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80F7141451344BB1F7CF3BA9BCB10" ma:contentTypeVersion="23" ma:contentTypeDescription="Create a new document." ma:contentTypeScope="" ma:versionID="42ea30602e8b5068a52a564d24bdedab">
  <xsd:schema xmlns:xsd="http://www.w3.org/2001/XMLSchema" xmlns:xs="http://www.w3.org/2001/XMLSchema" xmlns:p="http://schemas.microsoft.com/office/2006/metadata/properties" xmlns:ns2="56c7aab3-81b5-44ad-ad72-57c916b76c08" xmlns:ns3="e269b097-0687-4382-95a6-d1187d84b2a1" targetNamespace="http://schemas.microsoft.com/office/2006/metadata/properties" ma:root="true" ma:fieldsID="ef94885cbb599acb1dee5aeca2ae8af3" ns2:_="" ns3:_="">
    <xsd:import namespace="56c7aab3-81b5-44ad-ad72-57c916b76c08"/>
    <xsd:import namespace="e269b097-0687-4382-95a6-d1187d84b2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PageURL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PublicURL" minOccurs="0"/>
                <xsd:element ref="ns3:MediaLengthInSeconds" minOccurs="0"/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DocumentType" minOccurs="0"/>
                <xsd:element ref="ns3:Programme_x0020_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7aab3-81b5-44ad-ad72-57c916b76c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0a156b87-8603-40c3-a6c8-180fbcb95d75}" ma:internalName="TaxCatchAll" ma:showField="CatchAllData" ma:web="56c7aab3-81b5-44ad-ad72-57c916b76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9b097-0687-4382-95a6-d1187d84b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PageURL" ma:index="12" nillable="true" ma:displayName="Page URL" ma:internalName="PageURL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PublicURL" ma:index="21" nillable="true" ma:displayName="PublicURL" ma:description="The public web address of the file (to use in site publisher)" ma:format="Dropdown" ma:internalName="PublicURL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cumentType" ma:index="31" nillable="true" ma:displayName="Document Type" ma:format="Dropdown" ma:internalName="DocumentType">
      <xsd:simpleType>
        <xsd:restriction base="dms:Choice">
          <xsd:enumeration value="Policy"/>
          <xsd:enumeration value="Procedure"/>
          <xsd:enumeration value="Template"/>
          <xsd:enumeration value="Terms of Reference"/>
          <xsd:enumeration value="Guidance"/>
          <xsd:enumeration value="Other"/>
        </xsd:restriction>
      </xsd:simpleType>
    </xsd:element>
    <xsd:element name="Programme_x0020_Code" ma:index="32" nillable="true" ma:displayName="Programme Code" ma:list="{bcb46e99-e5d1-4a56-91e3-5977ba9b4df8}" ma:internalName="Programme_x0020_Cod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c7aab3-81b5-44ad-ad72-57c916b76c08" xsi:nil="true"/>
    <PublicURL xmlns="e269b097-0687-4382-95a6-d1187d84b2a1" xsi:nil="true"/>
    <Programme_x0020_Code xmlns="e269b097-0687-4382-95a6-d1187d84b2a1" xsi:nil="true"/>
    <DocumentType xmlns="e269b097-0687-4382-95a6-d1187d84b2a1" xsi:nil="true"/>
    <lcf76f155ced4ddcb4097134ff3c332f xmlns="e269b097-0687-4382-95a6-d1187d84b2a1">
      <Terms xmlns="http://schemas.microsoft.com/office/infopath/2007/PartnerControls"/>
    </lcf76f155ced4ddcb4097134ff3c332f>
    <PageURL xmlns="e269b097-0687-4382-95a6-d1187d84b2a1" xsi:nil="true"/>
    <_dlc_DocId xmlns="56c7aab3-81b5-44ad-ad72-57c916b76c08">7D7UTFFHD354-1258763940-48836</_dlc_DocId>
    <_dlc_DocIdUrl xmlns="56c7aab3-81b5-44ad-ad72-57c916b76c08">
      <Url>https://sotonac.sharepoint.com/teams/PublicDocuments/_layouts/15/DocIdRedir.aspx?ID=7D7UTFFHD354-1258763940-48836</Url>
      <Description>7D7UTFFHD354-1258763940-48836</Description>
    </_dlc_DocIdUrl>
  </documentManagement>
</p:properties>
</file>

<file path=customXml/itemProps1.xml><?xml version="1.0" encoding="utf-8"?>
<ds:datastoreItem xmlns:ds="http://schemas.openxmlformats.org/officeDocument/2006/customXml" ds:itemID="{318D24AD-775B-4194-89F1-B3AE84A415AA}"/>
</file>

<file path=customXml/itemProps2.xml><?xml version="1.0" encoding="utf-8"?>
<ds:datastoreItem xmlns:ds="http://schemas.openxmlformats.org/officeDocument/2006/customXml" ds:itemID="{32D33556-4C08-48BE-B536-91A68018FE67}"/>
</file>

<file path=customXml/itemProps3.xml><?xml version="1.0" encoding="utf-8"?>
<ds:datastoreItem xmlns:ds="http://schemas.openxmlformats.org/officeDocument/2006/customXml" ds:itemID="{385C81DE-0B76-441D-9137-09449F0269BF}"/>
</file>

<file path=customXml/itemProps4.xml><?xml version="1.0" encoding="utf-8"?>
<ds:datastoreItem xmlns:ds="http://schemas.openxmlformats.org/officeDocument/2006/customXml" ds:itemID="{929FBE15-CFC0-4B90-9453-B2D2FE1A7E74}"/>
</file>

<file path=docProps/app.xml><?xml version="1.0" encoding="utf-8"?>
<Properties xmlns="http://schemas.openxmlformats.org/officeDocument/2006/extended-properties" xmlns:vt="http://schemas.openxmlformats.org/officeDocument/2006/docPropsVTypes">
  <TotalTime>8019</TotalTime>
  <Words>1141</Words>
  <Application>Microsoft Macintosh PowerPoint</Application>
  <PresentationFormat>Custom</PresentationFormat>
  <Paragraphs>169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Arimo Light</vt:lpstr>
      <vt:lpstr>Calibri</vt:lpstr>
      <vt:lpstr>Public Sans</vt:lpstr>
      <vt:lpstr>Merriweather Sans Bold</vt:lpstr>
      <vt:lpstr>Arial</vt:lpstr>
      <vt:lpstr>Merriweather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Thalassa Presentation revised</dc:title>
  <cp:lastModifiedBy>Cedric Muscat (cm11g21)</cp:lastModifiedBy>
  <cp:revision>7</cp:revision>
  <dcterms:created xsi:type="dcterms:W3CDTF">2006-08-16T00:00:00Z</dcterms:created>
  <dcterms:modified xsi:type="dcterms:W3CDTF">2024-06-05T06:45:04Z</dcterms:modified>
  <dc:identifier>DAGDmfZl-So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0x010100D7680F7141451344BB1F7CF3BA9BCB10</vt:lpwstr>
  </property>
  <property fmtid="{D5CDD505-2E9C-101B-9397-08002B2CF9AE}" pid="3" name="_dlc_DocIdItemGuid">
    <vt:lpwstr>be490538-c356-4069-8c09-0392242cb5a8</vt:lpwstr>
  </property>
</Properties>
</file>