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Layouts/_rels/slideLayout19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26.xml.rels" ContentType="application/vnd.openxmlformats-package.relationships+xml"/>
  <Override PartName="/ppt/slideLayouts/slideLayout2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17.xml" ContentType="application/vnd.openxmlformats-officedocument.presentationml.slideLayout+xml"/>
  <Override PartName="/ppt/media/image56.png" ContentType="image/png"/>
  <Override PartName="/ppt/media/image55.png" ContentType="image/png"/>
  <Override PartName="/ppt/media/image54.png" ContentType="image/png"/>
  <Override PartName="/ppt/media/image53.png" ContentType="image/png"/>
  <Override PartName="/ppt/media/image52.png" ContentType="image/png"/>
  <Override PartName="/ppt/media/image4.jpeg" ContentType="image/jpeg"/>
  <Override PartName="/ppt/media/image48.png" ContentType="image/png"/>
  <Override PartName="/ppt/media/image46.png" ContentType="image/png"/>
  <Override PartName="/ppt/media/image45.png" ContentType="image/png"/>
  <Override PartName="/ppt/media/image44.png" ContentType="image/png"/>
  <Override PartName="/ppt/media/image43.png" ContentType="image/png"/>
  <Override PartName="/ppt/media/image41.png" ContentType="image/png"/>
  <Override PartName="/ppt/media/image3.jpeg" ContentType="image/jpeg"/>
  <Override PartName="/ppt/media/image34.png" ContentType="image/png"/>
  <Override PartName="/ppt/media/image33.png" ContentType="image/png"/>
  <Override PartName="/ppt/media/image31.png" ContentType="image/png"/>
  <Override PartName="/ppt/media/image39.png" ContentType="image/png"/>
  <Override PartName="/ppt/media/image13.png" ContentType="image/png"/>
  <Override PartName="/ppt/media/image38.png" ContentType="image/png"/>
  <Override PartName="/ppt/media/image8.png" ContentType="image/png"/>
  <Override PartName="/ppt/media/image49.png" ContentType="image/png"/>
  <Override PartName="/ppt/media/image20.png" ContentType="image/png"/>
  <Override PartName="/ppt/media/image57.png" ContentType="image/png"/>
  <Override PartName="/ppt/media/image22.png" ContentType="image/png"/>
  <Override PartName="/ppt/media/image59.png" ContentType="image/png"/>
  <Override PartName="/ppt/media/image24.png" ContentType="image/png"/>
  <Override PartName="/ppt/media/image11.jpeg" ContentType="image/jpeg"/>
  <Override PartName="/ppt/media/image23.png" ContentType="image/png"/>
  <Override PartName="/ppt/media/image60.png" ContentType="image/png"/>
  <Override PartName="/ppt/media/image62.png" ContentType="image/png"/>
  <Override PartName="/ppt/media/image63.png" ContentType="image/png"/>
  <Override PartName="/ppt/media/image27.png" ContentType="image/png"/>
  <Override PartName="/ppt/media/image64.png" ContentType="image/png"/>
  <Override PartName="/ppt/media/image28.png" ContentType="image/png"/>
  <Override PartName="/ppt/media/image70.png" ContentType="image/png"/>
  <Override PartName="/ppt/media/image65.png" ContentType="image/png"/>
  <Override PartName="/ppt/media/image66.png" ContentType="image/png"/>
  <Override PartName="/ppt/media/image67.png" ContentType="image/png"/>
  <Override PartName="/ppt/media/image30.png" ContentType="image/png"/>
  <Override PartName="/ppt/media/image82.png" ContentType="image/png"/>
  <Override PartName="/ppt/media/image79.png" ContentType="image/png"/>
  <Override PartName="/ppt/media/image78.png" ContentType="image/png"/>
  <Override PartName="/ppt/media/image77.png" ContentType="image/png"/>
  <Override PartName="/ppt/media/image40.png" ContentType="image/png"/>
  <Override PartName="/ppt/media/image76.png" ContentType="image/png"/>
  <Override PartName="/ppt/media/image75.png" ContentType="image/png"/>
  <Override PartName="/ppt/media/image74.png" ContentType="image/png"/>
  <Override PartName="/ppt/media/image73.png" ContentType="image/png"/>
  <Override PartName="/ppt/media/image71.png" ContentType="image/png"/>
  <Override PartName="/ppt/media/image29.png" ContentType="image/png"/>
  <Override PartName="/ppt/media/image69.png" ContentType="image/png"/>
  <Override PartName="/ppt/media/image32.png" ContentType="image/png"/>
  <Override PartName="/ppt/media/image68.png" ContentType="image/png"/>
  <Override PartName="/ppt/media/image58.png" ContentType="image/png"/>
  <Override PartName="/ppt/media/image15.png" ContentType="image/png"/>
  <Override PartName="/ppt/media/image80.png" ContentType="image/png"/>
  <Override PartName="/ppt/media/image26.png" ContentType="image/png"/>
  <Override PartName="/ppt/media/image81.png" ContentType="image/png"/>
  <Override PartName="/ppt/media/image16.png" ContentType="image/png"/>
  <Override PartName="/ppt/media/image10.png" ContentType="image/png"/>
  <Override PartName="/ppt/media/image21.png" ContentType="image/png"/>
  <Override PartName="/ppt/media/image1.jpeg" ContentType="image/jpeg"/>
  <Override PartName="/ppt/media/image47.png" ContentType="image/png"/>
  <Override PartName="/ppt/media/image25.png" ContentType="image/png"/>
  <Override PartName="/ppt/media/image2.png" ContentType="image/png"/>
  <Override PartName="/ppt/media/image14.png" ContentType="image/png"/>
  <Override PartName="/ppt/media/image61.png" ContentType="image/png"/>
  <Override PartName="/ppt/media/image5.jpeg" ContentType="image/jpeg"/>
  <Override PartName="/ppt/media/image50.png" ContentType="image/png"/>
  <Override PartName="/ppt/media/image83.png" ContentType="image/png"/>
  <Override PartName="/ppt/media/image6.png" ContentType="image/png"/>
  <Override PartName="/ppt/media/image36.png" ContentType="image/png"/>
  <Override PartName="/ppt/media/image84.png" ContentType="image/png"/>
  <Override PartName="/ppt/media/image19.png" ContentType="image/png"/>
  <Override PartName="/ppt/media/image37.png" ContentType="image/png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9.xml" ContentType="application/vnd.openxmlformats-officedocument.presentationml.slide+xml"/>
  <Override PartName="/ppt/slides/slide11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s/slide27.xml" ContentType="application/vnd.openxmlformats-officedocument.presentationml.slide+xml"/>
  <Override PartName="/ppt/slides/slide15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18.xml" ContentType="application/vnd.openxmlformats-officedocument.presentationml.slide+xml"/>
  <Override PartName="/ppt/slides/slide17.xml" ContentType="application/vnd.openxmlformats-officedocument.presentationml.slide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20.xml.rels" ContentType="application/vnd.openxmlformats-package.relationships+xml"/>
  <Override PartName="/ppt/slides/_rels/slide2.xml.rels" ContentType="application/vnd.openxmlformats-package.relationships+xml"/>
  <Override PartName="/ppt/slides/_rels/slide19.xml.rels" ContentType="application/vnd.openxmlformats-package.relationships+xml"/>
  <Override PartName="/ppt/slides/_rels/slide21.xml.rels" ContentType="application/vnd.openxmlformats-package.relationships+xml"/>
  <Override PartName="/ppt/slides/_rels/slide3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_rels/slide15.xml.rels" ContentType="application/vnd.openxmlformats-package.relationships+xml"/>
  <Override PartName="/ppt/slides/_rels/slide25.xml.rels" ContentType="application/vnd.openxmlformats-package.relationships+xml"/>
  <Override PartName="/ppt/slides/_rels/slide10.xml.rels" ContentType="application/vnd.openxmlformats-package.relationships+xml"/>
  <Override PartName="/ppt/slides/_rels/slide16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8.xml.rels" ContentType="application/vnd.openxmlformats-package.relationships+xml"/>
  <Override PartName="/ppt/slides/_rels/slide7.xml.rels" ContentType="application/vnd.openxmlformats-package.relationships+xml"/>
  <Override PartName="/ppt/slides/_rels/slide6.xml.rels" ContentType="application/vnd.openxmlformats-package.relationships+xml"/>
  <Override PartName="/ppt/slides/_rels/slide5.xml.rels" ContentType="application/vnd.openxmlformats-package.relationships+xml"/>
  <Override PartName="/ppt/slides/_rels/slide4.xml.rels" ContentType="application/vnd.openxmlformats-package.relationships+xml"/>
  <Override PartName="/ppt/slides/_rels/slide1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26.xml.rels" ContentType="application/vnd.openxmlformats-package.relationships+xml"/>
  <Override PartName="/ppt/slides/_rels/slide11.xml.rels" ContentType="application/vnd.openxmlformats-package.relationships+xml"/>
  <Override PartName="/ppt/slides/_rels/slide27.xml.rels" ContentType="application/vnd.openxmlformats-package.relationships+xml"/>
  <Override PartName="/ppt/slides/_rels/slide9.xml.rels" ContentType="application/vnd.openxmlformats-package.relationships+xml"/>
  <Override PartName="/ppt/slides/slide16.xml" ContentType="application/vnd.openxmlformats-officedocument.presentationml.slide+xml"/>
  <Override PartName="/ppt/media/image7.png" ContentType="image/png"/>
  <Override PartName="/ppt/media/image35.jpeg" ContentType="image/jpeg"/>
  <Override PartName="/ppt/media/image17.jpeg" ContentType="image/jpeg"/>
  <Override PartName="/ppt/media/image18.jpeg" ContentType="image/jpeg"/>
  <Override PartName="/ppt/media/image72.png" ContentType="image/png"/>
  <Override PartName="/ppt/media/image12.png" ContentType="image/png"/>
  <Override PartName="/ppt/media/image9.png" ContentType="image/png"/>
  <Override PartName="/ppt/media/image42.png" ContentType="image/png"/>
  <Override PartName="/ppt/media/image51.png" ContentType="image/png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_rels/presentation.xml.rels" ContentType="application/vnd.openxmlformats-package.relationship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1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</p:sldIdLst>
  <p:sldSz cx="10080625" cy="5670550"/>
  <p:notesSz cx="7559675" cy="10691812"/>
</p:presentation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7.xml"/><Relationship Id="rId34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customXml" Target="../customXml/item2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theme" Target="theme/theme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customXml" Target="../customXml/item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3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customXml" Target="../customXml/item4.xml"/><Relationship Id="rId8" Type="http://schemas.openxmlformats.org/officeDocument/2006/relationships/slide" Target="slides/slide4.xml"/>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280" cy="43866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5152320" y="304416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5152320" y="1326600"/>
            <a:ext cx="442656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280" cy="156816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GB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1800" spc="-1" strike="noStrike">
                <a:latin typeface="Arial"/>
              </a:rPr>
              <a:t>Click to edit the title text format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1800" spc="-1" strike="noStrike">
                <a:latin typeface="Arial"/>
              </a:rPr>
              <a:t>Click to edit the title text format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280" cy="32878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Click to edit the outline text format</a:t>
            </a:r>
            <a:endParaRPr b="0" lang="en-GB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Second Outline Level</a:t>
            </a:r>
            <a:endParaRPr b="0" lang="en-GB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Third Outline Level</a:t>
            </a:r>
            <a:endParaRPr b="0" lang="en-GB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1800" spc="-1" strike="noStrike">
                <a:latin typeface="Arial"/>
              </a:rPr>
              <a:t>Fourth Outline Level</a:t>
            </a:r>
            <a:endParaRPr b="0" lang="en-GB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Fifth Outline Level</a:t>
            </a:r>
            <a:endParaRPr b="0" lang="en-GB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Sixth Outline Level</a:t>
            </a:r>
            <a:endParaRPr b="0" lang="en-GB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Arial"/>
              </a:rPr>
              <a:t>Seventh Outline Level</a:t>
            </a:r>
            <a:endParaRPr b="0" lang="en-GB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280" cy="946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en-GB" sz="1800" spc="-1" strike="noStrike">
                <a:latin typeface="Arial"/>
              </a:rPr>
              <a:t>Click to edit the title text format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2000" cy="328860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hyperlink" Target="https://journals.aps.org/prl/abstract/10.1103/PhysRevLett.131.223401" TargetMode="Externa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slideLayout" Target="../slideLayouts/slideLayout3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5.jpeg"/><Relationship Id="rId2" Type="http://schemas.openxmlformats.org/officeDocument/2006/relationships/image" Target="../media/image36.png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39.png"/><Relationship Id="rId6" Type="http://schemas.openxmlformats.org/officeDocument/2006/relationships/image" Target="../media/image40.png"/><Relationship Id="rId7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41.png"/><Relationship Id="rId2" Type="http://schemas.openxmlformats.org/officeDocument/2006/relationships/image" Target="../media/image42.png"/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image" Target="../media/image47.png"/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6" Type="http://schemas.openxmlformats.org/officeDocument/2006/relationships/hyperlink" Target="https://journals.aps.org/prl/abstract/10.1103/PhysRevLett.131.223401" TargetMode="External"/><Relationship Id="rId7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image" Target="../media/image53.png"/><Relationship Id="rId4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image" Target="../media/image55.png"/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5" Type="http://schemas.openxmlformats.org/officeDocument/2006/relationships/image" Target="../media/image58.png"/><Relationship Id="rId6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image" Target="../media/image60.png"/><Relationship Id="rId3" Type="http://schemas.openxmlformats.org/officeDocument/2006/relationships/image" Target="../media/image61.png"/><Relationship Id="rId4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62.png"/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66.png"/><Relationship Id="rId2" Type="http://schemas.openxmlformats.org/officeDocument/2006/relationships/image" Target="../media/image67.png"/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jpeg"/><Relationship Id="rId9" Type="http://schemas.openxmlformats.org/officeDocument/2006/relationships/image" Target="../media/image12.png"/><Relationship Id="rId10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72.png"/><Relationship Id="rId2" Type="http://schemas.openxmlformats.org/officeDocument/2006/relationships/image" Target="../media/image73.png"/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76.png"/><Relationship Id="rId2" Type="http://schemas.openxmlformats.org/officeDocument/2006/relationships/image" Target="../media/image77.png"/><Relationship Id="rId3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78.pn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slideLayout" Target="../slideLayouts/slideLayout13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82.png"/><Relationship Id="rId2" Type="http://schemas.openxmlformats.org/officeDocument/2006/relationships/image" Target="../media/image83.png"/><Relationship Id="rId3" Type="http://schemas.openxmlformats.org/officeDocument/2006/relationships/slideLayout" Target="../slideLayouts/slideLayout13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84.png"/><Relationship Id="rId2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image" Target="../media/image17.jpeg"/><Relationship Id="rId3" Type="http://schemas.openxmlformats.org/officeDocument/2006/relationships/slideLayout" Target="../slideLayouts/slideLayout29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png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slideLayout" Target="../slideLayouts/slideLayout29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image" Target="../media/image24.png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33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CustomShape 1"/>
          <p:cNvSpPr/>
          <p:nvPr/>
        </p:nvSpPr>
        <p:spPr>
          <a:xfrm>
            <a:off x="576360" y="186156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355269"/>
                </a:solidFill>
                <a:latin typeface="TeX Gyre Bonum Math"/>
              </a:rPr>
              <a:t>Glitches in rotating supersolids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15" name="CustomShape 2"/>
          <p:cNvSpPr/>
          <p:nvPr/>
        </p:nvSpPr>
        <p:spPr>
          <a:xfrm>
            <a:off x="3096000" y="3639600"/>
            <a:ext cx="4535640" cy="6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  <a:ea typeface="Noto Sans CJK SC"/>
              </a:rPr>
              <a:t> </a:t>
            </a:r>
            <a:r>
              <a:rPr b="0" lang="en-GB" sz="1800" spc="-1" strike="noStrike">
                <a:latin typeface="TeX Gyre Bonum Math"/>
                <a:ea typeface="Noto Sans CJK SC"/>
              </a:rPr>
              <a:t>Based on: </a:t>
            </a:r>
            <a:r>
              <a:rPr b="0" lang="en-GB" sz="1800" spc="-1" strike="noStrike" u="sng">
                <a:solidFill>
                  <a:srgbClr val="0000ff"/>
                </a:solidFill>
                <a:uFillTx/>
                <a:latin typeface="TeX Gyre Bonum Math"/>
                <a:ea typeface="Noto Sans CJK SC"/>
                <a:hlinkClick r:id="rId1"/>
              </a:rPr>
              <a:t>PRL 131, 223401</a:t>
            </a:r>
            <a:r>
              <a:rPr b="0" lang="en-GB" sz="1800" spc="-1" strike="noStrike">
                <a:solidFill>
                  <a:srgbClr val="0000ff"/>
                </a:solidFill>
                <a:latin typeface="TeX Gyre Bonum Math"/>
                <a:ea typeface="Noto Sans CJK SC"/>
              </a:rPr>
              <a:t> (2023)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16" name="CustomShape 3"/>
          <p:cNvSpPr/>
          <p:nvPr/>
        </p:nvSpPr>
        <p:spPr>
          <a:xfrm>
            <a:off x="432000" y="5184000"/>
            <a:ext cx="29516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solidFill>
                  <a:srgbClr val="355269"/>
                </a:solidFill>
                <a:latin typeface="TeX Gyre Bonum Math"/>
              </a:rPr>
              <a:t>silvia.trabucco@gssi.it 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17" name="" descr=""/>
          <p:cNvPicPr/>
          <p:nvPr/>
        </p:nvPicPr>
        <p:blipFill>
          <a:blip r:embed="rId2"/>
          <a:stretch/>
        </p:blipFill>
        <p:spPr>
          <a:xfrm>
            <a:off x="576000" y="216000"/>
            <a:ext cx="1511640" cy="1511640"/>
          </a:xfrm>
          <a:prstGeom prst="rect">
            <a:avLst/>
          </a:prstGeom>
          <a:ln>
            <a:noFill/>
          </a:ln>
        </p:spPr>
      </p:pic>
      <p:pic>
        <p:nvPicPr>
          <p:cNvPr id="118" name="" descr=""/>
          <p:cNvPicPr/>
          <p:nvPr/>
        </p:nvPicPr>
        <p:blipFill>
          <a:blip r:embed="rId3"/>
          <a:stretch/>
        </p:blipFill>
        <p:spPr>
          <a:xfrm>
            <a:off x="6696000" y="4724640"/>
            <a:ext cx="3095640" cy="675000"/>
          </a:xfrm>
          <a:prstGeom prst="rect">
            <a:avLst/>
          </a:prstGeom>
          <a:ln>
            <a:noFill/>
          </a:ln>
        </p:spPr>
      </p:pic>
      <p:pic>
        <p:nvPicPr>
          <p:cNvPr id="119" name="" descr=""/>
          <p:cNvPicPr/>
          <p:nvPr/>
        </p:nvPicPr>
        <p:blipFill>
          <a:blip r:embed="rId4"/>
          <a:stretch/>
        </p:blipFill>
        <p:spPr>
          <a:xfrm>
            <a:off x="7056000" y="288000"/>
            <a:ext cx="2559600" cy="1079640"/>
          </a:xfrm>
          <a:prstGeom prst="rect">
            <a:avLst/>
          </a:prstGeom>
          <a:ln>
            <a:noFill/>
          </a:ln>
        </p:spPr>
      </p:pic>
      <p:sp>
        <p:nvSpPr>
          <p:cNvPr id="120" name="CustomShape 4"/>
          <p:cNvSpPr/>
          <p:nvPr/>
        </p:nvSpPr>
        <p:spPr>
          <a:xfrm>
            <a:off x="4104000" y="2980440"/>
            <a:ext cx="2591640" cy="699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GB" sz="2400" spc="-1" strike="noStrike">
                <a:latin typeface="TeX Gyre Bonum Math"/>
                <a:ea typeface="Noto Sans CJK SC"/>
              </a:rPr>
              <a:t>Silvia Trabucco</a:t>
            </a:r>
            <a:endParaRPr b="0" lang="en-GB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648000" y="396000"/>
            <a:ext cx="907128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Ultracold bosons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84" name="CustomShape 2"/>
          <p:cNvSpPr/>
          <p:nvPr/>
        </p:nvSpPr>
        <p:spPr>
          <a:xfrm>
            <a:off x="618120" y="1694160"/>
            <a:ext cx="5687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Dilute gas with short-range isotropic interaction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6480000" y="1512000"/>
            <a:ext cx="2285640" cy="575640"/>
          </a:xfrm>
          <a:prstGeom prst="rect">
            <a:avLst/>
          </a:prstGeom>
          <a:ln>
            <a:noFill/>
          </a:ln>
        </p:spPr>
      </p:pic>
      <p:sp>
        <p:nvSpPr>
          <p:cNvPr id="186" name="CustomShape 3"/>
          <p:cNvSpPr/>
          <p:nvPr/>
        </p:nvSpPr>
        <p:spPr>
          <a:xfrm>
            <a:off x="3456000" y="3484440"/>
            <a:ext cx="3383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Gross- Pitaevskii Equation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87" name="CustomShape 4"/>
          <p:cNvSpPr/>
          <p:nvPr/>
        </p:nvSpPr>
        <p:spPr>
          <a:xfrm>
            <a:off x="3816000" y="3093480"/>
            <a:ext cx="2699640" cy="3186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Mean Field theory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88" name="CustomShape 5"/>
          <p:cNvSpPr/>
          <p:nvPr/>
        </p:nvSpPr>
        <p:spPr>
          <a:xfrm>
            <a:off x="3240000" y="2916000"/>
            <a:ext cx="3599640" cy="1079640"/>
          </a:xfrm>
          <a:prstGeom prst="rect">
            <a:avLst/>
          </a:prstGeom>
          <a:noFill/>
          <a:ln w="36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CustomShape 1"/>
          <p:cNvSpPr/>
          <p:nvPr/>
        </p:nvSpPr>
        <p:spPr>
          <a:xfrm>
            <a:off x="1224000" y="72000"/>
            <a:ext cx="7991640" cy="740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Ultracold dipolar atoms</a:t>
            </a:r>
            <a:r>
              <a:rPr b="0" lang="en-GB" sz="4400" spc="-1" strike="noStrike">
                <a:solidFill>
                  <a:srgbClr val="355269"/>
                </a:solidFill>
                <a:latin typeface="TeX Gyre Bonum Math"/>
              </a:rPr>
              <a:t> </a:t>
            </a:r>
            <a:endParaRPr b="0" lang="en-GB" sz="4400" spc="-1" strike="noStrike">
              <a:latin typeface="Arial"/>
            </a:endParaRPr>
          </a:p>
        </p:txBody>
      </p:sp>
      <p:pic>
        <p:nvPicPr>
          <p:cNvPr id="190" name="" descr=""/>
          <p:cNvPicPr/>
          <p:nvPr/>
        </p:nvPicPr>
        <p:blipFill>
          <a:blip r:embed="rId1"/>
          <a:stretch/>
        </p:blipFill>
        <p:spPr>
          <a:xfrm>
            <a:off x="432000" y="2664000"/>
            <a:ext cx="4607640" cy="2663640"/>
          </a:xfrm>
          <a:prstGeom prst="rect">
            <a:avLst/>
          </a:prstGeom>
          <a:ln>
            <a:noFill/>
          </a:ln>
        </p:spPr>
      </p:pic>
      <p:sp>
        <p:nvSpPr>
          <p:cNvPr id="191" name="CustomShape 2"/>
          <p:cNvSpPr/>
          <p:nvPr/>
        </p:nvSpPr>
        <p:spPr>
          <a:xfrm>
            <a:off x="3651480" y="4597560"/>
            <a:ext cx="377280" cy="357840"/>
          </a:xfrm>
          <a:prstGeom prst="ellipse">
            <a:avLst/>
          </a:prstGeom>
          <a:noFill/>
          <a:ln w="90000">
            <a:solidFill>
              <a:srgbClr val="ffffd7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92" name="CustomShape 3"/>
          <p:cNvSpPr/>
          <p:nvPr/>
        </p:nvSpPr>
        <p:spPr>
          <a:xfrm>
            <a:off x="3168000" y="4589280"/>
            <a:ext cx="377280" cy="357840"/>
          </a:xfrm>
          <a:prstGeom prst="ellipse">
            <a:avLst/>
          </a:prstGeom>
          <a:noFill/>
          <a:ln w="90000">
            <a:solidFill>
              <a:srgbClr val="ffffd7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93" name="" descr=""/>
          <p:cNvPicPr/>
          <p:nvPr/>
        </p:nvPicPr>
        <p:blipFill>
          <a:blip r:embed="rId2"/>
          <a:stretch/>
        </p:blipFill>
        <p:spPr>
          <a:xfrm>
            <a:off x="6120000" y="2170440"/>
            <a:ext cx="2064960" cy="1357200"/>
          </a:xfrm>
          <a:prstGeom prst="rect">
            <a:avLst/>
          </a:prstGeom>
          <a:ln>
            <a:noFill/>
          </a:ln>
        </p:spPr>
      </p:pic>
      <p:sp>
        <p:nvSpPr>
          <p:cNvPr id="194" name="CustomShape 4"/>
          <p:cNvSpPr/>
          <p:nvPr/>
        </p:nvSpPr>
        <p:spPr>
          <a:xfrm>
            <a:off x="8373240" y="2533680"/>
            <a:ext cx="149040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eX Gyre Bonum Math"/>
              </a:rPr>
              <a:t>polarized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95" name="CustomShape 5"/>
          <p:cNvSpPr/>
          <p:nvPr/>
        </p:nvSpPr>
        <p:spPr>
          <a:xfrm>
            <a:off x="264960" y="1391760"/>
            <a:ext cx="27356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Long-range interaction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96" name="" descr=""/>
          <p:cNvPicPr/>
          <p:nvPr/>
        </p:nvPicPr>
        <p:blipFill>
          <a:blip r:embed="rId3"/>
          <a:stretch/>
        </p:blipFill>
        <p:spPr>
          <a:xfrm>
            <a:off x="7866000" y="3456000"/>
            <a:ext cx="1061640" cy="1943640"/>
          </a:xfrm>
          <a:prstGeom prst="rect">
            <a:avLst/>
          </a:prstGeom>
          <a:ln>
            <a:noFill/>
          </a:ln>
        </p:spPr>
      </p:pic>
      <p:pic>
        <p:nvPicPr>
          <p:cNvPr id="197" name="" descr=""/>
          <p:cNvPicPr/>
          <p:nvPr/>
        </p:nvPicPr>
        <p:blipFill>
          <a:blip r:embed="rId4"/>
          <a:stretch/>
        </p:blipFill>
        <p:spPr>
          <a:xfrm>
            <a:off x="5576400" y="3757320"/>
            <a:ext cx="1911240" cy="1642320"/>
          </a:xfrm>
          <a:prstGeom prst="rect">
            <a:avLst/>
          </a:prstGeom>
          <a:ln>
            <a:noFill/>
          </a:ln>
        </p:spPr>
      </p:pic>
      <p:sp>
        <p:nvSpPr>
          <p:cNvPr id="198" name="CustomShape 6"/>
          <p:cNvSpPr/>
          <p:nvPr/>
        </p:nvSpPr>
        <p:spPr>
          <a:xfrm>
            <a:off x="6998760" y="1872000"/>
            <a:ext cx="287640" cy="28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199" name="" descr=""/>
          <p:cNvPicPr/>
          <p:nvPr/>
        </p:nvPicPr>
        <p:blipFill>
          <a:blip r:embed="rId5"/>
          <a:stretch/>
        </p:blipFill>
        <p:spPr>
          <a:xfrm>
            <a:off x="7006320" y="1152000"/>
            <a:ext cx="1489320" cy="553320"/>
          </a:xfrm>
          <a:prstGeom prst="rect">
            <a:avLst/>
          </a:prstGeom>
          <a:ln>
            <a:noFill/>
          </a:ln>
        </p:spPr>
      </p:pic>
      <p:pic>
        <p:nvPicPr>
          <p:cNvPr id="200" name="" descr=""/>
          <p:cNvPicPr/>
          <p:nvPr/>
        </p:nvPicPr>
        <p:blipFill>
          <a:blip r:embed="rId6"/>
          <a:stretch/>
        </p:blipFill>
        <p:spPr>
          <a:xfrm>
            <a:off x="3312000" y="1224000"/>
            <a:ext cx="2850480" cy="503640"/>
          </a:xfrm>
          <a:prstGeom prst="rect">
            <a:avLst/>
          </a:prstGeom>
          <a:ln>
            <a:noFill/>
          </a:ln>
        </p:spPr>
      </p:pic>
      <p:sp>
        <p:nvSpPr>
          <p:cNvPr id="201" name="CustomShape 7"/>
          <p:cNvSpPr/>
          <p:nvPr/>
        </p:nvSpPr>
        <p:spPr>
          <a:xfrm>
            <a:off x="6264000" y="4060440"/>
            <a:ext cx="1223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eX Gyre Bonum Math"/>
              </a:rPr>
              <a:t>repulsive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02" name="CustomShape 8"/>
          <p:cNvSpPr/>
          <p:nvPr/>
        </p:nvSpPr>
        <p:spPr>
          <a:xfrm>
            <a:off x="8712000" y="4320000"/>
            <a:ext cx="1295640" cy="445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eX Gyre Bonum Math"/>
              </a:rPr>
              <a:t>attractive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03" name="CustomShape 9"/>
          <p:cNvSpPr/>
          <p:nvPr/>
        </p:nvSpPr>
        <p:spPr>
          <a:xfrm>
            <a:off x="6372000" y="2232000"/>
            <a:ext cx="287640" cy="28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4" name="CustomShape 10"/>
          <p:cNvSpPr/>
          <p:nvPr/>
        </p:nvSpPr>
        <p:spPr>
          <a:xfrm>
            <a:off x="5688000" y="4032360"/>
            <a:ext cx="287640" cy="28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05" name="CustomShape 11"/>
          <p:cNvSpPr/>
          <p:nvPr/>
        </p:nvSpPr>
        <p:spPr>
          <a:xfrm>
            <a:off x="7866000" y="3672000"/>
            <a:ext cx="287640" cy="28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CustomShape 1"/>
          <p:cNvSpPr/>
          <p:nvPr/>
        </p:nvSpPr>
        <p:spPr>
          <a:xfrm>
            <a:off x="504000" y="226080"/>
            <a:ext cx="9071280" cy="70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Supersolidity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07" name="" descr=""/>
          <p:cNvPicPr/>
          <p:nvPr/>
        </p:nvPicPr>
        <p:blipFill>
          <a:blip r:embed="rId1"/>
          <a:stretch/>
        </p:blipFill>
        <p:spPr>
          <a:xfrm>
            <a:off x="1332000" y="1036080"/>
            <a:ext cx="1270080" cy="591120"/>
          </a:xfrm>
          <a:prstGeom prst="rect">
            <a:avLst/>
          </a:prstGeom>
          <a:ln>
            <a:noFill/>
          </a:ln>
        </p:spPr>
      </p:pic>
      <p:sp>
        <p:nvSpPr>
          <p:cNvPr id="208" name="CustomShape 2"/>
          <p:cNvSpPr/>
          <p:nvPr/>
        </p:nvSpPr>
        <p:spPr>
          <a:xfrm>
            <a:off x="3024000" y="1080000"/>
            <a:ext cx="6983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Observations also in Pisa/LENS (Modugno), Stuttgart (Pfao)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09" name="CustomShape 3"/>
          <p:cNvSpPr/>
          <p:nvPr/>
        </p:nvSpPr>
        <p:spPr>
          <a:xfrm>
            <a:off x="3744000" y="1710000"/>
            <a:ext cx="3455640" cy="388764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0"/>
          <a:fillRef idx="0"/>
          <a:effectRef idx="0"/>
          <a:fontRef idx="minor"/>
        </p:style>
      </p:sp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5796000" y="1991160"/>
            <a:ext cx="3023640" cy="2688480"/>
          </a:xfrm>
          <a:prstGeom prst="rect">
            <a:avLst/>
          </a:prstGeom>
          <a:ln>
            <a:noFill/>
          </a:ln>
        </p:spPr>
      </p:pic>
      <p:sp>
        <p:nvSpPr>
          <p:cNvPr id="211" name="CustomShape 4"/>
          <p:cNvSpPr/>
          <p:nvPr/>
        </p:nvSpPr>
        <p:spPr>
          <a:xfrm>
            <a:off x="5976000" y="5059080"/>
            <a:ext cx="4175640" cy="26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latin typeface="TeX Gyre Bonum Math"/>
              </a:rPr>
              <a:t>Bland+</a:t>
            </a:r>
            <a:r>
              <a:rPr b="0" i="1" lang="en-GB" sz="1400" spc="-1" strike="noStrike">
                <a:latin typeface="TeX Gyre Bonum Math"/>
              </a:rPr>
              <a:t> </a:t>
            </a:r>
            <a:r>
              <a:rPr b="0" lang="en-GB" sz="1400" spc="-1" strike="noStrike">
                <a:latin typeface="TeX Gyre Bonum Math"/>
              </a:rPr>
              <a:t>PRL 128, 195302 (2022)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12" name="CustomShape 5"/>
          <p:cNvSpPr/>
          <p:nvPr/>
        </p:nvSpPr>
        <p:spPr>
          <a:xfrm>
            <a:off x="1179360" y="862200"/>
            <a:ext cx="1655640" cy="899640"/>
          </a:xfrm>
          <a:prstGeom prst="rect">
            <a:avLst/>
          </a:prstGeom>
          <a:noFill/>
          <a:ln w="36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13" name="" descr=""/>
          <p:cNvPicPr/>
          <p:nvPr/>
        </p:nvPicPr>
        <p:blipFill>
          <a:blip r:embed="rId3"/>
          <a:stretch/>
        </p:blipFill>
        <p:spPr>
          <a:xfrm>
            <a:off x="8532000" y="1719360"/>
            <a:ext cx="431640" cy="440280"/>
          </a:xfrm>
          <a:prstGeom prst="rect">
            <a:avLst/>
          </a:prstGeom>
          <a:ln>
            <a:noFill/>
          </a:ln>
        </p:spPr>
      </p:pic>
      <p:pic>
        <p:nvPicPr>
          <p:cNvPr id="214" name="" descr=""/>
          <p:cNvPicPr/>
          <p:nvPr/>
        </p:nvPicPr>
        <p:blipFill>
          <a:blip r:embed="rId4"/>
          <a:stretch/>
        </p:blipFill>
        <p:spPr>
          <a:xfrm>
            <a:off x="792000" y="2150640"/>
            <a:ext cx="4069080" cy="274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CustomShape 1"/>
          <p:cNvSpPr/>
          <p:nvPr/>
        </p:nvSpPr>
        <p:spPr>
          <a:xfrm>
            <a:off x="576000" y="2314080"/>
            <a:ext cx="9071280" cy="709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Our results 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16" name="" descr=""/>
          <p:cNvPicPr/>
          <p:nvPr/>
        </p:nvPicPr>
        <p:blipFill>
          <a:blip r:embed="rId1"/>
          <a:stretch/>
        </p:blipFill>
        <p:spPr>
          <a:xfrm>
            <a:off x="3204000" y="2520000"/>
            <a:ext cx="314280" cy="314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" descr=""/>
          <p:cNvPicPr/>
          <p:nvPr/>
        </p:nvPicPr>
        <p:blipFill>
          <a:blip r:embed="rId1"/>
          <a:stretch/>
        </p:blipFill>
        <p:spPr>
          <a:xfrm>
            <a:off x="311040" y="1656000"/>
            <a:ext cx="9552600" cy="2951640"/>
          </a:xfrm>
          <a:prstGeom prst="rect">
            <a:avLst/>
          </a:prstGeom>
          <a:ln>
            <a:noFill/>
          </a:ln>
        </p:spPr>
      </p:pic>
      <p:sp>
        <p:nvSpPr>
          <p:cNvPr id="218" name="CustomShape 1"/>
          <p:cNvSpPr/>
          <p:nvPr/>
        </p:nvSpPr>
        <p:spPr>
          <a:xfrm>
            <a:off x="288000" y="253080"/>
            <a:ext cx="9503640" cy="810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Neutron stars          </a:t>
            </a:r>
            <a:r>
              <a:rPr b="0" i="1" lang="en-GB" sz="3200" spc="-1" strike="noStrike">
                <a:solidFill>
                  <a:srgbClr val="355269"/>
                </a:solidFill>
                <a:latin typeface="TeX Gyre Bonum Math"/>
              </a:rPr>
              <a:t>vs</a:t>
            </a: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            Supersolids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19" name="" descr=""/>
          <p:cNvPicPr/>
          <p:nvPr/>
        </p:nvPicPr>
        <p:blipFill>
          <a:blip r:embed="rId2"/>
          <a:stretch/>
        </p:blipFill>
        <p:spPr>
          <a:xfrm>
            <a:off x="2603160" y="1368000"/>
            <a:ext cx="1793160" cy="218880"/>
          </a:xfrm>
          <a:prstGeom prst="rect">
            <a:avLst/>
          </a:prstGeom>
          <a:ln>
            <a:noFill/>
          </a:ln>
        </p:spPr>
      </p:pic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2520000" y="4645080"/>
            <a:ext cx="1956600" cy="238680"/>
          </a:xfrm>
          <a:prstGeom prst="rect">
            <a:avLst/>
          </a:prstGeom>
          <a:ln>
            <a:noFill/>
          </a:ln>
        </p:spPr>
      </p:pic>
      <p:pic>
        <p:nvPicPr>
          <p:cNvPr id="221" name="" descr=""/>
          <p:cNvPicPr/>
          <p:nvPr/>
        </p:nvPicPr>
        <p:blipFill>
          <a:blip r:embed="rId4"/>
          <a:stretch/>
        </p:blipFill>
        <p:spPr>
          <a:xfrm>
            <a:off x="7992720" y="1368000"/>
            <a:ext cx="894960" cy="190800"/>
          </a:xfrm>
          <a:prstGeom prst="rect">
            <a:avLst/>
          </a:prstGeom>
          <a:ln>
            <a:noFill/>
          </a:ln>
        </p:spPr>
      </p:pic>
      <p:pic>
        <p:nvPicPr>
          <p:cNvPr id="222" name="" descr=""/>
          <p:cNvPicPr/>
          <p:nvPr/>
        </p:nvPicPr>
        <p:blipFill>
          <a:blip r:embed="rId5"/>
          <a:stretch/>
        </p:blipFill>
        <p:spPr>
          <a:xfrm>
            <a:off x="8103240" y="4680000"/>
            <a:ext cx="894960" cy="190800"/>
          </a:xfrm>
          <a:prstGeom prst="rect">
            <a:avLst/>
          </a:prstGeom>
          <a:ln>
            <a:noFill/>
          </a:ln>
        </p:spPr>
      </p:pic>
      <p:sp>
        <p:nvSpPr>
          <p:cNvPr id="223" name="CustomShape 2"/>
          <p:cNvSpPr/>
          <p:nvPr/>
        </p:nvSpPr>
        <p:spPr>
          <a:xfrm>
            <a:off x="144000" y="5295600"/>
            <a:ext cx="2879640" cy="608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  <a:ea typeface="Noto Sans CJK SC"/>
              </a:rPr>
              <a:t> </a:t>
            </a:r>
            <a:r>
              <a:rPr b="0" lang="en-GB" sz="1800" spc="-1" strike="noStrike">
                <a:latin typeface="TeX Gyre Bonum Math"/>
                <a:ea typeface="Noto Sans CJK SC"/>
              </a:rPr>
              <a:t>Poli+ </a:t>
            </a:r>
            <a:r>
              <a:rPr b="0" lang="en-GB" sz="1800" spc="-1" strike="noStrike" u="sng">
                <a:solidFill>
                  <a:srgbClr val="0000ff"/>
                </a:solidFill>
                <a:uFillTx/>
                <a:latin typeface="TeX Gyre Bonum Math"/>
                <a:ea typeface="Noto Sans CJK SC"/>
                <a:hlinkClick r:id="rId6"/>
              </a:rPr>
              <a:t>PRL 131, 223401</a:t>
            </a:r>
            <a:r>
              <a:rPr b="0" lang="en-GB" sz="1800" spc="-1" strike="noStrike">
                <a:solidFill>
                  <a:srgbClr val="0000ff"/>
                </a:solidFill>
                <a:latin typeface="TeX Gyre Bonum Math"/>
                <a:ea typeface="Noto Sans CJK SC"/>
              </a:rPr>
              <a:t> </a:t>
            </a:r>
            <a:r>
              <a:rPr b="0" lang="en-GB" sz="1800" spc="-1" strike="noStrike">
                <a:solidFill>
                  <a:srgbClr val="0000ff"/>
                </a:solidFill>
                <a:latin typeface="Arial"/>
                <a:ea typeface="Noto Sans CJK SC"/>
              </a:rPr>
              <a:t>  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24" name="CustomShape 3"/>
          <p:cNvSpPr/>
          <p:nvPr/>
        </p:nvSpPr>
        <p:spPr>
          <a:xfrm>
            <a:off x="3240000" y="1872000"/>
            <a:ext cx="503640" cy="215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25" name="CustomShape 4"/>
          <p:cNvSpPr/>
          <p:nvPr/>
        </p:nvSpPr>
        <p:spPr>
          <a:xfrm>
            <a:off x="3240000" y="3204000"/>
            <a:ext cx="503640" cy="215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Picture 11_0" descr=""/>
          <p:cNvPicPr/>
          <p:nvPr/>
        </p:nvPicPr>
        <p:blipFill>
          <a:blip r:embed="rId1"/>
          <a:stretch/>
        </p:blipFill>
        <p:spPr>
          <a:xfrm>
            <a:off x="216000" y="936000"/>
            <a:ext cx="6436080" cy="4391640"/>
          </a:xfrm>
          <a:prstGeom prst="rect">
            <a:avLst/>
          </a:prstGeom>
          <a:ln>
            <a:noFill/>
          </a:ln>
        </p:spPr>
      </p:pic>
      <p:pic>
        <p:nvPicPr>
          <p:cNvPr id="227" name="" descr=""/>
          <p:cNvPicPr/>
          <p:nvPr/>
        </p:nvPicPr>
        <p:blipFill>
          <a:blip r:embed="rId2"/>
          <a:stretch/>
        </p:blipFill>
        <p:spPr>
          <a:xfrm>
            <a:off x="6766200" y="2291400"/>
            <a:ext cx="3097440" cy="2316240"/>
          </a:xfrm>
          <a:prstGeom prst="rect">
            <a:avLst/>
          </a:prstGeom>
          <a:ln>
            <a:noFill/>
          </a:ln>
        </p:spPr>
      </p:pic>
      <p:sp>
        <p:nvSpPr>
          <p:cNvPr id="228" name="CustomShape 1"/>
          <p:cNvSpPr/>
          <p:nvPr/>
        </p:nvSpPr>
        <p:spPr>
          <a:xfrm>
            <a:off x="576000" y="591840"/>
            <a:ext cx="309564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Rotating a supersolid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29" name="CustomShape 2"/>
          <p:cNvSpPr/>
          <p:nvPr/>
        </p:nvSpPr>
        <p:spPr>
          <a:xfrm>
            <a:off x="7128000" y="1527840"/>
            <a:ext cx="1871640" cy="77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X = stable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O= metastable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30" name="Line 3"/>
          <p:cNvSpPr/>
          <p:nvPr/>
        </p:nvSpPr>
        <p:spPr>
          <a:xfrm flipV="1">
            <a:off x="864000" y="1440000"/>
            <a:ext cx="0" cy="504000"/>
          </a:xfrm>
          <a:prstGeom prst="line">
            <a:avLst/>
          </a:prstGeom>
          <a:ln w="36000">
            <a:solidFill>
              <a:srgbClr val="1c1c1c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31" name="" descr=""/>
          <p:cNvPicPr/>
          <p:nvPr/>
        </p:nvPicPr>
        <p:blipFill>
          <a:blip r:embed="rId3"/>
          <a:stretch/>
        </p:blipFill>
        <p:spPr>
          <a:xfrm>
            <a:off x="501120" y="1728000"/>
            <a:ext cx="207000" cy="1789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CustomShape 1"/>
          <p:cNvSpPr/>
          <p:nvPr/>
        </p:nvSpPr>
        <p:spPr>
          <a:xfrm>
            <a:off x="504360" y="216000"/>
            <a:ext cx="9071280" cy="71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 </a:t>
            </a: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Supersolid inertia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233" name="CustomShape 2"/>
          <p:cNvSpPr/>
          <p:nvPr/>
        </p:nvSpPr>
        <p:spPr>
          <a:xfrm>
            <a:off x="1800000" y="2088000"/>
            <a:ext cx="359640" cy="503640"/>
          </a:xfrm>
          <a:prstGeom prst="ellipse">
            <a:avLst/>
          </a:prstGeom>
          <a:solidFill>
            <a:srgbClr val="ffffff"/>
          </a:solidFill>
          <a:ln w="36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4" name="CustomShape 3"/>
          <p:cNvSpPr/>
          <p:nvPr/>
        </p:nvSpPr>
        <p:spPr>
          <a:xfrm>
            <a:off x="4392000" y="1803240"/>
            <a:ext cx="1790640" cy="100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related to the “amount” of superfluidity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35" name="CustomShape 4"/>
          <p:cNvSpPr/>
          <p:nvPr/>
        </p:nvSpPr>
        <p:spPr>
          <a:xfrm>
            <a:off x="2556000" y="3600000"/>
            <a:ext cx="3887640" cy="1223640"/>
          </a:xfrm>
          <a:prstGeom prst="rect">
            <a:avLst/>
          </a:prstGeom>
          <a:noFill/>
          <a:ln w="36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36" name="CustomShape 5"/>
          <p:cNvSpPr/>
          <p:nvPr/>
        </p:nvSpPr>
        <p:spPr>
          <a:xfrm>
            <a:off x="3492000" y="3744000"/>
            <a:ext cx="2447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Educated ansatz</a:t>
            </a:r>
            <a:endParaRPr b="0" lang="en-GB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237" name="CustomShape 6"/>
          <p:cNvSpPr/>
          <p:nvPr/>
        </p:nvSpPr>
        <p:spPr>
          <a:xfrm>
            <a:off x="6408000" y="5184000"/>
            <a:ext cx="3383640" cy="444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latin typeface="TeX Gyre Bonum Math"/>
              </a:rPr>
              <a:t> </a:t>
            </a:r>
            <a:r>
              <a:rPr b="0" lang="en-GB" sz="1400" spc="-1" strike="noStrike">
                <a:latin typeface="TeX Gyre Bonum Math"/>
              </a:rPr>
              <a:t>Legget </a:t>
            </a:r>
            <a:r>
              <a:rPr b="0" i="1" lang="en-GB" sz="1400" spc="-1" strike="noStrike">
                <a:latin typeface="TeX Gyre Bonum Math"/>
              </a:rPr>
              <a:t> </a:t>
            </a:r>
            <a:r>
              <a:rPr b="0" lang="en-GB" sz="1400" spc="-1" strike="noStrike">
                <a:latin typeface="TeX Gyre Bonum Math"/>
              </a:rPr>
              <a:t>PRL 25, 1543 (1970)</a:t>
            </a:r>
            <a:endParaRPr b="0" lang="en-GB" sz="1400" spc="-1" strike="noStrike">
              <a:latin typeface="Arial"/>
            </a:endParaRPr>
          </a:p>
        </p:txBody>
      </p:sp>
      <p:sp>
        <p:nvSpPr>
          <p:cNvPr id="238" name="CustomShape 7"/>
          <p:cNvSpPr/>
          <p:nvPr/>
        </p:nvSpPr>
        <p:spPr>
          <a:xfrm flipV="1">
            <a:off x="1944720" y="1916280"/>
            <a:ext cx="2375280" cy="171360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239" name="" descr=""/>
          <p:cNvPicPr/>
          <p:nvPr/>
        </p:nvPicPr>
        <p:blipFill>
          <a:blip r:embed="rId1"/>
          <a:stretch/>
        </p:blipFill>
        <p:spPr>
          <a:xfrm>
            <a:off x="792000" y="1188720"/>
            <a:ext cx="3261600" cy="417240"/>
          </a:xfrm>
          <a:prstGeom prst="rect">
            <a:avLst/>
          </a:prstGeom>
          <a:ln>
            <a:noFill/>
          </a:ln>
        </p:spPr>
      </p:pic>
      <p:pic>
        <p:nvPicPr>
          <p:cNvPr id="240" name="" descr=""/>
          <p:cNvPicPr/>
          <p:nvPr/>
        </p:nvPicPr>
        <p:blipFill>
          <a:blip r:embed="rId2"/>
          <a:stretch/>
        </p:blipFill>
        <p:spPr>
          <a:xfrm>
            <a:off x="648000" y="2176920"/>
            <a:ext cx="2591640" cy="342720"/>
          </a:xfrm>
          <a:prstGeom prst="rect">
            <a:avLst/>
          </a:prstGeom>
          <a:ln>
            <a:noFill/>
          </a:ln>
        </p:spPr>
      </p:pic>
      <p:pic>
        <p:nvPicPr>
          <p:cNvPr id="241" name="" descr=""/>
          <p:cNvPicPr/>
          <p:nvPr/>
        </p:nvPicPr>
        <p:blipFill>
          <a:blip r:embed="rId3"/>
          <a:stretch/>
        </p:blipFill>
        <p:spPr>
          <a:xfrm>
            <a:off x="6999840" y="2300760"/>
            <a:ext cx="2287800" cy="290880"/>
          </a:xfrm>
          <a:prstGeom prst="rect">
            <a:avLst/>
          </a:prstGeom>
          <a:ln>
            <a:noFill/>
          </a:ln>
        </p:spPr>
      </p:pic>
      <p:pic>
        <p:nvPicPr>
          <p:cNvPr id="242" name="" descr=""/>
          <p:cNvPicPr/>
          <p:nvPr/>
        </p:nvPicPr>
        <p:blipFill>
          <a:blip r:embed="rId4"/>
          <a:stretch/>
        </p:blipFill>
        <p:spPr>
          <a:xfrm>
            <a:off x="2880000" y="4244760"/>
            <a:ext cx="3256560" cy="290880"/>
          </a:xfrm>
          <a:prstGeom prst="rect">
            <a:avLst/>
          </a:prstGeom>
          <a:ln>
            <a:noFill/>
          </a:ln>
        </p:spPr>
      </p:pic>
      <p:pic>
        <p:nvPicPr>
          <p:cNvPr id="243" name="" descr=""/>
          <p:cNvPicPr/>
          <p:nvPr/>
        </p:nvPicPr>
        <p:blipFill>
          <a:blip r:embed="rId5"/>
          <a:stretch/>
        </p:blipFill>
        <p:spPr>
          <a:xfrm>
            <a:off x="4680000" y="2664000"/>
            <a:ext cx="1114560" cy="290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CustomShape 1"/>
          <p:cNvSpPr/>
          <p:nvPr/>
        </p:nvSpPr>
        <p:spPr>
          <a:xfrm>
            <a:off x="504360" y="21636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Evolution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45" name="" descr=""/>
          <p:cNvPicPr/>
          <p:nvPr/>
        </p:nvPicPr>
        <p:blipFill>
          <a:blip r:embed="rId1"/>
          <a:stretch/>
        </p:blipFill>
        <p:spPr>
          <a:xfrm>
            <a:off x="2448000" y="1263960"/>
            <a:ext cx="2046240" cy="359640"/>
          </a:xfrm>
          <a:prstGeom prst="rect">
            <a:avLst/>
          </a:prstGeom>
          <a:ln>
            <a:noFill/>
          </a:ln>
        </p:spPr>
      </p:pic>
      <p:sp>
        <p:nvSpPr>
          <p:cNvPr id="246" name="CustomShape 2"/>
          <p:cNvSpPr/>
          <p:nvPr/>
        </p:nvSpPr>
        <p:spPr>
          <a:xfrm>
            <a:off x="972000" y="1868040"/>
            <a:ext cx="6119640" cy="759600"/>
          </a:xfrm>
          <a:prstGeom prst="rect">
            <a:avLst/>
          </a:prstGeom>
          <a:noFill/>
          <a:ln cap="rnd" w="54000">
            <a:solidFill>
              <a:srgbClr val="5b27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7" name="CustomShape 3"/>
          <p:cNvSpPr/>
          <p:nvPr/>
        </p:nvSpPr>
        <p:spPr>
          <a:xfrm>
            <a:off x="972000" y="3416040"/>
            <a:ext cx="6587640" cy="831600"/>
          </a:xfrm>
          <a:prstGeom prst="rect">
            <a:avLst/>
          </a:prstGeom>
          <a:noFill/>
          <a:ln cap="rnd" w="54000">
            <a:solidFill>
              <a:srgbClr val="5b27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48" name="CustomShape 4"/>
          <p:cNvSpPr/>
          <p:nvPr/>
        </p:nvSpPr>
        <p:spPr>
          <a:xfrm>
            <a:off x="1152000" y="1324440"/>
            <a:ext cx="935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Given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49" name="CustomShape 5"/>
          <p:cNvSpPr/>
          <p:nvPr/>
        </p:nvSpPr>
        <p:spPr>
          <a:xfrm>
            <a:off x="5832000" y="1764000"/>
            <a:ext cx="1151640" cy="1007640"/>
          </a:xfrm>
          <a:prstGeom prst="ellipse">
            <a:avLst/>
          </a:prstGeom>
          <a:noFill/>
          <a:ln w="36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250" name="" descr=""/>
          <p:cNvPicPr/>
          <p:nvPr/>
        </p:nvPicPr>
        <p:blipFill>
          <a:blip r:embed="rId2"/>
          <a:stretch/>
        </p:blipFill>
        <p:spPr>
          <a:xfrm>
            <a:off x="1102680" y="3600360"/>
            <a:ext cx="5783400" cy="375840"/>
          </a:xfrm>
          <a:prstGeom prst="rect">
            <a:avLst/>
          </a:prstGeom>
          <a:ln>
            <a:noFill/>
          </a:ln>
        </p:spPr>
      </p:pic>
      <p:sp>
        <p:nvSpPr>
          <p:cNvPr id="251" name="CustomShape 6"/>
          <p:cNvSpPr/>
          <p:nvPr/>
        </p:nvSpPr>
        <p:spPr>
          <a:xfrm>
            <a:off x="7776000" y="1972800"/>
            <a:ext cx="1295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Feedback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52" name="CustomShape 7"/>
          <p:cNvSpPr/>
          <p:nvPr/>
        </p:nvSpPr>
        <p:spPr>
          <a:xfrm>
            <a:off x="7920000" y="3425040"/>
            <a:ext cx="1727640" cy="77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Time evolution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53" name="" descr=""/>
          <p:cNvPicPr/>
          <p:nvPr/>
        </p:nvPicPr>
        <p:blipFill>
          <a:blip r:embed="rId3"/>
          <a:stretch/>
        </p:blipFill>
        <p:spPr>
          <a:xfrm>
            <a:off x="1144800" y="2060640"/>
            <a:ext cx="5766840" cy="387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CustomShape 1"/>
          <p:cNvSpPr/>
          <p:nvPr/>
        </p:nvSpPr>
        <p:spPr>
          <a:xfrm>
            <a:off x="504360" y="21636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Evolution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255" name="" descr=""/>
          <p:cNvPicPr/>
          <p:nvPr/>
        </p:nvPicPr>
        <p:blipFill>
          <a:blip r:embed="rId1"/>
          <a:stretch/>
        </p:blipFill>
        <p:spPr>
          <a:xfrm>
            <a:off x="2448000" y="1263960"/>
            <a:ext cx="2046240" cy="359640"/>
          </a:xfrm>
          <a:prstGeom prst="rect">
            <a:avLst/>
          </a:prstGeom>
          <a:ln>
            <a:noFill/>
          </a:ln>
        </p:spPr>
      </p:pic>
      <p:sp>
        <p:nvSpPr>
          <p:cNvPr id="256" name="CustomShape 2"/>
          <p:cNvSpPr/>
          <p:nvPr/>
        </p:nvSpPr>
        <p:spPr>
          <a:xfrm>
            <a:off x="972000" y="1868040"/>
            <a:ext cx="6119640" cy="759600"/>
          </a:xfrm>
          <a:prstGeom prst="rect">
            <a:avLst/>
          </a:prstGeom>
          <a:noFill/>
          <a:ln cap="rnd" w="54000">
            <a:solidFill>
              <a:srgbClr val="5b27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7" name="CustomShape 3"/>
          <p:cNvSpPr/>
          <p:nvPr/>
        </p:nvSpPr>
        <p:spPr>
          <a:xfrm>
            <a:off x="972000" y="3416040"/>
            <a:ext cx="6587640" cy="831600"/>
          </a:xfrm>
          <a:prstGeom prst="rect">
            <a:avLst/>
          </a:prstGeom>
          <a:noFill/>
          <a:ln cap="rnd" w="54000">
            <a:solidFill>
              <a:srgbClr val="5b277d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58" name="CustomShape 4"/>
          <p:cNvSpPr/>
          <p:nvPr/>
        </p:nvSpPr>
        <p:spPr>
          <a:xfrm>
            <a:off x="1152000" y="1324440"/>
            <a:ext cx="935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Given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59" name="CustomShape 5"/>
          <p:cNvSpPr/>
          <p:nvPr/>
        </p:nvSpPr>
        <p:spPr>
          <a:xfrm>
            <a:off x="2772000" y="3528000"/>
            <a:ext cx="575640" cy="575640"/>
          </a:xfrm>
          <a:prstGeom prst="ellipse">
            <a:avLst/>
          </a:prstGeom>
          <a:noFill/>
          <a:ln w="36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260" name="CustomShape 6"/>
          <p:cNvSpPr/>
          <p:nvPr/>
        </p:nvSpPr>
        <p:spPr>
          <a:xfrm flipV="1">
            <a:off x="3240000" y="3124800"/>
            <a:ext cx="632520" cy="475200"/>
          </a:xfrm>
          <a:prstGeom prst="bentConnector3">
            <a:avLst>
              <a:gd name="adj1" fmla="val 50000"/>
            </a:avLst>
          </a:prstGeom>
          <a:noFill/>
          <a:ln w="3600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61" name="CustomShape 7"/>
          <p:cNvSpPr/>
          <p:nvPr/>
        </p:nvSpPr>
        <p:spPr>
          <a:xfrm>
            <a:off x="3960000" y="2980440"/>
            <a:ext cx="2087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Dissipation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62" name="" descr=""/>
          <p:cNvPicPr/>
          <p:nvPr/>
        </p:nvPicPr>
        <p:blipFill>
          <a:blip r:embed="rId2"/>
          <a:stretch/>
        </p:blipFill>
        <p:spPr>
          <a:xfrm>
            <a:off x="1102680" y="3600360"/>
            <a:ext cx="5783400" cy="375840"/>
          </a:xfrm>
          <a:prstGeom prst="rect">
            <a:avLst/>
          </a:prstGeom>
          <a:ln>
            <a:noFill/>
          </a:ln>
        </p:spPr>
      </p:pic>
      <p:sp>
        <p:nvSpPr>
          <p:cNvPr id="263" name="CustomShape 8"/>
          <p:cNvSpPr/>
          <p:nvPr/>
        </p:nvSpPr>
        <p:spPr>
          <a:xfrm>
            <a:off x="7776000" y="1972800"/>
            <a:ext cx="1295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Feedback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64" name="CustomShape 9"/>
          <p:cNvSpPr/>
          <p:nvPr/>
        </p:nvSpPr>
        <p:spPr>
          <a:xfrm>
            <a:off x="7920000" y="3425040"/>
            <a:ext cx="1727640" cy="77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Time evolution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65" name="" descr=""/>
          <p:cNvPicPr/>
          <p:nvPr/>
        </p:nvPicPr>
        <p:blipFill>
          <a:blip r:embed="rId3"/>
          <a:stretch/>
        </p:blipFill>
        <p:spPr>
          <a:xfrm>
            <a:off x="948960" y="4392000"/>
            <a:ext cx="7928280" cy="1108440"/>
          </a:xfrm>
          <a:prstGeom prst="rect">
            <a:avLst/>
          </a:prstGeom>
          <a:ln>
            <a:noFill/>
          </a:ln>
        </p:spPr>
      </p:pic>
      <p:pic>
        <p:nvPicPr>
          <p:cNvPr id="266" name="" descr=""/>
          <p:cNvPicPr/>
          <p:nvPr/>
        </p:nvPicPr>
        <p:blipFill>
          <a:blip r:embed="rId4"/>
          <a:stretch/>
        </p:blipFill>
        <p:spPr>
          <a:xfrm>
            <a:off x="1144800" y="2060280"/>
            <a:ext cx="5766840" cy="387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CustomShape 1"/>
          <p:cNvSpPr/>
          <p:nvPr/>
        </p:nvSpPr>
        <p:spPr>
          <a:xfrm>
            <a:off x="576000" y="28800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Numerical evolution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268" name="CustomShape 2"/>
          <p:cNvSpPr/>
          <p:nvPr/>
        </p:nvSpPr>
        <p:spPr>
          <a:xfrm>
            <a:off x="504000" y="1224000"/>
            <a:ext cx="9287640" cy="403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GB" sz="1800" spc="-1" strike="noStrike">
                <a:latin typeface="TeX Gyre Bonum Math"/>
              </a:rPr>
              <a:t>Imaginary time evolution to extract the ground state wavefunction in the rotating frame for fixed               and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GB" sz="1800" spc="-1" strike="noStrike">
                <a:latin typeface="TeX Gyre Bonum Math"/>
              </a:rPr>
              <a:t>Extract the value of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GB" sz="1800" spc="-1" strike="noStrike">
                <a:latin typeface="TeX Gyre Bonum Math"/>
              </a:rPr>
              <a:t>Start the time evolution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GB" sz="1800" spc="-1" strike="noStrike">
                <a:latin typeface="TeX Gyre Bonum Math"/>
              </a:rPr>
              <a:t>Use feedback equation to update 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Font typeface="StarSymbol"/>
              <a:buAutoNum type="arabicParenR"/>
            </a:pPr>
            <a:r>
              <a:rPr b="0" lang="en-GB" sz="1800" spc="-1" strike="noStrike">
                <a:latin typeface="TeX Gyre Bonum Math"/>
              </a:rPr>
              <a:t>Use the updated            and go to step 3)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69" name="" descr=""/>
          <p:cNvPicPr/>
          <p:nvPr/>
        </p:nvPicPr>
        <p:blipFill>
          <a:blip r:embed="rId1"/>
          <a:stretch/>
        </p:blipFill>
        <p:spPr>
          <a:xfrm>
            <a:off x="3369960" y="2016000"/>
            <a:ext cx="1728720" cy="467640"/>
          </a:xfrm>
          <a:prstGeom prst="rect">
            <a:avLst/>
          </a:prstGeom>
          <a:ln>
            <a:noFill/>
          </a:ln>
        </p:spPr>
      </p:pic>
      <p:pic>
        <p:nvPicPr>
          <p:cNvPr id="270" name="" descr=""/>
          <p:cNvPicPr/>
          <p:nvPr/>
        </p:nvPicPr>
        <p:blipFill>
          <a:blip r:embed="rId2"/>
          <a:stretch/>
        </p:blipFill>
        <p:spPr>
          <a:xfrm>
            <a:off x="3103560" y="3730320"/>
            <a:ext cx="208080" cy="240480"/>
          </a:xfrm>
          <a:prstGeom prst="rect">
            <a:avLst/>
          </a:prstGeom>
          <a:ln>
            <a:noFill/>
          </a:ln>
        </p:spPr>
      </p:pic>
      <p:pic>
        <p:nvPicPr>
          <p:cNvPr id="271" name="" descr=""/>
          <p:cNvPicPr/>
          <p:nvPr/>
        </p:nvPicPr>
        <p:blipFill>
          <a:blip r:embed="rId3"/>
          <a:stretch/>
        </p:blipFill>
        <p:spPr>
          <a:xfrm>
            <a:off x="4776480" y="3168000"/>
            <a:ext cx="227520" cy="262800"/>
          </a:xfrm>
          <a:prstGeom prst="rect">
            <a:avLst/>
          </a:prstGeom>
          <a:ln>
            <a:noFill/>
          </a:ln>
        </p:spPr>
      </p:pic>
      <p:sp>
        <p:nvSpPr>
          <p:cNvPr id="272" name="CustomShape 3"/>
          <p:cNvSpPr/>
          <p:nvPr/>
        </p:nvSpPr>
        <p:spPr>
          <a:xfrm>
            <a:off x="3312000" y="2160000"/>
            <a:ext cx="791640" cy="359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73" name="" descr=""/>
          <p:cNvPicPr/>
          <p:nvPr/>
        </p:nvPicPr>
        <p:blipFill>
          <a:blip r:embed="rId4"/>
          <a:stretch/>
        </p:blipFill>
        <p:spPr>
          <a:xfrm>
            <a:off x="3251520" y="2196000"/>
            <a:ext cx="852480" cy="183960"/>
          </a:xfrm>
          <a:prstGeom prst="rect">
            <a:avLst/>
          </a:prstGeom>
          <a:ln>
            <a:noFill/>
          </a:ln>
        </p:spPr>
      </p:pic>
      <p:pic>
        <p:nvPicPr>
          <p:cNvPr id="274" name="" descr=""/>
          <p:cNvPicPr/>
          <p:nvPr/>
        </p:nvPicPr>
        <p:blipFill>
          <a:blip r:embed="rId5"/>
          <a:stretch/>
        </p:blipFill>
        <p:spPr>
          <a:xfrm>
            <a:off x="3672720" y="1692000"/>
            <a:ext cx="772200" cy="183960"/>
          </a:xfrm>
          <a:prstGeom prst="rect">
            <a:avLst/>
          </a:prstGeom>
          <a:ln>
            <a:noFill/>
          </a:ln>
        </p:spPr>
      </p:pic>
      <p:pic>
        <p:nvPicPr>
          <p:cNvPr id="275" name="" descr=""/>
          <p:cNvPicPr/>
          <p:nvPr/>
        </p:nvPicPr>
        <p:blipFill>
          <a:blip r:embed="rId6"/>
          <a:stretch/>
        </p:blipFill>
        <p:spPr>
          <a:xfrm>
            <a:off x="5221080" y="1702080"/>
            <a:ext cx="394560" cy="1868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" descr=""/>
          <p:cNvPicPr/>
          <p:nvPr/>
        </p:nvPicPr>
        <p:blipFill>
          <a:blip r:embed="rId1"/>
          <a:stretch/>
        </p:blipFill>
        <p:spPr>
          <a:xfrm>
            <a:off x="6084000" y="1368000"/>
            <a:ext cx="3275640" cy="2456640"/>
          </a:xfrm>
          <a:prstGeom prst="rect">
            <a:avLst/>
          </a:prstGeom>
          <a:ln>
            <a:noFill/>
          </a:ln>
        </p:spPr>
      </p:pic>
      <p:sp>
        <p:nvSpPr>
          <p:cNvPr id="122" name="CustomShape 1"/>
          <p:cNvSpPr/>
          <p:nvPr/>
        </p:nvSpPr>
        <p:spPr>
          <a:xfrm>
            <a:off x="7848000" y="1080000"/>
            <a:ext cx="1799640" cy="3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  <a:ea typeface="Noto Sans CJK SC"/>
              </a:rPr>
              <a:t> </a:t>
            </a:r>
            <a:r>
              <a:rPr b="0" lang="en-GB" sz="1800" spc="-1" strike="noStrike">
                <a:latin typeface="TeX Gyre Bonum Math"/>
                <a:ea typeface="Noto Sans CJK SC"/>
              </a:rPr>
              <a:t>Gran Sasso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23" name="" descr=""/>
          <p:cNvPicPr/>
          <p:nvPr/>
        </p:nvPicPr>
        <p:blipFill>
          <a:blip r:embed="rId2"/>
          <a:stretch/>
        </p:blipFill>
        <p:spPr>
          <a:xfrm>
            <a:off x="432000" y="1394640"/>
            <a:ext cx="4031640" cy="2267640"/>
          </a:xfrm>
          <a:prstGeom prst="rect">
            <a:avLst/>
          </a:prstGeom>
          <a:ln>
            <a:noFill/>
          </a:ln>
        </p:spPr>
      </p:pic>
      <p:sp>
        <p:nvSpPr>
          <p:cNvPr id="124" name="CustomShape 2"/>
          <p:cNvSpPr/>
          <p:nvPr/>
        </p:nvSpPr>
        <p:spPr>
          <a:xfrm>
            <a:off x="360000" y="1080000"/>
            <a:ext cx="1799640" cy="3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 algn="ctr"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  <a:ea typeface="Noto Sans CJK SC"/>
              </a:rPr>
              <a:t>Innsbruck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3"/>
          <a:stretch/>
        </p:blipFill>
        <p:spPr>
          <a:xfrm>
            <a:off x="144000" y="4032000"/>
            <a:ext cx="943200" cy="1367640"/>
          </a:xfrm>
          <a:prstGeom prst="rect">
            <a:avLst/>
          </a:prstGeom>
          <a:ln>
            <a:noFill/>
          </a:ln>
        </p:spPr>
      </p:pic>
      <p:pic>
        <p:nvPicPr>
          <p:cNvPr id="126" name="" descr=""/>
          <p:cNvPicPr/>
          <p:nvPr/>
        </p:nvPicPr>
        <p:blipFill>
          <a:blip r:embed="rId4"/>
          <a:stretch/>
        </p:blipFill>
        <p:spPr>
          <a:xfrm>
            <a:off x="2052000" y="4032000"/>
            <a:ext cx="953640" cy="1393920"/>
          </a:xfrm>
          <a:prstGeom prst="rect">
            <a:avLst/>
          </a:prstGeom>
          <a:ln>
            <a:noFill/>
          </a:ln>
        </p:spPr>
      </p:pic>
      <p:pic>
        <p:nvPicPr>
          <p:cNvPr id="127" name="" descr=""/>
          <p:cNvPicPr/>
          <p:nvPr/>
        </p:nvPicPr>
        <p:blipFill>
          <a:blip r:embed="rId5"/>
          <a:stretch/>
        </p:blipFill>
        <p:spPr>
          <a:xfrm>
            <a:off x="1025640" y="4032000"/>
            <a:ext cx="1062000" cy="1585440"/>
          </a:xfrm>
          <a:prstGeom prst="rect">
            <a:avLst/>
          </a:prstGeom>
          <a:ln>
            <a:noFill/>
          </a:ln>
        </p:spPr>
      </p:pic>
      <p:pic>
        <p:nvPicPr>
          <p:cNvPr id="128" name="" descr=""/>
          <p:cNvPicPr/>
          <p:nvPr/>
        </p:nvPicPr>
        <p:blipFill>
          <a:blip r:embed="rId6"/>
          <a:stretch/>
        </p:blipFill>
        <p:spPr>
          <a:xfrm>
            <a:off x="3099600" y="3995640"/>
            <a:ext cx="932040" cy="1404000"/>
          </a:xfrm>
          <a:prstGeom prst="rect">
            <a:avLst/>
          </a:prstGeom>
          <a:ln>
            <a:noFill/>
          </a:ln>
        </p:spPr>
      </p:pic>
      <p:pic>
        <p:nvPicPr>
          <p:cNvPr id="129" name="" descr=""/>
          <p:cNvPicPr/>
          <p:nvPr/>
        </p:nvPicPr>
        <p:blipFill>
          <a:blip r:embed="rId7"/>
          <a:stretch/>
        </p:blipFill>
        <p:spPr>
          <a:xfrm>
            <a:off x="4104000" y="3959640"/>
            <a:ext cx="935640" cy="1440000"/>
          </a:xfrm>
          <a:prstGeom prst="rect">
            <a:avLst/>
          </a:prstGeom>
          <a:ln>
            <a:noFill/>
          </a:ln>
        </p:spPr>
      </p:pic>
      <p:pic>
        <p:nvPicPr>
          <p:cNvPr id="130" name="" descr=""/>
          <p:cNvPicPr/>
          <p:nvPr/>
        </p:nvPicPr>
        <p:blipFill>
          <a:blip r:embed="rId8"/>
          <a:stretch/>
        </p:blipFill>
        <p:spPr>
          <a:xfrm>
            <a:off x="6408000" y="4176000"/>
            <a:ext cx="1223640" cy="1223640"/>
          </a:xfrm>
          <a:prstGeom prst="rect">
            <a:avLst/>
          </a:prstGeom>
          <a:ln>
            <a:noFill/>
          </a:ln>
        </p:spPr>
      </p:pic>
      <p:pic>
        <p:nvPicPr>
          <p:cNvPr id="131" name="" descr=""/>
          <p:cNvPicPr/>
          <p:nvPr/>
        </p:nvPicPr>
        <p:blipFill>
          <a:blip r:embed="rId9"/>
          <a:stretch/>
        </p:blipFill>
        <p:spPr>
          <a:xfrm>
            <a:off x="8157240" y="4104000"/>
            <a:ext cx="986400" cy="1233720"/>
          </a:xfrm>
          <a:prstGeom prst="rect">
            <a:avLst/>
          </a:prstGeom>
          <a:ln>
            <a:noFill/>
          </a:ln>
        </p:spPr>
      </p:pic>
      <p:sp>
        <p:nvSpPr>
          <p:cNvPr id="132" name="CustomShape 3"/>
          <p:cNvSpPr/>
          <p:nvPr/>
        </p:nvSpPr>
        <p:spPr>
          <a:xfrm>
            <a:off x="504360" y="298080"/>
            <a:ext cx="9071280" cy="63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The collaboration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" descr=""/>
          <p:cNvPicPr/>
          <p:nvPr/>
        </p:nvPicPr>
        <p:blipFill>
          <a:blip r:embed="rId1"/>
          <a:stretch/>
        </p:blipFill>
        <p:spPr>
          <a:xfrm>
            <a:off x="768240" y="155160"/>
            <a:ext cx="5063400" cy="4884480"/>
          </a:xfrm>
          <a:prstGeom prst="rect">
            <a:avLst/>
          </a:prstGeom>
          <a:ln>
            <a:noFill/>
          </a:ln>
        </p:spPr>
      </p:pic>
      <p:pic>
        <p:nvPicPr>
          <p:cNvPr id="277" name="" descr=""/>
          <p:cNvPicPr/>
          <p:nvPr/>
        </p:nvPicPr>
        <p:blipFill>
          <a:blip r:embed="rId2"/>
          <a:stretch/>
        </p:blipFill>
        <p:spPr>
          <a:xfrm>
            <a:off x="769320" y="5248080"/>
            <a:ext cx="5385240" cy="257400"/>
          </a:xfrm>
          <a:prstGeom prst="rect">
            <a:avLst/>
          </a:prstGeom>
          <a:ln>
            <a:noFill/>
          </a:ln>
        </p:spPr>
      </p:pic>
      <p:pic>
        <p:nvPicPr>
          <p:cNvPr id="278" name="" descr=""/>
          <p:cNvPicPr/>
          <p:nvPr/>
        </p:nvPicPr>
        <p:blipFill>
          <a:blip r:embed="rId3"/>
          <a:stretch/>
        </p:blipFill>
        <p:spPr>
          <a:xfrm>
            <a:off x="7097760" y="2543760"/>
            <a:ext cx="2206440" cy="352800"/>
          </a:xfrm>
          <a:prstGeom prst="rect">
            <a:avLst/>
          </a:prstGeom>
          <a:ln>
            <a:noFill/>
          </a:ln>
        </p:spPr>
      </p:pic>
      <p:sp>
        <p:nvSpPr>
          <p:cNvPr id="279" name="CustomShape 1"/>
          <p:cNvSpPr/>
          <p:nvPr/>
        </p:nvSpPr>
        <p:spPr>
          <a:xfrm>
            <a:off x="432000" y="2304000"/>
            <a:ext cx="575640" cy="28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0" name="CustomShape 2"/>
          <p:cNvSpPr/>
          <p:nvPr/>
        </p:nvSpPr>
        <p:spPr>
          <a:xfrm>
            <a:off x="360000" y="72000"/>
            <a:ext cx="575640" cy="28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81" name="" descr=""/>
          <p:cNvPicPr/>
          <p:nvPr/>
        </p:nvPicPr>
        <p:blipFill>
          <a:blip r:embed="rId4"/>
          <a:stretch/>
        </p:blipFill>
        <p:spPr>
          <a:xfrm>
            <a:off x="6588000" y="1816920"/>
            <a:ext cx="2591640" cy="342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CustomShape 1"/>
          <p:cNvSpPr/>
          <p:nvPr/>
        </p:nvSpPr>
        <p:spPr>
          <a:xfrm>
            <a:off x="432000" y="576000"/>
            <a:ext cx="9431640" cy="28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TeX Gyre Bonum Math"/>
              </a:rPr>
              <a:t>When                  as for                      glitches do not occur               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83" name="" descr=""/>
          <p:cNvPicPr/>
          <p:nvPr/>
        </p:nvPicPr>
        <p:blipFill>
          <a:blip r:embed="rId1"/>
          <a:stretch/>
        </p:blipFill>
        <p:spPr>
          <a:xfrm>
            <a:off x="1656000" y="543960"/>
            <a:ext cx="1072440" cy="247680"/>
          </a:xfrm>
          <a:prstGeom prst="rect">
            <a:avLst/>
          </a:prstGeom>
          <a:ln>
            <a:noFill/>
          </a:ln>
        </p:spPr>
      </p:pic>
      <p:pic>
        <p:nvPicPr>
          <p:cNvPr id="284" name="" descr=""/>
          <p:cNvPicPr/>
          <p:nvPr/>
        </p:nvPicPr>
        <p:blipFill>
          <a:blip r:embed="rId2"/>
          <a:stretch/>
        </p:blipFill>
        <p:spPr>
          <a:xfrm>
            <a:off x="3625200" y="536040"/>
            <a:ext cx="1198440" cy="2556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CustomShape 1"/>
          <p:cNvSpPr/>
          <p:nvPr/>
        </p:nvSpPr>
        <p:spPr>
          <a:xfrm>
            <a:off x="972000" y="863640"/>
            <a:ext cx="8423640" cy="259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50000"/>
              </a:lnSpc>
              <a:spcBef>
                <a:spcPts val="1417"/>
              </a:spcBef>
            </a:pP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TeX Gyre Bonum Math"/>
              </a:rPr>
              <a:t>Numerical observation of supersolid glitches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TeX Gyre Bonum Math"/>
                <a:ea typeface="Noto Sans CJK SC"/>
              </a:rPr>
              <a:t>Simulations of inner crust vortex interstitial pinning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TeX Gyre Bonum Math"/>
                <a:ea typeface="Noto Sans CJK SC"/>
              </a:rPr>
              <a:t>Observation of crystal oscillations and vortices percolation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TeX Gyre Bonum Math"/>
                <a:ea typeface="Noto Sans CJK SC"/>
              </a:rPr>
              <a:t>     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86" name="CustomShape 2"/>
          <p:cNvSpPr/>
          <p:nvPr/>
        </p:nvSpPr>
        <p:spPr>
          <a:xfrm>
            <a:off x="576000" y="216000"/>
            <a:ext cx="907128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Conclusions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287" name="CustomShape 3"/>
          <p:cNvSpPr/>
          <p:nvPr/>
        </p:nvSpPr>
        <p:spPr>
          <a:xfrm>
            <a:off x="1044000" y="3420000"/>
            <a:ext cx="8423640" cy="1583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5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en-GB" sz="1800" spc="-1" strike="noStrike">
                <a:latin typeface="TeX Gyre Bonum Math"/>
              </a:rPr>
              <a:t>Scalability of pulse shape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en-GB" sz="1800" spc="-1" strike="noStrike">
                <a:latin typeface="TeX Gyre Bonum Math"/>
              </a:rPr>
              <a:t>Vortices dynamics across the lattice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tabLst>
                <a:tab algn="l" pos="0"/>
              </a:tabLst>
            </a:pPr>
            <a:r>
              <a:rPr b="0" lang="en-GB" sz="1800" spc="-1" strike="noStrike">
                <a:latin typeface="TeX Gyre Bonum Math"/>
              </a:rPr>
              <a:t>Extension to nuclear pinning  </a:t>
            </a:r>
            <a:endParaRPr b="0" lang="en-GB" sz="1800" spc="-1" strike="noStrike">
              <a:latin typeface="Arial"/>
            </a:endParaRPr>
          </a:p>
          <a:p>
            <a:pPr marL="432000" indent="-323640">
              <a:lnSpc>
                <a:spcPct val="150000"/>
              </a:lnSpc>
              <a:spcBef>
                <a:spcPts val="1417"/>
              </a:spcBef>
              <a:tabLst>
                <a:tab algn="l" pos="0"/>
              </a:tabLst>
            </a:pPr>
            <a:endParaRPr b="0" lang="en-GB" sz="1800" spc="-1" strike="noStrike">
              <a:latin typeface="Arial"/>
            </a:endParaRPr>
          </a:p>
        </p:txBody>
      </p:sp>
      <p:sp>
        <p:nvSpPr>
          <p:cNvPr id="288" name="CustomShape 4"/>
          <p:cNvSpPr/>
          <p:nvPr/>
        </p:nvSpPr>
        <p:spPr>
          <a:xfrm rot="18913200">
            <a:off x="950400" y="3524400"/>
            <a:ext cx="394200" cy="306360"/>
          </a:xfrm>
          <a:custGeom>
            <a:avLst/>
            <a:gdLst/>
            <a:ahLst/>
            <a:rect l="l" t="t" r="r" b="b"/>
            <a:pathLst>
              <a:path w="21617" h="23506">
                <a:moveTo>
                  <a:pt x="3822" y="20239"/>
                </a:moveTo>
                <a:cubicBezTo>
                  <a:pt x="5451" y="20418"/>
                  <a:pt x="7281" y="21646"/>
                  <a:pt x="8714" y="20776"/>
                </a:cubicBezTo>
                <a:cubicBezTo>
                  <a:pt x="8865" y="20686"/>
                  <a:pt x="8964" y="20455"/>
                  <a:pt x="9019" y="20239"/>
                </a:cubicBezTo>
                <a:cubicBezTo>
                  <a:pt x="9071" y="20036"/>
                  <a:pt x="9053" y="19804"/>
                  <a:pt x="9019" y="19597"/>
                </a:cubicBezTo>
                <a:cubicBezTo>
                  <a:pt x="8966" y="19288"/>
                  <a:pt x="8781" y="19048"/>
                  <a:pt x="8714" y="18743"/>
                </a:cubicBezTo>
                <a:cubicBezTo>
                  <a:pt x="8601" y="18227"/>
                  <a:pt x="8526" y="17674"/>
                  <a:pt x="8560" y="17138"/>
                </a:cubicBezTo>
                <a:cubicBezTo>
                  <a:pt x="8584" y="16800"/>
                  <a:pt x="8662" y="16459"/>
                  <a:pt x="8790" y="16170"/>
                </a:cubicBezTo>
                <a:cubicBezTo>
                  <a:pt x="8923" y="15870"/>
                  <a:pt x="9117" y="15626"/>
                  <a:pt x="9326" y="15422"/>
                </a:cubicBezTo>
                <a:cubicBezTo>
                  <a:pt x="9578" y="15179"/>
                  <a:pt x="9865" y="14979"/>
                  <a:pt x="10164" y="14886"/>
                </a:cubicBezTo>
                <a:cubicBezTo>
                  <a:pt x="10338" y="14833"/>
                  <a:pt x="10527" y="14833"/>
                  <a:pt x="10701" y="14886"/>
                </a:cubicBezTo>
                <a:cubicBezTo>
                  <a:pt x="11112" y="15016"/>
                  <a:pt x="11507" y="15284"/>
                  <a:pt x="11846" y="15638"/>
                </a:cubicBezTo>
                <a:cubicBezTo>
                  <a:pt x="12122" y="15922"/>
                  <a:pt x="12397" y="16268"/>
                  <a:pt x="12534" y="16707"/>
                </a:cubicBezTo>
                <a:cubicBezTo>
                  <a:pt x="12687" y="17203"/>
                  <a:pt x="12716" y="17792"/>
                  <a:pt x="12641" y="18321"/>
                </a:cubicBezTo>
                <a:cubicBezTo>
                  <a:pt x="12586" y="18707"/>
                  <a:pt x="12368" y="19012"/>
                  <a:pt x="12246" y="19365"/>
                </a:cubicBezTo>
                <a:cubicBezTo>
                  <a:pt x="12151" y="19646"/>
                  <a:pt x="12009" y="19914"/>
                  <a:pt x="11983" y="20223"/>
                </a:cubicBezTo>
                <a:cubicBezTo>
                  <a:pt x="11962" y="20471"/>
                  <a:pt x="11930" y="20808"/>
                  <a:pt x="12070" y="20963"/>
                </a:cubicBezTo>
                <a:cubicBezTo>
                  <a:pt x="13488" y="22552"/>
                  <a:pt x="15695" y="20678"/>
                  <a:pt x="17507" y="20532"/>
                </a:cubicBezTo>
                <a:lnTo>
                  <a:pt x="17542" y="20524"/>
                </a:lnTo>
                <a:cubicBezTo>
                  <a:pt x="17438" y="17983"/>
                  <a:pt x="16101" y="14890"/>
                  <a:pt x="17235" y="12902"/>
                </a:cubicBezTo>
                <a:cubicBezTo>
                  <a:pt x="17345" y="12707"/>
                  <a:pt x="17586" y="12752"/>
                  <a:pt x="17762" y="12780"/>
                </a:cubicBezTo>
                <a:cubicBezTo>
                  <a:pt x="17983" y="12817"/>
                  <a:pt x="18174" y="13016"/>
                  <a:pt x="18374" y="13150"/>
                </a:cubicBezTo>
                <a:cubicBezTo>
                  <a:pt x="18627" y="13321"/>
                  <a:pt x="18844" y="13626"/>
                  <a:pt x="19120" y="13703"/>
                </a:cubicBezTo>
                <a:cubicBezTo>
                  <a:pt x="19497" y="13809"/>
                  <a:pt x="19917" y="13768"/>
                  <a:pt x="20271" y="13553"/>
                </a:cubicBezTo>
                <a:cubicBezTo>
                  <a:pt x="20584" y="13362"/>
                  <a:pt x="20831" y="12975"/>
                  <a:pt x="21034" y="12589"/>
                </a:cubicBezTo>
                <a:cubicBezTo>
                  <a:pt x="21286" y="12114"/>
                  <a:pt x="21477" y="11561"/>
                  <a:pt x="21570" y="10984"/>
                </a:cubicBezTo>
                <a:cubicBezTo>
                  <a:pt x="21608" y="10740"/>
                  <a:pt x="21608" y="10476"/>
                  <a:pt x="21570" y="10232"/>
                </a:cubicBezTo>
                <a:cubicBezTo>
                  <a:pt x="21504" y="9813"/>
                  <a:pt x="21361" y="9411"/>
                  <a:pt x="21187" y="9057"/>
                </a:cubicBezTo>
                <a:cubicBezTo>
                  <a:pt x="21042" y="8764"/>
                  <a:pt x="20868" y="8492"/>
                  <a:pt x="20654" y="8305"/>
                </a:cubicBezTo>
                <a:cubicBezTo>
                  <a:pt x="20448" y="8126"/>
                  <a:pt x="20204" y="8016"/>
                  <a:pt x="19964" y="7984"/>
                </a:cubicBezTo>
                <a:cubicBezTo>
                  <a:pt x="19581" y="7935"/>
                  <a:pt x="19186" y="8041"/>
                  <a:pt x="18818" y="8199"/>
                </a:cubicBezTo>
                <a:cubicBezTo>
                  <a:pt x="18601" y="8293"/>
                  <a:pt x="18429" y="8553"/>
                  <a:pt x="18209" y="8626"/>
                </a:cubicBezTo>
                <a:cubicBezTo>
                  <a:pt x="18061" y="8675"/>
                  <a:pt x="17896" y="8699"/>
                  <a:pt x="17751" y="8626"/>
                </a:cubicBezTo>
                <a:cubicBezTo>
                  <a:pt x="17597" y="8549"/>
                  <a:pt x="17432" y="8411"/>
                  <a:pt x="17368" y="8199"/>
                </a:cubicBezTo>
                <a:cubicBezTo>
                  <a:pt x="16747" y="6191"/>
                  <a:pt x="17623" y="3631"/>
                  <a:pt x="17751" y="1342"/>
                </a:cubicBezTo>
                <a:lnTo>
                  <a:pt x="17722" y="1358"/>
                </a:lnTo>
                <a:cubicBezTo>
                  <a:pt x="16089" y="1180"/>
                  <a:pt x="14262" y="-48"/>
                  <a:pt x="12829" y="822"/>
                </a:cubicBezTo>
                <a:cubicBezTo>
                  <a:pt x="12679" y="911"/>
                  <a:pt x="12580" y="1143"/>
                  <a:pt x="12525" y="1358"/>
                </a:cubicBezTo>
                <a:cubicBezTo>
                  <a:pt x="12473" y="1562"/>
                  <a:pt x="12490" y="1793"/>
                  <a:pt x="12525" y="2001"/>
                </a:cubicBezTo>
                <a:cubicBezTo>
                  <a:pt x="12577" y="2310"/>
                  <a:pt x="12763" y="2549"/>
                  <a:pt x="12829" y="2854"/>
                </a:cubicBezTo>
                <a:cubicBezTo>
                  <a:pt x="12942" y="3370"/>
                  <a:pt x="13018" y="3923"/>
                  <a:pt x="12983" y="4460"/>
                </a:cubicBezTo>
                <a:cubicBezTo>
                  <a:pt x="12960" y="4797"/>
                  <a:pt x="12882" y="5139"/>
                  <a:pt x="12754" y="5427"/>
                </a:cubicBezTo>
                <a:cubicBezTo>
                  <a:pt x="12621" y="5728"/>
                  <a:pt x="12426" y="5972"/>
                  <a:pt x="12217" y="6175"/>
                </a:cubicBezTo>
                <a:cubicBezTo>
                  <a:pt x="11965" y="6419"/>
                  <a:pt x="11678" y="6618"/>
                  <a:pt x="11379" y="6712"/>
                </a:cubicBezTo>
                <a:cubicBezTo>
                  <a:pt x="11205" y="6765"/>
                  <a:pt x="11017" y="6765"/>
                  <a:pt x="10843" y="6712"/>
                </a:cubicBezTo>
                <a:cubicBezTo>
                  <a:pt x="10431" y="6582"/>
                  <a:pt x="10037" y="6313"/>
                  <a:pt x="9697" y="5960"/>
                </a:cubicBezTo>
                <a:cubicBezTo>
                  <a:pt x="9422" y="5675"/>
                  <a:pt x="9146" y="5330"/>
                  <a:pt x="9010" y="4891"/>
                </a:cubicBezTo>
                <a:cubicBezTo>
                  <a:pt x="8856" y="4395"/>
                  <a:pt x="8827" y="3805"/>
                  <a:pt x="8903" y="3277"/>
                </a:cubicBezTo>
                <a:cubicBezTo>
                  <a:pt x="8958" y="2891"/>
                  <a:pt x="9175" y="2586"/>
                  <a:pt x="9297" y="2232"/>
                </a:cubicBezTo>
                <a:cubicBezTo>
                  <a:pt x="9393" y="1952"/>
                  <a:pt x="9535" y="1684"/>
                  <a:pt x="9561" y="1375"/>
                </a:cubicBezTo>
                <a:cubicBezTo>
                  <a:pt x="9581" y="1127"/>
                  <a:pt x="9613" y="789"/>
                  <a:pt x="9474" y="635"/>
                </a:cubicBezTo>
                <a:cubicBezTo>
                  <a:pt x="8056" y="-954"/>
                  <a:pt x="5849" y="924"/>
                  <a:pt x="4036" y="1066"/>
                </a:cubicBezTo>
                <a:lnTo>
                  <a:pt x="4057" y="1127"/>
                </a:lnTo>
                <a:cubicBezTo>
                  <a:pt x="4158" y="3667"/>
                  <a:pt x="5498" y="6760"/>
                  <a:pt x="4364" y="8748"/>
                </a:cubicBezTo>
                <a:cubicBezTo>
                  <a:pt x="4254" y="8943"/>
                  <a:pt x="4013" y="8899"/>
                  <a:pt x="3836" y="8870"/>
                </a:cubicBezTo>
                <a:cubicBezTo>
                  <a:pt x="3616" y="8833"/>
                  <a:pt x="3424" y="8634"/>
                  <a:pt x="3224" y="8500"/>
                </a:cubicBezTo>
                <a:cubicBezTo>
                  <a:pt x="2972" y="8329"/>
                  <a:pt x="2754" y="8025"/>
                  <a:pt x="2479" y="7947"/>
                </a:cubicBezTo>
                <a:cubicBezTo>
                  <a:pt x="2102" y="7842"/>
                  <a:pt x="1681" y="7882"/>
                  <a:pt x="1328" y="8098"/>
                </a:cubicBezTo>
                <a:cubicBezTo>
                  <a:pt x="1014" y="8289"/>
                  <a:pt x="768" y="8675"/>
                  <a:pt x="565" y="9061"/>
                </a:cubicBezTo>
                <a:cubicBezTo>
                  <a:pt x="312" y="9537"/>
                  <a:pt x="121" y="10089"/>
                  <a:pt x="28" y="10667"/>
                </a:cubicBezTo>
                <a:cubicBezTo>
                  <a:pt x="-9" y="10911"/>
                  <a:pt x="-9" y="11175"/>
                  <a:pt x="28" y="11419"/>
                </a:cubicBezTo>
                <a:cubicBezTo>
                  <a:pt x="95" y="11837"/>
                  <a:pt x="237" y="12240"/>
                  <a:pt x="411" y="12593"/>
                </a:cubicBezTo>
                <a:cubicBezTo>
                  <a:pt x="556" y="12886"/>
                  <a:pt x="730" y="13158"/>
                  <a:pt x="945" y="13345"/>
                </a:cubicBezTo>
                <a:cubicBezTo>
                  <a:pt x="1151" y="13524"/>
                  <a:pt x="1394" y="13634"/>
                  <a:pt x="1635" y="13666"/>
                </a:cubicBezTo>
                <a:cubicBezTo>
                  <a:pt x="2018" y="13715"/>
                  <a:pt x="2412" y="13610"/>
                  <a:pt x="2780" y="13451"/>
                </a:cubicBezTo>
                <a:cubicBezTo>
                  <a:pt x="2998" y="13358"/>
                  <a:pt x="3169" y="13097"/>
                  <a:pt x="3390" y="13024"/>
                </a:cubicBezTo>
                <a:cubicBezTo>
                  <a:pt x="3537" y="12975"/>
                  <a:pt x="3703" y="12951"/>
                  <a:pt x="3848" y="13024"/>
                </a:cubicBezTo>
                <a:cubicBezTo>
                  <a:pt x="4001" y="13101"/>
                  <a:pt x="4167" y="13240"/>
                  <a:pt x="4231" y="13451"/>
                </a:cubicBezTo>
                <a:cubicBezTo>
                  <a:pt x="4851" y="15459"/>
                  <a:pt x="3975" y="18024"/>
                  <a:pt x="3848" y="20308"/>
                </a:cubicBezTo>
                <a:lnTo>
                  <a:pt x="3822" y="20239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89" name="CustomShape 5"/>
          <p:cNvSpPr/>
          <p:nvPr/>
        </p:nvSpPr>
        <p:spPr>
          <a:xfrm rot="18913200">
            <a:off x="950400" y="4496400"/>
            <a:ext cx="394200" cy="306360"/>
          </a:xfrm>
          <a:custGeom>
            <a:avLst/>
            <a:gdLst/>
            <a:ahLst/>
            <a:rect l="l" t="t" r="r" b="b"/>
            <a:pathLst>
              <a:path w="21617" h="23506">
                <a:moveTo>
                  <a:pt x="3822" y="20239"/>
                </a:moveTo>
                <a:cubicBezTo>
                  <a:pt x="5451" y="20418"/>
                  <a:pt x="7281" y="21646"/>
                  <a:pt x="8714" y="20776"/>
                </a:cubicBezTo>
                <a:cubicBezTo>
                  <a:pt x="8865" y="20686"/>
                  <a:pt x="8964" y="20455"/>
                  <a:pt x="9019" y="20239"/>
                </a:cubicBezTo>
                <a:cubicBezTo>
                  <a:pt x="9071" y="20036"/>
                  <a:pt x="9053" y="19804"/>
                  <a:pt x="9019" y="19597"/>
                </a:cubicBezTo>
                <a:cubicBezTo>
                  <a:pt x="8966" y="19288"/>
                  <a:pt x="8781" y="19048"/>
                  <a:pt x="8714" y="18743"/>
                </a:cubicBezTo>
                <a:cubicBezTo>
                  <a:pt x="8601" y="18227"/>
                  <a:pt x="8526" y="17674"/>
                  <a:pt x="8560" y="17138"/>
                </a:cubicBezTo>
                <a:cubicBezTo>
                  <a:pt x="8584" y="16800"/>
                  <a:pt x="8662" y="16459"/>
                  <a:pt x="8790" y="16170"/>
                </a:cubicBezTo>
                <a:cubicBezTo>
                  <a:pt x="8923" y="15870"/>
                  <a:pt x="9117" y="15626"/>
                  <a:pt x="9326" y="15422"/>
                </a:cubicBezTo>
                <a:cubicBezTo>
                  <a:pt x="9578" y="15179"/>
                  <a:pt x="9865" y="14979"/>
                  <a:pt x="10164" y="14886"/>
                </a:cubicBezTo>
                <a:cubicBezTo>
                  <a:pt x="10338" y="14833"/>
                  <a:pt x="10527" y="14833"/>
                  <a:pt x="10701" y="14886"/>
                </a:cubicBezTo>
                <a:cubicBezTo>
                  <a:pt x="11112" y="15016"/>
                  <a:pt x="11507" y="15284"/>
                  <a:pt x="11846" y="15638"/>
                </a:cubicBezTo>
                <a:cubicBezTo>
                  <a:pt x="12122" y="15922"/>
                  <a:pt x="12397" y="16268"/>
                  <a:pt x="12534" y="16707"/>
                </a:cubicBezTo>
                <a:cubicBezTo>
                  <a:pt x="12687" y="17203"/>
                  <a:pt x="12716" y="17792"/>
                  <a:pt x="12641" y="18321"/>
                </a:cubicBezTo>
                <a:cubicBezTo>
                  <a:pt x="12586" y="18707"/>
                  <a:pt x="12368" y="19012"/>
                  <a:pt x="12246" y="19365"/>
                </a:cubicBezTo>
                <a:cubicBezTo>
                  <a:pt x="12151" y="19646"/>
                  <a:pt x="12009" y="19914"/>
                  <a:pt x="11983" y="20223"/>
                </a:cubicBezTo>
                <a:cubicBezTo>
                  <a:pt x="11962" y="20471"/>
                  <a:pt x="11930" y="20808"/>
                  <a:pt x="12070" y="20963"/>
                </a:cubicBezTo>
                <a:cubicBezTo>
                  <a:pt x="13488" y="22552"/>
                  <a:pt x="15695" y="20678"/>
                  <a:pt x="17507" y="20532"/>
                </a:cubicBezTo>
                <a:lnTo>
                  <a:pt x="17542" y="20524"/>
                </a:lnTo>
                <a:cubicBezTo>
                  <a:pt x="17438" y="17983"/>
                  <a:pt x="16101" y="14890"/>
                  <a:pt x="17235" y="12902"/>
                </a:cubicBezTo>
                <a:cubicBezTo>
                  <a:pt x="17345" y="12707"/>
                  <a:pt x="17586" y="12752"/>
                  <a:pt x="17762" y="12780"/>
                </a:cubicBezTo>
                <a:cubicBezTo>
                  <a:pt x="17983" y="12817"/>
                  <a:pt x="18174" y="13016"/>
                  <a:pt x="18374" y="13150"/>
                </a:cubicBezTo>
                <a:cubicBezTo>
                  <a:pt x="18627" y="13321"/>
                  <a:pt x="18844" y="13626"/>
                  <a:pt x="19120" y="13703"/>
                </a:cubicBezTo>
                <a:cubicBezTo>
                  <a:pt x="19497" y="13809"/>
                  <a:pt x="19917" y="13768"/>
                  <a:pt x="20271" y="13553"/>
                </a:cubicBezTo>
                <a:cubicBezTo>
                  <a:pt x="20584" y="13362"/>
                  <a:pt x="20831" y="12975"/>
                  <a:pt x="21034" y="12589"/>
                </a:cubicBezTo>
                <a:cubicBezTo>
                  <a:pt x="21286" y="12114"/>
                  <a:pt x="21477" y="11561"/>
                  <a:pt x="21570" y="10984"/>
                </a:cubicBezTo>
                <a:cubicBezTo>
                  <a:pt x="21608" y="10740"/>
                  <a:pt x="21608" y="10476"/>
                  <a:pt x="21570" y="10232"/>
                </a:cubicBezTo>
                <a:cubicBezTo>
                  <a:pt x="21504" y="9813"/>
                  <a:pt x="21361" y="9411"/>
                  <a:pt x="21187" y="9057"/>
                </a:cubicBezTo>
                <a:cubicBezTo>
                  <a:pt x="21042" y="8764"/>
                  <a:pt x="20868" y="8492"/>
                  <a:pt x="20654" y="8305"/>
                </a:cubicBezTo>
                <a:cubicBezTo>
                  <a:pt x="20448" y="8126"/>
                  <a:pt x="20204" y="8016"/>
                  <a:pt x="19964" y="7984"/>
                </a:cubicBezTo>
                <a:cubicBezTo>
                  <a:pt x="19581" y="7935"/>
                  <a:pt x="19186" y="8041"/>
                  <a:pt x="18818" y="8199"/>
                </a:cubicBezTo>
                <a:cubicBezTo>
                  <a:pt x="18601" y="8293"/>
                  <a:pt x="18429" y="8553"/>
                  <a:pt x="18209" y="8626"/>
                </a:cubicBezTo>
                <a:cubicBezTo>
                  <a:pt x="18061" y="8675"/>
                  <a:pt x="17896" y="8699"/>
                  <a:pt x="17751" y="8626"/>
                </a:cubicBezTo>
                <a:cubicBezTo>
                  <a:pt x="17597" y="8549"/>
                  <a:pt x="17432" y="8411"/>
                  <a:pt x="17368" y="8199"/>
                </a:cubicBezTo>
                <a:cubicBezTo>
                  <a:pt x="16747" y="6191"/>
                  <a:pt x="17623" y="3631"/>
                  <a:pt x="17751" y="1342"/>
                </a:cubicBezTo>
                <a:lnTo>
                  <a:pt x="17722" y="1358"/>
                </a:lnTo>
                <a:cubicBezTo>
                  <a:pt x="16089" y="1180"/>
                  <a:pt x="14262" y="-48"/>
                  <a:pt x="12829" y="822"/>
                </a:cubicBezTo>
                <a:cubicBezTo>
                  <a:pt x="12679" y="911"/>
                  <a:pt x="12580" y="1143"/>
                  <a:pt x="12525" y="1358"/>
                </a:cubicBezTo>
                <a:cubicBezTo>
                  <a:pt x="12473" y="1562"/>
                  <a:pt x="12490" y="1793"/>
                  <a:pt x="12525" y="2001"/>
                </a:cubicBezTo>
                <a:cubicBezTo>
                  <a:pt x="12577" y="2310"/>
                  <a:pt x="12763" y="2549"/>
                  <a:pt x="12829" y="2854"/>
                </a:cubicBezTo>
                <a:cubicBezTo>
                  <a:pt x="12942" y="3370"/>
                  <a:pt x="13018" y="3923"/>
                  <a:pt x="12983" y="4460"/>
                </a:cubicBezTo>
                <a:cubicBezTo>
                  <a:pt x="12960" y="4797"/>
                  <a:pt x="12882" y="5139"/>
                  <a:pt x="12754" y="5427"/>
                </a:cubicBezTo>
                <a:cubicBezTo>
                  <a:pt x="12621" y="5728"/>
                  <a:pt x="12426" y="5972"/>
                  <a:pt x="12217" y="6175"/>
                </a:cubicBezTo>
                <a:cubicBezTo>
                  <a:pt x="11965" y="6419"/>
                  <a:pt x="11678" y="6618"/>
                  <a:pt x="11379" y="6712"/>
                </a:cubicBezTo>
                <a:cubicBezTo>
                  <a:pt x="11205" y="6765"/>
                  <a:pt x="11017" y="6765"/>
                  <a:pt x="10843" y="6712"/>
                </a:cubicBezTo>
                <a:cubicBezTo>
                  <a:pt x="10431" y="6582"/>
                  <a:pt x="10037" y="6313"/>
                  <a:pt x="9697" y="5960"/>
                </a:cubicBezTo>
                <a:cubicBezTo>
                  <a:pt x="9422" y="5675"/>
                  <a:pt x="9146" y="5330"/>
                  <a:pt x="9010" y="4891"/>
                </a:cubicBezTo>
                <a:cubicBezTo>
                  <a:pt x="8856" y="4395"/>
                  <a:pt x="8827" y="3805"/>
                  <a:pt x="8903" y="3277"/>
                </a:cubicBezTo>
                <a:cubicBezTo>
                  <a:pt x="8958" y="2891"/>
                  <a:pt x="9175" y="2586"/>
                  <a:pt x="9297" y="2232"/>
                </a:cubicBezTo>
                <a:cubicBezTo>
                  <a:pt x="9393" y="1952"/>
                  <a:pt x="9535" y="1684"/>
                  <a:pt x="9561" y="1375"/>
                </a:cubicBezTo>
                <a:cubicBezTo>
                  <a:pt x="9581" y="1127"/>
                  <a:pt x="9613" y="789"/>
                  <a:pt x="9474" y="635"/>
                </a:cubicBezTo>
                <a:cubicBezTo>
                  <a:pt x="8056" y="-954"/>
                  <a:pt x="5849" y="924"/>
                  <a:pt x="4036" y="1066"/>
                </a:cubicBezTo>
                <a:lnTo>
                  <a:pt x="4057" y="1127"/>
                </a:lnTo>
                <a:cubicBezTo>
                  <a:pt x="4158" y="3667"/>
                  <a:pt x="5498" y="6760"/>
                  <a:pt x="4364" y="8748"/>
                </a:cubicBezTo>
                <a:cubicBezTo>
                  <a:pt x="4254" y="8943"/>
                  <a:pt x="4013" y="8899"/>
                  <a:pt x="3836" y="8870"/>
                </a:cubicBezTo>
                <a:cubicBezTo>
                  <a:pt x="3616" y="8833"/>
                  <a:pt x="3424" y="8634"/>
                  <a:pt x="3224" y="8500"/>
                </a:cubicBezTo>
                <a:cubicBezTo>
                  <a:pt x="2972" y="8329"/>
                  <a:pt x="2754" y="8025"/>
                  <a:pt x="2479" y="7947"/>
                </a:cubicBezTo>
                <a:cubicBezTo>
                  <a:pt x="2102" y="7842"/>
                  <a:pt x="1681" y="7882"/>
                  <a:pt x="1328" y="8098"/>
                </a:cubicBezTo>
                <a:cubicBezTo>
                  <a:pt x="1014" y="8289"/>
                  <a:pt x="768" y="8675"/>
                  <a:pt x="565" y="9061"/>
                </a:cubicBezTo>
                <a:cubicBezTo>
                  <a:pt x="312" y="9537"/>
                  <a:pt x="121" y="10089"/>
                  <a:pt x="28" y="10667"/>
                </a:cubicBezTo>
                <a:cubicBezTo>
                  <a:pt x="-9" y="10911"/>
                  <a:pt x="-9" y="11175"/>
                  <a:pt x="28" y="11419"/>
                </a:cubicBezTo>
                <a:cubicBezTo>
                  <a:pt x="95" y="11837"/>
                  <a:pt x="237" y="12240"/>
                  <a:pt x="411" y="12593"/>
                </a:cubicBezTo>
                <a:cubicBezTo>
                  <a:pt x="556" y="12886"/>
                  <a:pt x="730" y="13158"/>
                  <a:pt x="945" y="13345"/>
                </a:cubicBezTo>
                <a:cubicBezTo>
                  <a:pt x="1151" y="13524"/>
                  <a:pt x="1394" y="13634"/>
                  <a:pt x="1635" y="13666"/>
                </a:cubicBezTo>
                <a:cubicBezTo>
                  <a:pt x="2018" y="13715"/>
                  <a:pt x="2412" y="13610"/>
                  <a:pt x="2780" y="13451"/>
                </a:cubicBezTo>
                <a:cubicBezTo>
                  <a:pt x="2998" y="13358"/>
                  <a:pt x="3169" y="13097"/>
                  <a:pt x="3390" y="13024"/>
                </a:cubicBezTo>
                <a:cubicBezTo>
                  <a:pt x="3537" y="12975"/>
                  <a:pt x="3703" y="12951"/>
                  <a:pt x="3848" y="13024"/>
                </a:cubicBezTo>
                <a:cubicBezTo>
                  <a:pt x="4001" y="13101"/>
                  <a:pt x="4167" y="13240"/>
                  <a:pt x="4231" y="13451"/>
                </a:cubicBezTo>
                <a:cubicBezTo>
                  <a:pt x="4851" y="15459"/>
                  <a:pt x="3975" y="18024"/>
                  <a:pt x="3848" y="20308"/>
                </a:cubicBezTo>
                <a:lnTo>
                  <a:pt x="3822" y="20239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290" name="CustomShape 6"/>
          <p:cNvSpPr/>
          <p:nvPr/>
        </p:nvSpPr>
        <p:spPr>
          <a:xfrm rot="18913200">
            <a:off x="950400" y="4028400"/>
            <a:ext cx="394200" cy="306360"/>
          </a:xfrm>
          <a:custGeom>
            <a:avLst/>
            <a:gdLst/>
            <a:ahLst/>
            <a:rect l="l" t="t" r="r" b="b"/>
            <a:pathLst>
              <a:path w="21617" h="23506">
                <a:moveTo>
                  <a:pt x="3822" y="20239"/>
                </a:moveTo>
                <a:cubicBezTo>
                  <a:pt x="5451" y="20418"/>
                  <a:pt x="7281" y="21646"/>
                  <a:pt x="8714" y="20776"/>
                </a:cubicBezTo>
                <a:cubicBezTo>
                  <a:pt x="8865" y="20686"/>
                  <a:pt x="8964" y="20455"/>
                  <a:pt x="9019" y="20239"/>
                </a:cubicBezTo>
                <a:cubicBezTo>
                  <a:pt x="9071" y="20036"/>
                  <a:pt x="9053" y="19804"/>
                  <a:pt x="9019" y="19597"/>
                </a:cubicBezTo>
                <a:cubicBezTo>
                  <a:pt x="8966" y="19288"/>
                  <a:pt x="8781" y="19048"/>
                  <a:pt x="8714" y="18743"/>
                </a:cubicBezTo>
                <a:cubicBezTo>
                  <a:pt x="8601" y="18227"/>
                  <a:pt x="8526" y="17674"/>
                  <a:pt x="8560" y="17138"/>
                </a:cubicBezTo>
                <a:cubicBezTo>
                  <a:pt x="8584" y="16800"/>
                  <a:pt x="8662" y="16459"/>
                  <a:pt x="8790" y="16170"/>
                </a:cubicBezTo>
                <a:cubicBezTo>
                  <a:pt x="8923" y="15870"/>
                  <a:pt x="9117" y="15626"/>
                  <a:pt x="9326" y="15422"/>
                </a:cubicBezTo>
                <a:cubicBezTo>
                  <a:pt x="9578" y="15179"/>
                  <a:pt x="9865" y="14979"/>
                  <a:pt x="10164" y="14886"/>
                </a:cubicBezTo>
                <a:cubicBezTo>
                  <a:pt x="10338" y="14833"/>
                  <a:pt x="10527" y="14833"/>
                  <a:pt x="10701" y="14886"/>
                </a:cubicBezTo>
                <a:cubicBezTo>
                  <a:pt x="11112" y="15016"/>
                  <a:pt x="11507" y="15284"/>
                  <a:pt x="11846" y="15638"/>
                </a:cubicBezTo>
                <a:cubicBezTo>
                  <a:pt x="12122" y="15922"/>
                  <a:pt x="12397" y="16268"/>
                  <a:pt x="12534" y="16707"/>
                </a:cubicBezTo>
                <a:cubicBezTo>
                  <a:pt x="12687" y="17203"/>
                  <a:pt x="12716" y="17792"/>
                  <a:pt x="12641" y="18321"/>
                </a:cubicBezTo>
                <a:cubicBezTo>
                  <a:pt x="12586" y="18707"/>
                  <a:pt x="12368" y="19012"/>
                  <a:pt x="12246" y="19365"/>
                </a:cubicBezTo>
                <a:cubicBezTo>
                  <a:pt x="12151" y="19646"/>
                  <a:pt x="12009" y="19914"/>
                  <a:pt x="11983" y="20223"/>
                </a:cubicBezTo>
                <a:cubicBezTo>
                  <a:pt x="11962" y="20471"/>
                  <a:pt x="11930" y="20808"/>
                  <a:pt x="12070" y="20963"/>
                </a:cubicBezTo>
                <a:cubicBezTo>
                  <a:pt x="13488" y="22552"/>
                  <a:pt x="15695" y="20678"/>
                  <a:pt x="17507" y="20532"/>
                </a:cubicBezTo>
                <a:lnTo>
                  <a:pt x="17542" y="20524"/>
                </a:lnTo>
                <a:cubicBezTo>
                  <a:pt x="17438" y="17983"/>
                  <a:pt x="16101" y="14890"/>
                  <a:pt x="17235" y="12902"/>
                </a:cubicBezTo>
                <a:cubicBezTo>
                  <a:pt x="17345" y="12707"/>
                  <a:pt x="17586" y="12752"/>
                  <a:pt x="17762" y="12780"/>
                </a:cubicBezTo>
                <a:cubicBezTo>
                  <a:pt x="17983" y="12817"/>
                  <a:pt x="18174" y="13016"/>
                  <a:pt x="18374" y="13150"/>
                </a:cubicBezTo>
                <a:cubicBezTo>
                  <a:pt x="18627" y="13321"/>
                  <a:pt x="18844" y="13626"/>
                  <a:pt x="19120" y="13703"/>
                </a:cubicBezTo>
                <a:cubicBezTo>
                  <a:pt x="19497" y="13809"/>
                  <a:pt x="19917" y="13768"/>
                  <a:pt x="20271" y="13553"/>
                </a:cubicBezTo>
                <a:cubicBezTo>
                  <a:pt x="20584" y="13362"/>
                  <a:pt x="20831" y="12975"/>
                  <a:pt x="21034" y="12589"/>
                </a:cubicBezTo>
                <a:cubicBezTo>
                  <a:pt x="21286" y="12114"/>
                  <a:pt x="21477" y="11561"/>
                  <a:pt x="21570" y="10984"/>
                </a:cubicBezTo>
                <a:cubicBezTo>
                  <a:pt x="21608" y="10740"/>
                  <a:pt x="21608" y="10476"/>
                  <a:pt x="21570" y="10232"/>
                </a:cubicBezTo>
                <a:cubicBezTo>
                  <a:pt x="21504" y="9813"/>
                  <a:pt x="21361" y="9411"/>
                  <a:pt x="21187" y="9057"/>
                </a:cubicBezTo>
                <a:cubicBezTo>
                  <a:pt x="21042" y="8764"/>
                  <a:pt x="20868" y="8492"/>
                  <a:pt x="20654" y="8305"/>
                </a:cubicBezTo>
                <a:cubicBezTo>
                  <a:pt x="20448" y="8126"/>
                  <a:pt x="20204" y="8016"/>
                  <a:pt x="19964" y="7984"/>
                </a:cubicBezTo>
                <a:cubicBezTo>
                  <a:pt x="19581" y="7935"/>
                  <a:pt x="19186" y="8041"/>
                  <a:pt x="18818" y="8199"/>
                </a:cubicBezTo>
                <a:cubicBezTo>
                  <a:pt x="18601" y="8293"/>
                  <a:pt x="18429" y="8553"/>
                  <a:pt x="18209" y="8626"/>
                </a:cubicBezTo>
                <a:cubicBezTo>
                  <a:pt x="18061" y="8675"/>
                  <a:pt x="17896" y="8699"/>
                  <a:pt x="17751" y="8626"/>
                </a:cubicBezTo>
                <a:cubicBezTo>
                  <a:pt x="17597" y="8549"/>
                  <a:pt x="17432" y="8411"/>
                  <a:pt x="17368" y="8199"/>
                </a:cubicBezTo>
                <a:cubicBezTo>
                  <a:pt x="16747" y="6191"/>
                  <a:pt x="17623" y="3631"/>
                  <a:pt x="17751" y="1342"/>
                </a:cubicBezTo>
                <a:lnTo>
                  <a:pt x="17722" y="1358"/>
                </a:lnTo>
                <a:cubicBezTo>
                  <a:pt x="16089" y="1180"/>
                  <a:pt x="14262" y="-48"/>
                  <a:pt x="12829" y="822"/>
                </a:cubicBezTo>
                <a:cubicBezTo>
                  <a:pt x="12679" y="911"/>
                  <a:pt x="12580" y="1143"/>
                  <a:pt x="12525" y="1358"/>
                </a:cubicBezTo>
                <a:cubicBezTo>
                  <a:pt x="12473" y="1562"/>
                  <a:pt x="12490" y="1793"/>
                  <a:pt x="12525" y="2001"/>
                </a:cubicBezTo>
                <a:cubicBezTo>
                  <a:pt x="12577" y="2310"/>
                  <a:pt x="12763" y="2549"/>
                  <a:pt x="12829" y="2854"/>
                </a:cubicBezTo>
                <a:cubicBezTo>
                  <a:pt x="12942" y="3370"/>
                  <a:pt x="13018" y="3923"/>
                  <a:pt x="12983" y="4460"/>
                </a:cubicBezTo>
                <a:cubicBezTo>
                  <a:pt x="12960" y="4797"/>
                  <a:pt x="12882" y="5139"/>
                  <a:pt x="12754" y="5427"/>
                </a:cubicBezTo>
                <a:cubicBezTo>
                  <a:pt x="12621" y="5728"/>
                  <a:pt x="12426" y="5972"/>
                  <a:pt x="12217" y="6175"/>
                </a:cubicBezTo>
                <a:cubicBezTo>
                  <a:pt x="11965" y="6419"/>
                  <a:pt x="11678" y="6618"/>
                  <a:pt x="11379" y="6712"/>
                </a:cubicBezTo>
                <a:cubicBezTo>
                  <a:pt x="11205" y="6765"/>
                  <a:pt x="11017" y="6765"/>
                  <a:pt x="10843" y="6712"/>
                </a:cubicBezTo>
                <a:cubicBezTo>
                  <a:pt x="10431" y="6582"/>
                  <a:pt x="10037" y="6313"/>
                  <a:pt x="9697" y="5960"/>
                </a:cubicBezTo>
                <a:cubicBezTo>
                  <a:pt x="9422" y="5675"/>
                  <a:pt x="9146" y="5330"/>
                  <a:pt x="9010" y="4891"/>
                </a:cubicBezTo>
                <a:cubicBezTo>
                  <a:pt x="8856" y="4395"/>
                  <a:pt x="8827" y="3805"/>
                  <a:pt x="8903" y="3277"/>
                </a:cubicBezTo>
                <a:cubicBezTo>
                  <a:pt x="8958" y="2891"/>
                  <a:pt x="9175" y="2586"/>
                  <a:pt x="9297" y="2232"/>
                </a:cubicBezTo>
                <a:cubicBezTo>
                  <a:pt x="9393" y="1952"/>
                  <a:pt x="9535" y="1684"/>
                  <a:pt x="9561" y="1375"/>
                </a:cubicBezTo>
                <a:cubicBezTo>
                  <a:pt x="9581" y="1127"/>
                  <a:pt x="9613" y="789"/>
                  <a:pt x="9474" y="635"/>
                </a:cubicBezTo>
                <a:cubicBezTo>
                  <a:pt x="8056" y="-954"/>
                  <a:pt x="5849" y="924"/>
                  <a:pt x="4036" y="1066"/>
                </a:cubicBezTo>
                <a:lnTo>
                  <a:pt x="4057" y="1127"/>
                </a:lnTo>
                <a:cubicBezTo>
                  <a:pt x="4158" y="3667"/>
                  <a:pt x="5498" y="6760"/>
                  <a:pt x="4364" y="8748"/>
                </a:cubicBezTo>
                <a:cubicBezTo>
                  <a:pt x="4254" y="8943"/>
                  <a:pt x="4013" y="8899"/>
                  <a:pt x="3836" y="8870"/>
                </a:cubicBezTo>
                <a:cubicBezTo>
                  <a:pt x="3616" y="8833"/>
                  <a:pt x="3424" y="8634"/>
                  <a:pt x="3224" y="8500"/>
                </a:cubicBezTo>
                <a:cubicBezTo>
                  <a:pt x="2972" y="8329"/>
                  <a:pt x="2754" y="8025"/>
                  <a:pt x="2479" y="7947"/>
                </a:cubicBezTo>
                <a:cubicBezTo>
                  <a:pt x="2102" y="7842"/>
                  <a:pt x="1681" y="7882"/>
                  <a:pt x="1328" y="8098"/>
                </a:cubicBezTo>
                <a:cubicBezTo>
                  <a:pt x="1014" y="8289"/>
                  <a:pt x="768" y="8675"/>
                  <a:pt x="565" y="9061"/>
                </a:cubicBezTo>
                <a:cubicBezTo>
                  <a:pt x="312" y="9537"/>
                  <a:pt x="121" y="10089"/>
                  <a:pt x="28" y="10667"/>
                </a:cubicBezTo>
                <a:cubicBezTo>
                  <a:pt x="-9" y="10911"/>
                  <a:pt x="-9" y="11175"/>
                  <a:pt x="28" y="11419"/>
                </a:cubicBezTo>
                <a:cubicBezTo>
                  <a:pt x="95" y="11837"/>
                  <a:pt x="237" y="12240"/>
                  <a:pt x="411" y="12593"/>
                </a:cubicBezTo>
                <a:cubicBezTo>
                  <a:pt x="556" y="12886"/>
                  <a:pt x="730" y="13158"/>
                  <a:pt x="945" y="13345"/>
                </a:cubicBezTo>
                <a:cubicBezTo>
                  <a:pt x="1151" y="13524"/>
                  <a:pt x="1394" y="13634"/>
                  <a:pt x="1635" y="13666"/>
                </a:cubicBezTo>
                <a:cubicBezTo>
                  <a:pt x="2018" y="13715"/>
                  <a:pt x="2412" y="13610"/>
                  <a:pt x="2780" y="13451"/>
                </a:cubicBezTo>
                <a:cubicBezTo>
                  <a:pt x="2998" y="13358"/>
                  <a:pt x="3169" y="13097"/>
                  <a:pt x="3390" y="13024"/>
                </a:cubicBezTo>
                <a:cubicBezTo>
                  <a:pt x="3537" y="12975"/>
                  <a:pt x="3703" y="12951"/>
                  <a:pt x="3848" y="13024"/>
                </a:cubicBezTo>
                <a:cubicBezTo>
                  <a:pt x="4001" y="13101"/>
                  <a:pt x="4167" y="13240"/>
                  <a:pt x="4231" y="13451"/>
                </a:cubicBezTo>
                <a:cubicBezTo>
                  <a:pt x="4851" y="15459"/>
                  <a:pt x="3975" y="18024"/>
                  <a:pt x="3848" y="20308"/>
                </a:cubicBezTo>
                <a:lnTo>
                  <a:pt x="3822" y="20239"/>
                </a:lnTo>
                <a:close/>
              </a:path>
            </a:pathLst>
          </a:custGeom>
          <a:solidFill>
            <a:srgbClr val="1c1c1c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CustomShape 1"/>
          <p:cNvSpPr/>
          <p:nvPr/>
        </p:nvSpPr>
        <p:spPr>
          <a:xfrm>
            <a:off x="576360" y="207756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Thank you for the attention!</a:t>
            </a:r>
            <a:endParaRPr b="0" lang="en-GB" sz="3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CustomShape 1"/>
          <p:cNvSpPr/>
          <p:nvPr/>
        </p:nvSpPr>
        <p:spPr>
          <a:xfrm>
            <a:off x="504360" y="2077560"/>
            <a:ext cx="9071280" cy="946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4400" spc="-1" strike="noStrike">
                <a:solidFill>
                  <a:srgbClr val="355269"/>
                </a:solidFill>
                <a:latin typeface="TeX Gyre Bonum Math"/>
              </a:rPr>
              <a:t>Backup slides</a:t>
            </a:r>
            <a:endParaRPr b="0" lang="en-GB" sz="4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" descr=""/>
          <p:cNvPicPr/>
          <p:nvPr/>
        </p:nvPicPr>
        <p:blipFill>
          <a:blip r:embed="rId1"/>
          <a:stretch/>
        </p:blipFill>
        <p:spPr>
          <a:xfrm>
            <a:off x="823680" y="126000"/>
            <a:ext cx="4647960" cy="4913640"/>
          </a:xfrm>
          <a:prstGeom prst="rect">
            <a:avLst/>
          </a:prstGeom>
          <a:ln>
            <a:noFill/>
          </a:ln>
        </p:spPr>
      </p:pic>
      <p:sp>
        <p:nvSpPr>
          <p:cNvPr id="294" name="CustomShape 1"/>
          <p:cNvSpPr/>
          <p:nvPr/>
        </p:nvSpPr>
        <p:spPr>
          <a:xfrm>
            <a:off x="576000" y="216000"/>
            <a:ext cx="8423640" cy="540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TeX Gyre Bonum Math"/>
              </a:rPr>
              <a:t>                        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295" name="" descr=""/>
          <p:cNvPicPr/>
          <p:nvPr/>
        </p:nvPicPr>
        <p:blipFill>
          <a:blip r:embed="rId2"/>
          <a:stretch/>
        </p:blipFill>
        <p:spPr>
          <a:xfrm>
            <a:off x="3398400" y="5184000"/>
            <a:ext cx="5385240" cy="257400"/>
          </a:xfrm>
          <a:prstGeom prst="rect">
            <a:avLst/>
          </a:prstGeom>
          <a:ln>
            <a:noFill/>
          </a:ln>
        </p:spPr>
      </p:pic>
      <p:sp>
        <p:nvSpPr>
          <p:cNvPr id="296" name="CustomShape 2"/>
          <p:cNvSpPr/>
          <p:nvPr/>
        </p:nvSpPr>
        <p:spPr>
          <a:xfrm>
            <a:off x="936000" y="5220000"/>
            <a:ext cx="2015640" cy="25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TeX Gyre Bonum Math"/>
              </a:rPr>
              <a:t>Parameters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297" name="CustomShape 3"/>
          <p:cNvSpPr/>
          <p:nvPr/>
        </p:nvSpPr>
        <p:spPr>
          <a:xfrm>
            <a:off x="6120000" y="4896000"/>
            <a:ext cx="1007640" cy="647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298" name="" descr=""/>
          <p:cNvPicPr/>
          <p:nvPr/>
        </p:nvPicPr>
        <p:blipFill>
          <a:blip r:embed="rId3"/>
          <a:stretch/>
        </p:blipFill>
        <p:spPr>
          <a:xfrm>
            <a:off x="6192000" y="5215680"/>
            <a:ext cx="863640" cy="183960"/>
          </a:xfrm>
          <a:prstGeom prst="rect">
            <a:avLst/>
          </a:prstGeom>
          <a:ln>
            <a:noFill/>
          </a:ln>
        </p:spPr>
      </p:pic>
      <p:sp>
        <p:nvSpPr>
          <p:cNvPr id="299" name="CustomShape 4"/>
          <p:cNvSpPr/>
          <p:nvPr/>
        </p:nvSpPr>
        <p:spPr>
          <a:xfrm>
            <a:off x="5976000" y="756360"/>
            <a:ext cx="3779640" cy="12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TeX Gyre Bonum Math"/>
              </a:rPr>
              <a:t>Different values of             mimicks different coupling with the outer crust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300" name="" descr=""/>
          <p:cNvPicPr/>
          <p:nvPr/>
        </p:nvPicPr>
        <p:blipFill>
          <a:blip r:embed="rId4"/>
          <a:stretch/>
        </p:blipFill>
        <p:spPr>
          <a:xfrm>
            <a:off x="8568000" y="756360"/>
            <a:ext cx="190440" cy="221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" descr=""/>
          <p:cNvPicPr/>
          <p:nvPr/>
        </p:nvPicPr>
        <p:blipFill>
          <a:blip r:embed="rId1"/>
          <a:stretch/>
        </p:blipFill>
        <p:spPr>
          <a:xfrm>
            <a:off x="5806440" y="216000"/>
            <a:ext cx="4057200" cy="5111640"/>
          </a:xfrm>
          <a:prstGeom prst="rect">
            <a:avLst/>
          </a:prstGeom>
          <a:ln>
            <a:noFill/>
          </a:ln>
        </p:spPr>
      </p:pic>
      <p:sp>
        <p:nvSpPr>
          <p:cNvPr id="302" name="CustomShape 1"/>
          <p:cNvSpPr/>
          <p:nvPr/>
        </p:nvSpPr>
        <p:spPr>
          <a:xfrm>
            <a:off x="-216000" y="504000"/>
            <a:ext cx="5903640" cy="359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32000" indent="-3236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1800" spc="-1" strike="noStrike">
                <a:latin typeface="TeX Gyre Bonum Math"/>
              </a:rPr>
              <a:t>Testing the angular momentum decomposition 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303" name="" descr=""/>
          <p:cNvPicPr/>
          <p:nvPr/>
        </p:nvPicPr>
        <p:blipFill>
          <a:blip r:embed="rId2"/>
          <a:stretch/>
        </p:blipFill>
        <p:spPr>
          <a:xfrm>
            <a:off x="559440" y="1296000"/>
            <a:ext cx="4552200" cy="37807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648000" y="396000"/>
            <a:ext cx="907128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Ultracold bosons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305" name="CustomShape 2"/>
          <p:cNvSpPr/>
          <p:nvPr/>
        </p:nvSpPr>
        <p:spPr>
          <a:xfrm>
            <a:off x="432000" y="1584000"/>
            <a:ext cx="5687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An old idea in Helium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306" name="CustomShape 3"/>
          <p:cNvSpPr/>
          <p:nvPr/>
        </p:nvSpPr>
        <p:spPr>
          <a:xfrm>
            <a:off x="3528000" y="4680000"/>
            <a:ext cx="4175640" cy="268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latin typeface="TeX Gyre Bonum Math"/>
              </a:rPr>
              <a:t>Pitaevskii JETP Lett. 39, 511 (1984)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307" name="" descr=""/>
          <p:cNvPicPr/>
          <p:nvPr/>
        </p:nvPicPr>
        <p:blipFill>
          <a:blip r:embed="rId1"/>
          <a:stretch/>
        </p:blipFill>
        <p:spPr>
          <a:xfrm>
            <a:off x="3672000" y="2223360"/>
            <a:ext cx="3218760" cy="2168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504000" y="432000"/>
            <a:ext cx="9071280" cy="63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Outline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34" name="CustomShape 2"/>
          <p:cNvSpPr/>
          <p:nvPr/>
        </p:nvSpPr>
        <p:spPr>
          <a:xfrm>
            <a:off x="1512000" y="1768680"/>
            <a:ext cx="7343640" cy="2232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r>
              <a:rPr b="0" lang="en-GB" sz="2200" spc="-1" strike="noStrike">
                <a:solidFill>
                  <a:srgbClr val="000000"/>
                </a:solidFill>
                <a:latin typeface="TeX Gyre Bonum Math"/>
              </a:rPr>
              <a:t>Glitches in Neutron Stars</a:t>
            </a:r>
            <a:br/>
            <a:br/>
            <a:r>
              <a:rPr b="0" lang="en-GB" sz="2200" spc="-1" strike="noStrike">
                <a:solidFill>
                  <a:srgbClr val="000000"/>
                </a:solidFill>
                <a:latin typeface="TeX Gyre Bonum Math"/>
              </a:rPr>
              <a:t>Ultracold matter: supersolidity</a:t>
            </a:r>
            <a:br/>
            <a:br/>
            <a:r>
              <a:rPr b="0" lang="en-GB" sz="2200" spc="-1" strike="noStrike">
                <a:solidFill>
                  <a:srgbClr val="000000"/>
                </a:solidFill>
                <a:latin typeface="TeX Gyre Bonum Math"/>
              </a:rPr>
              <a:t>Glitches in rotating dipolar supersolids</a:t>
            </a:r>
            <a:endParaRPr b="0" lang="en-GB" sz="2200" spc="-1" strike="noStrike">
              <a:latin typeface="Arial"/>
            </a:endParaRPr>
          </a:p>
        </p:txBody>
      </p:sp>
      <p:pic>
        <p:nvPicPr>
          <p:cNvPr id="135" name="" descr=""/>
          <p:cNvPicPr/>
          <p:nvPr/>
        </p:nvPicPr>
        <p:blipFill>
          <a:blip r:embed="rId1"/>
          <a:stretch/>
        </p:blipFill>
        <p:spPr>
          <a:xfrm>
            <a:off x="765360" y="3285360"/>
            <a:ext cx="314280" cy="314280"/>
          </a:xfrm>
          <a:prstGeom prst="rect">
            <a:avLst/>
          </a:prstGeom>
          <a:ln>
            <a:noFill/>
          </a:ln>
        </p:spPr>
      </p:pic>
      <p:pic>
        <p:nvPicPr>
          <p:cNvPr id="136" name="" descr=""/>
          <p:cNvPicPr/>
          <p:nvPr/>
        </p:nvPicPr>
        <p:blipFill>
          <a:blip r:embed="rId2"/>
          <a:stretch/>
        </p:blipFill>
        <p:spPr>
          <a:xfrm>
            <a:off x="779400" y="2748600"/>
            <a:ext cx="314280" cy="314280"/>
          </a:xfrm>
          <a:prstGeom prst="rect">
            <a:avLst/>
          </a:prstGeom>
          <a:ln>
            <a:noFill/>
          </a:ln>
        </p:spPr>
      </p:pic>
      <p:pic>
        <p:nvPicPr>
          <p:cNvPr id="137" name="" descr=""/>
          <p:cNvPicPr/>
          <p:nvPr/>
        </p:nvPicPr>
        <p:blipFill>
          <a:blip r:embed="rId3"/>
          <a:stretch/>
        </p:blipFill>
        <p:spPr>
          <a:xfrm>
            <a:off x="792000" y="2160000"/>
            <a:ext cx="314280" cy="314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504000" y="226080"/>
            <a:ext cx="9071280" cy="63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 </a:t>
            </a: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Neutron Stars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648000" y="4824000"/>
            <a:ext cx="2735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latin typeface="TeX Gyre Bonum Math"/>
              </a:rPr>
              <a:t> 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1"/>
          <a:stretch/>
        </p:blipFill>
        <p:spPr>
          <a:xfrm>
            <a:off x="6572880" y="2310840"/>
            <a:ext cx="1922760" cy="1144800"/>
          </a:xfrm>
          <a:prstGeom prst="rect">
            <a:avLst/>
          </a:prstGeom>
          <a:ln>
            <a:noFill/>
          </a:ln>
        </p:spPr>
      </p:pic>
      <p:pic>
        <p:nvPicPr>
          <p:cNvPr id="141" name="" descr=""/>
          <p:cNvPicPr/>
          <p:nvPr/>
        </p:nvPicPr>
        <p:blipFill>
          <a:blip r:embed="rId2"/>
          <a:stretch/>
        </p:blipFill>
        <p:spPr>
          <a:xfrm>
            <a:off x="1152000" y="1224000"/>
            <a:ext cx="3743640" cy="3743640"/>
          </a:xfrm>
          <a:prstGeom prst="rect">
            <a:avLst/>
          </a:prstGeom>
          <a:ln>
            <a:noFill/>
          </a:ln>
        </p:spPr>
      </p:pic>
      <p:sp>
        <p:nvSpPr>
          <p:cNvPr id="142" name="CustomShape 3"/>
          <p:cNvSpPr/>
          <p:nvPr/>
        </p:nvSpPr>
        <p:spPr>
          <a:xfrm>
            <a:off x="1152000" y="5168520"/>
            <a:ext cx="1799640" cy="44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latin typeface="TeX Gyre Bonum Math"/>
              </a:rPr>
              <a:t>Credits: NASA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CustomShape 1"/>
          <p:cNvSpPr/>
          <p:nvPr/>
        </p:nvSpPr>
        <p:spPr>
          <a:xfrm>
            <a:off x="504000" y="226080"/>
            <a:ext cx="9071280" cy="63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Glitches in Neutron Stars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44" name="" descr=""/>
          <p:cNvPicPr/>
          <p:nvPr/>
        </p:nvPicPr>
        <p:blipFill>
          <a:blip r:embed="rId1"/>
          <a:stretch/>
        </p:blipFill>
        <p:spPr>
          <a:xfrm>
            <a:off x="720000" y="1512000"/>
            <a:ext cx="2503080" cy="3239640"/>
          </a:xfrm>
          <a:prstGeom prst="rect">
            <a:avLst/>
          </a:prstGeom>
          <a:ln>
            <a:noFill/>
          </a:ln>
        </p:spPr>
      </p:pic>
      <p:pic>
        <p:nvPicPr>
          <p:cNvPr id="145" name="" descr=""/>
          <p:cNvPicPr/>
          <p:nvPr/>
        </p:nvPicPr>
        <p:blipFill>
          <a:blip r:embed="rId2"/>
          <a:stretch/>
        </p:blipFill>
        <p:spPr>
          <a:xfrm>
            <a:off x="5652000" y="1080000"/>
            <a:ext cx="3375360" cy="2027160"/>
          </a:xfrm>
          <a:prstGeom prst="rect">
            <a:avLst/>
          </a:prstGeom>
          <a:ln>
            <a:noFill/>
          </a:ln>
        </p:spPr>
      </p:pic>
      <p:pic>
        <p:nvPicPr>
          <p:cNvPr id="146" name="" descr=""/>
          <p:cNvPicPr/>
          <p:nvPr/>
        </p:nvPicPr>
        <p:blipFill>
          <a:blip r:embed="rId3"/>
          <a:stretch/>
        </p:blipFill>
        <p:spPr>
          <a:xfrm>
            <a:off x="5285520" y="3497040"/>
            <a:ext cx="3743640" cy="1310400"/>
          </a:xfrm>
          <a:prstGeom prst="rect">
            <a:avLst/>
          </a:prstGeom>
          <a:ln>
            <a:noFill/>
          </a:ln>
        </p:spPr>
      </p:pic>
      <p:pic>
        <p:nvPicPr>
          <p:cNvPr id="147" name="" descr=""/>
          <p:cNvPicPr/>
          <p:nvPr/>
        </p:nvPicPr>
        <p:blipFill>
          <a:blip r:embed="rId4"/>
          <a:stretch/>
        </p:blipFill>
        <p:spPr>
          <a:xfrm>
            <a:off x="5861520" y="4778280"/>
            <a:ext cx="3095640" cy="318600"/>
          </a:xfrm>
          <a:prstGeom prst="rect">
            <a:avLst/>
          </a:prstGeom>
          <a:ln>
            <a:noFill/>
          </a:ln>
        </p:spPr>
      </p:pic>
      <p:sp>
        <p:nvSpPr>
          <p:cNvPr id="148" name="Line 2"/>
          <p:cNvSpPr/>
          <p:nvPr/>
        </p:nvSpPr>
        <p:spPr>
          <a:xfrm flipV="1">
            <a:off x="5148000" y="1512000"/>
            <a:ext cx="1404000" cy="360000"/>
          </a:xfrm>
          <a:prstGeom prst="line">
            <a:avLst/>
          </a:prstGeom>
          <a:ln w="36000">
            <a:solidFill>
              <a:srgbClr val="c9211e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49" name="CustomShape 3"/>
          <p:cNvSpPr/>
          <p:nvPr/>
        </p:nvSpPr>
        <p:spPr>
          <a:xfrm>
            <a:off x="3744000" y="1756440"/>
            <a:ext cx="1403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Spin-down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50" name="CustomShape 4"/>
          <p:cNvSpPr/>
          <p:nvPr/>
        </p:nvSpPr>
        <p:spPr>
          <a:xfrm>
            <a:off x="648000" y="4824000"/>
            <a:ext cx="2735640" cy="647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latin typeface="TeX Gyre Bonum Math"/>
              </a:rPr>
              <a:t> 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51" name="" descr=""/>
          <p:cNvPicPr/>
          <p:nvPr/>
        </p:nvPicPr>
        <p:blipFill>
          <a:blip r:embed="rId5"/>
          <a:stretch/>
        </p:blipFill>
        <p:spPr>
          <a:xfrm>
            <a:off x="3816000" y="2167560"/>
            <a:ext cx="1417320" cy="352080"/>
          </a:xfrm>
          <a:prstGeom prst="rect">
            <a:avLst/>
          </a:prstGeom>
          <a:ln>
            <a:noFill/>
          </a:ln>
        </p:spPr>
      </p:pic>
      <p:sp>
        <p:nvSpPr>
          <p:cNvPr id="152" name="CustomShape 5"/>
          <p:cNvSpPr/>
          <p:nvPr/>
        </p:nvSpPr>
        <p:spPr>
          <a:xfrm>
            <a:off x="5760000" y="5112360"/>
            <a:ext cx="3383640" cy="44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latin typeface="TeX Gyre Bonum Math"/>
              </a:rPr>
              <a:t>Espinoza+ MNRAS, 414,2 (2011)</a:t>
            </a:r>
            <a:endParaRPr b="0" lang="en-GB" sz="1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CustomShape 1"/>
          <p:cNvSpPr/>
          <p:nvPr/>
        </p:nvSpPr>
        <p:spPr>
          <a:xfrm>
            <a:off x="5976000" y="5112000"/>
            <a:ext cx="3167640" cy="447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400" spc="-1" strike="noStrike">
                <a:latin typeface="TeX Gyre Bonum Math"/>
              </a:rPr>
              <a:t>Espinoza+ MNRAS, 414,2(2011)</a:t>
            </a:r>
            <a:endParaRPr b="0" lang="en-GB" sz="1400" spc="-1" strike="noStrike">
              <a:latin typeface="Arial"/>
            </a:endParaRPr>
          </a:p>
        </p:txBody>
      </p:sp>
      <p:pic>
        <p:nvPicPr>
          <p:cNvPr id="154" name="" descr=""/>
          <p:cNvPicPr/>
          <p:nvPr/>
        </p:nvPicPr>
        <p:blipFill>
          <a:blip r:embed="rId1"/>
          <a:stretch/>
        </p:blipFill>
        <p:spPr>
          <a:xfrm>
            <a:off x="5364000" y="3295800"/>
            <a:ext cx="3743640" cy="1310400"/>
          </a:xfrm>
          <a:prstGeom prst="rect">
            <a:avLst/>
          </a:prstGeom>
          <a:ln>
            <a:noFill/>
          </a:ln>
        </p:spPr>
      </p:pic>
      <p:pic>
        <p:nvPicPr>
          <p:cNvPr id="155" name="" descr=""/>
          <p:cNvPicPr/>
          <p:nvPr/>
        </p:nvPicPr>
        <p:blipFill>
          <a:blip r:embed="rId2"/>
          <a:stretch/>
        </p:blipFill>
        <p:spPr>
          <a:xfrm>
            <a:off x="5940000" y="4577040"/>
            <a:ext cx="3095640" cy="318600"/>
          </a:xfrm>
          <a:prstGeom prst="rect">
            <a:avLst/>
          </a:prstGeom>
          <a:ln>
            <a:noFill/>
          </a:ln>
        </p:spPr>
      </p:pic>
      <p:sp>
        <p:nvSpPr>
          <p:cNvPr id="156" name="CustomShape 2"/>
          <p:cNvSpPr/>
          <p:nvPr/>
        </p:nvSpPr>
        <p:spPr>
          <a:xfrm>
            <a:off x="7272000" y="3168000"/>
            <a:ext cx="1007640" cy="1583640"/>
          </a:xfrm>
          <a:prstGeom prst="ellipse">
            <a:avLst/>
          </a:prstGeom>
          <a:noFill/>
          <a:ln w="36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157" name="CustomShape 3"/>
          <p:cNvSpPr/>
          <p:nvPr/>
        </p:nvSpPr>
        <p:spPr>
          <a:xfrm>
            <a:off x="4356000" y="3664440"/>
            <a:ext cx="863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latin typeface="TeX Gyre Bonum Math"/>
              </a:rPr>
              <a:t>Glitch event 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58" name="CustomShape 4"/>
          <p:cNvSpPr/>
          <p:nvPr/>
        </p:nvSpPr>
        <p:spPr>
          <a:xfrm>
            <a:off x="1440000" y="1728000"/>
            <a:ext cx="7430040" cy="1151640"/>
          </a:xfrm>
          <a:prstGeom prst="rect">
            <a:avLst/>
          </a:prstGeom>
          <a:noFill/>
          <a:ln w="36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59" name="" descr=""/>
          <p:cNvPicPr/>
          <p:nvPr/>
        </p:nvPicPr>
        <p:blipFill>
          <a:blip r:embed="rId3"/>
          <a:stretch/>
        </p:blipFill>
        <p:spPr>
          <a:xfrm>
            <a:off x="1944000" y="2088000"/>
            <a:ext cx="2046240" cy="359640"/>
          </a:xfrm>
          <a:prstGeom prst="rect">
            <a:avLst/>
          </a:prstGeom>
          <a:ln>
            <a:noFill/>
          </a:ln>
        </p:spPr>
      </p:pic>
      <p:sp>
        <p:nvSpPr>
          <p:cNvPr id="160" name="CustomShape 5"/>
          <p:cNvSpPr/>
          <p:nvPr/>
        </p:nvSpPr>
        <p:spPr>
          <a:xfrm>
            <a:off x="4248000" y="3492000"/>
            <a:ext cx="1079640" cy="863640"/>
          </a:xfrm>
          <a:prstGeom prst="rect">
            <a:avLst/>
          </a:prstGeom>
          <a:noFill/>
          <a:ln w="36000">
            <a:solidFill>
              <a:srgbClr val="c9211e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161" name="" descr=""/>
          <p:cNvPicPr/>
          <p:nvPr/>
        </p:nvPicPr>
        <p:blipFill>
          <a:blip r:embed="rId4"/>
          <a:stretch/>
        </p:blipFill>
        <p:spPr>
          <a:xfrm>
            <a:off x="5436000" y="2090880"/>
            <a:ext cx="2951640" cy="356760"/>
          </a:xfrm>
          <a:prstGeom prst="rect">
            <a:avLst/>
          </a:prstGeom>
          <a:ln>
            <a:noFill/>
          </a:ln>
        </p:spPr>
      </p:pic>
      <p:pic>
        <p:nvPicPr>
          <p:cNvPr id="162" name="" descr=""/>
          <p:cNvPicPr/>
          <p:nvPr/>
        </p:nvPicPr>
        <p:blipFill>
          <a:blip r:embed="rId5"/>
          <a:stretch/>
        </p:blipFill>
        <p:spPr>
          <a:xfrm>
            <a:off x="4556520" y="2174400"/>
            <a:ext cx="411120" cy="273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504000" y="226080"/>
            <a:ext cx="9071280" cy="637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Neutron Star structure </a:t>
            </a:r>
            <a:endParaRPr b="0" lang="en-GB" sz="3200" spc="-1" strike="noStrike">
              <a:latin typeface="Arial"/>
            </a:endParaRPr>
          </a:p>
        </p:txBody>
      </p:sp>
      <p:sp>
        <p:nvSpPr>
          <p:cNvPr id="164" name="CustomShape 2"/>
          <p:cNvSpPr/>
          <p:nvPr/>
        </p:nvSpPr>
        <p:spPr>
          <a:xfrm>
            <a:off x="5472000" y="5112000"/>
            <a:ext cx="3095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TeX Gyre Bonum Math"/>
              </a:rPr>
              <a:t>Negele+ Nucl. Phys. A207,298 (1973)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65" name="CustomShape 3"/>
          <p:cNvSpPr/>
          <p:nvPr/>
        </p:nvSpPr>
        <p:spPr>
          <a:xfrm>
            <a:off x="8280000" y="2044440"/>
            <a:ext cx="1727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eX Gyre Bonum Math"/>
              </a:rPr>
              <a:t>Superfluid neutrons</a:t>
            </a:r>
            <a:endParaRPr b="0" lang="en-GB" sz="1800" spc="-1" strike="noStrike">
              <a:latin typeface="Arial"/>
            </a:endParaRPr>
          </a:p>
        </p:txBody>
      </p:sp>
      <p:sp>
        <p:nvSpPr>
          <p:cNvPr id="166" name="CustomShape 4"/>
          <p:cNvSpPr/>
          <p:nvPr/>
        </p:nvSpPr>
        <p:spPr>
          <a:xfrm>
            <a:off x="8640000" y="3397680"/>
            <a:ext cx="1727640" cy="345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eX Gyre Bonum Math"/>
              </a:rPr>
              <a:t>Protons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475200" y="1351080"/>
            <a:ext cx="5212440" cy="3868560"/>
          </a:xfrm>
          <a:prstGeom prst="rect">
            <a:avLst/>
          </a:prstGeom>
          <a:ln>
            <a:noFill/>
          </a:ln>
        </p:spPr>
      </p:pic>
      <p:sp>
        <p:nvSpPr>
          <p:cNvPr id="168" name="CustomShape 5"/>
          <p:cNvSpPr/>
          <p:nvPr/>
        </p:nvSpPr>
        <p:spPr>
          <a:xfrm>
            <a:off x="1332000" y="3060000"/>
            <a:ext cx="791640" cy="431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2000" spc="-1" strike="noStrike">
                <a:latin typeface="TeX Gyre Termes"/>
              </a:rPr>
              <a:t>core</a:t>
            </a:r>
            <a:endParaRPr b="0" lang="en-GB" sz="2000" spc="-1" strike="noStrike">
              <a:latin typeface="Arial"/>
            </a:endParaRPr>
          </a:p>
        </p:txBody>
      </p:sp>
      <p:pic>
        <p:nvPicPr>
          <p:cNvPr id="169" name="" descr=""/>
          <p:cNvPicPr/>
          <p:nvPr/>
        </p:nvPicPr>
        <p:blipFill>
          <a:blip r:embed="rId2"/>
          <a:stretch/>
        </p:blipFill>
        <p:spPr>
          <a:xfrm>
            <a:off x="4896000" y="1872000"/>
            <a:ext cx="3311640" cy="2552760"/>
          </a:xfrm>
          <a:prstGeom prst="rect">
            <a:avLst/>
          </a:prstGeom>
          <a:ln>
            <a:noFill/>
          </a:ln>
        </p:spPr>
      </p:pic>
      <p:sp>
        <p:nvSpPr>
          <p:cNvPr id="170" name="Line 6"/>
          <p:cNvSpPr/>
          <p:nvPr/>
        </p:nvSpPr>
        <p:spPr>
          <a:xfrm flipV="1">
            <a:off x="7344000" y="3600000"/>
            <a:ext cx="1152000" cy="216000"/>
          </a:xfrm>
          <a:prstGeom prst="line">
            <a:avLst/>
          </a:prstGeom>
          <a:ln w="36000">
            <a:solidFill>
              <a:srgbClr val="86114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1" name="Line 7"/>
          <p:cNvSpPr/>
          <p:nvPr/>
        </p:nvSpPr>
        <p:spPr>
          <a:xfrm flipV="1">
            <a:off x="7200000" y="2304000"/>
            <a:ext cx="1008000" cy="648000"/>
          </a:xfrm>
          <a:prstGeom prst="line">
            <a:avLst/>
          </a:prstGeom>
          <a:ln w="36000">
            <a:solidFill>
              <a:srgbClr val="86114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pic>
        <p:nvPicPr>
          <p:cNvPr id="172" name="" descr=""/>
          <p:cNvPicPr/>
          <p:nvPr/>
        </p:nvPicPr>
        <p:blipFill>
          <a:blip r:embed="rId3"/>
          <a:stretch/>
        </p:blipFill>
        <p:spPr>
          <a:xfrm>
            <a:off x="6912000" y="1368000"/>
            <a:ext cx="2432880" cy="293760"/>
          </a:xfrm>
          <a:prstGeom prst="rect">
            <a:avLst/>
          </a:prstGeom>
          <a:ln>
            <a:noFill/>
          </a:ln>
        </p:spPr>
      </p:pic>
      <p:sp>
        <p:nvSpPr>
          <p:cNvPr id="173" name="CustomShape 8"/>
          <p:cNvSpPr/>
          <p:nvPr/>
        </p:nvSpPr>
        <p:spPr>
          <a:xfrm>
            <a:off x="5832000" y="1728000"/>
            <a:ext cx="863640" cy="359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7920000" y="1828440"/>
            <a:ext cx="1727640" cy="547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eX Gyre Bonum Math"/>
              </a:rPr>
              <a:t>Superfluid neutrons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75" name="" descr=""/>
          <p:cNvPicPr/>
          <p:nvPr/>
        </p:nvPicPr>
        <p:blipFill>
          <a:blip r:embed="rId1"/>
          <a:stretch/>
        </p:blipFill>
        <p:spPr>
          <a:xfrm>
            <a:off x="3816000" y="1588680"/>
            <a:ext cx="4103640" cy="3162960"/>
          </a:xfrm>
          <a:prstGeom prst="rect">
            <a:avLst/>
          </a:prstGeom>
          <a:ln>
            <a:noFill/>
          </a:ln>
        </p:spPr>
      </p:pic>
      <p:sp>
        <p:nvSpPr>
          <p:cNvPr id="176" name="Line 2"/>
          <p:cNvSpPr/>
          <p:nvPr/>
        </p:nvSpPr>
        <p:spPr>
          <a:xfrm flipV="1">
            <a:off x="6840000" y="2304000"/>
            <a:ext cx="1008000" cy="648000"/>
          </a:xfrm>
          <a:prstGeom prst="line">
            <a:avLst/>
          </a:prstGeom>
          <a:ln w="36000">
            <a:solidFill>
              <a:srgbClr val="861141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177" name="CustomShape 3"/>
          <p:cNvSpPr/>
          <p:nvPr/>
        </p:nvSpPr>
        <p:spPr>
          <a:xfrm>
            <a:off x="648000" y="5084640"/>
            <a:ext cx="467964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000000"/>
                </a:solidFill>
                <a:latin typeface="TeX Gyre Bonum Math"/>
              </a:rPr>
              <a:t>Warszawski+ MNRAS, 415,1611 (2011)</a:t>
            </a:r>
            <a:endParaRPr b="0" lang="en-GB" sz="1200" spc="-1" strike="noStrike">
              <a:latin typeface="Arial"/>
            </a:endParaRPr>
          </a:p>
        </p:txBody>
      </p:sp>
      <p:sp>
        <p:nvSpPr>
          <p:cNvPr id="178" name="CustomShape 4"/>
          <p:cNvSpPr/>
          <p:nvPr/>
        </p:nvSpPr>
        <p:spPr>
          <a:xfrm>
            <a:off x="561240" y="864000"/>
            <a:ext cx="8222400" cy="775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Autofit/>
          </a:bodyPr>
          <a:p>
            <a:pPr>
              <a:lnSpc>
                <a:spcPct val="100000"/>
              </a:lnSpc>
            </a:pPr>
            <a:r>
              <a:rPr b="0" lang="en-GB" sz="1800" spc="-1" strike="noStrike">
                <a:solidFill>
                  <a:srgbClr val="000000"/>
                </a:solidFill>
                <a:latin typeface="TeX Gyre Bonum Math"/>
              </a:rPr>
              <a:t>Vortices unpinning in the inner crust transfers angular momentum to the outer crust</a:t>
            </a:r>
            <a:endParaRPr b="0" lang="en-GB" sz="1800" spc="-1" strike="noStrike">
              <a:latin typeface="Arial"/>
            </a:endParaRPr>
          </a:p>
        </p:txBody>
      </p:sp>
      <p:pic>
        <p:nvPicPr>
          <p:cNvPr id="179" name="" descr=""/>
          <p:cNvPicPr/>
          <p:nvPr/>
        </p:nvPicPr>
        <p:blipFill>
          <a:blip r:embed="rId2"/>
          <a:stretch/>
        </p:blipFill>
        <p:spPr>
          <a:xfrm>
            <a:off x="1440000" y="2866320"/>
            <a:ext cx="1727640" cy="286920"/>
          </a:xfrm>
          <a:prstGeom prst="rect">
            <a:avLst/>
          </a:prstGeom>
          <a:ln>
            <a:noFill/>
          </a:ln>
        </p:spPr>
      </p:pic>
      <p:sp>
        <p:nvSpPr>
          <p:cNvPr id="180" name="CustomShape 5"/>
          <p:cNvSpPr/>
          <p:nvPr/>
        </p:nvSpPr>
        <p:spPr>
          <a:xfrm>
            <a:off x="5400000" y="1516680"/>
            <a:ext cx="863640" cy="35964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CustomShape 1"/>
          <p:cNvSpPr/>
          <p:nvPr/>
        </p:nvSpPr>
        <p:spPr>
          <a:xfrm>
            <a:off x="648000" y="2340000"/>
            <a:ext cx="9071280" cy="5756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 algn="ctr">
              <a:lnSpc>
                <a:spcPct val="100000"/>
              </a:lnSpc>
            </a:pPr>
            <a:r>
              <a:rPr b="0" lang="en-GB" sz="3200" spc="-1" strike="noStrike">
                <a:solidFill>
                  <a:srgbClr val="355269"/>
                </a:solidFill>
                <a:latin typeface="TeX Gyre Bonum Math"/>
              </a:rPr>
              <a:t>Ultracold matter </a:t>
            </a:r>
            <a:endParaRPr b="0" lang="en-GB" sz="3200" spc="-1" strike="noStrike">
              <a:latin typeface="Arial"/>
            </a:endParaRPr>
          </a:p>
        </p:txBody>
      </p:sp>
      <p:pic>
        <p:nvPicPr>
          <p:cNvPr id="182" name="" descr=""/>
          <p:cNvPicPr/>
          <p:nvPr/>
        </p:nvPicPr>
        <p:blipFill>
          <a:blip r:embed="rId1"/>
          <a:stretch/>
        </p:blipFill>
        <p:spPr>
          <a:xfrm>
            <a:off x="2700000" y="2448000"/>
            <a:ext cx="314280" cy="3142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7680F7141451344BB1F7CF3BA9BCB10" ma:contentTypeVersion="23" ma:contentTypeDescription="Create a new document." ma:contentTypeScope="" ma:versionID="42ea30602e8b5068a52a564d24bdedab">
  <xsd:schema xmlns:xsd="http://www.w3.org/2001/XMLSchema" xmlns:xs="http://www.w3.org/2001/XMLSchema" xmlns:p="http://schemas.microsoft.com/office/2006/metadata/properties" xmlns:ns2="56c7aab3-81b5-44ad-ad72-57c916b76c08" xmlns:ns3="e269b097-0687-4382-95a6-d1187d84b2a1" targetNamespace="http://schemas.microsoft.com/office/2006/metadata/properties" ma:root="true" ma:fieldsID="ef94885cbb599acb1dee5aeca2ae8af3" ns2:_="" ns3:_="">
    <xsd:import namespace="56c7aab3-81b5-44ad-ad72-57c916b76c08"/>
    <xsd:import namespace="e269b097-0687-4382-95a6-d1187d84b2a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PageURL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PublicURL" minOccurs="0"/>
                <xsd:element ref="ns3:MediaLengthInSeconds" minOccurs="0"/>
                <xsd:element ref="ns2:_dlc_DocId" minOccurs="0"/>
                <xsd:element ref="ns2:_dlc_DocIdUrl" minOccurs="0"/>
                <xsd:element ref="ns2:_dlc_DocIdPersistId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  <xsd:element ref="ns3:DocumentType" minOccurs="0"/>
                <xsd:element ref="ns3:Programme_x0020_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6c7aab3-81b5-44ad-ad72-57c916b76c0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23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24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5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8" nillable="true" ma:displayName="Taxonomy Catch All Column" ma:hidden="true" ma:list="{0a156b87-8603-40c3-a6c8-180fbcb95d75}" ma:internalName="TaxCatchAll" ma:showField="CatchAllData" ma:web="56c7aab3-81b5-44ad-ad72-57c916b76c0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69b097-0687-4382-95a6-d1187d84b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PageURL" ma:index="12" nillable="true" ma:displayName="Page URL" ma:internalName="PageURL">
      <xsd:simpleType>
        <xsd:restriction base="dms:Note">
          <xsd:maxLength value="255"/>
        </xsd:restriction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PublicURL" ma:index="21" nillable="true" ma:displayName="PublicURL" ma:description="The public web address of the file (to use in site publisher)" ma:format="Dropdown" ma:internalName="PublicURL">
      <xsd:simpleType>
        <xsd:restriction base="dms:Text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7" nillable="true" ma:taxonomy="true" ma:internalName="lcf76f155ced4ddcb4097134ff3c332f" ma:taxonomyFieldName="MediaServiceImageTags" ma:displayName="Image Tags" ma:readOnly="false" ma:fieldId="{5cf76f15-5ced-4ddc-b409-7134ff3c332f}" ma:taxonomyMulti="true" ma:sspId="cbf2f534-9c3d-494b-83fb-768e807180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3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DocumentType" ma:index="31" nillable="true" ma:displayName="Document Type" ma:format="Dropdown" ma:internalName="DocumentType">
      <xsd:simpleType>
        <xsd:restriction base="dms:Choice">
          <xsd:enumeration value="Policy"/>
          <xsd:enumeration value="Procedure"/>
          <xsd:enumeration value="Template"/>
          <xsd:enumeration value="Terms of Reference"/>
          <xsd:enumeration value="Guidance"/>
          <xsd:enumeration value="Other"/>
        </xsd:restriction>
      </xsd:simpleType>
    </xsd:element>
    <xsd:element name="Programme_x0020_Code" ma:index="32" nillable="true" ma:displayName="Programme Code" ma:list="{bcb46e99-e5d1-4a56-91e3-5977ba9b4df8}" ma:internalName="Programme_x0020_Code" ma:showField="Titl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6c7aab3-81b5-44ad-ad72-57c916b76c08" xsi:nil="true"/>
    <PublicURL xmlns="e269b097-0687-4382-95a6-d1187d84b2a1" xsi:nil="true"/>
    <Programme_x0020_Code xmlns="e269b097-0687-4382-95a6-d1187d84b2a1" xsi:nil="true"/>
    <DocumentType xmlns="e269b097-0687-4382-95a6-d1187d84b2a1" xsi:nil="true"/>
    <lcf76f155ced4ddcb4097134ff3c332f xmlns="e269b097-0687-4382-95a6-d1187d84b2a1">
      <Terms xmlns="http://schemas.microsoft.com/office/infopath/2007/PartnerControls"/>
    </lcf76f155ced4ddcb4097134ff3c332f>
    <PageURL xmlns="e269b097-0687-4382-95a6-d1187d84b2a1" xsi:nil="true"/>
    <_dlc_DocId xmlns="56c7aab3-81b5-44ad-ad72-57c916b76c08">7D7UTFFHD354-1258763940-48231</_dlc_DocId>
    <_dlc_DocIdUrl xmlns="56c7aab3-81b5-44ad-ad72-57c916b76c08">
      <Url>https://sotonac.sharepoint.com/teams/PublicDocuments/_layouts/15/DocIdRedir.aspx?ID=7D7UTFFHD354-1258763940-48231</Url>
      <Description>7D7UTFFHD354-1258763940-48231</Description>
    </_dlc_DocIdUrl>
  </documentManagement>
</p:properties>
</file>

<file path=customXml/itemProps1.xml><?xml version="1.0" encoding="utf-8"?>
<ds:datastoreItem xmlns:ds="http://schemas.openxmlformats.org/officeDocument/2006/customXml" ds:itemID="{82565BD4-1703-493E-BAC7-0A1620493FCF}"/>
</file>

<file path=customXml/itemProps2.xml><?xml version="1.0" encoding="utf-8"?>
<ds:datastoreItem xmlns:ds="http://schemas.openxmlformats.org/officeDocument/2006/customXml" ds:itemID="{806102C6-B530-4079-9775-E822AE0C97B4}"/>
</file>

<file path=customXml/itemProps3.xml><?xml version="1.0" encoding="utf-8"?>
<ds:datastoreItem xmlns:ds="http://schemas.openxmlformats.org/officeDocument/2006/customXml" ds:itemID="{0EA5DEE9-F102-4EE1-8451-110D4554B1CA}"/>
</file>

<file path=customXml/itemProps4.xml><?xml version="1.0" encoding="utf-8"?>
<ds:datastoreItem xmlns:ds="http://schemas.openxmlformats.org/officeDocument/2006/customXml" ds:itemID="{E6261233-BC15-47E2-A4CB-2F886C53AFD4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12193</TotalTime>
  <Application>LibreOffice/6.4.7.2$Linux_X86_64 LibreOffice_project/40$Build-2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dc:description/>
  <cp:lastModifiedBy/>
  <cp:revision>376</cp:revision>
  <dcterms:created xsi:type="dcterms:W3CDTF">2023-06-29T15:56:36Z</dcterms:created>
  <dcterms:modified xsi:type="dcterms:W3CDTF">2023-12-18T10:39:06Z</dcterms:modified>
  <dc:language>en-GB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0x010100D7680F7141451344BB1F7CF3BA9BCB10</vt:lpwstr>
  </property>
  <property fmtid="{D5CDD505-2E9C-101B-9397-08002B2CF9AE}" pid="3" name="_dlc_DocIdItemGuid">
    <vt:lpwstr>9466d472-6a8f-4e16-b55c-c56ea772f49a</vt:lpwstr>
  </property>
</Properties>
</file>