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14" r:id="rId2"/>
    <p:sldId id="356" r:id="rId3"/>
    <p:sldId id="258" r:id="rId4"/>
    <p:sldId id="379" r:id="rId5"/>
    <p:sldId id="315" r:id="rId6"/>
    <p:sldId id="376" r:id="rId7"/>
    <p:sldId id="357" r:id="rId8"/>
    <p:sldId id="358" r:id="rId9"/>
    <p:sldId id="378" r:id="rId10"/>
    <p:sldId id="359" r:id="rId11"/>
    <p:sldId id="360" r:id="rId12"/>
    <p:sldId id="363" r:id="rId13"/>
    <p:sldId id="361" r:id="rId14"/>
    <p:sldId id="365" r:id="rId15"/>
    <p:sldId id="364" r:id="rId16"/>
    <p:sldId id="366" r:id="rId17"/>
    <p:sldId id="380" r:id="rId18"/>
    <p:sldId id="317" r:id="rId19"/>
    <p:sldId id="367" r:id="rId20"/>
    <p:sldId id="368" r:id="rId21"/>
    <p:sldId id="369" r:id="rId22"/>
    <p:sldId id="318" r:id="rId23"/>
    <p:sldId id="319" r:id="rId24"/>
    <p:sldId id="320" r:id="rId25"/>
    <p:sldId id="348" r:id="rId26"/>
    <p:sldId id="381" r:id="rId27"/>
    <p:sldId id="382" r:id="rId28"/>
    <p:sldId id="349" r:id="rId29"/>
    <p:sldId id="350" r:id="rId30"/>
    <p:sldId id="327" r:id="rId31"/>
    <p:sldId id="370" r:id="rId32"/>
    <p:sldId id="339" r:id="rId33"/>
    <p:sldId id="371" r:id="rId34"/>
    <p:sldId id="372" r:id="rId35"/>
    <p:sldId id="340" r:id="rId36"/>
    <p:sldId id="341" r:id="rId37"/>
    <p:sldId id="312" r:id="rId38"/>
    <p:sldId id="313" r:id="rId39"/>
  </p:sldIdLst>
  <p:sldSz cx="9144000" cy="6858000" type="letter"/>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hiddenSlides="1"/>
  <p:clrMru>
    <a:srgbClr val="FF0000"/>
    <a:srgbClr val="FF6600"/>
    <a:srgbClr val="E7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81014" autoAdjust="0"/>
  </p:normalViewPr>
  <p:slideViewPr>
    <p:cSldViewPr>
      <p:cViewPr varScale="1">
        <p:scale>
          <a:sx n="91" d="100"/>
          <a:sy n="91" d="100"/>
        </p:scale>
        <p:origin x="-1626"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86" y="-72"/>
      </p:cViewPr>
      <p:guideLst>
        <p:guide orient="horz" pos="3224"/>
        <p:guide pos="2236"/>
      </p:guideLst>
    </p:cSldViewPr>
  </p:notesViewPr>
  <p:gridSpacing cx="38165" cy="3816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smtClean="0"/>
            </a:lvl1pPr>
          </a:lstStyle>
          <a:p>
            <a:pPr>
              <a:defRPr/>
            </a:pPr>
            <a:endParaRPr lang="en-US" altLang="en-US"/>
          </a:p>
        </p:txBody>
      </p:sp>
      <p:sp>
        <p:nvSpPr>
          <p:cNvPr id="19459"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smtClean="0"/>
            </a:lvl1pPr>
          </a:lstStyle>
          <a:p>
            <a:pPr>
              <a:defRPr/>
            </a:pPr>
            <a:endParaRPr lang="en-US" altLang="en-US"/>
          </a:p>
        </p:txBody>
      </p:sp>
      <p:sp>
        <p:nvSpPr>
          <p:cNvPr id="19460"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smtClean="0"/>
            </a:lvl1pPr>
          </a:lstStyle>
          <a:p>
            <a:pPr>
              <a:defRPr/>
            </a:pPr>
            <a:endParaRPr lang="en-US" altLang="en-US"/>
          </a:p>
        </p:txBody>
      </p:sp>
      <p:sp>
        <p:nvSpPr>
          <p:cNvPr id="19461"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F29973B4-D11B-4E62-A11D-AB210F95A98A}" type="slidenum">
              <a:rPr lang="en-US" altLang="en-US"/>
              <a:pPr>
                <a:defRPr/>
              </a:pPr>
              <a:t>‹#›</a:t>
            </a:fld>
            <a:endParaRPr lang="en-US" altLang="en-US"/>
          </a:p>
        </p:txBody>
      </p:sp>
    </p:spTree>
    <p:extLst>
      <p:ext uri="{BB962C8B-B14F-4D97-AF65-F5344CB8AC3E}">
        <p14:creationId xmlns:p14="http://schemas.microsoft.com/office/powerpoint/2010/main" val="2720059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4"/>
          <p:cNvSpPr>
            <a:spLocks noGrp="1" noRot="1" noChangeAspect="1" noChangeArrowheads="1" noTextEdit="1"/>
          </p:cNvSpPr>
          <p:nvPr>
            <p:ph type="sldImg" idx="2"/>
          </p:nvPr>
        </p:nvSpPr>
        <p:spPr bwMode="auto">
          <a:xfrm>
            <a:off x="50800" y="169863"/>
            <a:ext cx="6997700" cy="5246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315913" y="5591175"/>
            <a:ext cx="6467475" cy="426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altLang="en-US" noProof="0" smtClean="0"/>
              <a:t>Notes Text Time New Roman 12pt</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a:p>
            <a:pPr lvl="0"/>
            <a:endParaRPr lang="en-US" altLang="en-US" noProof="0" smtClean="0"/>
          </a:p>
          <a:p>
            <a:pPr lvl="0"/>
            <a:r>
              <a:rPr lang="en-US" altLang="en-US" noProof="0" smtClean="0"/>
              <a:t>Line Spacing is 0.9</a:t>
            </a:r>
          </a:p>
          <a:p>
            <a:pPr lvl="0"/>
            <a:r>
              <a:rPr lang="en-US" altLang="en-US" noProof="0" smtClean="0"/>
              <a:t>Paragraph Spacing is 0.15</a:t>
            </a:r>
          </a:p>
          <a:p>
            <a:pPr lvl="0"/>
            <a:endParaRPr lang="en-US" altLang="en-US" noProof="0" smtClean="0"/>
          </a:p>
          <a:p>
            <a:pPr lvl="0"/>
            <a:r>
              <a:rPr lang="en-US" altLang="en-US" noProof="0" smtClean="0"/>
              <a:t>Commands are written in Courier New 12pt</a:t>
            </a:r>
          </a:p>
          <a:p>
            <a:pPr lvl="0"/>
            <a:endParaRPr lang="en-US" altLang="en-US" noProof="0" smtClean="0"/>
          </a:p>
        </p:txBody>
      </p:sp>
      <p:sp>
        <p:nvSpPr>
          <p:cNvPr id="31748" name="notes_unit_title"/>
          <p:cNvSpPr>
            <a:spLocks noChangeArrowheads="1"/>
          </p:cNvSpPr>
          <p:nvPr/>
        </p:nvSpPr>
        <p:spPr bwMode="gray">
          <a:xfrm>
            <a:off x="269875" y="9928225"/>
            <a:ext cx="2476500" cy="138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1047750" eaLnBrk="0" hangingPunct="0">
              <a:defRPr sz="2400">
                <a:solidFill>
                  <a:schemeClr val="tx1"/>
                </a:solidFill>
                <a:latin typeface="Times New Roman" pitchFamily="18" charset="0"/>
              </a:defRPr>
            </a:lvl1pPr>
            <a:lvl2pPr marL="742950" indent="-285750" defTabSz="1047750" eaLnBrk="0" hangingPunct="0">
              <a:defRPr sz="2400">
                <a:solidFill>
                  <a:schemeClr val="tx1"/>
                </a:solidFill>
                <a:latin typeface="Times New Roman" pitchFamily="18" charset="0"/>
              </a:defRPr>
            </a:lvl2pPr>
            <a:lvl3pPr marL="1143000" indent="-228600" defTabSz="1047750" eaLnBrk="0" hangingPunct="0">
              <a:defRPr sz="2400">
                <a:solidFill>
                  <a:schemeClr val="tx1"/>
                </a:solidFill>
                <a:latin typeface="Times New Roman" pitchFamily="18" charset="0"/>
              </a:defRPr>
            </a:lvl3pPr>
            <a:lvl4pPr marL="1600200" indent="-228600" defTabSz="1047750" eaLnBrk="0" hangingPunct="0">
              <a:defRPr sz="2400">
                <a:solidFill>
                  <a:schemeClr val="tx1"/>
                </a:solidFill>
                <a:latin typeface="Times New Roman" pitchFamily="18" charset="0"/>
              </a:defRPr>
            </a:lvl4pPr>
            <a:lvl5pPr marL="2057400" indent="-228600" defTabSz="1047750" eaLnBrk="0" hangingPunct="0">
              <a:defRPr sz="2400">
                <a:solidFill>
                  <a:schemeClr val="tx1"/>
                </a:solidFill>
                <a:latin typeface="Times New Roman" pitchFamily="18" charset="0"/>
              </a:defRPr>
            </a:lvl5pPr>
            <a:lvl6pPr marL="2514600" indent="-228600" defTabSz="1047750" eaLnBrk="0" fontAlgn="base" hangingPunct="0">
              <a:spcBef>
                <a:spcPct val="0"/>
              </a:spcBef>
              <a:spcAft>
                <a:spcPct val="0"/>
              </a:spcAft>
              <a:defRPr sz="2400">
                <a:solidFill>
                  <a:schemeClr val="tx1"/>
                </a:solidFill>
                <a:latin typeface="Times New Roman" pitchFamily="18" charset="0"/>
              </a:defRPr>
            </a:lvl6pPr>
            <a:lvl7pPr marL="2971800" indent="-228600" defTabSz="1047750" eaLnBrk="0" fontAlgn="base" hangingPunct="0">
              <a:spcBef>
                <a:spcPct val="0"/>
              </a:spcBef>
              <a:spcAft>
                <a:spcPct val="0"/>
              </a:spcAft>
              <a:defRPr sz="2400">
                <a:solidFill>
                  <a:schemeClr val="tx1"/>
                </a:solidFill>
                <a:latin typeface="Times New Roman" pitchFamily="18" charset="0"/>
              </a:defRPr>
            </a:lvl7pPr>
            <a:lvl8pPr marL="3429000" indent="-228600" defTabSz="1047750" eaLnBrk="0" fontAlgn="base" hangingPunct="0">
              <a:spcBef>
                <a:spcPct val="0"/>
              </a:spcBef>
              <a:spcAft>
                <a:spcPct val="0"/>
              </a:spcAft>
              <a:defRPr sz="2400">
                <a:solidFill>
                  <a:schemeClr val="tx1"/>
                </a:solidFill>
                <a:latin typeface="Times New Roman" pitchFamily="18" charset="0"/>
              </a:defRPr>
            </a:lvl8pPr>
            <a:lvl9pPr marL="3886200" indent="-228600" defTabSz="10477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900" smtClean="0">
                <a:latin typeface="Arial" charset="0"/>
              </a:rPr>
              <a:t>Unit Title</a:t>
            </a:r>
          </a:p>
        </p:txBody>
      </p:sp>
      <p:sp>
        <p:nvSpPr>
          <p:cNvPr id="31749" name="notes_workshop_title"/>
          <p:cNvSpPr>
            <a:spLocks noChangeArrowheads="1"/>
          </p:cNvSpPr>
          <p:nvPr/>
        </p:nvSpPr>
        <p:spPr bwMode="gray">
          <a:xfrm>
            <a:off x="269875" y="10066338"/>
            <a:ext cx="2476500" cy="13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1047750" eaLnBrk="0" hangingPunct="0">
              <a:defRPr sz="2400">
                <a:solidFill>
                  <a:schemeClr val="tx1"/>
                </a:solidFill>
                <a:latin typeface="Times New Roman" pitchFamily="18" charset="0"/>
              </a:defRPr>
            </a:lvl1pPr>
            <a:lvl2pPr marL="742950" indent="-285750" defTabSz="1047750" eaLnBrk="0" hangingPunct="0">
              <a:defRPr sz="2400">
                <a:solidFill>
                  <a:schemeClr val="tx1"/>
                </a:solidFill>
                <a:latin typeface="Times New Roman" pitchFamily="18" charset="0"/>
              </a:defRPr>
            </a:lvl2pPr>
            <a:lvl3pPr marL="1143000" indent="-228600" defTabSz="1047750" eaLnBrk="0" hangingPunct="0">
              <a:defRPr sz="2400">
                <a:solidFill>
                  <a:schemeClr val="tx1"/>
                </a:solidFill>
                <a:latin typeface="Times New Roman" pitchFamily="18" charset="0"/>
              </a:defRPr>
            </a:lvl3pPr>
            <a:lvl4pPr marL="1600200" indent="-228600" defTabSz="1047750" eaLnBrk="0" hangingPunct="0">
              <a:defRPr sz="2400">
                <a:solidFill>
                  <a:schemeClr val="tx1"/>
                </a:solidFill>
                <a:latin typeface="Times New Roman" pitchFamily="18" charset="0"/>
              </a:defRPr>
            </a:lvl4pPr>
            <a:lvl5pPr marL="2057400" indent="-228600" defTabSz="1047750" eaLnBrk="0" hangingPunct="0">
              <a:defRPr sz="2400">
                <a:solidFill>
                  <a:schemeClr val="tx1"/>
                </a:solidFill>
                <a:latin typeface="Times New Roman" pitchFamily="18" charset="0"/>
              </a:defRPr>
            </a:lvl5pPr>
            <a:lvl6pPr marL="2514600" indent="-228600" defTabSz="1047750" eaLnBrk="0" fontAlgn="base" hangingPunct="0">
              <a:spcBef>
                <a:spcPct val="0"/>
              </a:spcBef>
              <a:spcAft>
                <a:spcPct val="0"/>
              </a:spcAft>
              <a:defRPr sz="2400">
                <a:solidFill>
                  <a:schemeClr val="tx1"/>
                </a:solidFill>
                <a:latin typeface="Times New Roman" pitchFamily="18" charset="0"/>
              </a:defRPr>
            </a:lvl6pPr>
            <a:lvl7pPr marL="2971800" indent="-228600" defTabSz="1047750" eaLnBrk="0" fontAlgn="base" hangingPunct="0">
              <a:spcBef>
                <a:spcPct val="0"/>
              </a:spcBef>
              <a:spcAft>
                <a:spcPct val="0"/>
              </a:spcAft>
              <a:defRPr sz="2400">
                <a:solidFill>
                  <a:schemeClr val="tx1"/>
                </a:solidFill>
                <a:latin typeface="Times New Roman" pitchFamily="18" charset="0"/>
              </a:defRPr>
            </a:lvl7pPr>
            <a:lvl8pPr marL="3429000" indent="-228600" defTabSz="1047750" eaLnBrk="0" fontAlgn="base" hangingPunct="0">
              <a:spcBef>
                <a:spcPct val="0"/>
              </a:spcBef>
              <a:spcAft>
                <a:spcPct val="0"/>
              </a:spcAft>
              <a:defRPr sz="2400">
                <a:solidFill>
                  <a:schemeClr val="tx1"/>
                </a:solidFill>
                <a:latin typeface="Times New Roman" pitchFamily="18" charset="0"/>
              </a:defRPr>
            </a:lvl8pPr>
            <a:lvl9pPr marL="3886200" indent="-228600" defTabSz="10477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900" smtClean="0">
                <a:latin typeface="Arial" charset="0"/>
              </a:rPr>
              <a:t>Workshop Title</a:t>
            </a:r>
          </a:p>
        </p:txBody>
      </p:sp>
      <p:sp>
        <p:nvSpPr>
          <p:cNvPr id="31750" name="notes_unit_page_number"/>
          <p:cNvSpPr>
            <a:spLocks noChangeArrowheads="1"/>
          </p:cNvSpPr>
          <p:nvPr/>
        </p:nvSpPr>
        <p:spPr bwMode="gray">
          <a:xfrm>
            <a:off x="6283325" y="9928225"/>
            <a:ext cx="538163"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1028700">
              <a:defRPr sz="2400">
                <a:solidFill>
                  <a:schemeClr val="tx1"/>
                </a:solidFill>
                <a:latin typeface="Times New Roman" pitchFamily="18" charset="0"/>
              </a:defRPr>
            </a:lvl1pPr>
            <a:lvl2pPr marL="742950" indent="-285750" defTabSz="1028700">
              <a:defRPr sz="2400">
                <a:solidFill>
                  <a:schemeClr val="tx1"/>
                </a:solidFill>
                <a:latin typeface="Times New Roman" pitchFamily="18" charset="0"/>
              </a:defRPr>
            </a:lvl2pPr>
            <a:lvl3pPr marL="1143000" indent="-228600" defTabSz="1028700">
              <a:defRPr sz="2400">
                <a:solidFill>
                  <a:schemeClr val="tx1"/>
                </a:solidFill>
                <a:latin typeface="Times New Roman" pitchFamily="18" charset="0"/>
              </a:defRPr>
            </a:lvl3pPr>
            <a:lvl4pPr marL="1600200" indent="-228600" defTabSz="1028700">
              <a:defRPr sz="2400">
                <a:solidFill>
                  <a:schemeClr val="tx1"/>
                </a:solidFill>
                <a:latin typeface="Times New Roman" pitchFamily="18" charset="0"/>
              </a:defRPr>
            </a:lvl4pPr>
            <a:lvl5pPr marL="2057400" indent="-228600" defTabSz="1028700">
              <a:defRPr sz="2400">
                <a:solidFill>
                  <a:schemeClr val="tx1"/>
                </a:solidFill>
                <a:latin typeface="Times New Roman" pitchFamily="18" charset="0"/>
              </a:defRPr>
            </a:lvl5pPr>
            <a:lvl6pPr marL="2514600" indent="-228600" defTabSz="1028700" eaLnBrk="0" fontAlgn="base" hangingPunct="0">
              <a:spcBef>
                <a:spcPct val="0"/>
              </a:spcBef>
              <a:spcAft>
                <a:spcPct val="0"/>
              </a:spcAft>
              <a:defRPr sz="2400">
                <a:solidFill>
                  <a:schemeClr val="tx1"/>
                </a:solidFill>
                <a:latin typeface="Times New Roman" pitchFamily="18" charset="0"/>
              </a:defRPr>
            </a:lvl6pPr>
            <a:lvl7pPr marL="2971800" indent="-228600" defTabSz="1028700" eaLnBrk="0" fontAlgn="base" hangingPunct="0">
              <a:spcBef>
                <a:spcPct val="0"/>
              </a:spcBef>
              <a:spcAft>
                <a:spcPct val="0"/>
              </a:spcAft>
              <a:defRPr sz="2400">
                <a:solidFill>
                  <a:schemeClr val="tx1"/>
                </a:solidFill>
                <a:latin typeface="Times New Roman" pitchFamily="18" charset="0"/>
              </a:defRPr>
            </a:lvl7pPr>
            <a:lvl8pPr marL="3429000" indent="-228600" defTabSz="1028700" eaLnBrk="0" fontAlgn="base" hangingPunct="0">
              <a:spcBef>
                <a:spcPct val="0"/>
              </a:spcBef>
              <a:spcAft>
                <a:spcPct val="0"/>
              </a:spcAft>
              <a:defRPr sz="2400">
                <a:solidFill>
                  <a:schemeClr val="tx1"/>
                </a:solidFill>
                <a:latin typeface="Times New Roman" pitchFamily="18" charset="0"/>
              </a:defRPr>
            </a:lvl8pPr>
            <a:lvl9pPr marL="3886200" indent="-228600" defTabSz="1028700" eaLnBrk="0" fontAlgn="base" hangingPunct="0">
              <a:spcBef>
                <a:spcPct val="0"/>
              </a:spcBef>
              <a:spcAft>
                <a:spcPct val="0"/>
              </a:spcAft>
              <a:defRPr sz="2400">
                <a:solidFill>
                  <a:schemeClr val="tx1"/>
                </a:solidFill>
                <a:latin typeface="Times New Roman" pitchFamily="18" charset="0"/>
              </a:defRPr>
            </a:lvl9pPr>
          </a:lstStyle>
          <a:p>
            <a:pPr algn="r">
              <a:lnSpc>
                <a:spcPct val="90000"/>
              </a:lnSpc>
              <a:defRPr/>
            </a:pPr>
            <a:r>
              <a:rPr lang="en-US" altLang="en-US" sz="1000" b="1" smtClean="0">
                <a:latin typeface="Arial" charset="0"/>
              </a:rPr>
              <a:t>1-</a:t>
            </a:r>
            <a:fld id="{BC86660B-05AF-49F5-9531-2B8CC14F3454}" type="slidenum">
              <a:rPr lang="en-US" altLang="en-US" sz="1000" b="1" smtClean="0">
                <a:latin typeface="Arial" charset="0"/>
              </a:rPr>
              <a:pPr algn="r">
                <a:lnSpc>
                  <a:spcPct val="90000"/>
                </a:lnSpc>
                <a:defRPr/>
              </a:pPr>
              <a:t>‹#›</a:t>
            </a:fld>
            <a:endParaRPr lang="en-US" altLang="en-US" sz="1000" b="1" smtClean="0">
              <a:latin typeface="Arial" charset="0"/>
            </a:endParaRPr>
          </a:p>
        </p:txBody>
      </p:sp>
      <p:sp>
        <p:nvSpPr>
          <p:cNvPr id="39943" name="Line 11"/>
          <p:cNvSpPr>
            <a:spLocks noChangeShapeType="1"/>
          </p:cNvSpPr>
          <p:nvPr/>
        </p:nvSpPr>
        <p:spPr bwMode="gray">
          <a:xfrm>
            <a:off x="274638" y="9920288"/>
            <a:ext cx="6550025"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6" name="Text Box 14"/>
          <p:cNvSpPr txBox="1">
            <a:spLocks noChangeArrowheads="1"/>
          </p:cNvSpPr>
          <p:nvPr/>
        </p:nvSpPr>
        <p:spPr bwMode="auto">
          <a:xfrm>
            <a:off x="3679825" y="100091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90600">
              <a:defRPr sz="2400">
                <a:solidFill>
                  <a:schemeClr val="tx1"/>
                </a:solidFill>
                <a:latin typeface="Times New Roman" pitchFamily="18" charset="0"/>
              </a:defRPr>
            </a:lvl1pPr>
            <a:lvl2pPr marL="495300" defTabSz="990600">
              <a:defRPr sz="2400">
                <a:solidFill>
                  <a:schemeClr val="tx1"/>
                </a:solidFill>
                <a:latin typeface="Times New Roman" pitchFamily="18" charset="0"/>
              </a:defRPr>
            </a:lvl2pPr>
            <a:lvl3pPr marL="990600" defTabSz="990600">
              <a:defRPr sz="2400">
                <a:solidFill>
                  <a:schemeClr val="tx1"/>
                </a:solidFill>
                <a:latin typeface="Times New Roman" pitchFamily="18" charset="0"/>
              </a:defRPr>
            </a:lvl3pPr>
            <a:lvl4pPr marL="1485900" defTabSz="990600">
              <a:defRPr sz="2400">
                <a:solidFill>
                  <a:schemeClr val="tx1"/>
                </a:solidFill>
                <a:latin typeface="Times New Roman" pitchFamily="18" charset="0"/>
              </a:defRPr>
            </a:lvl4pPr>
            <a:lvl5pPr marL="1981200" defTabSz="990600">
              <a:defRPr sz="2400">
                <a:solidFill>
                  <a:schemeClr val="tx1"/>
                </a:solidFill>
                <a:latin typeface="Times New Roman" pitchFamily="18" charset="0"/>
              </a:defRPr>
            </a:lvl5pPr>
            <a:lvl6pPr marL="2438400" defTabSz="990600" fontAlgn="base">
              <a:spcBef>
                <a:spcPct val="0"/>
              </a:spcBef>
              <a:spcAft>
                <a:spcPct val="0"/>
              </a:spcAft>
              <a:defRPr sz="2400">
                <a:solidFill>
                  <a:schemeClr val="tx1"/>
                </a:solidFill>
                <a:latin typeface="Times New Roman" pitchFamily="18" charset="0"/>
              </a:defRPr>
            </a:lvl6pPr>
            <a:lvl7pPr marL="2895600" defTabSz="990600" fontAlgn="base">
              <a:spcBef>
                <a:spcPct val="0"/>
              </a:spcBef>
              <a:spcAft>
                <a:spcPct val="0"/>
              </a:spcAft>
              <a:defRPr sz="2400">
                <a:solidFill>
                  <a:schemeClr val="tx1"/>
                </a:solidFill>
                <a:latin typeface="Times New Roman" pitchFamily="18" charset="0"/>
              </a:defRPr>
            </a:lvl7pPr>
            <a:lvl8pPr marL="3352800" defTabSz="990600" fontAlgn="base">
              <a:spcBef>
                <a:spcPct val="0"/>
              </a:spcBef>
              <a:spcAft>
                <a:spcPct val="0"/>
              </a:spcAft>
              <a:defRPr sz="2400">
                <a:solidFill>
                  <a:schemeClr val="tx1"/>
                </a:solidFill>
                <a:latin typeface="Times New Roman" pitchFamily="18" charset="0"/>
              </a:defRPr>
            </a:lvl8pPr>
            <a:lvl9pPr marL="3810000" defTabSz="990600" fontAlgn="base">
              <a:spcBef>
                <a:spcPct val="0"/>
              </a:spcBef>
              <a:spcAft>
                <a:spcPct val="0"/>
              </a:spcAft>
              <a:defRPr sz="2400">
                <a:solidFill>
                  <a:schemeClr val="tx1"/>
                </a:solidFill>
                <a:latin typeface="Times New Roman" pitchFamily="18" charset="0"/>
              </a:defRPr>
            </a:lvl9pPr>
          </a:lstStyle>
          <a:p>
            <a:pPr>
              <a:spcBef>
                <a:spcPct val="50000"/>
              </a:spcBef>
              <a:defRPr/>
            </a:pPr>
            <a:r>
              <a:rPr lang="en-US" sz="900" b="1" smtClean="0">
                <a:latin typeface="Arial" charset="0"/>
                <a:cs typeface="Arial" charset="0"/>
              </a:rPr>
              <a:t>© </a:t>
            </a:r>
            <a:r>
              <a:rPr lang="en-US" sz="900" b="1" smtClean="0">
                <a:latin typeface="Arial" charset="0"/>
              </a:rPr>
              <a:t>2005</a:t>
            </a:r>
          </a:p>
        </p:txBody>
      </p:sp>
    </p:spTree>
    <p:extLst>
      <p:ext uri="{BB962C8B-B14F-4D97-AF65-F5344CB8AC3E}">
        <p14:creationId xmlns:p14="http://schemas.microsoft.com/office/powerpoint/2010/main" val="1484945022"/>
      </p:ext>
    </p:extLst>
  </p:cSld>
  <p:clrMap bg1="lt1" tx1="dk1" bg2="lt2" tx2="dk2" accent1="accent1" accent2="accent2" accent3="accent3" accent4="accent4" accent5="accent5" accent6="accent6" hlink="hlink" folHlink="folHlink"/>
  <p:notesStyle>
    <a:lvl1pPr algn="l" defTabSz="230188" rtl="0" eaLnBrk="0" fontAlgn="base" hangingPunct="0">
      <a:lnSpc>
        <a:spcPct val="90000"/>
      </a:lnSpc>
      <a:spcBef>
        <a:spcPct val="0"/>
      </a:spcBef>
      <a:spcAft>
        <a:spcPct val="15000"/>
      </a:spcAft>
      <a:buSzPct val="70000"/>
      <a:buFont typeface="Wingdings" pitchFamily="2" charset="2"/>
      <a:defRPr sz="1200" kern="1200">
        <a:solidFill>
          <a:schemeClr val="tx1"/>
        </a:solidFill>
        <a:latin typeface="Times New Roman" pitchFamily="18" charset="0"/>
        <a:ea typeface="+mn-ea"/>
        <a:cs typeface="+mn-cs"/>
      </a:defRPr>
    </a:lvl1pPr>
    <a:lvl2pPr marL="230188" indent="-15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2pPr>
    <a:lvl3pPr marL="4587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3pPr>
    <a:lvl4pPr marL="688975" indent="-15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4pPr>
    <a:lvl5pPr marL="917575"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52388" y="169863"/>
            <a:ext cx="6994525" cy="5246687"/>
          </a:xfrm>
          <a:ln/>
        </p:spPr>
      </p:sp>
      <p:sp>
        <p:nvSpPr>
          <p:cNvPr id="40963"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52388" y="169863"/>
            <a:ext cx="6994525" cy="5246687"/>
          </a:xfrm>
          <a:ln/>
        </p:spPr>
      </p:sp>
      <p:sp>
        <p:nvSpPr>
          <p:cNvPr id="46083" name="Notes Placeholder 2"/>
          <p:cNvSpPr>
            <a:spLocks noGrp="1"/>
          </p:cNvSpPr>
          <p:nvPr>
            <p:ph type="body" idx="1"/>
          </p:nvPr>
        </p:nvSpPr>
        <p:spPr>
          <a:noFill/>
        </p:spPr>
        <p:txBody>
          <a:bodyPr/>
          <a:lstStyle/>
          <a:p>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52388" y="169863"/>
            <a:ext cx="6994525" cy="5246687"/>
          </a:xfrm>
          <a:ln/>
        </p:spPr>
      </p:sp>
      <p:sp>
        <p:nvSpPr>
          <p:cNvPr id="47107" name="Notes Placeholder 2"/>
          <p:cNvSpPr>
            <a:spLocks noGrp="1"/>
          </p:cNvSpPr>
          <p:nvPr>
            <p:ph type="body" idx="1"/>
          </p:nvPr>
        </p:nvSpPr>
        <p:spPr>
          <a:noFill/>
        </p:spPr>
        <p:txBody>
          <a:bodyPr/>
          <a:lstStyle/>
          <a:p>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52388" y="169863"/>
            <a:ext cx="6994525" cy="5246687"/>
          </a:xfrm>
          <a:ln/>
        </p:spPr>
      </p:sp>
      <p:sp>
        <p:nvSpPr>
          <p:cNvPr id="48131" name="Notes Placeholder 2"/>
          <p:cNvSpPr>
            <a:spLocks noGrp="1"/>
          </p:cNvSpPr>
          <p:nvPr>
            <p:ph type="body" idx="1"/>
          </p:nvPr>
        </p:nvSpPr>
        <p:spPr>
          <a:noFill/>
        </p:spPr>
        <p:txBody>
          <a:bodyPr/>
          <a:lstStyle/>
          <a:p>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52388" y="169863"/>
            <a:ext cx="6994525" cy="5246687"/>
          </a:xfrm>
          <a:ln/>
        </p:spPr>
      </p:sp>
      <p:sp>
        <p:nvSpPr>
          <p:cNvPr id="49155" name="Rectangle 3"/>
          <p:cNvSpPr>
            <a:spLocks noGrp="1" noChangeArrowheads="1"/>
          </p:cNvSpPr>
          <p:nvPr>
            <p:ph type="body" idx="1"/>
          </p:nvPr>
        </p:nvSpPr>
        <p:spPr>
          <a:noFill/>
        </p:spPr>
        <p:txBody>
          <a:bodyPr/>
          <a:lstStyle/>
          <a:p>
            <a:pPr eaLnBrk="1" hangingPunct="1"/>
            <a:endParaRPr lang="en-GB" altLang="en-US" smtClean="0">
              <a:solidFill>
                <a:schemeClr val="hlin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52388" y="169863"/>
            <a:ext cx="6994525" cy="5246687"/>
          </a:xfrm>
          <a:ln/>
        </p:spPr>
      </p:sp>
      <p:sp>
        <p:nvSpPr>
          <p:cNvPr id="50179" name="Rectangle 3"/>
          <p:cNvSpPr>
            <a:spLocks noGrp="1" noChangeArrowheads="1"/>
          </p:cNvSpPr>
          <p:nvPr>
            <p:ph type="body" idx="1"/>
          </p:nvPr>
        </p:nvSpPr>
        <p:spPr>
          <a:noFill/>
        </p:spPr>
        <p:txBody>
          <a:bodyPr/>
          <a:lstStyle/>
          <a:p>
            <a:pPr eaLnBrk="1" hangingPunct="1"/>
            <a:endParaRPr lang="en-GB" altLang="en-US" smtClean="0">
              <a:solidFill>
                <a:schemeClr val="hlin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4294967295"/>
          </p:nvPr>
        </p:nvSpPr>
        <p:spPr bwMode="auto">
          <a:xfrm>
            <a:off x="4021138" y="9720263"/>
            <a:ext cx="3076575"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33" tIns="49016" rIns="98033" bIns="49016"/>
          <a:lstStyle>
            <a:lvl1pPr>
              <a:lnSpc>
                <a:spcPct val="90000"/>
              </a:lnSpc>
              <a:spcAft>
                <a:spcPct val="15000"/>
              </a:spcAft>
              <a:buSzPct val="70000"/>
              <a:buFont typeface="Wingdings" pitchFamily="2" charset="2"/>
              <a:defRPr sz="1200">
                <a:solidFill>
                  <a:schemeClr val="tx1"/>
                </a:solidFill>
                <a:latin typeface="Times New Roman" pitchFamily="18" charset="0"/>
              </a:defRPr>
            </a:lvl1pPr>
            <a:lvl2pPr marL="742950" indent="-285750">
              <a:lnSpc>
                <a:spcPct val="90000"/>
              </a:lnSpc>
              <a:spcAft>
                <a:spcPct val="15000"/>
              </a:spcAft>
              <a:defRPr sz="1200">
                <a:solidFill>
                  <a:schemeClr val="tx1"/>
                </a:solidFill>
                <a:latin typeface="Times New Roman" pitchFamily="18" charset="0"/>
              </a:defRPr>
            </a:lvl2pPr>
            <a:lvl3pPr marL="1143000" indent="-228600">
              <a:lnSpc>
                <a:spcPct val="90000"/>
              </a:lnSpc>
              <a:spcAft>
                <a:spcPct val="15000"/>
              </a:spcAft>
              <a:defRPr sz="1200">
                <a:solidFill>
                  <a:schemeClr val="tx1"/>
                </a:solidFill>
                <a:latin typeface="Times New Roman" pitchFamily="18" charset="0"/>
              </a:defRPr>
            </a:lvl3pPr>
            <a:lvl4pPr marL="1600200" indent="-228600">
              <a:lnSpc>
                <a:spcPct val="90000"/>
              </a:lnSpc>
              <a:spcAft>
                <a:spcPct val="15000"/>
              </a:spcAft>
              <a:defRPr sz="1200">
                <a:solidFill>
                  <a:schemeClr val="tx1"/>
                </a:solidFill>
                <a:latin typeface="Times New Roman" pitchFamily="18" charset="0"/>
              </a:defRPr>
            </a:lvl4pPr>
            <a:lvl5pPr marL="2057400" indent="-228600">
              <a:lnSpc>
                <a:spcPct val="90000"/>
              </a:lnSpc>
              <a:spcAft>
                <a:spcPct val="15000"/>
              </a:spcAft>
              <a:defRPr sz="1200">
                <a:solidFill>
                  <a:schemeClr val="tx1"/>
                </a:solidFill>
                <a:latin typeface="Times New Roman" pitchFamily="18" charset="0"/>
              </a:defRPr>
            </a:lvl5pPr>
            <a:lvl6pPr marL="2514600" indent="-228600" eaLnBrk="0" fontAlgn="base" hangingPunct="0">
              <a:lnSpc>
                <a:spcPct val="90000"/>
              </a:lnSpc>
              <a:spcBef>
                <a:spcPct val="0"/>
              </a:spcBef>
              <a:spcAft>
                <a:spcPct val="15000"/>
              </a:spcAft>
              <a:defRPr sz="1200">
                <a:solidFill>
                  <a:schemeClr val="tx1"/>
                </a:solidFill>
                <a:latin typeface="Times New Roman" pitchFamily="18" charset="0"/>
              </a:defRPr>
            </a:lvl6pPr>
            <a:lvl7pPr marL="2971800" indent="-228600" eaLnBrk="0" fontAlgn="base" hangingPunct="0">
              <a:lnSpc>
                <a:spcPct val="90000"/>
              </a:lnSpc>
              <a:spcBef>
                <a:spcPct val="0"/>
              </a:spcBef>
              <a:spcAft>
                <a:spcPct val="15000"/>
              </a:spcAft>
              <a:defRPr sz="1200">
                <a:solidFill>
                  <a:schemeClr val="tx1"/>
                </a:solidFill>
                <a:latin typeface="Times New Roman" pitchFamily="18" charset="0"/>
              </a:defRPr>
            </a:lvl7pPr>
            <a:lvl8pPr marL="3429000" indent="-228600" eaLnBrk="0" fontAlgn="base" hangingPunct="0">
              <a:lnSpc>
                <a:spcPct val="90000"/>
              </a:lnSpc>
              <a:spcBef>
                <a:spcPct val="0"/>
              </a:spcBef>
              <a:spcAft>
                <a:spcPct val="15000"/>
              </a:spcAft>
              <a:defRPr sz="1200">
                <a:solidFill>
                  <a:schemeClr val="tx1"/>
                </a:solidFill>
                <a:latin typeface="Times New Roman" pitchFamily="18" charset="0"/>
              </a:defRPr>
            </a:lvl8pPr>
            <a:lvl9pPr marL="3886200" indent="-228600" eaLnBrk="0" fontAlgn="base" hangingPunct="0">
              <a:lnSpc>
                <a:spcPct val="90000"/>
              </a:lnSpc>
              <a:spcBef>
                <a:spcPct val="0"/>
              </a:spcBef>
              <a:spcAft>
                <a:spcPct val="15000"/>
              </a:spcAft>
              <a:defRPr sz="1200">
                <a:solidFill>
                  <a:schemeClr val="tx1"/>
                </a:solidFill>
                <a:latin typeface="Times New Roman" pitchFamily="18" charset="0"/>
              </a:defRPr>
            </a:lvl9pPr>
          </a:lstStyle>
          <a:p>
            <a:pPr eaLnBrk="1" hangingPunct="1">
              <a:lnSpc>
                <a:spcPct val="100000"/>
              </a:lnSpc>
              <a:spcAft>
                <a:spcPct val="0"/>
              </a:spcAft>
              <a:buSzTx/>
              <a:buFontTx/>
              <a:buNone/>
            </a:pPr>
            <a:fld id="{70FED535-BA51-4DF7-95BC-6D19CA243204}" type="slidenum">
              <a:rPr lang="en-US" altLang="en-US" sz="2400"/>
              <a:pPr eaLnBrk="1" hangingPunct="1">
                <a:lnSpc>
                  <a:spcPct val="100000"/>
                </a:lnSpc>
                <a:spcAft>
                  <a:spcPct val="0"/>
                </a:spcAft>
                <a:buSzTx/>
                <a:buFontTx/>
                <a:buNone/>
              </a:pPr>
              <a:t>2</a:t>
            </a:fld>
            <a:endParaRPr lang="en-US" altLang="en-US" sz="2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52388" y="169863"/>
            <a:ext cx="6994525" cy="5246687"/>
          </a:xfrm>
          <a:ln/>
        </p:spPr>
      </p:sp>
      <p:sp>
        <p:nvSpPr>
          <p:cNvPr id="43011" name="Rectangle 3"/>
          <p:cNvSpPr>
            <a:spLocks noGrp="1" noChangeArrowheads="1"/>
          </p:cNvSpPr>
          <p:nvPr>
            <p:ph type="body" idx="1"/>
          </p:nvPr>
        </p:nvSpPr>
        <p:spPr>
          <a:noFill/>
        </p:spPr>
        <p:txBody>
          <a:bodyPr/>
          <a:lstStyle/>
          <a:p>
            <a:pPr eaLnBrk="1" hangingPunct="1"/>
            <a:endParaRPr lang="en-GB" altLang="en-US" smtClean="0">
              <a:solidFill>
                <a:schemeClr val="hlin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52388" y="169863"/>
            <a:ext cx="6994525" cy="5246687"/>
          </a:xfrm>
          <a:ln/>
        </p:spPr>
      </p:sp>
      <p:sp>
        <p:nvSpPr>
          <p:cNvPr id="43011" name="Rectangle 3"/>
          <p:cNvSpPr>
            <a:spLocks noGrp="1" noChangeArrowheads="1"/>
          </p:cNvSpPr>
          <p:nvPr>
            <p:ph type="body" idx="1"/>
          </p:nvPr>
        </p:nvSpPr>
        <p:spPr>
          <a:noFill/>
        </p:spPr>
        <p:txBody>
          <a:bodyPr/>
          <a:lstStyle/>
          <a:p>
            <a:pPr eaLnBrk="1" hangingPunct="1"/>
            <a:endParaRPr lang="en-GB" altLang="en-US" smtClean="0">
              <a:solidFill>
                <a:schemeClr val="hlin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52388" y="169863"/>
            <a:ext cx="6994525" cy="5246687"/>
          </a:xfrm>
          <a:ln/>
        </p:spPr>
      </p:sp>
      <p:sp>
        <p:nvSpPr>
          <p:cNvPr id="44035" name="Notes Placeholder 2"/>
          <p:cNvSpPr>
            <a:spLocks noGrp="1"/>
          </p:cNvSpPr>
          <p:nvPr>
            <p:ph type="body" idx="1"/>
          </p:nvPr>
        </p:nvSpPr>
        <p:spPr>
          <a:noFill/>
        </p:spPr>
        <p:txBody>
          <a:bodyPr/>
          <a:lstStyle/>
          <a:p>
            <a:r>
              <a:rPr lang="en-GB" altLang="en-US" smtClean="0"/>
              <a:t>You can check LVS results by reading the reports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52388" y="169863"/>
            <a:ext cx="6994525" cy="5246687"/>
          </a:xfrm>
          <a:ln/>
        </p:spPr>
      </p:sp>
      <p:sp>
        <p:nvSpPr>
          <p:cNvPr id="43011" name="Rectangle 3"/>
          <p:cNvSpPr>
            <a:spLocks noGrp="1" noChangeArrowheads="1"/>
          </p:cNvSpPr>
          <p:nvPr>
            <p:ph type="body" idx="1"/>
          </p:nvPr>
        </p:nvSpPr>
        <p:spPr>
          <a:noFill/>
        </p:spPr>
        <p:txBody>
          <a:bodyPr/>
          <a:lstStyle/>
          <a:p>
            <a:pPr eaLnBrk="1" hangingPunct="1"/>
            <a:endParaRPr lang="en-GB" altLang="en-US" smtClean="0">
              <a:solidFill>
                <a:schemeClr val="hlin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dirty="0" smtClean="0"/>
              <a:t>In order to show the </a:t>
            </a:r>
            <a:r>
              <a:rPr lang="en-GB" dirty="0" err="1" smtClean="0"/>
              <a:t>paracitics</a:t>
            </a:r>
            <a:endParaRPr lang="en-GB" dirty="0" smtClean="0"/>
          </a:p>
          <a:p>
            <a:endParaRPr lang="en-GB" dirty="0" smtClean="0"/>
          </a:p>
          <a:p>
            <a:r>
              <a:rPr lang="en-GB" dirty="0" smtClean="0"/>
              <a:t>Schematic window</a:t>
            </a:r>
          </a:p>
          <a:p>
            <a:endParaRPr lang="en-GB" dirty="0" smtClean="0"/>
          </a:p>
          <a:p>
            <a:r>
              <a:rPr lang="en-GB" dirty="0" smtClean="0"/>
              <a:t>Launch -  Plugins   - choose </a:t>
            </a:r>
            <a:r>
              <a:rPr lang="en-GB" dirty="0" err="1" smtClean="0"/>
              <a:t>paracitics</a:t>
            </a:r>
            <a:endParaRPr lang="en-GB" dirty="0" smtClean="0"/>
          </a:p>
          <a:p>
            <a:endParaRPr lang="en-GB" dirty="0" smtClean="0"/>
          </a:p>
          <a:p>
            <a:r>
              <a:rPr lang="en-GB" dirty="0" smtClean="0"/>
              <a:t>The parasitic tap will appear in the menu</a:t>
            </a:r>
          </a:p>
          <a:p>
            <a:endParaRPr lang="en-GB" dirty="0" smtClean="0"/>
          </a:p>
          <a:p>
            <a:r>
              <a:rPr lang="en-GB" dirty="0" smtClean="0"/>
              <a:t>Click on </a:t>
            </a:r>
            <a:r>
              <a:rPr lang="en-GB" dirty="0" err="1" smtClean="0"/>
              <a:t>paracitics</a:t>
            </a:r>
            <a:r>
              <a:rPr lang="en-GB" dirty="0" smtClean="0"/>
              <a:t> – Setup and choose your</a:t>
            </a:r>
            <a:r>
              <a:rPr lang="en-GB" baseline="0" dirty="0" smtClean="0"/>
              <a:t> extracted file and click ok</a:t>
            </a:r>
          </a:p>
          <a:p>
            <a:endParaRPr lang="en-GB" baseline="0" dirty="0" smtClean="0"/>
          </a:p>
          <a:p>
            <a:endParaRPr lang="en-GB" baseline="0" dirty="0" smtClean="0"/>
          </a:p>
          <a:p>
            <a:r>
              <a:rPr lang="en-GB" baseline="0" dirty="0" smtClean="0"/>
              <a:t>Then click on </a:t>
            </a:r>
            <a:r>
              <a:rPr lang="en-GB" baseline="0" dirty="0" err="1" smtClean="0"/>
              <a:t>Paracitics</a:t>
            </a:r>
            <a:r>
              <a:rPr lang="en-GB" baseline="0" dirty="0" smtClean="0"/>
              <a:t> -  show </a:t>
            </a:r>
            <a:r>
              <a:rPr lang="en-GB" baseline="0" dirty="0" err="1" smtClean="0"/>
              <a:t>paracitics</a:t>
            </a:r>
            <a:endParaRPr lang="en-GB" baseline="0" dirty="0" smtClean="0"/>
          </a:p>
          <a:p>
            <a:endParaRPr lang="en-GB" baseline="0" dirty="0" smtClean="0"/>
          </a:p>
          <a:p>
            <a:r>
              <a:rPr lang="en-GB" baseline="0" dirty="0" smtClean="0"/>
              <a:t>This will show all the </a:t>
            </a:r>
            <a:r>
              <a:rPr lang="en-GB" baseline="0" dirty="0" err="1" smtClean="0"/>
              <a:t>paracitics</a:t>
            </a:r>
            <a:r>
              <a:rPr lang="en-GB" baseline="0" dirty="0" smtClean="0"/>
              <a:t> with lumped model</a:t>
            </a:r>
            <a:endParaRPr lang="en-GB" dirty="0" smtClean="0"/>
          </a:p>
          <a:p>
            <a:endParaRPr lang="en-GB" dirty="0" smtClean="0"/>
          </a:p>
          <a:p>
            <a:r>
              <a:rPr lang="en-GB" dirty="0" smtClean="0"/>
              <a:t> </a:t>
            </a:r>
            <a:endParaRPr lang="en-GB" dirty="0"/>
          </a:p>
        </p:txBody>
      </p:sp>
    </p:spTree>
    <p:extLst>
      <p:ext uri="{BB962C8B-B14F-4D97-AF65-F5344CB8AC3E}">
        <p14:creationId xmlns:p14="http://schemas.microsoft.com/office/powerpoint/2010/main" val="178373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52388" y="169863"/>
            <a:ext cx="6994525" cy="5246687"/>
          </a:xfrm>
          <a:ln/>
        </p:spPr>
      </p:sp>
      <p:sp>
        <p:nvSpPr>
          <p:cNvPr id="43011" name="Rectangle 3"/>
          <p:cNvSpPr>
            <a:spLocks noGrp="1" noChangeArrowheads="1"/>
          </p:cNvSpPr>
          <p:nvPr>
            <p:ph type="body" idx="1"/>
          </p:nvPr>
        </p:nvSpPr>
        <p:spPr>
          <a:noFill/>
        </p:spPr>
        <p:txBody>
          <a:bodyPr/>
          <a:lstStyle/>
          <a:p>
            <a:pPr eaLnBrk="1" hangingPunct="1"/>
            <a:endParaRPr lang="en-GB" altLang="en-US" smtClean="0">
              <a:solidFill>
                <a:schemeClr val="hlin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52388" y="169863"/>
            <a:ext cx="6994525" cy="5246687"/>
          </a:xfrm>
          <a:ln/>
        </p:spPr>
      </p:sp>
      <p:sp>
        <p:nvSpPr>
          <p:cNvPr id="45059" name="Notes Placeholder 2"/>
          <p:cNvSpPr>
            <a:spLocks noGrp="1"/>
          </p:cNvSpPr>
          <p:nvPr>
            <p:ph type="body" idx="1"/>
          </p:nvPr>
        </p:nvSpPr>
        <p:spPr>
          <a:noFill/>
        </p:spPr>
        <p:txBody>
          <a:bodyPr/>
          <a:lstStyle/>
          <a:p>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1873250"/>
            <a:ext cx="9144000" cy="1143000"/>
          </a:xfrm>
        </p:spPr>
        <p:txBody>
          <a:bodyPr lIns="914400" tIns="0" rIns="182880" bIns="0"/>
          <a:lstStyle>
            <a:lvl1pPr>
              <a:defRPr/>
            </a:lvl1pPr>
          </a:lstStyle>
          <a:p>
            <a:pPr lvl="0"/>
            <a:r>
              <a:rPr lang="en-US" noProof="0" smtClean="0"/>
              <a:t>Click to edit Master title style</a:t>
            </a:r>
          </a:p>
        </p:txBody>
      </p:sp>
      <p:sp>
        <p:nvSpPr>
          <p:cNvPr id="37891" name="Rectangle 3"/>
          <p:cNvSpPr>
            <a:spLocks noGrp="1" noChangeArrowheads="1"/>
          </p:cNvSpPr>
          <p:nvPr>
            <p:ph type="subTitle" idx="1"/>
          </p:nvPr>
        </p:nvSpPr>
        <p:spPr>
          <a:xfrm>
            <a:off x="2192338" y="3656013"/>
            <a:ext cx="6307137" cy="2741612"/>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189026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5464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4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8475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0168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135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1400175"/>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00175"/>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9306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0390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4767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86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780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476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31838"/>
          </a:xfrm>
          <a:prstGeom prst="rect">
            <a:avLst/>
          </a:prstGeom>
          <a:solidFill>
            <a:srgbClr val="E7E7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400175"/>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Body Text (Bullet is Wingdings, 80%, 24 point bold Arial, indent 0.4)</a:t>
            </a:r>
          </a:p>
          <a:p>
            <a:pPr lvl="1"/>
            <a:r>
              <a:rPr lang="en-US" altLang="en-US" smtClean="0"/>
              <a:t>Second Level (Bullet is Wingdings, 70% of text; 22 point Arial, indent 0.5 and 0.8)</a:t>
            </a:r>
          </a:p>
          <a:p>
            <a:pPr lvl="2"/>
            <a:r>
              <a:rPr lang="en-US" altLang="en-US" smtClean="0"/>
              <a:t>Third Level (Bullet is Wingdings, 60% of text; 20 point Arial, indent at 1.1 and 1.4.)</a:t>
            </a:r>
          </a:p>
        </p:txBody>
      </p:sp>
      <p:sp>
        <p:nvSpPr>
          <p:cNvPr id="1028" name="Rectangle 7"/>
          <p:cNvSpPr>
            <a:spLocks noChangeArrowheads="1"/>
          </p:cNvSpPr>
          <p:nvPr userDrawn="1"/>
        </p:nvSpPr>
        <p:spPr bwMode="auto">
          <a:xfrm>
            <a:off x="8594725" y="6492875"/>
            <a:ext cx="5492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C71A7E3A-1861-4245-99FD-A16E03E048DF}" type="slidenum">
              <a:rPr lang="en-US" altLang="en-US" b="1" smtClean="0">
                <a:solidFill>
                  <a:schemeClr val="tx2"/>
                </a:solidFill>
                <a:latin typeface="Arial" charset="0"/>
              </a:rPr>
              <a:pPr>
                <a:defRPr/>
              </a:pPr>
              <a:t>‹#›</a:t>
            </a:fld>
            <a:endParaRPr lang="en-US" altLang="en-US" b="1" smtClean="0">
              <a:solidFill>
                <a:schemeClr val="tx2"/>
              </a:solidFill>
              <a:latin typeface="Arial" charset="0"/>
            </a:endParaRPr>
          </a:p>
        </p:txBody>
      </p:sp>
      <p:sp>
        <p:nvSpPr>
          <p:cNvPr id="1029" name="Line 9"/>
          <p:cNvSpPr>
            <a:spLocks noChangeShapeType="1"/>
          </p:cNvSpPr>
          <p:nvPr userDrawn="1"/>
        </p:nvSpPr>
        <p:spPr bwMode="black">
          <a:xfrm>
            <a:off x="0" y="754063"/>
            <a:ext cx="9144000" cy="0"/>
          </a:xfrm>
          <a:prstGeom prst="line">
            <a:avLst/>
          </a:prstGeom>
          <a:noFill/>
          <a:ln w="63500">
            <a:solidFill>
              <a:srgbClr val="B9B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030" name="Object 10"/>
          <p:cNvGraphicFramePr>
            <a:graphicFrameLocks noChangeAspect="1"/>
          </p:cNvGraphicFramePr>
          <p:nvPr userDrawn="1"/>
        </p:nvGraphicFramePr>
        <p:xfrm>
          <a:off x="52388" y="6481763"/>
          <a:ext cx="244475" cy="341312"/>
        </p:xfrm>
        <a:graphic>
          <a:graphicData uri="http://schemas.openxmlformats.org/presentationml/2006/ole">
            <mc:AlternateContent xmlns:mc="http://schemas.openxmlformats.org/markup-compatibility/2006">
              <mc:Choice xmlns:v="urn:schemas-microsoft-com:vml" Requires="v">
                <p:oleObj spid="_x0000_s1594" name="CorelDRAW" r:id="rId14" imgW="2352807" imgH="2990914" progId="CorelDRAW.Graphic.10">
                  <p:embed/>
                </p:oleObj>
              </mc:Choice>
              <mc:Fallback>
                <p:oleObj name="CorelDRAW" r:id="rId14" imgW="2352807" imgH="2990914" progId="CorelDRAW.Graphic.10">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6481763"/>
                        <a:ext cx="24447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11"/>
          <p:cNvSpPr txBox="1">
            <a:spLocks noChangeArrowheads="1"/>
          </p:cNvSpPr>
          <p:nvPr userDrawn="1"/>
        </p:nvSpPr>
        <p:spPr bwMode="auto">
          <a:xfrm>
            <a:off x="282575" y="6548438"/>
            <a:ext cx="7456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GB" sz="1400" b="1" smtClean="0">
                <a:solidFill>
                  <a:schemeClr val="tx2"/>
                </a:solidFill>
                <a:latin typeface="Univers" pitchFamily="34" charset="0"/>
              </a:rPr>
              <a:t>School of Electronics and Computer Science, University of Southampton, UK</a:t>
            </a:r>
          </a:p>
        </p:txBody>
      </p:sp>
      <p:grpSp>
        <p:nvGrpSpPr>
          <p:cNvPr id="1032" name="Group 730"/>
          <p:cNvGrpSpPr>
            <a:grpSpLocks/>
          </p:cNvGrpSpPr>
          <p:nvPr userDrawn="1"/>
        </p:nvGrpSpPr>
        <p:grpSpPr bwMode="auto">
          <a:xfrm>
            <a:off x="7929563" y="0"/>
            <a:ext cx="1184275" cy="688975"/>
            <a:chOff x="4995" y="0"/>
            <a:chExt cx="746" cy="434"/>
          </a:xfrm>
        </p:grpSpPr>
        <p:sp>
          <p:nvSpPr>
            <p:cNvPr id="1033" name="AutoShape 13"/>
            <p:cNvSpPr>
              <a:spLocks noChangeAspect="1" noChangeArrowheads="1" noTextEdit="1"/>
            </p:cNvSpPr>
            <p:nvPr userDrawn="1"/>
          </p:nvSpPr>
          <p:spPr bwMode="auto">
            <a:xfrm>
              <a:off x="4995" y="0"/>
              <a:ext cx="746"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 name="Freeform 216"/>
            <p:cNvSpPr>
              <a:spLocks/>
            </p:cNvSpPr>
            <p:nvPr userDrawn="1"/>
          </p:nvSpPr>
          <p:spPr bwMode="auto">
            <a:xfrm>
              <a:off x="5478" y="124"/>
              <a:ext cx="238" cy="284"/>
            </a:xfrm>
            <a:custGeom>
              <a:avLst/>
              <a:gdLst>
                <a:gd name="T0" fmla="*/ 0 w 238"/>
                <a:gd name="T1" fmla="*/ 284 h 284"/>
                <a:gd name="T2" fmla="*/ 238 w 238"/>
                <a:gd name="T3" fmla="*/ 0 h 284"/>
                <a:gd name="T4" fmla="*/ 238 w 238"/>
                <a:gd name="T5" fmla="*/ 9 h 284"/>
                <a:gd name="T6" fmla="*/ 8 w 238"/>
                <a:gd name="T7" fmla="*/ 284 h 284"/>
                <a:gd name="T8" fmla="*/ 0 w 23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4">
                  <a:moveTo>
                    <a:pt x="0" y="284"/>
                  </a:moveTo>
                  <a:lnTo>
                    <a:pt x="238" y="0"/>
                  </a:lnTo>
                  <a:lnTo>
                    <a:pt x="238" y="9"/>
                  </a:lnTo>
                  <a:lnTo>
                    <a:pt x="8" y="284"/>
                  </a:lnTo>
                  <a:lnTo>
                    <a:pt x="0" y="284"/>
                  </a:lnTo>
                  <a:close/>
                </a:path>
              </a:pathLst>
            </a:custGeom>
            <a:solidFill>
              <a:srgbClr val="4A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217"/>
            <p:cNvSpPr>
              <a:spLocks/>
            </p:cNvSpPr>
            <p:nvPr userDrawn="1"/>
          </p:nvSpPr>
          <p:spPr bwMode="auto">
            <a:xfrm>
              <a:off x="5482" y="129"/>
              <a:ext cx="234" cy="279"/>
            </a:xfrm>
            <a:custGeom>
              <a:avLst/>
              <a:gdLst>
                <a:gd name="T0" fmla="*/ 0 w 234"/>
                <a:gd name="T1" fmla="*/ 279 h 279"/>
                <a:gd name="T2" fmla="*/ 234 w 234"/>
                <a:gd name="T3" fmla="*/ 0 h 279"/>
                <a:gd name="T4" fmla="*/ 234 w 234"/>
                <a:gd name="T5" fmla="*/ 10 h 279"/>
                <a:gd name="T6" fmla="*/ 8 w 234"/>
                <a:gd name="T7" fmla="*/ 279 h 279"/>
                <a:gd name="T8" fmla="*/ 0 w 23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79"/>
                  </a:moveTo>
                  <a:lnTo>
                    <a:pt x="234" y="0"/>
                  </a:lnTo>
                  <a:lnTo>
                    <a:pt x="234" y="10"/>
                  </a:lnTo>
                  <a:lnTo>
                    <a:pt x="8" y="279"/>
                  </a:lnTo>
                  <a:lnTo>
                    <a:pt x="0" y="279"/>
                  </a:lnTo>
                  <a:close/>
                </a:path>
              </a:pathLst>
            </a:custGeom>
            <a:solidFill>
              <a:srgbClr val="49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218"/>
            <p:cNvSpPr>
              <a:spLocks/>
            </p:cNvSpPr>
            <p:nvPr userDrawn="1"/>
          </p:nvSpPr>
          <p:spPr bwMode="auto">
            <a:xfrm>
              <a:off x="5486" y="133"/>
              <a:ext cx="230" cy="275"/>
            </a:xfrm>
            <a:custGeom>
              <a:avLst/>
              <a:gdLst>
                <a:gd name="T0" fmla="*/ 0 w 230"/>
                <a:gd name="T1" fmla="*/ 275 h 275"/>
                <a:gd name="T2" fmla="*/ 230 w 230"/>
                <a:gd name="T3" fmla="*/ 0 h 275"/>
                <a:gd name="T4" fmla="*/ 230 w 230"/>
                <a:gd name="T5" fmla="*/ 9 h 275"/>
                <a:gd name="T6" fmla="*/ 8 w 230"/>
                <a:gd name="T7" fmla="*/ 275 h 275"/>
                <a:gd name="T8" fmla="*/ 0 w 230"/>
                <a:gd name="T9" fmla="*/ 275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5">
                  <a:moveTo>
                    <a:pt x="0" y="275"/>
                  </a:moveTo>
                  <a:lnTo>
                    <a:pt x="230" y="0"/>
                  </a:lnTo>
                  <a:lnTo>
                    <a:pt x="230" y="9"/>
                  </a:lnTo>
                  <a:lnTo>
                    <a:pt x="8" y="275"/>
                  </a:lnTo>
                  <a:lnTo>
                    <a:pt x="0" y="275"/>
                  </a:lnTo>
                  <a:close/>
                </a:path>
              </a:pathLst>
            </a:custGeom>
            <a:solidFill>
              <a:srgbClr val="48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219"/>
            <p:cNvSpPr>
              <a:spLocks/>
            </p:cNvSpPr>
            <p:nvPr userDrawn="1"/>
          </p:nvSpPr>
          <p:spPr bwMode="auto">
            <a:xfrm>
              <a:off x="5490" y="139"/>
              <a:ext cx="226" cy="269"/>
            </a:xfrm>
            <a:custGeom>
              <a:avLst/>
              <a:gdLst>
                <a:gd name="T0" fmla="*/ 0 w 226"/>
                <a:gd name="T1" fmla="*/ 269 h 269"/>
                <a:gd name="T2" fmla="*/ 226 w 226"/>
                <a:gd name="T3" fmla="*/ 0 h 269"/>
                <a:gd name="T4" fmla="*/ 226 w 226"/>
                <a:gd name="T5" fmla="*/ 9 h 269"/>
                <a:gd name="T6" fmla="*/ 8 w 226"/>
                <a:gd name="T7" fmla="*/ 269 h 269"/>
                <a:gd name="T8" fmla="*/ 0 w 226"/>
                <a:gd name="T9" fmla="*/ 269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9"/>
                  </a:moveTo>
                  <a:lnTo>
                    <a:pt x="226" y="0"/>
                  </a:lnTo>
                  <a:lnTo>
                    <a:pt x="226" y="9"/>
                  </a:lnTo>
                  <a:lnTo>
                    <a:pt x="8" y="269"/>
                  </a:lnTo>
                  <a:lnTo>
                    <a:pt x="0" y="269"/>
                  </a:lnTo>
                  <a:close/>
                </a:path>
              </a:pathLst>
            </a:custGeom>
            <a:solidFill>
              <a:srgbClr val="46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220"/>
            <p:cNvSpPr>
              <a:spLocks/>
            </p:cNvSpPr>
            <p:nvPr userDrawn="1"/>
          </p:nvSpPr>
          <p:spPr bwMode="auto">
            <a:xfrm>
              <a:off x="5494" y="142"/>
              <a:ext cx="222" cy="266"/>
            </a:xfrm>
            <a:custGeom>
              <a:avLst/>
              <a:gdLst>
                <a:gd name="T0" fmla="*/ 0 w 222"/>
                <a:gd name="T1" fmla="*/ 266 h 266"/>
                <a:gd name="T2" fmla="*/ 222 w 222"/>
                <a:gd name="T3" fmla="*/ 0 h 266"/>
                <a:gd name="T4" fmla="*/ 222 w 222"/>
                <a:gd name="T5" fmla="*/ 11 h 266"/>
                <a:gd name="T6" fmla="*/ 8 w 222"/>
                <a:gd name="T7" fmla="*/ 266 h 266"/>
                <a:gd name="T8" fmla="*/ 0 w 22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6">
                  <a:moveTo>
                    <a:pt x="0" y="266"/>
                  </a:moveTo>
                  <a:lnTo>
                    <a:pt x="222" y="0"/>
                  </a:lnTo>
                  <a:lnTo>
                    <a:pt x="222" y="11"/>
                  </a:lnTo>
                  <a:lnTo>
                    <a:pt x="8" y="266"/>
                  </a:lnTo>
                  <a:lnTo>
                    <a:pt x="0" y="266"/>
                  </a:lnTo>
                  <a:close/>
                </a:path>
              </a:pathLst>
            </a:custGeom>
            <a:solidFill>
              <a:srgbClr val="45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221"/>
            <p:cNvSpPr>
              <a:spLocks/>
            </p:cNvSpPr>
            <p:nvPr userDrawn="1"/>
          </p:nvSpPr>
          <p:spPr bwMode="auto">
            <a:xfrm>
              <a:off x="5498" y="148"/>
              <a:ext cx="218" cy="260"/>
            </a:xfrm>
            <a:custGeom>
              <a:avLst/>
              <a:gdLst>
                <a:gd name="T0" fmla="*/ 0 w 218"/>
                <a:gd name="T1" fmla="*/ 260 h 260"/>
                <a:gd name="T2" fmla="*/ 218 w 218"/>
                <a:gd name="T3" fmla="*/ 0 h 260"/>
                <a:gd name="T4" fmla="*/ 218 w 218"/>
                <a:gd name="T5" fmla="*/ 9 h 260"/>
                <a:gd name="T6" fmla="*/ 7 w 218"/>
                <a:gd name="T7" fmla="*/ 260 h 260"/>
                <a:gd name="T8" fmla="*/ 0 w 218"/>
                <a:gd name="T9" fmla="*/ 26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60"/>
                  </a:moveTo>
                  <a:lnTo>
                    <a:pt x="218" y="0"/>
                  </a:lnTo>
                  <a:lnTo>
                    <a:pt x="218" y="9"/>
                  </a:lnTo>
                  <a:lnTo>
                    <a:pt x="7" y="260"/>
                  </a:lnTo>
                  <a:lnTo>
                    <a:pt x="0" y="260"/>
                  </a:lnTo>
                  <a:close/>
                </a:path>
              </a:pathLst>
            </a:custGeom>
            <a:solidFill>
              <a:srgbClr val="44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222"/>
            <p:cNvSpPr>
              <a:spLocks/>
            </p:cNvSpPr>
            <p:nvPr userDrawn="1"/>
          </p:nvSpPr>
          <p:spPr bwMode="auto">
            <a:xfrm>
              <a:off x="5502" y="153"/>
              <a:ext cx="214" cy="255"/>
            </a:xfrm>
            <a:custGeom>
              <a:avLst/>
              <a:gdLst>
                <a:gd name="T0" fmla="*/ 0 w 214"/>
                <a:gd name="T1" fmla="*/ 255 h 255"/>
                <a:gd name="T2" fmla="*/ 214 w 214"/>
                <a:gd name="T3" fmla="*/ 0 h 255"/>
                <a:gd name="T4" fmla="*/ 214 w 214"/>
                <a:gd name="T5" fmla="*/ 9 h 255"/>
                <a:gd name="T6" fmla="*/ 7 w 214"/>
                <a:gd name="T7" fmla="*/ 255 h 255"/>
                <a:gd name="T8" fmla="*/ 0 w 214"/>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5">
                  <a:moveTo>
                    <a:pt x="0" y="255"/>
                  </a:moveTo>
                  <a:lnTo>
                    <a:pt x="214" y="0"/>
                  </a:lnTo>
                  <a:lnTo>
                    <a:pt x="214" y="9"/>
                  </a:lnTo>
                  <a:lnTo>
                    <a:pt x="7" y="255"/>
                  </a:lnTo>
                  <a:lnTo>
                    <a:pt x="0" y="255"/>
                  </a:lnTo>
                  <a:close/>
                </a:path>
              </a:pathLst>
            </a:custGeom>
            <a:solidFill>
              <a:srgbClr val="43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223"/>
            <p:cNvSpPr>
              <a:spLocks/>
            </p:cNvSpPr>
            <p:nvPr userDrawn="1"/>
          </p:nvSpPr>
          <p:spPr bwMode="auto">
            <a:xfrm>
              <a:off x="5505" y="157"/>
              <a:ext cx="211" cy="251"/>
            </a:xfrm>
            <a:custGeom>
              <a:avLst/>
              <a:gdLst>
                <a:gd name="T0" fmla="*/ 0 w 211"/>
                <a:gd name="T1" fmla="*/ 251 h 251"/>
                <a:gd name="T2" fmla="*/ 211 w 211"/>
                <a:gd name="T3" fmla="*/ 0 h 251"/>
                <a:gd name="T4" fmla="*/ 211 w 211"/>
                <a:gd name="T5" fmla="*/ 11 h 251"/>
                <a:gd name="T6" fmla="*/ 8 w 211"/>
                <a:gd name="T7" fmla="*/ 251 h 251"/>
                <a:gd name="T8" fmla="*/ 0 w 211"/>
                <a:gd name="T9" fmla="*/ 25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51">
                  <a:moveTo>
                    <a:pt x="0" y="251"/>
                  </a:moveTo>
                  <a:lnTo>
                    <a:pt x="211" y="0"/>
                  </a:lnTo>
                  <a:lnTo>
                    <a:pt x="211" y="11"/>
                  </a:lnTo>
                  <a:lnTo>
                    <a:pt x="8" y="251"/>
                  </a:lnTo>
                  <a:lnTo>
                    <a:pt x="0" y="251"/>
                  </a:lnTo>
                  <a:close/>
                </a:path>
              </a:pathLst>
            </a:custGeom>
            <a:solidFill>
              <a:srgbClr val="41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224"/>
            <p:cNvSpPr>
              <a:spLocks/>
            </p:cNvSpPr>
            <p:nvPr userDrawn="1"/>
          </p:nvSpPr>
          <p:spPr bwMode="auto">
            <a:xfrm>
              <a:off x="5509" y="162"/>
              <a:ext cx="207" cy="246"/>
            </a:xfrm>
            <a:custGeom>
              <a:avLst/>
              <a:gdLst>
                <a:gd name="T0" fmla="*/ 0 w 207"/>
                <a:gd name="T1" fmla="*/ 246 h 246"/>
                <a:gd name="T2" fmla="*/ 207 w 207"/>
                <a:gd name="T3" fmla="*/ 0 h 246"/>
                <a:gd name="T4" fmla="*/ 207 w 207"/>
                <a:gd name="T5" fmla="*/ 9 h 246"/>
                <a:gd name="T6" fmla="*/ 8 w 207"/>
                <a:gd name="T7" fmla="*/ 246 h 246"/>
                <a:gd name="T8" fmla="*/ 0 w 207"/>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6">
                  <a:moveTo>
                    <a:pt x="0" y="246"/>
                  </a:moveTo>
                  <a:lnTo>
                    <a:pt x="207" y="0"/>
                  </a:lnTo>
                  <a:lnTo>
                    <a:pt x="207" y="9"/>
                  </a:lnTo>
                  <a:lnTo>
                    <a:pt x="8" y="246"/>
                  </a:lnTo>
                  <a:lnTo>
                    <a:pt x="0" y="246"/>
                  </a:lnTo>
                  <a:close/>
                </a:path>
              </a:pathLst>
            </a:custGeom>
            <a:solidFill>
              <a:srgbClr val="40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225"/>
            <p:cNvSpPr>
              <a:spLocks/>
            </p:cNvSpPr>
            <p:nvPr userDrawn="1"/>
          </p:nvSpPr>
          <p:spPr bwMode="auto">
            <a:xfrm>
              <a:off x="5513" y="168"/>
              <a:ext cx="203" cy="240"/>
            </a:xfrm>
            <a:custGeom>
              <a:avLst/>
              <a:gdLst>
                <a:gd name="T0" fmla="*/ 0 w 203"/>
                <a:gd name="T1" fmla="*/ 240 h 240"/>
                <a:gd name="T2" fmla="*/ 203 w 203"/>
                <a:gd name="T3" fmla="*/ 0 h 240"/>
                <a:gd name="T4" fmla="*/ 203 w 203"/>
                <a:gd name="T5" fmla="*/ 9 h 240"/>
                <a:gd name="T6" fmla="*/ 8 w 203"/>
                <a:gd name="T7" fmla="*/ 240 h 240"/>
                <a:gd name="T8" fmla="*/ 0 w 203"/>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40">
                  <a:moveTo>
                    <a:pt x="0" y="240"/>
                  </a:moveTo>
                  <a:lnTo>
                    <a:pt x="203" y="0"/>
                  </a:lnTo>
                  <a:lnTo>
                    <a:pt x="203" y="9"/>
                  </a:lnTo>
                  <a:lnTo>
                    <a:pt x="8" y="240"/>
                  </a:lnTo>
                  <a:lnTo>
                    <a:pt x="0" y="240"/>
                  </a:lnTo>
                  <a:close/>
                </a:path>
              </a:pathLst>
            </a:custGeom>
            <a:solidFill>
              <a:srgbClr val="3F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226"/>
            <p:cNvSpPr>
              <a:spLocks/>
            </p:cNvSpPr>
            <p:nvPr userDrawn="1"/>
          </p:nvSpPr>
          <p:spPr bwMode="auto">
            <a:xfrm>
              <a:off x="5517" y="171"/>
              <a:ext cx="199" cy="237"/>
            </a:xfrm>
            <a:custGeom>
              <a:avLst/>
              <a:gdLst>
                <a:gd name="T0" fmla="*/ 0 w 199"/>
                <a:gd name="T1" fmla="*/ 237 h 237"/>
                <a:gd name="T2" fmla="*/ 199 w 199"/>
                <a:gd name="T3" fmla="*/ 0 h 237"/>
                <a:gd name="T4" fmla="*/ 199 w 199"/>
                <a:gd name="T5" fmla="*/ 11 h 237"/>
                <a:gd name="T6" fmla="*/ 8 w 199"/>
                <a:gd name="T7" fmla="*/ 237 h 237"/>
                <a:gd name="T8" fmla="*/ 0 w 19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37">
                  <a:moveTo>
                    <a:pt x="0" y="237"/>
                  </a:moveTo>
                  <a:lnTo>
                    <a:pt x="199" y="0"/>
                  </a:lnTo>
                  <a:lnTo>
                    <a:pt x="199" y="11"/>
                  </a:lnTo>
                  <a:lnTo>
                    <a:pt x="8" y="237"/>
                  </a:lnTo>
                  <a:lnTo>
                    <a:pt x="0" y="237"/>
                  </a:lnTo>
                  <a:close/>
                </a:path>
              </a:pathLst>
            </a:custGeom>
            <a:solidFill>
              <a:srgbClr val="3E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227"/>
            <p:cNvSpPr>
              <a:spLocks/>
            </p:cNvSpPr>
            <p:nvPr userDrawn="1"/>
          </p:nvSpPr>
          <p:spPr bwMode="auto">
            <a:xfrm>
              <a:off x="5521" y="177"/>
              <a:ext cx="195" cy="231"/>
            </a:xfrm>
            <a:custGeom>
              <a:avLst/>
              <a:gdLst>
                <a:gd name="T0" fmla="*/ 0 w 195"/>
                <a:gd name="T1" fmla="*/ 231 h 231"/>
                <a:gd name="T2" fmla="*/ 195 w 195"/>
                <a:gd name="T3" fmla="*/ 0 h 231"/>
                <a:gd name="T4" fmla="*/ 195 w 195"/>
                <a:gd name="T5" fmla="*/ 9 h 231"/>
                <a:gd name="T6" fmla="*/ 8 w 195"/>
                <a:gd name="T7" fmla="*/ 231 h 231"/>
                <a:gd name="T8" fmla="*/ 0 w 195"/>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31">
                  <a:moveTo>
                    <a:pt x="0" y="231"/>
                  </a:moveTo>
                  <a:lnTo>
                    <a:pt x="195" y="0"/>
                  </a:lnTo>
                  <a:lnTo>
                    <a:pt x="195" y="9"/>
                  </a:lnTo>
                  <a:lnTo>
                    <a:pt x="8" y="231"/>
                  </a:lnTo>
                  <a:lnTo>
                    <a:pt x="0" y="231"/>
                  </a:lnTo>
                  <a:close/>
                </a:path>
              </a:pathLst>
            </a:custGeom>
            <a:solidFill>
              <a:srgbClr val="3C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228"/>
            <p:cNvSpPr>
              <a:spLocks/>
            </p:cNvSpPr>
            <p:nvPr userDrawn="1"/>
          </p:nvSpPr>
          <p:spPr bwMode="auto">
            <a:xfrm>
              <a:off x="5525" y="182"/>
              <a:ext cx="191" cy="226"/>
            </a:xfrm>
            <a:custGeom>
              <a:avLst/>
              <a:gdLst>
                <a:gd name="T0" fmla="*/ 0 w 191"/>
                <a:gd name="T1" fmla="*/ 226 h 226"/>
                <a:gd name="T2" fmla="*/ 191 w 191"/>
                <a:gd name="T3" fmla="*/ 0 h 226"/>
                <a:gd name="T4" fmla="*/ 191 w 191"/>
                <a:gd name="T5" fmla="*/ 9 h 226"/>
                <a:gd name="T6" fmla="*/ 8 w 191"/>
                <a:gd name="T7" fmla="*/ 226 h 226"/>
                <a:gd name="T8" fmla="*/ 0 w 191"/>
                <a:gd name="T9" fmla="*/ 22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6">
                  <a:moveTo>
                    <a:pt x="0" y="226"/>
                  </a:moveTo>
                  <a:lnTo>
                    <a:pt x="191" y="0"/>
                  </a:lnTo>
                  <a:lnTo>
                    <a:pt x="191" y="9"/>
                  </a:lnTo>
                  <a:lnTo>
                    <a:pt x="8" y="226"/>
                  </a:lnTo>
                  <a:lnTo>
                    <a:pt x="0" y="226"/>
                  </a:lnTo>
                  <a:close/>
                </a:path>
              </a:pathLst>
            </a:custGeom>
            <a:solidFill>
              <a:srgbClr val="3B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229"/>
            <p:cNvSpPr>
              <a:spLocks/>
            </p:cNvSpPr>
            <p:nvPr userDrawn="1"/>
          </p:nvSpPr>
          <p:spPr bwMode="auto">
            <a:xfrm>
              <a:off x="5529" y="186"/>
              <a:ext cx="187" cy="222"/>
            </a:xfrm>
            <a:custGeom>
              <a:avLst/>
              <a:gdLst>
                <a:gd name="T0" fmla="*/ 0 w 187"/>
                <a:gd name="T1" fmla="*/ 222 h 222"/>
                <a:gd name="T2" fmla="*/ 187 w 187"/>
                <a:gd name="T3" fmla="*/ 0 h 222"/>
                <a:gd name="T4" fmla="*/ 187 w 187"/>
                <a:gd name="T5" fmla="*/ 11 h 222"/>
                <a:gd name="T6" fmla="*/ 9 w 187"/>
                <a:gd name="T7" fmla="*/ 222 h 222"/>
                <a:gd name="T8" fmla="*/ 0 w 187"/>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22">
                  <a:moveTo>
                    <a:pt x="0" y="222"/>
                  </a:moveTo>
                  <a:lnTo>
                    <a:pt x="187" y="0"/>
                  </a:lnTo>
                  <a:lnTo>
                    <a:pt x="187" y="11"/>
                  </a:lnTo>
                  <a:lnTo>
                    <a:pt x="9" y="222"/>
                  </a:lnTo>
                  <a:lnTo>
                    <a:pt x="0" y="222"/>
                  </a:lnTo>
                  <a:close/>
                </a:path>
              </a:pathLst>
            </a:custGeom>
            <a:solidFill>
              <a:srgbClr val="3A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230"/>
            <p:cNvSpPr>
              <a:spLocks/>
            </p:cNvSpPr>
            <p:nvPr userDrawn="1"/>
          </p:nvSpPr>
          <p:spPr bwMode="auto">
            <a:xfrm>
              <a:off x="5533" y="191"/>
              <a:ext cx="183" cy="217"/>
            </a:xfrm>
            <a:custGeom>
              <a:avLst/>
              <a:gdLst>
                <a:gd name="T0" fmla="*/ 0 w 183"/>
                <a:gd name="T1" fmla="*/ 217 h 217"/>
                <a:gd name="T2" fmla="*/ 183 w 183"/>
                <a:gd name="T3" fmla="*/ 0 h 217"/>
                <a:gd name="T4" fmla="*/ 183 w 183"/>
                <a:gd name="T5" fmla="*/ 10 h 217"/>
                <a:gd name="T6" fmla="*/ 9 w 183"/>
                <a:gd name="T7" fmla="*/ 217 h 217"/>
                <a:gd name="T8" fmla="*/ 0 w 183"/>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217">
                  <a:moveTo>
                    <a:pt x="0" y="217"/>
                  </a:moveTo>
                  <a:lnTo>
                    <a:pt x="183" y="0"/>
                  </a:lnTo>
                  <a:lnTo>
                    <a:pt x="183" y="10"/>
                  </a:lnTo>
                  <a:lnTo>
                    <a:pt x="9" y="217"/>
                  </a:lnTo>
                  <a:lnTo>
                    <a:pt x="0" y="217"/>
                  </a:lnTo>
                  <a:close/>
                </a:path>
              </a:pathLst>
            </a:custGeom>
            <a:solidFill>
              <a:srgbClr val="39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9" name="Freeform 231"/>
            <p:cNvSpPr>
              <a:spLocks/>
            </p:cNvSpPr>
            <p:nvPr userDrawn="1"/>
          </p:nvSpPr>
          <p:spPr bwMode="auto">
            <a:xfrm>
              <a:off x="5538" y="197"/>
              <a:ext cx="178" cy="211"/>
            </a:xfrm>
            <a:custGeom>
              <a:avLst/>
              <a:gdLst>
                <a:gd name="T0" fmla="*/ 0 w 178"/>
                <a:gd name="T1" fmla="*/ 211 h 211"/>
                <a:gd name="T2" fmla="*/ 178 w 178"/>
                <a:gd name="T3" fmla="*/ 0 h 211"/>
                <a:gd name="T4" fmla="*/ 178 w 178"/>
                <a:gd name="T5" fmla="*/ 9 h 211"/>
                <a:gd name="T6" fmla="*/ 8 w 178"/>
                <a:gd name="T7" fmla="*/ 211 h 211"/>
                <a:gd name="T8" fmla="*/ 0 w 178"/>
                <a:gd name="T9" fmla="*/ 211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211">
                  <a:moveTo>
                    <a:pt x="0" y="211"/>
                  </a:moveTo>
                  <a:lnTo>
                    <a:pt x="178" y="0"/>
                  </a:lnTo>
                  <a:lnTo>
                    <a:pt x="178" y="9"/>
                  </a:lnTo>
                  <a:lnTo>
                    <a:pt x="8" y="211"/>
                  </a:lnTo>
                  <a:lnTo>
                    <a:pt x="0" y="211"/>
                  </a:lnTo>
                  <a:close/>
                </a:path>
              </a:pathLst>
            </a:custGeom>
            <a:solidFill>
              <a:srgbClr val="37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232"/>
            <p:cNvSpPr>
              <a:spLocks/>
            </p:cNvSpPr>
            <p:nvPr userDrawn="1"/>
          </p:nvSpPr>
          <p:spPr bwMode="auto">
            <a:xfrm>
              <a:off x="5542" y="201"/>
              <a:ext cx="174" cy="207"/>
            </a:xfrm>
            <a:custGeom>
              <a:avLst/>
              <a:gdLst>
                <a:gd name="T0" fmla="*/ 0 w 174"/>
                <a:gd name="T1" fmla="*/ 207 h 207"/>
                <a:gd name="T2" fmla="*/ 174 w 174"/>
                <a:gd name="T3" fmla="*/ 0 h 207"/>
                <a:gd name="T4" fmla="*/ 174 w 174"/>
                <a:gd name="T5" fmla="*/ 10 h 207"/>
                <a:gd name="T6" fmla="*/ 8 w 174"/>
                <a:gd name="T7" fmla="*/ 207 h 207"/>
                <a:gd name="T8" fmla="*/ 0 w 17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7">
                  <a:moveTo>
                    <a:pt x="0" y="207"/>
                  </a:moveTo>
                  <a:lnTo>
                    <a:pt x="174" y="0"/>
                  </a:lnTo>
                  <a:lnTo>
                    <a:pt x="174" y="10"/>
                  </a:lnTo>
                  <a:lnTo>
                    <a:pt x="8" y="207"/>
                  </a:lnTo>
                  <a:lnTo>
                    <a:pt x="0" y="207"/>
                  </a:lnTo>
                  <a:close/>
                </a:path>
              </a:pathLst>
            </a:custGeom>
            <a:solidFill>
              <a:srgbClr val="36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233"/>
            <p:cNvSpPr>
              <a:spLocks/>
            </p:cNvSpPr>
            <p:nvPr userDrawn="1"/>
          </p:nvSpPr>
          <p:spPr bwMode="auto">
            <a:xfrm>
              <a:off x="5546" y="206"/>
              <a:ext cx="170" cy="202"/>
            </a:xfrm>
            <a:custGeom>
              <a:avLst/>
              <a:gdLst>
                <a:gd name="T0" fmla="*/ 0 w 170"/>
                <a:gd name="T1" fmla="*/ 202 h 202"/>
                <a:gd name="T2" fmla="*/ 170 w 170"/>
                <a:gd name="T3" fmla="*/ 0 h 202"/>
                <a:gd name="T4" fmla="*/ 170 w 170"/>
                <a:gd name="T5" fmla="*/ 9 h 202"/>
                <a:gd name="T6" fmla="*/ 8 w 170"/>
                <a:gd name="T7" fmla="*/ 202 h 202"/>
                <a:gd name="T8" fmla="*/ 0 w 170"/>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202"/>
                  </a:moveTo>
                  <a:lnTo>
                    <a:pt x="170" y="0"/>
                  </a:lnTo>
                  <a:lnTo>
                    <a:pt x="170" y="9"/>
                  </a:lnTo>
                  <a:lnTo>
                    <a:pt x="8" y="202"/>
                  </a:lnTo>
                  <a:lnTo>
                    <a:pt x="0" y="202"/>
                  </a:lnTo>
                  <a:close/>
                </a:path>
              </a:pathLst>
            </a:custGeom>
            <a:solidFill>
              <a:srgbClr val="35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234"/>
            <p:cNvSpPr>
              <a:spLocks/>
            </p:cNvSpPr>
            <p:nvPr userDrawn="1"/>
          </p:nvSpPr>
          <p:spPr bwMode="auto">
            <a:xfrm>
              <a:off x="5550" y="211"/>
              <a:ext cx="166" cy="197"/>
            </a:xfrm>
            <a:custGeom>
              <a:avLst/>
              <a:gdLst>
                <a:gd name="T0" fmla="*/ 0 w 166"/>
                <a:gd name="T1" fmla="*/ 197 h 197"/>
                <a:gd name="T2" fmla="*/ 166 w 166"/>
                <a:gd name="T3" fmla="*/ 0 h 197"/>
                <a:gd name="T4" fmla="*/ 166 w 166"/>
                <a:gd name="T5" fmla="*/ 9 h 197"/>
                <a:gd name="T6" fmla="*/ 8 w 166"/>
                <a:gd name="T7" fmla="*/ 197 h 197"/>
                <a:gd name="T8" fmla="*/ 0 w 166"/>
                <a:gd name="T9" fmla="*/ 19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7">
                  <a:moveTo>
                    <a:pt x="0" y="197"/>
                  </a:moveTo>
                  <a:lnTo>
                    <a:pt x="166" y="0"/>
                  </a:lnTo>
                  <a:lnTo>
                    <a:pt x="166" y="9"/>
                  </a:lnTo>
                  <a:lnTo>
                    <a:pt x="8" y="197"/>
                  </a:lnTo>
                  <a:lnTo>
                    <a:pt x="0" y="197"/>
                  </a:lnTo>
                  <a:close/>
                </a:path>
              </a:pathLst>
            </a:custGeom>
            <a:solidFill>
              <a:srgbClr val="34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235"/>
            <p:cNvSpPr>
              <a:spLocks/>
            </p:cNvSpPr>
            <p:nvPr userDrawn="1"/>
          </p:nvSpPr>
          <p:spPr bwMode="auto">
            <a:xfrm>
              <a:off x="5554" y="215"/>
              <a:ext cx="162" cy="193"/>
            </a:xfrm>
            <a:custGeom>
              <a:avLst/>
              <a:gdLst>
                <a:gd name="T0" fmla="*/ 0 w 162"/>
                <a:gd name="T1" fmla="*/ 193 h 193"/>
                <a:gd name="T2" fmla="*/ 162 w 162"/>
                <a:gd name="T3" fmla="*/ 0 h 193"/>
                <a:gd name="T4" fmla="*/ 162 w 162"/>
                <a:gd name="T5" fmla="*/ 9 h 193"/>
                <a:gd name="T6" fmla="*/ 8 w 162"/>
                <a:gd name="T7" fmla="*/ 193 h 193"/>
                <a:gd name="T8" fmla="*/ 0 w 162"/>
                <a:gd name="T9" fmla="*/ 19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3">
                  <a:moveTo>
                    <a:pt x="0" y="193"/>
                  </a:moveTo>
                  <a:lnTo>
                    <a:pt x="162" y="0"/>
                  </a:lnTo>
                  <a:lnTo>
                    <a:pt x="162" y="9"/>
                  </a:lnTo>
                  <a:lnTo>
                    <a:pt x="8" y="193"/>
                  </a:lnTo>
                  <a:lnTo>
                    <a:pt x="0" y="193"/>
                  </a:lnTo>
                  <a:close/>
                </a:path>
              </a:pathLst>
            </a:custGeom>
            <a:solidFill>
              <a:srgbClr val="32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236"/>
            <p:cNvSpPr>
              <a:spLocks/>
            </p:cNvSpPr>
            <p:nvPr userDrawn="1"/>
          </p:nvSpPr>
          <p:spPr bwMode="auto">
            <a:xfrm>
              <a:off x="5558" y="220"/>
              <a:ext cx="158" cy="188"/>
            </a:xfrm>
            <a:custGeom>
              <a:avLst/>
              <a:gdLst>
                <a:gd name="T0" fmla="*/ 0 w 158"/>
                <a:gd name="T1" fmla="*/ 188 h 188"/>
                <a:gd name="T2" fmla="*/ 158 w 158"/>
                <a:gd name="T3" fmla="*/ 0 h 188"/>
                <a:gd name="T4" fmla="*/ 158 w 158"/>
                <a:gd name="T5" fmla="*/ 10 h 188"/>
                <a:gd name="T6" fmla="*/ 8 w 158"/>
                <a:gd name="T7" fmla="*/ 188 h 188"/>
                <a:gd name="T8" fmla="*/ 0 w 158"/>
                <a:gd name="T9" fmla="*/ 188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8">
                  <a:moveTo>
                    <a:pt x="0" y="188"/>
                  </a:moveTo>
                  <a:lnTo>
                    <a:pt x="158" y="0"/>
                  </a:lnTo>
                  <a:lnTo>
                    <a:pt x="158" y="10"/>
                  </a:lnTo>
                  <a:lnTo>
                    <a:pt x="8" y="188"/>
                  </a:lnTo>
                  <a:lnTo>
                    <a:pt x="0" y="188"/>
                  </a:lnTo>
                  <a:close/>
                </a:path>
              </a:pathLst>
            </a:custGeom>
            <a:solidFill>
              <a:srgbClr val="31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237"/>
            <p:cNvSpPr>
              <a:spLocks/>
            </p:cNvSpPr>
            <p:nvPr userDrawn="1"/>
          </p:nvSpPr>
          <p:spPr bwMode="auto">
            <a:xfrm>
              <a:off x="5562" y="224"/>
              <a:ext cx="154" cy="184"/>
            </a:xfrm>
            <a:custGeom>
              <a:avLst/>
              <a:gdLst>
                <a:gd name="T0" fmla="*/ 0 w 154"/>
                <a:gd name="T1" fmla="*/ 184 h 184"/>
                <a:gd name="T2" fmla="*/ 154 w 154"/>
                <a:gd name="T3" fmla="*/ 0 h 184"/>
                <a:gd name="T4" fmla="*/ 154 w 154"/>
                <a:gd name="T5" fmla="*/ 11 h 184"/>
                <a:gd name="T6" fmla="*/ 8 w 154"/>
                <a:gd name="T7" fmla="*/ 184 h 184"/>
                <a:gd name="T8" fmla="*/ 0 w 154"/>
                <a:gd name="T9" fmla="*/ 184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4">
                  <a:moveTo>
                    <a:pt x="0" y="184"/>
                  </a:moveTo>
                  <a:lnTo>
                    <a:pt x="154" y="0"/>
                  </a:lnTo>
                  <a:lnTo>
                    <a:pt x="154" y="11"/>
                  </a:lnTo>
                  <a:lnTo>
                    <a:pt x="8" y="184"/>
                  </a:lnTo>
                  <a:lnTo>
                    <a:pt x="0" y="184"/>
                  </a:lnTo>
                  <a:close/>
                </a:path>
              </a:pathLst>
            </a:custGeom>
            <a:solidFill>
              <a:srgbClr val="30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238"/>
            <p:cNvSpPr>
              <a:spLocks/>
            </p:cNvSpPr>
            <p:nvPr userDrawn="1"/>
          </p:nvSpPr>
          <p:spPr bwMode="auto">
            <a:xfrm>
              <a:off x="5566" y="230"/>
              <a:ext cx="150" cy="178"/>
            </a:xfrm>
            <a:custGeom>
              <a:avLst/>
              <a:gdLst>
                <a:gd name="T0" fmla="*/ 0 w 150"/>
                <a:gd name="T1" fmla="*/ 178 h 178"/>
                <a:gd name="T2" fmla="*/ 150 w 150"/>
                <a:gd name="T3" fmla="*/ 0 h 178"/>
                <a:gd name="T4" fmla="*/ 150 w 150"/>
                <a:gd name="T5" fmla="*/ 9 h 178"/>
                <a:gd name="T6" fmla="*/ 8 w 150"/>
                <a:gd name="T7" fmla="*/ 178 h 178"/>
                <a:gd name="T8" fmla="*/ 0 w 150"/>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78"/>
                  </a:moveTo>
                  <a:lnTo>
                    <a:pt x="150" y="0"/>
                  </a:lnTo>
                  <a:lnTo>
                    <a:pt x="150" y="9"/>
                  </a:lnTo>
                  <a:lnTo>
                    <a:pt x="8" y="178"/>
                  </a:lnTo>
                  <a:lnTo>
                    <a:pt x="0" y="178"/>
                  </a:lnTo>
                  <a:close/>
                </a:path>
              </a:pathLst>
            </a:custGeom>
            <a:solidFill>
              <a:srgbClr val="2F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239"/>
            <p:cNvSpPr>
              <a:spLocks/>
            </p:cNvSpPr>
            <p:nvPr userDrawn="1"/>
          </p:nvSpPr>
          <p:spPr bwMode="auto">
            <a:xfrm>
              <a:off x="5570" y="235"/>
              <a:ext cx="146" cy="173"/>
            </a:xfrm>
            <a:custGeom>
              <a:avLst/>
              <a:gdLst>
                <a:gd name="T0" fmla="*/ 0 w 146"/>
                <a:gd name="T1" fmla="*/ 173 h 173"/>
                <a:gd name="T2" fmla="*/ 146 w 146"/>
                <a:gd name="T3" fmla="*/ 0 h 173"/>
                <a:gd name="T4" fmla="*/ 146 w 146"/>
                <a:gd name="T5" fmla="*/ 9 h 173"/>
                <a:gd name="T6" fmla="*/ 8 w 146"/>
                <a:gd name="T7" fmla="*/ 173 h 173"/>
                <a:gd name="T8" fmla="*/ 0 w 146"/>
                <a:gd name="T9" fmla="*/ 17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3">
                  <a:moveTo>
                    <a:pt x="0" y="173"/>
                  </a:moveTo>
                  <a:lnTo>
                    <a:pt x="146" y="0"/>
                  </a:lnTo>
                  <a:lnTo>
                    <a:pt x="146" y="9"/>
                  </a:lnTo>
                  <a:lnTo>
                    <a:pt x="8" y="173"/>
                  </a:lnTo>
                  <a:lnTo>
                    <a:pt x="0" y="173"/>
                  </a:lnTo>
                  <a:close/>
                </a:path>
              </a:pathLst>
            </a:custGeom>
            <a:solidFill>
              <a:srgbClr val="2D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240"/>
            <p:cNvSpPr>
              <a:spLocks/>
            </p:cNvSpPr>
            <p:nvPr userDrawn="1"/>
          </p:nvSpPr>
          <p:spPr bwMode="auto">
            <a:xfrm>
              <a:off x="5574" y="239"/>
              <a:ext cx="142" cy="169"/>
            </a:xfrm>
            <a:custGeom>
              <a:avLst/>
              <a:gdLst>
                <a:gd name="T0" fmla="*/ 0 w 142"/>
                <a:gd name="T1" fmla="*/ 169 h 169"/>
                <a:gd name="T2" fmla="*/ 142 w 142"/>
                <a:gd name="T3" fmla="*/ 0 h 169"/>
                <a:gd name="T4" fmla="*/ 142 w 142"/>
                <a:gd name="T5" fmla="*/ 10 h 169"/>
                <a:gd name="T6" fmla="*/ 8 w 142"/>
                <a:gd name="T7" fmla="*/ 169 h 169"/>
                <a:gd name="T8" fmla="*/ 0 w 142"/>
                <a:gd name="T9" fmla="*/ 169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69">
                  <a:moveTo>
                    <a:pt x="0" y="169"/>
                  </a:moveTo>
                  <a:lnTo>
                    <a:pt x="142" y="0"/>
                  </a:lnTo>
                  <a:lnTo>
                    <a:pt x="142" y="10"/>
                  </a:lnTo>
                  <a:lnTo>
                    <a:pt x="8" y="169"/>
                  </a:lnTo>
                  <a:lnTo>
                    <a:pt x="0" y="169"/>
                  </a:lnTo>
                  <a:close/>
                </a:path>
              </a:pathLst>
            </a:custGeom>
            <a:solidFill>
              <a:srgbClr val="2C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241"/>
            <p:cNvSpPr>
              <a:spLocks/>
            </p:cNvSpPr>
            <p:nvPr userDrawn="1"/>
          </p:nvSpPr>
          <p:spPr bwMode="auto">
            <a:xfrm>
              <a:off x="5578" y="244"/>
              <a:ext cx="138" cy="164"/>
            </a:xfrm>
            <a:custGeom>
              <a:avLst/>
              <a:gdLst>
                <a:gd name="T0" fmla="*/ 0 w 138"/>
                <a:gd name="T1" fmla="*/ 164 h 164"/>
                <a:gd name="T2" fmla="*/ 138 w 138"/>
                <a:gd name="T3" fmla="*/ 0 h 164"/>
                <a:gd name="T4" fmla="*/ 138 w 138"/>
                <a:gd name="T5" fmla="*/ 9 h 164"/>
                <a:gd name="T6" fmla="*/ 8 w 138"/>
                <a:gd name="T7" fmla="*/ 164 h 164"/>
                <a:gd name="T8" fmla="*/ 0 w 138"/>
                <a:gd name="T9" fmla="*/ 164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4">
                  <a:moveTo>
                    <a:pt x="0" y="164"/>
                  </a:moveTo>
                  <a:lnTo>
                    <a:pt x="138" y="0"/>
                  </a:lnTo>
                  <a:lnTo>
                    <a:pt x="138" y="9"/>
                  </a:lnTo>
                  <a:lnTo>
                    <a:pt x="8" y="164"/>
                  </a:lnTo>
                  <a:lnTo>
                    <a:pt x="0" y="164"/>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0" name="Freeform 242"/>
            <p:cNvSpPr>
              <a:spLocks/>
            </p:cNvSpPr>
            <p:nvPr userDrawn="1"/>
          </p:nvSpPr>
          <p:spPr bwMode="auto">
            <a:xfrm>
              <a:off x="5582" y="249"/>
              <a:ext cx="134" cy="159"/>
            </a:xfrm>
            <a:custGeom>
              <a:avLst/>
              <a:gdLst>
                <a:gd name="T0" fmla="*/ 0 w 134"/>
                <a:gd name="T1" fmla="*/ 159 h 159"/>
                <a:gd name="T2" fmla="*/ 134 w 134"/>
                <a:gd name="T3" fmla="*/ 0 h 159"/>
                <a:gd name="T4" fmla="*/ 134 w 134"/>
                <a:gd name="T5" fmla="*/ 10 h 159"/>
                <a:gd name="T6" fmla="*/ 8 w 134"/>
                <a:gd name="T7" fmla="*/ 159 h 159"/>
                <a:gd name="T8" fmla="*/ 0 w 134"/>
                <a:gd name="T9" fmla="*/ 15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59">
                  <a:moveTo>
                    <a:pt x="0" y="159"/>
                  </a:moveTo>
                  <a:lnTo>
                    <a:pt x="134" y="0"/>
                  </a:lnTo>
                  <a:lnTo>
                    <a:pt x="134" y="10"/>
                  </a:lnTo>
                  <a:lnTo>
                    <a:pt x="8" y="159"/>
                  </a:lnTo>
                  <a:lnTo>
                    <a:pt x="0" y="159"/>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1" name="Freeform 243"/>
            <p:cNvSpPr>
              <a:spLocks/>
            </p:cNvSpPr>
            <p:nvPr userDrawn="1"/>
          </p:nvSpPr>
          <p:spPr bwMode="auto">
            <a:xfrm>
              <a:off x="5586" y="253"/>
              <a:ext cx="130" cy="155"/>
            </a:xfrm>
            <a:custGeom>
              <a:avLst/>
              <a:gdLst>
                <a:gd name="T0" fmla="*/ 0 w 130"/>
                <a:gd name="T1" fmla="*/ 155 h 155"/>
                <a:gd name="T2" fmla="*/ 130 w 130"/>
                <a:gd name="T3" fmla="*/ 0 h 155"/>
                <a:gd name="T4" fmla="*/ 130 w 130"/>
                <a:gd name="T5" fmla="*/ 11 h 155"/>
                <a:gd name="T6" fmla="*/ 8 w 130"/>
                <a:gd name="T7" fmla="*/ 155 h 155"/>
                <a:gd name="T8" fmla="*/ 0 w 130"/>
                <a:gd name="T9" fmla="*/ 15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5">
                  <a:moveTo>
                    <a:pt x="0" y="155"/>
                  </a:moveTo>
                  <a:lnTo>
                    <a:pt x="130" y="0"/>
                  </a:lnTo>
                  <a:lnTo>
                    <a:pt x="130" y="11"/>
                  </a:lnTo>
                  <a:lnTo>
                    <a:pt x="8" y="155"/>
                  </a:lnTo>
                  <a:lnTo>
                    <a:pt x="0" y="155"/>
                  </a:lnTo>
                  <a:close/>
                </a:path>
              </a:pathLst>
            </a:custGeom>
            <a:solidFill>
              <a:srgbClr val="28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2" name="Freeform 244"/>
            <p:cNvSpPr>
              <a:spLocks/>
            </p:cNvSpPr>
            <p:nvPr userDrawn="1"/>
          </p:nvSpPr>
          <p:spPr bwMode="auto">
            <a:xfrm>
              <a:off x="5590" y="259"/>
              <a:ext cx="126" cy="149"/>
            </a:xfrm>
            <a:custGeom>
              <a:avLst/>
              <a:gdLst>
                <a:gd name="T0" fmla="*/ 0 w 126"/>
                <a:gd name="T1" fmla="*/ 149 h 149"/>
                <a:gd name="T2" fmla="*/ 126 w 126"/>
                <a:gd name="T3" fmla="*/ 0 h 149"/>
                <a:gd name="T4" fmla="*/ 126 w 126"/>
                <a:gd name="T5" fmla="*/ 9 h 149"/>
                <a:gd name="T6" fmla="*/ 9 w 126"/>
                <a:gd name="T7" fmla="*/ 149 h 149"/>
                <a:gd name="T8" fmla="*/ 0 w 126"/>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9">
                  <a:moveTo>
                    <a:pt x="0" y="149"/>
                  </a:moveTo>
                  <a:lnTo>
                    <a:pt x="126" y="0"/>
                  </a:lnTo>
                  <a:lnTo>
                    <a:pt x="126" y="9"/>
                  </a:lnTo>
                  <a:lnTo>
                    <a:pt x="9" y="149"/>
                  </a:lnTo>
                  <a:lnTo>
                    <a:pt x="0" y="149"/>
                  </a:lnTo>
                  <a:close/>
                </a:path>
              </a:pathLst>
            </a:custGeom>
            <a:solidFill>
              <a:srgbClr val="27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245"/>
            <p:cNvSpPr>
              <a:spLocks/>
            </p:cNvSpPr>
            <p:nvPr userDrawn="1"/>
          </p:nvSpPr>
          <p:spPr bwMode="auto">
            <a:xfrm>
              <a:off x="5594" y="264"/>
              <a:ext cx="122" cy="144"/>
            </a:xfrm>
            <a:custGeom>
              <a:avLst/>
              <a:gdLst>
                <a:gd name="T0" fmla="*/ 0 w 122"/>
                <a:gd name="T1" fmla="*/ 144 h 144"/>
                <a:gd name="T2" fmla="*/ 122 w 122"/>
                <a:gd name="T3" fmla="*/ 0 h 144"/>
                <a:gd name="T4" fmla="*/ 122 w 122"/>
                <a:gd name="T5" fmla="*/ 9 h 144"/>
                <a:gd name="T6" fmla="*/ 9 w 122"/>
                <a:gd name="T7" fmla="*/ 144 h 144"/>
                <a:gd name="T8" fmla="*/ 0 w 122"/>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4">
                  <a:moveTo>
                    <a:pt x="0" y="144"/>
                  </a:moveTo>
                  <a:lnTo>
                    <a:pt x="122" y="0"/>
                  </a:lnTo>
                  <a:lnTo>
                    <a:pt x="122" y="9"/>
                  </a:lnTo>
                  <a:lnTo>
                    <a:pt x="9" y="144"/>
                  </a:lnTo>
                  <a:lnTo>
                    <a:pt x="0" y="144"/>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246"/>
            <p:cNvSpPr>
              <a:spLocks/>
            </p:cNvSpPr>
            <p:nvPr userDrawn="1"/>
          </p:nvSpPr>
          <p:spPr bwMode="auto">
            <a:xfrm>
              <a:off x="5599" y="268"/>
              <a:ext cx="117" cy="140"/>
            </a:xfrm>
            <a:custGeom>
              <a:avLst/>
              <a:gdLst>
                <a:gd name="T0" fmla="*/ 0 w 117"/>
                <a:gd name="T1" fmla="*/ 140 h 140"/>
                <a:gd name="T2" fmla="*/ 117 w 117"/>
                <a:gd name="T3" fmla="*/ 0 h 140"/>
                <a:gd name="T4" fmla="*/ 117 w 117"/>
                <a:gd name="T5" fmla="*/ 10 h 140"/>
                <a:gd name="T6" fmla="*/ 8 w 117"/>
                <a:gd name="T7" fmla="*/ 140 h 140"/>
                <a:gd name="T8" fmla="*/ 0 w 117"/>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40"/>
                  </a:moveTo>
                  <a:lnTo>
                    <a:pt x="117" y="0"/>
                  </a:lnTo>
                  <a:lnTo>
                    <a:pt x="117" y="10"/>
                  </a:lnTo>
                  <a:lnTo>
                    <a:pt x="8" y="140"/>
                  </a:lnTo>
                  <a:lnTo>
                    <a:pt x="0" y="140"/>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5" name="Freeform 247"/>
            <p:cNvSpPr>
              <a:spLocks/>
            </p:cNvSpPr>
            <p:nvPr userDrawn="1"/>
          </p:nvSpPr>
          <p:spPr bwMode="auto">
            <a:xfrm>
              <a:off x="5603" y="273"/>
              <a:ext cx="113" cy="135"/>
            </a:xfrm>
            <a:custGeom>
              <a:avLst/>
              <a:gdLst>
                <a:gd name="T0" fmla="*/ 0 w 113"/>
                <a:gd name="T1" fmla="*/ 135 h 135"/>
                <a:gd name="T2" fmla="*/ 113 w 113"/>
                <a:gd name="T3" fmla="*/ 0 h 135"/>
                <a:gd name="T4" fmla="*/ 113 w 113"/>
                <a:gd name="T5" fmla="*/ 9 h 135"/>
                <a:gd name="T6" fmla="*/ 8 w 113"/>
                <a:gd name="T7" fmla="*/ 135 h 135"/>
                <a:gd name="T8" fmla="*/ 0 w 113"/>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5">
                  <a:moveTo>
                    <a:pt x="0" y="135"/>
                  </a:moveTo>
                  <a:lnTo>
                    <a:pt x="113" y="0"/>
                  </a:lnTo>
                  <a:lnTo>
                    <a:pt x="113" y="9"/>
                  </a:lnTo>
                  <a:lnTo>
                    <a:pt x="8" y="135"/>
                  </a:lnTo>
                  <a:lnTo>
                    <a:pt x="0" y="135"/>
                  </a:lnTo>
                  <a:close/>
                </a:path>
              </a:pathLst>
            </a:custGeom>
            <a:solidFill>
              <a:srgbClr val="23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6" name="Freeform 248"/>
            <p:cNvSpPr>
              <a:spLocks/>
            </p:cNvSpPr>
            <p:nvPr userDrawn="1"/>
          </p:nvSpPr>
          <p:spPr bwMode="auto">
            <a:xfrm>
              <a:off x="5607" y="278"/>
              <a:ext cx="109" cy="130"/>
            </a:xfrm>
            <a:custGeom>
              <a:avLst/>
              <a:gdLst>
                <a:gd name="T0" fmla="*/ 0 w 109"/>
                <a:gd name="T1" fmla="*/ 130 h 130"/>
                <a:gd name="T2" fmla="*/ 109 w 109"/>
                <a:gd name="T3" fmla="*/ 0 h 130"/>
                <a:gd name="T4" fmla="*/ 109 w 109"/>
                <a:gd name="T5" fmla="*/ 10 h 130"/>
                <a:gd name="T6" fmla="*/ 8 w 109"/>
                <a:gd name="T7" fmla="*/ 130 h 130"/>
                <a:gd name="T8" fmla="*/ 0 w 109"/>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30">
                  <a:moveTo>
                    <a:pt x="0" y="130"/>
                  </a:moveTo>
                  <a:lnTo>
                    <a:pt x="109" y="0"/>
                  </a:lnTo>
                  <a:lnTo>
                    <a:pt x="109" y="10"/>
                  </a:lnTo>
                  <a:lnTo>
                    <a:pt x="8" y="130"/>
                  </a:lnTo>
                  <a:lnTo>
                    <a:pt x="0" y="130"/>
                  </a:lnTo>
                  <a:close/>
                </a:path>
              </a:pathLst>
            </a:custGeom>
            <a:solidFill>
              <a:srgbClr val="22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249"/>
            <p:cNvSpPr>
              <a:spLocks/>
            </p:cNvSpPr>
            <p:nvPr userDrawn="1"/>
          </p:nvSpPr>
          <p:spPr bwMode="auto">
            <a:xfrm>
              <a:off x="5611" y="282"/>
              <a:ext cx="105" cy="126"/>
            </a:xfrm>
            <a:custGeom>
              <a:avLst/>
              <a:gdLst>
                <a:gd name="T0" fmla="*/ 0 w 105"/>
                <a:gd name="T1" fmla="*/ 126 h 126"/>
                <a:gd name="T2" fmla="*/ 105 w 105"/>
                <a:gd name="T3" fmla="*/ 0 h 126"/>
                <a:gd name="T4" fmla="*/ 105 w 105"/>
                <a:gd name="T5" fmla="*/ 11 h 126"/>
                <a:gd name="T6" fmla="*/ 8 w 105"/>
                <a:gd name="T7" fmla="*/ 126 h 126"/>
                <a:gd name="T8" fmla="*/ 0 w 105"/>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6">
                  <a:moveTo>
                    <a:pt x="0" y="126"/>
                  </a:moveTo>
                  <a:lnTo>
                    <a:pt x="105" y="0"/>
                  </a:lnTo>
                  <a:lnTo>
                    <a:pt x="105" y="11"/>
                  </a:lnTo>
                  <a:lnTo>
                    <a:pt x="8" y="126"/>
                  </a:lnTo>
                  <a:lnTo>
                    <a:pt x="0" y="126"/>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250"/>
            <p:cNvSpPr>
              <a:spLocks/>
            </p:cNvSpPr>
            <p:nvPr userDrawn="1"/>
          </p:nvSpPr>
          <p:spPr bwMode="auto">
            <a:xfrm>
              <a:off x="5615" y="288"/>
              <a:ext cx="101" cy="120"/>
            </a:xfrm>
            <a:custGeom>
              <a:avLst/>
              <a:gdLst>
                <a:gd name="T0" fmla="*/ 0 w 101"/>
                <a:gd name="T1" fmla="*/ 120 h 120"/>
                <a:gd name="T2" fmla="*/ 101 w 101"/>
                <a:gd name="T3" fmla="*/ 0 h 120"/>
                <a:gd name="T4" fmla="*/ 101 w 101"/>
                <a:gd name="T5" fmla="*/ 9 h 120"/>
                <a:gd name="T6" fmla="*/ 8 w 101"/>
                <a:gd name="T7" fmla="*/ 120 h 120"/>
                <a:gd name="T8" fmla="*/ 0 w 101"/>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20"/>
                  </a:moveTo>
                  <a:lnTo>
                    <a:pt x="101" y="0"/>
                  </a:lnTo>
                  <a:lnTo>
                    <a:pt x="101" y="9"/>
                  </a:lnTo>
                  <a:lnTo>
                    <a:pt x="8" y="120"/>
                  </a:lnTo>
                  <a:lnTo>
                    <a:pt x="0" y="120"/>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251"/>
            <p:cNvSpPr>
              <a:spLocks/>
            </p:cNvSpPr>
            <p:nvPr userDrawn="1"/>
          </p:nvSpPr>
          <p:spPr bwMode="auto">
            <a:xfrm>
              <a:off x="5619" y="293"/>
              <a:ext cx="97" cy="115"/>
            </a:xfrm>
            <a:custGeom>
              <a:avLst/>
              <a:gdLst>
                <a:gd name="T0" fmla="*/ 0 w 97"/>
                <a:gd name="T1" fmla="*/ 115 h 115"/>
                <a:gd name="T2" fmla="*/ 97 w 97"/>
                <a:gd name="T3" fmla="*/ 0 h 115"/>
                <a:gd name="T4" fmla="*/ 97 w 97"/>
                <a:gd name="T5" fmla="*/ 9 h 115"/>
                <a:gd name="T6" fmla="*/ 8 w 97"/>
                <a:gd name="T7" fmla="*/ 115 h 115"/>
                <a:gd name="T8" fmla="*/ 0 w 97"/>
                <a:gd name="T9" fmla="*/ 11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5">
                  <a:moveTo>
                    <a:pt x="0" y="115"/>
                  </a:moveTo>
                  <a:lnTo>
                    <a:pt x="97" y="0"/>
                  </a:lnTo>
                  <a:lnTo>
                    <a:pt x="97" y="9"/>
                  </a:lnTo>
                  <a:lnTo>
                    <a:pt x="8" y="115"/>
                  </a:lnTo>
                  <a:lnTo>
                    <a:pt x="0" y="115"/>
                  </a:lnTo>
                  <a:close/>
                </a:path>
              </a:pathLst>
            </a:custGeom>
            <a:solidFill>
              <a:srgbClr val="1E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252"/>
            <p:cNvSpPr>
              <a:spLocks/>
            </p:cNvSpPr>
            <p:nvPr userDrawn="1"/>
          </p:nvSpPr>
          <p:spPr bwMode="auto">
            <a:xfrm>
              <a:off x="5623" y="297"/>
              <a:ext cx="93" cy="111"/>
            </a:xfrm>
            <a:custGeom>
              <a:avLst/>
              <a:gdLst>
                <a:gd name="T0" fmla="*/ 0 w 93"/>
                <a:gd name="T1" fmla="*/ 111 h 111"/>
                <a:gd name="T2" fmla="*/ 93 w 93"/>
                <a:gd name="T3" fmla="*/ 0 h 111"/>
                <a:gd name="T4" fmla="*/ 93 w 93"/>
                <a:gd name="T5" fmla="*/ 9 h 111"/>
                <a:gd name="T6" fmla="*/ 7 w 93"/>
                <a:gd name="T7" fmla="*/ 111 h 111"/>
                <a:gd name="T8" fmla="*/ 0 w 93"/>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11"/>
                  </a:moveTo>
                  <a:lnTo>
                    <a:pt x="93" y="0"/>
                  </a:lnTo>
                  <a:lnTo>
                    <a:pt x="93" y="9"/>
                  </a:lnTo>
                  <a:lnTo>
                    <a:pt x="7" y="111"/>
                  </a:lnTo>
                  <a:lnTo>
                    <a:pt x="0" y="111"/>
                  </a:lnTo>
                  <a:close/>
                </a:path>
              </a:pathLst>
            </a:custGeom>
            <a:solidFill>
              <a:srgbClr val="1D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253"/>
            <p:cNvSpPr>
              <a:spLocks/>
            </p:cNvSpPr>
            <p:nvPr userDrawn="1"/>
          </p:nvSpPr>
          <p:spPr bwMode="auto">
            <a:xfrm>
              <a:off x="5627" y="302"/>
              <a:ext cx="89" cy="106"/>
            </a:xfrm>
            <a:custGeom>
              <a:avLst/>
              <a:gdLst>
                <a:gd name="T0" fmla="*/ 0 w 89"/>
                <a:gd name="T1" fmla="*/ 106 h 106"/>
                <a:gd name="T2" fmla="*/ 89 w 89"/>
                <a:gd name="T3" fmla="*/ 0 h 106"/>
                <a:gd name="T4" fmla="*/ 89 w 89"/>
                <a:gd name="T5" fmla="*/ 9 h 106"/>
                <a:gd name="T6" fmla="*/ 7 w 89"/>
                <a:gd name="T7" fmla="*/ 106 h 106"/>
                <a:gd name="T8" fmla="*/ 0 w 8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6">
                  <a:moveTo>
                    <a:pt x="0" y="106"/>
                  </a:moveTo>
                  <a:lnTo>
                    <a:pt x="89" y="0"/>
                  </a:lnTo>
                  <a:lnTo>
                    <a:pt x="89" y="9"/>
                  </a:lnTo>
                  <a:lnTo>
                    <a:pt x="7" y="106"/>
                  </a:lnTo>
                  <a:lnTo>
                    <a:pt x="0" y="106"/>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254"/>
            <p:cNvSpPr>
              <a:spLocks/>
            </p:cNvSpPr>
            <p:nvPr userDrawn="1"/>
          </p:nvSpPr>
          <p:spPr bwMode="auto">
            <a:xfrm>
              <a:off x="5630" y="306"/>
              <a:ext cx="86" cy="102"/>
            </a:xfrm>
            <a:custGeom>
              <a:avLst/>
              <a:gdLst>
                <a:gd name="T0" fmla="*/ 0 w 86"/>
                <a:gd name="T1" fmla="*/ 102 h 102"/>
                <a:gd name="T2" fmla="*/ 86 w 86"/>
                <a:gd name="T3" fmla="*/ 0 h 102"/>
                <a:gd name="T4" fmla="*/ 86 w 86"/>
                <a:gd name="T5" fmla="*/ 11 h 102"/>
                <a:gd name="T6" fmla="*/ 8 w 86"/>
                <a:gd name="T7" fmla="*/ 102 h 102"/>
                <a:gd name="T8" fmla="*/ 0 w 8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2">
                  <a:moveTo>
                    <a:pt x="0" y="102"/>
                  </a:moveTo>
                  <a:lnTo>
                    <a:pt x="86" y="0"/>
                  </a:lnTo>
                  <a:lnTo>
                    <a:pt x="86" y="11"/>
                  </a:lnTo>
                  <a:lnTo>
                    <a:pt x="8" y="102"/>
                  </a:lnTo>
                  <a:lnTo>
                    <a:pt x="0" y="102"/>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255"/>
            <p:cNvSpPr>
              <a:spLocks/>
            </p:cNvSpPr>
            <p:nvPr userDrawn="1"/>
          </p:nvSpPr>
          <p:spPr bwMode="auto">
            <a:xfrm>
              <a:off x="5634" y="311"/>
              <a:ext cx="82" cy="97"/>
            </a:xfrm>
            <a:custGeom>
              <a:avLst/>
              <a:gdLst>
                <a:gd name="T0" fmla="*/ 0 w 82"/>
                <a:gd name="T1" fmla="*/ 97 h 97"/>
                <a:gd name="T2" fmla="*/ 82 w 82"/>
                <a:gd name="T3" fmla="*/ 0 h 97"/>
                <a:gd name="T4" fmla="*/ 82 w 82"/>
                <a:gd name="T5" fmla="*/ 10 h 97"/>
                <a:gd name="T6" fmla="*/ 8 w 82"/>
                <a:gd name="T7" fmla="*/ 97 h 97"/>
                <a:gd name="T8" fmla="*/ 0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0" y="97"/>
                  </a:moveTo>
                  <a:lnTo>
                    <a:pt x="82" y="0"/>
                  </a:lnTo>
                  <a:lnTo>
                    <a:pt x="82" y="10"/>
                  </a:lnTo>
                  <a:lnTo>
                    <a:pt x="8" y="97"/>
                  </a:lnTo>
                  <a:lnTo>
                    <a:pt x="0" y="97"/>
                  </a:lnTo>
                  <a:close/>
                </a:path>
              </a:pathLst>
            </a:custGeom>
            <a:solidFill>
              <a:srgbClr val="19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4" name="Freeform 256"/>
            <p:cNvSpPr>
              <a:spLocks/>
            </p:cNvSpPr>
            <p:nvPr userDrawn="1"/>
          </p:nvSpPr>
          <p:spPr bwMode="auto">
            <a:xfrm>
              <a:off x="5638" y="317"/>
              <a:ext cx="78" cy="91"/>
            </a:xfrm>
            <a:custGeom>
              <a:avLst/>
              <a:gdLst>
                <a:gd name="T0" fmla="*/ 0 w 78"/>
                <a:gd name="T1" fmla="*/ 91 h 91"/>
                <a:gd name="T2" fmla="*/ 78 w 78"/>
                <a:gd name="T3" fmla="*/ 0 h 91"/>
                <a:gd name="T4" fmla="*/ 78 w 78"/>
                <a:gd name="T5" fmla="*/ 9 h 91"/>
                <a:gd name="T6" fmla="*/ 8 w 78"/>
                <a:gd name="T7" fmla="*/ 91 h 91"/>
                <a:gd name="T8" fmla="*/ 0 w 78"/>
                <a:gd name="T9" fmla="*/ 9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1">
                  <a:moveTo>
                    <a:pt x="0" y="91"/>
                  </a:moveTo>
                  <a:lnTo>
                    <a:pt x="78" y="0"/>
                  </a:lnTo>
                  <a:lnTo>
                    <a:pt x="78" y="9"/>
                  </a:lnTo>
                  <a:lnTo>
                    <a:pt x="8" y="91"/>
                  </a:lnTo>
                  <a:lnTo>
                    <a:pt x="0" y="91"/>
                  </a:lnTo>
                  <a:close/>
                </a:path>
              </a:pathLst>
            </a:custGeom>
            <a:solidFill>
              <a:srgbClr val="18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257"/>
            <p:cNvSpPr>
              <a:spLocks/>
            </p:cNvSpPr>
            <p:nvPr userDrawn="1"/>
          </p:nvSpPr>
          <p:spPr bwMode="auto">
            <a:xfrm>
              <a:off x="5642" y="321"/>
              <a:ext cx="74" cy="87"/>
            </a:xfrm>
            <a:custGeom>
              <a:avLst/>
              <a:gdLst>
                <a:gd name="T0" fmla="*/ 0 w 74"/>
                <a:gd name="T1" fmla="*/ 87 h 87"/>
                <a:gd name="T2" fmla="*/ 74 w 74"/>
                <a:gd name="T3" fmla="*/ 0 h 87"/>
                <a:gd name="T4" fmla="*/ 74 w 74"/>
                <a:gd name="T5" fmla="*/ 10 h 87"/>
                <a:gd name="T6" fmla="*/ 8 w 74"/>
                <a:gd name="T7" fmla="*/ 87 h 87"/>
                <a:gd name="T8" fmla="*/ 0 w 74"/>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7">
                  <a:moveTo>
                    <a:pt x="0" y="87"/>
                  </a:moveTo>
                  <a:lnTo>
                    <a:pt x="74" y="0"/>
                  </a:lnTo>
                  <a:lnTo>
                    <a:pt x="74" y="10"/>
                  </a:lnTo>
                  <a:lnTo>
                    <a:pt x="8" y="87"/>
                  </a:lnTo>
                  <a:lnTo>
                    <a:pt x="0" y="87"/>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258"/>
            <p:cNvSpPr>
              <a:spLocks/>
            </p:cNvSpPr>
            <p:nvPr userDrawn="1"/>
          </p:nvSpPr>
          <p:spPr bwMode="auto">
            <a:xfrm>
              <a:off x="5646" y="326"/>
              <a:ext cx="70" cy="82"/>
            </a:xfrm>
            <a:custGeom>
              <a:avLst/>
              <a:gdLst>
                <a:gd name="T0" fmla="*/ 0 w 70"/>
                <a:gd name="T1" fmla="*/ 82 h 82"/>
                <a:gd name="T2" fmla="*/ 70 w 70"/>
                <a:gd name="T3" fmla="*/ 0 h 82"/>
                <a:gd name="T4" fmla="*/ 70 w 70"/>
                <a:gd name="T5" fmla="*/ 9 h 82"/>
                <a:gd name="T6" fmla="*/ 9 w 70"/>
                <a:gd name="T7" fmla="*/ 82 h 82"/>
                <a:gd name="T8" fmla="*/ 0 w 7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2">
                  <a:moveTo>
                    <a:pt x="0" y="82"/>
                  </a:moveTo>
                  <a:lnTo>
                    <a:pt x="70" y="0"/>
                  </a:lnTo>
                  <a:lnTo>
                    <a:pt x="70" y="9"/>
                  </a:lnTo>
                  <a:lnTo>
                    <a:pt x="9" y="82"/>
                  </a:lnTo>
                  <a:lnTo>
                    <a:pt x="0" y="82"/>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7" name="Freeform 259"/>
            <p:cNvSpPr>
              <a:spLocks/>
            </p:cNvSpPr>
            <p:nvPr userDrawn="1"/>
          </p:nvSpPr>
          <p:spPr bwMode="auto">
            <a:xfrm>
              <a:off x="5650" y="331"/>
              <a:ext cx="66" cy="77"/>
            </a:xfrm>
            <a:custGeom>
              <a:avLst/>
              <a:gdLst>
                <a:gd name="T0" fmla="*/ 0 w 66"/>
                <a:gd name="T1" fmla="*/ 77 h 77"/>
                <a:gd name="T2" fmla="*/ 66 w 66"/>
                <a:gd name="T3" fmla="*/ 0 h 77"/>
                <a:gd name="T4" fmla="*/ 66 w 66"/>
                <a:gd name="T5" fmla="*/ 9 h 77"/>
                <a:gd name="T6" fmla="*/ 9 w 66"/>
                <a:gd name="T7" fmla="*/ 77 h 77"/>
                <a:gd name="T8" fmla="*/ 0 w 66"/>
                <a:gd name="T9" fmla="*/ 7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7">
                  <a:moveTo>
                    <a:pt x="0" y="77"/>
                  </a:moveTo>
                  <a:lnTo>
                    <a:pt x="66" y="0"/>
                  </a:lnTo>
                  <a:lnTo>
                    <a:pt x="66" y="9"/>
                  </a:lnTo>
                  <a:lnTo>
                    <a:pt x="9" y="77"/>
                  </a:lnTo>
                  <a:lnTo>
                    <a:pt x="0" y="77"/>
                  </a:lnTo>
                  <a:close/>
                </a:path>
              </a:pathLst>
            </a:custGeom>
            <a:solidFill>
              <a:srgbClr val="14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8" name="Freeform 260"/>
            <p:cNvSpPr>
              <a:spLocks/>
            </p:cNvSpPr>
            <p:nvPr userDrawn="1"/>
          </p:nvSpPr>
          <p:spPr bwMode="auto">
            <a:xfrm>
              <a:off x="5655" y="335"/>
              <a:ext cx="61" cy="73"/>
            </a:xfrm>
            <a:custGeom>
              <a:avLst/>
              <a:gdLst>
                <a:gd name="T0" fmla="*/ 0 w 61"/>
                <a:gd name="T1" fmla="*/ 73 h 73"/>
                <a:gd name="T2" fmla="*/ 61 w 61"/>
                <a:gd name="T3" fmla="*/ 0 h 73"/>
                <a:gd name="T4" fmla="*/ 61 w 61"/>
                <a:gd name="T5" fmla="*/ 11 h 73"/>
                <a:gd name="T6" fmla="*/ 8 w 61"/>
                <a:gd name="T7" fmla="*/ 73 h 73"/>
                <a:gd name="T8" fmla="*/ 0 w 61"/>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3">
                  <a:moveTo>
                    <a:pt x="0" y="73"/>
                  </a:moveTo>
                  <a:lnTo>
                    <a:pt x="61" y="0"/>
                  </a:lnTo>
                  <a:lnTo>
                    <a:pt x="61" y="11"/>
                  </a:lnTo>
                  <a:lnTo>
                    <a:pt x="8" y="73"/>
                  </a:lnTo>
                  <a:lnTo>
                    <a:pt x="0" y="73"/>
                  </a:lnTo>
                  <a:close/>
                </a:path>
              </a:pathLst>
            </a:custGeom>
            <a:solidFill>
              <a:srgbClr val="13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9" name="Freeform 261"/>
            <p:cNvSpPr>
              <a:spLocks/>
            </p:cNvSpPr>
            <p:nvPr userDrawn="1"/>
          </p:nvSpPr>
          <p:spPr bwMode="auto">
            <a:xfrm>
              <a:off x="5659" y="340"/>
              <a:ext cx="57" cy="68"/>
            </a:xfrm>
            <a:custGeom>
              <a:avLst/>
              <a:gdLst>
                <a:gd name="T0" fmla="*/ 0 w 57"/>
                <a:gd name="T1" fmla="*/ 68 h 68"/>
                <a:gd name="T2" fmla="*/ 57 w 57"/>
                <a:gd name="T3" fmla="*/ 0 h 68"/>
                <a:gd name="T4" fmla="*/ 57 w 57"/>
                <a:gd name="T5" fmla="*/ 10 h 68"/>
                <a:gd name="T6" fmla="*/ 8 w 57"/>
                <a:gd name="T7" fmla="*/ 68 h 68"/>
                <a:gd name="T8" fmla="*/ 0 w 5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8">
                  <a:moveTo>
                    <a:pt x="0" y="68"/>
                  </a:moveTo>
                  <a:lnTo>
                    <a:pt x="57" y="0"/>
                  </a:lnTo>
                  <a:lnTo>
                    <a:pt x="57" y="10"/>
                  </a:lnTo>
                  <a:lnTo>
                    <a:pt x="8" y="68"/>
                  </a:lnTo>
                  <a:lnTo>
                    <a:pt x="0" y="68"/>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0" name="Freeform 262"/>
            <p:cNvSpPr>
              <a:spLocks/>
            </p:cNvSpPr>
            <p:nvPr userDrawn="1"/>
          </p:nvSpPr>
          <p:spPr bwMode="auto">
            <a:xfrm>
              <a:off x="5663" y="346"/>
              <a:ext cx="53" cy="62"/>
            </a:xfrm>
            <a:custGeom>
              <a:avLst/>
              <a:gdLst>
                <a:gd name="T0" fmla="*/ 0 w 53"/>
                <a:gd name="T1" fmla="*/ 62 h 62"/>
                <a:gd name="T2" fmla="*/ 53 w 53"/>
                <a:gd name="T3" fmla="*/ 0 h 62"/>
                <a:gd name="T4" fmla="*/ 53 w 53"/>
                <a:gd name="T5" fmla="*/ 9 h 62"/>
                <a:gd name="T6" fmla="*/ 8 w 53"/>
                <a:gd name="T7" fmla="*/ 62 h 62"/>
                <a:gd name="T8" fmla="*/ 0 w 53"/>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2">
                  <a:moveTo>
                    <a:pt x="0" y="62"/>
                  </a:moveTo>
                  <a:lnTo>
                    <a:pt x="53" y="0"/>
                  </a:lnTo>
                  <a:lnTo>
                    <a:pt x="53" y="9"/>
                  </a:lnTo>
                  <a:lnTo>
                    <a:pt x="8" y="62"/>
                  </a:lnTo>
                  <a:lnTo>
                    <a:pt x="0" y="62"/>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1" name="Freeform 263"/>
            <p:cNvSpPr>
              <a:spLocks/>
            </p:cNvSpPr>
            <p:nvPr userDrawn="1"/>
          </p:nvSpPr>
          <p:spPr bwMode="auto">
            <a:xfrm>
              <a:off x="5667" y="350"/>
              <a:ext cx="49" cy="58"/>
            </a:xfrm>
            <a:custGeom>
              <a:avLst/>
              <a:gdLst>
                <a:gd name="T0" fmla="*/ 0 w 49"/>
                <a:gd name="T1" fmla="*/ 58 h 58"/>
                <a:gd name="T2" fmla="*/ 49 w 49"/>
                <a:gd name="T3" fmla="*/ 0 h 58"/>
                <a:gd name="T4" fmla="*/ 49 w 49"/>
                <a:gd name="T5" fmla="*/ 10 h 58"/>
                <a:gd name="T6" fmla="*/ 8 w 49"/>
                <a:gd name="T7" fmla="*/ 58 h 58"/>
                <a:gd name="T8" fmla="*/ 0 w 49"/>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8">
                  <a:moveTo>
                    <a:pt x="0" y="58"/>
                  </a:moveTo>
                  <a:lnTo>
                    <a:pt x="49" y="0"/>
                  </a:lnTo>
                  <a:lnTo>
                    <a:pt x="49" y="10"/>
                  </a:lnTo>
                  <a:lnTo>
                    <a:pt x="8" y="58"/>
                  </a:lnTo>
                  <a:lnTo>
                    <a:pt x="0" y="58"/>
                  </a:lnTo>
                  <a:close/>
                </a:path>
              </a:pathLst>
            </a:custGeom>
            <a:solidFill>
              <a:srgbClr val="0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2" name="Freeform 264"/>
            <p:cNvSpPr>
              <a:spLocks/>
            </p:cNvSpPr>
            <p:nvPr userDrawn="1"/>
          </p:nvSpPr>
          <p:spPr bwMode="auto">
            <a:xfrm>
              <a:off x="5671" y="355"/>
              <a:ext cx="45" cy="53"/>
            </a:xfrm>
            <a:custGeom>
              <a:avLst/>
              <a:gdLst>
                <a:gd name="T0" fmla="*/ 0 w 45"/>
                <a:gd name="T1" fmla="*/ 53 h 53"/>
                <a:gd name="T2" fmla="*/ 45 w 45"/>
                <a:gd name="T3" fmla="*/ 0 h 53"/>
                <a:gd name="T4" fmla="*/ 45 w 45"/>
                <a:gd name="T5" fmla="*/ 9 h 53"/>
                <a:gd name="T6" fmla="*/ 8 w 45"/>
                <a:gd name="T7" fmla="*/ 53 h 53"/>
                <a:gd name="T8" fmla="*/ 0 w 4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53"/>
                  </a:moveTo>
                  <a:lnTo>
                    <a:pt x="45" y="0"/>
                  </a:lnTo>
                  <a:lnTo>
                    <a:pt x="45" y="9"/>
                  </a:lnTo>
                  <a:lnTo>
                    <a:pt x="8" y="53"/>
                  </a:lnTo>
                  <a:lnTo>
                    <a:pt x="0" y="53"/>
                  </a:lnTo>
                  <a:close/>
                </a:path>
              </a:pathLst>
            </a:custGeom>
            <a:solidFill>
              <a:srgbClr val="0E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3" name="Freeform 265"/>
            <p:cNvSpPr>
              <a:spLocks/>
            </p:cNvSpPr>
            <p:nvPr userDrawn="1"/>
          </p:nvSpPr>
          <p:spPr bwMode="auto">
            <a:xfrm>
              <a:off x="5675" y="360"/>
              <a:ext cx="41" cy="48"/>
            </a:xfrm>
            <a:custGeom>
              <a:avLst/>
              <a:gdLst>
                <a:gd name="T0" fmla="*/ 0 w 41"/>
                <a:gd name="T1" fmla="*/ 48 h 48"/>
                <a:gd name="T2" fmla="*/ 41 w 41"/>
                <a:gd name="T3" fmla="*/ 0 h 48"/>
                <a:gd name="T4" fmla="*/ 41 w 41"/>
                <a:gd name="T5" fmla="*/ 9 h 48"/>
                <a:gd name="T6" fmla="*/ 8 w 41"/>
                <a:gd name="T7" fmla="*/ 48 h 48"/>
                <a:gd name="T8" fmla="*/ 0 w 41"/>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48"/>
                  </a:moveTo>
                  <a:lnTo>
                    <a:pt x="41" y="0"/>
                  </a:lnTo>
                  <a:lnTo>
                    <a:pt x="41" y="9"/>
                  </a:lnTo>
                  <a:lnTo>
                    <a:pt x="8" y="48"/>
                  </a:lnTo>
                  <a:lnTo>
                    <a:pt x="0" y="48"/>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4" name="Freeform 266"/>
            <p:cNvSpPr>
              <a:spLocks/>
            </p:cNvSpPr>
            <p:nvPr userDrawn="1"/>
          </p:nvSpPr>
          <p:spPr bwMode="auto">
            <a:xfrm>
              <a:off x="5679" y="364"/>
              <a:ext cx="37" cy="44"/>
            </a:xfrm>
            <a:custGeom>
              <a:avLst/>
              <a:gdLst>
                <a:gd name="T0" fmla="*/ 0 w 37"/>
                <a:gd name="T1" fmla="*/ 44 h 44"/>
                <a:gd name="T2" fmla="*/ 37 w 37"/>
                <a:gd name="T3" fmla="*/ 0 h 44"/>
                <a:gd name="T4" fmla="*/ 37 w 37"/>
                <a:gd name="T5" fmla="*/ 11 h 44"/>
                <a:gd name="T6" fmla="*/ 8 w 37"/>
                <a:gd name="T7" fmla="*/ 44 h 44"/>
                <a:gd name="T8" fmla="*/ 0 w 37"/>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4"/>
                  </a:moveTo>
                  <a:lnTo>
                    <a:pt x="37" y="0"/>
                  </a:lnTo>
                  <a:lnTo>
                    <a:pt x="37" y="11"/>
                  </a:lnTo>
                  <a:lnTo>
                    <a:pt x="8" y="44"/>
                  </a:lnTo>
                  <a:lnTo>
                    <a:pt x="0" y="44"/>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5" name="Freeform 267"/>
            <p:cNvSpPr>
              <a:spLocks/>
            </p:cNvSpPr>
            <p:nvPr userDrawn="1"/>
          </p:nvSpPr>
          <p:spPr bwMode="auto">
            <a:xfrm>
              <a:off x="5683" y="369"/>
              <a:ext cx="33" cy="39"/>
            </a:xfrm>
            <a:custGeom>
              <a:avLst/>
              <a:gdLst>
                <a:gd name="T0" fmla="*/ 0 w 33"/>
                <a:gd name="T1" fmla="*/ 39 h 39"/>
                <a:gd name="T2" fmla="*/ 33 w 33"/>
                <a:gd name="T3" fmla="*/ 0 h 39"/>
                <a:gd name="T4" fmla="*/ 33 w 33"/>
                <a:gd name="T5" fmla="*/ 10 h 39"/>
                <a:gd name="T6" fmla="*/ 8 w 33"/>
                <a:gd name="T7" fmla="*/ 39 h 39"/>
                <a:gd name="T8" fmla="*/ 0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0" y="39"/>
                  </a:moveTo>
                  <a:lnTo>
                    <a:pt x="33" y="0"/>
                  </a:lnTo>
                  <a:lnTo>
                    <a:pt x="33" y="10"/>
                  </a:lnTo>
                  <a:lnTo>
                    <a:pt x="8" y="39"/>
                  </a:lnTo>
                  <a:lnTo>
                    <a:pt x="0" y="39"/>
                  </a:lnTo>
                  <a:close/>
                </a:path>
              </a:pathLst>
            </a:custGeom>
            <a:solidFill>
              <a:srgbClr val="0A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6" name="Freeform 268"/>
            <p:cNvSpPr>
              <a:spLocks/>
            </p:cNvSpPr>
            <p:nvPr userDrawn="1"/>
          </p:nvSpPr>
          <p:spPr bwMode="auto">
            <a:xfrm>
              <a:off x="5687" y="375"/>
              <a:ext cx="29" cy="33"/>
            </a:xfrm>
            <a:custGeom>
              <a:avLst/>
              <a:gdLst>
                <a:gd name="T0" fmla="*/ 0 w 29"/>
                <a:gd name="T1" fmla="*/ 33 h 33"/>
                <a:gd name="T2" fmla="*/ 29 w 29"/>
                <a:gd name="T3" fmla="*/ 0 h 33"/>
                <a:gd name="T4" fmla="*/ 29 w 29"/>
                <a:gd name="T5" fmla="*/ 9 h 33"/>
                <a:gd name="T6" fmla="*/ 8 w 29"/>
                <a:gd name="T7" fmla="*/ 33 h 33"/>
                <a:gd name="T8" fmla="*/ 0 w 2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0" y="33"/>
                  </a:moveTo>
                  <a:lnTo>
                    <a:pt x="29" y="0"/>
                  </a:lnTo>
                  <a:lnTo>
                    <a:pt x="29" y="9"/>
                  </a:lnTo>
                  <a:lnTo>
                    <a:pt x="8" y="33"/>
                  </a:lnTo>
                  <a:lnTo>
                    <a:pt x="0" y="33"/>
                  </a:lnTo>
                  <a:close/>
                </a:path>
              </a:pathLst>
            </a:custGeom>
            <a:solidFill>
              <a:srgbClr val="09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7" name="Freeform 269"/>
            <p:cNvSpPr>
              <a:spLocks/>
            </p:cNvSpPr>
            <p:nvPr userDrawn="1"/>
          </p:nvSpPr>
          <p:spPr bwMode="auto">
            <a:xfrm>
              <a:off x="5691" y="379"/>
              <a:ext cx="25" cy="29"/>
            </a:xfrm>
            <a:custGeom>
              <a:avLst/>
              <a:gdLst>
                <a:gd name="T0" fmla="*/ 0 w 25"/>
                <a:gd name="T1" fmla="*/ 29 h 29"/>
                <a:gd name="T2" fmla="*/ 25 w 25"/>
                <a:gd name="T3" fmla="*/ 0 h 29"/>
                <a:gd name="T4" fmla="*/ 25 w 25"/>
                <a:gd name="T5" fmla="*/ 9 h 29"/>
                <a:gd name="T6" fmla="*/ 8 w 25"/>
                <a:gd name="T7" fmla="*/ 29 h 29"/>
                <a:gd name="T8" fmla="*/ 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0" y="29"/>
                  </a:moveTo>
                  <a:lnTo>
                    <a:pt x="25" y="0"/>
                  </a:lnTo>
                  <a:lnTo>
                    <a:pt x="25" y="9"/>
                  </a:lnTo>
                  <a:lnTo>
                    <a:pt x="8" y="29"/>
                  </a:lnTo>
                  <a:lnTo>
                    <a:pt x="0" y="29"/>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8" name="Freeform 270"/>
            <p:cNvSpPr>
              <a:spLocks/>
            </p:cNvSpPr>
            <p:nvPr userDrawn="1"/>
          </p:nvSpPr>
          <p:spPr bwMode="auto">
            <a:xfrm>
              <a:off x="5695" y="384"/>
              <a:ext cx="21" cy="24"/>
            </a:xfrm>
            <a:custGeom>
              <a:avLst/>
              <a:gdLst>
                <a:gd name="T0" fmla="*/ 0 w 21"/>
                <a:gd name="T1" fmla="*/ 24 h 24"/>
                <a:gd name="T2" fmla="*/ 21 w 21"/>
                <a:gd name="T3" fmla="*/ 0 h 24"/>
                <a:gd name="T4" fmla="*/ 21 w 21"/>
                <a:gd name="T5" fmla="*/ 9 h 24"/>
                <a:gd name="T6" fmla="*/ 8 w 21"/>
                <a:gd name="T7" fmla="*/ 24 h 24"/>
                <a:gd name="T8" fmla="*/ 0 w 21"/>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0" y="24"/>
                  </a:moveTo>
                  <a:lnTo>
                    <a:pt x="21" y="0"/>
                  </a:lnTo>
                  <a:lnTo>
                    <a:pt x="21" y="9"/>
                  </a:lnTo>
                  <a:lnTo>
                    <a:pt x="8" y="24"/>
                  </a:lnTo>
                  <a:lnTo>
                    <a:pt x="0" y="24"/>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9" name="Freeform 271"/>
            <p:cNvSpPr>
              <a:spLocks/>
            </p:cNvSpPr>
            <p:nvPr userDrawn="1"/>
          </p:nvSpPr>
          <p:spPr bwMode="auto">
            <a:xfrm>
              <a:off x="5699" y="388"/>
              <a:ext cx="17" cy="20"/>
            </a:xfrm>
            <a:custGeom>
              <a:avLst/>
              <a:gdLst>
                <a:gd name="T0" fmla="*/ 0 w 17"/>
                <a:gd name="T1" fmla="*/ 20 h 20"/>
                <a:gd name="T2" fmla="*/ 17 w 17"/>
                <a:gd name="T3" fmla="*/ 0 h 20"/>
                <a:gd name="T4" fmla="*/ 17 w 17"/>
                <a:gd name="T5" fmla="*/ 10 h 20"/>
                <a:gd name="T6" fmla="*/ 8 w 17"/>
                <a:gd name="T7" fmla="*/ 20 h 20"/>
                <a:gd name="T8" fmla="*/ 0 w 17"/>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0"/>
                  </a:moveTo>
                  <a:lnTo>
                    <a:pt x="17" y="0"/>
                  </a:lnTo>
                  <a:lnTo>
                    <a:pt x="17" y="10"/>
                  </a:lnTo>
                  <a:lnTo>
                    <a:pt x="8" y="20"/>
                  </a:lnTo>
                  <a:lnTo>
                    <a:pt x="0" y="20"/>
                  </a:lnTo>
                  <a:close/>
                </a:path>
              </a:pathLst>
            </a:custGeom>
            <a:solidFill>
              <a:srgbClr val="05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0" name="Freeform 272"/>
            <p:cNvSpPr>
              <a:spLocks/>
            </p:cNvSpPr>
            <p:nvPr userDrawn="1"/>
          </p:nvSpPr>
          <p:spPr bwMode="auto">
            <a:xfrm>
              <a:off x="5703" y="393"/>
              <a:ext cx="13" cy="15"/>
            </a:xfrm>
            <a:custGeom>
              <a:avLst/>
              <a:gdLst>
                <a:gd name="T0" fmla="*/ 0 w 13"/>
                <a:gd name="T1" fmla="*/ 15 h 15"/>
                <a:gd name="T2" fmla="*/ 13 w 13"/>
                <a:gd name="T3" fmla="*/ 0 h 15"/>
                <a:gd name="T4" fmla="*/ 13 w 13"/>
                <a:gd name="T5" fmla="*/ 9 h 15"/>
                <a:gd name="T6" fmla="*/ 8 w 13"/>
                <a:gd name="T7" fmla="*/ 15 h 15"/>
                <a:gd name="T8" fmla="*/ 0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15"/>
                  </a:moveTo>
                  <a:lnTo>
                    <a:pt x="13" y="0"/>
                  </a:lnTo>
                  <a:lnTo>
                    <a:pt x="13" y="9"/>
                  </a:lnTo>
                  <a:lnTo>
                    <a:pt x="8" y="15"/>
                  </a:lnTo>
                  <a:lnTo>
                    <a:pt x="0" y="15"/>
                  </a:lnTo>
                  <a:close/>
                </a:path>
              </a:pathLst>
            </a:custGeom>
            <a:solidFill>
              <a:srgbClr val="04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1" name="Freeform 273"/>
            <p:cNvSpPr>
              <a:spLocks/>
            </p:cNvSpPr>
            <p:nvPr userDrawn="1"/>
          </p:nvSpPr>
          <p:spPr bwMode="auto">
            <a:xfrm>
              <a:off x="5707" y="398"/>
              <a:ext cx="9" cy="10"/>
            </a:xfrm>
            <a:custGeom>
              <a:avLst/>
              <a:gdLst>
                <a:gd name="T0" fmla="*/ 0 w 9"/>
                <a:gd name="T1" fmla="*/ 10 h 10"/>
                <a:gd name="T2" fmla="*/ 9 w 9"/>
                <a:gd name="T3" fmla="*/ 0 h 10"/>
                <a:gd name="T4" fmla="*/ 9 w 9"/>
                <a:gd name="T5" fmla="*/ 10 h 10"/>
                <a:gd name="T6" fmla="*/ 0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10"/>
                  </a:moveTo>
                  <a:lnTo>
                    <a:pt x="9" y="0"/>
                  </a:lnTo>
                  <a:lnTo>
                    <a:pt x="9" y="10"/>
                  </a:lnTo>
                  <a:lnTo>
                    <a:pt x="0" y="10"/>
                  </a:lnTo>
                  <a:close/>
                </a:path>
              </a:pathLst>
            </a:custGeom>
            <a:solidFill>
              <a:srgbClr val="023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2" name="Freeform 274"/>
            <p:cNvSpPr>
              <a:spLocks/>
            </p:cNvSpPr>
            <p:nvPr userDrawn="1"/>
          </p:nvSpPr>
          <p:spPr bwMode="auto">
            <a:xfrm>
              <a:off x="5711" y="402"/>
              <a:ext cx="5" cy="6"/>
            </a:xfrm>
            <a:custGeom>
              <a:avLst/>
              <a:gdLst>
                <a:gd name="T0" fmla="*/ 0 w 5"/>
                <a:gd name="T1" fmla="*/ 6 h 6"/>
                <a:gd name="T2" fmla="*/ 5 w 5"/>
                <a:gd name="T3" fmla="*/ 0 h 6"/>
                <a:gd name="T4" fmla="*/ 5 w 5"/>
                <a:gd name="T5" fmla="*/ 6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5" y="0"/>
                  </a:lnTo>
                  <a:lnTo>
                    <a:pt x="5" y="6"/>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3" name="Freeform 275"/>
            <p:cNvSpPr>
              <a:spLocks/>
            </p:cNvSpPr>
            <p:nvPr userDrawn="1"/>
          </p:nvSpPr>
          <p:spPr bwMode="auto">
            <a:xfrm>
              <a:off x="5011" y="398"/>
              <a:ext cx="714" cy="20"/>
            </a:xfrm>
            <a:custGeom>
              <a:avLst/>
              <a:gdLst>
                <a:gd name="T0" fmla="*/ 714 w 714"/>
                <a:gd name="T1" fmla="*/ 10 h 20"/>
                <a:gd name="T2" fmla="*/ 705 w 714"/>
                <a:gd name="T3" fmla="*/ 0 h 20"/>
                <a:gd name="T4" fmla="*/ 0 w 714"/>
                <a:gd name="T5" fmla="*/ 0 h 20"/>
                <a:gd name="T6" fmla="*/ 0 w 714"/>
                <a:gd name="T7" fmla="*/ 20 h 20"/>
                <a:gd name="T8" fmla="*/ 705 w 714"/>
                <a:gd name="T9" fmla="*/ 20 h 20"/>
                <a:gd name="T10" fmla="*/ 714 w 714"/>
                <a:gd name="T11" fmla="*/ 10 h 20"/>
                <a:gd name="T12" fmla="*/ 705 w 714"/>
                <a:gd name="T13" fmla="*/ 20 h 20"/>
                <a:gd name="T14" fmla="*/ 714 w 714"/>
                <a:gd name="T15" fmla="*/ 20 h 20"/>
                <a:gd name="T16" fmla="*/ 714 w 714"/>
                <a:gd name="T17" fmla="*/ 1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4" h="20">
                  <a:moveTo>
                    <a:pt x="714" y="10"/>
                  </a:moveTo>
                  <a:lnTo>
                    <a:pt x="705" y="0"/>
                  </a:lnTo>
                  <a:lnTo>
                    <a:pt x="0" y="0"/>
                  </a:lnTo>
                  <a:lnTo>
                    <a:pt x="0" y="20"/>
                  </a:lnTo>
                  <a:lnTo>
                    <a:pt x="705" y="20"/>
                  </a:lnTo>
                  <a:lnTo>
                    <a:pt x="714" y="10"/>
                  </a:lnTo>
                  <a:lnTo>
                    <a:pt x="705" y="20"/>
                  </a:lnTo>
                  <a:lnTo>
                    <a:pt x="714" y="20"/>
                  </a:lnTo>
                  <a:lnTo>
                    <a:pt x="714" y="10"/>
                  </a:lnTo>
                  <a:close/>
                </a:path>
              </a:pathLst>
            </a:custGeom>
            <a:solidFill>
              <a:schemeClr val="tx2"/>
            </a:solidFill>
            <a:ln w="9525">
              <a:solidFill>
                <a:schemeClr val="tx2"/>
              </a:solidFill>
              <a:round/>
              <a:headEnd/>
              <a:tailEnd/>
            </a:ln>
          </p:spPr>
          <p:txBody>
            <a:bodyPr/>
            <a:lstStyle/>
            <a:p>
              <a:endParaRPr lang="en-GB"/>
            </a:p>
          </p:txBody>
        </p:sp>
        <p:sp>
          <p:nvSpPr>
            <p:cNvPr id="1094" name="Freeform 276"/>
            <p:cNvSpPr>
              <a:spLocks/>
            </p:cNvSpPr>
            <p:nvPr userDrawn="1"/>
          </p:nvSpPr>
          <p:spPr bwMode="auto">
            <a:xfrm>
              <a:off x="5705" y="5"/>
              <a:ext cx="20" cy="403"/>
            </a:xfrm>
            <a:custGeom>
              <a:avLst/>
              <a:gdLst>
                <a:gd name="T0" fmla="*/ 11 w 20"/>
                <a:gd name="T1" fmla="*/ 0 h 403"/>
                <a:gd name="T2" fmla="*/ 0 w 20"/>
                <a:gd name="T3" fmla="*/ 11 h 403"/>
                <a:gd name="T4" fmla="*/ 0 w 20"/>
                <a:gd name="T5" fmla="*/ 403 h 403"/>
                <a:gd name="T6" fmla="*/ 20 w 20"/>
                <a:gd name="T7" fmla="*/ 403 h 403"/>
                <a:gd name="T8" fmla="*/ 20 w 20"/>
                <a:gd name="T9" fmla="*/ 11 h 403"/>
                <a:gd name="T10" fmla="*/ 11 w 20"/>
                <a:gd name="T11" fmla="*/ 0 h 403"/>
                <a:gd name="T12" fmla="*/ 20 w 20"/>
                <a:gd name="T13" fmla="*/ 11 h 403"/>
                <a:gd name="T14" fmla="*/ 20 w 20"/>
                <a:gd name="T15" fmla="*/ 0 h 403"/>
                <a:gd name="T16" fmla="*/ 11 w 20"/>
                <a:gd name="T17" fmla="*/ 0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03">
                  <a:moveTo>
                    <a:pt x="11" y="0"/>
                  </a:moveTo>
                  <a:lnTo>
                    <a:pt x="0" y="11"/>
                  </a:lnTo>
                  <a:lnTo>
                    <a:pt x="0" y="403"/>
                  </a:lnTo>
                  <a:lnTo>
                    <a:pt x="20" y="403"/>
                  </a:lnTo>
                  <a:lnTo>
                    <a:pt x="20" y="11"/>
                  </a:lnTo>
                  <a:lnTo>
                    <a:pt x="11" y="0"/>
                  </a:lnTo>
                  <a:lnTo>
                    <a:pt x="20" y="11"/>
                  </a:lnTo>
                  <a:lnTo>
                    <a:pt x="20" y="0"/>
                  </a:lnTo>
                  <a:lnTo>
                    <a:pt x="11" y="0"/>
                  </a:lnTo>
                  <a:close/>
                </a:path>
              </a:pathLst>
            </a:custGeom>
            <a:solidFill>
              <a:schemeClr val="tx2"/>
            </a:solidFill>
            <a:ln w="9525">
              <a:solidFill>
                <a:schemeClr val="tx2"/>
              </a:solidFill>
              <a:round/>
              <a:headEnd/>
              <a:tailEnd/>
            </a:ln>
          </p:spPr>
          <p:txBody>
            <a:bodyPr/>
            <a:lstStyle/>
            <a:p>
              <a:endParaRPr lang="en-GB"/>
            </a:p>
          </p:txBody>
        </p:sp>
        <p:sp>
          <p:nvSpPr>
            <p:cNvPr id="1095" name="Freeform 277"/>
            <p:cNvSpPr>
              <a:spLocks/>
            </p:cNvSpPr>
            <p:nvPr userDrawn="1"/>
          </p:nvSpPr>
          <p:spPr bwMode="auto">
            <a:xfrm>
              <a:off x="5002" y="5"/>
              <a:ext cx="714" cy="20"/>
            </a:xfrm>
            <a:custGeom>
              <a:avLst/>
              <a:gdLst>
                <a:gd name="T0" fmla="*/ 0 w 714"/>
                <a:gd name="T1" fmla="*/ 11 h 20"/>
                <a:gd name="T2" fmla="*/ 9 w 714"/>
                <a:gd name="T3" fmla="*/ 20 h 20"/>
                <a:gd name="T4" fmla="*/ 714 w 714"/>
                <a:gd name="T5" fmla="*/ 20 h 20"/>
                <a:gd name="T6" fmla="*/ 714 w 714"/>
                <a:gd name="T7" fmla="*/ 0 h 20"/>
                <a:gd name="T8" fmla="*/ 9 w 714"/>
                <a:gd name="T9" fmla="*/ 0 h 20"/>
                <a:gd name="T10" fmla="*/ 0 w 714"/>
                <a:gd name="T11" fmla="*/ 11 h 20"/>
                <a:gd name="T12" fmla="*/ 9 w 714"/>
                <a:gd name="T13" fmla="*/ 0 h 20"/>
                <a:gd name="T14" fmla="*/ 0 w 714"/>
                <a:gd name="T15" fmla="*/ 0 h 20"/>
                <a:gd name="T16" fmla="*/ 0 w 714"/>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4" h="20">
                  <a:moveTo>
                    <a:pt x="0" y="11"/>
                  </a:moveTo>
                  <a:lnTo>
                    <a:pt x="9" y="20"/>
                  </a:lnTo>
                  <a:lnTo>
                    <a:pt x="714" y="20"/>
                  </a:lnTo>
                  <a:lnTo>
                    <a:pt x="714" y="0"/>
                  </a:lnTo>
                  <a:lnTo>
                    <a:pt x="9" y="0"/>
                  </a:lnTo>
                  <a:lnTo>
                    <a:pt x="0" y="11"/>
                  </a:lnTo>
                  <a:lnTo>
                    <a:pt x="9" y="0"/>
                  </a:lnTo>
                  <a:lnTo>
                    <a:pt x="0" y="0"/>
                  </a:lnTo>
                  <a:lnTo>
                    <a:pt x="0" y="11"/>
                  </a:lnTo>
                  <a:close/>
                </a:path>
              </a:pathLst>
            </a:custGeom>
            <a:solidFill>
              <a:schemeClr val="tx2"/>
            </a:solidFill>
            <a:ln w="9525">
              <a:solidFill>
                <a:schemeClr val="tx2"/>
              </a:solidFill>
              <a:round/>
              <a:headEnd/>
              <a:tailEnd/>
            </a:ln>
          </p:spPr>
          <p:txBody>
            <a:bodyPr/>
            <a:lstStyle/>
            <a:p>
              <a:endParaRPr lang="en-GB"/>
            </a:p>
          </p:txBody>
        </p:sp>
        <p:sp>
          <p:nvSpPr>
            <p:cNvPr id="1096" name="Freeform 278"/>
            <p:cNvSpPr>
              <a:spLocks/>
            </p:cNvSpPr>
            <p:nvPr userDrawn="1"/>
          </p:nvSpPr>
          <p:spPr bwMode="auto">
            <a:xfrm>
              <a:off x="5002" y="16"/>
              <a:ext cx="19" cy="402"/>
            </a:xfrm>
            <a:custGeom>
              <a:avLst/>
              <a:gdLst>
                <a:gd name="T0" fmla="*/ 9 w 19"/>
                <a:gd name="T1" fmla="*/ 402 h 402"/>
                <a:gd name="T2" fmla="*/ 19 w 19"/>
                <a:gd name="T3" fmla="*/ 392 h 402"/>
                <a:gd name="T4" fmla="*/ 19 w 19"/>
                <a:gd name="T5" fmla="*/ 0 h 402"/>
                <a:gd name="T6" fmla="*/ 0 w 19"/>
                <a:gd name="T7" fmla="*/ 0 h 402"/>
                <a:gd name="T8" fmla="*/ 0 w 19"/>
                <a:gd name="T9" fmla="*/ 392 h 402"/>
                <a:gd name="T10" fmla="*/ 9 w 19"/>
                <a:gd name="T11" fmla="*/ 402 h 402"/>
                <a:gd name="T12" fmla="*/ 0 w 19"/>
                <a:gd name="T13" fmla="*/ 392 h 402"/>
                <a:gd name="T14" fmla="*/ 0 w 19"/>
                <a:gd name="T15" fmla="*/ 402 h 402"/>
                <a:gd name="T16" fmla="*/ 9 w 19"/>
                <a:gd name="T17" fmla="*/ 402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402">
                  <a:moveTo>
                    <a:pt x="9" y="402"/>
                  </a:moveTo>
                  <a:lnTo>
                    <a:pt x="19" y="392"/>
                  </a:lnTo>
                  <a:lnTo>
                    <a:pt x="19" y="0"/>
                  </a:lnTo>
                  <a:lnTo>
                    <a:pt x="0" y="0"/>
                  </a:lnTo>
                  <a:lnTo>
                    <a:pt x="0" y="392"/>
                  </a:lnTo>
                  <a:lnTo>
                    <a:pt x="9" y="402"/>
                  </a:lnTo>
                  <a:lnTo>
                    <a:pt x="0" y="392"/>
                  </a:lnTo>
                  <a:lnTo>
                    <a:pt x="0" y="402"/>
                  </a:lnTo>
                  <a:lnTo>
                    <a:pt x="9" y="402"/>
                  </a:lnTo>
                  <a:close/>
                </a:path>
              </a:pathLst>
            </a:custGeom>
            <a:solidFill>
              <a:schemeClr val="tx2"/>
            </a:solidFill>
            <a:ln w="9525">
              <a:solidFill>
                <a:schemeClr val="tx2"/>
              </a:solidFill>
              <a:round/>
              <a:headEnd/>
              <a:tailEnd/>
            </a:ln>
          </p:spPr>
          <p:txBody>
            <a:bodyPr/>
            <a:lstStyle/>
            <a:p>
              <a:endParaRPr lang="en-GB"/>
            </a:p>
          </p:txBody>
        </p:sp>
        <p:sp>
          <p:nvSpPr>
            <p:cNvPr id="1097" name="Freeform 279"/>
            <p:cNvSpPr>
              <a:spLocks/>
            </p:cNvSpPr>
            <p:nvPr userDrawn="1"/>
          </p:nvSpPr>
          <p:spPr bwMode="auto">
            <a:xfrm>
              <a:off x="5165" y="201"/>
              <a:ext cx="31" cy="31"/>
            </a:xfrm>
            <a:custGeom>
              <a:avLst/>
              <a:gdLst>
                <a:gd name="T0" fmla="*/ 31 w 31"/>
                <a:gd name="T1" fmla="*/ 15 h 31"/>
                <a:gd name="T2" fmla="*/ 31 w 31"/>
                <a:gd name="T3" fmla="*/ 13 h 31"/>
                <a:gd name="T4" fmla="*/ 31 w 31"/>
                <a:gd name="T5" fmla="*/ 11 h 31"/>
                <a:gd name="T6" fmla="*/ 30 w 31"/>
                <a:gd name="T7" fmla="*/ 9 h 31"/>
                <a:gd name="T8" fmla="*/ 29 w 31"/>
                <a:gd name="T9" fmla="*/ 7 h 31"/>
                <a:gd name="T10" fmla="*/ 29 w 31"/>
                <a:gd name="T11" fmla="*/ 6 h 31"/>
                <a:gd name="T12" fmla="*/ 26 w 31"/>
                <a:gd name="T13" fmla="*/ 3 h 31"/>
                <a:gd name="T14" fmla="*/ 25 w 31"/>
                <a:gd name="T15" fmla="*/ 2 h 31"/>
                <a:gd name="T16" fmla="*/ 23 w 31"/>
                <a:gd name="T17" fmla="*/ 1 h 31"/>
                <a:gd name="T18" fmla="*/ 22 w 31"/>
                <a:gd name="T19" fmla="*/ 1 h 31"/>
                <a:gd name="T20" fmla="*/ 19 w 31"/>
                <a:gd name="T21" fmla="*/ 0 h 31"/>
                <a:gd name="T22" fmla="*/ 18 w 31"/>
                <a:gd name="T23" fmla="*/ 0 h 31"/>
                <a:gd name="T24" fmla="*/ 16 w 31"/>
                <a:gd name="T25" fmla="*/ 0 h 31"/>
                <a:gd name="T26" fmla="*/ 13 w 31"/>
                <a:gd name="T27" fmla="*/ 0 h 31"/>
                <a:gd name="T28" fmla="*/ 12 w 31"/>
                <a:gd name="T29" fmla="*/ 0 h 31"/>
                <a:gd name="T30" fmla="*/ 9 w 31"/>
                <a:gd name="T31" fmla="*/ 1 h 31"/>
                <a:gd name="T32" fmla="*/ 8 w 31"/>
                <a:gd name="T33" fmla="*/ 1 h 31"/>
                <a:gd name="T34" fmla="*/ 6 w 31"/>
                <a:gd name="T35" fmla="*/ 2 h 31"/>
                <a:gd name="T36" fmla="*/ 5 w 31"/>
                <a:gd name="T37" fmla="*/ 3 h 31"/>
                <a:gd name="T38" fmla="*/ 4 w 31"/>
                <a:gd name="T39" fmla="*/ 6 h 31"/>
                <a:gd name="T40" fmla="*/ 2 w 31"/>
                <a:gd name="T41" fmla="*/ 7 h 31"/>
                <a:gd name="T42" fmla="*/ 1 w 31"/>
                <a:gd name="T43" fmla="*/ 9 h 31"/>
                <a:gd name="T44" fmla="*/ 0 w 31"/>
                <a:gd name="T45" fmla="*/ 11 h 31"/>
                <a:gd name="T46" fmla="*/ 0 w 31"/>
                <a:gd name="T47" fmla="*/ 13 h 31"/>
                <a:gd name="T48" fmla="*/ 0 w 31"/>
                <a:gd name="T49" fmla="*/ 15 h 31"/>
                <a:gd name="T50" fmla="*/ 0 w 31"/>
                <a:gd name="T51" fmla="*/ 18 h 31"/>
                <a:gd name="T52" fmla="*/ 0 w 31"/>
                <a:gd name="T53" fmla="*/ 19 h 31"/>
                <a:gd name="T54" fmla="*/ 1 w 31"/>
                <a:gd name="T55" fmla="*/ 22 h 31"/>
                <a:gd name="T56" fmla="*/ 2 w 31"/>
                <a:gd name="T57" fmla="*/ 23 h 31"/>
                <a:gd name="T58" fmla="*/ 4 w 31"/>
                <a:gd name="T59" fmla="*/ 25 h 31"/>
                <a:gd name="T60" fmla="*/ 5 w 31"/>
                <a:gd name="T61" fmla="*/ 26 h 31"/>
                <a:gd name="T62" fmla="*/ 6 w 31"/>
                <a:gd name="T63" fmla="*/ 27 h 31"/>
                <a:gd name="T64" fmla="*/ 8 w 31"/>
                <a:gd name="T65" fmla="*/ 29 h 31"/>
                <a:gd name="T66" fmla="*/ 9 w 31"/>
                <a:gd name="T67" fmla="*/ 30 h 31"/>
                <a:gd name="T68" fmla="*/ 12 w 31"/>
                <a:gd name="T69" fmla="*/ 30 h 31"/>
                <a:gd name="T70" fmla="*/ 13 w 31"/>
                <a:gd name="T71" fmla="*/ 31 h 31"/>
                <a:gd name="T72" fmla="*/ 16 w 31"/>
                <a:gd name="T73" fmla="*/ 31 h 31"/>
                <a:gd name="T74" fmla="*/ 18 w 31"/>
                <a:gd name="T75" fmla="*/ 31 h 31"/>
                <a:gd name="T76" fmla="*/ 19 w 31"/>
                <a:gd name="T77" fmla="*/ 30 h 31"/>
                <a:gd name="T78" fmla="*/ 22 w 31"/>
                <a:gd name="T79" fmla="*/ 30 h 31"/>
                <a:gd name="T80" fmla="*/ 23 w 31"/>
                <a:gd name="T81" fmla="*/ 29 h 31"/>
                <a:gd name="T82" fmla="*/ 25 w 31"/>
                <a:gd name="T83" fmla="*/ 27 h 31"/>
                <a:gd name="T84" fmla="*/ 26 w 31"/>
                <a:gd name="T85" fmla="*/ 26 h 31"/>
                <a:gd name="T86" fmla="*/ 29 w 31"/>
                <a:gd name="T87" fmla="*/ 25 h 31"/>
                <a:gd name="T88" fmla="*/ 29 w 31"/>
                <a:gd name="T89" fmla="*/ 23 h 31"/>
                <a:gd name="T90" fmla="*/ 30 w 31"/>
                <a:gd name="T91" fmla="*/ 22 h 31"/>
                <a:gd name="T92" fmla="*/ 31 w 31"/>
                <a:gd name="T93" fmla="*/ 19 h 31"/>
                <a:gd name="T94" fmla="*/ 31 w 31"/>
                <a:gd name="T95" fmla="*/ 18 h 31"/>
                <a:gd name="T96" fmla="*/ 31 w 31"/>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31" y="15"/>
                  </a:moveTo>
                  <a:lnTo>
                    <a:pt x="31" y="13"/>
                  </a:lnTo>
                  <a:lnTo>
                    <a:pt x="31" y="11"/>
                  </a:lnTo>
                  <a:lnTo>
                    <a:pt x="30" y="9"/>
                  </a:lnTo>
                  <a:lnTo>
                    <a:pt x="29" y="7"/>
                  </a:lnTo>
                  <a:lnTo>
                    <a:pt x="29" y="6"/>
                  </a:lnTo>
                  <a:lnTo>
                    <a:pt x="26" y="3"/>
                  </a:lnTo>
                  <a:lnTo>
                    <a:pt x="25" y="2"/>
                  </a:lnTo>
                  <a:lnTo>
                    <a:pt x="23" y="1"/>
                  </a:lnTo>
                  <a:lnTo>
                    <a:pt x="22" y="1"/>
                  </a:lnTo>
                  <a:lnTo>
                    <a:pt x="19" y="0"/>
                  </a:lnTo>
                  <a:lnTo>
                    <a:pt x="18" y="0"/>
                  </a:lnTo>
                  <a:lnTo>
                    <a:pt x="16" y="0"/>
                  </a:lnTo>
                  <a:lnTo>
                    <a:pt x="13" y="0"/>
                  </a:lnTo>
                  <a:lnTo>
                    <a:pt x="12" y="0"/>
                  </a:lnTo>
                  <a:lnTo>
                    <a:pt x="9" y="1"/>
                  </a:lnTo>
                  <a:lnTo>
                    <a:pt x="8" y="1"/>
                  </a:lnTo>
                  <a:lnTo>
                    <a:pt x="6" y="2"/>
                  </a:lnTo>
                  <a:lnTo>
                    <a:pt x="5" y="3"/>
                  </a:lnTo>
                  <a:lnTo>
                    <a:pt x="4" y="6"/>
                  </a:lnTo>
                  <a:lnTo>
                    <a:pt x="2" y="7"/>
                  </a:lnTo>
                  <a:lnTo>
                    <a:pt x="1" y="9"/>
                  </a:lnTo>
                  <a:lnTo>
                    <a:pt x="0" y="11"/>
                  </a:lnTo>
                  <a:lnTo>
                    <a:pt x="0" y="13"/>
                  </a:lnTo>
                  <a:lnTo>
                    <a:pt x="0" y="15"/>
                  </a:lnTo>
                  <a:lnTo>
                    <a:pt x="0" y="18"/>
                  </a:lnTo>
                  <a:lnTo>
                    <a:pt x="0" y="19"/>
                  </a:lnTo>
                  <a:lnTo>
                    <a:pt x="1" y="22"/>
                  </a:lnTo>
                  <a:lnTo>
                    <a:pt x="2" y="23"/>
                  </a:lnTo>
                  <a:lnTo>
                    <a:pt x="4" y="25"/>
                  </a:lnTo>
                  <a:lnTo>
                    <a:pt x="5" y="26"/>
                  </a:lnTo>
                  <a:lnTo>
                    <a:pt x="6" y="27"/>
                  </a:lnTo>
                  <a:lnTo>
                    <a:pt x="8" y="29"/>
                  </a:lnTo>
                  <a:lnTo>
                    <a:pt x="9" y="30"/>
                  </a:lnTo>
                  <a:lnTo>
                    <a:pt x="12" y="30"/>
                  </a:lnTo>
                  <a:lnTo>
                    <a:pt x="13" y="31"/>
                  </a:lnTo>
                  <a:lnTo>
                    <a:pt x="16" y="31"/>
                  </a:lnTo>
                  <a:lnTo>
                    <a:pt x="18" y="31"/>
                  </a:lnTo>
                  <a:lnTo>
                    <a:pt x="19" y="30"/>
                  </a:lnTo>
                  <a:lnTo>
                    <a:pt x="22" y="30"/>
                  </a:lnTo>
                  <a:lnTo>
                    <a:pt x="23" y="29"/>
                  </a:lnTo>
                  <a:lnTo>
                    <a:pt x="25" y="27"/>
                  </a:lnTo>
                  <a:lnTo>
                    <a:pt x="26" y="26"/>
                  </a:lnTo>
                  <a:lnTo>
                    <a:pt x="29" y="25"/>
                  </a:lnTo>
                  <a:lnTo>
                    <a:pt x="29" y="23"/>
                  </a:lnTo>
                  <a:lnTo>
                    <a:pt x="30" y="22"/>
                  </a:lnTo>
                  <a:lnTo>
                    <a:pt x="31" y="19"/>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8" name="Freeform 280"/>
            <p:cNvSpPr>
              <a:spLocks/>
            </p:cNvSpPr>
            <p:nvPr userDrawn="1"/>
          </p:nvSpPr>
          <p:spPr bwMode="auto">
            <a:xfrm>
              <a:off x="5216" y="100"/>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3 h 32"/>
                <a:gd name="T18" fmla="*/ 22 w 32"/>
                <a:gd name="T19" fmla="*/ 2 h 32"/>
                <a:gd name="T20" fmla="*/ 20 w 32"/>
                <a:gd name="T21" fmla="*/ 2 h 32"/>
                <a:gd name="T22" fmla="*/ 18 w 32"/>
                <a:gd name="T23" fmla="*/ 0 h 32"/>
                <a:gd name="T24" fmla="*/ 16 w 32"/>
                <a:gd name="T25" fmla="*/ 0 h 32"/>
                <a:gd name="T26" fmla="*/ 13 w 32"/>
                <a:gd name="T27" fmla="*/ 0 h 32"/>
                <a:gd name="T28" fmla="*/ 12 w 32"/>
                <a:gd name="T29" fmla="*/ 2 h 32"/>
                <a:gd name="T30" fmla="*/ 9 w 32"/>
                <a:gd name="T31" fmla="*/ 2 h 32"/>
                <a:gd name="T32" fmla="*/ 8 w 32"/>
                <a:gd name="T33" fmla="*/ 3 h 32"/>
                <a:gd name="T34" fmla="*/ 5 w 32"/>
                <a:gd name="T35" fmla="*/ 3 h 32"/>
                <a:gd name="T36" fmla="*/ 4 w 32"/>
                <a:gd name="T37" fmla="*/ 4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1 w 32"/>
                <a:gd name="T55" fmla="*/ 23 h 32"/>
                <a:gd name="T56" fmla="*/ 1 w 32"/>
                <a:gd name="T57" fmla="*/ 24 h 32"/>
                <a:gd name="T58" fmla="*/ 3 w 32"/>
                <a:gd name="T59" fmla="*/ 25 h 32"/>
                <a:gd name="T60" fmla="*/ 4 w 32"/>
                <a:gd name="T61" fmla="*/ 28 h 32"/>
                <a:gd name="T62" fmla="*/ 5 w 32"/>
                <a:gd name="T63" fmla="*/ 29 h 32"/>
                <a:gd name="T64" fmla="*/ 8 w 32"/>
                <a:gd name="T65" fmla="*/ 29 h 32"/>
                <a:gd name="T66" fmla="*/ 9 w 32"/>
                <a:gd name="T67" fmla="*/ 31 h 32"/>
                <a:gd name="T68" fmla="*/ 12 w 32"/>
                <a:gd name="T69" fmla="*/ 32 h 32"/>
                <a:gd name="T70" fmla="*/ 13 w 32"/>
                <a:gd name="T71" fmla="*/ 32 h 32"/>
                <a:gd name="T72" fmla="*/ 16 w 32"/>
                <a:gd name="T73" fmla="*/ 32 h 32"/>
                <a:gd name="T74" fmla="*/ 18 w 32"/>
                <a:gd name="T75" fmla="*/ 32 h 32"/>
                <a:gd name="T76" fmla="*/ 20 w 32"/>
                <a:gd name="T77" fmla="*/ 32 h 32"/>
                <a:gd name="T78" fmla="*/ 22 w 32"/>
                <a:gd name="T79" fmla="*/ 31 h 32"/>
                <a:gd name="T80" fmla="*/ 24 w 32"/>
                <a:gd name="T81" fmla="*/ 29 h 32"/>
                <a:gd name="T82" fmla="*/ 25 w 32"/>
                <a:gd name="T83" fmla="*/ 29 h 32"/>
                <a:gd name="T84" fmla="*/ 26 w 32"/>
                <a:gd name="T85" fmla="*/ 28 h 32"/>
                <a:gd name="T86" fmla="*/ 28 w 32"/>
                <a:gd name="T87" fmla="*/ 25 h 32"/>
                <a:gd name="T88" fmla="*/ 29 w 32"/>
                <a:gd name="T89" fmla="*/ 24 h 32"/>
                <a:gd name="T90" fmla="*/ 30 w 32"/>
                <a:gd name="T91" fmla="*/ 23 h 32"/>
                <a:gd name="T92" fmla="*/ 30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4"/>
                  </a:lnTo>
                  <a:lnTo>
                    <a:pt x="25" y="3"/>
                  </a:lnTo>
                  <a:lnTo>
                    <a:pt x="24" y="3"/>
                  </a:lnTo>
                  <a:lnTo>
                    <a:pt x="22" y="2"/>
                  </a:lnTo>
                  <a:lnTo>
                    <a:pt x="20" y="2"/>
                  </a:lnTo>
                  <a:lnTo>
                    <a:pt x="18" y="0"/>
                  </a:lnTo>
                  <a:lnTo>
                    <a:pt x="16" y="0"/>
                  </a:lnTo>
                  <a:lnTo>
                    <a:pt x="13" y="0"/>
                  </a:lnTo>
                  <a:lnTo>
                    <a:pt x="12" y="2"/>
                  </a:lnTo>
                  <a:lnTo>
                    <a:pt x="9" y="2"/>
                  </a:lnTo>
                  <a:lnTo>
                    <a:pt x="8" y="3"/>
                  </a:lnTo>
                  <a:lnTo>
                    <a:pt x="5" y="3"/>
                  </a:lnTo>
                  <a:lnTo>
                    <a:pt x="4" y="4"/>
                  </a:lnTo>
                  <a:lnTo>
                    <a:pt x="3" y="7"/>
                  </a:lnTo>
                  <a:lnTo>
                    <a:pt x="1" y="8"/>
                  </a:lnTo>
                  <a:lnTo>
                    <a:pt x="1" y="9"/>
                  </a:lnTo>
                  <a:lnTo>
                    <a:pt x="0" y="12"/>
                  </a:lnTo>
                  <a:lnTo>
                    <a:pt x="0" y="13"/>
                  </a:lnTo>
                  <a:lnTo>
                    <a:pt x="0" y="16"/>
                  </a:lnTo>
                  <a:lnTo>
                    <a:pt x="0" y="19"/>
                  </a:lnTo>
                  <a:lnTo>
                    <a:pt x="0" y="20"/>
                  </a:lnTo>
                  <a:lnTo>
                    <a:pt x="1" y="23"/>
                  </a:lnTo>
                  <a:lnTo>
                    <a:pt x="1" y="24"/>
                  </a:lnTo>
                  <a:lnTo>
                    <a:pt x="3" y="25"/>
                  </a:lnTo>
                  <a:lnTo>
                    <a:pt x="4" y="28"/>
                  </a:lnTo>
                  <a:lnTo>
                    <a:pt x="5" y="29"/>
                  </a:lnTo>
                  <a:lnTo>
                    <a:pt x="8" y="29"/>
                  </a:lnTo>
                  <a:lnTo>
                    <a:pt x="9" y="31"/>
                  </a:lnTo>
                  <a:lnTo>
                    <a:pt x="12" y="32"/>
                  </a:lnTo>
                  <a:lnTo>
                    <a:pt x="13" y="32"/>
                  </a:lnTo>
                  <a:lnTo>
                    <a:pt x="16" y="32"/>
                  </a:lnTo>
                  <a:lnTo>
                    <a:pt x="18" y="32"/>
                  </a:lnTo>
                  <a:lnTo>
                    <a:pt x="20" y="32"/>
                  </a:lnTo>
                  <a:lnTo>
                    <a:pt x="22" y="31"/>
                  </a:lnTo>
                  <a:lnTo>
                    <a:pt x="24" y="29"/>
                  </a:lnTo>
                  <a:lnTo>
                    <a:pt x="25" y="29"/>
                  </a:lnTo>
                  <a:lnTo>
                    <a:pt x="26" y="28"/>
                  </a:lnTo>
                  <a:lnTo>
                    <a:pt x="28" y="25"/>
                  </a:lnTo>
                  <a:lnTo>
                    <a:pt x="29" y="24"/>
                  </a:lnTo>
                  <a:lnTo>
                    <a:pt x="30" y="23"/>
                  </a:lnTo>
                  <a:lnTo>
                    <a:pt x="30"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9" name="Freeform 281"/>
            <p:cNvSpPr>
              <a:spLocks/>
            </p:cNvSpPr>
            <p:nvPr userDrawn="1"/>
          </p:nvSpPr>
          <p:spPr bwMode="auto">
            <a:xfrm>
              <a:off x="5063" y="199"/>
              <a:ext cx="32" cy="32"/>
            </a:xfrm>
            <a:custGeom>
              <a:avLst/>
              <a:gdLst>
                <a:gd name="T0" fmla="*/ 32 w 32"/>
                <a:gd name="T1" fmla="*/ 16 h 32"/>
                <a:gd name="T2" fmla="*/ 32 w 32"/>
                <a:gd name="T3" fmla="*/ 13 h 32"/>
                <a:gd name="T4" fmla="*/ 31 w 32"/>
                <a:gd name="T5" fmla="*/ 12 h 32"/>
                <a:gd name="T6" fmla="*/ 31 w 32"/>
                <a:gd name="T7" fmla="*/ 9 h 32"/>
                <a:gd name="T8" fmla="*/ 29 w 32"/>
                <a:gd name="T9" fmla="*/ 8 h 32"/>
                <a:gd name="T10" fmla="*/ 28 w 32"/>
                <a:gd name="T11" fmla="*/ 7 h 32"/>
                <a:gd name="T12" fmla="*/ 27 w 32"/>
                <a:gd name="T13" fmla="*/ 4 h 32"/>
                <a:gd name="T14" fmla="*/ 25 w 32"/>
                <a:gd name="T15" fmla="*/ 4 h 32"/>
                <a:gd name="T16" fmla="*/ 24 w 32"/>
                <a:gd name="T17" fmla="*/ 3 h 32"/>
                <a:gd name="T18" fmla="*/ 23 w 32"/>
                <a:gd name="T19" fmla="*/ 2 h 32"/>
                <a:gd name="T20" fmla="*/ 20 w 32"/>
                <a:gd name="T21" fmla="*/ 2 h 32"/>
                <a:gd name="T22" fmla="*/ 19 w 32"/>
                <a:gd name="T23" fmla="*/ 0 h 32"/>
                <a:gd name="T24" fmla="*/ 16 w 32"/>
                <a:gd name="T25" fmla="*/ 0 h 32"/>
                <a:gd name="T26" fmla="*/ 14 w 32"/>
                <a:gd name="T27" fmla="*/ 0 h 32"/>
                <a:gd name="T28" fmla="*/ 12 w 32"/>
                <a:gd name="T29" fmla="*/ 2 h 32"/>
                <a:gd name="T30" fmla="*/ 10 w 32"/>
                <a:gd name="T31" fmla="*/ 2 h 32"/>
                <a:gd name="T32" fmla="*/ 8 w 32"/>
                <a:gd name="T33" fmla="*/ 3 h 32"/>
                <a:gd name="T34" fmla="*/ 6 w 32"/>
                <a:gd name="T35" fmla="*/ 4 h 32"/>
                <a:gd name="T36" fmla="*/ 4 w 32"/>
                <a:gd name="T37" fmla="*/ 4 h 32"/>
                <a:gd name="T38" fmla="*/ 3 w 32"/>
                <a:gd name="T39" fmla="*/ 7 h 32"/>
                <a:gd name="T40" fmla="*/ 2 w 32"/>
                <a:gd name="T41" fmla="*/ 8 h 32"/>
                <a:gd name="T42" fmla="*/ 2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2 w 32"/>
                <a:gd name="T55" fmla="*/ 23 h 32"/>
                <a:gd name="T56" fmla="*/ 2 w 32"/>
                <a:gd name="T57" fmla="*/ 24 h 32"/>
                <a:gd name="T58" fmla="*/ 3 w 32"/>
                <a:gd name="T59" fmla="*/ 25 h 32"/>
                <a:gd name="T60" fmla="*/ 4 w 32"/>
                <a:gd name="T61" fmla="*/ 28 h 32"/>
                <a:gd name="T62" fmla="*/ 6 w 32"/>
                <a:gd name="T63" fmla="*/ 29 h 32"/>
                <a:gd name="T64" fmla="*/ 8 w 32"/>
                <a:gd name="T65" fmla="*/ 29 h 32"/>
                <a:gd name="T66" fmla="*/ 10 w 32"/>
                <a:gd name="T67" fmla="*/ 31 h 32"/>
                <a:gd name="T68" fmla="*/ 12 w 32"/>
                <a:gd name="T69" fmla="*/ 32 h 32"/>
                <a:gd name="T70" fmla="*/ 14 w 32"/>
                <a:gd name="T71" fmla="*/ 32 h 32"/>
                <a:gd name="T72" fmla="*/ 16 w 32"/>
                <a:gd name="T73" fmla="*/ 32 h 32"/>
                <a:gd name="T74" fmla="*/ 19 w 32"/>
                <a:gd name="T75" fmla="*/ 32 h 32"/>
                <a:gd name="T76" fmla="*/ 20 w 32"/>
                <a:gd name="T77" fmla="*/ 32 h 32"/>
                <a:gd name="T78" fmla="*/ 23 w 32"/>
                <a:gd name="T79" fmla="*/ 31 h 32"/>
                <a:gd name="T80" fmla="*/ 24 w 32"/>
                <a:gd name="T81" fmla="*/ 29 h 32"/>
                <a:gd name="T82" fmla="*/ 25 w 32"/>
                <a:gd name="T83" fmla="*/ 29 h 32"/>
                <a:gd name="T84" fmla="*/ 27 w 32"/>
                <a:gd name="T85" fmla="*/ 28 h 32"/>
                <a:gd name="T86" fmla="*/ 28 w 32"/>
                <a:gd name="T87" fmla="*/ 25 h 32"/>
                <a:gd name="T88" fmla="*/ 29 w 32"/>
                <a:gd name="T89" fmla="*/ 24 h 32"/>
                <a:gd name="T90" fmla="*/ 31 w 32"/>
                <a:gd name="T91" fmla="*/ 23 h 32"/>
                <a:gd name="T92" fmla="*/ 31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1" y="12"/>
                  </a:lnTo>
                  <a:lnTo>
                    <a:pt x="31" y="9"/>
                  </a:lnTo>
                  <a:lnTo>
                    <a:pt x="29" y="8"/>
                  </a:lnTo>
                  <a:lnTo>
                    <a:pt x="28" y="7"/>
                  </a:lnTo>
                  <a:lnTo>
                    <a:pt x="27" y="4"/>
                  </a:lnTo>
                  <a:lnTo>
                    <a:pt x="25" y="4"/>
                  </a:lnTo>
                  <a:lnTo>
                    <a:pt x="24" y="3"/>
                  </a:lnTo>
                  <a:lnTo>
                    <a:pt x="23" y="2"/>
                  </a:lnTo>
                  <a:lnTo>
                    <a:pt x="20" y="2"/>
                  </a:lnTo>
                  <a:lnTo>
                    <a:pt x="19" y="0"/>
                  </a:lnTo>
                  <a:lnTo>
                    <a:pt x="16" y="0"/>
                  </a:lnTo>
                  <a:lnTo>
                    <a:pt x="14" y="0"/>
                  </a:lnTo>
                  <a:lnTo>
                    <a:pt x="12" y="2"/>
                  </a:lnTo>
                  <a:lnTo>
                    <a:pt x="10" y="2"/>
                  </a:lnTo>
                  <a:lnTo>
                    <a:pt x="8" y="3"/>
                  </a:lnTo>
                  <a:lnTo>
                    <a:pt x="6" y="4"/>
                  </a:lnTo>
                  <a:lnTo>
                    <a:pt x="4" y="4"/>
                  </a:lnTo>
                  <a:lnTo>
                    <a:pt x="3" y="7"/>
                  </a:lnTo>
                  <a:lnTo>
                    <a:pt x="2" y="8"/>
                  </a:lnTo>
                  <a:lnTo>
                    <a:pt x="2" y="9"/>
                  </a:lnTo>
                  <a:lnTo>
                    <a:pt x="0" y="12"/>
                  </a:lnTo>
                  <a:lnTo>
                    <a:pt x="0" y="13"/>
                  </a:lnTo>
                  <a:lnTo>
                    <a:pt x="0" y="16"/>
                  </a:lnTo>
                  <a:lnTo>
                    <a:pt x="0" y="19"/>
                  </a:lnTo>
                  <a:lnTo>
                    <a:pt x="0" y="20"/>
                  </a:lnTo>
                  <a:lnTo>
                    <a:pt x="2" y="23"/>
                  </a:lnTo>
                  <a:lnTo>
                    <a:pt x="2" y="24"/>
                  </a:lnTo>
                  <a:lnTo>
                    <a:pt x="3" y="25"/>
                  </a:lnTo>
                  <a:lnTo>
                    <a:pt x="4" y="28"/>
                  </a:lnTo>
                  <a:lnTo>
                    <a:pt x="6" y="29"/>
                  </a:lnTo>
                  <a:lnTo>
                    <a:pt x="8" y="29"/>
                  </a:lnTo>
                  <a:lnTo>
                    <a:pt x="10" y="31"/>
                  </a:lnTo>
                  <a:lnTo>
                    <a:pt x="12" y="32"/>
                  </a:lnTo>
                  <a:lnTo>
                    <a:pt x="14" y="32"/>
                  </a:lnTo>
                  <a:lnTo>
                    <a:pt x="16" y="32"/>
                  </a:lnTo>
                  <a:lnTo>
                    <a:pt x="19" y="32"/>
                  </a:lnTo>
                  <a:lnTo>
                    <a:pt x="20" y="32"/>
                  </a:lnTo>
                  <a:lnTo>
                    <a:pt x="23" y="31"/>
                  </a:lnTo>
                  <a:lnTo>
                    <a:pt x="24" y="29"/>
                  </a:lnTo>
                  <a:lnTo>
                    <a:pt x="25" y="29"/>
                  </a:lnTo>
                  <a:lnTo>
                    <a:pt x="27" y="28"/>
                  </a:lnTo>
                  <a:lnTo>
                    <a:pt x="28" y="25"/>
                  </a:lnTo>
                  <a:lnTo>
                    <a:pt x="29" y="24"/>
                  </a:lnTo>
                  <a:lnTo>
                    <a:pt x="31" y="23"/>
                  </a:lnTo>
                  <a:lnTo>
                    <a:pt x="31"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0" name="Freeform 282"/>
            <p:cNvSpPr>
              <a:spLocks/>
            </p:cNvSpPr>
            <p:nvPr userDrawn="1"/>
          </p:nvSpPr>
          <p:spPr bwMode="auto">
            <a:xfrm>
              <a:off x="5202" y="302"/>
              <a:ext cx="31" cy="32"/>
            </a:xfrm>
            <a:custGeom>
              <a:avLst/>
              <a:gdLst>
                <a:gd name="T0" fmla="*/ 31 w 31"/>
                <a:gd name="T1" fmla="*/ 16 h 32"/>
                <a:gd name="T2" fmla="*/ 31 w 31"/>
                <a:gd name="T3" fmla="*/ 13 h 32"/>
                <a:gd name="T4" fmla="*/ 31 w 31"/>
                <a:gd name="T5" fmla="*/ 12 h 32"/>
                <a:gd name="T6" fmla="*/ 30 w 31"/>
                <a:gd name="T7" fmla="*/ 9 h 32"/>
                <a:gd name="T8" fmla="*/ 29 w 31"/>
                <a:gd name="T9" fmla="*/ 8 h 32"/>
                <a:gd name="T10" fmla="*/ 29 w 31"/>
                <a:gd name="T11" fmla="*/ 7 h 32"/>
                <a:gd name="T12" fmla="*/ 26 w 31"/>
                <a:gd name="T13" fmla="*/ 4 h 32"/>
                <a:gd name="T14" fmla="*/ 25 w 31"/>
                <a:gd name="T15" fmla="*/ 3 h 32"/>
                <a:gd name="T16" fmla="*/ 23 w 31"/>
                <a:gd name="T17" fmla="*/ 1 h 32"/>
                <a:gd name="T18" fmla="*/ 22 w 31"/>
                <a:gd name="T19" fmla="*/ 1 h 32"/>
                <a:gd name="T20" fmla="*/ 21 w 31"/>
                <a:gd name="T21" fmla="*/ 0 h 32"/>
                <a:gd name="T22" fmla="*/ 18 w 31"/>
                <a:gd name="T23" fmla="*/ 0 h 32"/>
                <a:gd name="T24" fmla="*/ 15 w 31"/>
                <a:gd name="T25" fmla="*/ 0 h 32"/>
                <a:gd name="T26" fmla="*/ 14 w 31"/>
                <a:gd name="T27" fmla="*/ 0 h 32"/>
                <a:gd name="T28" fmla="*/ 11 w 31"/>
                <a:gd name="T29" fmla="*/ 0 h 32"/>
                <a:gd name="T30" fmla="*/ 10 w 31"/>
                <a:gd name="T31" fmla="*/ 1 h 32"/>
                <a:gd name="T32" fmla="*/ 7 w 31"/>
                <a:gd name="T33" fmla="*/ 1 h 32"/>
                <a:gd name="T34" fmla="*/ 6 w 31"/>
                <a:gd name="T35" fmla="*/ 3 h 32"/>
                <a:gd name="T36" fmla="*/ 5 w 31"/>
                <a:gd name="T37" fmla="*/ 4 h 32"/>
                <a:gd name="T38" fmla="*/ 4 w 31"/>
                <a:gd name="T39" fmla="*/ 7 h 32"/>
                <a:gd name="T40" fmla="*/ 2 w 31"/>
                <a:gd name="T41" fmla="*/ 8 h 32"/>
                <a:gd name="T42" fmla="*/ 1 w 31"/>
                <a:gd name="T43" fmla="*/ 9 h 32"/>
                <a:gd name="T44" fmla="*/ 0 w 31"/>
                <a:gd name="T45" fmla="*/ 12 h 32"/>
                <a:gd name="T46" fmla="*/ 0 w 31"/>
                <a:gd name="T47" fmla="*/ 13 h 32"/>
                <a:gd name="T48" fmla="*/ 0 w 31"/>
                <a:gd name="T49" fmla="*/ 16 h 32"/>
                <a:gd name="T50" fmla="*/ 0 w 31"/>
                <a:gd name="T51" fmla="*/ 19 h 32"/>
                <a:gd name="T52" fmla="*/ 0 w 31"/>
                <a:gd name="T53" fmla="*/ 20 h 32"/>
                <a:gd name="T54" fmla="*/ 1 w 31"/>
                <a:gd name="T55" fmla="*/ 23 h 32"/>
                <a:gd name="T56" fmla="*/ 2 w 31"/>
                <a:gd name="T57" fmla="*/ 24 h 32"/>
                <a:gd name="T58" fmla="*/ 4 w 31"/>
                <a:gd name="T59" fmla="*/ 25 h 32"/>
                <a:gd name="T60" fmla="*/ 5 w 31"/>
                <a:gd name="T61" fmla="*/ 26 h 32"/>
                <a:gd name="T62" fmla="*/ 6 w 31"/>
                <a:gd name="T63" fmla="*/ 28 h 32"/>
                <a:gd name="T64" fmla="*/ 7 w 31"/>
                <a:gd name="T65" fmla="*/ 29 h 32"/>
                <a:gd name="T66" fmla="*/ 10 w 31"/>
                <a:gd name="T67" fmla="*/ 30 h 32"/>
                <a:gd name="T68" fmla="*/ 11 w 31"/>
                <a:gd name="T69" fmla="*/ 30 h 32"/>
                <a:gd name="T70" fmla="*/ 14 w 31"/>
                <a:gd name="T71" fmla="*/ 32 h 32"/>
                <a:gd name="T72" fmla="*/ 15 w 31"/>
                <a:gd name="T73" fmla="*/ 32 h 32"/>
                <a:gd name="T74" fmla="*/ 18 w 31"/>
                <a:gd name="T75" fmla="*/ 32 h 32"/>
                <a:gd name="T76" fmla="*/ 21 w 31"/>
                <a:gd name="T77" fmla="*/ 30 h 32"/>
                <a:gd name="T78" fmla="*/ 22 w 31"/>
                <a:gd name="T79" fmla="*/ 30 h 32"/>
                <a:gd name="T80" fmla="*/ 23 w 31"/>
                <a:gd name="T81" fmla="*/ 29 h 32"/>
                <a:gd name="T82" fmla="*/ 25 w 31"/>
                <a:gd name="T83" fmla="*/ 28 h 32"/>
                <a:gd name="T84" fmla="*/ 26 w 31"/>
                <a:gd name="T85" fmla="*/ 26 h 32"/>
                <a:gd name="T86" fmla="*/ 29 w 31"/>
                <a:gd name="T87" fmla="*/ 25 h 32"/>
                <a:gd name="T88" fmla="*/ 29 w 31"/>
                <a:gd name="T89" fmla="*/ 24 h 32"/>
                <a:gd name="T90" fmla="*/ 30 w 31"/>
                <a:gd name="T91" fmla="*/ 23 h 32"/>
                <a:gd name="T92" fmla="*/ 31 w 31"/>
                <a:gd name="T93" fmla="*/ 20 h 32"/>
                <a:gd name="T94" fmla="*/ 31 w 31"/>
                <a:gd name="T95" fmla="*/ 19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1" y="12"/>
                  </a:lnTo>
                  <a:lnTo>
                    <a:pt x="30" y="9"/>
                  </a:lnTo>
                  <a:lnTo>
                    <a:pt x="29" y="8"/>
                  </a:lnTo>
                  <a:lnTo>
                    <a:pt x="29" y="7"/>
                  </a:lnTo>
                  <a:lnTo>
                    <a:pt x="26" y="4"/>
                  </a:lnTo>
                  <a:lnTo>
                    <a:pt x="25" y="3"/>
                  </a:lnTo>
                  <a:lnTo>
                    <a:pt x="23" y="1"/>
                  </a:lnTo>
                  <a:lnTo>
                    <a:pt x="22" y="1"/>
                  </a:lnTo>
                  <a:lnTo>
                    <a:pt x="21" y="0"/>
                  </a:lnTo>
                  <a:lnTo>
                    <a:pt x="18" y="0"/>
                  </a:lnTo>
                  <a:lnTo>
                    <a:pt x="15" y="0"/>
                  </a:lnTo>
                  <a:lnTo>
                    <a:pt x="14" y="0"/>
                  </a:lnTo>
                  <a:lnTo>
                    <a:pt x="11" y="0"/>
                  </a:lnTo>
                  <a:lnTo>
                    <a:pt x="10" y="1"/>
                  </a:lnTo>
                  <a:lnTo>
                    <a:pt x="7" y="1"/>
                  </a:lnTo>
                  <a:lnTo>
                    <a:pt x="6" y="3"/>
                  </a:lnTo>
                  <a:lnTo>
                    <a:pt x="5" y="4"/>
                  </a:lnTo>
                  <a:lnTo>
                    <a:pt x="4" y="7"/>
                  </a:lnTo>
                  <a:lnTo>
                    <a:pt x="2" y="8"/>
                  </a:lnTo>
                  <a:lnTo>
                    <a:pt x="1" y="9"/>
                  </a:lnTo>
                  <a:lnTo>
                    <a:pt x="0" y="12"/>
                  </a:lnTo>
                  <a:lnTo>
                    <a:pt x="0" y="13"/>
                  </a:lnTo>
                  <a:lnTo>
                    <a:pt x="0" y="16"/>
                  </a:lnTo>
                  <a:lnTo>
                    <a:pt x="0" y="19"/>
                  </a:lnTo>
                  <a:lnTo>
                    <a:pt x="0" y="20"/>
                  </a:lnTo>
                  <a:lnTo>
                    <a:pt x="1" y="23"/>
                  </a:lnTo>
                  <a:lnTo>
                    <a:pt x="2" y="24"/>
                  </a:lnTo>
                  <a:lnTo>
                    <a:pt x="4" y="25"/>
                  </a:lnTo>
                  <a:lnTo>
                    <a:pt x="5" y="26"/>
                  </a:lnTo>
                  <a:lnTo>
                    <a:pt x="6" y="28"/>
                  </a:lnTo>
                  <a:lnTo>
                    <a:pt x="7" y="29"/>
                  </a:lnTo>
                  <a:lnTo>
                    <a:pt x="10" y="30"/>
                  </a:lnTo>
                  <a:lnTo>
                    <a:pt x="11" y="30"/>
                  </a:lnTo>
                  <a:lnTo>
                    <a:pt x="14" y="32"/>
                  </a:lnTo>
                  <a:lnTo>
                    <a:pt x="15" y="32"/>
                  </a:lnTo>
                  <a:lnTo>
                    <a:pt x="18" y="32"/>
                  </a:lnTo>
                  <a:lnTo>
                    <a:pt x="21" y="30"/>
                  </a:lnTo>
                  <a:lnTo>
                    <a:pt x="22" y="30"/>
                  </a:lnTo>
                  <a:lnTo>
                    <a:pt x="23" y="29"/>
                  </a:lnTo>
                  <a:lnTo>
                    <a:pt x="25" y="28"/>
                  </a:lnTo>
                  <a:lnTo>
                    <a:pt x="26" y="26"/>
                  </a:lnTo>
                  <a:lnTo>
                    <a:pt x="29" y="25"/>
                  </a:lnTo>
                  <a:lnTo>
                    <a:pt x="29" y="24"/>
                  </a:lnTo>
                  <a:lnTo>
                    <a:pt x="30" y="23"/>
                  </a:lnTo>
                  <a:lnTo>
                    <a:pt x="31" y="20"/>
                  </a:lnTo>
                  <a:lnTo>
                    <a:pt x="31" y="19"/>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1" name="Freeform 283"/>
            <p:cNvSpPr>
              <a:spLocks/>
            </p:cNvSpPr>
            <p:nvPr userDrawn="1"/>
          </p:nvSpPr>
          <p:spPr bwMode="auto">
            <a:xfrm>
              <a:off x="5123" y="106"/>
              <a:ext cx="150" cy="23"/>
            </a:xfrm>
            <a:custGeom>
              <a:avLst/>
              <a:gdLst>
                <a:gd name="T0" fmla="*/ 0 w 150"/>
                <a:gd name="T1" fmla="*/ 10 h 23"/>
                <a:gd name="T2" fmla="*/ 13 w 150"/>
                <a:gd name="T3" fmla="*/ 23 h 23"/>
                <a:gd name="T4" fmla="*/ 150 w 150"/>
                <a:gd name="T5" fmla="*/ 23 h 23"/>
                <a:gd name="T6" fmla="*/ 150 w 150"/>
                <a:gd name="T7" fmla="*/ 0 h 23"/>
                <a:gd name="T8" fmla="*/ 13 w 150"/>
                <a:gd name="T9" fmla="*/ 0 h 23"/>
                <a:gd name="T10" fmla="*/ 0 w 150"/>
                <a:gd name="T11" fmla="*/ 10 h 23"/>
                <a:gd name="T12" fmla="*/ 13 w 150"/>
                <a:gd name="T13" fmla="*/ 0 h 23"/>
                <a:gd name="T14" fmla="*/ 1 w 150"/>
                <a:gd name="T15" fmla="*/ 0 h 23"/>
                <a:gd name="T16" fmla="*/ 0 w 150"/>
                <a:gd name="T17" fmla="*/ 1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23">
                  <a:moveTo>
                    <a:pt x="0" y="10"/>
                  </a:moveTo>
                  <a:lnTo>
                    <a:pt x="13" y="23"/>
                  </a:lnTo>
                  <a:lnTo>
                    <a:pt x="150" y="23"/>
                  </a:lnTo>
                  <a:lnTo>
                    <a:pt x="150" y="0"/>
                  </a:lnTo>
                  <a:lnTo>
                    <a:pt x="13" y="0"/>
                  </a:lnTo>
                  <a:lnTo>
                    <a:pt x="0" y="10"/>
                  </a:lnTo>
                  <a:lnTo>
                    <a:pt x="13" y="0"/>
                  </a:lnTo>
                  <a:lnTo>
                    <a:pt x="1"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2" name="Freeform 284"/>
            <p:cNvSpPr>
              <a:spLocks/>
            </p:cNvSpPr>
            <p:nvPr userDrawn="1"/>
          </p:nvSpPr>
          <p:spPr bwMode="auto">
            <a:xfrm>
              <a:off x="5099" y="116"/>
              <a:ext cx="49" cy="215"/>
            </a:xfrm>
            <a:custGeom>
              <a:avLst/>
              <a:gdLst>
                <a:gd name="T0" fmla="*/ 13 w 49"/>
                <a:gd name="T1" fmla="*/ 215 h 215"/>
                <a:gd name="T2" fmla="*/ 25 w 49"/>
                <a:gd name="T3" fmla="*/ 205 h 215"/>
                <a:gd name="T4" fmla="*/ 49 w 49"/>
                <a:gd name="T5" fmla="*/ 3 h 215"/>
                <a:gd name="T6" fmla="*/ 24 w 49"/>
                <a:gd name="T7" fmla="*/ 0 h 215"/>
                <a:gd name="T8" fmla="*/ 1 w 49"/>
                <a:gd name="T9" fmla="*/ 202 h 215"/>
                <a:gd name="T10" fmla="*/ 13 w 49"/>
                <a:gd name="T11" fmla="*/ 215 h 215"/>
                <a:gd name="T12" fmla="*/ 1 w 49"/>
                <a:gd name="T13" fmla="*/ 202 h 215"/>
                <a:gd name="T14" fmla="*/ 0 w 49"/>
                <a:gd name="T15" fmla="*/ 215 h 215"/>
                <a:gd name="T16" fmla="*/ 13 w 49"/>
                <a:gd name="T17" fmla="*/ 215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15">
                  <a:moveTo>
                    <a:pt x="13" y="215"/>
                  </a:moveTo>
                  <a:lnTo>
                    <a:pt x="25" y="205"/>
                  </a:lnTo>
                  <a:lnTo>
                    <a:pt x="49" y="3"/>
                  </a:lnTo>
                  <a:lnTo>
                    <a:pt x="24" y="0"/>
                  </a:lnTo>
                  <a:lnTo>
                    <a:pt x="1" y="202"/>
                  </a:lnTo>
                  <a:lnTo>
                    <a:pt x="13" y="215"/>
                  </a:lnTo>
                  <a:lnTo>
                    <a:pt x="1" y="202"/>
                  </a:lnTo>
                  <a:lnTo>
                    <a:pt x="0" y="215"/>
                  </a:lnTo>
                  <a:lnTo>
                    <a:pt x="13"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3" name="Rectangle 285"/>
            <p:cNvSpPr>
              <a:spLocks noChangeArrowheads="1"/>
            </p:cNvSpPr>
            <p:nvPr userDrawn="1"/>
          </p:nvSpPr>
          <p:spPr bwMode="auto">
            <a:xfrm>
              <a:off x="5112" y="307"/>
              <a:ext cx="14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04" name="Rectangle 286"/>
            <p:cNvSpPr>
              <a:spLocks noChangeArrowheads="1"/>
            </p:cNvSpPr>
            <p:nvPr userDrawn="1"/>
          </p:nvSpPr>
          <p:spPr bwMode="auto">
            <a:xfrm>
              <a:off x="5058" y="206"/>
              <a:ext cx="159"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05" name="Freeform 287"/>
            <p:cNvSpPr>
              <a:spLocks/>
            </p:cNvSpPr>
            <p:nvPr userDrawn="1"/>
          </p:nvSpPr>
          <p:spPr bwMode="auto">
            <a:xfrm>
              <a:off x="5358" y="57"/>
              <a:ext cx="50" cy="75"/>
            </a:xfrm>
            <a:custGeom>
              <a:avLst/>
              <a:gdLst>
                <a:gd name="T0" fmla="*/ 22 w 50"/>
                <a:gd name="T1" fmla="*/ 75 h 75"/>
                <a:gd name="T2" fmla="*/ 22 w 50"/>
                <a:gd name="T3" fmla="*/ 75 h 75"/>
                <a:gd name="T4" fmla="*/ 29 w 50"/>
                <a:gd name="T5" fmla="*/ 51 h 75"/>
                <a:gd name="T6" fmla="*/ 34 w 50"/>
                <a:gd name="T7" fmla="*/ 35 h 75"/>
                <a:gd name="T8" fmla="*/ 36 w 50"/>
                <a:gd name="T9" fmla="*/ 31 h 75"/>
                <a:gd name="T10" fmla="*/ 40 w 50"/>
                <a:gd name="T11" fmla="*/ 27 h 75"/>
                <a:gd name="T12" fmla="*/ 44 w 50"/>
                <a:gd name="T13" fmla="*/ 25 h 75"/>
                <a:gd name="T14" fmla="*/ 50 w 50"/>
                <a:gd name="T15" fmla="*/ 21 h 75"/>
                <a:gd name="T16" fmla="*/ 38 w 50"/>
                <a:gd name="T17" fmla="*/ 0 h 75"/>
                <a:gd name="T18" fmla="*/ 29 w 50"/>
                <a:gd name="T19" fmla="*/ 5 h 75"/>
                <a:gd name="T20" fmla="*/ 22 w 50"/>
                <a:gd name="T21" fmla="*/ 12 h 75"/>
                <a:gd name="T22" fmla="*/ 16 w 50"/>
                <a:gd name="T23" fmla="*/ 18 h 75"/>
                <a:gd name="T24" fmla="*/ 12 w 50"/>
                <a:gd name="T25" fmla="*/ 27 h 75"/>
                <a:gd name="T26" fmla="*/ 5 w 50"/>
                <a:gd name="T27" fmla="*/ 45 h 75"/>
                <a:gd name="T28" fmla="*/ 0 w 50"/>
                <a:gd name="T29" fmla="*/ 68 h 75"/>
                <a:gd name="T30" fmla="*/ 0 w 50"/>
                <a:gd name="T31" fmla="*/ 68 h 75"/>
                <a:gd name="T32" fmla="*/ 22 w 50"/>
                <a:gd name="T33" fmla="*/ 75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75">
                  <a:moveTo>
                    <a:pt x="22" y="75"/>
                  </a:moveTo>
                  <a:lnTo>
                    <a:pt x="22" y="75"/>
                  </a:lnTo>
                  <a:lnTo>
                    <a:pt x="29" y="51"/>
                  </a:lnTo>
                  <a:lnTo>
                    <a:pt x="34" y="35"/>
                  </a:lnTo>
                  <a:lnTo>
                    <a:pt x="36" y="31"/>
                  </a:lnTo>
                  <a:lnTo>
                    <a:pt x="40" y="27"/>
                  </a:lnTo>
                  <a:lnTo>
                    <a:pt x="44" y="25"/>
                  </a:lnTo>
                  <a:lnTo>
                    <a:pt x="50" y="21"/>
                  </a:lnTo>
                  <a:lnTo>
                    <a:pt x="38" y="0"/>
                  </a:lnTo>
                  <a:lnTo>
                    <a:pt x="29" y="5"/>
                  </a:lnTo>
                  <a:lnTo>
                    <a:pt x="22" y="12"/>
                  </a:lnTo>
                  <a:lnTo>
                    <a:pt x="16" y="18"/>
                  </a:lnTo>
                  <a:lnTo>
                    <a:pt x="12" y="27"/>
                  </a:lnTo>
                  <a:lnTo>
                    <a:pt x="5" y="45"/>
                  </a:lnTo>
                  <a:lnTo>
                    <a:pt x="0" y="68"/>
                  </a:lnTo>
                  <a:lnTo>
                    <a:pt x="2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6" name="Freeform 288"/>
            <p:cNvSpPr>
              <a:spLocks/>
            </p:cNvSpPr>
            <p:nvPr userDrawn="1"/>
          </p:nvSpPr>
          <p:spPr bwMode="auto">
            <a:xfrm>
              <a:off x="5303" y="125"/>
              <a:ext cx="77" cy="198"/>
            </a:xfrm>
            <a:custGeom>
              <a:avLst/>
              <a:gdLst>
                <a:gd name="T0" fmla="*/ 0 w 77"/>
                <a:gd name="T1" fmla="*/ 192 h 198"/>
                <a:gd name="T2" fmla="*/ 22 w 77"/>
                <a:gd name="T3" fmla="*/ 198 h 198"/>
                <a:gd name="T4" fmla="*/ 77 w 77"/>
                <a:gd name="T5" fmla="*/ 7 h 198"/>
                <a:gd name="T6" fmla="*/ 55 w 77"/>
                <a:gd name="T7" fmla="*/ 0 h 198"/>
                <a:gd name="T8" fmla="*/ 0 w 77"/>
                <a:gd name="T9" fmla="*/ 192 h 198"/>
                <a:gd name="T10" fmla="*/ 0 w 77"/>
                <a:gd name="T11" fmla="*/ 192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98">
                  <a:moveTo>
                    <a:pt x="0" y="192"/>
                  </a:moveTo>
                  <a:lnTo>
                    <a:pt x="22" y="198"/>
                  </a:lnTo>
                  <a:lnTo>
                    <a:pt x="77" y="7"/>
                  </a:lnTo>
                  <a:lnTo>
                    <a:pt x="55" y="0"/>
                  </a:lnTo>
                  <a:lnTo>
                    <a:pt x="0"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7" name="Freeform 289"/>
            <p:cNvSpPr>
              <a:spLocks/>
            </p:cNvSpPr>
            <p:nvPr userDrawn="1"/>
          </p:nvSpPr>
          <p:spPr bwMode="auto">
            <a:xfrm>
              <a:off x="5266" y="317"/>
              <a:ext cx="59" cy="76"/>
            </a:xfrm>
            <a:custGeom>
              <a:avLst/>
              <a:gdLst>
                <a:gd name="T0" fmla="*/ 9 w 59"/>
                <a:gd name="T1" fmla="*/ 76 h 76"/>
                <a:gd name="T2" fmla="*/ 18 w 59"/>
                <a:gd name="T3" fmla="*/ 72 h 76"/>
                <a:gd name="T4" fmla="*/ 28 w 59"/>
                <a:gd name="T5" fmla="*/ 67 h 76"/>
                <a:gd name="T6" fmla="*/ 34 w 59"/>
                <a:gd name="T7" fmla="*/ 60 h 76"/>
                <a:gd name="T8" fmla="*/ 41 w 59"/>
                <a:gd name="T9" fmla="*/ 54 h 76"/>
                <a:gd name="T10" fmla="*/ 46 w 59"/>
                <a:gd name="T11" fmla="*/ 44 h 76"/>
                <a:gd name="T12" fmla="*/ 51 w 59"/>
                <a:gd name="T13" fmla="*/ 34 h 76"/>
                <a:gd name="T14" fmla="*/ 55 w 59"/>
                <a:gd name="T15" fmla="*/ 22 h 76"/>
                <a:gd name="T16" fmla="*/ 59 w 59"/>
                <a:gd name="T17" fmla="*/ 6 h 76"/>
                <a:gd name="T18" fmla="*/ 37 w 59"/>
                <a:gd name="T19" fmla="*/ 0 h 76"/>
                <a:gd name="T20" fmla="*/ 33 w 59"/>
                <a:gd name="T21" fmla="*/ 14 h 76"/>
                <a:gd name="T22" fmla="*/ 29 w 59"/>
                <a:gd name="T23" fmla="*/ 26 h 76"/>
                <a:gd name="T24" fmla="*/ 25 w 59"/>
                <a:gd name="T25" fmla="*/ 34 h 76"/>
                <a:gd name="T26" fmla="*/ 21 w 59"/>
                <a:gd name="T27" fmla="*/ 39 h 76"/>
                <a:gd name="T28" fmla="*/ 18 w 59"/>
                <a:gd name="T29" fmla="*/ 43 h 76"/>
                <a:gd name="T30" fmla="*/ 13 w 59"/>
                <a:gd name="T31" fmla="*/ 47 h 76"/>
                <a:gd name="T32" fmla="*/ 8 w 59"/>
                <a:gd name="T33" fmla="*/ 50 h 76"/>
                <a:gd name="T34" fmla="*/ 0 w 59"/>
                <a:gd name="T35" fmla="*/ 54 h 76"/>
                <a:gd name="T36" fmla="*/ 9 w 59"/>
                <a:gd name="T37" fmla="*/ 76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76">
                  <a:moveTo>
                    <a:pt x="9" y="76"/>
                  </a:moveTo>
                  <a:lnTo>
                    <a:pt x="18" y="72"/>
                  </a:lnTo>
                  <a:lnTo>
                    <a:pt x="28" y="67"/>
                  </a:lnTo>
                  <a:lnTo>
                    <a:pt x="34" y="60"/>
                  </a:lnTo>
                  <a:lnTo>
                    <a:pt x="41" y="54"/>
                  </a:lnTo>
                  <a:lnTo>
                    <a:pt x="46" y="44"/>
                  </a:lnTo>
                  <a:lnTo>
                    <a:pt x="51" y="34"/>
                  </a:lnTo>
                  <a:lnTo>
                    <a:pt x="55" y="22"/>
                  </a:lnTo>
                  <a:lnTo>
                    <a:pt x="59" y="6"/>
                  </a:lnTo>
                  <a:lnTo>
                    <a:pt x="37" y="0"/>
                  </a:lnTo>
                  <a:lnTo>
                    <a:pt x="33" y="14"/>
                  </a:lnTo>
                  <a:lnTo>
                    <a:pt x="29" y="26"/>
                  </a:lnTo>
                  <a:lnTo>
                    <a:pt x="25" y="34"/>
                  </a:lnTo>
                  <a:lnTo>
                    <a:pt x="21" y="39"/>
                  </a:lnTo>
                  <a:lnTo>
                    <a:pt x="18" y="43"/>
                  </a:lnTo>
                  <a:lnTo>
                    <a:pt x="13" y="47"/>
                  </a:lnTo>
                  <a:lnTo>
                    <a:pt x="8" y="50"/>
                  </a:lnTo>
                  <a:lnTo>
                    <a:pt x="0" y="54"/>
                  </a:lnTo>
                  <a:lnTo>
                    <a:pt x="9"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8" name="Freeform 290"/>
            <p:cNvSpPr>
              <a:spLocks/>
            </p:cNvSpPr>
            <p:nvPr userDrawn="1"/>
          </p:nvSpPr>
          <p:spPr bwMode="auto">
            <a:xfrm>
              <a:off x="5646" y="201"/>
              <a:ext cx="32" cy="31"/>
            </a:xfrm>
            <a:custGeom>
              <a:avLst/>
              <a:gdLst>
                <a:gd name="T0" fmla="*/ 32 w 32"/>
                <a:gd name="T1" fmla="*/ 15 h 31"/>
                <a:gd name="T2" fmla="*/ 32 w 32"/>
                <a:gd name="T3" fmla="*/ 13 h 31"/>
                <a:gd name="T4" fmla="*/ 32 w 32"/>
                <a:gd name="T5" fmla="*/ 11 h 31"/>
                <a:gd name="T6" fmla="*/ 31 w 32"/>
                <a:gd name="T7" fmla="*/ 9 h 31"/>
                <a:gd name="T8" fmla="*/ 29 w 32"/>
                <a:gd name="T9" fmla="*/ 7 h 31"/>
                <a:gd name="T10" fmla="*/ 29 w 32"/>
                <a:gd name="T11" fmla="*/ 5 h 31"/>
                <a:gd name="T12" fmla="*/ 28 w 32"/>
                <a:gd name="T13" fmla="*/ 3 h 31"/>
                <a:gd name="T14" fmla="*/ 25 w 32"/>
                <a:gd name="T15" fmla="*/ 2 h 31"/>
                <a:gd name="T16" fmla="*/ 24 w 32"/>
                <a:gd name="T17" fmla="*/ 1 h 31"/>
                <a:gd name="T18" fmla="*/ 23 w 32"/>
                <a:gd name="T19" fmla="*/ 1 h 31"/>
                <a:gd name="T20" fmla="*/ 20 w 32"/>
                <a:gd name="T21" fmla="*/ 0 h 31"/>
                <a:gd name="T22" fmla="*/ 19 w 32"/>
                <a:gd name="T23" fmla="*/ 0 h 31"/>
                <a:gd name="T24" fmla="*/ 16 w 32"/>
                <a:gd name="T25" fmla="*/ 0 h 31"/>
                <a:gd name="T26" fmla="*/ 15 w 32"/>
                <a:gd name="T27" fmla="*/ 0 h 31"/>
                <a:gd name="T28" fmla="*/ 12 w 32"/>
                <a:gd name="T29" fmla="*/ 0 h 31"/>
                <a:gd name="T30" fmla="*/ 11 w 32"/>
                <a:gd name="T31" fmla="*/ 1 h 31"/>
                <a:gd name="T32" fmla="*/ 8 w 32"/>
                <a:gd name="T33" fmla="*/ 1 h 31"/>
                <a:gd name="T34" fmla="*/ 7 w 32"/>
                <a:gd name="T35" fmla="*/ 2 h 31"/>
                <a:gd name="T36" fmla="*/ 6 w 32"/>
                <a:gd name="T37" fmla="*/ 3 h 31"/>
                <a:gd name="T38" fmla="*/ 4 w 32"/>
                <a:gd name="T39" fmla="*/ 5 h 31"/>
                <a:gd name="T40" fmla="*/ 3 w 32"/>
                <a:gd name="T41" fmla="*/ 7 h 31"/>
                <a:gd name="T42" fmla="*/ 2 w 32"/>
                <a:gd name="T43" fmla="*/ 9 h 31"/>
                <a:gd name="T44" fmla="*/ 2 w 32"/>
                <a:gd name="T45" fmla="*/ 11 h 31"/>
                <a:gd name="T46" fmla="*/ 0 w 32"/>
                <a:gd name="T47" fmla="*/ 13 h 31"/>
                <a:gd name="T48" fmla="*/ 0 w 32"/>
                <a:gd name="T49" fmla="*/ 15 h 31"/>
                <a:gd name="T50" fmla="*/ 0 w 32"/>
                <a:gd name="T51" fmla="*/ 17 h 31"/>
                <a:gd name="T52" fmla="*/ 2 w 32"/>
                <a:gd name="T53" fmla="*/ 19 h 31"/>
                <a:gd name="T54" fmla="*/ 2 w 32"/>
                <a:gd name="T55" fmla="*/ 21 h 31"/>
                <a:gd name="T56" fmla="*/ 3 w 32"/>
                <a:gd name="T57" fmla="*/ 23 h 31"/>
                <a:gd name="T58" fmla="*/ 4 w 32"/>
                <a:gd name="T59" fmla="*/ 25 h 31"/>
                <a:gd name="T60" fmla="*/ 6 w 32"/>
                <a:gd name="T61" fmla="*/ 26 h 31"/>
                <a:gd name="T62" fmla="*/ 7 w 32"/>
                <a:gd name="T63" fmla="*/ 27 h 31"/>
                <a:gd name="T64" fmla="*/ 8 w 32"/>
                <a:gd name="T65" fmla="*/ 29 h 31"/>
                <a:gd name="T66" fmla="*/ 11 w 32"/>
                <a:gd name="T67" fmla="*/ 30 h 31"/>
                <a:gd name="T68" fmla="*/ 12 w 32"/>
                <a:gd name="T69" fmla="*/ 30 h 31"/>
                <a:gd name="T70" fmla="*/ 15 w 32"/>
                <a:gd name="T71" fmla="*/ 31 h 31"/>
                <a:gd name="T72" fmla="*/ 16 w 32"/>
                <a:gd name="T73" fmla="*/ 31 h 31"/>
                <a:gd name="T74" fmla="*/ 19 w 32"/>
                <a:gd name="T75" fmla="*/ 31 h 31"/>
                <a:gd name="T76" fmla="*/ 20 w 32"/>
                <a:gd name="T77" fmla="*/ 30 h 31"/>
                <a:gd name="T78" fmla="*/ 23 w 32"/>
                <a:gd name="T79" fmla="*/ 30 h 31"/>
                <a:gd name="T80" fmla="*/ 24 w 32"/>
                <a:gd name="T81" fmla="*/ 29 h 31"/>
                <a:gd name="T82" fmla="*/ 25 w 32"/>
                <a:gd name="T83" fmla="*/ 27 h 31"/>
                <a:gd name="T84" fmla="*/ 28 w 32"/>
                <a:gd name="T85" fmla="*/ 26 h 31"/>
                <a:gd name="T86" fmla="*/ 29 w 32"/>
                <a:gd name="T87" fmla="*/ 25 h 31"/>
                <a:gd name="T88" fmla="*/ 29 w 32"/>
                <a:gd name="T89" fmla="*/ 23 h 31"/>
                <a:gd name="T90" fmla="*/ 31 w 32"/>
                <a:gd name="T91" fmla="*/ 21 h 31"/>
                <a:gd name="T92" fmla="*/ 32 w 32"/>
                <a:gd name="T93" fmla="*/ 19 h 31"/>
                <a:gd name="T94" fmla="*/ 32 w 32"/>
                <a:gd name="T95" fmla="*/ 17 h 31"/>
                <a:gd name="T96" fmla="*/ 32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5"/>
                  </a:moveTo>
                  <a:lnTo>
                    <a:pt x="32" y="13"/>
                  </a:lnTo>
                  <a:lnTo>
                    <a:pt x="32" y="11"/>
                  </a:lnTo>
                  <a:lnTo>
                    <a:pt x="31" y="9"/>
                  </a:lnTo>
                  <a:lnTo>
                    <a:pt x="29" y="7"/>
                  </a:lnTo>
                  <a:lnTo>
                    <a:pt x="29" y="5"/>
                  </a:lnTo>
                  <a:lnTo>
                    <a:pt x="28" y="3"/>
                  </a:lnTo>
                  <a:lnTo>
                    <a:pt x="25" y="2"/>
                  </a:lnTo>
                  <a:lnTo>
                    <a:pt x="24" y="1"/>
                  </a:lnTo>
                  <a:lnTo>
                    <a:pt x="23" y="1"/>
                  </a:lnTo>
                  <a:lnTo>
                    <a:pt x="20" y="0"/>
                  </a:lnTo>
                  <a:lnTo>
                    <a:pt x="19" y="0"/>
                  </a:lnTo>
                  <a:lnTo>
                    <a:pt x="16" y="0"/>
                  </a:lnTo>
                  <a:lnTo>
                    <a:pt x="15" y="0"/>
                  </a:lnTo>
                  <a:lnTo>
                    <a:pt x="12" y="0"/>
                  </a:lnTo>
                  <a:lnTo>
                    <a:pt x="11" y="1"/>
                  </a:lnTo>
                  <a:lnTo>
                    <a:pt x="8" y="1"/>
                  </a:lnTo>
                  <a:lnTo>
                    <a:pt x="7" y="2"/>
                  </a:lnTo>
                  <a:lnTo>
                    <a:pt x="6" y="3"/>
                  </a:lnTo>
                  <a:lnTo>
                    <a:pt x="4" y="5"/>
                  </a:lnTo>
                  <a:lnTo>
                    <a:pt x="3" y="7"/>
                  </a:lnTo>
                  <a:lnTo>
                    <a:pt x="2" y="9"/>
                  </a:lnTo>
                  <a:lnTo>
                    <a:pt x="2" y="11"/>
                  </a:lnTo>
                  <a:lnTo>
                    <a:pt x="0" y="13"/>
                  </a:lnTo>
                  <a:lnTo>
                    <a:pt x="0" y="15"/>
                  </a:lnTo>
                  <a:lnTo>
                    <a:pt x="0" y="17"/>
                  </a:lnTo>
                  <a:lnTo>
                    <a:pt x="2" y="19"/>
                  </a:lnTo>
                  <a:lnTo>
                    <a:pt x="2" y="21"/>
                  </a:lnTo>
                  <a:lnTo>
                    <a:pt x="3" y="23"/>
                  </a:lnTo>
                  <a:lnTo>
                    <a:pt x="4" y="25"/>
                  </a:lnTo>
                  <a:lnTo>
                    <a:pt x="6" y="26"/>
                  </a:lnTo>
                  <a:lnTo>
                    <a:pt x="7" y="27"/>
                  </a:lnTo>
                  <a:lnTo>
                    <a:pt x="8" y="29"/>
                  </a:lnTo>
                  <a:lnTo>
                    <a:pt x="11" y="30"/>
                  </a:lnTo>
                  <a:lnTo>
                    <a:pt x="12" y="30"/>
                  </a:lnTo>
                  <a:lnTo>
                    <a:pt x="15" y="31"/>
                  </a:lnTo>
                  <a:lnTo>
                    <a:pt x="16" y="31"/>
                  </a:lnTo>
                  <a:lnTo>
                    <a:pt x="19" y="31"/>
                  </a:lnTo>
                  <a:lnTo>
                    <a:pt x="20" y="30"/>
                  </a:lnTo>
                  <a:lnTo>
                    <a:pt x="23" y="30"/>
                  </a:lnTo>
                  <a:lnTo>
                    <a:pt x="24" y="29"/>
                  </a:lnTo>
                  <a:lnTo>
                    <a:pt x="25" y="27"/>
                  </a:lnTo>
                  <a:lnTo>
                    <a:pt x="28" y="26"/>
                  </a:lnTo>
                  <a:lnTo>
                    <a:pt x="29" y="25"/>
                  </a:lnTo>
                  <a:lnTo>
                    <a:pt x="29" y="23"/>
                  </a:lnTo>
                  <a:lnTo>
                    <a:pt x="31" y="21"/>
                  </a:lnTo>
                  <a:lnTo>
                    <a:pt x="32" y="19"/>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9" name="Freeform 291"/>
            <p:cNvSpPr>
              <a:spLocks/>
            </p:cNvSpPr>
            <p:nvPr userDrawn="1"/>
          </p:nvSpPr>
          <p:spPr bwMode="auto">
            <a:xfrm>
              <a:off x="5463" y="115"/>
              <a:ext cx="39" cy="212"/>
            </a:xfrm>
            <a:custGeom>
              <a:avLst/>
              <a:gdLst>
                <a:gd name="T0" fmla="*/ 16 w 39"/>
                <a:gd name="T1" fmla="*/ 212 h 212"/>
                <a:gd name="T2" fmla="*/ 39 w 39"/>
                <a:gd name="T3" fmla="*/ 2 h 212"/>
                <a:gd name="T4" fmla="*/ 24 w 39"/>
                <a:gd name="T5" fmla="*/ 0 h 212"/>
                <a:gd name="T6" fmla="*/ 0 w 39"/>
                <a:gd name="T7" fmla="*/ 211 h 212"/>
                <a:gd name="T8" fmla="*/ 16 w 39"/>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12">
                  <a:moveTo>
                    <a:pt x="16" y="212"/>
                  </a:moveTo>
                  <a:lnTo>
                    <a:pt x="39" y="2"/>
                  </a:lnTo>
                  <a:lnTo>
                    <a:pt x="24" y="0"/>
                  </a:lnTo>
                  <a:lnTo>
                    <a:pt x="0" y="211"/>
                  </a:lnTo>
                  <a:lnTo>
                    <a:pt x="16"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0" name="Rectangle 292"/>
            <p:cNvSpPr>
              <a:spLocks noChangeArrowheads="1"/>
            </p:cNvSpPr>
            <p:nvPr userDrawn="1"/>
          </p:nvSpPr>
          <p:spPr bwMode="auto">
            <a:xfrm>
              <a:off x="5469" y="314"/>
              <a:ext cx="6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11" name="Freeform 293"/>
            <p:cNvSpPr>
              <a:spLocks/>
            </p:cNvSpPr>
            <p:nvPr userDrawn="1"/>
          </p:nvSpPr>
          <p:spPr bwMode="auto">
            <a:xfrm>
              <a:off x="5425" y="150"/>
              <a:ext cx="33" cy="32"/>
            </a:xfrm>
            <a:custGeom>
              <a:avLst/>
              <a:gdLst>
                <a:gd name="T0" fmla="*/ 33 w 33"/>
                <a:gd name="T1" fmla="*/ 16 h 32"/>
                <a:gd name="T2" fmla="*/ 32 w 33"/>
                <a:gd name="T3" fmla="*/ 15 h 32"/>
                <a:gd name="T4" fmla="*/ 32 w 33"/>
                <a:gd name="T5" fmla="*/ 12 h 32"/>
                <a:gd name="T6" fmla="*/ 32 w 33"/>
                <a:gd name="T7" fmla="*/ 11 h 32"/>
                <a:gd name="T8" fmla="*/ 30 w 33"/>
                <a:gd name="T9" fmla="*/ 8 h 32"/>
                <a:gd name="T10" fmla="*/ 29 w 33"/>
                <a:gd name="T11" fmla="*/ 7 h 32"/>
                <a:gd name="T12" fmla="*/ 28 w 33"/>
                <a:gd name="T13" fmla="*/ 6 h 32"/>
                <a:gd name="T14" fmla="*/ 27 w 33"/>
                <a:gd name="T15" fmla="*/ 4 h 32"/>
                <a:gd name="T16" fmla="*/ 24 w 33"/>
                <a:gd name="T17" fmla="*/ 3 h 32"/>
                <a:gd name="T18" fmla="*/ 23 w 33"/>
                <a:gd name="T19" fmla="*/ 2 h 32"/>
                <a:gd name="T20" fmla="*/ 21 w 33"/>
                <a:gd name="T21" fmla="*/ 2 h 32"/>
                <a:gd name="T22" fmla="*/ 19 w 33"/>
                <a:gd name="T23" fmla="*/ 0 h 32"/>
                <a:gd name="T24" fmla="*/ 16 w 33"/>
                <a:gd name="T25" fmla="*/ 0 h 32"/>
                <a:gd name="T26" fmla="*/ 13 w 33"/>
                <a:gd name="T27" fmla="*/ 0 h 32"/>
                <a:gd name="T28" fmla="*/ 12 w 33"/>
                <a:gd name="T29" fmla="*/ 2 h 32"/>
                <a:gd name="T30" fmla="*/ 9 w 33"/>
                <a:gd name="T31" fmla="*/ 2 h 32"/>
                <a:gd name="T32" fmla="*/ 8 w 33"/>
                <a:gd name="T33" fmla="*/ 3 h 32"/>
                <a:gd name="T34" fmla="*/ 7 w 33"/>
                <a:gd name="T35" fmla="*/ 4 h 32"/>
                <a:gd name="T36" fmla="*/ 5 w 33"/>
                <a:gd name="T37" fmla="*/ 6 h 32"/>
                <a:gd name="T38" fmla="*/ 4 w 33"/>
                <a:gd name="T39" fmla="*/ 7 h 32"/>
                <a:gd name="T40" fmla="*/ 3 w 33"/>
                <a:gd name="T41" fmla="*/ 8 h 32"/>
                <a:gd name="T42" fmla="*/ 2 w 33"/>
                <a:gd name="T43" fmla="*/ 11 h 32"/>
                <a:gd name="T44" fmla="*/ 2 w 33"/>
                <a:gd name="T45" fmla="*/ 12 h 32"/>
                <a:gd name="T46" fmla="*/ 0 w 33"/>
                <a:gd name="T47" fmla="*/ 15 h 32"/>
                <a:gd name="T48" fmla="*/ 0 w 33"/>
                <a:gd name="T49" fmla="*/ 16 h 32"/>
                <a:gd name="T50" fmla="*/ 0 w 33"/>
                <a:gd name="T51" fmla="*/ 19 h 32"/>
                <a:gd name="T52" fmla="*/ 2 w 33"/>
                <a:gd name="T53" fmla="*/ 20 h 32"/>
                <a:gd name="T54" fmla="*/ 2 w 33"/>
                <a:gd name="T55" fmla="*/ 23 h 32"/>
                <a:gd name="T56" fmla="*/ 3 w 33"/>
                <a:gd name="T57" fmla="*/ 24 h 32"/>
                <a:gd name="T58" fmla="*/ 4 w 33"/>
                <a:gd name="T59" fmla="*/ 27 h 32"/>
                <a:gd name="T60" fmla="*/ 5 w 33"/>
                <a:gd name="T61" fmla="*/ 28 h 32"/>
                <a:gd name="T62" fmla="*/ 7 w 33"/>
                <a:gd name="T63" fmla="*/ 29 h 32"/>
                <a:gd name="T64" fmla="*/ 8 w 33"/>
                <a:gd name="T65" fmla="*/ 29 h 32"/>
                <a:gd name="T66" fmla="*/ 9 w 33"/>
                <a:gd name="T67" fmla="*/ 31 h 32"/>
                <a:gd name="T68" fmla="*/ 12 w 33"/>
                <a:gd name="T69" fmla="*/ 32 h 32"/>
                <a:gd name="T70" fmla="*/ 13 w 33"/>
                <a:gd name="T71" fmla="*/ 32 h 32"/>
                <a:gd name="T72" fmla="*/ 16 w 33"/>
                <a:gd name="T73" fmla="*/ 32 h 32"/>
                <a:gd name="T74" fmla="*/ 19 w 33"/>
                <a:gd name="T75" fmla="*/ 32 h 32"/>
                <a:gd name="T76" fmla="*/ 21 w 33"/>
                <a:gd name="T77" fmla="*/ 32 h 32"/>
                <a:gd name="T78" fmla="*/ 23 w 33"/>
                <a:gd name="T79" fmla="*/ 31 h 32"/>
                <a:gd name="T80" fmla="*/ 24 w 33"/>
                <a:gd name="T81" fmla="*/ 29 h 32"/>
                <a:gd name="T82" fmla="*/ 27 w 33"/>
                <a:gd name="T83" fmla="*/ 29 h 32"/>
                <a:gd name="T84" fmla="*/ 28 w 33"/>
                <a:gd name="T85" fmla="*/ 28 h 32"/>
                <a:gd name="T86" fmla="*/ 29 w 33"/>
                <a:gd name="T87" fmla="*/ 27 h 32"/>
                <a:gd name="T88" fmla="*/ 30 w 33"/>
                <a:gd name="T89" fmla="*/ 24 h 32"/>
                <a:gd name="T90" fmla="*/ 32 w 33"/>
                <a:gd name="T91" fmla="*/ 23 h 32"/>
                <a:gd name="T92" fmla="*/ 32 w 33"/>
                <a:gd name="T93" fmla="*/ 20 h 32"/>
                <a:gd name="T94" fmla="*/ 32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2" y="15"/>
                  </a:lnTo>
                  <a:lnTo>
                    <a:pt x="32" y="12"/>
                  </a:lnTo>
                  <a:lnTo>
                    <a:pt x="32" y="11"/>
                  </a:lnTo>
                  <a:lnTo>
                    <a:pt x="30" y="8"/>
                  </a:lnTo>
                  <a:lnTo>
                    <a:pt x="29" y="7"/>
                  </a:lnTo>
                  <a:lnTo>
                    <a:pt x="28" y="6"/>
                  </a:lnTo>
                  <a:lnTo>
                    <a:pt x="27" y="4"/>
                  </a:lnTo>
                  <a:lnTo>
                    <a:pt x="24" y="3"/>
                  </a:lnTo>
                  <a:lnTo>
                    <a:pt x="23" y="2"/>
                  </a:lnTo>
                  <a:lnTo>
                    <a:pt x="21" y="2"/>
                  </a:lnTo>
                  <a:lnTo>
                    <a:pt x="19" y="0"/>
                  </a:lnTo>
                  <a:lnTo>
                    <a:pt x="16" y="0"/>
                  </a:lnTo>
                  <a:lnTo>
                    <a:pt x="13" y="0"/>
                  </a:lnTo>
                  <a:lnTo>
                    <a:pt x="12" y="2"/>
                  </a:lnTo>
                  <a:lnTo>
                    <a:pt x="9" y="2"/>
                  </a:lnTo>
                  <a:lnTo>
                    <a:pt x="8" y="3"/>
                  </a:lnTo>
                  <a:lnTo>
                    <a:pt x="7" y="4"/>
                  </a:lnTo>
                  <a:lnTo>
                    <a:pt x="5" y="6"/>
                  </a:lnTo>
                  <a:lnTo>
                    <a:pt x="4" y="7"/>
                  </a:lnTo>
                  <a:lnTo>
                    <a:pt x="3" y="8"/>
                  </a:lnTo>
                  <a:lnTo>
                    <a:pt x="2" y="11"/>
                  </a:lnTo>
                  <a:lnTo>
                    <a:pt x="2" y="12"/>
                  </a:lnTo>
                  <a:lnTo>
                    <a:pt x="0" y="15"/>
                  </a:lnTo>
                  <a:lnTo>
                    <a:pt x="0" y="16"/>
                  </a:lnTo>
                  <a:lnTo>
                    <a:pt x="0" y="19"/>
                  </a:lnTo>
                  <a:lnTo>
                    <a:pt x="2" y="20"/>
                  </a:lnTo>
                  <a:lnTo>
                    <a:pt x="2" y="23"/>
                  </a:lnTo>
                  <a:lnTo>
                    <a:pt x="3" y="24"/>
                  </a:lnTo>
                  <a:lnTo>
                    <a:pt x="4" y="27"/>
                  </a:lnTo>
                  <a:lnTo>
                    <a:pt x="5" y="28"/>
                  </a:lnTo>
                  <a:lnTo>
                    <a:pt x="7" y="29"/>
                  </a:lnTo>
                  <a:lnTo>
                    <a:pt x="8" y="29"/>
                  </a:lnTo>
                  <a:lnTo>
                    <a:pt x="9" y="31"/>
                  </a:lnTo>
                  <a:lnTo>
                    <a:pt x="12" y="32"/>
                  </a:lnTo>
                  <a:lnTo>
                    <a:pt x="13" y="32"/>
                  </a:lnTo>
                  <a:lnTo>
                    <a:pt x="16" y="32"/>
                  </a:lnTo>
                  <a:lnTo>
                    <a:pt x="19" y="32"/>
                  </a:lnTo>
                  <a:lnTo>
                    <a:pt x="21" y="32"/>
                  </a:lnTo>
                  <a:lnTo>
                    <a:pt x="23" y="31"/>
                  </a:lnTo>
                  <a:lnTo>
                    <a:pt x="24" y="29"/>
                  </a:lnTo>
                  <a:lnTo>
                    <a:pt x="27" y="29"/>
                  </a:lnTo>
                  <a:lnTo>
                    <a:pt x="28" y="28"/>
                  </a:lnTo>
                  <a:lnTo>
                    <a:pt x="29" y="27"/>
                  </a:lnTo>
                  <a:lnTo>
                    <a:pt x="30" y="24"/>
                  </a:lnTo>
                  <a:lnTo>
                    <a:pt x="32" y="23"/>
                  </a:lnTo>
                  <a:lnTo>
                    <a:pt x="32" y="20"/>
                  </a:lnTo>
                  <a:lnTo>
                    <a:pt x="32"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2" name="Freeform 294"/>
            <p:cNvSpPr>
              <a:spLocks/>
            </p:cNvSpPr>
            <p:nvPr userDrawn="1"/>
          </p:nvSpPr>
          <p:spPr bwMode="auto">
            <a:xfrm>
              <a:off x="5415" y="253"/>
              <a:ext cx="31" cy="32"/>
            </a:xfrm>
            <a:custGeom>
              <a:avLst/>
              <a:gdLst>
                <a:gd name="T0" fmla="*/ 31 w 31"/>
                <a:gd name="T1" fmla="*/ 15 h 32"/>
                <a:gd name="T2" fmla="*/ 31 w 31"/>
                <a:gd name="T3" fmla="*/ 13 h 32"/>
                <a:gd name="T4" fmla="*/ 31 w 31"/>
                <a:gd name="T5" fmla="*/ 11 h 32"/>
                <a:gd name="T6" fmla="*/ 30 w 31"/>
                <a:gd name="T7" fmla="*/ 10 h 32"/>
                <a:gd name="T8" fmla="*/ 30 w 31"/>
                <a:gd name="T9" fmla="*/ 7 h 32"/>
                <a:gd name="T10" fmla="*/ 29 w 31"/>
                <a:gd name="T11" fmla="*/ 6 h 32"/>
                <a:gd name="T12" fmla="*/ 27 w 31"/>
                <a:gd name="T13" fmla="*/ 4 h 32"/>
                <a:gd name="T14" fmla="*/ 26 w 31"/>
                <a:gd name="T15" fmla="*/ 3 h 32"/>
                <a:gd name="T16" fmla="*/ 23 w 31"/>
                <a:gd name="T17" fmla="*/ 2 h 32"/>
                <a:gd name="T18" fmla="*/ 22 w 31"/>
                <a:gd name="T19" fmla="*/ 2 h 32"/>
                <a:gd name="T20" fmla="*/ 19 w 31"/>
                <a:gd name="T21" fmla="*/ 0 h 32"/>
                <a:gd name="T22" fmla="*/ 18 w 31"/>
                <a:gd name="T23" fmla="*/ 0 h 32"/>
                <a:gd name="T24" fmla="*/ 15 w 31"/>
                <a:gd name="T25" fmla="*/ 0 h 32"/>
                <a:gd name="T26" fmla="*/ 14 w 31"/>
                <a:gd name="T27" fmla="*/ 0 h 32"/>
                <a:gd name="T28" fmla="*/ 12 w 31"/>
                <a:gd name="T29" fmla="*/ 0 h 32"/>
                <a:gd name="T30" fmla="*/ 10 w 31"/>
                <a:gd name="T31" fmla="*/ 2 h 32"/>
                <a:gd name="T32" fmla="*/ 8 w 31"/>
                <a:gd name="T33" fmla="*/ 2 h 32"/>
                <a:gd name="T34" fmla="*/ 6 w 31"/>
                <a:gd name="T35" fmla="*/ 3 h 32"/>
                <a:gd name="T36" fmla="*/ 5 w 31"/>
                <a:gd name="T37" fmla="*/ 4 h 32"/>
                <a:gd name="T38" fmla="*/ 4 w 31"/>
                <a:gd name="T39" fmla="*/ 6 h 32"/>
                <a:gd name="T40" fmla="*/ 2 w 31"/>
                <a:gd name="T41" fmla="*/ 7 h 32"/>
                <a:gd name="T42" fmla="*/ 1 w 31"/>
                <a:gd name="T43" fmla="*/ 10 h 32"/>
                <a:gd name="T44" fmla="*/ 1 w 31"/>
                <a:gd name="T45" fmla="*/ 11 h 32"/>
                <a:gd name="T46" fmla="*/ 0 w 31"/>
                <a:gd name="T47" fmla="*/ 13 h 32"/>
                <a:gd name="T48" fmla="*/ 0 w 31"/>
                <a:gd name="T49" fmla="*/ 15 h 32"/>
                <a:gd name="T50" fmla="*/ 0 w 31"/>
                <a:gd name="T51" fmla="*/ 17 h 32"/>
                <a:gd name="T52" fmla="*/ 1 w 31"/>
                <a:gd name="T53" fmla="*/ 20 h 32"/>
                <a:gd name="T54" fmla="*/ 1 w 31"/>
                <a:gd name="T55" fmla="*/ 21 h 32"/>
                <a:gd name="T56" fmla="*/ 2 w 31"/>
                <a:gd name="T57" fmla="*/ 24 h 32"/>
                <a:gd name="T58" fmla="*/ 4 w 31"/>
                <a:gd name="T59" fmla="*/ 25 h 32"/>
                <a:gd name="T60" fmla="*/ 5 w 31"/>
                <a:gd name="T61" fmla="*/ 27 h 32"/>
                <a:gd name="T62" fmla="*/ 6 w 31"/>
                <a:gd name="T63" fmla="*/ 28 h 32"/>
                <a:gd name="T64" fmla="*/ 8 w 31"/>
                <a:gd name="T65" fmla="*/ 29 h 32"/>
                <a:gd name="T66" fmla="*/ 10 w 31"/>
                <a:gd name="T67" fmla="*/ 31 h 32"/>
                <a:gd name="T68" fmla="*/ 12 w 31"/>
                <a:gd name="T69" fmla="*/ 31 h 32"/>
                <a:gd name="T70" fmla="*/ 14 w 31"/>
                <a:gd name="T71" fmla="*/ 32 h 32"/>
                <a:gd name="T72" fmla="*/ 15 w 31"/>
                <a:gd name="T73" fmla="*/ 32 h 32"/>
                <a:gd name="T74" fmla="*/ 18 w 31"/>
                <a:gd name="T75" fmla="*/ 32 h 32"/>
                <a:gd name="T76" fmla="*/ 19 w 31"/>
                <a:gd name="T77" fmla="*/ 31 h 32"/>
                <a:gd name="T78" fmla="*/ 22 w 31"/>
                <a:gd name="T79" fmla="*/ 31 h 32"/>
                <a:gd name="T80" fmla="*/ 23 w 31"/>
                <a:gd name="T81" fmla="*/ 29 h 32"/>
                <a:gd name="T82" fmla="*/ 26 w 31"/>
                <a:gd name="T83" fmla="*/ 28 h 32"/>
                <a:gd name="T84" fmla="*/ 27 w 31"/>
                <a:gd name="T85" fmla="*/ 27 h 32"/>
                <a:gd name="T86" fmla="*/ 29 w 31"/>
                <a:gd name="T87" fmla="*/ 25 h 32"/>
                <a:gd name="T88" fmla="*/ 30 w 31"/>
                <a:gd name="T89" fmla="*/ 24 h 32"/>
                <a:gd name="T90" fmla="*/ 30 w 31"/>
                <a:gd name="T91" fmla="*/ 21 h 32"/>
                <a:gd name="T92" fmla="*/ 31 w 31"/>
                <a:gd name="T93" fmla="*/ 20 h 32"/>
                <a:gd name="T94" fmla="*/ 31 w 31"/>
                <a:gd name="T95" fmla="*/ 17 h 32"/>
                <a:gd name="T96" fmla="*/ 31 w 31"/>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5"/>
                  </a:moveTo>
                  <a:lnTo>
                    <a:pt x="31" y="13"/>
                  </a:lnTo>
                  <a:lnTo>
                    <a:pt x="31" y="11"/>
                  </a:lnTo>
                  <a:lnTo>
                    <a:pt x="30" y="10"/>
                  </a:lnTo>
                  <a:lnTo>
                    <a:pt x="30" y="7"/>
                  </a:lnTo>
                  <a:lnTo>
                    <a:pt x="29" y="6"/>
                  </a:lnTo>
                  <a:lnTo>
                    <a:pt x="27" y="4"/>
                  </a:lnTo>
                  <a:lnTo>
                    <a:pt x="26" y="3"/>
                  </a:lnTo>
                  <a:lnTo>
                    <a:pt x="23" y="2"/>
                  </a:lnTo>
                  <a:lnTo>
                    <a:pt x="22" y="2"/>
                  </a:lnTo>
                  <a:lnTo>
                    <a:pt x="19" y="0"/>
                  </a:lnTo>
                  <a:lnTo>
                    <a:pt x="18" y="0"/>
                  </a:lnTo>
                  <a:lnTo>
                    <a:pt x="15" y="0"/>
                  </a:lnTo>
                  <a:lnTo>
                    <a:pt x="14" y="0"/>
                  </a:lnTo>
                  <a:lnTo>
                    <a:pt x="12" y="0"/>
                  </a:lnTo>
                  <a:lnTo>
                    <a:pt x="10" y="2"/>
                  </a:lnTo>
                  <a:lnTo>
                    <a:pt x="8" y="2"/>
                  </a:lnTo>
                  <a:lnTo>
                    <a:pt x="6" y="3"/>
                  </a:lnTo>
                  <a:lnTo>
                    <a:pt x="5" y="4"/>
                  </a:lnTo>
                  <a:lnTo>
                    <a:pt x="4" y="6"/>
                  </a:lnTo>
                  <a:lnTo>
                    <a:pt x="2" y="7"/>
                  </a:lnTo>
                  <a:lnTo>
                    <a:pt x="1" y="10"/>
                  </a:lnTo>
                  <a:lnTo>
                    <a:pt x="1" y="11"/>
                  </a:lnTo>
                  <a:lnTo>
                    <a:pt x="0" y="13"/>
                  </a:lnTo>
                  <a:lnTo>
                    <a:pt x="0" y="15"/>
                  </a:lnTo>
                  <a:lnTo>
                    <a:pt x="0" y="17"/>
                  </a:lnTo>
                  <a:lnTo>
                    <a:pt x="1" y="20"/>
                  </a:lnTo>
                  <a:lnTo>
                    <a:pt x="1" y="21"/>
                  </a:lnTo>
                  <a:lnTo>
                    <a:pt x="2" y="24"/>
                  </a:lnTo>
                  <a:lnTo>
                    <a:pt x="4" y="25"/>
                  </a:lnTo>
                  <a:lnTo>
                    <a:pt x="5" y="27"/>
                  </a:lnTo>
                  <a:lnTo>
                    <a:pt x="6" y="28"/>
                  </a:lnTo>
                  <a:lnTo>
                    <a:pt x="8" y="29"/>
                  </a:lnTo>
                  <a:lnTo>
                    <a:pt x="10" y="31"/>
                  </a:lnTo>
                  <a:lnTo>
                    <a:pt x="12" y="31"/>
                  </a:lnTo>
                  <a:lnTo>
                    <a:pt x="14" y="32"/>
                  </a:lnTo>
                  <a:lnTo>
                    <a:pt x="15" y="32"/>
                  </a:lnTo>
                  <a:lnTo>
                    <a:pt x="18" y="32"/>
                  </a:lnTo>
                  <a:lnTo>
                    <a:pt x="19" y="31"/>
                  </a:lnTo>
                  <a:lnTo>
                    <a:pt x="22" y="31"/>
                  </a:lnTo>
                  <a:lnTo>
                    <a:pt x="23" y="29"/>
                  </a:lnTo>
                  <a:lnTo>
                    <a:pt x="26" y="28"/>
                  </a:lnTo>
                  <a:lnTo>
                    <a:pt x="27" y="27"/>
                  </a:lnTo>
                  <a:lnTo>
                    <a:pt x="29" y="25"/>
                  </a:lnTo>
                  <a:lnTo>
                    <a:pt x="30" y="24"/>
                  </a:lnTo>
                  <a:lnTo>
                    <a:pt x="30" y="21"/>
                  </a:lnTo>
                  <a:lnTo>
                    <a:pt x="31" y="20"/>
                  </a:lnTo>
                  <a:lnTo>
                    <a:pt x="31" y="17"/>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3" name="Rectangle 295"/>
            <p:cNvSpPr>
              <a:spLocks noChangeArrowheads="1"/>
            </p:cNvSpPr>
            <p:nvPr userDrawn="1"/>
          </p:nvSpPr>
          <p:spPr bwMode="auto">
            <a:xfrm>
              <a:off x="5417" y="164"/>
              <a:ext cx="6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14" name="Rectangle 296"/>
            <p:cNvSpPr>
              <a:spLocks noChangeArrowheads="1"/>
            </p:cNvSpPr>
            <p:nvPr userDrawn="1"/>
          </p:nvSpPr>
          <p:spPr bwMode="auto">
            <a:xfrm>
              <a:off x="5408" y="154"/>
              <a:ext cx="67"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15" name="Rectangle 297"/>
            <p:cNvSpPr>
              <a:spLocks noChangeArrowheads="1"/>
            </p:cNvSpPr>
            <p:nvPr userDrawn="1"/>
          </p:nvSpPr>
          <p:spPr bwMode="auto">
            <a:xfrm>
              <a:off x="5407" y="264"/>
              <a:ext cx="7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16" name="Rectangle 298"/>
            <p:cNvSpPr>
              <a:spLocks noChangeArrowheads="1"/>
            </p:cNvSpPr>
            <p:nvPr userDrawn="1"/>
          </p:nvSpPr>
          <p:spPr bwMode="auto">
            <a:xfrm>
              <a:off x="5398" y="255"/>
              <a:ext cx="69"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17" name="Freeform 299"/>
            <p:cNvSpPr>
              <a:spLocks/>
            </p:cNvSpPr>
            <p:nvPr userDrawn="1"/>
          </p:nvSpPr>
          <p:spPr bwMode="auto">
            <a:xfrm>
              <a:off x="5421" y="145"/>
              <a:ext cx="32" cy="33"/>
            </a:xfrm>
            <a:custGeom>
              <a:avLst/>
              <a:gdLst>
                <a:gd name="T0" fmla="*/ 32 w 32"/>
                <a:gd name="T1" fmla="*/ 17 h 33"/>
                <a:gd name="T2" fmla="*/ 32 w 32"/>
                <a:gd name="T3" fmla="*/ 15 h 33"/>
                <a:gd name="T4" fmla="*/ 32 w 32"/>
                <a:gd name="T5" fmla="*/ 13 h 33"/>
                <a:gd name="T6" fmla="*/ 31 w 32"/>
                <a:gd name="T7" fmla="*/ 11 h 33"/>
                <a:gd name="T8" fmla="*/ 29 w 32"/>
                <a:gd name="T9" fmla="*/ 9 h 33"/>
                <a:gd name="T10" fmla="*/ 28 w 32"/>
                <a:gd name="T11" fmla="*/ 7 h 33"/>
                <a:gd name="T12" fmla="*/ 27 w 32"/>
                <a:gd name="T13" fmla="*/ 5 h 33"/>
                <a:gd name="T14" fmla="*/ 25 w 32"/>
                <a:gd name="T15" fmla="*/ 4 h 33"/>
                <a:gd name="T16" fmla="*/ 24 w 32"/>
                <a:gd name="T17" fmla="*/ 3 h 33"/>
                <a:gd name="T18" fmla="*/ 23 w 32"/>
                <a:gd name="T19" fmla="*/ 3 h 33"/>
                <a:gd name="T20" fmla="*/ 20 w 32"/>
                <a:gd name="T21" fmla="*/ 1 h 33"/>
                <a:gd name="T22" fmla="*/ 17 w 32"/>
                <a:gd name="T23" fmla="*/ 1 h 33"/>
                <a:gd name="T24" fmla="*/ 16 w 32"/>
                <a:gd name="T25" fmla="*/ 0 h 33"/>
                <a:gd name="T26" fmla="*/ 13 w 32"/>
                <a:gd name="T27" fmla="*/ 1 h 33"/>
                <a:gd name="T28" fmla="*/ 11 w 32"/>
                <a:gd name="T29" fmla="*/ 1 h 33"/>
                <a:gd name="T30" fmla="*/ 9 w 32"/>
                <a:gd name="T31" fmla="*/ 3 h 33"/>
                <a:gd name="T32" fmla="*/ 8 w 32"/>
                <a:gd name="T33" fmla="*/ 3 h 33"/>
                <a:gd name="T34" fmla="*/ 7 w 32"/>
                <a:gd name="T35" fmla="*/ 4 h 33"/>
                <a:gd name="T36" fmla="*/ 6 w 32"/>
                <a:gd name="T37" fmla="*/ 5 h 33"/>
                <a:gd name="T38" fmla="*/ 3 w 32"/>
                <a:gd name="T39" fmla="*/ 7 h 33"/>
                <a:gd name="T40" fmla="*/ 3 w 32"/>
                <a:gd name="T41" fmla="*/ 9 h 33"/>
                <a:gd name="T42" fmla="*/ 2 w 32"/>
                <a:gd name="T43" fmla="*/ 11 h 33"/>
                <a:gd name="T44" fmla="*/ 0 w 32"/>
                <a:gd name="T45" fmla="*/ 13 h 33"/>
                <a:gd name="T46" fmla="*/ 0 w 32"/>
                <a:gd name="T47" fmla="*/ 15 h 33"/>
                <a:gd name="T48" fmla="*/ 0 w 32"/>
                <a:gd name="T49" fmla="*/ 17 h 33"/>
                <a:gd name="T50" fmla="*/ 0 w 32"/>
                <a:gd name="T51" fmla="*/ 20 h 33"/>
                <a:gd name="T52" fmla="*/ 0 w 32"/>
                <a:gd name="T53" fmla="*/ 21 h 33"/>
                <a:gd name="T54" fmla="*/ 2 w 32"/>
                <a:gd name="T55" fmla="*/ 24 h 33"/>
                <a:gd name="T56" fmla="*/ 3 w 32"/>
                <a:gd name="T57" fmla="*/ 25 h 33"/>
                <a:gd name="T58" fmla="*/ 3 w 32"/>
                <a:gd name="T59" fmla="*/ 26 h 33"/>
                <a:gd name="T60" fmla="*/ 6 w 32"/>
                <a:gd name="T61" fmla="*/ 28 h 33"/>
                <a:gd name="T62" fmla="*/ 7 w 32"/>
                <a:gd name="T63" fmla="*/ 29 h 33"/>
                <a:gd name="T64" fmla="*/ 8 w 32"/>
                <a:gd name="T65" fmla="*/ 30 h 33"/>
                <a:gd name="T66" fmla="*/ 9 w 32"/>
                <a:gd name="T67" fmla="*/ 32 h 33"/>
                <a:gd name="T68" fmla="*/ 11 w 32"/>
                <a:gd name="T69" fmla="*/ 32 h 33"/>
                <a:gd name="T70" fmla="*/ 13 w 32"/>
                <a:gd name="T71" fmla="*/ 33 h 33"/>
                <a:gd name="T72" fmla="*/ 16 w 32"/>
                <a:gd name="T73" fmla="*/ 33 h 33"/>
                <a:gd name="T74" fmla="*/ 17 w 32"/>
                <a:gd name="T75" fmla="*/ 33 h 33"/>
                <a:gd name="T76" fmla="*/ 20 w 32"/>
                <a:gd name="T77" fmla="*/ 32 h 33"/>
                <a:gd name="T78" fmla="*/ 23 w 32"/>
                <a:gd name="T79" fmla="*/ 32 h 33"/>
                <a:gd name="T80" fmla="*/ 24 w 32"/>
                <a:gd name="T81" fmla="*/ 30 h 33"/>
                <a:gd name="T82" fmla="*/ 25 w 32"/>
                <a:gd name="T83" fmla="*/ 29 h 33"/>
                <a:gd name="T84" fmla="*/ 27 w 32"/>
                <a:gd name="T85" fmla="*/ 28 h 33"/>
                <a:gd name="T86" fmla="*/ 28 w 32"/>
                <a:gd name="T87" fmla="*/ 26 h 33"/>
                <a:gd name="T88" fmla="*/ 29 w 32"/>
                <a:gd name="T89" fmla="*/ 25 h 33"/>
                <a:gd name="T90" fmla="*/ 31 w 32"/>
                <a:gd name="T91" fmla="*/ 24 h 33"/>
                <a:gd name="T92" fmla="*/ 32 w 32"/>
                <a:gd name="T93" fmla="*/ 21 h 33"/>
                <a:gd name="T94" fmla="*/ 32 w 32"/>
                <a:gd name="T95" fmla="*/ 20 h 33"/>
                <a:gd name="T96" fmla="*/ 32 w 32"/>
                <a:gd name="T97" fmla="*/ 1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3">
                  <a:moveTo>
                    <a:pt x="32" y="17"/>
                  </a:moveTo>
                  <a:lnTo>
                    <a:pt x="32" y="15"/>
                  </a:lnTo>
                  <a:lnTo>
                    <a:pt x="32" y="13"/>
                  </a:lnTo>
                  <a:lnTo>
                    <a:pt x="31" y="11"/>
                  </a:lnTo>
                  <a:lnTo>
                    <a:pt x="29" y="9"/>
                  </a:lnTo>
                  <a:lnTo>
                    <a:pt x="28" y="7"/>
                  </a:lnTo>
                  <a:lnTo>
                    <a:pt x="27" y="5"/>
                  </a:lnTo>
                  <a:lnTo>
                    <a:pt x="25" y="4"/>
                  </a:lnTo>
                  <a:lnTo>
                    <a:pt x="24" y="3"/>
                  </a:lnTo>
                  <a:lnTo>
                    <a:pt x="23" y="3"/>
                  </a:lnTo>
                  <a:lnTo>
                    <a:pt x="20" y="1"/>
                  </a:lnTo>
                  <a:lnTo>
                    <a:pt x="17" y="1"/>
                  </a:lnTo>
                  <a:lnTo>
                    <a:pt x="16" y="0"/>
                  </a:lnTo>
                  <a:lnTo>
                    <a:pt x="13" y="1"/>
                  </a:lnTo>
                  <a:lnTo>
                    <a:pt x="11" y="1"/>
                  </a:lnTo>
                  <a:lnTo>
                    <a:pt x="9" y="3"/>
                  </a:lnTo>
                  <a:lnTo>
                    <a:pt x="8" y="3"/>
                  </a:lnTo>
                  <a:lnTo>
                    <a:pt x="7" y="4"/>
                  </a:lnTo>
                  <a:lnTo>
                    <a:pt x="6" y="5"/>
                  </a:lnTo>
                  <a:lnTo>
                    <a:pt x="3" y="7"/>
                  </a:lnTo>
                  <a:lnTo>
                    <a:pt x="3" y="9"/>
                  </a:lnTo>
                  <a:lnTo>
                    <a:pt x="2" y="11"/>
                  </a:lnTo>
                  <a:lnTo>
                    <a:pt x="0" y="13"/>
                  </a:lnTo>
                  <a:lnTo>
                    <a:pt x="0" y="15"/>
                  </a:lnTo>
                  <a:lnTo>
                    <a:pt x="0" y="17"/>
                  </a:lnTo>
                  <a:lnTo>
                    <a:pt x="0" y="20"/>
                  </a:lnTo>
                  <a:lnTo>
                    <a:pt x="0" y="21"/>
                  </a:lnTo>
                  <a:lnTo>
                    <a:pt x="2" y="24"/>
                  </a:lnTo>
                  <a:lnTo>
                    <a:pt x="3" y="25"/>
                  </a:lnTo>
                  <a:lnTo>
                    <a:pt x="3" y="26"/>
                  </a:lnTo>
                  <a:lnTo>
                    <a:pt x="6" y="28"/>
                  </a:lnTo>
                  <a:lnTo>
                    <a:pt x="7" y="29"/>
                  </a:lnTo>
                  <a:lnTo>
                    <a:pt x="8" y="30"/>
                  </a:lnTo>
                  <a:lnTo>
                    <a:pt x="9" y="32"/>
                  </a:lnTo>
                  <a:lnTo>
                    <a:pt x="11" y="32"/>
                  </a:lnTo>
                  <a:lnTo>
                    <a:pt x="13" y="33"/>
                  </a:lnTo>
                  <a:lnTo>
                    <a:pt x="16" y="33"/>
                  </a:lnTo>
                  <a:lnTo>
                    <a:pt x="17" y="33"/>
                  </a:lnTo>
                  <a:lnTo>
                    <a:pt x="20" y="32"/>
                  </a:lnTo>
                  <a:lnTo>
                    <a:pt x="23" y="32"/>
                  </a:lnTo>
                  <a:lnTo>
                    <a:pt x="24" y="30"/>
                  </a:lnTo>
                  <a:lnTo>
                    <a:pt x="25" y="29"/>
                  </a:lnTo>
                  <a:lnTo>
                    <a:pt x="27" y="28"/>
                  </a:lnTo>
                  <a:lnTo>
                    <a:pt x="28" y="26"/>
                  </a:lnTo>
                  <a:lnTo>
                    <a:pt x="29" y="25"/>
                  </a:lnTo>
                  <a:lnTo>
                    <a:pt x="31" y="24"/>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8" name="Freeform 300"/>
            <p:cNvSpPr>
              <a:spLocks/>
            </p:cNvSpPr>
            <p:nvPr userDrawn="1"/>
          </p:nvSpPr>
          <p:spPr bwMode="auto">
            <a:xfrm>
              <a:off x="5411" y="248"/>
              <a:ext cx="31" cy="32"/>
            </a:xfrm>
            <a:custGeom>
              <a:avLst/>
              <a:gdLst>
                <a:gd name="T0" fmla="*/ 31 w 31"/>
                <a:gd name="T1" fmla="*/ 16 h 32"/>
                <a:gd name="T2" fmla="*/ 31 w 31"/>
                <a:gd name="T3" fmla="*/ 13 h 32"/>
                <a:gd name="T4" fmla="*/ 30 w 31"/>
                <a:gd name="T5" fmla="*/ 12 h 32"/>
                <a:gd name="T6" fmla="*/ 30 w 31"/>
                <a:gd name="T7" fmla="*/ 11 h 32"/>
                <a:gd name="T8" fmla="*/ 29 w 31"/>
                <a:gd name="T9" fmla="*/ 8 h 32"/>
                <a:gd name="T10" fmla="*/ 27 w 31"/>
                <a:gd name="T11" fmla="*/ 7 h 32"/>
                <a:gd name="T12" fmla="*/ 26 w 31"/>
                <a:gd name="T13" fmla="*/ 5 h 32"/>
                <a:gd name="T14" fmla="*/ 25 w 31"/>
                <a:gd name="T15" fmla="*/ 4 h 32"/>
                <a:gd name="T16" fmla="*/ 23 w 31"/>
                <a:gd name="T17" fmla="*/ 3 h 32"/>
                <a:gd name="T18" fmla="*/ 21 w 31"/>
                <a:gd name="T19" fmla="*/ 1 h 32"/>
                <a:gd name="T20" fmla="*/ 19 w 31"/>
                <a:gd name="T21" fmla="*/ 0 h 32"/>
                <a:gd name="T22" fmla="*/ 18 w 31"/>
                <a:gd name="T23" fmla="*/ 0 h 32"/>
                <a:gd name="T24" fmla="*/ 16 w 31"/>
                <a:gd name="T25" fmla="*/ 0 h 32"/>
                <a:gd name="T26" fmla="*/ 13 w 31"/>
                <a:gd name="T27" fmla="*/ 0 h 32"/>
                <a:gd name="T28" fmla="*/ 12 w 31"/>
                <a:gd name="T29" fmla="*/ 0 h 32"/>
                <a:gd name="T30" fmla="*/ 9 w 31"/>
                <a:gd name="T31" fmla="*/ 1 h 32"/>
                <a:gd name="T32" fmla="*/ 8 w 31"/>
                <a:gd name="T33" fmla="*/ 3 h 32"/>
                <a:gd name="T34" fmla="*/ 5 w 31"/>
                <a:gd name="T35" fmla="*/ 4 h 32"/>
                <a:gd name="T36" fmla="*/ 4 w 31"/>
                <a:gd name="T37" fmla="*/ 5 h 32"/>
                <a:gd name="T38" fmla="*/ 2 w 31"/>
                <a:gd name="T39" fmla="*/ 7 h 32"/>
                <a:gd name="T40" fmla="*/ 1 w 31"/>
                <a:gd name="T41" fmla="*/ 8 h 32"/>
                <a:gd name="T42" fmla="*/ 0 w 31"/>
                <a:gd name="T43" fmla="*/ 11 h 32"/>
                <a:gd name="T44" fmla="*/ 0 w 31"/>
                <a:gd name="T45" fmla="*/ 12 h 32"/>
                <a:gd name="T46" fmla="*/ 0 w 31"/>
                <a:gd name="T47" fmla="*/ 13 h 32"/>
                <a:gd name="T48" fmla="*/ 0 w 31"/>
                <a:gd name="T49" fmla="*/ 16 h 32"/>
                <a:gd name="T50" fmla="*/ 0 w 31"/>
                <a:gd name="T51" fmla="*/ 18 h 32"/>
                <a:gd name="T52" fmla="*/ 0 w 31"/>
                <a:gd name="T53" fmla="*/ 20 h 32"/>
                <a:gd name="T54" fmla="*/ 0 w 31"/>
                <a:gd name="T55" fmla="*/ 22 h 32"/>
                <a:gd name="T56" fmla="*/ 1 w 31"/>
                <a:gd name="T57" fmla="*/ 24 h 32"/>
                <a:gd name="T58" fmla="*/ 2 w 31"/>
                <a:gd name="T59" fmla="*/ 25 h 32"/>
                <a:gd name="T60" fmla="*/ 4 w 31"/>
                <a:gd name="T61" fmla="*/ 28 h 32"/>
                <a:gd name="T62" fmla="*/ 5 w 31"/>
                <a:gd name="T63" fmla="*/ 29 h 32"/>
                <a:gd name="T64" fmla="*/ 8 w 31"/>
                <a:gd name="T65" fmla="*/ 29 h 32"/>
                <a:gd name="T66" fmla="*/ 9 w 31"/>
                <a:gd name="T67" fmla="*/ 30 h 32"/>
                <a:gd name="T68" fmla="*/ 12 w 31"/>
                <a:gd name="T69" fmla="*/ 32 h 32"/>
                <a:gd name="T70" fmla="*/ 13 w 31"/>
                <a:gd name="T71" fmla="*/ 32 h 32"/>
                <a:gd name="T72" fmla="*/ 16 w 31"/>
                <a:gd name="T73" fmla="*/ 32 h 32"/>
                <a:gd name="T74" fmla="*/ 18 w 31"/>
                <a:gd name="T75" fmla="*/ 32 h 32"/>
                <a:gd name="T76" fmla="*/ 19 w 31"/>
                <a:gd name="T77" fmla="*/ 32 h 32"/>
                <a:gd name="T78" fmla="*/ 21 w 31"/>
                <a:gd name="T79" fmla="*/ 30 h 32"/>
                <a:gd name="T80" fmla="*/ 23 w 31"/>
                <a:gd name="T81" fmla="*/ 29 h 32"/>
                <a:gd name="T82" fmla="*/ 25 w 31"/>
                <a:gd name="T83" fmla="*/ 29 h 32"/>
                <a:gd name="T84" fmla="*/ 26 w 31"/>
                <a:gd name="T85" fmla="*/ 28 h 32"/>
                <a:gd name="T86" fmla="*/ 27 w 31"/>
                <a:gd name="T87" fmla="*/ 25 h 32"/>
                <a:gd name="T88" fmla="*/ 29 w 31"/>
                <a:gd name="T89" fmla="*/ 24 h 32"/>
                <a:gd name="T90" fmla="*/ 30 w 31"/>
                <a:gd name="T91" fmla="*/ 22 h 32"/>
                <a:gd name="T92" fmla="*/ 30 w 31"/>
                <a:gd name="T93" fmla="*/ 20 h 32"/>
                <a:gd name="T94" fmla="*/ 31 w 31"/>
                <a:gd name="T95" fmla="*/ 18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0" y="12"/>
                  </a:lnTo>
                  <a:lnTo>
                    <a:pt x="30" y="11"/>
                  </a:lnTo>
                  <a:lnTo>
                    <a:pt x="29" y="8"/>
                  </a:lnTo>
                  <a:lnTo>
                    <a:pt x="27" y="7"/>
                  </a:lnTo>
                  <a:lnTo>
                    <a:pt x="26" y="5"/>
                  </a:lnTo>
                  <a:lnTo>
                    <a:pt x="25" y="4"/>
                  </a:lnTo>
                  <a:lnTo>
                    <a:pt x="23" y="3"/>
                  </a:lnTo>
                  <a:lnTo>
                    <a:pt x="21" y="1"/>
                  </a:lnTo>
                  <a:lnTo>
                    <a:pt x="19" y="0"/>
                  </a:lnTo>
                  <a:lnTo>
                    <a:pt x="18" y="0"/>
                  </a:lnTo>
                  <a:lnTo>
                    <a:pt x="16" y="0"/>
                  </a:lnTo>
                  <a:lnTo>
                    <a:pt x="13" y="0"/>
                  </a:lnTo>
                  <a:lnTo>
                    <a:pt x="12" y="0"/>
                  </a:lnTo>
                  <a:lnTo>
                    <a:pt x="9" y="1"/>
                  </a:lnTo>
                  <a:lnTo>
                    <a:pt x="8" y="3"/>
                  </a:lnTo>
                  <a:lnTo>
                    <a:pt x="5" y="4"/>
                  </a:lnTo>
                  <a:lnTo>
                    <a:pt x="4" y="5"/>
                  </a:lnTo>
                  <a:lnTo>
                    <a:pt x="2" y="7"/>
                  </a:lnTo>
                  <a:lnTo>
                    <a:pt x="1" y="8"/>
                  </a:lnTo>
                  <a:lnTo>
                    <a:pt x="0" y="11"/>
                  </a:lnTo>
                  <a:lnTo>
                    <a:pt x="0" y="12"/>
                  </a:lnTo>
                  <a:lnTo>
                    <a:pt x="0" y="13"/>
                  </a:lnTo>
                  <a:lnTo>
                    <a:pt x="0" y="16"/>
                  </a:lnTo>
                  <a:lnTo>
                    <a:pt x="0" y="18"/>
                  </a:lnTo>
                  <a:lnTo>
                    <a:pt x="0" y="20"/>
                  </a:lnTo>
                  <a:lnTo>
                    <a:pt x="0" y="22"/>
                  </a:lnTo>
                  <a:lnTo>
                    <a:pt x="1" y="24"/>
                  </a:lnTo>
                  <a:lnTo>
                    <a:pt x="2" y="25"/>
                  </a:lnTo>
                  <a:lnTo>
                    <a:pt x="4" y="28"/>
                  </a:lnTo>
                  <a:lnTo>
                    <a:pt x="5" y="29"/>
                  </a:lnTo>
                  <a:lnTo>
                    <a:pt x="8" y="29"/>
                  </a:lnTo>
                  <a:lnTo>
                    <a:pt x="9" y="30"/>
                  </a:lnTo>
                  <a:lnTo>
                    <a:pt x="12" y="32"/>
                  </a:lnTo>
                  <a:lnTo>
                    <a:pt x="13" y="32"/>
                  </a:lnTo>
                  <a:lnTo>
                    <a:pt x="16" y="32"/>
                  </a:lnTo>
                  <a:lnTo>
                    <a:pt x="18" y="32"/>
                  </a:lnTo>
                  <a:lnTo>
                    <a:pt x="19" y="32"/>
                  </a:lnTo>
                  <a:lnTo>
                    <a:pt x="21" y="30"/>
                  </a:lnTo>
                  <a:lnTo>
                    <a:pt x="23" y="29"/>
                  </a:lnTo>
                  <a:lnTo>
                    <a:pt x="25" y="29"/>
                  </a:lnTo>
                  <a:lnTo>
                    <a:pt x="26" y="28"/>
                  </a:lnTo>
                  <a:lnTo>
                    <a:pt x="27" y="25"/>
                  </a:lnTo>
                  <a:lnTo>
                    <a:pt x="29" y="24"/>
                  </a:lnTo>
                  <a:lnTo>
                    <a:pt x="30" y="22"/>
                  </a:lnTo>
                  <a:lnTo>
                    <a:pt x="30" y="20"/>
                  </a:lnTo>
                  <a:lnTo>
                    <a:pt x="31" y="18"/>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9" name="Freeform 301"/>
            <p:cNvSpPr>
              <a:spLocks/>
            </p:cNvSpPr>
            <p:nvPr userDrawn="1"/>
          </p:nvSpPr>
          <p:spPr bwMode="auto">
            <a:xfrm>
              <a:off x="5366" y="70"/>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5 h 32"/>
                <a:gd name="T14" fmla="*/ 25 w 32"/>
                <a:gd name="T15" fmla="*/ 4 h 32"/>
                <a:gd name="T16" fmla="*/ 24 w 32"/>
                <a:gd name="T17" fmla="*/ 3 h 32"/>
                <a:gd name="T18" fmla="*/ 21 w 32"/>
                <a:gd name="T19" fmla="*/ 1 h 32"/>
                <a:gd name="T20" fmla="*/ 20 w 32"/>
                <a:gd name="T21" fmla="*/ 0 h 32"/>
                <a:gd name="T22" fmla="*/ 17 w 32"/>
                <a:gd name="T23" fmla="*/ 0 h 32"/>
                <a:gd name="T24" fmla="*/ 14 w 32"/>
                <a:gd name="T25" fmla="*/ 0 h 32"/>
                <a:gd name="T26" fmla="*/ 13 w 32"/>
                <a:gd name="T27" fmla="*/ 0 h 32"/>
                <a:gd name="T28" fmla="*/ 12 w 32"/>
                <a:gd name="T29" fmla="*/ 0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8 h 32"/>
                <a:gd name="T52" fmla="*/ 0 w 32"/>
                <a:gd name="T53" fmla="*/ 20 h 32"/>
                <a:gd name="T54" fmla="*/ 1 w 32"/>
                <a:gd name="T55" fmla="*/ 22 h 32"/>
                <a:gd name="T56" fmla="*/ 1 w 32"/>
                <a:gd name="T57" fmla="*/ 24 h 32"/>
                <a:gd name="T58" fmla="*/ 3 w 32"/>
                <a:gd name="T59" fmla="*/ 25 h 32"/>
                <a:gd name="T60" fmla="*/ 4 w 32"/>
                <a:gd name="T61" fmla="*/ 28 h 32"/>
                <a:gd name="T62" fmla="*/ 5 w 32"/>
                <a:gd name="T63" fmla="*/ 29 h 32"/>
                <a:gd name="T64" fmla="*/ 8 w 32"/>
                <a:gd name="T65" fmla="*/ 29 h 32"/>
                <a:gd name="T66" fmla="*/ 9 w 32"/>
                <a:gd name="T67" fmla="*/ 30 h 32"/>
                <a:gd name="T68" fmla="*/ 12 w 32"/>
                <a:gd name="T69" fmla="*/ 32 h 32"/>
                <a:gd name="T70" fmla="*/ 13 w 32"/>
                <a:gd name="T71" fmla="*/ 32 h 32"/>
                <a:gd name="T72" fmla="*/ 14 w 32"/>
                <a:gd name="T73" fmla="*/ 32 h 32"/>
                <a:gd name="T74" fmla="*/ 17 w 32"/>
                <a:gd name="T75" fmla="*/ 32 h 32"/>
                <a:gd name="T76" fmla="*/ 20 w 32"/>
                <a:gd name="T77" fmla="*/ 32 h 32"/>
                <a:gd name="T78" fmla="*/ 21 w 32"/>
                <a:gd name="T79" fmla="*/ 30 h 32"/>
                <a:gd name="T80" fmla="*/ 24 w 32"/>
                <a:gd name="T81" fmla="*/ 29 h 32"/>
                <a:gd name="T82" fmla="*/ 25 w 32"/>
                <a:gd name="T83" fmla="*/ 29 h 32"/>
                <a:gd name="T84" fmla="*/ 26 w 32"/>
                <a:gd name="T85" fmla="*/ 28 h 32"/>
                <a:gd name="T86" fmla="*/ 28 w 32"/>
                <a:gd name="T87" fmla="*/ 25 h 32"/>
                <a:gd name="T88" fmla="*/ 29 w 32"/>
                <a:gd name="T89" fmla="*/ 24 h 32"/>
                <a:gd name="T90" fmla="*/ 30 w 32"/>
                <a:gd name="T91" fmla="*/ 22 h 32"/>
                <a:gd name="T92" fmla="*/ 30 w 32"/>
                <a:gd name="T93" fmla="*/ 20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5"/>
                  </a:lnTo>
                  <a:lnTo>
                    <a:pt x="25" y="4"/>
                  </a:lnTo>
                  <a:lnTo>
                    <a:pt x="24" y="3"/>
                  </a:lnTo>
                  <a:lnTo>
                    <a:pt x="21" y="1"/>
                  </a:lnTo>
                  <a:lnTo>
                    <a:pt x="20" y="0"/>
                  </a:lnTo>
                  <a:lnTo>
                    <a:pt x="17" y="0"/>
                  </a:lnTo>
                  <a:lnTo>
                    <a:pt x="14" y="0"/>
                  </a:lnTo>
                  <a:lnTo>
                    <a:pt x="13" y="0"/>
                  </a:lnTo>
                  <a:lnTo>
                    <a:pt x="12" y="0"/>
                  </a:lnTo>
                  <a:lnTo>
                    <a:pt x="9" y="1"/>
                  </a:lnTo>
                  <a:lnTo>
                    <a:pt x="8" y="3"/>
                  </a:lnTo>
                  <a:lnTo>
                    <a:pt x="5" y="4"/>
                  </a:lnTo>
                  <a:lnTo>
                    <a:pt x="4" y="5"/>
                  </a:lnTo>
                  <a:lnTo>
                    <a:pt x="3" y="7"/>
                  </a:lnTo>
                  <a:lnTo>
                    <a:pt x="1" y="8"/>
                  </a:lnTo>
                  <a:lnTo>
                    <a:pt x="1" y="9"/>
                  </a:lnTo>
                  <a:lnTo>
                    <a:pt x="0" y="12"/>
                  </a:lnTo>
                  <a:lnTo>
                    <a:pt x="0" y="13"/>
                  </a:lnTo>
                  <a:lnTo>
                    <a:pt x="0" y="16"/>
                  </a:lnTo>
                  <a:lnTo>
                    <a:pt x="0" y="18"/>
                  </a:lnTo>
                  <a:lnTo>
                    <a:pt x="0" y="20"/>
                  </a:lnTo>
                  <a:lnTo>
                    <a:pt x="1" y="22"/>
                  </a:lnTo>
                  <a:lnTo>
                    <a:pt x="1" y="24"/>
                  </a:lnTo>
                  <a:lnTo>
                    <a:pt x="3" y="25"/>
                  </a:lnTo>
                  <a:lnTo>
                    <a:pt x="4" y="28"/>
                  </a:lnTo>
                  <a:lnTo>
                    <a:pt x="5" y="29"/>
                  </a:lnTo>
                  <a:lnTo>
                    <a:pt x="8" y="29"/>
                  </a:lnTo>
                  <a:lnTo>
                    <a:pt x="9" y="30"/>
                  </a:lnTo>
                  <a:lnTo>
                    <a:pt x="12" y="32"/>
                  </a:lnTo>
                  <a:lnTo>
                    <a:pt x="13" y="32"/>
                  </a:lnTo>
                  <a:lnTo>
                    <a:pt x="14" y="32"/>
                  </a:lnTo>
                  <a:lnTo>
                    <a:pt x="17" y="32"/>
                  </a:lnTo>
                  <a:lnTo>
                    <a:pt x="20" y="32"/>
                  </a:lnTo>
                  <a:lnTo>
                    <a:pt x="21" y="30"/>
                  </a:lnTo>
                  <a:lnTo>
                    <a:pt x="24" y="29"/>
                  </a:lnTo>
                  <a:lnTo>
                    <a:pt x="25" y="29"/>
                  </a:lnTo>
                  <a:lnTo>
                    <a:pt x="26" y="28"/>
                  </a:lnTo>
                  <a:lnTo>
                    <a:pt x="28" y="25"/>
                  </a:lnTo>
                  <a:lnTo>
                    <a:pt x="29" y="24"/>
                  </a:lnTo>
                  <a:lnTo>
                    <a:pt x="30" y="22"/>
                  </a:lnTo>
                  <a:lnTo>
                    <a:pt x="30" y="20"/>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0" name="Freeform 302"/>
            <p:cNvSpPr>
              <a:spLocks/>
            </p:cNvSpPr>
            <p:nvPr userDrawn="1"/>
          </p:nvSpPr>
          <p:spPr bwMode="auto">
            <a:xfrm>
              <a:off x="5283" y="339"/>
              <a:ext cx="32" cy="32"/>
            </a:xfrm>
            <a:custGeom>
              <a:avLst/>
              <a:gdLst>
                <a:gd name="T0" fmla="*/ 32 w 32"/>
                <a:gd name="T1" fmla="*/ 17 h 32"/>
                <a:gd name="T2" fmla="*/ 32 w 32"/>
                <a:gd name="T3" fmla="*/ 15 h 32"/>
                <a:gd name="T4" fmla="*/ 30 w 32"/>
                <a:gd name="T5" fmla="*/ 13 h 32"/>
                <a:gd name="T6" fmla="*/ 30 w 32"/>
                <a:gd name="T7" fmla="*/ 11 h 32"/>
                <a:gd name="T8" fmla="*/ 29 w 32"/>
                <a:gd name="T9" fmla="*/ 9 h 32"/>
                <a:gd name="T10" fmla="*/ 28 w 32"/>
                <a:gd name="T11" fmla="*/ 7 h 32"/>
                <a:gd name="T12" fmla="*/ 26 w 32"/>
                <a:gd name="T13" fmla="*/ 5 h 32"/>
                <a:gd name="T14" fmla="*/ 25 w 32"/>
                <a:gd name="T15" fmla="*/ 4 h 32"/>
                <a:gd name="T16" fmla="*/ 24 w 32"/>
                <a:gd name="T17" fmla="*/ 3 h 32"/>
                <a:gd name="T18" fmla="*/ 21 w 32"/>
                <a:gd name="T19" fmla="*/ 3 h 32"/>
                <a:gd name="T20" fmla="*/ 20 w 32"/>
                <a:gd name="T21" fmla="*/ 1 h 32"/>
                <a:gd name="T22" fmla="*/ 17 w 32"/>
                <a:gd name="T23" fmla="*/ 1 h 32"/>
                <a:gd name="T24" fmla="*/ 15 w 32"/>
                <a:gd name="T25" fmla="*/ 0 h 32"/>
                <a:gd name="T26" fmla="*/ 13 w 32"/>
                <a:gd name="T27" fmla="*/ 1 h 32"/>
                <a:gd name="T28" fmla="*/ 11 w 32"/>
                <a:gd name="T29" fmla="*/ 1 h 32"/>
                <a:gd name="T30" fmla="*/ 8 w 32"/>
                <a:gd name="T31" fmla="*/ 3 h 32"/>
                <a:gd name="T32" fmla="*/ 7 w 32"/>
                <a:gd name="T33" fmla="*/ 3 h 32"/>
                <a:gd name="T34" fmla="*/ 5 w 32"/>
                <a:gd name="T35" fmla="*/ 4 h 32"/>
                <a:gd name="T36" fmla="*/ 4 w 32"/>
                <a:gd name="T37" fmla="*/ 5 h 32"/>
                <a:gd name="T38" fmla="*/ 3 w 32"/>
                <a:gd name="T39" fmla="*/ 7 h 32"/>
                <a:gd name="T40" fmla="*/ 1 w 32"/>
                <a:gd name="T41" fmla="*/ 9 h 32"/>
                <a:gd name="T42" fmla="*/ 1 w 32"/>
                <a:gd name="T43" fmla="*/ 11 h 32"/>
                <a:gd name="T44" fmla="*/ 0 w 32"/>
                <a:gd name="T45" fmla="*/ 13 h 32"/>
                <a:gd name="T46" fmla="*/ 0 w 32"/>
                <a:gd name="T47" fmla="*/ 15 h 32"/>
                <a:gd name="T48" fmla="*/ 0 w 32"/>
                <a:gd name="T49" fmla="*/ 17 h 32"/>
                <a:gd name="T50" fmla="*/ 0 w 32"/>
                <a:gd name="T51" fmla="*/ 20 h 32"/>
                <a:gd name="T52" fmla="*/ 0 w 32"/>
                <a:gd name="T53" fmla="*/ 21 h 32"/>
                <a:gd name="T54" fmla="*/ 1 w 32"/>
                <a:gd name="T55" fmla="*/ 24 h 32"/>
                <a:gd name="T56" fmla="*/ 1 w 32"/>
                <a:gd name="T57" fmla="*/ 25 h 32"/>
                <a:gd name="T58" fmla="*/ 3 w 32"/>
                <a:gd name="T59" fmla="*/ 26 h 32"/>
                <a:gd name="T60" fmla="*/ 4 w 32"/>
                <a:gd name="T61" fmla="*/ 28 h 32"/>
                <a:gd name="T62" fmla="*/ 5 w 32"/>
                <a:gd name="T63" fmla="*/ 29 h 32"/>
                <a:gd name="T64" fmla="*/ 7 w 32"/>
                <a:gd name="T65" fmla="*/ 30 h 32"/>
                <a:gd name="T66" fmla="*/ 8 w 32"/>
                <a:gd name="T67" fmla="*/ 32 h 32"/>
                <a:gd name="T68" fmla="*/ 11 w 32"/>
                <a:gd name="T69" fmla="*/ 32 h 32"/>
                <a:gd name="T70" fmla="*/ 13 w 32"/>
                <a:gd name="T71" fmla="*/ 32 h 32"/>
                <a:gd name="T72" fmla="*/ 15 w 32"/>
                <a:gd name="T73" fmla="*/ 32 h 32"/>
                <a:gd name="T74" fmla="*/ 17 w 32"/>
                <a:gd name="T75" fmla="*/ 32 h 32"/>
                <a:gd name="T76" fmla="*/ 20 w 32"/>
                <a:gd name="T77" fmla="*/ 32 h 32"/>
                <a:gd name="T78" fmla="*/ 21 w 32"/>
                <a:gd name="T79" fmla="*/ 32 h 32"/>
                <a:gd name="T80" fmla="*/ 24 w 32"/>
                <a:gd name="T81" fmla="*/ 30 h 32"/>
                <a:gd name="T82" fmla="*/ 25 w 32"/>
                <a:gd name="T83" fmla="*/ 29 h 32"/>
                <a:gd name="T84" fmla="*/ 26 w 32"/>
                <a:gd name="T85" fmla="*/ 28 h 32"/>
                <a:gd name="T86" fmla="*/ 28 w 32"/>
                <a:gd name="T87" fmla="*/ 26 h 32"/>
                <a:gd name="T88" fmla="*/ 29 w 32"/>
                <a:gd name="T89" fmla="*/ 25 h 32"/>
                <a:gd name="T90" fmla="*/ 30 w 32"/>
                <a:gd name="T91" fmla="*/ 24 h 32"/>
                <a:gd name="T92" fmla="*/ 30 w 32"/>
                <a:gd name="T93" fmla="*/ 21 h 32"/>
                <a:gd name="T94" fmla="*/ 32 w 32"/>
                <a:gd name="T95" fmla="*/ 20 h 32"/>
                <a:gd name="T96" fmla="*/ 32 w 32"/>
                <a:gd name="T97" fmla="*/ 17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7"/>
                  </a:moveTo>
                  <a:lnTo>
                    <a:pt x="32" y="15"/>
                  </a:lnTo>
                  <a:lnTo>
                    <a:pt x="30" y="13"/>
                  </a:lnTo>
                  <a:lnTo>
                    <a:pt x="30" y="11"/>
                  </a:lnTo>
                  <a:lnTo>
                    <a:pt x="29" y="9"/>
                  </a:lnTo>
                  <a:lnTo>
                    <a:pt x="28" y="7"/>
                  </a:lnTo>
                  <a:lnTo>
                    <a:pt x="26" y="5"/>
                  </a:lnTo>
                  <a:lnTo>
                    <a:pt x="25" y="4"/>
                  </a:lnTo>
                  <a:lnTo>
                    <a:pt x="24" y="3"/>
                  </a:lnTo>
                  <a:lnTo>
                    <a:pt x="21" y="3"/>
                  </a:lnTo>
                  <a:lnTo>
                    <a:pt x="20" y="1"/>
                  </a:lnTo>
                  <a:lnTo>
                    <a:pt x="17" y="1"/>
                  </a:lnTo>
                  <a:lnTo>
                    <a:pt x="15" y="0"/>
                  </a:lnTo>
                  <a:lnTo>
                    <a:pt x="13" y="1"/>
                  </a:lnTo>
                  <a:lnTo>
                    <a:pt x="11" y="1"/>
                  </a:lnTo>
                  <a:lnTo>
                    <a:pt x="8" y="3"/>
                  </a:lnTo>
                  <a:lnTo>
                    <a:pt x="7" y="3"/>
                  </a:lnTo>
                  <a:lnTo>
                    <a:pt x="5" y="4"/>
                  </a:lnTo>
                  <a:lnTo>
                    <a:pt x="4" y="5"/>
                  </a:lnTo>
                  <a:lnTo>
                    <a:pt x="3" y="7"/>
                  </a:lnTo>
                  <a:lnTo>
                    <a:pt x="1" y="9"/>
                  </a:lnTo>
                  <a:lnTo>
                    <a:pt x="1" y="11"/>
                  </a:lnTo>
                  <a:lnTo>
                    <a:pt x="0" y="13"/>
                  </a:lnTo>
                  <a:lnTo>
                    <a:pt x="0" y="15"/>
                  </a:lnTo>
                  <a:lnTo>
                    <a:pt x="0" y="17"/>
                  </a:lnTo>
                  <a:lnTo>
                    <a:pt x="0" y="20"/>
                  </a:lnTo>
                  <a:lnTo>
                    <a:pt x="0" y="21"/>
                  </a:lnTo>
                  <a:lnTo>
                    <a:pt x="1" y="24"/>
                  </a:lnTo>
                  <a:lnTo>
                    <a:pt x="1" y="25"/>
                  </a:lnTo>
                  <a:lnTo>
                    <a:pt x="3" y="26"/>
                  </a:lnTo>
                  <a:lnTo>
                    <a:pt x="4" y="28"/>
                  </a:lnTo>
                  <a:lnTo>
                    <a:pt x="5" y="29"/>
                  </a:lnTo>
                  <a:lnTo>
                    <a:pt x="7" y="30"/>
                  </a:lnTo>
                  <a:lnTo>
                    <a:pt x="8" y="32"/>
                  </a:lnTo>
                  <a:lnTo>
                    <a:pt x="11" y="32"/>
                  </a:lnTo>
                  <a:lnTo>
                    <a:pt x="13" y="32"/>
                  </a:lnTo>
                  <a:lnTo>
                    <a:pt x="15" y="32"/>
                  </a:lnTo>
                  <a:lnTo>
                    <a:pt x="17" y="32"/>
                  </a:lnTo>
                  <a:lnTo>
                    <a:pt x="20" y="32"/>
                  </a:lnTo>
                  <a:lnTo>
                    <a:pt x="21" y="32"/>
                  </a:lnTo>
                  <a:lnTo>
                    <a:pt x="24" y="30"/>
                  </a:lnTo>
                  <a:lnTo>
                    <a:pt x="25" y="29"/>
                  </a:lnTo>
                  <a:lnTo>
                    <a:pt x="26" y="28"/>
                  </a:lnTo>
                  <a:lnTo>
                    <a:pt x="28" y="26"/>
                  </a:lnTo>
                  <a:lnTo>
                    <a:pt x="29" y="25"/>
                  </a:lnTo>
                  <a:lnTo>
                    <a:pt x="30" y="24"/>
                  </a:lnTo>
                  <a:lnTo>
                    <a:pt x="30"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1" name="Freeform 303"/>
            <p:cNvSpPr>
              <a:spLocks/>
            </p:cNvSpPr>
            <p:nvPr userDrawn="1"/>
          </p:nvSpPr>
          <p:spPr bwMode="auto">
            <a:xfrm>
              <a:off x="5623" y="206"/>
              <a:ext cx="15" cy="14"/>
            </a:xfrm>
            <a:custGeom>
              <a:avLst/>
              <a:gdLst>
                <a:gd name="T0" fmla="*/ 14 w 15"/>
                <a:gd name="T1" fmla="*/ 0 h 14"/>
                <a:gd name="T2" fmla="*/ 0 w 15"/>
                <a:gd name="T3" fmla="*/ 1 h 14"/>
                <a:gd name="T4" fmla="*/ 0 w 15"/>
                <a:gd name="T5" fmla="*/ 14 h 14"/>
                <a:gd name="T6" fmla="*/ 15 w 15"/>
                <a:gd name="T7" fmla="*/ 14 h 14"/>
                <a:gd name="T8" fmla="*/ 14 w 15"/>
                <a:gd name="T9" fmla="*/ 1 h 14"/>
                <a:gd name="T10" fmla="*/ 14 w 15"/>
                <a:gd name="T11" fmla="*/ 0 h 14"/>
                <a:gd name="T12" fmla="*/ 14 w 15"/>
                <a:gd name="T13" fmla="*/ 1 h 14"/>
                <a:gd name="T14" fmla="*/ 14 w 15"/>
                <a:gd name="T15" fmla="*/ 0 h 14"/>
                <a:gd name="T16" fmla="*/ 14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4" y="0"/>
                  </a:moveTo>
                  <a:lnTo>
                    <a:pt x="0" y="1"/>
                  </a:lnTo>
                  <a:lnTo>
                    <a:pt x="0" y="14"/>
                  </a:lnTo>
                  <a:lnTo>
                    <a:pt x="15" y="14"/>
                  </a:lnTo>
                  <a:lnTo>
                    <a:pt x="14" y="1"/>
                  </a:lnTo>
                  <a:lnTo>
                    <a:pt x="14" y="0"/>
                  </a:lnTo>
                  <a:lnTo>
                    <a:pt x="14"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2" name="Freeform 304"/>
            <p:cNvSpPr>
              <a:spLocks/>
            </p:cNvSpPr>
            <p:nvPr userDrawn="1"/>
          </p:nvSpPr>
          <p:spPr bwMode="auto">
            <a:xfrm>
              <a:off x="5620" y="191"/>
              <a:ext cx="17" cy="17"/>
            </a:xfrm>
            <a:custGeom>
              <a:avLst/>
              <a:gdLst>
                <a:gd name="T0" fmla="*/ 14 w 17"/>
                <a:gd name="T1" fmla="*/ 0 h 17"/>
                <a:gd name="T2" fmla="*/ 0 w 17"/>
                <a:gd name="T3" fmla="*/ 4 h 17"/>
                <a:gd name="T4" fmla="*/ 3 w 17"/>
                <a:gd name="T5" fmla="*/ 17 h 17"/>
                <a:gd name="T6" fmla="*/ 17 w 17"/>
                <a:gd name="T7" fmla="*/ 15 h 17"/>
                <a:gd name="T8" fmla="*/ 14 w 17"/>
                <a:gd name="T9" fmla="*/ 2 h 17"/>
                <a:gd name="T10" fmla="*/ 14 w 17"/>
                <a:gd name="T11" fmla="*/ 0 h 17"/>
                <a:gd name="T12" fmla="*/ 14 w 17"/>
                <a:gd name="T13" fmla="*/ 2 h 17"/>
                <a:gd name="T14" fmla="*/ 14 w 17"/>
                <a:gd name="T15" fmla="*/ 2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3" y="17"/>
                  </a:lnTo>
                  <a:lnTo>
                    <a:pt x="17" y="15"/>
                  </a:lnTo>
                  <a:lnTo>
                    <a:pt x="14" y="2"/>
                  </a:lnTo>
                  <a:lnTo>
                    <a:pt x="14" y="0"/>
                  </a:lnTo>
                  <a:lnTo>
                    <a:pt x="1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3" name="Freeform 305"/>
            <p:cNvSpPr>
              <a:spLocks/>
            </p:cNvSpPr>
            <p:nvPr userDrawn="1"/>
          </p:nvSpPr>
          <p:spPr bwMode="auto">
            <a:xfrm>
              <a:off x="5616" y="178"/>
              <a:ext cx="18" cy="19"/>
            </a:xfrm>
            <a:custGeom>
              <a:avLst/>
              <a:gdLst>
                <a:gd name="T0" fmla="*/ 13 w 18"/>
                <a:gd name="T1" fmla="*/ 0 h 19"/>
                <a:gd name="T2" fmla="*/ 0 w 18"/>
                <a:gd name="T3" fmla="*/ 7 h 19"/>
                <a:gd name="T4" fmla="*/ 4 w 18"/>
                <a:gd name="T5" fmla="*/ 19 h 19"/>
                <a:gd name="T6" fmla="*/ 18 w 18"/>
                <a:gd name="T7" fmla="*/ 13 h 19"/>
                <a:gd name="T8" fmla="*/ 14 w 18"/>
                <a:gd name="T9" fmla="*/ 1 h 19"/>
                <a:gd name="T10" fmla="*/ 13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3" y="0"/>
                  </a:moveTo>
                  <a:lnTo>
                    <a:pt x="0" y="7"/>
                  </a:lnTo>
                  <a:lnTo>
                    <a:pt x="4" y="19"/>
                  </a:lnTo>
                  <a:lnTo>
                    <a:pt x="18" y="13"/>
                  </a:lnTo>
                  <a:lnTo>
                    <a:pt x="14"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4" name="Freeform 306"/>
            <p:cNvSpPr>
              <a:spLocks/>
            </p:cNvSpPr>
            <p:nvPr userDrawn="1"/>
          </p:nvSpPr>
          <p:spPr bwMode="auto">
            <a:xfrm>
              <a:off x="5611" y="166"/>
              <a:ext cx="18" cy="19"/>
            </a:xfrm>
            <a:custGeom>
              <a:avLst/>
              <a:gdLst>
                <a:gd name="T0" fmla="*/ 13 w 18"/>
                <a:gd name="T1" fmla="*/ 0 h 19"/>
                <a:gd name="T2" fmla="*/ 0 w 18"/>
                <a:gd name="T3" fmla="*/ 7 h 19"/>
                <a:gd name="T4" fmla="*/ 5 w 18"/>
                <a:gd name="T5" fmla="*/ 19 h 19"/>
                <a:gd name="T6" fmla="*/ 18 w 18"/>
                <a:gd name="T7" fmla="*/ 12 h 19"/>
                <a:gd name="T8" fmla="*/ 13 w 18"/>
                <a:gd name="T9" fmla="*/ 2 h 19"/>
                <a:gd name="T10" fmla="*/ 13 w 18"/>
                <a:gd name="T11" fmla="*/ 0 h 19"/>
                <a:gd name="T12" fmla="*/ 13 w 18"/>
                <a:gd name="T13" fmla="*/ 2 h 19"/>
                <a:gd name="T14" fmla="*/ 13 w 18"/>
                <a:gd name="T15" fmla="*/ 0 h 19"/>
                <a:gd name="T16" fmla="*/ 13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9">
                  <a:moveTo>
                    <a:pt x="13" y="0"/>
                  </a:moveTo>
                  <a:lnTo>
                    <a:pt x="0" y="7"/>
                  </a:lnTo>
                  <a:lnTo>
                    <a:pt x="5" y="19"/>
                  </a:lnTo>
                  <a:lnTo>
                    <a:pt x="18" y="12"/>
                  </a:lnTo>
                  <a:lnTo>
                    <a:pt x="13" y="2"/>
                  </a:lnTo>
                  <a:lnTo>
                    <a:pt x="13" y="0"/>
                  </a:lnTo>
                  <a:lnTo>
                    <a:pt x="13"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5" name="Freeform 307"/>
            <p:cNvSpPr>
              <a:spLocks/>
            </p:cNvSpPr>
            <p:nvPr userDrawn="1"/>
          </p:nvSpPr>
          <p:spPr bwMode="auto">
            <a:xfrm>
              <a:off x="5604" y="154"/>
              <a:ext cx="20" cy="20"/>
            </a:xfrm>
            <a:custGeom>
              <a:avLst/>
              <a:gdLst>
                <a:gd name="T0" fmla="*/ 12 w 20"/>
                <a:gd name="T1" fmla="*/ 0 h 20"/>
                <a:gd name="T2" fmla="*/ 0 w 20"/>
                <a:gd name="T3" fmla="*/ 10 h 20"/>
                <a:gd name="T4" fmla="*/ 7 w 20"/>
                <a:gd name="T5" fmla="*/ 20 h 20"/>
                <a:gd name="T6" fmla="*/ 20 w 20"/>
                <a:gd name="T7" fmla="*/ 12 h 20"/>
                <a:gd name="T8" fmla="*/ 13 w 20"/>
                <a:gd name="T9" fmla="*/ 2 h 20"/>
                <a:gd name="T10" fmla="*/ 12 w 20"/>
                <a:gd name="T11" fmla="*/ 0 h 20"/>
                <a:gd name="T12" fmla="*/ 13 w 20"/>
                <a:gd name="T13" fmla="*/ 2 h 20"/>
                <a:gd name="T14" fmla="*/ 12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10"/>
                  </a:lnTo>
                  <a:lnTo>
                    <a:pt x="7" y="20"/>
                  </a:lnTo>
                  <a:lnTo>
                    <a:pt x="20" y="12"/>
                  </a:lnTo>
                  <a:lnTo>
                    <a:pt x="13" y="2"/>
                  </a:lnTo>
                  <a:lnTo>
                    <a:pt x="12" y="0"/>
                  </a:lnTo>
                  <a:lnTo>
                    <a:pt x="13"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6" name="Freeform 308"/>
            <p:cNvSpPr>
              <a:spLocks/>
            </p:cNvSpPr>
            <p:nvPr userDrawn="1"/>
          </p:nvSpPr>
          <p:spPr bwMode="auto">
            <a:xfrm>
              <a:off x="5596" y="144"/>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 name="Freeform 309"/>
            <p:cNvSpPr>
              <a:spLocks/>
            </p:cNvSpPr>
            <p:nvPr userDrawn="1"/>
          </p:nvSpPr>
          <p:spPr bwMode="auto">
            <a:xfrm>
              <a:off x="5587" y="135"/>
              <a:ext cx="20" cy="21"/>
            </a:xfrm>
            <a:custGeom>
              <a:avLst/>
              <a:gdLst>
                <a:gd name="T0" fmla="*/ 9 w 20"/>
                <a:gd name="T1" fmla="*/ 0 h 21"/>
                <a:gd name="T2" fmla="*/ 0 w 20"/>
                <a:gd name="T3" fmla="*/ 11 h 21"/>
                <a:gd name="T4" fmla="*/ 11 w 20"/>
                <a:gd name="T5" fmla="*/ 21 h 21"/>
                <a:gd name="T6" fmla="*/ 20 w 20"/>
                <a:gd name="T7" fmla="*/ 9 h 21"/>
                <a:gd name="T8" fmla="*/ 11 w 20"/>
                <a:gd name="T9" fmla="*/ 1 h 21"/>
                <a:gd name="T10" fmla="*/ 9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9" y="0"/>
                  </a:moveTo>
                  <a:lnTo>
                    <a:pt x="0" y="11"/>
                  </a:lnTo>
                  <a:lnTo>
                    <a:pt x="11" y="21"/>
                  </a:lnTo>
                  <a:lnTo>
                    <a:pt x="20" y="9"/>
                  </a:lnTo>
                  <a:lnTo>
                    <a:pt x="11"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8" name="Freeform 310"/>
            <p:cNvSpPr>
              <a:spLocks/>
            </p:cNvSpPr>
            <p:nvPr userDrawn="1"/>
          </p:nvSpPr>
          <p:spPr bwMode="auto">
            <a:xfrm>
              <a:off x="5578" y="127"/>
              <a:ext cx="18" cy="21"/>
            </a:xfrm>
            <a:custGeom>
              <a:avLst/>
              <a:gdLst>
                <a:gd name="T0" fmla="*/ 8 w 18"/>
                <a:gd name="T1" fmla="*/ 0 h 21"/>
                <a:gd name="T2" fmla="*/ 0 w 18"/>
                <a:gd name="T3" fmla="*/ 13 h 21"/>
                <a:gd name="T4" fmla="*/ 10 w 18"/>
                <a:gd name="T5" fmla="*/ 21 h 21"/>
                <a:gd name="T6" fmla="*/ 18 w 18"/>
                <a:gd name="T7" fmla="*/ 8 h 21"/>
                <a:gd name="T8" fmla="*/ 9 w 18"/>
                <a:gd name="T9" fmla="*/ 1 h 21"/>
                <a:gd name="T10" fmla="*/ 8 w 18"/>
                <a:gd name="T11" fmla="*/ 0 h 21"/>
                <a:gd name="T12" fmla="*/ 9 w 18"/>
                <a:gd name="T13" fmla="*/ 1 h 21"/>
                <a:gd name="T14" fmla="*/ 9 w 18"/>
                <a:gd name="T15" fmla="*/ 1 h 21"/>
                <a:gd name="T16" fmla="*/ 8 w 1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1">
                  <a:moveTo>
                    <a:pt x="8" y="0"/>
                  </a:moveTo>
                  <a:lnTo>
                    <a:pt x="0" y="13"/>
                  </a:lnTo>
                  <a:lnTo>
                    <a:pt x="10" y="21"/>
                  </a:lnTo>
                  <a:lnTo>
                    <a:pt x="18" y="8"/>
                  </a:lnTo>
                  <a:lnTo>
                    <a:pt x="9" y="1"/>
                  </a:lnTo>
                  <a:lnTo>
                    <a:pt x="8" y="0"/>
                  </a:lnTo>
                  <a:lnTo>
                    <a:pt x="9"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9" name="Freeform 311"/>
            <p:cNvSpPr>
              <a:spLocks/>
            </p:cNvSpPr>
            <p:nvPr userDrawn="1"/>
          </p:nvSpPr>
          <p:spPr bwMode="auto">
            <a:xfrm>
              <a:off x="5567" y="121"/>
              <a:ext cx="19" cy="20"/>
            </a:xfrm>
            <a:custGeom>
              <a:avLst/>
              <a:gdLst>
                <a:gd name="T0" fmla="*/ 7 w 19"/>
                <a:gd name="T1" fmla="*/ 0 h 20"/>
                <a:gd name="T2" fmla="*/ 0 w 19"/>
                <a:gd name="T3" fmla="*/ 14 h 20"/>
                <a:gd name="T4" fmla="*/ 12 w 19"/>
                <a:gd name="T5" fmla="*/ 20 h 20"/>
                <a:gd name="T6" fmla="*/ 19 w 19"/>
                <a:gd name="T7" fmla="*/ 6 h 20"/>
                <a:gd name="T8" fmla="*/ 7 w 19"/>
                <a:gd name="T9" fmla="*/ 0 h 20"/>
                <a:gd name="T10" fmla="*/ 7 w 19"/>
                <a:gd name="T11" fmla="*/ 0 h 20"/>
                <a:gd name="T12" fmla="*/ 7 w 19"/>
                <a:gd name="T13" fmla="*/ 0 h 20"/>
                <a:gd name="T14" fmla="*/ 7 w 19"/>
                <a:gd name="T15" fmla="*/ 0 h 20"/>
                <a:gd name="T16" fmla="*/ 7 w 1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0">
                  <a:moveTo>
                    <a:pt x="7" y="0"/>
                  </a:moveTo>
                  <a:lnTo>
                    <a:pt x="0" y="14"/>
                  </a:lnTo>
                  <a:lnTo>
                    <a:pt x="12" y="20"/>
                  </a:lnTo>
                  <a:lnTo>
                    <a:pt x="19"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0" name="Freeform 312"/>
            <p:cNvSpPr>
              <a:spLocks/>
            </p:cNvSpPr>
            <p:nvPr userDrawn="1"/>
          </p:nvSpPr>
          <p:spPr bwMode="auto">
            <a:xfrm>
              <a:off x="5557" y="116"/>
              <a:ext cx="17" cy="20"/>
            </a:xfrm>
            <a:custGeom>
              <a:avLst/>
              <a:gdLst>
                <a:gd name="T0" fmla="*/ 4 w 17"/>
                <a:gd name="T1" fmla="*/ 0 h 20"/>
                <a:gd name="T2" fmla="*/ 0 w 17"/>
                <a:gd name="T3" fmla="*/ 15 h 20"/>
                <a:gd name="T4" fmla="*/ 12 w 17"/>
                <a:gd name="T5" fmla="*/ 20 h 20"/>
                <a:gd name="T6" fmla="*/ 17 w 17"/>
                <a:gd name="T7" fmla="*/ 5 h 20"/>
                <a:gd name="T8" fmla="*/ 5 w 17"/>
                <a:gd name="T9" fmla="*/ 0 h 20"/>
                <a:gd name="T10" fmla="*/ 4 w 17"/>
                <a:gd name="T11" fmla="*/ 0 h 20"/>
                <a:gd name="T12" fmla="*/ 5 w 17"/>
                <a:gd name="T13" fmla="*/ 0 h 20"/>
                <a:gd name="T14" fmla="*/ 5 w 17"/>
                <a:gd name="T15" fmla="*/ 0 h 20"/>
                <a:gd name="T16" fmla="*/ 4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4" y="0"/>
                  </a:moveTo>
                  <a:lnTo>
                    <a:pt x="0" y="15"/>
                  </a:lnTo>
                  <a:lnTo>
                    <a:pt x="12" y="20"/>
                  </a:lnTo>
                  <a:lnTo>
                    <a:pt x="17" y="5"/>
                  </a:lnTo>
                  <a:lnTo>
                    <a:pt x="5" y="0"/>
                  </a:lnTo>
                  <a:lnTo>
                    <a:pt x="4"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1" name="Freeform 313"/>
            <p:cNvSpPr>
              <a:spLocks/>
            </p:cNvSpPr>
            <p:nvPr userDrawn="1"/>
          </p:nvSpPr>
          <p:spPr bwMode="auto">
            <a:xfrm>
              <a:off x="5545" y="113"/>
              <a:ext cx="16" cy="19"/>
            </a:xfrm>
            <a:custGeom>
              <a:avLst/>
              <a:gdLst>
                <a:gd name="T0" fmla="*/ 3 w 16"/>
                <a:gd name="T1" fmla="*/ 0 h 19"/>
                <a:gd name="T2" fmla="*/ 0 w 16"/>
                <a:gd name="T3" fmla="*/ 16 h 19"/>
                <a:gd name="T4" fmla="*/ 13 w 16"/>
                <a:gd name="T5" fmla="*/ 19 h 19"/>
                <a:gd name="T6" fmla="*/ 16 w 16"/>
                <a:gd name="T7" fmla="*/ 3 h 19"/>
                <a:gd name="T8" fmla="*/ 3 w 16"/>
                <a:gd name="T9" fmla="*/ 0 h 19"/>
                <a:gd name="T10" fmla="*/ 3 w 16"/>
                <a:gd name="T11" fmla="*/ 0 h 19"/>
                <a:gd name="T12" fmla="*/ 3 w 16"/>
                <a:gd name="T13" fmla="*/ 0 h 19"/>
                <a:gd name="T14" fmla="*/ 3 w 16"/>
                <a:gd name="T15" fmla="*/ 0 h 19"/>
                <a:gd name="T16" fmla="*/ 3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3" y="0"/>
                  </a:moveTo>
                  <a:lnTo>
                    <a:pt x="0" y="16"/>
                  </a:lnTo>
                  <a:lnTo>
                    <a:pt x="13" y="19"/>
                  </a:lnTo>
                  <a:lnTo>
                    <a:pt x="16"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2" name="Freeform 314"/>
            <p:cNvSpPr>
              <a:spLocks/>
            </p:cNvSpPr>
            <p:nvPr userDrawn="1"/>
          </p:nvSpPr>
          <p:spPr bwMode="auto">
            <a:xfrm>
              <a:off x="5533" y="112"/>
              <a:ext cx="15" cy="17"/>
            </a:xfrm>
            <a:custGeom>
              <a:avLst/>
              <a:gdLst>
                <a:gd name="T0" fmla="*/ 0 w 15"/>
                <a:gd name="T1" fmla="*/ 16 h 17"/>
                <a:gd name="T2" fmla="*/ 13 w 15"/>
                <a:gd name="T3" fmla="*/ 17 h 17"/>
                <a:gd name="T4" fmla="*/ 15 w 15"/>
                <a:gd name="T5" fmla="*/ 1 h 17"/>
                <a:gd name="T6" fmla="*/ 1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3" y="17"/>
                  </a:lnTo>
                  <a:lnTo>
                    <a:pt x="15" y="1"/>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3" name="Freeform 315"/>
            <p:cNvSpPr>
              <a:spLocks/>
            </p:cNvSpPr>
            <p:nvPr userDrawn="1"/>
          </p:nvSpPr>
          <p:spPr bwMode="auto">
            <a:xfrm>
              <a:off x="5613" y="197"/>
              <a:ext cx="16" cy="15"/>
            </a:xfrm>
            <a:custGeom>
              <a:avLst/>
              <a:gdLst>
                <a:gd name="T0" fmla="*/ 15 w 16"/>
                <a:gd name="T1" fmla="*/ 0 h 15"/>
                <a:gd name="T2" fmla="*/ 0 w 16"/>
                <a:gd name="T3" fmla="*/ 1 h 15"/>
                <a:gd name="T4" fmla="*/ 0 w 16"/>
                <a:gd name="T5" fmla="*/ 15 h 15"/>
                <a:gd name="T6" fmla="*/ 16 w 16"/>
                <a:gd name="T7" fmla="*/ 14 h 15"/>
                <a:gd name="T8" fmla="*/ 15 w 16"/>
                <a:gd name="T9" fmla="*/ 1 h 15"/>
                <a:gd name="T10" fmla="*/ 15 w 16"/>
                <a:gd name="T11" fmla="*/ 0 h 15"/>
                <a:gd name="T12" fmla="*/ 15 w 16"/>
                <a:gd name="T13" fmla="*/ 1 h 15"/>
                <a:gd name="T14" fmla="*/ 15 w 16"/>
                <a:gd name="T15" fmla="*/ 0 h 15"/>
                <a:gd name="T16" fmla="*/ 15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5">
                  <a:moveTo>
                    <a:pt x="15" y="0"/>
                  </a:moveTo>
                  <a:lnTo>
                    <a:pt x="0" y="1"/>
                  </a:lnTo>
                  <a:lnTo>
                    <a:pt x="0" y="15"/>
                  </a:lnTo>
                  <a:lnTo>
                    <a:pt x="16" y="14"/>
                  </a:lnTo>
                  <a:lnTo>
                    <a:pt x="15" y="1"/>
                  </a:lnTo>
                  <a:lnTo>
                    <a:pt x="15" y="0"/>
                  </a:lnTo>
                  <a:lnTo>
                    <a:pt x="15" y="1"/>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4" name="Freeform 316"/>
            <p:cNvSpPr>
              <a:spLocks/>
            </p:cNvSpPr>
            <p:nvPr userDrawn="1"/>
          </p:nvSpPr>
          <p:spPr bwMode="auto">
            <a:xfrm>
              <a:off x="5611" y="182"/>
              <a:ext cx="17" cy="17"/>
            </a:xfrm>
            <a:custGeom>
              <a:avLst/>
              <a:gdLst>
                <a:gd name="T0" fmla="*/ 14 w 17"/>
                <a:gd name="T1" fmla="*/ 0 h 17"/>
                <a:gd name="T2" fmla="*/ 0 w 17"/>
                <a:gd name="T3" fmla="*/ 4 h 17"/>
                <a:gd name="T4" fmla="*/ 2 w 17"/>
                <a:gd name="T5" fmla="*/ 17 h 17"/>
                <a:gd name="T6" fmla="*/ 17 w 17"/>
                <a:gd name="T7" fmla="*/ 15 h 17"/>
                <a:gd name="T8" fmla="*/ 14 w 17"/>
                <a:gd name="T9" fmla="*/ 1 h 17"/>
                <a:gd name="T10" fmla="*/ 14 w 17"/>
                <a:gd name="T11" fmla="*/ 0 h 17"/>
                <a:gd name="T12" fmla="*/ 14 w 17"/>
                <a:gd name="T13" fmla="*/ 1 h 17"/>
                <a:gd name="T14" fmla="*/ 14 w 17"/>
                <a:gd name="T15" fmla="*/ 1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2" y="17"/>
                  </a:lnTo>
                  <a:lnTo>
                    <a:pt x="17" y="15"/>
                  </a:lnTo>
                  <a:lnTo>
                    <a:pt x="14" y="1"/>
                  </a:lnTo>
                  <a:lnTo>
                    <a:pt x="14" y="0"/>
                  </a:lnTo>
                  <a:lnTo>
                    <a:pt x="14" y="1"/>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5" name="Freeform 317"/>
            <p:cNvSpPr>
              <a:spLocks/>
            </p:cNvSpPr>
            <p:nvPr userDrawn="1"/>
          </p:nvSpPr>
          <p:spPr bwMode="auto">
            <a:xfrm>
              <a:off x="5607" y="169"/>
              <a:ext cx="18" cy="18"/>
            </a:xfrm>
            <a:custGeom>
              <a:avLst/>
              <a:gdLst>
                <a:gd name="T0" fmla="*/ 13 w 18"/>
                <a:gd name="T1" fmla="*/ 0 h 18"/>
                <a:gd name="T2" fmla="*/ 0 w 18"/>
                <a:gd name="T3" fmla="*/ 6 h 18"/>
                <a:gd name="T4" fmla="*/ 4 w 18"/>
                <a:gd name="T5" fmla="*/ 18 h 18"/>
                <a:gd name="T6" fmla="*/ 18 w 18"/>
                <a:gd name="T7" fmla="*/ 13 h 18"/>
                <a:gd name="T8" fmla="*/ 14 w 18"/>
                <a:gd name="T9" fmla="*/ 1 h 18"/>
                <a:gd name="T10" fmla="*/ 13 w 18"/>
                <a:gd name="T11" fmla="*/ 0 h 18"/>
                <a:gd name="T12" fmla="*/ 14 w 18"/>
                <a:gd name="T13" fmla="*/ 1 h 18"/>
                <a:gd name="T14" fmla="*/ 14 w 18"/>
                <a:gd name="T15" fmla="*/ 1 h 18"/>
                <a:gd name="T16" fmla="*/ 13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3" y="0"/>
                  </a:moveTo>
                  <a:lnTo>
                    <a:pt x="0" y="6"/>
                  </a:lnTo>
                  <a:lnTo>
                    <a:pt x="4" y="18"/>
                  </a:lnTo>
                  <a:lnTo>
                    <a:pt x="18" y="13"/>
                  </a:lnTo>
                  <a:lnTo>
                    <a:pt x="14" y="1"/>
                  </a:lnTo>
                  <a:lnTo>
                    <a:pt x="13" y="0"/>
                  </a:lnTo>
                  <a:lnTo>
                    <a:pt x="14"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6" name="Freeform 318"/>
            <p:cNvSpPr>
              <a:spLocks/>
            </p:cNvSpPr>
            <p:nvPr userDrawn="1"/>
          </p:nvSpPr>
          <p:spPr bwMode="auto">
            <a:xfrm>
              <a:off x="5602" y="157"/>
              <a:ext cx="18" cy="20"/>
            </a:xfrm>
            <a:custGeom>
              <a:avLst/>
              <a:gdLst>
                <a:gd name="T0" fmla="*/ 13 w 18"/>
                <a:gd name="T1" fmla="*/ 0 h 20"/>
                <a:gd name="T2" fmla="*/ 0 w 18"/>
                <a:gd name="T3" fmla="*/ 8 h 20"/>
                <a:gd name="T4" fmla="*/ 5 w 18"/>
                <a:gd name="T5" fmla="*/ 20 h 20"/>
                <a:gd name="T6" fmla="*/ 18 w 18"/>
                <a:gd name="T7" fmla="*/ 12 h 20"/>
                <a:gd name="T8" fmla="*/ 13 w 18"/>
                <a:gd name="T9" fmla="*/ 1 h 20"/>
                <a:gd name="T10" fmla="*/ 13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3" y="0"/>
                  </a:moveTo>
                  <a:lnTo>
                    <a:pt x="0" y="8"/>
                  </a:lnTo>
                  <a:lnTo>
                    <a:pt x="5" y="20"/>
                  </a:lnTo>
                  <a:lnTo>
                    <a:pt x="18" y="12"/>
                  </a:lnTo>
                  <a:lnTo>
                    <a:pt x="13"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7" name="Freeform 319"/>
            <p:cNvSpPr>
              <a:spLocks/>
            </p:cNvSpPr>
            <p:nvPr userDrawn="1"/>
          </p:nvSpPr>
          <p:spPr bwMode="auto">
            <a:xfrm>
              <a:off x="5595" y="145"/>
              <a:ext cx="20" cy="20"/>
            </a:xfrm>
            <a:custGeom>
              <a:avLst/>
              <a:gdLst>
                <a:gd name="T0" fmla="*/ 12 w 20"/>
                <a:gd name="T1" fmla="*/ 0 h 20"/>
                <a:gd name="T2" fmla="*/ 0 w 20"/>
                <a:gd name="T3" fmla="*/ 9 h 20"/>
                <a:gd name="T4" fmla="*/ 7 w 20"/>
                <a:gd name="T5" fmla="*/ 20 h 20"/>
                <a:gd name="T6" fmla="*/ 20 w 20"/>
                <a:gd name="T7" fmla="*/ 12 h 20"/>
                <a:gd name="T8" fmla="*/ 13 w 20"/>
                <a:gd name="T9" fmla="*/ 1 h 20"/>
                <a:gd name="T10" fmla="*/ 12 w 20"/>
                <a:gd name="T11" fmla="*/ 0 h 20"/>
                <a:gd name="T12" fmla="*/ 13 w 20"/>
                <a:gd name="T13" fmla="*/ 1 h 20"/>
                <a:gd name="T14" fmla="*/ 13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9"/>
                  </a:lnTo>
                  <a:lnTo>
                    <a:pt x="7" y="20"/>
                  </a:lnTo>
                  <a:lnTo>
                    <a:pt x="20" y="12"/>
                  </a:lnTo>
                  <a:lnTo>
                    <a:pt x="13" y="1"/>
                  </a:lnTo>
                  <a:lnTo>
                    <a:pt x="12" y="0"/>
                  </a:lnTo>
                  <a:lnTo>
                    <a:pt x="13" y="1"/>
                  </a:lnTo>
                  <a:lnTo>
                    <a:pt x="13"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8" name="Freeform 320"/>
            <p:cNvSpPr>
              <a:spLocks/>
            </p:cNvSpPr>
            <p:nvPr userDrawn="1"/>
          </p:nvSpPr>
          <p:spPr bwMode="auto">
            <a:xfrm>
              <a:off x="5587" y="135"/>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9" name="Freeform 321"/>
            <p:cNvSpPr>
              <a:spLocks/>
            </p:cNvSpPr>
            <p:nvPr userDrawn="1"/>
          </p:nvSpPr>
          <p:spPr bwMode="auto">
            <a:xfrm>
              <a:off x="5578" y="125"/>
              <a:ext cx="20" cy="21"/>
            </a:xfrm>
            <a:custGeom>
              <a:avLst/>
              <a:gdLst>
                <a:gd name="T0" fmla="*/ 10 w 20"/>
                <a:gd name="T1" fmla="*/ 0 h 21"/>
                <a:gd name="T2" fmla="*/ 0 w 20"/>
                <a:gd name="T3" fmla="*/ 14 h 21"/>
                <a:gd name="T4" fmla="*/ 10 w 20"/>
                <a:gd name="T5" fmla="*/ 21 h 21"/>
                <a:gd name="T6" fmla="*/ 20 w 20"/>
                <a:gd name="T7" fmla="*/ 10 h 21"/>
                <a:gd name="T8" fmla="*/ 10 w 20"/>
                <a:gd name="T9" fmla="*/ 2 h 21"/>
                <a:gd name="T10" fmla="*/ 10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10" y="0"/>
                  </a:moveTo>
                  <a:lnTo>
                    <a:pt x="0" y="14"/>
                  </a:lnTo>
                  <a:lnTo>
                    <a:pt x="10" y="21"/>
                  </a:lnTo>
                  <a:lnTo>
                    <a:pt x="20" y="10"/>
                  </a:lnTo>
                  <a:lnTo>
                    <a:pt x="10"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0" name="Freeform 322"/>
            <p:cNvSpPr>
              <a:spLocks/>
            </p:cNvSpPr>
            <p:nvPr userDrawn="1"/>
          </p:nvSpPr>
          <p:spPr bwMode="auto">
            <a:xfrm>
              <a:off x="5569" y="117"/>
              <a:ext cx="19" cy="22"/>
            </a:xfrm>
            <a:custGeom>
              <a:avLst/>
              <a:gdLst>
                <a:gd name="T0" fmla="*/ 8 w 19"/>
                <a:gd name="T1" fmla="*/ 0 h 22"/>
                <a:gd name="T2" fmla="*/ 0 w 19"/>
                <a:gd name="T3" fmla="*/ 14 h 22"/>
                <a:gd name="T4" fmla="*/ 10 w 19"/>
                <a:gd name="T5" fmla="*/ 22 h 22"/>
                <a:gd name="T6" fmla="*/ 19 w 19"/>
                <a:gd name="T7" fmla="*/ 8 h 22"/>
                <a:gd name="T8" fmla="*/ 9 w 19"/>
                <a:gd name="T9" fmla="*/ 2 h 22"/>
                <a:gd name="T10" fmla="*/ 8 w 19"/>
                <a:gd name="T11" fmla="*/ 0 h 22"/>
                <a:gd name="T12" fmla="*/ 9 w 19"/>
                <a:gd name="T13" fmla="*/ 2 h 22"/>
                <a:gd name="T14" fmla="*/ 8 w 19"/>
                <a:gd name="T15" fmla="*/ 0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0" y="14"/>
                  </a:lnTo>
                  <a:lnTo>
                    <a:pt x="10" y="22"/>
                  </a:lnTo>
                  <a:lnTo>
                    <a:pt x="19" y="8"/>
                  </a:lnTo>
                  <a:lnTo>
                    <a:pt x="9" y="2"/>
                  </a:lnTo>
                  <a:lnTo>
                    <a:pt x="8" y="0"/>
                  </a:lnTo>
                  <a:lnTo>
                    <a:pt x="9"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1" name="Freeform 323"/>
            <p:cNvSpPr>
              <a:spLocks/>
            </p:cNvSpPr>
            <p:nvPr userDrawn="1"/>
          </p:nvSpPr>
          <p:spPr bwMode="auto">
            <a:xfrm>
              <a:off x="5558" y="112"/>
              <a:ext cx="19" cy="20"/>
            </a:xfrm>
            <a:custGeom>
              <a:avLst/>
              <a:gdLst>
                <a:gd name="T0" fmla="*/ 7 w 19"/>
                <a:gd name="T1" fmla="*/ 0 h 20"/>
                <a:gd name="T2" fmla="*/ 0 w 19"/>
                <a:gd name="T3" fmla="*/ 15 h 20"/>
                <a:gd name="T4" fmla="*/ 12 w 19"/>
                <a:gd name="T5" fmla="*/ 20 h 20"/>
                <a:gd name="T6" fmla="*/ 19 w 19"/>
                <a:gd name="T7" fmla="*/ 5 h 20"/>
                <a:gd name="T8" fmla="*/ 7 w 19"/>
                <a:gd name="T9" fmla="*/ 0 h 20"/>
                <a:gd name="T10" fmla="*/ 7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7" y="0"/>
                  </a:moveTo>
                  <a:lnTo>
                    <a:pt x="0" y="15"/>
                  </a:lnTo>
                  <a:lnTo>
                    <a:pt x="12" y="20"/>
                  </a:lnTo>
                  <a:lnTo>
                    <a:pt x="19"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2" name="Freeform 324"/>
            <p:cNvSpPr>
              <a:spLocks/>
            </p:cNvSpPr>
            <p:nvPr userDrawn="1"/>
          </p:nvSpPr>
          <p:spPr bwMode="auto">
            <a:xfrm>
              <a:off x="5548" y="107"/>
              <a:ext cx="17" cy="20"/>
            </a:xfrm>
            <a:custGeom>
              <a:avLst/>
              <a:gdLst>
                <a:gd name="T0" fmla="*/ 5 w 17"/>
                <a:gd name="T1" fmla="*/ 0 h 20"/>
                <a:gd name="T2" fmla="*/ 0 w 17"/>
                <a:gd name="T3" fmla="*/ 14 h 20"/>
                <a:gd name="T4" fmla="*/ 11 w 17"/>
                <a:gd name="T5" fmla="*/ 20 h 20"/>
                <a:gd name="T6" fmla="*/ 17 w 17"/>
                <a:gd name="T7" fmla="*/ 5 h 20"/>
                <a:gd name="T8" fmla="*/ 5 w 17"/>
                <a:gd name="T9" fmla="*/ 0 h 20"/>
                <a:gd name="T10" fmla="*/ 5 w 17"/>
                <a:gd name="T11" fmla="*/ 0 h 20"/>
                <a:gd name="T12" fmla="*/ 5 w 17"/>
                <a:gd name="T13" fmla="*/ 0 h 20"/>
                <a:gd name="T14" fmla="*/ 5 w 17"/>
                <a:gd name="T15" fmla="*/ 0 h 20"/>
                <a:gd name="T16" fmla="*/ 5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5" y="0"/>
                  </a:moveTo>
                  <a:lnTo>
                    <a:pt x="0" y="14"/>
                  </a:lnTo>
                  <a:lnTo>
                    <a:pt x="11" y="20"/>
                  </a:lnTo>
                  <a:lnTo>
                    <a:pt x="17" y="5"/>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3" name="Freeform 325"/>
            <p:cNvSpPr>
              <a:spLocks/>
            </p:cNvSpPr>
            <p:nvPr userDrawn="1"/>
          </p:nvSpPr>
          <p:spPr bwMode="auto">
            <a:xfrm>
              <a:off x="5536" y="104"/>
              <a:ext cx="17" cy="19"/>
            </a:xfrm>
            <a:custGeom>
              <a:avLst/>
              <a:gdLst>
                <a:gd name="T0" fmla="*/ 2 w 17"/>
                <a:gd name="T1" fmla="*/ 0 h 19"/>
                <a:gd name="T2" fmla="*/ 0 w 17"/>
                <a:gd name="T3" fmla="*/ 15 h 19"/>
                <a:gd name="T4" fmla="*/ 13 w 17"/>
                <a:gd name="T5" fmla="*/ 19 h 19"/>
                <a:gd name="T6" fmla="*/ 17 w 17"/>
                <a:gd name="T7" fmla="*/ 3 h 19"/>
                <a:gd name="T8" fmla="*/ 4 w 17"/>
                <a:gd name="T9" fmla="*/ 0 h 19"/>
                <a:gd name="T10" fmla="*/ 2 w 17"/>
                <a:gd name="T11" fmla="*/ 0 h 19"/>
                <a:gd name="T12" fmla="*/ 4 w 17"/>
                <a:gd name="T13" fmla="*/ 0 h 19"/>
                <a:gd name="T14" fmla="*/ 2 w 17"/>
                <a:gd name="T15" fmla="*/ 0 h 19"/>
                <a:gd name="T16" fmla="*/ 2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2" y="0"/>
                  </a:moveTo>
                  <a:lnTo>
                    <a:pt x="0" y="15"/>
                  </a:lnTo>
                  <a:lnTo>
                    <a:pt x="13" y="19"/>
                  </a:lnTo>
                  <a:lnTo>
                    <a:pt x="17" y="3"/>
                  </a:lnTo>
                  <a:lnTo>
                    <a:pt x="4" y="0"/>
                  </a:lnTo>
                  <a:lnTo>
                    <a:pt x="2" y="0"/>
                  </a:lnTo>
                  <a:lnTo>
                    <a:pt x="4"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4" name="Freeform 326"/>
            <p:cNvSpPr>
              <a:spLocks/>
            </p:cNvSpPr>
            <p:nvPr userDrawn="1"/>
          </p:nvSpPr>
          <p:spPr bwMode="auto">
            <a:xfrm>
              <a:off x="5524" y="103"/>
              <a:ext cx="14" cy="16"/>
            </a:xfrm>
            <a:custGeom>
              <a:avLst/>
              <a:gdLst>
                <a:gd name="T0" fmla="*/ 0 w 14"/>
                <a:gd name="T1" fmla="*/ 16 h 16"/>
                <a:gd name="T2" fmla="*/ 13 w 14"/>
                <a:gd name="T3" fmla="*/ 16 h 16"/>
                <a:gd name="T4" fmla="*/ 14 w 14"/>
                <a:gd name="T5" fmla="*/ 1 h 16"/>
                <a:gd name="T6" fmla="*/ 1 w 14"/>
                <a:gd name="T7" fmla="*/ 0 h 16"/>
                <a:gd name="T8" fmla="*/ 0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6"/>
                  </a:moveTo>
                  <a:lnTo>
                    <a:pt x="13" y="16"/>
                  </a:lnTo>
                  <a:lnTo>
                    <a:pt x="14" y="1"/>
                  </a:lnTo>
                  <a:lnTo>
                    <a:pt x="1"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5" name="Freeform 327"/>
            <p:cNvSpPr>
              <a:spLocks/>
            </p:cNvSpPr>
            <p:nvPr userDrawn="1"/>
          </p:nvSpPr>
          <p:spPr bwMode="auto">
            <a:xfrm>
              <a:off x="5454" y="106"/>
              <a:ext cx="38" cy="213"/>
            </a:xfrm>
            <a:custGeom>
              <a:avLst/>
              <a:gdLst>
                <a:gd name="T0" fmla="*/ 16 w 38"/>
                <a:gd name="T1" fmla="*/ 213 h 213"/>
                <a:gd name="T2" fmla="*/ 38 w 38"/>
                <a:gd name="T3" fmla="*/ 2 h 213"/>
                <a:gd name="T4" fmla="*/ 24 w 38"/>
                <a:gd name="T5" fmla="*/ 0 h 213"/>
                <a:gd name="T6" fmla="*/ 0 w 38"/>
                <a:gd name="T7" fmla="*/ 211 h 213"/>
                <a:gd name="T8" fmla="*/ 16 w 38"/>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3">
                  <a:moveTo>
                    <a:pt x="16" y="213"/>
                  </a:moveTo>
                  <a:lnTo>
                    <a:pt x="38" y="2"/>
                  </a:lnTo>
                  <a:lnTo>
                    <a:pt x="24" y="0"/>
                  </a:lnTo>
                  <a:lnTo>
                    <a:pt x="0" y="211"/>
                  </a:lnTo>
                  <a:lnTo>
                    <a:pt x="16"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6" name="Rectangle 328"/>
            <p:cNvSpPr>
              <a:spLocks noChangeArrowheads="1"/>
            </p:cNvSpPr>
            <p:nvPr userDrawn="1"/>
          </p:nvSpPr>
          <p:spPr bwMode="auto">
            <a:xfrm>
              <a:off x="5461" y="305"/>
              <a:ext cx="64" cy="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47" name="Freeform 329"/>
            <p:cNvSpPr>
              <a:spLocks/>
            </p:cNvSpPr>
            <p:nvPr userDrawn="1"/>
          </p:nvSpPr>
          <p:spPr bwMode="auto">
            <a:xfrm>
              <a:off x="5623" y="218"/>
              <a:ext cx="15" cy="17"/>
            </a:xfrm>
            <a:custGeom>
              <a:avLst/>
              <a:gdLst>
                <a:gd name="T0" fmla="*/ 14 w 15"/>
                <a:gd name="T1" fmla="*/ 17 h 17"/>
                <a:gd name="T2" fmla="*/ 14 w 15"/>
                <a:gd name="T3" fmla="*/ 15 h 17"/>
                <a:gd name="T4" fmla="*/ 15 w 15"/>
                <a:gd name="T5" fmla="*/ 1 h 17"/>
                <a:gd name="T6" fmla="*/ 0 w 15"/>
                <a:gd name="T7" fmla="*/ 0 h 17"/>
                <a:gd name="T8" fmla="*/ 0 w 15"/>
                <a:gd name="T9" fmla="*/ 14 h 17"/>
                <a:gd name="T10" fmla="*/ 14 w 15"/>
                <a:gd name="T11" fmla="*/ 17 h 17"/>
                <a:gd name="T12" fmla="*/ 14 w 15"/>
                <a:gd name="T13" fmla="*/ 17 h 17"/>
                <a:gd name="T14" fmla="*/ 14 w 15"/>
                <a:gd name="T15" fmla="*/ 15 h 17"/>
                <a:gd name="T16" fmla="*/ 14 w 15"/>
                <a:gd name="T17" fmla="*/ 15 h 17"/>
                <a:gd name="T18" fmla="*/ 14 w 1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7">
                  <a:moveTo>
                    <a:pt x="14" y="17"/>
                  </a:moveTo>
                  <a:lnTo>
                    <a:pt x="14" y="15"/>
                  </a:lnTo>
                  <a:lnTo>
                    <a:pt x="15" y="1"/>
                  </a:lnTo>
                  <a:lnTo>
                    <a:pt x="0" y="0"/>
                  </a:lnTo>
                  <a:lnTo>
                    <a:pt x="0" y="14"/>
                  </a:lnTo>
                  <a:lnTo>
                    <a:pt x="14" y="17"/>
                  </a:lnTo>
                  <a:lnTo>
                    <a:pt x="14" y="15"/>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8" name="Freeform 330"/>
            <p:cNvSpPr>
              <a:spLocks/>
            </p:cNvSpPr>
            <p:nvPr userDrawn="1"/>
          </p:nvSpPr>
          <p:spPr bwMode="auto">
            <a:xfrm>
              <a:off x="5620" y="231"/>
              <a:ext cx="17" cy="17"/>
            </a:xfrm>
            <a:custGeom>
              <a:avLst/>
              <a:gdLst>
                <a:gd name="T0" fmla="*/ 14 w 17"/>
                <a:gd name="T1" fmla="*/ 17 h 17"/>
                <a:gd name="T2" fmla="*/ 14 w 17"/>
                <a:gd name="T3" fmla="*/ 17 h 17"/>
                <a:gd name="T4" fmla="*/ 17 w 17"/>
                <a:gd name="T5" fmla="*/ 4 h 17"/>
                <a:gd name="T6" fmla="*/ 3 w 17"/>
                <a:gd name="T7" fmla="*/ 0 h 17"/>
                <a:gd name="T8" fmla="*/ 0 w 17"/>
                <a:gd name="T9" fmla="*/ 14 h 17"/>
                <a:gd name="T10" fmla="*/ 14 w 17"/>
                <a:gd name="T11" fmla="*/ 17 h 17"/>
                <a:gd name="T12" fmla="*/ 14 w 17"/>
                <a:gd name="T13" fmla="*/ 17 h 17"/>
                <a:gd name="T14" fmla="*/ 14 w 17"/>
                <a:gd name="T15" fmla="*/ 17 h 17"/>
                <a:gd name="T16" fmla="*/ 14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17"/>
                  </a:moveTo>
                  <a:lnTo>
                    <a:pt x="14" y="17"/>
                  </a:lnTo>
                  <a:lnTo>
                    <a:pt x="17" y="4"/>
                  </a:lnTo>
                  <a:lnTo>
                    <a:pt x="3" y="0"/>
                  </a:lnTo>
                  <a:lnTo>
                    <a:pt x="0"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9" name="Freeform 331"/>
            <p:cNvSpPr>
              <a:spLocks/>
            </p:cNvSpPr>
            <p:nvPr userDrawn="1"/>
          </p:nvSpPr>
          <p:spPr bwMode="auto">
            <a:xfrm>
              <a:off x="5616" y="244"/>
              <a:ext cx="18" cy="17"/>
            </a:xfrm>
            <a:custGeom>
              <a:avLst/>
              <a:gdLst>
                <a:gd name="T0" fmla="*/ 14 w 18"/>
                <a:gd name="T1" fmla="*/ 17 h 17"/>
                <a:gd name="T2" fmla="*/ 14 w 18"/>
                <a:gd name="T3" fmla="*/ 17 h 17"/>
                <a:gd name="T4" fmla="*/ 18 w 18"/>
                <a:gd name="T5" fmla="*/ 4 h 17"/>
                <a:gd name="T6" fmla="*/ 4 w 18"/>
                <a:gd name="T7" fmla="*/ 0 h 17"/>
                <a:gd name="T8" fmla="*/ 0 w 18"/>
                <a:gd name="T9" fmla="*/ 12 h 17"/>
                <a:gd name="T10" fmla="*/ 14 w 18"/>
                <a:gd name="T11" fmla="*/ 17 h 17"/>
                <a:gd name="T12" fmla="*/ 14 w 18"/>
                <a:gd name="T13" fmla="*/ 17 h 17"/>
                <a:gd name="T14" fmla="*/ 14 w 18"/>
                <a:gd name="T15" fmla="*/ 17 h 17"/>
                <a:gd name="T16" fmla="*/ 14 w 1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4" y="17"/>
                  </a:moveTo>
                  <a:lnTo>
                    <a:pt x="14" y="17"/>
                  </a:lnTo>
                  <a:lnTo>
                    <a:pt x="18" y="4"/>
                  </a:lnTo>
                  <a:lnTo>
                    <a:pt x="4" y="0"/>
                  </a:lnTo>
                  <a:lnTo>
                    <a:pt x="0" y="12"/>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0" name="Freeform 332"/>
            <p:cNvSpPr>
              <a:spLocks/>
            </p:cNvSpPr>
            <p:nvPr userDrawn="1"/>
          </p:nvSpPr>
          <p:spPr bwMode="auto">
            <a:xfrm>
              <a:off x="5611" y="256"/>
              <a:ext cx="19" cy="18"/>
            </a:xfrm>
            <a:custGeom>
              <a:avLst/>
              <a:gdLst>
                <a:gd name="T0" fmla="*/ 13 w 19"/>
                <a:gd name="T1" fmla="*/ 18 h 18"/>
                <a:gd name="T2" fmla="*/ 13 w 19"/>
                <a:gd name="T3" fmla="*/ 18 h 18"/>
                <a:gd name="T4" fmla="*/ 19 w 19"/>
                <a:gd name="T5" fmla="*/ 5 h 18"/>
                <a:gd name="T6" fmla="*/ 5 w 19"/>
                <a:gd name="T7" fmla="*/ 0 h 18"/>
                <a:gd name="T8" fmla="*/ 0 w 19"/>
                <a:gd name="T9" fmla="*/ 12 h 18"/>
                <a:gd name="T10" fmla="*/ 13 w 19"/>
                <a:gd name="T11" fmla="*/ 18 h 18"/>
                <a:gd name="T12" fmla="*/ 13 w 19"/>
                <a:gd name="T13" fmla="*/ 18 h 18"/>
                <a:gd name="T14" fmla="*/ 13 w 19"/>
                <a:gd name="T15" fmla="*/ 18 h 18"/>
                <a:gd name="T16" fmla="*/ 13 w 1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8">
                  <a:moveTo>
                    <a:pt x="13" y="18"/>
                  </a:moveTo>
                  <a:lnTo>
                    <a:pt x="13" y="18"/>
                  </a:lnTo>
                  <a:lnTo>
                    <a:pt x="19" y="5"/>
                  </a:lnTo>
                  <a:lnTo>
                    <a:pt x="5" y="0"/>
                  </a:lnTo>
                  <a:lnTo>
                    <a:pt x="0" y="1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1" name="Freeform 333"/>
            <p:cNvSpPr>
              <a:spLocks/>
            </p:cNvSpPr>
            <p:nvPr userDrawn="1"/>
          </p:nvSpPr>
          <p:spPr bwMode="auto">
            <a:xfrm>
              <a:off x="5604" y="266"/>
              <a:ext cx="20" cy="20"/>
            </a:xfrm>
            <a:custGeom>
              <a:avLst/>
              <a:gdLst>
                <a:gd name="T0" fmla="*/ 12 w 20"/>
                <a:gd name="T1" fmla="*/ 20 h 20"/>
                <a:gd name="T2" fmla="*/ 13 w 20"/>
                <a:gd name="T3" fmla="*/ 20 h 20"/>
                <a:gd name="T4" fmla="*/ 20 w 20"/>
                <a:gd name="T5" fmla="*/ 8 h 20"/>
                <a:gd name="T6" fmla="*/ 7 w 20"/>
                <a:gd name="T7" fmla="*/ 0 h 20"/>
                <a:gd name="T8" fmla="*/ 0 w 20"/>
                <a:gd name="T9" fmla="*/ 11 h 20"/>
                <a:gd name="T10" fmla="*/ 12 w 20"/>
                <a:gd name="T11" fmla="*/ 20 h 20"/>
                <a:gd name="T12" fmla="*/ 12 w 20"/>
                <a:gd name="T13" fmla="*/ 20 h 20"/>
                <a:gd name="T14" fmla="*/ 12 w 20"/>
                <a:gd name="T15" fmla="*/ 20 h 20"/>
                <a:gd name="T16" fmla="*/ 13 w 20"/>
                <a:gd name="T17" fmla="*/ 20 h 20"/>
                <a:gd name="T18" fmla="*/ 12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2" y="20"/>
                  </a:moveTo>
                  <a:lnTo>
                    <a:pt x="13" y="20"/>
                  </a:lnTo>
                  <a:lnTo>
                    <a:pt x="20" y="8"/>
                  </a:lnTo>
                  <a:lnTo>
                    <a:pt x="7" y="0"/>
                  </a:lnTo>
                  <a:lnTo>
                    <a:pt x="0" y="11"/>
                  </a:lnTo>
                  <a:lnTo>
                    <a:pt x="12" y="20"/>
                  </a:lnTo>
                  <a:lnTo>
                    <a:pt x="13" y="20"/>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2" name="Freeform 334"/>
            <p:cNvSpPr>
              <a:spLocks/>
            </p:cNvSpPr>
            <p:nvPr userDrawn="1"/>
          </p:nvSpPr>
          <p:spPr bwMode="auto">
            <a:xfrm>
              <a:off x="5596" y="277"/>
              <a:ext cx="20" cy="20"/>
            </a:xfrm>
            <a:custGeom>
              <a:avLst/>
              <a:gdLst>
                <a:gd name="T0" fmla="*/ 11 w 20"/>
                <a:gd name="T1" fmla="*/ 20 h 20"/>
                <a:gd name="T2" fmla="*/ 12 w 20"/>
                <a:gd name="T3" fmla="*/ 20 h 20"/>
                <a:gd name="T4" fmla="*/ 20 w 20"/>
                <a:gd name="T5" fmla="*/ 9 h 20"/>
                <a:gd name="T6" fmla="*/ 8 w 20"/>
                <a:gd name="T7" fmla="*/ 0 h 20"/>
                <a:gd name="T8" fmla="*/ 0 w 20"/>
                <a:gd name="T9" fmla="*/ 9 h 20"/>
                <a:gd name="T10" fmla="*/ 11 w 20"/>
                <a:gd name="T11" fmla="*/ 20 h 20"/>
                <a:gd name="T12" fmla="*/ 11 w 20"/>
                <a:gd name="T13" fmla="*/ 20 h 20"/>
                <a:gd name="T14" fmla="*/ 12 w 20"/>
                <a:gd name="T15" fmla="*/ 20 h 20"/>
                <a:gd name="T16" fmla="*/ 12 w 20"/>
                <a:gd name="T17" fmla="*/ 20 h 20"/>
                <a:gd name="T18" fmla="*/ 11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1" y="20"/>
                  </a:moveTo>
                  <a:lnTo>
                    <a:pt x="12" y="20"/>
                  </a:lnTo>
                  <a:lnTo>
                    <a:pt x="20" y="9"/>
                  </a:lnTo>
                  <a:lnTo>
                    <a:pt x="8" y="0"/>
                  </a:lnTo>
                  <a:lnTo>
                    <a:pt x="0" y="9"/>
                  </a:lnTo>
                  <a:lnTo>
                    <a:pt x="11" y="20"/>
                  </a:lnTo>
                  <a:lnTo>
                    <a:pt x="12" y="20"/>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3" name="Freeform 335"/>
            <p:cNvSpPr>
              <a:spLocks/>
            </p:cNvSpPr>
            <p:nvPr userDrawn="1"/>
          </p:nvSpPr>
          <p:spPr bwMode="auto">
            <a:xfrm>
              <a:off x="5588" y="286"/>
              <a:ext cx="19" cy="20"/>
            </a:xfrm>
            <a:custGeom>
              <a:avLst/>
              <a:gdLst>
                <a:gd name="T0" fmla="*/ 10 w 19"/>
                <a:gd name="T1" fmla="*/ 20 h 20"/>
                <a:gd name="T2" fmla="*/ 11 w 19"/>
                <a:gd name="T3" fmla="*/ 20 h 20"/>
                <a:gd name="T4" fmla="*/ 19 w 19"/>
                <a:gd name="T5" fmla="*/ 11 h 20"/>
                <a:gd name="T6" fmla="*/ 8 w 19"/>
                <a:gd name="T7" fmla="*/ 0 h 20"/>
                <a:gd name="T8" fmla="*/ 0 w 19"/>
                <a:gd name="T9" fmla="*/ 8 h 20"/>
                <a:gd name="T10" fmla="*/ 10 w 19"/>
                <a:gd name="T11" fmla="*/ 20 h 20"/>
                <a:gd name="T12" fmla="*/ 10 w 19"/>
                <a:gd name="T13" fmla="*/ 20 h 20"/>
                <a:gd name="T14" fmla="*/ 10 w 19"/>
                <a:gd name="T15" fmla="*/ 20 h 20"/>
                <a:gd name="T16" fmla="*/ 11 w 19"/>
                <a:gd name="T17" fmla="*/ 20 h 20"/>
                <a:gd name="T18" fmla="*/ 10 w 1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0">
                  <a:moveTo>
                    <a:pt x="10" y="20"/>
                  </a:moveTo>
                  <a:lnTo>
                    <a:pt x="11" y="20"/>
                  </a:lnTo>
                  <a:lnTo>
                    <a:pt x="19" y="11"/>
                  </a:lnTo>
                  <a:lnTo>
                    <a:pt x="8" y="0"/>
                  </a:lnTo>
                  <a:lnTo>
                    <a:pt x="0" y="8"/>
                  </a:lnTo>
                  <a:lnTo>
                    <a:pt x="10"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4" name="Freeform 336"/>
            <p:cNvSpPr>
              <a:spLocks/>
            </p:cNvSpPr>
            <p:nvPr userDrawn="1"/>
          </p:nvSpPr>
          <p:spPr bwMode="auto">
            <a:xfrm>
              <a:off x="5578" y="294"/>
              <a:ext cx="20" cy="20"/>
            </a:xfrm>
            <a:custGeom>
              <a:avLst/>
              <a:gdLst>
                <a:gd name="T0" fmla="*/ 8 w 20"/>
                <a:gd name="T1" fmla="*/ 20 h 20"/>
                <a:gd name="T2" fmla="*/ 9 w 20"/>
                <a:gd name="T3" fmla="*/ 20 h 20"/>
                <a:gd name="T4" fmla="*/ 20 w 20"/>
                <a:gd name="T5" fmla="*/ 12 h 20"/>
                <a:gd name="T6" fmla="*/ 10 w 20"/>
                <a:gd name="T7" fmla="*/ 0 h 20"/>
                <a:gd name="T8" fmla="*/ 0 w 20"/>
                <a:gd name="T9" fmla="*/ 7 h 20"/>
                <a:gd name="T10" fmla="*/ 8 w 20"/>
                <a:gd name="T11" fmla="*/ 20 h 20"/>
                <a:gd name="T12" fmla="*/ 8 w 20"/>
                <a:gd name="T13" fmla="*/ 20 h 20"/>
                <a:gd name="T14" fmla="*/ 9 w 20"/>
                <a:gd name="T15" fmla="*/ 20 h 20"/>
                <a:gd name="T16" fmla="*/ 9 w 20"/>
                <a:gd name="T17" fmla="*/ 20 h 20"/>
                <a:gd name="T18" fmla="*/ 8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8" y="20"/>
                  </a:moveTo>
                  <a:lnTo>
                    <a:pt x="9" y="20"/>
                  </a:lnTo>
                  <a:lnTo>
                    <a:pt x="20" y="12"/>
                  </a:lnTo>
                  <a:lnTo>
                    <a:pt x="10" y="0"/>
                  </a:lnTo>
                  <a:lnTo>
                    <a:pt x="0" y="7"/>
                  </a:lnTo>
                  <a:lnTo>
                    <a:pt x="8" y="20"/>
                  </a:lnTo>
                  <a:lnTo>
                    <a:pt x="9"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5" name="Freeform 337"/>
            <p:cNvSpPr>
              <a:spLocks/>
            </p:cNvSpPr>
            <p:nvPr userDrawn="1"/>
          </p:nvSpPr>
          <p:spPr bwMode="auto">
            <a:xfrm>
              <a:off x="5569" y="301"/>
              <a:ext cx="17" cy="20"/>
            </a:xfrm>
            <a:custGeom>
              <a:avLst/>
              <a:gdLst>
                <a:gd name="T0" fmla="*/ 5 w 17"/>
                <a:gd name="T1" fmla="*/ 20 h 20"/>
                <a:gd name="T2" fmla="*/ 6 w 17"/>
                <a:gd name="T3" fmla="*/ 20 h 20"/>
                <a:gd name="T4" fmla="*/ 17 w 17"/>
                <a:gd name="T5" fmla="*/ 13 h 20"/>
                <a:gd name="T6" fmla="*/ 10 w 17"/>
                <a:gd name="T7" fmla="*/ 0 h 20"/>
                <a:gd name="T8" fmla="*/ 0 w 17"/>
                <a:gd name="T9" fmla="*/ 5 h 20"/>
                <a:gd name="T10" fmla="*/ 5 w 17"/>
                <a:gd name="T11" fmla="*/ 20 h 20"/>
                <a:gd name="T12" fmla="*/ 5 w 17"/>
                <a:gd name="T13" fmla="*/ 20 h 20"/>
                <a:gd name="T14" fmla="*/ 6 w 17"/>
                <a:gd name="T15" fmla="*/ 20 h 20"/>
                <a:gd name="T16" fmla="*/ 6 w 17"/>
                <a:gd name="T17" fmla="*/ 20 h 20"/>
                <a:gd name="T18" fmla="*/ 5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5" y="20"/>
                  </a:moveTo>
                  <a:lnTo>
                    <a:pt x="6" y="20"/>
                  </a:lnTo>
                  <a:lnTo>
                    <a:pt x="17" y="13"/>
                  </a:lnTo>
                  <a:lnTo>
                    <a:pt x="10" y="0"/>
                  </a:lnTo>
                  <a:lnTo>
                    <a:pt x="0" y="5"/>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6" name="Freeform 338"/>
            <p:cNvSpPr>
              <a:spLocks/>
            </p:cNvSpPr>
            <p:nvPr userDrawn="1"/>
          </p:nvSpPr>
          <p:spPr bwMode="auto">
            <a:xfrm>
              <a:off x="5557" y="306"/>
              <a:ext cx="17" cy="20"/>
            </a:xfrm>
            <a:custGeom>
              <a:avLst/>
              <a:gdLst>
                <a:gd name="T0" fmla="*/ 4 w 17"/>
                <a:gd name="T1" fmla="*/ 20 h 20"/>
                <a:gd name="T2" fmla="*/ 5 w 17"/>
                <a:gd name="T3" fmla="*/ 19 h 20"/>
                <a:gd name="T4" fmla="*/ 17 w 17"/>
                <a:gd name="T5" fmla="*/ 15 h 20"/>
                <a:gd name="T6" fmla="*/ 12 w 17"/>
                <a:gd name="T7" fmla="*/ 0 h 20"/>
                <a:gd name="T8" fmla="*/ 0 w 17"/>
                <a:gd name="T9" fmla="*/ 4 h 20"/>
                <a:gd name="T10" fmla="*/ 4 w 17"/>
                <a:gd name="T11" fmla="*/ 20 h 20"/>
                <a:gd name="T12" fmla="*/ 4 w 17"/>
                <a:gd name="T13" fmla="*/ 20 h 20"/>
                <a:gd name="T14" fmla="*/ 5 w 17"/>
                <a:gd name="T15" fmla="*/ 20 h 20"/>
                <a:gd name="T16" fmla="*/ 5 w 17"/>
                <a:gd name="T17" fmla="*/ 19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19"/>
                  </a:lnTo>
                  <a:lnTo>
                    <a:pt x="17" y="15"/>
                  </a:lnTo>
                  <a:lnTo>
                    <a:pt x="12" y="0"/>
                  </a:lnTo>
                  <a:lnTo>
                    <a:pt x="0" y="4"/>
                  </a:lnTo>
                  <a:lnTo>
                    <a:pt x="4" y="20"/>
                  </a:lnTo>
                  <a:lnTo>
                    <a:pt x="5" y="20"/>
                  </a:lnTo>
                  <a:lnTo>
                    <a:pt x="5" y="19"/>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 name="Freeform 339"/>
            <p:cNvSpPr>
              <a:spLocks/>
            </p:cNvSpPr>
            <p:nvPr userDrawn="1"/>
          </p:nvSpPr>
          <p:spPr bwMode="auto">
            <a:xfrm>
              <a:off x="5545" y="310"/>
              <a:ext cx="16" cy="18"/>
            </a:xfrm>
            <a:custGeom>
              <a:avLst/>
              <a:gdLst>
                <a:gd name="T0" fmla="*/ 3 w 16"/>
                <a:gd name="T1" fmla="*/ 18 h 18"/>
                <a:gd name="T2" fmla="*/ 3 w 16"/>
                <a:gd name="T3" fmla="*/ 18 h 18"/>
                <a:gd name="T4" fmla="*/ 16 w 16"/>
                <a:gd name="T5" fmla="*/ 16 h 18"/>
                <a:gd name="T6" fmla="*/ 13 w 16"/>
                <a:gd name="T7" fmla="*/ 0 h 18"/>
                <a:gd name="T8" fmla="*/ 0 w 16"/>
                <a:gd name="T9" fmla="*/ 3 h 18"/>
                <a:gd name="T10" fmla="*/ 3 w 16"/>
                <a:gd name="T11" fmla="*/ 18 h 18"/>
                <a:gd name="T12" fmla="*/ 3 w 16"/>
                <a:gd name="T13" fmla="*/ 18 h 18"/>
                <a:gd name="T14" fmla="*/ 3 w 16"/>
                <a:gd name="T15" fmla="*/ 18 h 18"/>
                <a:gd name="T16" fmla="*/ 3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3" y="18"/>
                  </a:moveTo>
                  <a:lnTo>
                    <a:pt x="3" y="18"/>
                  </a:lnTo>
                  <a:lnTo>
                    <a:pt x="16" y="16"/>
                  </a:lnTo>
                  <a:lnTo>
                    <a:pt x="13" y="0"/>
                  </a:lnTo>
                  <a:lnTo>
                    <a:pt x="0" y="3"/>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 name="Freeform 340"/>
            <p:cNvSpPr>
              <a:spLocks/>
            </p:cNvSpPr>
            <p:nvPr userDrawn="1"/>
          </p:nvSpPr>
          <p:spPr bwMode="auto">
            <a:xfrm>
              <a:off x="5533" y="313"/>
              <a:ext cx="15" cy="17"/>
            </a:xfrm>
            <a:custGeom>
              <a:avLst/>
              <a:gdLst>
                <a:gd name="T0" fmla="*/ 1 w 15"/>
                <a:gd name="T1" fmla="*/ 17 h 17"/>
                <a:gd name="T2" fmla="*/ 15 w 15"/>
                <a:gd name="T3" fmla="*/ 15 h 17"/>
                <a:gd name="T4" fmla="*/ 13 w 15"/>
                <a:gd name="T5" fmla="*/ 0 h 17"/>
                <a:gd name="T6" fmla="*/ 0 w 15"/>
                <a:gd name="T7" fmla="*/ 1 h 17"/>
                <a:gd name="T8" fmla="*/ 1 w 1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1" y="17"/>
                  </a:moveTo>
                  <a:lnTo>
                    <a:pt x="15" y="15"/>
                  </a:lnTo>
                  <a:lnTo>
                    <a:pt x="13" y="0"/>
                  </a:lnTo>
                  <a:lnTo>
                    <a:pt x="0" y="1"/>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9" name="Freeform 341"/>
            <p:cNvSpPr>
              <a:spLocks/>
            </p:cNvSpPr>
            <p:nvPr userDrawn="1"/>
          </p:nvSpPr>
          <p:spPr bwMode="auto">
            <a:xfrm>
              <a:off x="5613" y="210"/>
              <a:ext cx="16" cy="16"/>
            </a:xfrm>
            <a:custGeom>
              <a:avLst/>
              <a:gdLst>
                <a:gd name="T0" fmla="*/ 15 w 16"/>
                <a:gd name="T1" fmla="*/ 16 h 16"/>
                <a:gd name="T2" fmla="*/ 15 w 16"/>
                <a:gd name="T3" fmla="*/ 14 h 16"/>
                <a:gd name="T4" fmla="*/ 16 w 16"/>
                <a:gd name="T5" fmla="*/ 0 h 16"/>
                <a:gd name="T6" fmla="*/ 0 w 16"/>
                <a:gd name="T7" fmla="*/ 0 h 16"/>
                <a:gd name="T8" fmla="*/ 0 w 16"/>
                <a:gd name="T9" fmla="*/ 13 h 16"/>
                <a:gd name="T10" fmla="*/ 15 w 16"/>
                <a:gd name="T11" fmla="*/ 16 h 16"/>
                <a:gd name="T12" fmla="*/ 15 w 16"/>
                <a:gd name="T13" fmla="*/ 16 h 16"/>
                <a:gd name="T14" fmla="*/ 15 w 16"/>
                <a:gd name="T15" fmla="*/ 14 h 16"/>
                <a:gd name="T16" fmla="*/ 15 w 16"/>
                <a:gd name="T17" fmla="*/ 14 h 16"/>
                <a:gd name="T18" fmla="*/ 15 w 16"/>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5" y="16"/>
                  </a:moveTo>
                  <a:lnTo>
                    <a:pt x="15" y="14"/>
                  </a:lnTo>
                  <a:lnTo>
                    <a:pt x="16" y="0"/>
                  </a:lnTo>
                  <a:lnTo>
                    <a:pt x="0" y="0"/>
                  </a:lnTo>
                  <a:lnTo>
                    <a:pt x="0" y="13"/>
                  </a:lnTo>
                  <a:lnTo>
                    <a:pt x="15" y="16"/>
                  </a:lnTo>
                  <a:lnTo>
                    <a:pt x="15" y="14"/>
                  </a:lnTo>
                  <a:lnTo>
                    <a:pt x="1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0" name="Freeform 342"/>
            <p:cNvSpPr>
              <a:spLocks/>
            </p:cNvSpPr>
            <p:nvPr userDrawn="1"/>
          </p:nvSpPr>
          <p:spPr bwMode="auto">
            <a:xfrm>
              <a:off x="5611" y="223"/>
              <a:ext cx="17" cy="17"/>
            </a:xfrm>
            <a:custGeom>
              <a:avLst/>
              <a:gdLst>
                <a:gd name="T0" fmla="*/ 14 w 17"/>
                <a:gd name="T1" fmla="*/ 17 h 17"/>
                <a:gd name="T2" fmla="*/ 14 w 17"/>
                <a:gd name="T3" fmla="*/ 16 h 17"/>
                <a:gd name="T4" fmla="*/ 17 w 17"/>
                <a:gd name="T5" fmla="*/ 3 h 17"/>
                <a:gd name="T6" fmla="*/ 2 w 17"/>
                <a:gd name="T7" fmla="*/ 0 h 17"/>
                <a:gd name="T8" fmla="*/ 0 w 17"/>
                <a:gd name="T9" fmla="*/ 13 h 17"/>
                <a:gd name="T10" fmla="*/ 14 w 17"/>
                <a:gd name="T11" fmla="*/ 17 h 17"/>
                <a:gd name="T12" fmla="*/ 14 w 17"/>
                <a:gd name="T13" fmla="*/ 17 h 17"/>
                <a:gd name="T14" fmla="*/ 14 w 17"/>
                <a:gd name="T15" fmla="*/ 16 h 17"/>
                <a:gd name="T16" fmla="*/ 14 w 17"/>
                <a:gd name="T17" fmla="*/ 16 h 17"/>
                <a:gd name="T18" fmla="*/ 14 w 1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4" y="17"/>
                  </a:moveTo>
                  <a:lnTo>
                    <a:pt x="14" y="16"/>
                  </a:lnTo>
                  <a:lnTo>
                    <a:pt x="17" y="3"/>
                  </a:lnTo>
                  <a:lnTo>
                    <a:pt x="2" y="0"/>
                  </a:lnTo>
                  <a:lnTo>
                    <a:pt x="0" y="13"/>
                  </a:lnTo>
                  <a:lnTo>
                    <a:pt x="14" y="17"/>
                  </a:lnTo>
                  <a:lnTo>
                    <a:pt x="14" y="16"/>
                  </a:lnTo>
                  <a:lnTo>
                    <a:pt x="14"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1" name="Freeform 343"/>
            <p:cNvSpPr>
              <a:spLocks/>
            </p:cNvSpPr>
            <p:nvPr userDrawn="1"/>
          </p:nvSpPr>
          <p:spPr bwMode="auto">
            <a:xfrm>
              <a:off x="5607" y="235"/>
              <a:ext cx="18" cy="18"/>
            </a:xfrm>
            <a:custGeom>
              <a:avLst/>
              <a:gdLst>
                <a:gd name="T0" fmla="*/ 14 w 18"/>
                <a:gd name="T1" fmla="*/ 18 h 18"/>
                <a:gd name="T2" fmla="*/ 14 w 18"/>
                <a:gd name="T3" fmla="*/ 17 h 18"/>
                <a:gd name="T4" fmla="*/ 18 w 18"/>
                <a:gd name="T5" fmla="*/ 5 h 18"/>
                <a:gd name="T6" fmla="*/ 4 w 18"/>
                <a:gd name="T7" fmla="*/ 0 h 18"/>
                <a:gd name="T8" fmla="*/ 0 w 18"/>
                <a:gd name="T9" fmla="*/ 12 h 18"/>
                <a:gd name="T10" fmla="*/ 14 w 1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8">
                  <a:moveTo>
                    <a:pt x="14" y="18"/>
                  </a:moveTo>
                  <a:lnTo>
                    <a:pt x="14" y="17"/>
                  </a:lnTo>
                  <a:lnTo>
                    <a:pt x="18" y="5"/>
                  </a:lnTo>
                  <a:lnTo>
                    <a:pt x="4" y="0"/>
                  </a:lnTo>
                  <a:lnTo>
                    <a:pt x="0" y="12"/>
                  </a:lnTo>
                  <a:lnTo>
                    <a:pt x="1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2" name="Freeform 344"/>
            <p:cNvSpPr>
              <a:spLocks/>
            </p:cNvSpPr>
            <p:nvPr userDrawn="1"/>
          </p:nvSpPr>
          <p:spPr bwMode="auto">
            <a:xfrm>
              <a:off x="5602" y="247"/>
              <a:ext cx="19" cy="18"/>
            </a:xfrm>
            <a:custGeom>
              <a:avLst/>
              <a:gdLst>
                <a:gd name="T0" fmla="*/ 13 w 19"/>
                <a:gd name="T1" fmla="*/ 18 h 18"/>
                <a:gd name="T2" fmla="*/ 14 w 19"/>
                <a:gd name="T3" fmla="*/ 17 h 18"/>
                <a:gd name="T4" fmla="*/ 19 w 19"/>
                <a:gd name="T5" fmla="*/ 6 h 18"/>
                <a:gd name="T6" fmla="*/ 5 w 19"/>
                <a:gd name="T7" fmla="*/ 0 h 18"/>
                <a:gd name="T8" fmla="*/ 0 w 19"/>
                <a:gd name="T9" fmla="*/ 12 h 18"/>
                <a:gd name="T10" fmla="*/ 13 w 19"/>
                <a:gd name="T11" fmla="*/ 18 h 18"/>
                <a:gd name="T12" fmla="*/ 13 w 19"/>
                <a:gd name="T13" fmla="*/ 18 h 18"/>
                <a:gd name="T14" fmla="*/ 13 w 19"/>
                <a:gd name="T15" fmla="*/ 18 h 18"/>
                <a:gd name="T16" fmla="*/ 14 w 19"/>
                <a:gd name="T17" fmla="*/ 17 h 18"/>
                <a:gd name="T18" fmla="*/ 13 w 19"/>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8">
                  <a:moveTo>
                    <a:pt x="13" y="18"/>
                  </a:moveTo>
                  <a:lnTo>
                    <a:pt x="14" y="17"/>
                  </a:lnTo>
                  <a:lnTo>
                    <a:pt x="19" y="6"/>
                  </a:lnTo>
                  <a:lnTo>
                    <a:pt x="5" y="0"/>
                  </a:lnTo>
                  <a:lnTo>
                    <a:pt x="0" y="12"/>
                  </a:lnTo>
                  <a:lnTo>
                    <a:pt x="13" y="18"/>
                  </a:lnTo>
                  <a:lnTo>
                    <a:pt x="14" y="17"/>
                  </a:lnTo>
                  <a:lnTo>
                    <a:pt x="13"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3" name="Freeform 345"/>
            <p:cNvSpPr>
              <a:spLocks/>
            </p:cNvSpPr>
            <p:nvPr userDrawn="1"/>
          </p:nvSpPr>
          <p:spPr bwMode="auto">
            <a:xfrm>
              <a:off x="5595" y="257"/>
              <a:ext cx="20" cy="21"/>
            </a:xfrm>
            <a:custGeom>
              <a:avLst/>
              <a:gdLst>
                <a:gd name="T0" fmla="*/ 12 w 20"/>
                <a:gd name="T1" fmla="*/ 21 h 21"/>
                <a:gd name="T2" fmla="*/ 13 w 20"/>
                <a:gd name="T3" fmla="*/ 20 h 21"/>
                <a:gd name="T4" fmla="*/ 20 w 20"/>
                <a:gd name="T5" fmla="*/ 8 h 21"/>
                <a:gd name="T6" fmla="*/ 7 w 20"/>
                <a:gd name="T7" fmla="*/ 0 h 21"/>
                <a:gd name="T8" fmla="*/ 0 w 20"/>
                <a:gd name="T9" fmla="*/ 12 h 21"/>
                <a:gd name="T10" fmla="*/ 12 w 20"/>
                <a:gd name="T11" fmla="*/ 21 h 21"/>
                <a:gd name="T12" fmla="*/ 12 w 20"/>
                <a:gd name="T13" fmla="*/ 21 h 21"/>
                <a:gd name="T14" fmla="*/ 13 w 20"/>
                <a:gd name="T15" fmla="*/ 20 h 21"/>
                <a:gd name="T16" fmla="*/ 13 w 20"/>
                <a:gd name="T17" fmla="*/ 20 h 21"/>
                <a:gd name="T18" fmla="*/ 12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2" y="21"/>
                  </a:moveTo>
                  <a:lnTo>
                    <a:pt x="13" y="20"/>
                  </a:lnTo>
                  <a:lnTo>
                    <a:pt x="20" y="8"/>
                  </a:lnTo>
                  <a:lnTo>
                    <a:pt x="7" y="0"/>
                  </a:lnTo>
                  <a:lnTo>
                    <a:pt x="0" y="12"/>
                  </a:lnTo>
                  <a:lnTo>
                    <a:pt x="12" y="21"/>
                  </a:lnTo>
                  <a:lnTo>
                    <a:pt x="13" y="20"/>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4" name="Freeform 346"/>
            <p:cNvSpPr>
              <a:spLocks/>
            </p:cNvSpPr>
            <p:nvPr userDrawn="1"/>
          </p:nvSpPr>
          <p:spPr bwMode="auto">
            <a:xfrm>
              <a:off x="5587" y="268"/>
              <a:ext cx="20" cy="20"/>
            </a:xfrm>
            <a:custGeom>
              <a:avLst/>
              <a:gdLst>
                <a:gd name="T0" fmla="*/ 12 w 20"/>
                <a:gd name="T1" fmla="*/ 20 h 20"/>
                <a:gd name="T2" fmla="*/ 12 w 20"/>
                <a:gd name="T3" fmla="*/ 20 h 20"/>
                <a:gd name="T4" fmla="*/ 20 w 20"/>
                <a:gd name="T5" fmla="*/ 10 h 20"/>
                <a:gd name="T6" fmla="*/ 8 w 20"/>
                <a:gd name="T7" fmla="*/ 0 h 20"/>
                <a:gd name="T8" fmla="*/ 0 w 20"/>
                <a:gd name="T9" fmla="*/ 9 h 20"/>
                <a:gd name="T10" fmla="*/ 12 w 20"/>
                <a:gd name="T11" fmla="*/ 20 h 20"/>
                <a:gd name="T12" fmla="*/ 12 w 20"/>
                <a:gd name="T13" fmla="*/ 20 h 20"/>
                <a:gd name="T14" fmla="*/ 12 w 20"/>
                <a:gd name="T15" fmla="*/ 20 h 20"/>
                <a:gd name="T16" fmla="*/ 12 w 2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20"/>
                  </a:moveTo>
                  <a:lnTo>
                    <a:pt x="12" y="20"/>
                  </a:lnTo>
                  <a:lnTo>
                    <a:pt x="20" y="10"/>
                  </a:lnTo>
                  <a:lnTo>
                    <a:pt x="8" y="0"/>
                  </a:lnTo>
                  <a:lnTo>
                    <a:pt x="0" y="9"/>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5" name="Freeform 347"/>
            <p:cNvSpPr>
              <a:spLocks/>
            </p:cNvSpPr>
            <p:nvPr userDrawn="1"/>
          </p:nvSpPr>
          <p:spPr bwMode="auto">
            <a:xfrm>
              <a:off x="5579" y="277"/>
              <a:ext cx="20" cy="20"/>
            </a:xfrm>
            <a:custGeom>
              <a:avLst/>
              <a:gdLst>
                <a:gd name="T0" fmla="*/ 9 w 20"/>
                <a:gd name="T1" fmla="*/ 20 h 20"/>
                <a:gd name="T2" fmla="*/ 11 w 20"/>
                <a:gd name="T3" fmla="*/ 20 h 20"/>
                <a:gd name="T4" fmla="*/ 20 w 20"/>
                <a:gd name="T5" fmla="*/ 11 h 20"/>
                <a:gd name="T6" fmla="*/ 9 w 20"/>
                <a:gd name="T7" fmla="*/ 0 h 20"/>
                <a:gd name="T8" fmla="*/ 0 w 20"/>
                <a:gd name="T9" fmla="*/ 8 h 20"/>
                <a:gd name="T10" fmla="*/ 9 w 20"/>
                <a:gd name="T11" fmla="*/ 20 h 20"/>
                <a:gd name="T12" fmla="*/ 9 w 20"/>
                <a:gd name="T13" fmla="*/ 20 h 20"/>
                <a:gd name="T14" fmla="*/ 9 w 20"/>
                <a:gd name="T15" fmla="*/ 20 h 20"/>
                <a:gd name="T16" fmla="*/ 11 w 20"/>
                <a:gd name="T17" fmla="*/ 20 h 20"/>
                <a:gd name="T18" fmla="*/ 9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9" y="20"/>
                  </a:moveTo>
                  <a:lnTo>
                    <a:pt x="11" y="20"/>
                  </a:lnTo>
                  <a:lnTo>
                    <a:pt x="20" y="11"/>
                  </a:lnTo>
                  <a:lnTo>
                    <a:pt x="9" y="0"/>
                  </a:lnTo>
                  <a:lnTo>
                    <a:pt x="0" y="8"/>
                  </a:lnTo>
                  <a:lnTo>
                    <a:pt x="9" y="20"/>
                  </a:lnTo>
                  <a:lnTo>
                    <a:pt x="11" y="20"/>
                  </a:lnTo>
                  <a:lnTo>
                    <a:pt x="9"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6" name="Freeform 348"/>
            <p:cNvSpPr>
              <a:spLocks/>
            </p:cNvSpPr>
            <p:nvPr userDrawn="1"/>
          </p:nvSpPr>
          <p:spPr bwMode="auto">
            <a:xfrm>
              <a:off x="5569" y="285"/>
              <a:ext cx="19" cy="21"/>
            </a:xfrm>
            <a:custGeom>
              <a:avLst/>
              <a:gdLst>
                <a:gd name="T0" fmla="*/ 8 w 19"/>
                <a:gd name="T1" fmla="*/ 21 h 21"/>
                <a:gd name="T2" fmla="*/ 9 w 19"/>
                <a:gd name="T3" fmla="*/ 20 h 21"/>
                <a:gd name="T4" fmla="*/ 19 w 19"/>
                <a:gd name="T5" fmla="*/ 12 h 21"/>
                <a:gd name="T6" fmla="*/ 10 w 19"/>
                <a:gd name="T7" fmla="*/ 0 h 21"/>
                <a:gd name="T8" fmla="*/ 0 w 19"/>
                <a:gd name="T9" fmla="*/ 8 h 21"/>
                <a:gd name="T10" fmla="*/ 8 w 19"/>
                <a:gd name="T11" fmla="*/ 21 h 21"/>
                <a:gd name="T12" fmla="*/ 8 w 19"/>
                <a:gd name="T13" fmla="*/ 21 h 21"/>
                <a:gd name="T14" fmla="*/ 9 w 19"/>
                <a:gd name="T15" fmla="*/ 20 h 21"/>
                <a:gd name="T16" fmla="*/ 9 w 19"/>
                <a:gd name="T17" fmla="*/ 20 h 21"/>
                <a:gd name="T18" fmla="*/ 8 w 19"/>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1">
                  <a:moveTo>
                    <a:pt x="8" y="21"/>
                  </a:moveTo>
                  <a:lnTo>
                    <a:pt x="9" y="20"/>
                  </a:lnTo>
                  <a:lnTo>
                    <a:pt x="19" y="12"/>
                  </a:lnTo>
                  <a:lnTo>
                    <a:pt x="10" y="0"/>
                  </a:lnTo>
                  <a:lnTo>
                    <a:pt x="0" y="8"/>
                  </a:lnTo>
                  <a:lnTo>
                    <a:pt x="8" y="21"/>
                  </a:lnTo>
                  <a:lnTo>
                    <a:pt x="9" y="20"/>
                  </a:lnTo>
                  <a:lnTo>
                    <a:pt x="8"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 name="Freeform 349"/>
            <p:cNvSpPr>
              <a:spLocks/>
            </p:cNvSpPr>
            <p:nvPr userDrawn="1"/>
          </p:nvSpPr>
          <p:spPr bwMode="auto">
            <a:xfrm>
              <a:off x="5558" y="292"/>
              <a:ext cx="19" cy="19"/>
            </a:xfrm>
            <a:custGeom>
              <a:avLst/>
              <a:gdLst>
                <a:gd name="T0" fmla="*/ 7 w 19"/>
                <a:gd name="T1" fmla="*/ 19 h 19"/>
                <a:gd name="T2" fmla="*/ 8 w 19"/>
                <a:gd name="T3" fmla="*/ 19 h 19"/>
                <a:gd name="T4" fmla="*/ 19 w 19"/>
                <a:gd name="T5" fmla="*/ 14 h 19"/>
                <a:gd name="T6" fmla="*/ 12 w 19"/>
                <a:gd name="T7" fmla="*/ 0 h 19"/>
                <a:gd name="T8" fmla="*/ 0 w 19"/>
                <a:gd name="T9" fmla="*/ 5 h 19"/>
                <a:gd name="T10" fmla="*/ 7 w 19"/>
                <a:gd name="T11" fmla="*/ 19 h 19"/>
                <a:gd name="T12" fmla="*/ 7 w 19"/>
                <a:gd name="T13" fmla="*/ 19 h 19"/>
                <a:gd name="T14" fmla="*/ 7 w 19"/>
                <a:gd name="T15" fmla="*/ 19 h 19"/>
                <a:gd name="T16" fmla="*/ 8 w 19"/>
                <a:gd name="T17" fmla="*/ 19 h 19"/>
                <a:gd name="T18" fmla="*/ 7 w 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9">
                  <a:moveTo>
                    <a:pt x="7" y="19"/>
                  </a:moveTo>
                  <a:lnTo>
                    <a:pt x="8" y="19"/>
                  </a:lnTo>
                  <a:lnTo>
                    <a:pt x="19" y="14"/>
                  </a:lnTo>
                  <a:lnTo>
                    <a:pt x="12" y="0"/>
                  </a:lnTo>
                  <a:lnTo>
                    <a:pt x="0" y="5"/>
                  </a:lnTo>
                  <a:lnTo>
                    <a:pt x="7" y="19"/>
                  </a:lnTo>
                  <a:lnTo>
                    <a:pt x="8" y="19"/>
                  </a:lnTo>
                  <a:lnTo>
                    <a:pt x="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 name="Freeform 350"/>
            <p:cNvSpPr>
              <a:spLocks/>
            </p:cNvSpPr>
            <p:nvPr userDrawn="1"/>
          </p:nvSpPr>
          <p:spPr bwMode="auto">
            <a:xfrm>
              <a:off x="5548" y="297"/>
              <a:ext cx="17" cy="20"/>
            </a:xfrm>
            <a:custGeom>
              <a:avLst/>
              <a:gdLst>
                <a:gd name="T0" fmla="*/ 4 w 17"/>
                <a:gd name="T1" fmla="*/ 20 h 20"/>
                <a:gd name="T2" fmla="*/ 5 w 17"/>
                <a:gd name="T3" fmla="*/ 20 h 20"/>
                <a:gd name="T4" fmla="*/ 17 w 17"/>
                <a:gd name="T5" fmla="*/ 14 h 20"/>
                <a:gd name="T6" fmla="*/ 11 w 17"/>
                <a:gd name="T7" fmla="*/ 0 h 20"/>
                <a:gd name="T8" fmla="*/ 0 w 17"/>
                <a:gd name="T9" fmla="*/ 5 h 20"/>
                <a:gd name="T10" fmla="*/ 4 w 17"/>
                <a:gd name="T11" fmla="*/ 20 h 20"/>
                <a:gd name="T12" fmla="*/ 4 w 17"/>
                <a:gd name="T13" fmla="*/ 20 h 20"/>
                <a:gd name="T14" fmla="*/ 5 w 17"/>
                <a:gd name="T15" fmla="*/ 20 h 20"/>
                <a:gd name="T16" fmla="*/ 5 w 17"/>
                <a:gd name="T17" fmla="*/ 20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20"/>
                  </a:lnTo>
                  <a:lnTo>
                    <a:pt x="17" y="14"/>
                  </a:lnTo>
                  <a:lnTo>
                    <a:pt x="11" y="0"/>
                  </a:lnTo>
                  <a:lnTo>
                    <a:pt x="0" y="5"/>
                  </a:lnTo>
                  <a:lnTo>
                    <a:pt x="4" y="20"/>
                  </a:lnTo>
                  <a:lnTo>
                    <a:pt x="5" y="2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 name="Freeform 351"/>
            <p:cNvSpPr>
              <a:spLocks/>
            </p:cNvSpPr>
            <p:nvPr userDrawn="1"/>
          </p:nvSpPr>
          <p:spPr bwMode="auto">
            <a:xfrm>
              <a:off x="5536" y="301"/>
              <a:ext cx="16" cy="18"/>
            </a:xfrm>
            <a:custGeom>
              <a:avLst/>
              <a:gdLst>
                <a:gd name="T0" fmla="*/ 2 w 16"/>
                <a:gd name="T1" fmla="*/ 18 h 18"/>
                <a:gd name="T2" fmla="*/ 2 w 16"/>
                <a:gd name="T3" fmla="*/ 18 h 18"/>
                <a:gd name="T4" fmla="*/ 16 w 16"/>
                <a:gd name="T5" fmla="*/ 16 h 18"/>
                <a:gd name="T6" fmla="*/ 13 w 16"/>
                <a:gd name="T7" fmla="*/ 0 h 18"/>
                <a:gd name="T8" fmla="*/ 0 w 16"/>
                <a:gd name="T9" fmla="*/ 2 h 18"/>
                <a:gd name="T10" fmla="*/ 2 w 16"/>
                <a:gd name="T11" fmla="*/ 18 h 18"/>
                <a:gd name="T12" fmla="*/ 2 w 16"/>
                <a:gd name="T13" fmla="*/ 18 h 18"/>
                <a:gd name="T14" fmla="*/ 2 w 16"/>
                <a:gd name="T15" fmla="*/ 18 h 18"/>
                <a:gd name="T16" fmla="*/ 2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2" y="18"/>
                  </a:moveTo>
                  <a:lnTo>
                    <a:pt x="2" y="18"/>
                  </a:lnTo>
                  <a:lnTo>
                    <a:pt x="16" y="16"/>
                  </a:lnTo>
                  <a:lnTo>
                    <a:pt x="13" y="0"/>
                  </a:lnTo>
                  <a:lnTo>
                    <a:pt x="0" y="2"/>
                  </a:lnTo>
                  <a:lnTo>
                    <a:pt x="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 name="Freeform 352"/>
            <p:cNvSpPr>
              <a:spLocks/>
            </p:cNvSpPr>
            <p:nvPr userDrawn="1"/>
          </p:nvSpPr>
          <p:spPr bwMode="auto">
            <a:xfrm>
              <a:off x="5524" y="303"/>
              <a:ext cx="14" cy="16"/>
            </a:xfrm>
            <a:custGeom>
              <a:avLst/>
              <a:gdLst>
                <a:gd name="T0" fmla="*/ 1 w 14"/>
                <a:gd name="T1" fmla="*/ 16 h 16"/>
                <a:gd name="T2" fmla="*/ 14 w 14"/>
                <a:gd name="T3" fmla="*/ 16 h 16"/>
                <a:gd name="T4" fmla="*/ 13 w 14"/>
                <a:gd name="T5" fmla="*/ 0 h 16"/>
                <a:gd name="T6" fmla="*/ 0 w 14"/>
                <a:gd name="T7" fmla="*/ 2 h 16"/>
                <a:gd name="T8" fmla="*/ 1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1" y="16"/>
                  </a:moveTo>
                  <a:lnTo>
                    <a:pt x="14" y="16"/>
                  </a:lnTo>
                  <a:lnTo>
                    <a:pt x="13" y="0"/>
                  </a:lnTo>
                  <a:lnTo>
                    <a:pt x="0" y="2"/>
                  </a:lnTo>
                  <a:lnTo>
                    <a:pt x="1"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 name="Rectangle 353"/>
            <p:cNvSpPr>
              <a:spLocks noChangeArrowheads="1"/>
            </p:cNvSpPr>
            <p:nvPr userDrawn="1"/>
          </p:nvSpPr>
          <p:spPr bwMode="auto">
            <a:xfrm>
              <a:off x="5634" y="212"/>
              <a:ext cx="6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72" name="Rectangle 354"/>
            <p:cNvSpPr>
              <a:spLocks noChangeArrowheads="1"/>
            </p:cNvSpPr>
            <p:nvPr userDrawn="1"/>
          </p:nvSpPr>
          <p:spPr bwMode="auto">
            <a:xfrm>
              <a:off x="5625" y="203"/>
              <a:ext cx="63"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73" name="Freeform 355"/>
            <p:cNvSpPr>
              <a:spLocks/>
            </p:cNvSpPr>
            <p:nvPr userDrawn="1"/>
          </p:nvSpPr>
          <p:spPr bwMode="auto">
            <a:xfrm>
              <a:off x="5644" y="197"/>
              <a:ext cx="31" cy="33"/>
            </a:xfrm>
            <a:custGeom>
              <a:avLst/>
              <a:gdLst>
                <a:gd name="T0" fmla="*/ 31 w 31"/>
                <a:gd name="T1" fmla="*/ 15 h 33"/>
                <a:gd name="T2" fmla="*/ 31 w 31"/>
                <a:gd name="T3" fmla="*/ 14 h 33"/>
                <a:gd name="T4" fmla="*/ 31 w 31"/>
                <a:gd name="T5" fmla="*/ 11 h 33"/>
                <a:gd name="T6" fmla="*/ 30 w 31"/>
                <a:gd name="T7" fmla="*/ 10 h 33"/>
                <a:gd name="T8" fmla="*/ 29 w 31"/>
                <a:gd name="T9" fmla="*/ 7 h 33"/>
                <a:gd name="T10" fmla="*/ 29 w 31"/>
                <a:gd name="T11" fmla="*/ 6 h 33"/>
                <a:gd name="T12" fmla="*/ 26 w 31"/>
                <a:gd name="T13" fmla="*/ 5 h 33"/>
                <a:gd name="T14" fmla="*/ 25 w 31"/>
                <a:gd name="T15" fmla="*/ 4 h 33"/>
                <a:gd name="T16" fmla="*/ 23 w 31"/>
                <a:gd name="T17" fmla="*/ 2 h 33"/>
                <a:gd name="T18" fmla="*/ 22 w 31"/>
                <a:gd name="T19" fmla="*/ 2 h 33"/>
                <a:gd name="T20" fmla="*/ 19 w 31"/>
                <a:gd name="T21" fmla="*/ 1 h 33"/>
                <a:gd name="T22" fmla="*/ 18 w 31"/>
                <a:gd name="T23" fmla="*/ 1 h 33"/>
                <a:gd name="T24" fmla="*/ 15 w 31"/>
                <a:gd name="T25" fmla="*/ 0 h 33"/>
                <a:gd name="T26" fmla="*/ 13 w 31"/>
                <a:gd name="T27" fmla="*/ 1 h 33"/>
                <a:gd name="T28" fmla="*/ 11 w 31"/>
                <a:gd name="T29" fmla="*/ 1 h 33"/>
                <a:gd name="T30" fmla="*/ 9 w 31"/>
                <a:gd name="T31" fmla="*/ 2 h 33"/>
                <a:gd name="T32" fmla="*/ 8 w 31"/>
                <a:gd name="T33" fmla="*/ 2 h 33"/>
                <a:gd name="T34" fmla="*/ 5 w 31"/>
                <a:gd name="T35" fmla="*/ 4 h 33"/>
                <a:gd name="T36" fmla="*/ 4 w 31"/>
                <a:gd name="T37" fmla="*/ 5 h 33"/>
                <a:gd name="T38" fmla="*/ 2 w 31"/>
                <a:gd name="T39" fmla="*/ 6 h 33"/>
                <a:gd name="T40" fmla="*/ 1 w 31"/>
                <a:gd name="T41" fmla="*/ 7 h 33"/>
                <a:gd name="T42" fmla="*/ 1 w 31"/>
                <a:gd name="T43" fmla="*/ 10 h 33"/>
                <a:gd name="T44" fmla="*/ 0 w 31"/>
                <a:gd name="T45" fmla="*/ 11 h 33"/>
                <a:gd name="T46" fmla="*/ 0 w 31"/>
                <a:gd name="T47" fmla="*/ 14 h 33"/>
                <a:gd name="T48" fmla="*/ 0 w 31"/>
                <a:gd name="T49" fmla="*/ 15 h 33"/>
                <a:gd name="T50" fmla="*/ 0 w 31"/>
                <a:gd name="T51" fmla="*/ 18 h 33"/>
                <a:gd name="T52" fmla="*/ 0 w 31"/>
                <a:gd name="T53" fmla="*/ 21 h 33"/>
                <a:gd name="T54" fmla="*/ 1 w 31"/>
                <a:gd name="T55" fmla="*/ 22 h 33"/>
                <a:gd name="T56" fmla="*/ 1 w 31"/>
                <a:gd name="T57" fmla="*/ 25 h 33"/>
                <a:gd name="T58" fmla="*/ 2 w 31"/>
                <a:gd name="T59" fmla="*/ 26 h 33"/>
                <a:gd name="T60" fmla="*/ 4 w 31"/>
                <a:gd name="T61" fmla="*/ 27 h 33"/>
                <a:gd name="T62" fmla="*/ 5 w 31"/>
                <a:gd name="T63" fmla="*/ 29 h 33"/>
                <a:gd name="T64" fmla="*/ 8 w 31"/>
                <a:gd name="T65" fmla="*/ 30 h 33"/>
                <a:gd name="T66" fmla="*/ 9 w 31"/>
                <a:gd name="T67" fmla="*/ 31 h 33"/>
                <a:gd name="T68" fmla="*/ 11 w 31"/>
                <a:gd name="T69" fmla="*/ 31 h 33"/>
                <a:gd name="T70" fmla="*/ 13 w 31"/>
                <a:gd name="T71" fmla="*/ 33 h 33"/>
                <a:gd name="T72" fmla="*/ 15 w 31"/>
                <a:gd name="T73" fmla="*/ 33 h 33"/>
                <a:gd name="T74" fmla="*/ 18 w 31"/>
                <a:gd name="T75" fmla="*/ 33 h 33"/>
                <a:gd name="T76" fmla="*/ 19 w 31"/>
                <a:gd name="T77" fmla="*/ 31 h 33"/>
                <a:gd name="T78" fmla="*/ 22 w 31"/>
                <a:gd name="T79" fmla="*/ 31 h 33"/>
                <a:gd name="T80" fmla="*/ 23 w 31"/>
                <a:gd name="T81" fmla="*/ 30 h 33"/>
                <a:gd name="T82" fmla="*/ 25 w 31"/>
                <a:gd name="T83" fmla="*/ 29 h 33"/>
                <a:gd name="T84" fmla="*/ 26 w 31"/>
                <a:gd name="T85" fmla="*/ 27 h 33"/>
                <a:gd name="T86" fmla="*/ 29 w 31"/>
                <a:gd name="T87" fmla="*/ 26 h 33"/>
                <a:gd name="T88" fmla="*/ 29 w 31"/>
                <a:gd name="T89" fmla="*/ 25 h 33"/>
                <a:gd name="T90" fmla="*/ 30 w 31"/>
                <a:gd name="T91" fmla="*/ 22 h 33"/>
                <a:gd name="T92" fmla="*/ 31 w 31"/>
                <a:gd name="T93" fmla="*/ 21 h 33"/>
                <a:gd name="T94" fmla="*/ 31 w 31"/>
                <a:gd name="T95" fmla="*/ 18 h 33"/>
                <a:gd name="T96" fmla="*/ 31 w 31"/>
                <a:gd name="T97" fmla="*/ 15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3">
                  <a:moveTo>
                    <a:pt x="31" y="15"/>
                  </a:moveTo>
                  <a:lnTo>
                    <a:pt x="31" y="14"/>
                  </a:lnTo>
                  <a:lnTo>
                    <a:pt x="31" y="11"/>
                  </a:lnTo>
                  <a:lnTo>
                    <a:pt x="30" y="10"/>
                  </a:lnTo>
                  <a:lnTo>
                    <a:pt x="29" y="7"/>
                  </a:lnTo>
                  <a:lnTo>
                    <a:pt x="29" y="6"/>
                  </a:lnTo>
                  <a:lnTo>
                    <a:pt x="26" y="5"/>
                  </a:lnTo>
                  <a:lnTo>
                    <a:pt x="25" y="4"/>
                  </a:lnTo>
                  <a:lnTo>
                    <a:pt x="23" y="2"/>
                  </a:lnTo>
                  <a:lnTo>
                    <a:pt x="22" y="2"/>
                  </a:lnTo>
                  <a:lnTo>
                    <a:pt x="19" y="1"/>
                  </a:lnTo>
                  <a:lnTo>
                    <a:pt x="18" y="1"/>
                  </a:lnTo>
                  <a:lnTo>
                    <a:pt x="15" y="0"/>
                  </a:lnTo>
                  <a:lnTo>
                    <a:pt x="13" y="1"/>
                  </a:lnTo>
                  <a:lnTo>
                    <a:pt x="11" y="1"/>
                  </a:lnTo>
                  <a:lnTo>
                    <a:pt x="9" y="2"/>
                  </a:lnTo>
                  <a:lnTo>
                    <a:pt x="8" y="2"/>
                  </a:lnTo>
                  <a:lnTo>
                    <a:pt x="5" y="4"/>
                  </a:lnTo>
                  <a:lnTo>
                    <a:pt x="4" y="5"/>
                  </a:lnTo>
                  <a:lnTo>
                    <a:pt x="2" y="6"/>
                  </a:lnTo>
                  <a:lnTo>
                    <a:pt x="1" y="7"/>
                  </a:lnTo>
                  <a:lnTo>
                    <a:pt x="1" y="10"/>
                  </a:lnTo>
                  <a:lnTo>
                    <a:pt x="0" y="11"/>
                  </a:lnTo>
                  <a:lnTo>
                    <a:pt x="0" y="14"/>
                  </a:lnTo>
                  <a:lnTo>
                    <a:pt x="0" y="15"/>
                  </a:lnTo>
                  <a:lnTo>
                    <a:pt x="0" y="18"/>
                  </a:lnTo>
                  <a:lnTo>
                    <a:pt x="0" y="21"/>
                  </a:lnTo>
                  <a:lnTo>
                    <a:pt x="1" y="22"/>
                  </a:lnTo>
                  <a:lnTo>
                    <a:pt x="1" y="25"/>
                  </a:lnTo>
                  <a:lnTo>
                    <a:pt x="2" y="26"/>
                  </a:lnTo>
                  <a:lnTo>
                    <a:pt x="4" y="27"/>
                  </a:lnTo>
                  <a:lnTo>
                    <a:pt x="5" y="29"/>
                  </a:lnTo>
                  <a:lnTo>
                    <a:pt x="8" y="30"/>
                  </a:lnTo>
                  <a:lnTo>
                    <a:pt x="9" y="31"/>
                  </a:lnTo>
                  <a:lnTo>
                    <a:pt x="11" y="31"/>
                  </a:lnTo>
                  <a:lnTo>
                    <a:pt x="13" y="33"/>
                  </a:lnTo>
                  <a:lnTo>
                    <a:pt x="15" y="33"/>
                  </a:lnTo>
                  <a:lnTo>
                    <a:pt x="18" y="33"/>
                  </a:lnTo>
                  <a:lnTo>
                    <a:pt x="19" y="31"/>
                  </a:lnTo>
                  <a:lnTo>
                    <a:pt x="22" y="31"/>
                  </a:lnTo>
                  <a:lnTo>
                    <a:pt x="23" y="30"/>
                  </a:lnTo>
                  <a:lnTo>
                    <a:pt x="25" y="29"/>
                  </a:lnTo>
                  <a:lnTo>
                    <a:pt x="26" y="27"/>
                  </a:lnTo>
                  <a:lnTo>
                    <a:pt x="29" y="26"/>
                  </a:lnTo>
                  <a:lnTo>
                    <a:pt x="29" y="25"/>
                  </a:lnTo>
                  <a:lnTo>
                    <a:pt x="30" y="22"/>
                  </a:lnTo>
                  <a:lnTo>
                    <a:pt x="31" y="21"/>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 name="Freeform 356"/>
            <p:cNvSpPr>
              <a:spLocks/>
            </p:cNvSpPr>
            <p:nvPr userDrawn="1"/>
          </p:nvSpPr>
          <p:spPr bwMode="auto">
            <a:xfrm>
              <a:off x="5352" y="42"/>
              <a:ext cx="55" cy="78"/>
            </a:xfrm>
            <a:custGeom>
              <a:avLst/>
              <a:gdLst>
                <a:gd name="T0" fmla="*/ 23 w 55"/>
                <a:gd name="T1" fmla="*/ 78 h 78"/>
                <a:gd name="T2" fmla="*/ 23 w 55"/>
                <a:gd name="T3" fmla="*/ 78 h 78"/>
                <a:gd name="T4" fmla="*/ 30 w 55"/>
                <a:gd name="T5" fmla="*/ 54 h 78"/>
                <a:gd name="T6" fmla="*/ 36 w 55"/>
                <a:gd name="T7" fmla="*/ 38 h 78"/>
                <a:gd name="T8" fmla="*/ 39 w 55"/>
                <a:gd name="T9" fmla="*/ 33 h 78"/>
                <a:gd name="T10" fmla="*/ 43 w 55"/>
                <a:gd name="T11" fmla="*/ 29 h 78"/>
                <a:gd name="T12" fmla="*/ 47 w 55"/>
                <a:gd name="T13" fmla="*/ 25 h 78"/>
                <a:gd name="T14" fmla="*/ 55 w 55"/>
                <a:gd name="T15" fmla="*/ 21 h 78"/>
                <a:gd name="T16" fmla="*/ 43 w 55"/>
                <a:gd name="T17" fmla="*/ 0 h 78"/>
                <a:gd name="T18" fmla="*/ 34 w 55"/>
                <a:gd name="T19" fmla="*/ 5 h 78"/>
                <a:gd name="T20" fmla="*/ 26 w 55"/>
                <a:gd name="T21" fmla="*/ 12 h 78"/>
                <a:gd name="T22" fmla="*/ 19 w 55"/>
                <a:gd name="T23" fmla="*/ 19 h 78"/>
                <a:gd name="T24" fmla="*/ 14 w 55"/>
                <a:gd name="T25" fmla="*/ 28 h 78"/>
                <a:gd name="T26" fmla="*/ 7 w 55"/>
                <a:gd name="T27" fmla="*/ 46 h 78"/>
                <a:gd name="T28" fmla="*/ 0 w 55"/>
                <a:gd name="T29" fmla="*/ 71 h 78"/>
                <a:gd name="T30" fmla="*/ 0 w 55"/>
                <a:gd name="T31" fmla="*/ 71 h 78"/>
                <a:gd name="T32" fmla="*/ 23 w 55"/>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78">
                  <a:moveTo>
                    <a:pt x="23" y="78"/>
                  </a:moveTo>
                  <a:lnTo>
                    <a:pt x="23" y="78"/>
                  </a:lnTo>
                  <a:lnTo>
                    <a:pt x="30" y="54"/>
                  </a:lnTo>
                  <a:lnTo>
                    <a:pt x="36" y="38"/>
                  </a:lnTo>
                  <a:lnTo>
                    <a:pt x="39" y="33"/>
                  </a:lnTo>
                  <a:lnTo>
                    <a:pt x="43" y="29"/>
                  </a:lnTo>
                  <a:lnTo>
                    <a:pt x="47" y="25"/>
                  </a:lnTo>
                  <a:lnTo>
                    <a:pt x="55" y="21"/>
                  </a:lnTo>
                  <a:lnTo>
                    <a:pt x="43" y="0"/>
                  </a:lnTo>
                  <a:lnTo>
                    <a:pt x="34" y="5"/>
                  </a:lnTo>
                  <a:lnTo>
                    <a:pt x="26" y="12"/>
                  </a:lnTo>
                  <a:lnTo>
                    <a:pt x="19" y="19"/>
                  </a:lnTo>
                  <a:lnTo>
                    <a:pt x="14" y="28"/>
                  </a:lnTo>
                  <a:lnTo>
                    <a:pt x="7" y="46"/>
                  </a:lnTo>
                  <a:lnTo>
                    <a:pt x="0" y="71"/>
                  </a:lnTo>
                  <a:lnTo>
                    <a:pt x="23" y="7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 name="Freeform 357"/>
            <p:cNvSpPr>
              <a:spLocks/>
            </p:cNvSpPr>
            <p:nvPr userDrawn="1"/>
          </p:nvSpPr>
          <p:spPr bwMode="auto">
            <a:xfrm>
              <a:off x="5298" y="113"/>
              <a:ext cx="77" cy="198"/>
            </a:xfrm>
            <a:custGeom>
              <a:avLst/>
              <a:gdLst>
                <a:gd name="T0" fmla="*/ 0 w 77"/>
                <a:gd name="T1" fmla="*/ 192 h 198"/>
                <a:gd name="T2" fmla="*/ 22 w 77"/>
                <a:gd name="T3" fmla="*/ 198 h 198"/>
                <a:gd name="T4" fmla="*/ 77 w 77"/>
                <a:gd name="T5" fmla="*/ 7 h 198"/>
                <a:gd name="T6" fmla="*/ 54 w 77"/>
                <a:gd name="T7" fmla="*/ 0 h 198"/>
                <a:gd name="T8" fmla="*/ 0 w 77"/>
                <a:gd name="T9" fmla="*/ 192 h 198"/>
                <a:gd name="T10" fmla="*/ 0 w 77"/>
                <a:gd name="T11" fmla="*/ 192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98">
                  <a:moveTo>
                    <a:pt x="0" y="192"/>
                  </a:moveTo>
                  <a:lnTo>
                    <a:pt x="22" y="198"/>
                  </a:lnTo>
                  <a:lnTo>
                    <a:pt x="77" y="7"/>
                  </a:lnTo>
                  <a:lnTo>
                    <a:pt x="54" y="0"/>
                  </a:lnTo>
                  <a:lnTo>
                    <a:pt x="0" y="19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 name="Freeform 358"/>
            <p:cNvSpPr>
              <a:spLocks/>
            </p:cNvSpPr>
            <p:nvPr userDrawn="1"/>
          </p:nvSpPr>
          <p:spPr bwMode="auto">
            <a:xfrm>
              <a:off x="5265" y="305"/>
              <a:ext cx="55" cy="76"/>
            </a:xfrm>
            <a:custGeom>
              <a:avLst/>
              <a:gdLst>
                <a:gd name="T0" fmla="*/ 9 w 55"/>
                <a:gd name="T1" fmla="*/ 76 h 76"/>
                <a:gd name="T2" fmla="*/ 18 w 55"/>
                <a:gd name="T3" fmla="*/ 71 h 76"/>
                <a:gd name="T4" fmla="*/ 27 w 55"/>
                <a:gd name="T5" fmla="*/ 66 h 76"/>
                <a:gd name="T6" fmla="*/ 34 w 55"/>
                <a:gd name="T7" fmla="*/ 60 h 76"/>
                <a:gd name="T8" fmla="*/ 41 w 55"/>
                <a:gd name="T9" fmla="*/ 51 h 76"/>
                <a:gd name="T10" fmla="*/ 47 w 55"/>
                <a:gd name="T11" fmla="*/ 34 h 76"/>
                <a:gd name="T12" fmla="*/ 55 w 55"/>
                <a:gd name="T13" fmla="*/ 6 h 76"/>
                <a:gd name="T14" fmla="*/ 33 w 55"/>
                <a:gd name="T15" fmla="*/ 0 h 76"/>
                <a:gd name="T16" fmla="*/ 25 w 55"/>
                <a:gd name="T17" fmla="*/ 26 h 76"/>
                <a:gd name="T18" fmla="*/ 18 w 55"/>
                <a:gd name="T19" fmla="*/ 41 h 76"/>
                <a:gd name="T20" fmla="*/ 17 w 55"/>
                <a:gd name="T21" fmla="*/ 45 h 76"/>
                <a:gd name="T22" fmla="*/ 13 w 55"/>
                <a:gd name="T23" fmla="*/ 47 h 76"/>
                <a:gd name="T24" fmla="*/ 8 w 55"/>
                <a:gd name="T25" fmla="*/ 50 h 76"/>
                <a:gd name="T26" fmla="*/ 0 w 55"/>
                <a:gd name="T27" fmla="*/ 54 h 76"/>
                <a:gd name="T28" fmla="*/ 9 w 55"/>
                <a:gd name="T29" fmla="*/ 76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76">
                  <a:moveTo>
                    <a:pt x="9" y="76"/>
                  </a:moveTo>
                  <a:lnTo>
                    <a:pt x="18" y="71"/>
                  </a:lnTo>
                  <a:lnTo>
                    <a:pt x="27" y="66"/>
                  </a:lnTo>
                  <a:lnTo>
                    <a:pt x="34" y="60"/>
                  </a:lnTo>
                  <a:lnTo>
                    <a:pt x="41" y="51"/>
                  </a:lnTo>
                  <a:lnTo>
                    <a:pt x="47" y="34"/>
                  </a:lnTo>
                  <a:lnTo>
                    <a:pt x="55" y="6"/>
                  </a:lnTo>
                  <a:lnTo>
                    <a:pt x="33" y="0"/>
                  </a:lnTo>
                  <a:lnTo>
                    <a:pt x="25" y="26"/>
                  </a:lnTo>
                  <a:lnTo>
                    <a:pt x="18" y="41"/>
                  </a:lnTo>
                  <a:lnTo>
                    <a:pt x="17" y="45"/>
                  </a:lnTo>
                  <a:lnTo>
                    <a:pt x="13" y="47"/>
                  </a:lnTo>
                  <a:lnTo>
                    <a:pt x="8" y="50"/>
                  </a:lnTo>
                  <a:lnTo>
                    <a:pt x="0" y="54"/>
                  </a:lnTo>
                  <a:lnTo>
                    <a:pt x="9" y="7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 name="Freeform 359"/>
            <p:cNvSpPr>
              <a:spLocks/>
            </p:cNvSpPr>
            <p:nvPr userDrawn="1"/>
          </p:nvSpPr>
          <p:spPr bwMode="auto">
            <a:xfrm>
              <a:off x="5113" y="98"/>
              <a:ext cx="149" cy="25"/>
            </a:xfrm>
            <a:custGeom>
              <a:avLst/>
              <a:gdLst>
                <a:gd name="T0" fmla="*/ 0 w 149"/>
                <a:gd name="T1" fmla="*/ 11 h 25"/>
                <a:gd name="T2" fmla="*/ 12 w 149"/>
                <a:gd name="T3" fmla="*/ 25 h 25"/>
                <a:gd name="T4" fmla="*/ 149 w 149"/>
                <a:gd name="T5" fmla="*/ 25 h 25"/>
                <a:gd name="T6" fmla="*/ 149 w 149"/>
                <a:gd name="T7" fmla="*/ 0 h 25"/>
                <a:gd name="T8" fmla="*/ 12 w 149"/>
                <a:gd name="T9" fmla="*/ 0 h 25"/>
                <a:gd name="T10" fmla="*/ 0 w 149"/>
                <a:gd name="T11" fmla="*/ 11 h 25"/>
                <a:gd name="T12" fmla="*/ 12 w 149"/>
                <a:gd name="T13" fmla="*/ 0 h 25"/>
                <a:gd name="T14" fmla="*/ 2 w 149"/>
                <a:gd name="T15" fmla="*/ 0 h 25"/>
                <a:gd name="T16" fmla="*/ 0 w 149"/>
                <a:gd name="T17" fmla="*/ 1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25">
                  <a:moveTo>
                    <a:pt x="0" y="11"/>
                  </a:moveTo>
                  <a:lnTo>
                    <a:pt x="12" y="25"/>
                  </a:lnTo>
                  <a:lnTo>
                    <a:pt x="149" y="25"/>
                  </a:lnTo>
                  <a:lnTo>
                    <a:pt x="149" y="0"/>
                  </a:lnTo>
                  <a:lnTo>
                    <a:pt x="12" y="0"/>
                  </a:lnTo>
                  <a:lnTo>
                    <a:pt x="0" y="11"/>
                  </a:lnTo>
                  <a:lnTo>
                    <a:pt x="12" y="0"/>
                  </a:lnTo>
                  <a:lnTo>
                    <a:pt x="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 name="Freeform 360"/>
            <p:cNvSpPr>
              <a:spLocks/>
            </p:cNvSpPr>
            <p:nvPr userDrawn="1"/>
          </p:nvSpPr>
          <p:spPr bwMode="auto">
            <a:xfrm>
              <a:off x="5088" y="109"/>
              <a:ext cx="49" cy="216"/>
            </a:xfrm>
            <a:custGeom>
              <a:avLst/>
              <a:gdLst>
                <a:gd name="T0" fmla="*/ 14 w 49"/>
                <a:gd name="T1" fmla="*/ 216 h 216"/>
                <a:gd name="T2" fmla="*/ 27 w 49"/>
                <a:gd name="T3" fmla="*/ 205 h 216"/>
                <a:gd name="T4" fmla="*/ 49 w 49"/>
                <a:gd name="T5" fmla="*/ 3 h 216"/>
                <a:gd name="T6" fmla="*/ 25 w 49"/>
                <a:gd name="T7" fmla="*/ 0 h 216"/>
                <a:gd name="T8" fmla="*/ 2 w 49"/>
                <a:gd name="T9" fmla="*/ 202 h 216"/>
                <a:gd name="T10" fmla="*/ 14 w 49"/>
                <a:gd name="T11" fmla="*/ 216 h 216"/>
                <a:gd name="T12" fmla="*/ 2 w 49"/>
                <a:gd name="T13" fmla="*/ 202 h 216"/>
                <a:gd name="T14" fmla="*/ 0 w 49"/>
                <a:gd name="T15" fmla="*/ 216 h 216"/>
                <a:gd name="T16" fmla="*/ 14 w 49"/>
                <a:gd name="T17" fmla="*/ 216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16">
                  <a:moveTo>
                    <a:pt x="14" y="216"/>
                  </a:moveTo>
                  <a:lnTo>
                    <a:pt x="27" y="205"/>
                  </a:lnTo>
                  <a:lnTo>
                    <a:pt x="49" y="3"/>
                  </a:lnTo>
                  <a:lnTo>
                    <a:pt x="25" y="0"/>
                  </a:lnTo>
                  <a:lnTo>
                    <a:pt x="2" y="202"/>
                  </a:lnTo>
                  <a:lnTo>
                    <a:pt x="14" y="216"/>
                  </a:lnTo>
                  <a:lnTo>
                    <a:pt x="2" y="202"/>
                  </a:lnTo>
                  <a:lnTo>
                    <a:pt x="0" y="216"/>
                  </a:lnTo>
                  <a:lnTo>
                    <a:pt x="14" y="2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 name="Rectangle 361"/>
            <p:cNvSpPr>
              <a:spLocks noChangeArrowheads="1"/>
            </p:cNvSpPr>
            <p:nvPr userDrawn="1"/>
          </p:nvSpPr>
          <p:spPr bwMode="auto">
            <a:xfrm>
              <a:off x="5102" y="301"/>
              <a:ext cx="143"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80" name="Rectangle 362"/>
            <p:cNvSpPr>
              <a:spLocks noChangeArrowheads="1"/>
            </p:cNvSpPr>
            <p:nvPr userDrawn="1"/>
          </p:nvSpPr>
          <p:spPr bwMode="auto">
            <a:xfrm>
              <a:off x="5049" y="198"/>
              <a:ext cx="159" cy="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81" name="Freeform 363"/>
            <p:cNvSpPr>
              <a:spLocks/>
            </p:cNvSpPr>
            <p:nvPr userDrawn="1"/>
          </p:nvSpPr>
          <p:spPr bwMode="auto">
            <a:xfrm>
              <a:off x="5362" y="62"/>
              <a:ext cx="32" cy="32"/>
            </a:xfrm>
            <a:custGeom>
              <a:avLst/>
              <a:gdLst>
                <a:gd name="T0" fmla="*/ 32 w 32"/>
                <a:gd name="T1" fmla="*/ 16 h 32"/>
                <a:gd name="T2" fmla="*/ 32 w 32"/>
                <a:gd name="T3" fmla="*/ 15 h 32"/>
                <a:gd name="T4" fmla="*/ 30 w 32"/>
                <a:gd name="T5" fmla="*/ 12 h 32"/>
                <a:gd name="T6" fmla="*/ 30 w 32"/>
                <a:gd name="T7" fmla="*/ 11 h 32"/>
                <a:gd name="T8" fmla="*/ 29 w 32"/>
                <a:gd name="T9" fmla="*/ 8 h 32"/>
                <a:gd name="T10" fmla="*/ 28 w 32"/>
                <a:gd name="T11" fmla="*/ 7 h 32"/>
                <a:gd name="T12" fmla="*/ 26 w 32"/>
                <a:gd name="T13" fmla="*/ 5 h 32"/>
                <a:gd name="T14" fmla="*/ 25 w 32"/>
                <a:gd name="T15" fmla="*/ 4 h 32"/>
                <a:gd name="T16" fmla="*/ 24 w 32"/>
                <a:gd name="T17" fmla="*/ 3 h 32"/>
                <a:gd name="T18" fmla="*/ 21 w 32"/>
                <a:gd name="T19" fmla="*/ 1 h 32"/>
                <a:gd name="T20" fmla="*/ 20 w 32"/>
                <a:gd name="T21" fmla="*/ 0 h 32"/>
                <a:gd name="T22" fmla="*/ 17 w 32"/>
                <a:gd name="T23" fmla="*/ 0 h 32"/>
                <a:gd name="T24" fmla="*/ 16 w 32"/>
                <a:gd name="T25" fmla="*/ 0 h 32"/>
                <a:gd name="T26" fmla="*/ 13 w 32"/>
                <a:gd name="T27" fmla="*/ 0 h 32"/>
                <a:gd name="T28" fmla="*/ 12 w 32"/>
                <a:gd name="T29" fmla="*/ 0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11 h 32"/>
                <a:gd name="T44" fmla="*/ 0 w 32"/>
                <a:gd name="T45" fmla="*/ 12 h 32"/>
                <a:gd name="T46" fmla="*/ 0 w 32"/>
                <a:gd name="T47" fmla="*/ 15 h 32"/>
                <a:gd name="T48" fmla="*/ 0 w 32"/>
                <a:gd name="T49" fmla="*/ 16 h 32"/>
                <a:gd name="T50" fmla="*/ 0 w 32"/>
                <a:gd name="T51" fmla="*/ 18 h 32"/>
                <a:gd name="T52" fmla="*/ 0 w 32"/>
                <a:gd name="T53" fmla="*/ 21 h 32"/>
                <a:gd name="T54" fmla="*/ 1 w 32"/>
                <a:gd name="T55" fmla="*/ 22 h 32"/>
                <a:gd name="T56" fmla="*/ 1 w 32"/>
                <a:gd name="T57" fmla="*/ 25 h 32"/>
                <a:gd name="T58" fmla="*/ 3 w 32"/>
                <a:gd name="T59" fmla="*/ 26 h 32"/>
                <a:gd name="T60" fmla="*/ 4 w 32"/>
                <a:gd name="T61" fmla="*/ 28 h 32"/>
                <a:gd name="T62" fmla="*/ 5 w 32"/>
                <a:gd name="T63" fmla="*/ 29 h 32"/>
                <a:gd name="T64" fmla="*/ 8 w 32"/>
                <a:gd name="T65" fmla="*/ 29 h 32"/>
                <a:gd name="T66" fmla="*/ 9 w 32"/>
                <a:gd name="T67" fmla="*/ 30 h 32"/>
                <a:gd name="T68" fmla="*/ 12 w 32"/>
                <a:gd name="T69" fmla="*/ 32 h 32"/>
                <a:gd name="T70" fmla="*/ 13 w 32"/>
                <a:gd name="T71" fmla="*/ 32 h 32"/>
                <a:gd name="T72" fmla="*/ 16 w 32"/>
                <a:gd name="T73" fmla="*/ 32 h 32"/>
                <a:gd name="T74" fmla="*/ 17 w 32"/>
                <a:gd name="T75" fmla="*/ 32 h 32"/>
                <a:gd name="T76" fmla="*/ 20 w 32"/>
                <a:gd name="T77" fmla="*/ 32 h 32"/>
                <a:gd name="T78" fmla="*/ 21 w 32"/>
                <a:gd name="T79" fmla="*/ 30 h 32"/>
                <a:gd name="T80" fmla="*/ 24 w 32"/>
                <a:gd name="T81" fmla="*/ 29 h 32"/>
                <a:gd name="T82" fmla="*/ 25 w 32"/>
                <a:gd name="T83" fmla="*/ 29 h 32"/>
                <a:gd name="T84" fmla="*/ 26 w 32"/>
                <a:gd name="T85" fmla="*/ 28 h 32"/>
                <a:gd name="T86" fmla="*/ 28 w 32"/>
                <a:gd name="T87" fmla="*/ 26 h 32"/>
                <a:gd name="T88" fmla="*/ 29 w 32"/>
                <a:gd name="T89" fmla="*/ 25 h 32"/>
                <a:gd name="T90" fmla="*/ 30 w 32"/>
                <a:gd name="T91" fmla="*/ 22 h 32"/>
                <a:gd name="T92" fmla="*/ 30 w 32"/>
                <a:gd name="T93" fmla="*/ 21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5"/>
                  </a:lnTo>
                  <a:lnTo>
                    <a:pt x="30" y="12"/>
                  </a:lnTo>
                  <a:lnTo>
                    <a:pt x="30" y="11"/>
                  </a:lnTo>
                  <a:lnTo>
                    <a:pt x="29" y="8"/>
                  </a:lnTo>
                  <a:lnTo>
                    <a:pt x="28" y="7"/>
                  </a:lnTo>
                  <a:lnTo>
                    <a:pt x="26" y="5"/>
                  </a:lnTo>
                  <a:lnTo>
                    <a:pt x="25" y="4"/>
                  </a:lnTo>
                  <a:lnTo>
                    <a:pt x="24" y="3"/>
                  </a:lnTo>
                  <a:lnTo>
                    <a:pt x="21" y="1"/>
                  </a:lnTo>
                  <a:lnTo>
                    <a:pt x="20" y="0"/>
                  </a:lnTo>
                  <a:lnTo>
                    <a:pt x="17" y="0"/>
                  </a:lnTo>
                  <a:lnTo>
                    <a:pt x="16" y="0"/>
                  </a:lnTo>
                  <a:lnTo>
                    <a:pt x="13" y="0"/>
                  </a:lnTo>
                  <a:lnTo>
                    <a:pt x="12" y="0"/>
                  </a:lnTo>
                  <a:lnTo>
                    <a:pt x="9" y="1"/>
                  </a:lnTo>
                  <a:lnTo>
                    <a:pt x="8" y="3"/>
                  </a:lnTo>
                  <a:lnTo>
                    <a:pt x="5" y="4"/>
                  </a:lnTo>
                  <a:lnTo>
                    <a:pt x="4" y="5"/>
                  </a:lnTo>
                  <a:lnTo>
                    <a:pt x="3" y="7"/>
                  </a:lnTo>
                  <a:lnTo>
                    <a:pt x="1" y="8"/>
                  </a:lnTo>
                  <a:lnTo>
                    <a:pt x="1" y="11"/>
                  </a:lnTo>
                  <a:lnTo>
                    <a:pt x="0" y="12"/>
                  </a:lnTo>
                  <a:lnTo>
                    <a:pt x="0" y="15"/>
                  </a:lnTo>
                  <a:lnTo>
                    <a:pt x="0" y="16"/>
                  </a:lnTo>
                  <a:lnTo>
                    <a:pt x="0" y="18"/>
                  </a:lnTo>
                  <a:lnTo>
                    <a:pt x="0" y="21"/>
                  </a:lnTo>
                  <a:lnTo>
                    <a:pt x="1" y="22"/>
                  </a:lnTo>
                  <a:lnTo>
                    <a:pt x="1" y="25"/>
                  </a:lnTo>
                  <a:lnTo>
                    <a:pt x="3" y="26"/>
                  </a:lnTo>
                  <a:lnTo>
                    <a:pt x="4" y="28"/>
                  </a:lnTo>
                  <a:lnTo>
                    <a:pt x="5" y="29"/>
                  </a:lnTo>
                  <a:lnTo>
                    <a:pt x="8" y="29"/>
                  </a:lnTo>
                  <a:lnTo>
                    <a:pt x="9" y="30"/>
                  </a:lnTo>
                  <a:lnTo>
                    <a:pt x="12" y="32"/>
                  </a:lnTo>
                  <a:lnTo>
                    <a:pt x="13" y="32"/>
                  </a:lnTo>
                  <a:lnTo>
                    <a:pt x="16" y="32"/>
                  </a:lnTo>
                  <a:lnTo>
                    <a:pt x="17" y="32"/>
                  </a:lnTo>
                  <a:lnTo>
                    <a:pt x="20" y="32"/>
                  </a:lnTo>
                  <a:lnTo>
                    <a:pt x="21" y="30"/>
                  </a:lnTo>
                  <a:lnTo>
                    <a:pt x="24" y="29"/>
                  </a:lnTo>
                  <a:lnTo>
                    <a:pt x="25" y="29"/>
                  </a:lnTo>
                  <a:lnTo>
                    <a:pt x="26" y="28"/>
                  </a:lnTo>
                  <a:lnTo>
                    <a:pt x="28" y="26"/>
                  </a:lnTo>
                  <a:lnTo>
                    <a:pt x="29" y="25"/>
                  </a:lnTo>
                  <a:lnTo>
                    <a:pt x="30" y="22"/>
                  </a:lnTo>
                  <a:lnTo>
                    <a:pt x="30"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2" name="Freeform 364"/>
            <p:cNvSpPr>
              <a:spLocks/>
            </p:cNvSpPr>
            <p:nvPr userDrawn="1"/>
          </p:nvSpPr>
          <p:spPr bwMode="auto">
            <a:xfrm>
              <a:off x="5279" y="334"/>
              <a:ext cx="32" cy="31"/>
            </a:xfrm>
            <a:custGeom>
              <a:avLst/>
              <a:gdLst>
                <a:gd name="T0" fmla="*/ 32 w 32"/>
                <a:gd name="T1" fmla="*/ 16 h 31"/>
                <a:gd name="T2" fmla="*/ 32 w 32"/>
                <a:gd name="T3" fmla="*/ 14 h 31"/>
                <a:gd name="T4" fmla="*/ 30 w 32"/>
                <a:gd name="T5" fmla="*/ 13 h 31"/>
                <a:gd name="T6" fmla="*/ 30 w 32"/>
                <a:gd name="T7" fmla="*/ 10 h 31"/>
                <a:gd name="T8" fmla="*/ 29 w 32"/>
                <a:gd name="T9" fmla="*/ 9 h 31"/>
                <a:gd name="T10" fmla="*/ 28 w 32"/>
                <a:gd name="T11" fmla="*/ 6 h 31"/>
                <a:gd name="T12" fmla="*/ 27 w 32"/>
                <a:gd name="T13" fmla="*/ 5 h 31"/>
                <a:gd name="T14" fmla="*/ 25 w 32"/>
                <a:gd name="T15" fmla="*/ 4 h 31"/>
                <a:gd name="T16" fmla="*/ 24 w 32"/>
                <a:gd name="T17" fmla="*/ 2 h 31"/>
                <a:gd name="T18" fmla="*/ 21 w 32"/>
                <a:gd name="T19" fmla="*/ 2 h 31"/>
                <a:gd name="T20" fmla="*/ 20 w 32"/>
                <a:gd name="T21" fmla="*/ 1 h 31"/>
                <a:gd name="T22" fmla="*/ 17 w 32"/>
                <a:gd name="T23" fmla="*/ 1 h 31"/>
                <a:gd name="T24" fmla="*/ 15 w 32"/>
                <a:gd name="T25" fmla="*/ 0 h 31"/>
                <a:gd name="T26" fmla="*/ 13 w 32"/>
                <a:gd name="T27" fmla="*/ 1 h 31"/>
                <a:gd name="T28" fmla="*/ 11 w 32"/>
                <a:gd name="T29" fmla="*/ 1 h 31"/>
                <a:gd name="T30" fmla="*/ 8 w 32"/>
                <a:gd name="T31" fmla="*/ 2 h 31"/>
                <a:gd name="T32" fmla="*/ 7 w 32"/>
                <a:gd name="T33" fmla="*/ 2 h 31"/>
                <a:gd name="T34" fmla="*/ 5 w 32"/>
                <a:gd name="T35" fmla="*/ 4 h 31"/>
                <a:gd name="T36" fmla="*/ 4 w 32"/>
                <a:gd name="T37" fmla="*/ 5 h 31"/>
                <a:gd name="T38" fmla="*/ 3 w 32"/>
                <a:gd name="T39" fmla="*/ 6 h 31"/>
                <a:gd name="T40" fmla="*/ 2 w 32"/>
                <a:gd name="T41" fmla="*/ 9 h 31"/>
                <a:gd name="T42" fmla="*/ 2 w 32"/>
                <a:gd name="T43" fmla="*/ 10 h 31"/>
                <a:gd name="T44" fmla="*/ 0 w 32"/>
                <a:gd name="T45" fmla="*/ 13 h 31"/>
                <a:gd name="T46" fmla="*/ 0 w 32"/>
                <a:gd name="T47" fmla="*/ 14 h 31"/>
                <a:gd name="T48" fmla="*/ 0 w 32"/>
                <a:gd name="T49" fmla="*/ 16 h 31"/>
                <a:gd name="T50" fmla="*/ 0 w 32"/>
                <a:gd name="T51" fmla="*/ 18 h 31"/>
                <a:gd name="T52" fmla="*/ 0 w 32"/>
                <a:gd name="T53" fmla="*/ 21 h 31"/>
                <a:gd name="T54" fmla="*/ 2 w 32"/>
                <a:gd name="T55" fmla="*/ 22 h 31"/>
                <a:gd name="T56" fmla="*/ 2 w 32"/>
                <a:gd name="T57" fmla="*/ 25 h 31"/>
                <a:gd name="T58" fmla="*/ 3 w 32"/>
                <a:gd name="T59" fmla="*/ 26 h 31"/>
                <a:gd name="T60" fmla="*/ 4 w 32"/>
                <a:gd name="T61" fmla="*/ 27 h 31"/>
                <a:gd name="T62" fmla="*/ 5 w 32"/>
                <a:gd name="T63" fmla="*/ 29 h 31"/>
                <a:gd name="T64" fmla="*/ 7 w 32"/>
                <a:gd name="T65" fmla="*/ 30 h 31"/>
                <a:gd name="T66" fmla="*/ 8 w 32"/>
                <a:gd name="T67" fmla="*/ 31 h 31"/>
                <a:gd name="T68" fmla="*/ 11 w 32"/>
                <a:gd name="T69" fmla="*/ 31 h 31"/>
                <a:gd name="T70" fmla="*/ 13 w 32"/>
                <a:gd name="T71" fmla="*/ 31 h 31"/>
                <a:gd name="T72" fmla="*/ 15 w 32"/>
                <a:gd name="T73" fmla="*/ 31 h 31"/>
                <a:gd name="T74" fmla="*/ 17 w 32"/>
                <a:gd name="T75" fmla="*/ 31 h 31"/>
                <a:gd name="T76" fmla="*/ 20 w 32"/>
                <a:gd name="T77" fmla="*/ 31 h 31"/>
                <a:gd name="T78" fmla="*/ 21 w 32"/>
                <a:gd name="T79" fmla="*/ 31 h 31"/>
                <a:gd name="T80" fmla="*/ 24 w 32"/>
                <a:gd name="T81" fmla="*/ 30 h 31"/>
                <a:gd name="T82" fmla="*/ 25 w 32"/>
                <a:gd name="T83" fmla="*/ 29 h 31"/>
                <a:gd name="T84" fmla="*/ 27 w 32"/>
                <a:gd name="T85" fmla="*/ 27 h 31"/>
                <a:gd name="T86" fmla="*/ 28 w 32"/>
                <a:gd name="T87" fmla="*/ 26 h 31"/>
                <a:gd name="T88" fmla="*/ 29 w 32"/>
                <a:gd name="T89" fmla="*/ 25 h 31"/>
                <a:gd name="T90" fmla="*/ 30 w 32"/>
                <a:gd name="T91" fmla="*/ 22 h 31"/>
                <a:gd name="T92" fmla="*/ 30 w 32"/>
                <a:gd name="T93" fmla="*/ 21 h 31"/>
                <a:gd name="T94" fmla="*/ 32 w 32"/>
                <a:gd name="T95" fmla="*/ 18 h 31"/>
                <a:gd name="T96" fmla="*/ 32 w 32"/>
                <a:gd name="T97" fmla="*/ 16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6"/>
                  </a:moveTo>
                  <a:lnTo>
                    <a:pt x="32" y="14"/>
                  </a:lnTo>
                  <a:lnTo>
                    <a:pt x="30" y="13"/>
                  </a:lnTo>
                  <a:lnTo>
                    <a:pt x="30" y="10"/>
                  </a:lnTo>
                  <a:lnTo>
                    <a:pt x="29" y="9"/>
                  </a:lnTo>
                  <a:lnTo>
                    <a:pt x="28" y="6"/>
                  </a:lnTo>
                  <a:lnTo>
                    <a:pt x="27" y="5"/>
                  </a:lnTo>
                  <a:lnTo>
                    <a:pt x="25" y="4"/>
                  </a:lnTo>
                  <a:lnTo>
                    <a:pt x="24" y="2"/>
                  </a:lnTo>
                  <a:lnTo>
                    <a:pt x="21" y="2"/>
                  </a:lnTo>
                  <a:lnTo>
                    <a:pt x="20" y="1"/>
                  </a:lnTo>
                  <a:lnTo>
                    <a:pt x="17" y="1"/>
                  </a:lnTo>
                  <a:lnTo>
                    <a:pt x="15" y="0"/>
                  </a:lnTo>
                  <a:lnTo>
                    <a:pt x="13" y="1"/>
                  </a:lnTo>
                  <a:lnTo>
                    <a:pt x="11" y="1"/>
                  </a:lnTo>
                  <a:lnTo>
                    <a:pt x="8" y="2"/>
                  </a:lnTo>
                  <a:lnTo>
                    <a:pt x="7" y="2"/>
                  </a:lnTo>
                  <a:lnTo>
                    <a:pt x="5" y="4"/>
                  </a:lnTo>
                  <a:lnTo>
                    <a:pt x="4" y="5"/>
                  </a:lnTo>
                  <a:lnTo>
                    <a:pt x="3" y="6"/>
                  </a:lnTo>
                  <a:lnTo>
                    <a:pt x="2" y="9"/>
                  </a:lnTo>
                  <a:lnTo>
                    <a:pt x="2" y="10"/>
                  </a:lnTo>
                  <a:lnTo>
                    <a:pt x="0" y="13"/>
                  </a:lnTo>
                  <a:lnTo>
                    <a:pt x="0" y="14"/>
                  </a:lnTo>
                  <a:lnTo>
                    <a:pt x="0" y="16"/>
                  </a:lnTo>
                  <a:lnTo>
                    <a:pt x="0" y="18"/>
                  </a:lnTo>
                  <a:lnTo>
                    <a:pt x="0" y="21"/>
                  </a:lnTo>
                  <a:lnTo>
                    <a:pt x="2" y="22"/>
                  </a:lnTo>
                  <a:lnTo>
                    <a:pt x="2" y="25"/>
                  </a:lnTo>
                  <a:lnTo>
                    <a:pt x="3" y="26"/>
                  </a:lnTo>
                  <a:lnTo>
                    <a:pt x="4" y="27"/>
                  </a:lnTo>
                  <a:lnTo>
                    <a:pt x="5" y="29"/>
                  </a:lnTo>
                  <a:lnTo>
                    <a:pt x="7" y="30"/>
                  </a:lnTo>
                  <a:lnTo>
                    <a:pt x="8" y="31"/>
                  </a:lnTo>
                  <a:lnTo>
                    <a:pt x="11" y="31"/>
                  </a:lnTo>
                  <a:lnTo>
                    <a:pt x="13" y="31"/>
                  </a:lnTo>
                  <a:lnTo>
                    <a:pt x="15" y="31"/>
                  </a:lnTo>
                  <a:lnTo>
                    <a:pt x="17" y="31"/>
                  </a:lnTo>
                  <a:lnTo>
                    <a:pt x="20" y="31"/>
                  </a:lnTo>
                  <a:lnTo>
                    <a:pt x="21" y="31"/>
                  </a:lnTo>
                  <a:lnTo>
                    <a:pt x="24" y="30"/>
                  </a:lnTo>
                  <a:lnTo>
                    <a:pt x="25" y="29"/>
                  </a:lnTo>
                  <a:lnTo>
                    <a:pt x="27" y="27"/>
                  </a:lnTo>
                  <a:lnTo>
                    <a:pt x="28" y="26"/>
                  </a:lnTo>
                  <a:lnTo>
                    <a:pt x="29" y="25"/>
                  </a:lnTo>
                  <a:lnTo>
                    <a:pt x="30" y="22"/>
                  </a:lnTo>
                  <a:lnTo>
                    <a:pt x="30"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3" name="Freeform 365"/>
            <p:cNvSpPr>
              <a:spLocks/>
            </p:cNvSpPr>
            <p:nvPr userDrawn="1"/>
          </p:nvSpPr>
          <p:spPr bwMode="auto">
            <a:xfrm>
              <a:off x="5058" y="195"/>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2 h 32"/>
                <a:gd name="T18" fmla="*/ 21 w 32"/>
                <a:gd name="T19" fmla="*/ 2 h 32"/>
                <a:gd name="T20" fmla="*/ 20 w 32"/>
                <a:gd name="T21" fmla="*/ 0 h 32"/>
                <a:gd name="T22" fmla="*/ 17 w 32"/>
                <a:gd name="T23" fmla="*/ 0 h 32"/>
                <a:gd name="T24" fmla="*/ 15 w 32"/>
                <a:gd name="T25" fmla="*/ 0 h 32"/>
                <a:gd name="T26" fmla="*/ 13 w 32"/>
                <a:gd name="T27" fmla="*/ 0 h 32"/>
                <a:gd name="T28" fmla="*/ 11 w 32"/>
                <a:gd name="T29" fmla="*/ 0 h 32"/>
                <a:gd name="T30" fmla="*/ 9 w 32"/>
                <a:gd name="T31" fmla="*/ 2 h 32"/>
                <a:gd name="T32" fmla="*/ 8 w 32"/>
                <a:gd name="T33" fmla="*/ 2 h 32"/>
                <a:gd name="T34" fmla="*/ 5 w 32"/>
                <a:gd name="T35" fmla="*/ 3 h 32"/>
                <a:gd name="T36" fmla="*/ 4 w 32"/>
                <a:gd name="T37" fmla="*/ 4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1 w 32"/>
                <a:gd name="T55" fmla="*/ 23 h 32"/>
                <a:gd name="T56" fmla="*/ 1 w 32"/>
                <a:gd name="T57" fmla="*/ 24 h 32"/>
                <a:gd name="T58" fmla="*/ 3 w 32"/>
                <a:gd name="T59" fmla="*/ 25 h 32"/>
                <a:gd name="T60" fmla="*/ 4 w 32"/>
                <a:gd name="T61" fmla="*/ 27 h 32"/>
                <a:gd name="T62" fmla="*/ 5 w 32"/>
                <a:gd name="T63" fmla="*/ 28 h 32"/>
                <a:gd name="T64" fmla="*/ 8 w 32"/>
                <a:gd name="T65" fmla="*/ 29 h 32"/>
                <a:gd name="T66" fmla="*/ 9 w 32"/>
                <a:gd name="T67" fmla="*/ 31 h 32"/>
                <a:gd name="T68" fmla="*/ 11 w 32"/>
                <a:gd name="T69" fmla="*/ 31 h 32"/>
                <a:gd name="T70" fmla="*/ 13 w 32"/>
                <a:gd name="T71" fmla="*/ 32 h 32"/>
                <a:gd name="T72" fmla="*/ 15 w 32"/>
                <a:gd name="T73" fmla="*/ 32 h 32"/>
                <a:gd name="T74" fmla="*/ 17 w 32"/>
                <a:gd name="T75" fmla="*/ 32 h 32"/>
                <a:gd name="T76" fmla="*/ 20 w 32"/>
                <a:gd name="T77" fmla="*/ 31 h 32"/>
                <a:gd name="T78" fmla="*/ 21 w 32"/>
                <a:gd name="T79" fmla="*/ 31 h 32"/>
                <a:gd name="T80" fmla="*/ 24 w 32"/>
                <a:gd name="T81" fmla="*/ 29 h 32"/>
                <a:gd name="T82" fmla="*/ 25 w 32"/>
                <a:gd name="T83" fmla="*/ 28 h 32"/>
                <a:gd name="T84" fmla="*/ 26 w 32"/>
                <a:gd name="T85" fmla="*/ 27 h 32"/>
                <a:gd name="T86" fmla="*/ 28 w 32"/>
                <a:gd name="T87" fmla="*/ 25 h 32"/>
                <a:gd name="T88" fmla="*/ 29 w 32"/>
                <a:gd name="T89" fmla="*/ 24 h 32"/>
                <a:gd name="T90" fmla="*/ 30 w 32"/>
                <a:gd name="T91" fmla="*/ 23 h 32"/>
                <a:gd name="T92" fmla="*/ 30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4"/>
                  </a:lnTo>
                  <a:lnTo>
                    <a:pt x="25" y="3"/>
                  </a:lnTo>
                  <a:lnTo>
                    <a:pt x="24" y="2"/>
                  </a:lnTo>
                  <a:lnTo>
                    <a:pt x="21" y="2"/>
                  </a:lnTo>
                  <a:lnTo>
                    <a:pt x="20" y="0"/>
                  </a:lnTo>
                  <a:lnTo>
                    <a:pt x="17" y="0"/>
                  </a:lnTo>
                  <a:lnTo>
                    <a:pt x="15" y="0"/>
                  </a:lnTo>
                  <a:lnTo>
                    <a:pt x="13" y="0"/>
                  </a:lnTo>
                  <a:lnTo>
                    <a:pt x="11" y="0"/>
                  </a:lnTo>
                  <a:lnTo>
                    <a:pt x="9" y="2"/>
                  </a:lnTo>
                  <a:lnTo>
                    <a:pt x="8" y="2"/>
                  </a:lnTo>
                  <a:lnTo>
                    <a:pt x="5" y="3"/>
                  </a:lnTo>
                  <a:lnTo>
                    <a:pt x="4" y="4"/>
                  </a:lnTo>
                  <a:lnTo>
                    <a:pt x="3" y="7"/>
                  </a:lnTo>
                  <a:lnTo>
                    <a:pt x="1" y="8"/>
                  </a:lnTo>
                  <a:lnTo>
                    <a:pt x="1" y="9"/>
                  </a:lnTo>
                  <a:lnTo>
                    <a:pt x="0" y="12"/>
                  </a:lnTo>
                  <a:lnTo>
                    <a:pt x="0" y="13"/>
                  </a:lnTo>
                  <a:lnTo>
                    <a:pt x="0" y="16"/>
                  </a:lnTo>
                  <a:lnTo>
                    <a:pt x="0" y="19"/>
                  </a:lnTo>
                  <a:lnTo>
                    <a:pt x="0" y="20"/>
                  </a:lnTo>
                  <a:lnTo>
                    <a:pt x="1" y="23"/>
                  </a:lnTo>
                  <a:lnTo>
                    <a:pt x="1" y="24"/>
                  </a:lnTo>
                  <a:lnTo>
                    <a:pt x="3" y="25"/>
                  </a:lnTo>
                  <a:lnTo>
                    <a:pt x="4" y="27"/>
                  </a:lnTo>
                  <a:lnTo>
                    <a:pt x="5" y="28"/>
                  </a:lnTo>
                  <a:lnTo>
                    <a:pt x="8" y="29"/>
                  </a:lnTo>
                  <a:lnTo>
                    <a:pt x="9" y="31"/>
                  </a:lnTo>
                  <a:lnTo>
                    <a:pt x="11" y="31"/>
                  </a:lnTo>
                  <a:lnTo>
                    <a:pt x="13" y="32"/>
                  </a:lnTo>
                  <a:lnTo>
                    <a:pt x="15" y="32"/>
                  </a:lnTo>
                  <a:lnTo>
                    <a:pt x="17" y="32"/>
                  </a:lnTo>
                  <a:lnTo>
                    <a:pt x="20" y="31"/>
                  </a:lnTo>
                  <a:lnTo>
                    <a:pt x="21" y="31"/>
                  </a:lnTo>
                  <a:lnTo>
                    <a:pt x="24" y="29"/>
                  </a:lnTo>
                  <a:lnTo>
                    <a:pt x="25" y="28"/>
                  </a:lnTo>
                  <a:lnTo>
                    <a:pt x="26" y="27"/>
                  </a:lnTo>
                  <a:lnTo>
                    <a:pt x="28" y="25"/>
                  </a:lnTo>
                  <a:lnTo>
                    <a:pt x="29" y="24"/>
                  </a:lnTo>
                  <a:lnTo>
                    <a:pt x="30" y="23"/>
                  </a:lnTo>
                  <a:lnTo>
                    <a:pt x="30"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4" name="Freeform 366"/>
            <p:cNvSpPr>
              <a:spLocks/>
            </p:cNvSpPr>
            <p:nvPr userDrawn="1"/>
          </p:nvSpPr>
          <p:spPr bwMode="auto">
            <a:xfrm>
              <a:off x="5211" y="95"/>
              <a:ext cx="33" cy="32"/>
            </a:xfrm>
            <a:custGeom>
              <a:avLst/>
              <a:gdLst>
                <a:gd name="T0" fmla="*/ 33 w 33"/>
                <a:gd name="T1" fmla="*/ 16 h 32"/>
                <a:gd name="T2" fmla="*/ 33 w 33"/>
                <a:gd name="T3" fmla="*/ 13 h 32"/>
                <a:gd name="T4" fmla="*/ 31 w 33"/>
                <a:gd name="T5" fmla="*/ 12 h 32"/>
                <a:gd name="T6" fmla="*/ 31 w 33"/>
                <a:gd name="T7" fmla="*/ 9 h 32"/>
                <a:gd name="T8" fmla="*/ 30 w 33"/>
                <a:gd name="T9" fmla="*/ 8 h 32"/>
                <a:gd name="T10" fmla="*/ 29 w 33"/>
                <a:gd name="T11" fmla="*/ 7 h 32"/>
                <a:gd name="T12" fmla="*/ 27 w 33"/>
                <a:gd name="T13" fmla="*/ 5 h 32"/>
                <a:gd name="T14" fmla="*/ 26 w 33"/>
                <a:gd name="T15" fmla="*/ 4 h 32"/>
                <a:gd name="T16" fmla="*/ 25 w 33"/>
                <a:gd name="T17" fmla="*/ 3 h 32"/>
                <a:gd name="T18" fmla="*/ 22 w 33"/>
                <a:gd name="T19" fmla="*/ 1 h 32"/>
                <a:gd name="T20" fmla="*/ 21 w 33"/>
                <a:gd name="T21" fmla="*/ 1 h 32"/>
                <a:gd name="T22" fmla="*/ 18 w 33"/>
                <a:gd name="T23" fmla="*/ 0 h 32"/>
                <a:gd name="T24" fmla="*/ 16 w 33"/>
                <a:gd name="T25" fmla="*/ 0 h 32"/>
                <a:gd name="T26" fmla="*/ 14 w 33"/>
                <a:gd name="T27" fmla="*/ 0 h 32"/>
                <a:gd name="T28" fmla="*/ 12 w 33"/>
                <a:gd name="T29" fmla="*/ 1 h 32"/>
                <a:gd name="T30" fmla="*/ 10 w 33"/>
                <a:gd name="T31" fmla="*/ 1 h 32"/>
                <a:gd name="T32" fmla="*/ 8 w 33"/>
                <a:gd name="T33" fmla="*/ 3 h 32"/>
                <a:gd name="T34" fmla="*/ 6 w 33"/>
                <a:gd name="T35" fmla="*/ 4 h 32"/>
                <a:gd name="T36" fmla="*/ 5 w 33"/>
                <a:gd name="T37" fmla="*/ 5 h 32"/>
                <a:gd name="T38" fmla="*/ 4 w 33"/>
                <a:gd name="T39" fmla="*/ 7 h 32"/>
                <a:gd name="T40" fmla="*/ 2 w 33"/>
                <a:gd name="T41" fmla="*/ 8 h 32"/>
                <a:gd name="T42" fmla="*/ 1 w 33"/>
                <a:gd name="T43" fmla="*/ 9 h 32"/>
                <a:gd name="T44" fmla="*/ 0 w 33"/>
                <a:gd name="T45" fmla="*/ 12 h 32"/>
                <a:gd name="T46" fmla="*/ 0 w 33"/>
                <a:gd name="T47" fmla="*/ 13 h 32"/>
                <a:gd name="T48" fmla="*/ 0 w 33"/>
                <a:gd name="T49" fmla="*/ 16 h 32"/>
                <a:gd name="T50" fmla="*/ 0 w 33"/>
                <a:gd name="T51" fmla="*/ 18 h 32"/>
                <a:gd name="T52" fmla="*/ 0 w 33"/>
                <a:gd name="T53" fmla="*/ 20 h 32"/>
                <a:gd name="T54" fmla="*/ 1 w 33"/>
                <a:gd name="T55" fmla="*/ 22 h 32"/>
                <a:gd name="T56" fmla="*/ 2 w 33"/>
                <a:gd name="T57" fmla="*/ 24 h 32"/>
                <a:gd name="T58" fmla="*/ 4 w 33"/>
                <a:gd name="T59" fmla="*/ 25 h 32"/>
                <a:gd name="T60" fmla="*/ 5 w 33"/>
                <a:gd name="T61" fmla="*/ 28 h 32"/>
                <a:gd name="T62" fmla="*/ 6 w 33"/>
                <a:gd name="T63" fmla="*/ 29 h 32"/>
                <a:gd name="T64" fmla="*/ 8 w 33"/>
                <a:gd name="T65" fmla="*/ 29 h 32"/>
                <a:gd name="T66" fmla="*/ 10 w 33"/>
                <a:gd name="T67" fmla="*/ 30 h 32"/>
                <a:gd name="T68" fmla="*/ 12 w 33"/>
                <a:gd name="T69" fmla="*/ 32 h 32"/>
                <a:gd name="T70" fmla="*/ 14 w 33"/>
                <a:gd name="T71" fmla="*/ 32 h 32"/>
                <a:gd name="T72" fmla="*/ 16 w 33"/>
                <a:gd name="T73" fmla="*/ 32 h 32"/>
                <a:gd name="T74" fmla="*/ 18 w 33"/>
                <a:gd name="T75" fmla="*/ 32 h 32"/>
                <a:gd name="T76" fmla="*/ 21 w 33"/>
                <a:gd name="T77" fmla="*/ 32 h 32"/>
                <a:gd name="T78" fmla="*/ 22 w 33"/>
                <a:gd name="T79" fmla="*/ 30 h 32"/>
                <a:gd name="T80" fmla="*/ 25 w 33"/>
                <a:gd name="T81" fmla="*/ 29 h 32"/>
                <a:gd name="T82" fmla="*/ 26 w 33"/>
                <a:gd name="T83" fmla="*/ 29 h 32"/>
                <a:gd name="T84" fmla="*/ 27 w 33"/>
                <a:gd name="T85" fmla="*/ 28 h 32"/>
                <a:gd name="T86" fmla="*/ 29 w 33"/>
                <a:gd name="T87" fmla="*/ 25 h 32"/>
                <a:gd name="T88" fmla="*/ 30 w 33"/>
                <a:gd name="T89" fmla="*/ 24 h 32"/>
                <a:gd name="T90" fmla="*/ 31 w 33"/>
                <a:gd name="T91" fmla="*/ 22 h 32"/>
                <a:gd name="T92" fmla="*/ 31 w 33"/>
                <a:gd name="T93" fmla="*/ 20 h 32"/>
                <a:gd name="T94" fmla="*/ 33 w 33"/>
                <a:gd name="T95" fmla="*/ 18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3" y="13"/>
                  </a:lnTo>
                  <a:lnTo>
                    <a:pt x="31" y="12"/>
                  </a:lnTo>
                  <a:lnTo>
                    <a:pt x="31" y="9"/>
                  </a:lnTo>
                  <a:lnTo>
                    <a:pt x="30" y="8"/>
                  </a:lnTo>
                  <a:lnTo>
                    <a:pt x="29" y="7"/>
                  </a:lnTo>
                  <a:lnTo>
                    <a:pt x="27" y="5"/>
                  </a:lnTo>
                  <a:lnTo>
                    <a:pt x="26" y="4"/>
                  </a:lnTo>
                  <a:lnTo>
                    <a:pt x="25" y="3"/>
                  </a:lnTo>
                  <a:lnTo>
                    <a:pt x="22" y="1"/>
                  </a:lnTo>
                  <a:lnTo>
                    <a:pt x="21" y="1"/>
                  </a:lnTo>
                  <a:lnTo>
                    <a:pt x="18" y="0"/>
                  </a:lnTo>
                  <a:lnTo>
                    <a:pt x="16" y="0"/>
                  </a:lnTo>
                  <a:lnTo>
                    <a:pt x="14" y="0"/>
                  </a:lnTo>
                  <a:lnTo>
                    <a:pt x="12" y="1"/>
                  </a:lnTo>
                  <a:lnTo>
                    <a:pt x="10" y="1"/>
                  </a:lnTo>
                  <a:lnTo>
                    <a:pt x="8" y="3"/>
                  </a:lnTo>
                  <a:lnTo>
                    <a:pt x="6" y="4"/>
                  </a:lnTo>
                  <a:lnTo>
                    <a:pt x="5" y="5"/>
                  </a:lnTo>
                  <a:lnTo>
                    <a:pt x="4" y="7"/>
                  </a:lnTo>
                  <a:lnTo>
                    <a:pt x="2" y="8"/>
                  </a:lnTo>
                  <a:lnTo>
                    <a:pt x="1" y="9"/>
                  </a:lnTo>
                  <a:lnTo>
                    <a:pt x="0" y="12"/>
                  </a:lnTo>
                  <a:lnTo>
                    <a:pt x="0" y="13"/>
                  </a:lnTo>
                  <a:lnTo>
                    <a:pt x="0" y="16"/>
                  </a:lnTo>
                  <a:lnTo>
                    <a:pt x="0" y="18"/>
                  </a:lnTo>
                  <a:lnTo>
                    <a:pt x="0" y="20"/>
                  </a:lnTo>
                  <a:lnTo>
                    <a:pt x="1" y="22"/>
                  </a:lnTo>
                  <a:lnTo>
                    <a:pt x="2" y="24"/>
                  </a:lnTo>
                  <a:lnTo>
                    <a:pt x="4" y="25"/>
                  </a:lnTo>
                  <a:lnTo>
                    <a:pt x="5" y="28"/>
                  </a:lnTo>
                  <a:lnTo>
                    <a:pt x="6" y="29"/>
                  </a:lnTo>
                  <a:lnTo>
                    <a:pt x="8" y="29"/>
                  </a:lnTo>
                  <a:lnTo>
                    <a:pt x="10" y="30"/>
                  </a:lnTo>
                  <a:lnTo>
                    <a:pt x="12" y="32"/>
                  </a:lnTo>
                  <a:lnTo>
                    <a:pt x="14" y="32"/>
                  </a:lnTo>
                  <a:lnTo>
                    <a:pt x="16" y="32"/>
                  </a:lnTo>
                  <a:lnTo>
                    <a:pt x="18" y="32"/>
                  </a:lnTo>
                  <a:lnTo>
                    <a:pt x="21" y="32"/>
                  </a:lnTo>
                  <a:lnTo>
                    <a:pt x="22" y="30"/>
                  </a:lnTo>
                  <a:lnTo>
                    <a:pt x="25" y="29"/>
                  </a:lnTo>
                  <a:lnTo>
                    <a:pt x="26" y="29"/>
                  </a:lnTo>
                  <a:lnTo>
                    <a:pt x="27" y="28"/>
                  </a:lnTo>
                  <a:lnTo>
                    <a:pt x="29" y="25"/>
                  </a:lnTo>
                  <a:lnTo>
                    <a:pt x="30" y="24"/>
                  </a:lnTo>
                  <a:lnTo>
                    <a:pt x="31" y="22"/>
                  </a:lnTo>
                  <a:lnTo>
                    <a:pt x="31" y="20"/>
                  </a:lnTo>
                  <a:lnTo>
                    <a:pt x="33" y="18"/>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5" name="Freeform 367"/>
            <p:cNvSpPr>
              <a:spLocks/>
            </p:cNvSpPr>
            <p:nvPr userDrawn="1"/>
          </p:nvSpPr>
          <p:spPr bwMode="auto">
            <a:xfrm>
              <a:off x="5161" y="195"/>
              <a:ext cx="33" cy="32"/>
            </a:xfrm>
            <a:custGeom>
              <a:avLst/>
              <a:gdLst>
                <a:gd name="T0" fmla="*/ 33 w 33"/>
                <a:gd name="T1" fmla="*/ 16 h 32"/>
                <a:gd name="T2" fmla="*/ 33 w 33"/>
                <a:gd name="T3" fmla="*/ 15 h 32"/>
                <a:gd name="T4" fmla="*/ 31 w 33"/>
                <a:gd name="T5" fmla="*/ 12 h 32"/>
                <a:gd name="T6" fmla="*/ 31 w 33"/>
                <a:gd name="T7" fmla="*/ 11 h 32"/>
                <a:gd name="T8" fmla="*/ 30 w 33"/>
                <a:gd name="T9" fmla="*/ 8 h 32"/>
                <a:gd name="T10" fmla="*/ 29 w 33"/>
                <a:gd name="T11" fmla="*/ 7 h 32"/>
                <a:gd name="T12" fmla="*/ 27 w 33"/>
                <a:gd name="T13" fmla="*/ 6 h 32"/>
                <a:gd name="T14" fmla="*/ 26 w 33"/>
                <a:gd name="T15" fmla="*/ 4 h 32"/>
                <a:gd name="T16" fmla="*/ 25 w 33"/>
                <a:gd name="T17" fmla="*/ 3 h 32"/>
                <a:gd name="T18" fmla="*/ 22 w 33"/>
                <a:gd name="T19" fmla="*/ 2 h 32"/>
                <a:gd name="T20" fmla="*/ 21 w 33"/>
                <a:gd name="T21" fmla="*/ 2 h 32"/>
                <a:gd name="T22" fmla="*/ 18 w 33"/>
                <a:gd name="T23" fmla="*/ 0 h 32"/>
                <a:gd name="T24" fmla="*/ 16 w 33"/>
                <a:gd name="T25" fmla="*/ 0 h 32"/>
                <a:gd name="T26" fmla="*/ 14 w 33"/>
                <a:gd name="T27" fmla="*/ 0 h 32"/>
                <a:gd name="T28" fmla="*/ 12 w 33"/>
                <a:gd name="T29" fmla="*/ 2 h 32"/>
                <a:gd name="T30" fmla="*/ 10 w 33"/>
                <a:gd name="T31" fmla="*/ 2 h 32"/>
                <a:gd name="T32" fmla="*/ 8 w 33"/>
                <a:gd name="T33" fmla="*/ 3 h 32"/>
                <a:gd name="T34" fmla="*/ 6 w 33"/>
                <a:gd name="T35" fmla="*/ 4 h 32"/>
                <a:gd name="T36" fmla="*/ 5 w 33"/>
                <a:gd name="T37" fmla="*/ 6 h 32"/>
                <a:gd name="T38" fmla="*/ 4 w 33"/>
                <a:gd name="T39" fmla="*/ 7 h 32"/>
                <a:gd name="T40" fmla="*/ 2 w 33"/>
                <a:gd name="T41" fmla="*/ 8 h 32"/>
                <a:gd name="T42" fmla="*/ 1 w 33"/>
                <a:gd name="T43" fmla="*/ 11 h 32"/>
                <a:gd name="T44" fmla="*/ 0 w 33"/>
                <a:gd name="T45" fmla="*/ 12 h 32"/>
                <a:gd name="T46" fmla="*/ 0 w 33"/>
                <a:gd name="T47" fmla="*/ 15 h 32"/>
                <a:gd name="T48" fmla="*/ 0 w 33"/>
                <a:gd name="T49" fmla="*/ 16 h 32"/>
                <a:gd name="T50" fmla="*/ 0 w 33"/>
                <a:gd name="T51" fmla="*/ 19 h 32"/>
                <a:gd name="T52" fmla="*/ 0 w 33"/>
                <a:gd name="T53" fmla="*/ 20 h 32"/>
                <a:gd name="T54" fmla="*/ 1 w 33"/>
                <a:gd name="T55" fmla="*/ 23 h 32"/>
                <a:gd name="T56" fmla="*/ 2 w 33"/>
                <a:gd name="T57" fmla="*/ 24 h 32"/>
                <a:gd name="T58" fmla="*/ 4 w 33"/>
                <a:gd name="T59" fmla="*/ 25 h 32"/>
                <a:gd name="T60" fmla="*/ 5 w 33"/>
                <a:gd name="T61" fmla="*/ 28 h 32"/>
                <a:gd name="T62" fmla="*/ 6 w 33"/>
                <a:gd name="T63" fmla="*/ 29 h 32"/>
                <a:gd name="T64" fmla="*/ 8 w 33"/>
                <a:gd name="T65" fmla="*/ 29 h 32"/>
                <a:gd name="T66" fmla="*/ 10 w 33"/>
                <a:gd name="T67" fmla="*/ 31 h 32"/>
                <a:gd name="T68" fmla="*/ 12 w 33"/>
                <a:gd name="T69" fmla="*/ 32 h 32"/>
                <a:gd name="T70" fmla="*/ 14 w 33"/>
                <a:gd name="T71" fmla="*/ 32 h 32"/>
                <a:gd name="T72" fmla="*/ 16 w 33"/>
                <a:gd name="T73" fmla="*/ 32 h 32"/>
                <a:gd name="T74" fmla="*/ 18 w 33"/>
                <a:gd name="T75" fmla="*/ 32 h 32"/>
                <a:gd name="T76" fmla="*/ 21 w 33"/>
                <a:gd name="T77" fmla="*/ 32 h 32"/>
                <a:gd name="T78" fmla="*/ 22 w 33"/>
                <a:gd name="T79" fmla="*/ 31 h 32"/>
                <a:gd name="T80" fmla="*/ 25 w 33"/>
                <a:gd name="T81" fmla="*/ 29 h 32"/>
                <a:gd name="T82" fmla="*/ 26 w 33"/>
                <a:gd name="T83" fmla="*/ 29 h 32"/>
                <a:gd name="T84" fmla="*/ 27 w 33"/>
                <a:gd name="T85" fmla="*/ 28 h 32"/>
                <a:gd name="T86" fmla="*/ 29 w 33"/>
                <a:gd name="T87" fmla="*/ 25 h 32"/>
                <a:gd name="T88" fmla="*/ 30 w 33"/>
                <a:gd name="T89" fmla="*/ 24 h 32"/>
                <a:gd name="T90" fmla="*/ 31 w 33"/>
                <a:gd name="T91" fmla="*/ 23 h 32"/>
                <a:gd name="T92" fmla="*/ 31 w 33"/>
                <a:gd name="T93" fmla="*/ 20 h 32"/>
                <a:gd name="T94" fmla="*/ 33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3" y="15"/>
                  </a:lnTo>
                  <a:lnTo>
                    <a:pt x="31" y="12"/>
                  </a:lnTo>
                  <a:lnTo>
                    <a:pt x="31" y="11"/>
                  </a:lnTo>
                  <a:lnTo>
                    <a:pt x="30" y="8"/>
                  </a:lnTo>
                  <a:lnTo>
                    <a:pt x="29" y="7"/>
                  </a:lnTo>
                  <a:lnTo>
                    <a:pt x="27" y="6"/>
                  </a:lnTo>
                  <a:lnTo>
                    <a:pt x="26" y="4"/>
                  </a:lnTo>
                  <a:lnTo>
                    <a:pt x="25" y="3"/>
                  </a:lnTo>
                  <a:lnTo>
                    <a:pt x="22" y="2"/>
                  </a:lnTo>
                  <a:lnTo>
                    <a:pt x="21" y="2"/>
                  </a:lnTo>
                  <a:lnTo>
                    <a:pt x="18" y="0"/>
                  </a:lnTo>
                  <a:lnTo>
                    <a:pt x="16" y="0"/>
                  </a:lnTo>
                  <a:lnTo>
                    <a:pt x="14" y="0"/>
                  </a:lnTo>
                  <a:lnTo>
                    <a:pt x="12" y="2"/>
                  </a:lnTo>
                  <a:lnTo>
                    <a:pt x="10" y="2"/>
                  </a:lnTo>
                  <a:lnTo>
                    <a:pt x="8" y="3"/>
                  </a:lnTo>
                  <a:lnTo>
                    <a:pt x="6" y="4"/>
                  </a:lnTo>
                  <a:lnTo>
                    <a:pt x="5" y="6"/>
                  </a:lnTo>
                  <a:lnTo>
                    <a:pt x="4" y="7"/>
                  </a:lnTo>
                  <a:lnTo>
                    <a:pt x="2" y="8"/>
                  </a:lnTo>
                  <a:lnTo>
                    <a:pt x="1" y="11"/>
                  </a:lnTo>
                  <a:lnTo>
                    <a:pt x="0" y="12"/>
                  </a:lnTo>
                  <a:lnTo>
                    <a:pt x="0" y="15"/>
                  </a:lnTo>
                  <a:lnTo>
                    <a:pt x="0" y="16"/>
                  </a:lnTo>
                  <a:lnTo>
                    <a:pt x="0" y="19"/>
                  </a:lnTo>
                  <a:lnTo>
                    <a:pt x="0" y="20"/>
                  </a:lnTo>
                  <a:lnTo>
                    <a:pt x="1" y="23"/>
                  </a:lnTo>
                  <a:lnTo>
                    <a:pt x="2" y="24"/>
                  </a:lnTo>
                  <a:lnTo>
                    <a:pt x="4" y="25"/>
                  </a:lnTo>
                  <a:lnTo>
                    <a:pt x="5" y="28"/>
                  </a:lnTo>
                  <a:lnTo>
                    <a:pt x="6" y="29"/>
                  </a:lnTo>
                  <a:lnTo>
                    <a:pt x="8" y="29"/>
                  </a:lnTo>
                  <a:lnTo>
                    <a:pt x="10" y="31"/>
                  </a:lnTo>
                  <a:lnTo>
                    <a:pt x="12" y="32"/>
                  </a:lnTo>
                  <a:lnTo>
                    <a:pt x="14" y="32"/>
                  </a:lnTo>
                  <a:lnTo>
                    <a:pt x="16" y="32"/>
                  </a:lnTo>
                  <a:lnTo>
                    <a:pt x="18" y="32"/>
                  </a:lnTo>
                  <a:lnTo>
                    <a:pt x="21" y="32"/>
                  </a:lnTo>
                  <a:lnTo>
                    <a:pt x="22" y="31"/>
                  </a:lnTo>
                  <a:lnTo>
                    <a:pt x="25" y="29"/>
                  </a:lnTo>
                  <a:lnTo>
                    <a:pt x="26" y="29"/>
                  </a:lnTo>
                  <a:lnTo>
                    <a:pt x="27" y="28"/>
                  </a:lnTo>
                  <a:lnTo>
                    <a:pt x="29" y="25"/>
                  </a:lnTo>
                  <a:lnTo>
                    <a:pt x="30" y="24"/>
                  </a:lnTo>
                  <a:lnTo>
                    <a:pt x="31" y="23"/>
                  </a:lnTo>
                  <a:lnTo>
                    <a:pt x="31" y="20"/>
                  </a:lnTo>
                  <a:lnTo>
                    <a:pt x="33"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6" name="Freeform 368"/>
            <p:cNvSpPr>
              <a:spLocks/>
            </p:cNvSpPr>
            <p:nvPr userDrawn="1"/>
          </p:nvSpPr>
          <p:spPr bwMode="auto">
            <a:xfrm>
              <a:off x="5199" y="298"/>
              <a:ext cx="32" cy="32"/>
            </a:xfrm>
            <a:custGeom>
              <a:avLst/>
              <a:gdLst>
                <a:gd name="T0" fmla="*/ 32 w 32"/>
                <a:gd name="T1" fmla="*/ 15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1 h 32"/>
                <a:gd name="T18" fmla="*/ 21 w 32"/>
                <a:gd name="T19" fmla="*/ 1 h 32"/>
                <a:gd name="T20" fmla="*/ 20 w 32"/>
                <a:gd name="T21" fmla="*/ 0 h 32"/>
                <a:gd name="T22" fmla="*/ 17 w 32"/>
                <a:gd name="T23" fmla="*/ 0 h 32"/>
                <a:gd name="T24" fmla="*/ 14 w 32"/>
                <a:gd name="T25" fmla="*/ 0 h 32"/>
                <a:gd name="T26" fmla="*/ 13 w 32"/>
                <a:gd name="T27" fmla="*/ 0 h 32"/>
                <a:gd name="T28" fmla="*/ 10 w 32"/>
                <a:gd name="T29" fmla="*/ 0 h 32"/>
                <a:gd name="T30" fmla="*/ 9 w 32"/>
                <a:gd name="T31" fmla="*/ 1 h 32"/>
                <a:gd name="T32" fmla="*/ 7 w 32"/>
                <a:gd name="T33" fmla="*/ 1 h 32"/>
                <a:gd name="T34" fmla="*/ 5 w 32"/>
                <a:gd name="T35" fmla="*/ 3 h 32"/>
                <a:gd name="T36" fmla="*/ 4 w 32"/>
                <a:gd name="T37" fmla="*/ 4 h 32"/>
                <a:gd name="T38" fmla="*/ 3 w 32"/>
                <a:gd name="T39" fmla="*/ 7 h 32"/>
                <a:gd name="T40" fmla="*/ 1 w 32"/>
                <a:gd name="T41" fmla="*/ 8 h 32"/>
                <a:gd name="T42" fmla="*/ 0 w 32"/>
                <a:gd name="T43" fmla="*/ 9 h 32"/>
                <a:gd name="T44" fmla="*/ 0 w 32"/>
                <a:gd name="T45" fmla="*/ 12 h 32"/>
                <a:gd name="T46" fmla="*/ 0 w 32"/>
                <a:gd name="T47" fmla="*/ 13 h 32"/>
                <a:gd name="T48" fmla="*/ 0 w 32"/>
                <a:gd name="T49" fmla="*/ 15 h 32"/>
                <a:gd name="T50" fmla="*/ 0 w 32"/>
                <a:gd name="T51" fmla="*/ 17 h 32"/>
                <a:gd name="T52" fmla="*/ 0 w 32"/>
                <a:gd name="T53" fmla="*/ 20 h 32"/>
                <a:gd name="T54" fmla="*/ 0 w 32"/>
                <a:gd name="T55" fmla="*/ 21 h 32"/>
                <a:gd name="T56" fmla="*/ 1 w 32"/>
                <a:gd name="T57" fmla="*/ 24 h 32"/>
                <a:gd name="T58" fmla="*/ 3 w 32"/>
                <a:gd name="T59" fmla="*/ 25 h 32"/>
                <a:gd name="T60" fmla="*/ 4 w 32"/>
                <a:gd name="T61" fmla="*/ 27 h 32"/>
                <a:gd name="T62" fmla="*/ 5 w 32"/>
                <a:gd name="T63" fmla="*/ 28 h 32"/>
                <a:gd name="T64" fmla="*/ 7 w 32"/>
                <a:gd name="T65" fmla="*/ 29 h 32"/>
                <a:gd name="T66" fmla="*/ 9 w 32"/>
                <a:gd name="T67" fmla="*/ 30 h 32"/>
                <a:gd name="T68" fmla="*/ 10 w 32"/>
                <a:gd name="T69" fmla="*/ 30 h 32"/>
                <a:gd name="T70" fmla="*/ 13 w 32"/>
                <a:gd name="T71" fmla="*/ 32 h 32"/>
                <a:gd name="T72" fmla="*/ 14 w 32"/>
                <a:gd name="T73" fmla="*/ 32 h 32"/>
                <a:gd name="T74" fmla="*/ 17 w 32"/>
                <a:gd name="T75" fmla="*/ 32 h 32"/>
                <a:gd name="T76" fmla="*/ 20 w 32"/>
                <a:gd name="T77" fmla="*/ 30 h 32"/>
                <a:gd name="T78" fmla="*/ 21 w 32"/>
                <a:gd name="T79" fmla="*/ 30 h 32"/>
                <a:gd name="T80" fmla="*/ 24 w 32"/>
                <a:gd name="T81" fmla="*/ 29 h 32"/>
                <a:gd name="T82" fmla="*/ 25 w 32"/>
                <a:gd name="T83" fmla="*/ 28 h 32"/>
                <a:gd name="T84" fmla="*/ 26 w 32"/>
                <a:gd name="T85" fmla="*/ 27 h 32"/>
                <a:gd name="T86" fmla="*/ 28 w 32"/>
                <a:gd name="T87" fmla="*/ 25 h 32"/>
                <a:gd name="T88" fmla="*/ 29 w 32"/>
                <a:gd name="T89" fmla="*/ 24 h 32"/>
                <a:gd name="T90" fmla="*/ 30 w 32"/>
                <a:gd name="T91" fmla="*/ 21 h 32"/>
                <a:gd name="T92" fmla="*/ 30 w 32"/>
                <a:gd name="T93" fmla="*/ 20 h 32"/>
                <a:gd name="T94" fmla="*/ 32 w 32"/>
                <a:gd name="T95" fmla="*/ 17 h 32"/>
                <a:gd name="T96" fmla="*/ 32 w 32"/>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5"/>
                  </a:moveTo>
                  <a:lnTo>
                    <a:pt x="32" y="13"/>
                  </a:lnTo>
                  <a:lnTo>
                    <a:pt x="30" y="12"/>
                  </a:lnTo>
                  <a:lnTo>
                    <a:pt x="30" y="9"/>
                  </a:lnTo>
                  <a:lnTo>
                    <a:pt x="29" y="8"/>
                  </a:lnTo>
                  <a:lnTo>
                    <a:pt x="28" y="7"/>
                  </a:lnTo>
                  <a:lnTo>
                    <a:pt x="26" y="4"/>
                  </a:lnTo>
                  <a:lnTo>
                    <a:pt x="25" y="3"/>
                  </a:lnTo>
                  <a:lnTo>
                    <a:pt x="24" y="1"/>
                  </a:lnTo>
                  <a:lnTo>
                    <a:pt x="21" y="1"/>
                  </a:lnTo>
                  <a:lnTo>
                    <a:pt x="20" y="0"/>
                  </a:lnTo>
                  <a:lnTo>
                    <a:pt x="17" y="0"/>
                  </a:lnTo>
                  <a:lnTo>
                    <a:pt x="14" y="0"/>
                  </a:lnTo>
                  <a:lnTo>
                    <a:pt x="13" y="0"/>
                  </a:lnTo>
                  <a:lnTo>
                    <a:pt x="10" y="0"/>
                  </a:lnTo>
                  <a:lnTo>
                    <a:pt x="9" y="1"/>
                  </a:lnTo>
                  <a:lnTo>
                    <a:pt x="7" y="1"/>
                  </a:lnTo>
                  <a:lnTo>
                    <a:pt x="5" y="3"/>
                  </a:lnTo>
                  <a:lnTo>
                    <a:pt x="4" y="4"/>
                  </a:lnTo>
                  <a:lnTo>
                    <a:pt x="3" y="7"/>
                  </a:lnTo>
                  <a:lnTo>
                    <a:pt x="1" y="8"/>
                  </a:lnTo>
                  <a:lnTo>
                    <a:pt x="0" y="9"/>
                  </a:lnTo>
                  <a:lnTo>
                    <a:pt x="0" y="12"/>
                  </a:lnTo>
                  <a:lnTo>
                    <a:pt x="0" y="13"/>
                  </a:lnTo>
                  <a:lnTo>
                    <a:pt x="0" y="15"/>
                  </a:lnTo>
                  <a:lnTo>
                    <a:pt x="0" y="17"/>
                  </a:lnTo>
                  <a:lnTo>
                    <a:pt x="0" y="20"/>
                  </a:lnTo>
                  <a:lnTo>
                    <a:pt x="0" y="21"/>
                  </a:lnTo>
                  <a:lnTo>
                    <a:pt x="1" y="24"/>
                  </a:lnTo>
                  <a:lnTo>
                    <a:pt x="3" y="25"/>
                  </a:lnTo>
                  <a:lnTo>
                    <a:pt x="4" y="27"/>
                  </a:lnTo>
                  <a:lnTo>
                    <a:pt x="5" y="28"/>
                  </a:lnTo>
                  <a:lnTo>
                    <a:pt x="7" y="29"/>
                  </a:lnTo>
                  <a:lnTo>
                    <a:pt x="9" y="30"/>
                  </a:lnTo>
                  <a:lnTo>
                    <a:pt x="10" y="30"/>
                  </a:lnTo>
                  <a:lnTo>
                    <a:pt x="13" y="32"/>
                  </a:lnTo>
                  <a:lnTo>
                    <a:pt x="14" y="32"/>
                  </a:lnTo>
                  <a:lnTo>
                    <a:pt x="17" y="32"/>
                  </a:lnTo>
                  <a:lnTo>
                    <a:pt x="20" y="30"/>
                  </a:lnTo>
                  <a:lnTo>
                    <a:pt x="21" y="30"/>
                  </a:lnTo>
                  <a:lnTo>
                    <a:pt x="24" y="29"/>
                  </a:lnTo>
                  <a:lnTo>
                    <a:pt x="25" y="28"/>
                  </a:lnTo>
                  <a:lnTo>
                    <a:pt x="26" y="27"/>
                  </a:lnTo>
                  <a:lnTo>
                    <a:pt x="28" y="25"/>
                  </a:lnTo>
                  <a:lnTo>
                    <a:pt x="29" y="24"/>
                  </a:lnTo>
                  <a:lnTo>
                    <a:pt x="30" y="21"/>
                  </a:lnTo>
                  <a:lnTo>
                    <a:pt x="30" y="20"/>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7" name="Freeform 369"/>
            <p:cNvSpPr>
              <a:spLocks/>
            </p:cNvSpPr>
            <p:nvPr userDrawn="1"/>
          </p:nvSpPr>
          <p:spPr bwMode="auto">
            <a:xfrm>
              <a:off x="5011" y="16"/>
              <a:ext cx="4" cy="5"/>
            </a:xfrm>
            <a:custGeom>
              <a:avLst/>
              <a:gdLst>
                <a:gd name="T0" fmla="*/ 4 w 4"/>
                <a:gd name="T1" fmla="*/ 0 h 5"/>
                <a:gd name="T2" fmla="*/ 0 w 4"/>
                <a:gd name="T3" fmla="*/ 5 h 5"/>
                <a:gd name="T4" fmla="*/ 0 w 4"/>
                <a:gd name="T5" fmla="*/ 0 h 5"/>
                <a:gd name="T6" fmla="*/ 4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0"/>
                  </a:moveTo>
                  <a:lnTo>
                    <a:pt x="0" y="5"/>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8" name="Freeform 370"/>
            <p:cNvSpPr>
              <a:spLocks/>
            </p:cNvSpPr>
            <p:nvPr userDrawn="1"/>
          </p:nvSpPr>
          <p:spPr bwMode="auto">
            <a:xfrm>
              <a:off x="5011" y="16"/>
              <a:ext cx="8" cy="9"/>
            </a:xfrm>
            <a:custGeom>
              <a:avLst/>
              <a:gdLst>
                <a:gd name="T0" fmla="*/ 8 w 8"/>
                <a:gd name="T1" fmla="*/ 0 h 9"/>
                <a:gd name="T2" fmla="*/ 0 w 8"/>
                <a:gd name="T3" fmla="*/ 9 h 9"/>
                <a:gd name="T4" fmla="*/ 0 w 8"/>
                <a:gd name="T5" fmla="*/ 0 h 9"/>
                <a:gd name="T6" fmla="*/ 8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0"/>
                  </a:moveTo>
                  <a:lnTo>
                    <a:pt x="0" y="9"/>
                  </a:lnTo>
                  <a:lnTo>
                    <a:pt x="0"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9" name="Freeform 371"/>
            <p:cNvSpPr>
              <a:spLocks/>
            </p:cNvSpPr>
            <p:nvPr userDrawn="1"/>
          </p:nvSpPr>
          <p:spPr bwMode="auto">
            <a:xfrm>
              <a:off x="5011" y="16"/>
              <a:ext cx="12" cy="14"/>
            </a:xfrm>
            <a:custGeom>
              <a:avLst/>
              <a:gdLst>
                <a:gd name="T0" fmla="*/ 0 w 12"/>
                <a:gd name="T1" fmla="*/ 5 h 14"/>
                <a:gd name="T2" fmla="*/ 4 w 12"/>
                <a:gd name="T3" fmla="*/ 0 h 14"/>
                <a:gd name="T4" fmla="*/ 12 w 12"/>
                <a:gd name="T5" fmla="*/ 0 h 14"/>
                <a:gd name="T6" fmla="*/ 0 w 12"/>
                <a:gd name="T7" fmla="*/ 14 h 14"/>
                <a:gd name="T8" fmla="*/ 0 w 12"/>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4">
                  <a:moveTo>
                    <a:pt x="0" y="5"/>
                  </a:moveTo>
                  <a:lnTo>
                    <a:pt x="4" y="0"/>
                  </a:lnTo>
                  <a:lnTo>
                    <a:pt x="12" y="0"/>
                  </a:lnTo>
                  <a:lnTo>
                    <a:pt x="0" y="1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0" name="Freeform 372"/>
            <p:cNvSpPr>
              <a:spLocks/>
            </p:cNvSpPr>
            <p:nvPr userDrawn="1"/>
          </p:nvSpPr>
          <p:spPr bwMode="auto">
            <a:xfrm>
              <a:off x="5011" y="16"/>
              <a:ext cx="16" cy="20"/>
            </a:xfrm>
            <a:custGeom>
              <a:avLst/>
              <a:gdLst>
                <a:gd name="T0" fmla="*/ 0 w 16"/>
                <a:gd name="T1" fmla="*/ 9 h 20"/>
                <a:gd name="T2" fmla="*/ 8 w 16"/>
                <a:gd name="T3" fmla="*/ 0 h 20"/>
                <a:gd name="T4" fmla="*/ 16 w 16"/>
                <a:gd name="T5" fmla="*/ 0 h 20"/>
                <a:gd name="T6" fmla="*/ 0 w 16"/>
                <a:gd name="T7" fmla="*/ 20 h 20"/>
                <a:gd name="T8" fmla="*/ 0 w 16"/>
                <a:gd name="T9" fmla="*/ 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0">
                  <a:moveTo>
                    <a:pt x="0" y="9"/>
                  </a:moveTo>
                  <a:lnTo>
                    <a:pt x="8" y="0"/>
                  </a:lnTo>
                  <a:lnTo>
                    <a:pt x="16" y="0"/>
                  </a:lnTo>
                  <a:lnTo>
                    <a:pt x="0" y="2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1" name="Freeform 373"/>
            <p:cNvSpPr>
              <a:spLocks/>
            </p:cNvSpPr>
            <p:nvPr userDrawn="1"/>
          </p:nvSpPr>
          <p:spPr bwMode="auto">
            <a:xfrm>
              <a:off x="5011" y="16"/>
              <a:ext cx="20" cy="24"/>
            </a:xfrm>
            <a:custGeom>
              <a:avLst/>
              <a:gdLst>
                <a:gd name="T0" fmla="*/ 0 w 20"/>
                <a:gd name="T1" fmla="*/ 14 h 24"/>
                <a:gd name="T2" fmla="*/ 12 w 20"/>
                <a:gd name="T3" fmla="*/ 0 h 24"/>
                <a:gd name="T4" fmla="*/ 20 w 20"/>
                <a:gd name="T5" fmla="*/ 0 h 24"/>
                <a:gd name="T6" fmla="*/ 0 w 20"/>
                <a:gd name="T7" fmla="*/ 24 h 24"/>
                <a:gd name="T8" fmla="*/ 0 w 20"/>
                <a:gd name="T9" fmla="*/ 1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14"/>
                  </a:moveTo>
                  <a:lnTo>
                    <a:pt x="12" y="0"/>
                  </a:lnTo>
                  <a:lnTo>
                    <a:pt x="20" y="0"/>
                  </a:lnTo>
                  <a:lnTo>
                    <a:pt x="0" y="24"/>
                  </a:lnTo>
                  <a:lnTo>
                    <a:pt x="0" y="14"/>
                  </a:ln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2" name="Freeform 374"/>
            <p:cNvSpPr>
              <a:spLocks/>
            </p:cNvSpPr>
            <p:nvPr userDrawn="1"/>
          </p:nvSpPr>
          <p:spPr bwMode="auto">
            <a:xfrm>
              <a:off x="5011" y="16"/>
              <a:ext cx="23" cy="29"/>
            </a:xfrm>
            <a:custGeom>
              <a:avLst/>
              <a:gdLst>
                <a:gd name="T0" fmla="*/ 0 w 23"/>
                <a:gd name="T1" fmla="*/ 20 h 29"/>
                <a:gd name="T2" fmla="*/ 16 w 23"/>
                <a:gd name="T3" fmla="*/ 0 h 29"/>
                <a:gd name="T4" fmla="*/ 23 w 23"/>
                <a:gd name="T5" fmla="*/ 0 h 29"/>
                <a:gd name="T6" fmla="*/ 0 w 23"/>
                <a:gd name="T7" fmla="*/ 29 h 29"/>
                <a:gd name="T8" fmla="*/ 0 w 23"/>
                <a:gd name="T9" fmla="*/ 2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9">
                  <a:moveTo>
                    <a:pt x="0" y="20"/>
                  </a:moveTo>
                  <a:lnTo>
                    <a:pt x="16" y="0"/>
                  </a:lnTo>
                  <a:lnTo>
                    <a:pt x="23" y="0"/>
                  </a:lnTo>
                  <a:lnTo>
                    <a:pt x="0" y="29"/>
                  </a:lnTo>
                  <a:lnTo>
                    <a:pt x="0" y="20"/>
                  </a:lnTo>
                  <a:close/>
                </a:path>
              </a:pathLst>
            </a:custGeom>
            <a:solidFill>
              <a:srgbClr val="FD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3" name="Freeform 375"/>
            <p:cNvSpPr>
              <a:spLocks/>
            </p:cNvSpPr>
            <p:nvPr userDrawn="1"/>
          </p:nvSpPr>
          <p:spPr bwMode="auto">
            <a:xfrm>
              <a:off x="5011" y="16"/>
              <a:ext cx="27" cy="34"/>
            </a:xfrm>
            <a:custGeom>
              <a:avLst/>
              <a:gdLst>
                <a:gd name="T0" fmla="*/ 0 w 27"/>
                <a:gd name="T1" fmla="*/ 24 h 34"/>
                <a:gd name="T2" fmla="*/ 20 w 27"/>
                <a:gd name="T3" fmla="*/ 0 h 34"/>
                <a:gd name="T4" fmla="*/ 27 w 27"/>
                <a:gd name="T5" fmla="*/ 0 h 34"/>
                <a:gd name="T6" fmla="*/ 0 w 27"/>
                <a:gd name="T7" fmla="*/ 34 h 34"/>
                <a:gd name="T8" fmla="*/ 0 w 27"/>
                <a:gd name="T9" fmla="*/ 24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4">
                  <a:moveTo>
                    <a:pt x="0" y="24"/>
                  </a:moveTo>
                  <a:lnTo>
                    <a:pt x="20" y="0"/>
                  </a:lnTo>
                  <a:lnTo>
                    <a:pt x="27" y="0"/>
                  </a:lnTo>
                  <a:lnTo>
                    <a:pt x="0" y="34"/>
                  </a:lnTo>
                  <a:lnTo>
                    <a:pt x="0" y="24"/>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4" name="Freeform 376"/>
            <p:cNvSpPr>
              <a:spLocks/>
            </p:cNvSpPr>
            <p:nvPr userDrawn="1"/>
          </p:nvSpPr>
          <p:spPr bwMode="auto">
            <a:xfrm>
              <a:off x="5011" y="16"/>
              <a:ext cx="33" cy="38"/>
            </a:xfrm>
            <a:custGeom>
              <a:avLst/>
              <a:gdLst>
                <a:gd name="T0" fmla="*/ 0 w 33"/>
                <a:gd name="T1" fmla="*/ 29 h 38"/>
                <a:gd name="T2" fmla="*/ 23 w 33"/>
                <a:gd name="T3" fmla="*/ 0 h 38"/>
                <a:gd name="T4" fmla="*/ 33 w 33"/>
                <a:gd name="T5" fmla="*/ 0 h 38"/>
                <a:gd name="T6" fmla="*/ 0 w 33"/>
                <a:gd name="T7" fmla="*/ 38 h 38"/>
                <a:gd name="T8" fmla="*/ 0 w 33"/>
                <a:gd name="T9" fmla="*/ 29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8">
                  <a:moveTo>
                    <a:pt x="0" y="29"/>
                  </a:moveTo>
                  <a:lnTo>
                    <a:pt x="23" y="0"/>
                  </a:lnTo>
                  <a:lnTo>
                    <a:pt x="33" y="0"/>
                  </a:lnTo>
                  <a:lnTo>
                    <a:pt x="0" y="38"/>
                  </a:lnTo>
                  <a:lnTo>
                    <a:pt x="0" y="29"/>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5" name="Freeform 377"/>
            <p:cNvSpPr>
              <a:spLocks/>
            </p:cNvSpPr>
            <p:nvPr userDrawn="1"/>
          </p:nvSpPr>
          <p:spPr bwMode="auto">
            <a:xfrm>
              <a:off x="5011" y="16"/>
              <a:ext cx="37" cy="43"/>
            </a:xfrm>
            <a:custGeom>
              <a:avLst/>
              <a:gdLst>
                <a:gd name="T0" fmla="*/ 0 w 37"/>
                <a:gd name="T1" fmla="*/ 34 h 43"/>
                <a:gd name="T2" fmla="*/ 27 w 37"/>
                <a:gd name="T3" fmla="*/ 0 h 43"/>
                <a:gd name="T4" fmla="*/ 37 w 37"/>
                <a:gd name="T5" fmla="*/ 0 h 43"/>
                <a:gd name="T6" fmla="*/ 0 w 37"/>
                <a:gd name="T7" fmla="*/ 43 h 43"/>
                <a:gd name="T8" fmla="*/ 0 w 37"/>
                <a:gd name="T9" fmla="*/ 34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0" y="34"/>
                  </a:moveTo>
                  <a:lnTo>
                    <a:pt x="27" y="0"/>
                  </a:lnTo>
                  <a:lnTo>
                    <a:pt x="37" y="0"/>
                  </a:lnTo>
                  <a:lnTo>
                    <a:pt x="0" y="43"/>
                  </a:lnTo>
                  <a:lnTo>
                    <a:pt x="0" y="34"/>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6" name="Freeform 378"/>
            <p:cNvSpPr>
              <a:spLocks/>
            </p:cNvSpPr>
            <p:nvPr userDrawn="1"/>
          </p:nvSpPr>
          <p:spPr bwMode="auto">
            <a:xfrm>
              <a:off x="5011" y="16"/>
              <a:ext cx="41" cy="47"/>
            </a:xfrm>
            <a:custGeom>
              <a:avLst/>
              <a:gdLst>
                <a:gd name="T0" fmla="*/ 0 w 41"/>
                <a:gd name="T1" fmla="*/ 38 h 47"/>
                <a:gd name="T2" fmla="*/ 33 w 41"/>
                <a:gd name="T3" fmla="*/ 0 h 47"/>
                <a:gd name="T4" fmla="*/ 41 w 41"/>
                <a:gd name="T5" fmla="*/ 0 h 47"/>
                <a:gd name="T6" fmla="*/ 0 w 41"/>
                <a:gd name="T7" fmla="*/ 47 h 47"/>
                <a:gd name="T8" fmla="*/ 0 w 41"/>
                <a:gd name="T9" fmla="*/ 38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7">
                  <a:moveTo>
                    <a:pt x="0" y="38"/>
                  </a:moveTo>
                  <a:lnTo>
                    <a:pt x="33" y="0"/>
                  </a:lnTo>
                  <a:lnTo>
                    <a:pt x="41" y="0"/>
                  </a:lnTo>
                  <a:lnTo>
                    <a:pt x="0" y="47"/>
                  </a:lnTo>
                  <a:lnTo>
                    <a:pt x="0" y="38"/>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7" name="Freeform 379"/>
            <p:cNvSpPr>
              <a:spLocks/>
            </p:cNvSpPr>
            <p:nvPr userDrawn="1"/>
          </p:nvSpPr>
          <p:spPr bwMode="auto">
            <a:xfrm>
              <a:off x="5011" y="16"/>
              <a:ext cx="45" cy="53"/>
            </a:xfrm>
            <a:custGeom>
              <a:avLst/>
              <a:gdLst>
                <a:gd name="T0" fmla="*/ 0 w 45"/>
                <a:gd name="T1" fmla="*/ 43 h 53"/>
                <a:gd name="T2" fmla="*/ 37 w 45"/>
                <a:gd name="T3" fmla="*/ 0 h 53"/>
                <a:gd name="T4" fmla="*/ 45 w 45"/>
                <a:gd name="T5" fmla="*/ 0 h 53"/>
                <a:gd name="T6" fmla="*/ 0 w 45"/>
                <a:gd name="T7" fmla="*/ 53 h 53"/>
                <a:gd name="T8" fmla="*/ 0 w 45"/>
                <a:gd name="T9" fmla="*/ 4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43"/>
                  </a:moveTo>
                  <a:lnTo>
                    <a:pt x="37" y="0"/>
                  </a:lnTo>
                  <a:lnTo>
                    <a:pt x="45" y="0"/>
                  </a:lnTo>
                  <a:lnTo>
                    <a:pt x="0" y="53"/>
                  </a:lnTo>
                  <a:lnTo>
                    <a:pt x="0" y="43"/>
                  </a:lnTo>
                  <a:close/>
                </a:path>
              </a:pathLst>
            </a:custGeom>
            <a:solidFill>
              <a:srgbClr val="F9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8" name="Freeform 380"/>
            <p:cNvSpPr>
              <a:spLocks/>
            </p:cNvSpPr>
            <p:nvPr userDrawn="1"/>
          </p:nvSpPr>
          <p:spPr bwMode="auto">
            <a:xfrm>
              <a:off x="5011" y="16"/>
              <a:ext cx="48" cy="58"/>
            </a:xfrm>
            <a:custGeom>
              <a:avLst/>
              <a:gdLst>
                <a:gd name="T0" fmla="*/ 0 w 48"/>
                <a:gd name="T1" fmla="*/ 47 h 58"/>
                <a:gd name="T2" fmla="*/ 41 w 48"/>
                <a:gd name="T3" fmla="*/ 0 h 58"/>
                <a:gd name="T4" fmla="*/ 48 w 48"/>
                <a:gd name="T5" fmla="*/ 0 h 58"/>
                <a:gd name="T6" fmla="*/ 0 w 48"/>
                <a:gd name="T7" fmla="*/ 58 h 58"/>
                <a:gd name="T8" fmla="*/ 0 w 48"/>
                <a:gd name="T9" fmla="*/ 47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8">
                  <a:moveTo>
                    <a:pt x="0" y="47"/>
                  </a:moveTo>
                  <a:lnTo>
                    <a:pt x="41" y="0"/>
                  </a:lnTo>
                  <a:lnTo>
                    <a:pt x="48" y="0"/>
                  </a:lnTo>
                  <a:lnTo>
                    <a:pt x="0" y="58"/>
                  </a:lnTo>
                  <a:lnTo>
                    <a:pt x="0" y="47"/>
                  </a:lnTo>
                  <a:close/>
                </a:path>
              </a:pathLst>
            </a:custGeom>
            <a:solidFill>
              <a:srgbClr val="F8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9" name="Freeform 381"/>
            <p:cNvSpPr>
              <a:spLocks/>
            </p:cNvSpPr>
            <p:nvPr userDrawn="1"/>
          </p:nvSpPr>
          <p:spPr bwMode="auto">
            <a:xfrm>
              <a:off x="5011" y="16"/>
              <a:ext cx="52" cy="62"/>
            </a:xfrm>
            <a:custGeom>
              <a:avLst/>
              <a:gdLst>
                <a:gd name="T0" fmla="*/ 0 w 52"/>
                <a:gd name="T1" fmla="*/ 53 h 62"/>
                <a:gd name="T2" fmla="*/ 45 w 52"/>
                <a:gd name="T3" fmla="*/ 0 h 62"/>
                <a:gd name="T4" fmla="*/ 52 w 52"/>
                <a:gd name="T5" fmla="*/ 0 h 62"/>
                <a:gd name="T6" fmla="*/ 0 w 52"/>
                <a:gd name="T7" fmla="*/ 62 h 62"/>
                <a:gd name="T8" fmla="*/ 0 w 52"/>
                <a:gd name="T9" fmla="*/ 53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0" y="53"/>
                  </a:moveTo>
                  <a:lnTo>
                    <a:pt x="45" y="0"/>
                  </a:lnTo>
                  <a:lnTo>
                    <a:pt x="52" y="0"/>
                  </a:lnTo>
                  <a:lnTo>
                    <a:pt x="0" y="62"/>
                  </a:lnTo>
                  <a:lnTo>
                    <a:pt x="0" y="53"/>
                  </a:lnTo>
                  <a:close/>
                </a:path>
              </a:pathLst>
            </a:custGeom>
            <a:solidFill>
              <a:srgbClr val="F7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0" name="Freeform 382"/>
            <p:cNvSpPr>
              <a:spLocks/>
            </p:cNvSpPr>
            <p:nvPr userDrawn="1"/>
          </p:nvSpPr>
          <p:spPr bwMode="auto">
            <a:xfrm>
              <a:off x="5011" y="16"/>
              <a:ext cx="56" cy="67"/>
            </a:xfrm>
            <a:custGeom>
              <a:avLst/>
              <a:gdLst>
                <a:gd name="T0" fmla="*/ 0 w 56"/>
                <a:gd name="T1" fmla="*/ 58 h 67"/>
                <a:gd name="T2" fmla="*/ 48 w 56"/>
                <a:gd name="T3" fmla="*/ 0 h 67"/>
                <a:gd name="T4" fmla="*/ 56 w 56"/>
                <a:gd name="T5" fmla="*/ 0 h 67"/>
                <a:gd name="T6" fmla="*/ 0 w 56"/>
                <a:gd name="T7" fmla="*/ 67 h 67"/>
                <a:gd name="T8" fmla="*/ 0 w 56"/>
                <a:gd name="T9" fmla="*/ 58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7">
                  <a:moveTo>
                    <a:pt x="0" y="58"/>
                  </a:moveTo>
                  <a:lnTo>
                    <a:pt x="48" y="0"/>
                  </a:lnTo>
                  <a:lnTo>
                    <a:pt x="56" y="0"/>
                  </a:lnTo>
                  <a:lnTo>
                    <a:pt x="0" y="67"/>
                  </a:lnTo>
                  <a:lnTo>
                    <a:pt x="0" y="58"/>
                  </a:lnTo>
                  <a:close/>
                </a:path>
              </a:pathLst>
            </a:custGeom>
            <a:solidFill>
              <a:srgbClr val="F7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1" name="Freeform 383"/>
            <p:cNvSpPr>
              <a:spLocks/>
            </p:cNvSpPr>
            <p:nvPr userDrawn="1"/>
          </p:nvSpPr>
          <p:spPr bwMode="auto">
            <a:xfrm>
              <a:off x="5011" y="16"/>
              <a:ext cx="60" cy="72"/>
            </a:xfrm>
            <a:custGeom>
              <a:avLst/>
              <a:gdLst>
                <a:gd name="T0" fmla="*/ 0 w 60"/>
                <a:gd name="T1" fmla="*/ 62 h 72"/>
                <a:gd name="T2" fmla="*/ 52 w 60"/>
                <a:gd name="T3" fmla="*/ 0 h 72"/>
                <a:gd name="T4" fmla="*/ 60 w 60"/>
                <a:gd name="T5" fmla="*/ 0 h 72"/>
                <a:gd name="T6" fmla="*/ 0 w 60"/>
                <a:gd name="T7" fmla="*/ 72 h 72"/>
                <a:gd name="T8" fmla="*/ 0 w 60"/>
                <a:gd name="T9" fmla="*/ 62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72">
                  <a:moveTo>
                    <a:pt x="0" y="62"/>
                  </a:moveTo>
                  <a:lnTo>
                    <a:pt x="52" y="0"/>
                  </a:lnTo>
                  <a:lnTo>
                    <a:pt x="60" y="0"/>
                  </a:lnTo>
                  <a:lnTo>
                    <a:pt x="0" y="72"/>
                  </a:lnTo>
                  <a:lnTo>
                    <a:pt x="0" y="62"/>
                  </a:lnTo>
                  <a:close/>
                </a:path>
              </a:pathLst>
            </a:custGeom>
            <a:solidFill>
              <a:srgbClr val="F5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2" name="Freeform 384"/>
            <p:cNvSpPr>
              <a:spLocks/>
            </p:cNvSpPr>
            <p:nvPr userDrawn="1"/>
          </p:nvSpPr>
          <p:spPr bwMode="auto">
            <a:xfrm>
              <a:off x="5011" y="16"/>
              <a:ext cx="64" cy="76"/>
            </a:xfrm>
            <a:custGeom>
              <a:avLst/>
              <a:gdLst>
                <a:gd name="T0" fmla="*/ 0 w 64"/>
                <a:gd name="T1" fmla="*/ 67 h 76"/>
                <a:gd name="T2" fmla="*/ 56 w 64"/>
                <a:gd name="T3" fmla="*/ 0 h 76"/>
                <a:gd name="T4" fmla="*/ 64 w 64"/>
                <a:gd name="T5" fmla="*/ 0 h 76"/>
                <a:gd name="T6" fmla="*/ 0 w 64"/>
                <a:gd name="T7" fmla="*/ 76 h 76"/>
                <a:gd name="T8" fmla="*/ 0 w 64"/>
                <a:gd name="T9" fmla="*/ 67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76">
                  <a:moveTo>
                    <a:pt x="0" y="67"/>
                  </a:moveTo>
                  <a:lnTo>
                    <a:pt x="56" y="0"/>
                  </a:lnTo>
                  <a:lnTo>
                    <a:pt x="64" y="0"/>
                  </a:lnTo>
                  <a:lnTo>
                    <a:pt x="0" y="76"/>
                  </a:lnTo>
                  <a:lnTo>
                    <a:pt x="0" y="67"/>
                  </a:lnTo>
                  <a:close/>
                </a:path>
              </a:pathLst>
            </a:custGeom>
            <a:solidFill>
              <a:srgbClr val="F5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3" name="Freeform 385"/>
            <p:cNvSpPr>
              <a:spLocks/>
            </p:cNvSpPr>
            <p:nvPr userDrawn="1"/>
          </p:nvSpPr>
          <p:spPr bwMode="auto">
            <a:xfrm>
              <a:off x="5011" y="16"/>
              <a:ext cx="68" cy="82"/>
            </a:xfrm>
            <a:custGeom>
              <a:avLst/>
              <a:gdLst>
                <a:gd name="T0" fmla="*/ 0 w 68"/>
                <a:gd name="T1" fmla="*/ 72 h 82"/>
                <a:gd name="T2" fmla="*/ 60 w 68"/>
                <a:gd name="T3" fmla="*/ 0 h 82"/>
                <a:gd name="T4" fmla="*/ 68 w 68"/>
                <a:gd name="T5" fmla="*/ 0 h 82"/>
                <a:gd name="T6" fmla="*/ 0 w 68"/>
                <a:gd name="T7" fmla="*/ 82 h 82"/>
                <a:gd name="T8" fmla="*/ 0 w 68"/>
                <a:gd name="T9" fmla="*/ 7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2">
                  <a:moveTo>
                    <a:pt x="0" y="72"/>
                  </a:moveTo>
                  <a:lnTo>
                    <a:pt x="60" y="0"/>
                  </a:lnTo>
                  <a:lnTo>
                    <a:pt x="68" y="0"/>
                  </a:lnTo>
                  <a:lnTo>
                    <a:pt x="0" y="82"/>
                  </a:lnTo>
                  <a:lnTo>
                    <a:pt x="0" y="72"/>
                  </a:lnTo>
                  <a:close/>
                </a:path>
              </a:pathLst>
            </a:custGeom>
            <a:solidFill>
              <a:srgbClr val="F4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4" name="Freeform 386"/>
            <p:cNvSpPr>
              <a:spLocks/>
            </p:cNvSpPr>
            <p:nvPr userDrawn="1"/>
          </p:nvSpPr>
          <p:spPr bwMode="auto">
            <a:xfrm>
              <a:off x="5011" y="16"/>
              <a:ext cx="72" cy="87"/>
            </a:xfrm>
            <a:custGeom>
              <a:avLst/>
              <a:gdLst>
                <a:gd name="T0" fmla="*/ 0 w 72"/>
                <a:gd name="T1" fmla="*/ 76 h 87"/>
                <a:gd name="T2" fmla="*/ 64 w 72"/>
                <a:gd name="T3" fmla="*/ 0 h 87"/>
                <a:gd name="T4" fmla="*/ 72 w 72"/>
                <a:gd name="T5" fmla="*/ 0 h 87"/>
                <a:gd name="T6" fmla="*/ 0 w 72"/>
                <a:gd name="T7" fmla="*/ 87 h 87"/>
                <a:gd name="T8" fmla="*/ 0 w 72"/>
                <a:gd name="T9" fmla="*/ 7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87">
                  <a:moveTo>
                    <a:pt x="0" y="76"/>
                  </a:moveTo>
                  <a:lnTo>
                    <a:pt x="64" y="0"/>
                  </a:lnTo>
                  <a:lnTo>
                    <a:pt x="72" y="0"/>
                  </a:lnTo>
                  <a:lnTo>
                    <a:pt x="0" y="87"/>
                  </a:lnTo>
                  <a:lnTo>
                    <a:pt x="0" y="76"/>
                  </a:lnTo>
                  <a:close/>
                </a:path>
              </a:pathLst>
            </a:custGeom>
            <a:solidFill>
              <a:srgbClr val="F3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5" name="Freeform 387"/>
            <p:cNvSpPr>
              <a:spLocks/>
            </p:cNvSpPr>
            <p:nvPr userDrawn="1"/>
          </p:nvSpPr>
          <p:spPr bwMode="auto">
            <a:xfrm>
              <a:off x="5011" y="16"/>
              <a:ext cx="76" cy="91"/>
            </a:xfrm>
            <a:custGeom>
              <a:avLst/>
              <a:gdLst>
                <a:gd name="T0" fmla="*/ 0 w 76"/>
                <a:gd name="T1" fmla="*/ 82 h 91"/>
                <a:gd name="T2" fmla="*/ 68 w 76"/>
                <a:gd name="T3" fmla="*/ 0 h 91"/>
                <a:gd name="T4" fmla="*/ 76 w 76"/>
                <a:gd name="T5" fmla="*/ 0 h 91"/>
                <a:gd name="T6" fmla="*/ 0 w 76"/>
                <a:gd name="T7" fmla="*/ 91 h 91"/>
                <a:gd name="T8" fmla="*/ 0 w 76"/>
                <a:gd name="T9" fmla="*/ 82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1">
                  <a:moveTo>
                    <a:pt x="0" y="82"/>
                  </a:moveTo>
                  <a:lnTo>
                    <a:pt x="68" y="0"/>
                  </a:lnTo>
                  <a:lnTo>
                    <a:pt x="76" y="0"/>
                  </a:lnTo>
                  <a:lnTo>
                    <a:pt x="0" y="91"/>
                  </a:lnTo>
                  <a:lnTo>
                    <a:pt x="0" y="82"/>
                  </a:lnTo>
                  <a:close/>
                </a:path>
              </a:pathLst>
            </a:custGeom>
            <a:solidFill>
              <a:srgbClr val="F2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6" name="Freeform 388"/>
            <p:cNvSpPr>
              <a:spLocks/>
            </p:cNvSpPr>
            <p:nvPr userDrawn="1"/>
          </p:nvSpPr>
          <p:spPr bwMode="auto">
            <a:xfrm>
              <a:off x="5011" y="16"/>
              <a:ext cx="80" cy="96"/>
            </a:xfrm>
            <a:custGeom>
              <a:avLst/>
              <a:gdLst>
                <a:gd name="T0" fmla="*/ 0 w 80"/>
                <a:gd name="T1" fmla="*/ 87 h 96"/>
                <a:gd name="T2" fmla="*/ 72 w 80"/>
                <a:gd name="T3" fmla="*/ 0 h 96"/>
                <a:gd name="T4" fmla="*/ 80 w 80"/>
                <a:gd name="T5" fmla="*/ 0 h 96"/>
                <a:gd name="T6" fmla="*/ 0 w 80"/>
                <a:gd name="T7" fmla="*/ 96 h 96"/>
                <a:gd name="T8" fmla="*/ 0 w 80"/>
                <a:gd name="T9" fmla="*/ 87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96">
                  <a:moveTo>
                    <a:pt x="0" y="87"/>
                  </a:moveTo>
                  <a:lnTo>
                    <a:pt x="72" y="0"/>
                  </a:lnTo>
                  <a:lnTo>
                    <a:pt x="80" y="0"/>
                  </a:lnTo>
                  <a:lnTo>
                    <a:pt x="0" y="96"/>
                  </a:lnTo>
                  <a:lnTo>
                    <a:pt x="0" y="87"/>
                  </a:lnTo>
                  <a:close/>
                </a:path>
              </a:pathLst>
            </a:custGeom>
            <a:solidFill>
              <a:srgbClr val="F2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7" name="Freeform 389"/>
            <p:cNvSpPr>
              <a:spLocks/>
            </p:cNvSpPr>
            <p:nvPr userDrawn="1"/>
          </p:nvSpPr>
          <p:spPr bwMode="auto">
            <a:xfrm>
              <a:off x="5011" y="16"/>
              <a:ext cx="84" cy="101"/>
            </a:xfrm>
            <a:custGeom>
              <a:avLst/>
              <a:gdLst>
                <a:gd name="T0" fmla="*/ 0 w 84"/>
                <a:gd name="T1" fmla="*/ 91 h 101"/>
                <a:gd name="T2" fmla="*/ 76 w 84"/>
                <a:gd name="T3" fmla="*/ 0 h 101"/>
                <a:gd name="T4" fmla="*/ 84 w 84"/>
                <a:gd name="T5" fmla="*/ 0 h 101"/>
                <a:gd name="T6" fmla="*/ 0 w 84"/>
                <a:gd name="T7" fmla="*/ 101 h 101"/>
                <a:gd name="T8" fmla="*/ 0 w 84"/>
                <a:gd name="T9" fmla="*/ 91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01">
                  <a:moveTo>
                    <a:pt x="0" y="91"/>
                  </a:moveTo>
                  <a:lnTo>
                    <a:pt x="76" y="0"/>
                  </a:lnTo>
                  <a:lnTo>
                    <a:pt x="84" y="0"/>
                  </a:lnTo>
                  <a:lnTo>
                    <a:pt x="0" y="101"/>
                  </a:lnTo>
                  <a:lnTo>
                    <a:pt x="0" y="91"/>
                  </a:lnTo>
                  <a:close/>
                </a:path>
              </a:pathLst>
            </a:custGeom>
            <a:solidFill>
              <a:srgbClr val="F0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8" name="Freeform 390"/>
            <p:cNvSpPr>
              <a:spLocks/>
            </p:cNvSpPr>
            <p:nvPr userDrawn="1"/>
          </p:nvSpPr>
          <p:spPr bwMode="auto">
            <a:xfrm>
              <a:off x="5011" y="16"/>
              <a:ext cx="89" cy="105"/>
            </a:xfrm>
            <a:custGeom>
              <a:avLst/>
              <a:gdLst>
                <a:gd name="T0" fmla="*/ 0 w 89"/>
                <a:gd name="T1" fmla="*/ 96 h 105"/>
                <a:gd name="T2" fmla="*/ 80 w 89"/>
                <a:gd name="T3" fmla="*/ 0 h 105"/>
                <a:gd name="T4" fmla="*/ 89 w 89"/>
                <a:gd name="T5" fmla="*/ 0 h 105"/>
                <a:gd name="T6" fmla="*/ 0 w 89"/>
                <a:gd name="T7" fmla="*/ 105 h 105"/>
                <a:gd name="T8" fmla="*/ 0 w 89"/>
                <a:gd name="T9" fmla="*/ 96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5">
                  <a:moveTo>
                    <a:pt x="0" y="96"/>
                  </a:moveTo>
                  <a:lnTo>
                    <a:pt x="80" y="0"/>
                  </a:lnTo>
                  <a:lnTo>
                    <a:pt x="89" y="0"/>
                  </a:lnTo>
                  <a:lnTo>
                    <a:pt x="0" y="105"/>
                  </a:lnTo>
                  <a:lnTo>
                    <a:pt x="0" y="96"/>
                  </a:lnTo>
                  <a:close/>
                </a:path>
              </a:pathLst>
            </a:custGeom>
            <a:solidFill>
              <a:srgbClr val="F0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9" name="Freeform 391"/>
            <p:cNvSpPr>
              <a:spLocks/>
            </p:cNvSpPr>
            <p:nvPr userDrawn="1"/>
          </p:nvSpPr>
          <p:spPr bwMode="auto">
            <a:xfrm>
              <a:off x="5011" y="16"/>
              <a:ext cx="93" cy="111"/>
            </a:xfrm>
            <a:custGeom>
              <a:avLst/>
              <a:gdLst>
                <a:gd name="T0" fmla="*/ 0 w 93"/>
                <a:gd name="T1" fmla="*/ 101 h 111"/>
                <a:gd name="T2" fmla="*/ 84 w 93"/>
                <a:gd name="T3" fmla="*/ 0 h 111"/>
                <a:gd name="T4" fmla="*/ 93 w 93"/>
                <a:gd name="T5" fmla="*/ 0 h 111"/>
                <a:gd name="T6" fmla="*/ 0 w 93"/>
                <a:gd name="T7" fmla="*/ 111 h 111"/>
                <a:gd name="T8" fmla="*/ 0 w 93"/>
                <a:gd name="T9" fmla="*/ 10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01"/>
                  </a:moveTo>
                  <a:lnTo>
                    <a:pt x="84" y="0"/>
                  </a:lnTo>
                  <a:lnTo>
                    <a:pt x="93" y="0"/>
                  </a:lnTo>
                  <a:lnTo>
                    <a:pt x="0" y="111"/>
                  </a:lnTo>
                  <a:lnTo>
                    <a:pt x="0" y="101"/>
                  </a:lnTo>
                  <a:close/>
                </a:path>
              </a:pathLst>
            </a:custGeom>
            <a:solidFill>
              <a:srgbClr val="EF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0" name="Freeform 392"/>
            <p:cNvSpPr>
              <a:spLocks/>
            </p:cNvSpPr>
            <p:nvPr userDrawn="1"/>
          </p:nvSpPr>
          <p:spPr bwMode="auto">
            <a:xfrm>
              <a:off x="5011" y="16"/>
              <a:ext cx="97" cy="116"/>
            </a:xfrm>
            <a:custGeom>
              <a:avLst/>
              <a:gdLst>
                <a:gd name="T0" fmla="*/ 0 w 97"/>
                <a:gd name="T1" fmla="*/ 105 h 116"/>
                <a:gd name="T2" fmla="*/ 89 w 97"/>
                <a:gd name="T3" fmla="*/ 0 h 116"/>
                <a:gd name="T4" fmla="*/ 97 w 97"/>
                <a:gd name="T5" fmla="*/ 0 h 116"/>
                <a:gd name="T6" fmla="*/ 0 w 97"/>
                <a:gd name="T7" fmla="*/ 116 h 116"/>
                <a:gd name="T8" fmla="*/ 0 w 97"/>
                <a:gd name="T9" fmla="*/ 105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6">
                  <a:moveTo>
                    <a:pt x="0" y="105"/>
                  </a:moveTo>
                  <a:lnTo>
                    <a:pt x="89" y="0"/>
                  </a:lnTo>
                  <a:lnTo>
                    <a:pt x="97" y="0"/>
                  </a:lnTo>
                  <a:lnTo>
                    <a:pt x="0" y="116"/>
                  </a:lnTo>
                  <a:lnTo>
                    <a:pt x="0" y="105"/>
                  </a:lnTo>
                  <a:close/>
                </a:path>
              </a:pathLst>
            </a:custGeom>
            <a:solidFill>
              <a:srgbClr val="EE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1" name="Freeform 393"/>
            <p:cNvSpPr>
              <a:spLocks/>
            </p:cNvSpPr>
            <p:nvPr userDrawn="1"/>
          </p:nvSpPr>
          <p:spPr bwMode="auto">
            <a:xfrm>
              <a:off x="5011" y="16"/>
              <a:ext cx="101" cy="120"/>
            </a:xfrm>
            <a:custGeom>
              <a:avLst/>
              <a:gdLst>
                <a:gd name="T0" fmla="*/ 0 w 101"/>
                <a:gd name="T1" fmla="*/ 111 h 120"/>
                <a:gd name="T2" fmla="*/ 93 w 101"/>
                <a:gd name="T3" fmla="*/ 0 h 120"/>
                <a:gd name="T4" fmla="*/ 101 w 101"/>
                <a:gd name="T5" fmla="*/ 0 h 120"/>
                <a:gd name="T6" fmla="*/ 0 w 101"/>
                <a:gd name="T7" fmla="*/ 120 h 120"/>
                <a:gd name="T8" fmla="*/ 0 w 101"/>
                <a:gd name="T9" fmla="*/ 111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11"/>
                  </a:moveTo>
                  <a:lnTo>
                    <a:pt x="93" y="0"/>
                  </a:lnTo>
                  <a:lnTo>
                    <a:pt x="101" y="0"/>
                  </a:lnTo>
                  <a:lnTo>
                    <a:pt x="0" y="120"/>
                  </a:lnTo>
                  <a:lnTo>
                    <a:pt x="0" y="111"/>
                  </a:lnTo>
                  <a:close/>
                </a:path>
              </a:pathLst>
            </a:custGeom>
            <a:solidFill>
              <a:srgbClr val="ED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2" name="Freeform 394"/>
            <p:cNvSpPr>
              <a:spLocks/>
            </p:cNvSpPr>
            <p:nvPr userDrawn="1"/>
          </p:nvSpPr>
          <p:spPr bwMode="auto">
            <a:xfrm>
              <a:off x="5011" y="16"/>
              <a:ext cx="105" cy="125"/>
            </a:xfrm>
            <a:custGeom>
              <a:avLst/>
              <a:gdLst>
                <a:gd name="T0" fmla="*/ 0 w 105"/>
                <a:gd name="T1" fmla="*/ 116 h 125"/>
                <a:gd name="T2" fmla="*/ 97 w 105"/>
                <a:gd name="T3" fmla="*/ 0 h 125"/>
                <a:gd name="T4" fmla="*/ 105 w 105"/>
                <a:gd name="T5" fmla="*/ 0 h 125"/>
                <a:gd name="T6" fmla="*/ 0 w 105"/>
                <a:gd name="T7" fmla="*/ 125 h 125"/>
                <a:gd name="T8" fmla="*/ 0 w 105"/>
                <a:gd name="T9" fmla="*/ 116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5">
                  <a:moveTo>
                    <a:pt x="0" y="116"/>
                  </a:moveTo>
                  <a:lnTo>
                    <a:pt x="97" y="0"/>
                  </a:lnTo>
                  <a:lnTo>
                    <a:pt x="105" y="0"/>
                  </a:lnTo>
                  <a:lnTo>
                    <a:pt x="0" y="125"/>
                  </a:lnTo>
                  <a:lnTo>
                    <a:pt x="0" y="116"/>
                  </a:lnTo>
                  <a:close/>
                </a:path>
              </a:pathLst>
            </a:custGeom>
            <a:solidFill>
              <a:srgbClr val="ED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3" name="Freeform 395"/>
            <p:cNvSpPr>
              <a:spLocks/>
            </p:cNvSpPr>
            <p:nvPr userDrawn="1"/>
          </p:nvSpPr>
          <p:spPr bwMode="auto">
            <a:xfrm>
              <a:off x="5011" y="16"/>
              <a:ext cx="109" cy="129"/>
            </a:xfrm>
            <a:custGeom>
              <a:avLst/>
              <a:gdLst>
                <a:gd name="T0" fmla="*/ 0 w 109"/>
                <a:gd name="T1" fmla="*/ 120 h 129"/>
                <a:gd name="T2" fmla="*/ 101 w 109"/>
                <a:gd name="T3" fmla="*/ 0 h 129"/>
                <a:gd name="T4" fmla="*/ 109 w 109"/>
                <a:gd name="T5" fmla="*/ 0 h 129"/>
                <a:gd name="T6" fmla="*/ 0 w 109"/>
                <a:gd name="T7" fmla="*/ 129 h 129"/>
                <a:gd name="T8" fmla="*/ 0 w 109"/>
                <a:gd name="T9" fmla="*/ 12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29">
                  <a:moveTo>
                    <a:pt x="0" y="120"/>
                  </a:moveTo>
                  <a:lnTo>
                    <a:pt x="101" y="0"/>
                  </a:lnTo>
                  <a:lnTo>
                    <a:pt x="109" y="0"/>
                  </a:lnTo>
                  <a:lnTo>
                    <a:pt x="0" y="129"/>
                  </a:lnTo>
                  <a:lnTo>
                    <a:pt x="0" y="120"/>
                  </a:lnTo>
                  <a:close/>
                </a:path>
              </a:pathLst>
            </a:custGeom>
            <a:solidFill>
              <a:srgbClr val="E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4" name="Freeform 396"/>
            <p:cNvSpPr>
              <a:spLocks/>
            </p:cNvSpPr>
            <p:nvPr userDrawn="1"/>
          </p:nvSpPr>
          <p:spPr bwMode="auto">
            <a:xfrm>
              <a:off x="5011" y="16"/>
              <a:ext cx="113" cy="134"/>
            </a:xfrm>
            <a:custGeom>
              <a:avLst/>
              <a:gdLst>
                <a:gd name="T0" fmla="*/ 0 w 113"/>
                <a:gd name="T1" fmla="*/ 125 h 134"/>
                <a:gd name="T2" fmla="*/ 105 w 113"/>
                <a:gd name="T3" fmla="*/ 0 h 134"/>
                <a:gd name="T4" fmla="*/ 113 w 113"/>
                <a:gd name="T5" fmla="*/ 0 h 134"/>
                <a:gd name="T6" fmla="*/ 0 w 113"/>
                <a:gd name="T7" fmla="*/ 134 h 134"/>
                <a:gd name="T8" fmla="*/ 0 w 113"/>
                <a:gd name="T9" fmla="*/ 125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4">
                  <a:moveTo>
                    <a:pt x="0" y="125"/>
                  </a:moveTo>
                  <a:lnTo>
                    <a:pt x="105" y="0"/>
                  </a:lnTo>
                  <a:lnTo>
                    <a:pt x="113" y="0"/>
                  </a:lnTo>
                  <a:lnTo>
                    <a:pt x="0" y="134"/>
                  </a:lnTo>
                  <a:lnTo>
                    <a:pt x="0" y="125"/>
                  </a:lnTo>
                  <a:close/>
                </a:path>
              </a:pathLst>
            </a:custGeom>
            <a:solidFill>
              <a:srgbClr val="E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5" name="Freeform 397"/>
            <p:cNvSpPr>
              <a:spLocks/>
            </p:cNvSpPr>
            <p:nvPr userDrawn="1"/>
          </p:nvSpPr>
          <p:spPr bwMode="auto">
            <a:xfrm>
              <a:off x="5011" y="16"/>
              <a:ext cx="117" cy="140"/>
            </a:xfrm>
            <a:custGeom>
              <a:avLst/>
              <a:gdLst>
                <a:gd name="T0" fmla="*/ 0 w 117"/>
                <a:gd name="T1" fmla="*/ 129 h 140"/>
                <a:gd name="T2" fmla="*/ 109 w 117"/>
                <a:gd name="T3" fmla="*/ 0 h 140"/>
                <a:gd name="T4" fmla="*/ 117 w 117"/>
                <a:gd name="T5" fmla="*/ 0 h 140"/>
                <a:gd name="T6" fmla="*/ 0 w 117"/>
                <a:gd name="T7" fmla="*/ 140 h 140"/>
                <a:gd name="T8" fmla="*/ 0 w 117"/>
                <a:gd name="T9" fmla="*/ 129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29"/>
                  </a:moveTo>
                  <a:lnTo>
                    <a:pt x="109" y="0"/>
                  </a:lnTo>
                  <a:lnTo>
                    <a:pt x="117" y="0"/>
                  </a:lnTo>
                  <a:lnTo>
                    <a:pt x="0" y="140"/>
                  </a:lnTo>
                  <a:lnTo>
                    <a:pt x="0" y="129"/>
                  </a:lnTo>
                  <a:close/>
                </a:path>
              </a:pathLst>
            </a:custGeom>
            <a:solidFill>
              <a:srgbClr val="EA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6" name="Freeform 398"/>
            <p:cNvSpPr>
              <a:spLocks/>
            </p:cNvSpPr>
            <p:nvPr userDrawn="1"/>
          </p:nvSpPr>
          <p:spPr bwMode="auto">
            <a:xfrm>
              <a:off x="5011" y="16"/>
              <a:ext cx="121" cy="144"/>
            </a:xfrm>
            <a:custGeom>
              <a:avLst/>
              <a:gdLst>
                <a:gd name="T0" fmla="*/ 0 w 121"/>
                <a:gd name="T1" fmla="*/ 134 h 144"/>
                <a:gd name="T2" fmla="*/ 113 w 121"/>
                <a:gd name="T3" fmla="*/ 0 h 144"/>
                <a:gd name="T4" fmla="*/ 121 w 121"/>
                <a:gd name="T5" fmla="*/ 0 h 144"/>
                <a:gd name="T6" fmla="*/ 0 w 121"/>
                <a:gd name="T7" fmla="*/ 144 h 144"/>
                <a:gd name="T8" fmla="*/ 0 w 121"/>
                <a:gd name="T9" fmla="*/ 13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44">
                  <a:moveTo>
                    <a:pt x="0" y="134"/>
                  </a:moveTo>
                  <a:lnTo>
                    <a:pt x="113" y="0"/>
                  </a:lnTo>
                  <a:lnTo>
                    <a:pt x="121" y="0"/>
                  </a:lnTo>
                  <a:lnTo>
                    <a:pt x="0" y="144"/>
                  </a:lnTo>
                  <a:lnTo>
                    <a:pt x="0" y="134"/>
                  </a:lnTo>
                  <a:close/>
                </a:path>
              </a:pathLst>
            </a:custGeom>
            <a:solidFill>
              <a:srgbClr val="E9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7" name="Freeform 399"/>
            <p:cNvSpPr>
              <a:spLocks/>
            </p:cNvSpPr>
            <p:nvPr userDrawn="1"/>
          </p:nvSpPr>
          <p:spPr bwMode="auto">
            <a:xfrm>
              <a:off x="5011" y="16"/>
              <a:ext cx="125" cy="149"/>
            </a:xfrm>
            <a:custGeom>
              <a:avLst/>
              <a:gdLst>
                <a:gd name="T0" fmla="*/ 0 w 125"/>
                <a:gd name="T1" fmla="*/ 140 h 149"/>
                <a:gd name="T2" fmla="*/ 117 w 125"/>
                <a:gd name="T3" fmla="*/ 0 h 149"/>
                <a:gd name="T4" fmla="*/ 125 w 125"/>
                <a:gd name="T5" fmla="*/ 0 h 149"/>
                <a:gd name="T6" fmla="*/ 0 w 125"/>
                <a:gd name="T7" fmla="*/ 149 h 149"/>
                <a:gd name="T8" fmla="*/ 0 w 125"/>
                <a:gd name="T9" fmla="*/ 14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149">
                  <a:moveTo>
                    <a:pt x="0" y="140"/>
                  </a:moveTo>
                  <a:lnTo>
                    <a:pt x="117" y="0"/>
                  </a:lnTo>
                  <a:lnTo>
                    <a:pt x="125" y="0"/>
                  </a:lnTo>
                  <a:lnTo>
                    <a:pt x="0" y="149"/>
                  </a:lnTo>
                  <a:lnTo>
                    <a:pt x="0" y="140"/>
                  </a:lnTo>
                  <a:close/>
                </a:path>
              </a:pathLst>
            </a:custGeom>
            <a:solidFill>
              <a:srgbClr val="E8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8" name="Freeform 400"/>
            <p:cNvSpPr>
              <a:spLocks/>
            </p:cNvSpPr>
            <p:nvPr userDrawn="1"/>
          </p:nvSpPr>
          <p:spPr bwMode="auto">
            <a:xfrm>
              <a:off x="5011" y="16"/>
              <a:ext cx="129" cy="154"/>
            </a:xfrm>
            <a:custGeom>
              <a:avLst/>
              <a:gdLst>
                <a:gd name="T0" fmla="*/ 0 w 129"/>
                <a:gd name="T1" fmla="*/ 144 h 154"/>
                <a:gd name="T2" fmla="*/ 121 w 129"/>
                <a:gd name="T3" fmla="*/ 0 h 154"/>
                <a:gd name="T4" fmla="*/ 129 w 129"/>
                <a:gd name="T5" fmla="*/ 0 h 154"/>
                <a:gd name="T6" fmla="*/ 0 w 129"/>
                <a:gd name="T7" fmla="*/ 154 h 154"/>
                <a:gd name="T8" fmla="*/ 0 w 129"/>
                <a:gd name="T9" fmla="*/ 144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154">
                  <a:moveTo>
                    <a:pt x="0" y="144"/>
                  </a:moveTo>
                  <a:lnTo>
                    <a:pt x="121" y="0"/>
                  </a:lnTo>
                  <a:lnTo>
                    <a:pt x="129" y="0"/>
                  </a:lnTo>
                  <a:lnTo>
                    <a:pt x="0" y="154"/>
                  </a:lnTo>
                  <a:lnTo>
                    <a:pt x="0" y="144"/>
                  </a:lnTo>
                  <a:close/>
                </a:path>
              </a:pathLst>
            </a:custGeom>
            <a:solidFill>
              <a:srgbClr val="E8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9" name="Freeform 401"/>
            <p:cNvSpPr>
              <a:spLocks/>
            </p:cNvSpPr>
            <p:nvPr userDrawn="1"/>
          </p:nvSpPr>
          <p:spPr bwMode="auto">
            <a:xfrm>
              <a:off x="5011" y="16"/>
              <a:ext cx="133" cy="158"/>
            </a:xfrm>
            <a:custGeom>
              <a:avLst/>
              <a:gdLst>
                <a:gd name="T0" fmla="*/ 0 w 133"/>
                <a:gd name="T1" fmla="*/ 149 h 158"/>
                <a:gd name="T2" fmla="*/ 125 w 133"/>
                <a:gd name="T3" fmla="*/ 0 h 158"/>
                <a:gd name="T4" fmla="*/ 133 w 133"/>
                <a:gd name="T5" fmla="*/ 0 h 158"/>
                <a:gd name="T6" fmla="*/ 0 w 133"/>
                <a:gd name="T7" fmla="*/ 158 h 158"/>
                <a:gd name="T8" fmla="*/ 0 w 133"/>
                <a:gd name="T9" fmla="*/ 149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58">
                  <a:moveTo>
                    <a:pt x="0" y="149"/>
                  </a:moveTo>
                  <a:lnTo>
                    <a:pt x="125" y="0"/>
                  </a:lnTo>
                  <a:lnTo>
                    <a:pt x="133" y="0"/>
                  </a:lnTo>
                  <a:lnTo>
                    <a:pt x="0" y="158"/>
                  </a:lnTo>
                  <a:lnTo>
                    <a:pt x="0" y="149"/>
                  </a:lnTo>
                  <a:close/>
                </a:path>
              </a:pathLst>
            </a:custGeom>
            <a:solidFill>
              <a:srgbClr val="E6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0" name="Freeform 402"/>
            <p:cNvSpPr>
              <a:spLocks/>
            </p:cNvSpPr>
            <p:nvPr userDrawn="1"/>
          </p:nvSpPr>
          <p:spPr bwMode="auto">
            <a:xfrm>
              <a:off x="5011" y="16"/>
              <a:ext cx="137" cy="163"/>
            </a:xfrm>
            <a:custGeom>
              <a:avLst/>
              <a:gdLst>
                <a:gd name="T0" fmla="*/ 0 w 137"/>
                <a:gd name="T1" fmla="*/ 154 h 163"/>
                <a:gd name="T2" fmla="*/ 129 w 137"/>
                <a:gd name="T3" fmla="*/ 0 h 163"/>
                <a:gd name="T4" fmla="*/ 137 w 137"/>
                <a:gd name="T5" fmla="*/ 0 h 163"/>
                <a:gd name="T6" fmla="*/ 0 w 137"/>
                <a:gd name="T7" fmla="*/ 163 h 163"/>
                <a:gd name="T8" fmla="*/ 0 w 137"/>
                <a:gd name="T9" fmla="*/ 154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63">
                  <a:moveTo>
                    <a:pt x="0" y="154"/>
                  </a:moveTo>
                  <a:lnTo>
                    <a:pt x="129" y="0"/>
                  </a:lnTo>
                  <a:lnTo>
                    <a:pt x="137" y="0"/>
                  </a:lnTo>
                  <a:lnTo>
                    <a:pt x="0" y="163"/>
                  </a:lnTo>
                  <a:lnTo>
                    <a:pt x="0" y="154"/>
                  </a:lnTo>
                  <a:close/>
                </a:path>
              </a:pathLst>
            </a:custGeom>
            <a:solidFill>
              <a:srgbClr val="E6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1" name="Freeform 403"/>
            <p:cNvSpPr>
              <a:spLocks/>
            </p:cNvSpPr>
            <p:nvPr userDrawn="1"/>
          </p:nvSpPr>
          <p:spPr bwMode="auto">
            <a:xfrm>
              <a:off x="5011" y="16"/>
              <a:ext cx="141" cy="169"/>
            </a:xfrm>
            <a:custGeom>
              <a:avLst/>
              <a:gdLst>
                <a:gd name="T0" fmla="*/ 0 w 141"/>
                <a:gd name="T1" fmla="*/ 158 h 169"/>
                <a:gd name="T2" fmla="*/ 133 w 141"/>
                <a:gd name="T3" fmla="*/ 0 h 169"/>
                <a:gd name="T4" fmla="*/ 141 w 141"/>
                <a:gd name="T5" fmla="*/ 0 h 169"/>
                <a:gd name="T6" fmla="*/ 0 w 141"/>
                <a:gd name="T7" fmla="*/ 169 h 169"/>
                <a:gd name="T8" fmla="*/ 0 w 141"/>
                <a:gd name="T9" fmla="*/ 15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69">
                  <a:moveTo>
                    <a:pt x="0" y="158"/>
                  </a:moveTo>
                  <a:lnTo>
                    <a:pt x="133" y="0"/>
                  </a:lnTo>
                  <a:lnTo>
                    <a:pt x="141" y="0"/>
                  </a:lnTo>
                  <a:lnTo>
                    <a:pt x="0" y="169"/>
                  </a:lnTo>
                  <a:lnTo>
                    <a:pt x="0" y="158"/>
                  </a:lnTo>
                  <a:close/>
                </a:path>
              </a:pathLst>
            </a:custGeom>
            <a:solidFill>
              <a:srgbClr val="E5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2" name="Freeform 404"/>
            <p:cNvSpPr>
              <a:spLocks/>
            </p:cNvSpPr>
            <p:nvPr userDrawn="1"/>
          </p:nvSpPr>
          <p:spPr bwMode="auto">
            <a:xfrm>
              <a:off x="5011" y="16"/>
              <a:ext cx="145" cy="173"/>
            </a:xfrm>
            <a:custGeom>
              <a:avLst/>
              <a:gdLst>
                <a:gd name="T0" fmla="*/ 0 w 145"/>
                <a:gd name="T1" fmla="*/ 163 h 173"/>
                <a:gd name="T2" fmla="*/ 137 w 145"/>
                <a:gd name="T3" fmla="*/ 0 h 173"/>
                <a:gd name="T4" fmla="*/ 145 w 145"/>
                <a:gd name="T5" fmla="*/ 0 h 173"/>
                <a:gd name="T6" fmla="*/ 0 w 145"/>
                <a:gd name="T7" fmla="*/ 173 h 173"/>
                <a:gd name="T8" fmla="*/ 0 w 145"/>
                <a:gd name="T9" fmla="*/ 16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73">
                  <a:moveTo>
                    <a:pt x="0" y="163"/>
                  </a:moveTo>
                  <a:lnTo>
                    <a:pt x="137" y="0"/>
                  </a:lnTo>
                  <a:lnTo>
                    <a:pt x="145" y="0"/>
                  </a:lnTo>
                  <a:lnTo>
                    <a:pt x="0" y="173"/>
                  </a:lnTo>
                  <a:lnTo>
                    <a:pt x="0" y="163"/>
                  </a:lnTo>
                  <a:close/>
                </a:path>
              </a:pathLst>
            </a:custGeom>
            <a:solidFill>
              <a:srgbClr val="E4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3" name="Freeform 405"/>
            <p:cNvSpPr>
              <a:spLocks/>
            </p:cNvSpPr>
            <p:nvPr userDrawn="1"/>
          </p:nvSpPr>
          <p:spPr bwMode="auto">
            <a:xfrm>
              <a:off x="5011" y="16"/>
              <a:ext cx="150" cy="178"/>
            </a:xfrm>
            <a:custGeom>
              <a:avLst/>
              <a:gdLst>
                <a:gd name="T0" fmla="*/ 0 w 150"/>
                <a:gd name="T1" fmla="*/ 169 h 178"/>
                <a:gd name="T2" fmla="*/ 141 w 150"/>
                <a:gd name="T3" fmla="*/ 0 h 178"/>
                <a:gd name="T4" fmla="*/ 150 w 150"/>
                <a:gd name="T5" fmla="*/ 0 h 178"/>
                <a:gd name="T6" fmla="*/ 0 w 150"/>
                <a:gd name="T7" fmla="*/ 178 h 178"/>
                <a:gd name="T8" fmla="*/ 0 w 150"/>
                <a:gd name="T9" fmla="*/ 169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69"/>
                  </a:moveTo>
                  <a:lnTo>
                    <a:pt x="141" y="0"/>
                  </a:lnTo>
                  <a:lnTo>
                    <a:pt x="150" y="0"/>
                  </a:lnTo>
                  <a:lnTo>
                    <a:pt x="0" y="178"/>
                  </a:lnTo>
                  <a:lnTo>
                    <a:pt x="0" y="169"/>
                  </a:lnTo>
                  <a:close/>
                </a:path>
              </a:pathLst>
            </a:custGeom>
            <a:solidFill>
              <a:srgbClr val="E3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4" name="Freeform 406"/>
            <p:cNvSpPr>
              <a:spLocks/>
            </p:cNvSpPr>
            <p:nvPr userDrawn="1"/>
          </p:nvSpPr>
          <p:spPr bwMode="auto">
            <a:xfrm>
              <a:off x="5011" y="16"/>
              <a:ext cx="154" cy="183"/>
            </a:xfrm>
            <a:custGeom>
              <a:avLst/>
              <a:gdLst>
                <a:gd name="T0" fmla="*/ 0 w 154"/>
                <a:gd name="T1" fmla="*/ 173 h 183"/>
                <a:gd name="T2" fmla="*/ 145 w 154"/>
                <a:gd name="T3" fmla="*/ 0 h 183"/>
                <a:gd name="T4" fmla="*/ 154 w 154"/>
                <a:gd name="T5" fmla="*/ 0 h 183"/>
                <a:gd name="T6" fmla="*/ 0 w 154"/>
                <a:gd name="T7" fmla="*/ 183 h 183"/>
                <a:gd name="T8" fmla="*/ 0 w 154"/>
                <a:gd name="T9" fmla="*/ 173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3">
                  <a:moveTo>
                    <a:pt x="0" y="173"/>
                  </a:moveTo>
                  <a:lnTo>
                    <a:pt x="145" y="0"/>
                  </a:lnTo>
                  <a:lnTo>
                    <a:pt x="154" y="0"/>
                  </a:lnTo>
                  <a:lnTo>
                    <a:pt x="0" y="183"/>
                  </a:lnTo>
                  <a:lnTo>
                    <a:pt x="0" y="173"/>
                  </a:lnTo>
                  <a:close/>
                </a:path>
              </a:pathLst>
            </a:custGeom>
            <a:solidFill>
              <a:srgbClr val="E3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5" name="Freeform 407"/>
            <p:cNvSpPr>
              <a:spLocks/>
            </p:cNvSpPr>
            <p:nvPr userDrawn="1"/>
          </p:nvSpPr>
          <p:spPr bwMode="auto">
            <a:xfrm>
              <a:off x="5011" y="16"/>
              <a:ext cx="158" cy="187"/>
            </a:xfrm>
            <a:custGeom>
              <a:avLst/>
              <a:gdLst>
                <a:gd name="T0" fmla="*/ 0 w 158"/>
                <a:gd name="T1" fmla="*/ 178 h 187"/>
                <a:gd name="T2" fmla="*/ 150 w 158"/>
                <a:gd name="T3" fmla="*/ 0 h 187"/>
                <a:gd name="T4" fmla="*/ 158 w 158"/>
                <a:gd name="T5" fmla="*/ 0 h 187"/>
                <a:gd name="T6" fmla="*/ 0 w 158"/>
                <a:gd name="T7" fmla="*/ 187 h 187"/>
                <a:gd name="T8" fmla="*/ 0 w 158"/>
                <a:gd name="T9" fmla="*/ 178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7">
                  <a:moveTo>
                    <a:pt x="0" y="178"/>
                  </a:moveTo>
                  <a:lnTo>
                    <a:pt x="150" y="0"/>
                  </a:lnTo>
                  <a:lnTo>
                    <a:pt x="158" y="0"/>
                  </a:lnTo>
                  <a:lnTo>
                    <a:pt x="0" y="187"/>
                  </a:lnTo>
                  <a:lnTo>
                    <a:pt x="0" y="178"/>
                  </a:lnTo>
                  <a:close/>
                </a:path>
              </a:pathLst>
            </a:custGeom>
            <a:solidFill>
              <a:srgbClr val="E1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6" name="Freeform 408"/>
            <p:cNvSpPr>
              <a:spLocks/>
            </p:cNvSpPr>
            <p:nvPr userDrawn="1"/>
          </p:nvSpPr>
          <p:spPr bwMode="auto">
            <a:xfrm>
              <a:off x="5011" y="16"/>
              <a:ext cx="162" cy="192"/>
            </a:xfrm>
            <a:custGeom>
              <a:avLst/>
              <a:gdLst>
                <a:gd name="T0" fmla="*/ 0 w 162"/>
                <a:gd name="T1" fmla="*/ 183 h 192"/>
                <a:gd name="T2" fmla="*/ 154 w 162"/>
                <a:gd name="T3" fmla="*/ 0 h 192"/>
                <a:gd name="T4" fmla="*/ 162 w 162"/>
                <a:gd name="T5" fmla="*/ 0 h 192"/>
                <a:gd name="T6" fmla="*/ 0 w 162"/>
                <a:gd name="T7" fmla="*/ 192 h 192"/>
                <a:gd name="T8" fmla="*/ 0 w 162"/>
                <a:gd name="T9" fmla="*/ 183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2">
                  <a:moveTo>
                    <a:pt x="0" y="183"/>
                  </a:moveTo>
                  <a:lnTo>
                    <a:pt x="154" y="0"/>
                  </a:lnTo>
                  <a:lnTo>
                    <a:pt x="162" y="0"/>
                  </a:lnTo>
                  <a:lnTo>
                    <a:pt x="0" y="192"/>
                  </a:lnTo>
                  <a:lnTo>
                    <a:pt x="0" y="183"/>
                  </a:lnTo>
                  <a:close/>
                </a:path>
              </a:pathLst>
            </a:custGeom>
            <a:solidFill>
              <a:srgbClr val="E1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7" name="Freeform 409"/>
            <p:cNvSpPr>
              <a:spLocks/>
            </p:cNvSpPr>
            <p:nvPr userDrawn="1"/>
          </p:nvSpPr>
          <p:spPr bwMode="auto">
            <a:xfrm>
              <a:off x="5011" y="16"/>
              <a:ext cx="166" cy="198"/>
            </a:xfrm>
            <a:custGeom>
              <a:avLst/>
              <a:gdLst>
                <a:gd name="T0" fmla="*/ 0 w 166"/>
                <a:gd name="T1" fmla="*/ 187 h 198"/>
                <a:gd name="T2" fmla="*/ 158 w 166"/>
                <a:gd name="T3" fmla="*/ 0 h 198"/>
                <a:gd name="T4" fmla="*/ 166 w 166"/>
                <a:gd name="T5" fmla="*/ 0 h 198"/>
                <a:gd name="T6" fmla="*/ 0 w 166"/>
                <a:gd name="T7" fmla="*/ 198 h 198"/>
                <a:gd name="T8" fmla="*/ 0 w 166"/>
                <a:gd name="T9" fmla="*/ 187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8">
                  <a:moveTo>
                    <a:pt x="0" y="187"/>
                  </a:moveTo>
                  <a:lnTo>
                    <a:pt x="158" y="0"/>
                  </a:lnTo>
                  <a:lnTo>
                    <a:pt x="166" y="0"/>
                  </a:lnTo>
                  <a:lnTo>
                    <a:pt x="0" y="198"/>
                  </a:lnTo>
                  <a:lnTo>
                    <a:pt x="0" y="187"/>
                  </a:lnTo>
                  <a:close/>
                </a:path>
              </a:pathLst>
            </a:custGeom>
            <a:solidFill>
              <a:srgbClr val="E0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8" name="Freeform 410"/>
            <p:cNvSpPr>
              <a:spLocks/>
            </p:cNvSpPr>
            <p:nvPr userDrawn="1"/>
          </p:nvSpPr>
          <p:spPr bwMode="auto">
            <a:xfrm>
              <a:off x="5011" y="16"/>
              <a:ext cx="170" cy="202"/>
            </a:xfrm>
            <a:custGeom>
              <a:avLst/>
              <a:gdLst>
                <a:gd name="T0" fmla="*/ 0 w 170"/>
                <a:gd name="T1" fmla="*/ 192 h 202"/>
                <a:gd name="T2" fmla="*/ 162 w 170"/>
                <a:gd name="T3" fmla="*/ 0 h 202"/>
                <a:gd name="T4" fmla="*/ 170 w 170"/>
                <a:gd name="T5" fmla="*/ 0 h 202"/>
                <a:gd name="T6" fmla="*/ 0 w 170"/>
                <a:gd name="T7" fmla="*/ 202 h 202"/>
                <a:gd name="T8" fmla="*/ 0 w 170"/>
                <a:gd name="T9" fmla="*/ 19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192"/>
                  </a:moveTo>
                  <a:lnTo>
                    <a:pt x="162" y="0"/>
                  </a:lnTo>
                  <a:lnTo>
                    <a:pt x="170" y="0"/>
                  </a:lnTo>
                  <a:lnTo>
                    <a:pt x="0" y="202"/>
                  </a:lnTo>
                  <a:lnTo>
                    <a:pt x="0" y="192"/>
                  </a:lnTo>
                  <a:close/>
                </a:path>
              </a:pathLst>
            </a:custGeom>
            <a:solidFill>
              <a:srgbClr val="DF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 name="Freeform 411"/>
            <p:cNvSpPr>
              <a:spLocks/>
            </p:cNvSpPr>
            <p:nvPr userDrawn="1"/>
          </p:nvSpPr>
          <p:spPr bwMode="auto">
            <a:xfrm>
              <a:off x="5011" y="16"/>
              <a:ext cx="173" cy="207"/>
            </a:xfrm>
            <a:custGeom>
              <a:avLst/>
              <a:gdLst>
                <a:gd name="T0" fmla="*/ 0 w 173"/>
                <a:gd name="T1" fmla="*/ 198 h 207"/>
                <a:gd name="T2" fmla="*/ 166 w 173"/>
                <a:gd name="T3" fmla="*/ 0 h 207"/>
                <a:gd name="T4" fmla="*/ 173 w 173"/>
                <a:gd name="T5" fmla="*/ 0 h 207"/>
                <a:gd name="T6" fmla="*/ 0 w 173"/>
                <a:gd name="T7" fmla="*/ 207 h 207"/>
                <a:gd name="T8" fmla="*/ 0 w 173"/>
                <a:gd name="T9" fmla="*/ 198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207">
                  <a:moveTo>
                    <a:pt x="0" y="198"/>
                  </a:moveTo>
                  <a:lnTo>
                    <a:pt x="166" y="0"/>
                  </a:lnTo>
                  <a:lnTo>
                    <a:pt x="173" y="0"/>
                  </a:lnTo>
                  <a:lnTo>
                    <a:pt x="0" y="207"/>
                  </a:lnTo>
                  <a:lnTo>
                    <a:pt x="0" y="198"/>
                  </a:lnTo>
                  <a:close/>
                </a:path>
              </a:pathLst>
            </a:custGeom>
            <a:solidFill>
              <a:srgbClr val="DE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 name="Freeform 412"/>
            <p:cNvSpPr>
              <a:spLocks/>
            </p:cNvSpPr>
            <p:nvPr userDrawn="1"/>
          </p:nvSpPr>
          <p:spPr bwMode="auto">
            <a:xfrm>
              <a:off x="5011" y="16"/>
              <a:ext cx="177" cy="211"/>
            </a:xfrm>
            <a:custGeom>
              <a:avLst/>
              <a:gdLst>
                <a:gd name="T0" fmla="*/ 0 w 177"/>
                <a:gd name="T1" fmla="*/ 202 h 211"/>
                <a:gd name="T2" fmla="*/ 170 w 177"/>
                <a:gd name="T3" fmla="*/ 0 h 211"/>
                <a:gd name="T4" fmla="*/ 177 w 177"/>
                <a:gd name="T5" fmla="*/ 0 h 211"/>
                <a:gd name="T6" fmla="*/ 0 w 177"/>
                <a:gd name="T7" fmla="*/ 211 h 211"/>
                <a:gd name="T8" fmla="*/ 0 w 177"/>
                <a:gd name="T9" fmla="*/ 202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211">
                  <a:moveTo>
                    <a:pt x="0" y="202"/>
                  </a:moveTo>
                  <a:lnTo>
                    <a:pt x="170" y="0"/>
                  </a:lnTo>
                  <a:lnTo>
                    <a:pt x="177" y="0"/>
                  </a:lnTo>
                  <a:lnTo>
                    <a:pt x="0" y="211"/>
                  </a:lnTo>
                  <a:lnTo>
                    <a:pt x="0" y="202"/>
                  </a:lnTo>
                  <a:close/>
                </a:path>
              </a:pathLst>
            </a:custGeom>
            <a:solidFill>
              <a:srgbClr val="DE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1" name="Freeform 413"/>
            <p:cNvSpPr>
              <a:spLocks/>
            </p:cNvSpPr>
            <p:nvPr userDrawn="1"/>
          </p:nvSpPr>
          <p:spPr bwMode="auto">
            <a:xfrm>
              <a:off x="5011" y="16"/>
              <a:ext cx="181" cy="216"/>
            </a:xfrm>
            <a:custGeom>
              <a:avLst/>
              <a:gdLst>
                <a:gd name="T0" fmla="*/ 0 w 181"/>
                <a:gd name="T1" fmla="*/ 207 h 216"/>
                <a:gd name="T2" fmla="*/ 173 w 181"/>
                <a:gd name="T3" fmla="*/ 0 h 216"/>
                <a:gd name="T4" fmla="*/ 181 w 181"/>
                <a:gd name="T5" fmla="*/ 0 h 216"/>
                <a:gd name="T6" fmla="*/ 0 w 181"/>
                <a:gd name="T7" fmla="*/ 216 h 216"/>
                <a:gd name="T8" fmla="*/ 0 w 181"/>
                <a:gd name="T9" fmla="*/ 207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216">
                  <a:moveTo>
                    <a:pt x="0" y="207"/>
                  </a:moveTo>
                  <a:lnTo>
                    <a:pt x="173" y="0"/>
                  </a:lnTo>
                  <a:lnTo>
                    <a:pt x="181" y="0"/>
                  </a:lnTo>
                  <a:lnTo>
                    <a:pt x="0" y="216"/>
                  </a:lnTo>
                  <a:lnTo>
                    <a:pt x="0" y="207"/>
                  </a:lnTo>
                  <a:close/>
                </a:path>
              </a:pathLst>
            </a:custGeom>
            <a:solidFill>
              <a:srgbClr val="DC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2" name="Freeform 414"/>
            <p:cNvSpPr>
              <a:spLocks/>
            </p:cNvSpPr>
            <p:nvPr userDrawn="1"/>
          </p:nvSpPr>
          <p:spPr bwMode="auto">
            <a:xfrm>
              <a:off x="5011" y="16"/>
              <a:ext cx="185" cy="221"/>
            </a:xfrm>
            <a:custGeom>
              <a:avLst/>
              <a:gdLst>
                <a:gd name="T0" fmla="*/ 0 w 185"/>
                <a:gd name="T1" fmla="*/ 211 h 221"/>
                <a:gd name="T2" fmla="*/ 177 w 185"/>
                <a:gd name="T3" fmla="*/ 0 h 221"/>
                <a:gd name="T4" fmla="*/ 185 w 185"/>
                <a:gd name="T5" fmla="*/ 0 h 221"/>
                <a:gd name="T6" fmla="*/ 0 w 185"/>
                <a:gd name="T7" fmla="*/ 221 h 221"/>
                <a:gd name="T8" fmla="*/ 0 w 185"/>
                <a:gd name="T9" fmla="*/ 211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21">
                  <a:moveTo>
                    <a:pt x="0" y="211"/>
                  </a:moveTo>
                  <a:lnTo>
                    <a:pt x="177" y="0"/>
                  </a:lnTo>
                  <a:lnTo>
                    <a:pt x="185" y="0"/>
                  </a:lnTo>
                  <a:lnTo>
                    <a:pt x="0" y="221"/>
                  </a:lnTo>
                  <a:lnTo>
                    <a:pt x="0" y="211"/>
                  </a:lnTo>
                  <a:close/>
                </a:path>
              </a:pathLst>
            </a:custGeom>
            <a:solidFill>
              <a:srgbClr val="DC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3" name="Freeform 415"/>
            <p:cNvSpPr>
              <a:spLocks/>
            </p:cNvSpPr>
            <p:nvPr userDrawn="1"/>
          </p:nvSpPr>
          <p:spPr bwMode="auto">
            <a:xfrm>
              <a:off x="5011" y="16"/>
              <a:ext cx="189" cy="225"/>
            </a:xfrm>
            <a:custGeom>
              <a:avLst/>
              <a:gdLst>
                <a:gd name="T0" fmla="*/ 0 w 189"/>
                <a:gd name="T1" fmla="*/ 216 h 225"/>
                <a:gd name="T2" fmla="*/ 181 w 189"/>
                <a:gd name="T3" fmla="*/ 0 h 225"/>
                <a:gd name="T4" fmla="*/ 189 w 189"/>
                <a:gd name="T5" fmla="*/ 0 h 225"/>
                <a:gd name="T6" fmla="*/ 0 w 189"/>
                <a:gd name="T7" fmla="*/ 225 h 225"/>
                <a:gd name="T8" fmla="*/ 0 w 189"/>
                <a:gd name="T9" fmla="*/ 216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225">
                  <a:moveTo>
                    <a:pt x="0" y="216"/>
                  </a:moveTo>
                  <a:lnTo>
                    <a:pt x="181" y="0"/>
                  </a:lnTo>
                  <a:lnTo>
                    <a:pt x="189" y="0"/>
                  </a:lnTo>
                  <a:lnTo>
                    <a:pt x="0" y="225"/>
                  </a:lnTo>
                  <a:lnTo>
                    <a:pt x="0" y="216"/>
                  </a:lnTo>
                  <a:close/>
                </a:path>
              </a:pathLst>
            </a:custGeom>
            <a:solidFill>
              <a:srgbClr val="DB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34" name="Group 617"/>
            <p:cNvGrpSpPr>
              <a:grpSpLocks/>
            </p:cNvGrpSpPr>
            <p:nvPr userDrawn="1"/>
          </p:nvGrpSpPr>
          <p:grpSpPr bwMode="auto">
            <a:xfrm>
              <a:off x="5011" y="16"/>
              <a:ext cx="705" cy="392"/>
              <a:chOff x="5011" y="16"/>
              <a:chExt cx="705" cy="392"/>
            </a:xfrm>
          </p:grpSpPr>
          <p:sp>
            <p:nvSpPr>
              <p:cNvPr id="1343" name="Freeform 417"/>
              <p:cNvSpPr>
                <a:spLocks/>
              </p:cNvSpPr>
              <p:nvPr userDrawn="1"/>
            </p:nvSpPr>
            <p:spPr bwMode="auto">
              <a:xfrm>
                <a:off x="5011" y="16"/>
                <a:ext cx="193" cy="231"/>
              </a:xfrm>
              <a:custGeom>
                <a:avLst/>
                <a:gdLst>
                  <a:gd name="T0" fmla="*/ 0 w 193"/>
                  <a:gd name="T1" fmla="*/ 221 h 231"/>
                  <a:gd name="T2" fmla="*/ 185 w 193"/>
                  <a:gd name="T3" fmla="*/ 0 h 231"/>
                  <a:gd name="T4" fmla="*/ 193 w 193"/>
                  <a:gd name="T5" fmla="*/ 0 h 231"/>
                  <a:gd name="T6" fmla="*/ 0 w 193"/>
                  <a:gd name="T7" fmla="*/ 231 h 231"/>
                  <a:gd name="T8" fmla="*/ 0 w 193"/>
                  <a:gd name="T9" fmla="*/ 22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231">
                    <a:moveTo>
                      <a:pt x="0" y="221"/>
                    </a:moveTo>
                    <a:lnTo>
                      <a:pt x="185" y="0"/>
                    </a:lnTo>
                    <a:lnTo>
                      <a:pt x="193" y="0"/>
                    </a:lnTo>
                    <a:lnTo>
                      <a:pt x="0" y="231"/>
                    </a:lnTo>
                    <a:lnTo>
                      <a:pt x="0" y="221"/>
                    </a:lnTo>
                    <a:close/>
                  </a:path>
                </a:pathLst>
              </a:custGeom>
              <a:solidFill>
                <a:srgbClr val="DA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 name="Freeform 418"/>
              <p:cNvSpPr>
                <a:spLocks/>
              </p:cNvSpPr>
              <p:nvPr userDrawn="1"/>
            </p:nvSpPr>
            <p:spPr bwMode="auto">
              <a:xfrm>
                <a:off x="5011" y="16"/>
                <a:ext cx="197" cy="236"/>
              </a:xfrm>
              <a:custGeom>
                <a:avLst/>
                <a:gdLst>
                  <a:gd name="T0" fmla="*/ 0 w 197"/>
                  <a:gd name="T1" fmla="*/ 225 h 236"/>
                  <a:gd name="T2" fmla="*/ 189 w 197"/>
                  <a:gd name="T3" fmla="*/ 0 h 236"/>
                  <a:gd name="T4" fmla="*/ 197 w 197"/>
                  <a:gd name="T5" fmla="*/ 0 h 236"/>
                  <a:gd name="T6" fmla="*/ 0 w 197"/>
                  <a:gd name="T7" fmla="*/ 236 h 236"/>
                  <a:gd name="T8" fmla="*/ 0 w 197"/>
                  <a:gd name="T9" fmla="*/ 225 h 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236">
                    <a:moveTo>
                      <a:pt x="0" y="225"/>
                    </a:moveTo>
                    <a:lnTo>
                      <a:pt x="189" y="0"/>
                    </a:lnTo>
                    <a:lnTo>
                      <a:pt x="197" y="0"/>
                    </a:lnTo>
                    <a:lnTo>
                      <a:pt x="0" y="236"/>
                    </a:lnTo>
                    <a:lnTo>
                      <a:pt x="0" y="225"/>
                    </a:lnTo>
                    <a:close/>
                  </a:path>
                </a:pathLst>
              </a:custGeom>
              <a:solidFill>
                <a:srgbClr val="D9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 name="Freeform 419"/>
              <p:cNvSpPr>
                <a:spLocks/>
              </p:cNvSpPr>
              <p:nvPr userDrawn="1"/>
            </p:nvSpPr>
            <p:spPr bwMode="auto">
              <a:xfrm>
                <a:off x="5011" y="16"/>
                <a:ext cx="201" cy="240"/>
              </a:xfrm>
              <a:custGeom>
                <a:avLst/>
                <a:gdLst>
                  <a:gd name="T0" fmla="*/ 0 w 201"/>
                  <a:gd name="T1" fmla="*/ 231 h 240"/>
                  <a:gd name="T2" fmla="*/ 193 w 201"/>
                  <a:gd name="T3" fmla="*/ 0 h 240"/>
                  <a:gd name="T4" fmla="*/ 201 w 201"/>
                  <a:gd name="T5" fmla="*/ 0 h 240"/>
                  <a:gd name="T6" fmla="*/ 0 w 201"/>
                  <a:gd name="T7" fmla="*/ 240 h 240"/>
                  <a:gd name="T8" fmla="*/ 0 w 201"/>
                  <a:gd name="T9" fmla="*/ 23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240">
                    <a:moveTo>
                      <a:pt x="0" y="231"/>
                    </a:moveTo>
                    <a:lnTo>
                      <a:pt x="193" y="0"/>
                    </a:lnTo>
                    <a:lnTo>
                      <a:pt x="201" y="0"/>
                    </a:lnTo>
                    <a:lnTo>
                      <a:pt x="0" y="240"/>
                    </a:lnTo>
                    <a:lnTo>
                      <a:pt x="0" y="231"/>
                    </a:lnTo>
                    <a:close/>
                  </a:path>
                </a:pathLst>
              </a:custGeom>
              <a:solidFill>
                <a:srgbClr val="D9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 name="Freeform 420"/>
              <p:cNvSpPr>
                <a:spLocks/>
              </p:cNvSpPr>
              <p:nvPr userDrawn="1"/>
            </p:nvSpPr>
            <p:spPr bwMode="auto">
              <a:xfrm>
                <a:off x="5011" y="16"/>
                <a:ext cx="205" cy="245"/>
              </a:xfrm>
              <a:custGeom>
                <a:avLst/>
                <a:gdLst>
                  <a:gd name="T0" fmla="*/ 0 w 205"/>
                  <a:gd name="T1" fmla="*/ 236 h 245"/>
                  <a:gd name="T2" fmla="*/ 197 w 205"/>
                  <a:gd name="T3" fmla="*/ 0 h 245"/>
                  <a:gd name="T4" fmla="*/ 205 w 205"/>
                  <a:gd name="T5" fmla="*/ 0 h 245"/>
                  <a:gd name="T6" fmla="*/ 0 w 205"/>
                  <a:gd name="T7" fmla="*/ 245 h 245"/>
                  <a:gd name="T8" fmla="*/ 0 w 205"/>
                  <a:gd name="T9" fmla="*/ 236 h 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245">
                    <a:moveTo>
                      <a:pt x="0" y="236"/>
                    </a:moveTo>
                    <a:lnTo>
                      <a:pt x="197" y="0"/>
                    </a:lnTo>
                    <a:lnTo>
                      <a:pt x="205" y="0"/>
                    </a:lnTo>
                    <a:lnTo>
                      <a:pt x="0" y="245"/>
                    </a:lnTo>
                    <a:lnTo>
                      <a:pt x="0" y="236"/>
                    </a:lnTo>
                    <a:close/>
                  </a:path>
                </a:pathLst>
              </a:custGeom>
              <a:solidFill>
                <a:srgbClr val="D7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 name="Freeform 421"/>
              <p:cNvSpPr>
                <a:spLocks/>
              </p:cNvSpPr>
              <p:nvPr userDrawn="1"/>
            </p:nvSpPr>
            <p:spPr bwMode="auto">
              <a:xfrm>
                <a:off x="5011" y="16"/>
                <a:ext cx="210" cy="250"/>
              </a:xfrm>
              <a:custGeom>
                <a:avLst/>
                <a:gdLst>
                  <a:gd name="T0" fmla="*/ 0 w 210"/>
                  <a:gd name="T1" fmla="*/ 240 h 250"/>
                  <a:gd name="T2" fmla="*/ 201 w 210"/>
                  <a:gd name="T3" fmla="*/ 0 h 250"/>
                  <a:gd name="T4" fmla="*/ 210 w 210"/>
                  <a:gd name="T5" fmla="*/ 0 h 250"/>
                  <a:gd name="T6" fmla="*/ 0 w 210"/>
                  <a:gd name="T7" fmla="*/ 250 h 250"/>
                  <a:gd name="T8" fmla="*/ 0 w 210"/>
                  <a:gd name="T9" fmla="*/ 240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250">
                    <a:moveTo>
                      <a:pt x="0" y="240"/>
                    </a:moveTo>
                    <a:lnTo>
                      <a:pt x="201" y="0"/>
                    </a:lnTo>
                    <a:lnTo>
                      <a:pt x="210" y="0"/>
                    </a:lnTo>
                    <a:lnTo>
                      <a:pt x="0" y="250"/>
                    </a:lnTo>
                    <a:lnTo>
                      <a:pt x="0" y="240"/>
                    </a:lnTo>
                    <a:close/>
                  </a:path>
                </a:pathLst>
              </a:custGeom>
              <a:solidFill>
                <a:srgbClr val="D7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 name="Freeform 422"/>
              <p:cNvSpPr>
                <a:spLocks/>
              </p:cNvSpPr>
              <p:nvPr userDrawn="1"/>
            </p:nvSpPr>
            <p:spPr bwMode="auto">
              <a:xfrm>
                <a:off x="5011" y="16"/>
                <a:ext cx="214" cy="254"/>
              </a:xfrm>
              <a:custGeom>
                <a:avLst/>
                <a:gdLst>
                  <a:gd name="T0" fmla="*/ 0 w 214"/>
                  <a:gd name="T1" fmla="*/ 245 h 254"/>
                  <a:gd name="T2" fmla="*/ 205 w 214"/>
                  <a:gd name="T3" fmla="*/ 0 h 254"/>
                  <a:gd name="T4" fmla="*/ 214 w 214"/>
                  <a:gd name="T5" fmla="*/ 0 h 254"/>
                  <a:gd name="T6" fmla="*/ 0 w 214"/>
                  <a:gd name="T7" fmla="*/ 254 h 254"/>
                  <a:gd name="T8" fmla="*/ 0 w 214"/>
                  <a:gd name="T9" fmla="*/ 245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4">
                    <a:moveTo>
                      <a:pt x="0" y="245"/>
                    </a:moveTo>
                    <a:lnTo>
                      <a:pt x="205" y="0"/>
                    </a:lnTo>
                    <a:lnTo>
                      <a:pt x="214" y="0"/>
                    </a:lnTo>
                    <a:lnTo>
                      <a:pt x="0" y="254"/>
                    </a:lnTo>
                    <a:lnTo>
                      <a:pt x="0" y="245"/>
                    </a:lnTo>
                    <a:close/>
                  </a:path>
                </a:pathLst>
              </a:custGeom>
              <a:solidFill>
                <a:srgbClr val="D6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 name="Freeform 423"/>
              <p:cNvSpPr>
                <a:spLocks/>
              </p:cNvSpPr>
              <p:nvPr userDrawn="1"/>
            </p:nvSpPr>
            <p:spPr bwMode="auto">
              <a:xfrm>
                <a:off x="5011" y="16"/>
                <a:ext cx="218" cy="260"/>
              </a:xfrm>
              <a:custGeom>
                <a:avLst/>
                <a:gdLst>
                  <a:gd name="T0" fmla="*/ 0 w 218"/>
                  <a:gd name="T1" fmla="*/ 250 h 260"/>
                  <a:gd name="T2" fmla="*/ 210 w 218"/>
                  <a:gd name="T3" fmla="*/ 0 h 260"/>
                  <a:gd name="T4" fmla="*/ 218 w 218"/>
                  <a:gd name="T5" fmla="*/ 0 h 260"/>
                  <a:gd name="T6" fmla="*/ 0 w 218"/>
                  <a:gd name="T7" fmla="*/ 260 h 260"/>
                  <a:gd name="T8" fmla="*/ 0 w 218"/>
                  <a:gd name="T9" fmla="*/ 25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50"/>
                    </a:moveTo>
                    <a:lnTo>
                      <a:pt x="210" y="0"/>
                    </a:lnTo>
                    <a:lnTo>
                      <a:pt x="218" y="0"/>
                    </a:lnTo>
                    <a:lnTo>
                      <a:pt x="0" y="260"/>
                    </a:lnTo>
                    <a:lnTo>
                      <a:pt x="0" y="250"/>
                    </a:lnTo>
                    <a:close/>
                  </a:path>
                </a:pathLst>
              </a:custGeom>
              <a:solidFill>
                <a:srgbClr val="D5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 name="Freeform 424"/>
              <p:cNvSpPr>
                <a:spLocks/>
              </p:cNvSpPr>
              <p:nvPr userDrawn="1"/>
            </p:nvSpPr>
            <p:spPr bwMode="auto">
              <a:xfrm>
                <a:off x="5011" y="16"/>
                <a:ext cx="222" cy="265"/>
              </a:xfrm>
              <a:custGeom>
                <a:avLst/>
                <a:gdLst>
                  <a:gd name="T0" fmla="*/ 0 w 222"/>
                  <a:gd name="T1" fmla="*/ 254 h 265"/>
                  <a:gd name="T2" fmla="*/ 214 w 222"/>
                  <a:gd name="T3" fmla="*/ 0 h 265"/>
                  <a:gd name="T4" fmla="*/ 222 w 222"/>
                  <a:gd name="T5" fmla="*/ 0 h 265"/>
                  <a:gd name="T6" fmla="*/ 0 w 222"/>
                  <a:gd name="T7" fmla="*/ 265 h 265"/>
                  <a:gd name="T8" fmla="*/ 0 w 222"/>
                  <a:gd name="T9" fmla="*/ 254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5">
                    <a:moveTo>
                      <a:pt x="0" y="254"/>
                    </a:moveTo>
                    <a:lnTo>
                      <a:pt x="214" y="0"/>
                    </a:lnTo>
                    <a:lnTo>
                      <a:pt x="222" y="0"/>
                    </a:lnTo>
                    <a:lnTo>
                      <a:pt x="0" y="265"/>
                    </a:lnTo>
                    <a:lnTo>
                      <a:pt x="0" y="254"/>
                    </a:lnTo>
                    <a:close/>
                  </a:path>
                </a:pathLst>
              </a:custGeom>
              <a:solidFill>
                <a:srgbClr val="D4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 name="Freeform 425"/>
              <p:cNvSpPr>
                <a:spLocks/>
              </p:cNvSpPr>
              <p:nvPr userDrawn="1"/>
            </p:nvSpPr>
            <p:spPr bwMode="auto">
              <a:xfrm>
                <a:off x="5011" y="16"/>
                <a:ext cx="226" cy="269"/>
              </a:xfrm>
              <a:custGeom>
                <a:avLst/>
                <a:gdLst>
                  <a:gd name="T0" fmla="*/ 0 w 226"/>
                  <a:gd name="T1" fmla="*/ 260 h 269"/>
                  <a:gd name="T2" fmla="*/ 218 w 226"/>
                  <a:gd name="T3" fmla="*/ 0 h 269"/>
                  <a:gd name="T4" fmla="*/ 226 w 226"/>
                  <a:gd name="T5" fmla="*/ 0 h 269"/>
                  <a:gd name="T6" fmla="*/ 0 w 226"/>
                  <a:gd name="T7" fmla="*/ 269 h 269"/>
                  <a:gd name="T8" fmla="*/ 0 w 226"/>
                  <a:gd name="T9" fmla="*/ 260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0"/>
                    </a:moveTo>
                    <a:lnTo>
                      <a:pt x="218" y="0"/>
                    </a:lnTo>
                    <a:lnTo>
                      <a:pt x="226" y="0"/>
                    </a:lnTo>
                    <a:lnTo>
                      <a:pt x="0" y="269"/>
                    </a:lnTo>
                    <a:lnTo>
                      <a:pt x="0" y="260"/>
                    </a:lnTo>
                    <a:close/>
                  </a:path>
                </a:pathLst>
              </a:custGeom>
              <a:solidFill>
                <a:srgbClr val="D4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 name="Freeform 426"/>
              <p:cNvSpPr>
                <a:spLocks/>
              </p:cNvSpPr>
              <p:nvPr userDrawn="1"/>
            </p:nvSpPr>
            <p:spPr bwMode="auto">
              <a:xfrm>
                <a:off x="5011" y="16"/>
                <a:ext cx="230" cy="274"/>
              </a:xfrm>
              <a:custGeom>
                <a:avLst/>
                <a:gdLst>
                  <a:gd name="T0" fmla="*/ 0 w 230"/>
                  <a:gd name="T1" fmla="*/ 265 h 274"/>
                  <a:gd name="T2" fmla="*/ 222 w 230"/>
                  <a:gd name="T3" fmla="*/ 0 h 274"/>
                  <a:gd name="T4" fmla="*/ 230 w 230"/>
                  <a:gd name="T5" fmla="*/ 0 h 274"/>
                  <a:gd name="T6" fmla="*/ 0 w 230"/>
                  <a:gd name="T7" fmla="*/ 274 h 274"/>
                  <a:gd name="T8" fmla="*/ 0 w 230"/>
                  <a:gd name="T9" fmla="*/ 265 h 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4">
                    <a:moveTo>
                      <a:pt x="0" y="265"/>
                    </a:moveTo>
                    <a:lnTo>
                      <a:pt x="222" y="0"/>
                    </a:lnTo>
                    <a:lnTo>
                      <a:pt x="230" y="0"/>
                    </a:lnTo>
                    <a:lnTo>
                      <a:pt x="0" y="274"/>
                    </a:lnTo>
                    <a:lnTo>
                      <a:pt x="0" y="265"/>
                    </a:lnTo>
                    <a:close/>
                  </a:path>
                </a:pathLst>
              </a:custGeom>
              <a:solidFill>
                <a:srgbClr val="D2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 name="Freeform 427"/>
              <p:cNvSpPr>
                <a:spLocks/>
              </p:cNvSpPr>
              <p:nvPr userDrawn="1"/>
            </p:nvSpPr>
            <p:spPr bwMode="auto">
              <a:xfrm>
                <a:off x="5011" y="16"/>
                <a:ext cx="234" cy="279"/>
              </a:xfrm>
              <a:custGeom>
                <a:avLst/>
                <a:gdLst>
                  <a:gd name="T0" fmla="*/ 0 w 234"/>
                  <a:gd name="T1" fmla="*/ 269 h 279"/>
                  <a:gd name="T2" fmla="*/ 226 w 234"/>
                  <a:gd name="T3" fmla="*/ 0 h 279"/>
                  <a:gd name="T4" fmla="*/ 234 w 234"/>
                  <a:gd name="T5" fmla="*/ 0 h 279"/>
                  <a:gd name="T6" fmla="*/ 0 w 234"/>
                  <a:gd name="T7" fmla="*/ 279 h 279"/>
                  <a:gd name="T8" fmla="*/ 0 w 234"/>
                  <a:gd name="T9" fmla="*/ 26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69"/>
                    </a:moveTo>
                    <a:lnTo>
                      <a:pt x="226" y="0"/>
                    </a:lnTo>
                    <a:lnTo>
                      <a:pt x="234" y="0"/>
                    </a:lnTo>
                    <a:lnTo>
                      <a:pt x="0" y="279"/>
                    </a:lnTo>
                    <a:lnTo>
                      <a:pt x="0" y="269"/>
                    </a:lnTo>
                    <a:close/>
                  </a:path>
                </a:pathLst>
              </a:custGeom>
              <a:solidFill>
                <a:srgbClr val="D2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 name="Freeform 428"/>
              <p:cNvSpPr>
                <a:spLocks/>
              </p:cNvSpPr>
              <p:nvPr userDrawn="1"/>
            </p:nvSpPr>
            <p:spPr bwMode="auto">
              <a:xfrm>
                <a:off x="5011" y="16"/>
                <a:ext cx="238" cy="283"/>
              </a:xfrm>
              <a:custGeom>
                <a:avLst/>
                <a:gdLst>
                  <a:gd name="T0" fmla="*/ 0 w 238"/>
                  <a:gd name="T1" fmla="*/ 274 h 283"/>
                  <a:gd name="T2" fmla="*/ 230 w 238"/>
                  <a:gd name="T3" fmla="*/ 0 h 283"/>
                  <a:gd name="T4" fmla="*/ 238 w 238"/>
                  <a:gd name="T5" fmla="*/ 0 h 283"/>
                  <a:gd name="T6" fmla="*/ 0 w 238"/>
                  <a:gd name="T7" fmla="*/ 283 h 283"/>
                  <a:gd name="T8" fmla="*/ 0 w 238"/>
                  <a:gd name="T9" fmla="*/ 274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3">
                    <a:moveTo>
                      <a:pt x="0" y="274"/>
                    </a:moveTo>
                    <a:lnTo>
                      <a:pt x="230" y="0"/>
                    </a:lnTo>
                    <a:lnTo>
                      <a:pt x="238" y="0"/>
                    </a:lnTo>
                    <a:lnTo>
                      <a:pt x="0" y="283"/>
                    </a:lnTo>
                    <a:lnTo>
                      <a:pt x="0" y="274"/>
                    </a:lnTo>
                    <a:close/>
                  </a:path>
                </a:pathLst>
              </a:custGeom>
              <a:solidFill>
                <a:srgbClr val="D1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 name="Freeform 429"/>
              <p:cNvSpPr>
                <a:spLocks/>
              </p:cNvSpPr>
              <p:nvPr userDrawn="1"/>
            </p:nvSpPr>
            <p:spPr bwMode="auto">
              <a:xfrm>
                <a:off x="5011" y="16"/>
                <a:ext cx="242" cy="289"/>
              </a:xfrm>
              <a:custGeom>
                <a:avLst/>
                <a:gdLst>
                  <a:gd name="T0" fmla="*/ 0 w 242"/>
                  <a:gd name="T1" fmla="*/ 279 h 289"/>
                  <a:gd name="T2" fmla="*/ 234 w 242"/>
                  <a:gd name="T3" fmla="*/ 0 h 289"/>
                  <a:gd name="T4" fmla="*/ 242 w 242"/>
                  <a:gd name="T5" fmla="*/ 0 h 289"/>
                  <a:gd name="T6" fmla="*/ 0 w 242"/>
                  <a:gd name="T7" fmla="*/ 289 h 289"/>
                  <a:gd name="T8" fmla="*/ 0 w 242"/>
                  <a:gd name="T9" fmla="*/ 279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89">
                    <a:moveTo>
                      <a:pt x="0" y="279"/>
                    </a:moveTo>
                    <a:lnTo>
                      <a:pt x="234" y="0"/>
                    </a:lnTo>
                    <a:lnTo>
                      <a:pt x="242" y="0"/>
                    </a:lnTo>
                    <a:lnTo>
                      <a:pt x="0" y="289"/>
                    </a:lnTo>
                    <a:lnTo>
                      <a:pt x="0" y="279"/>
                    </a:lnTo>
                    <a:close/>
                  </a:path>
                </a:pathLst>
              </a:custGeom>
              <a:solidFill>
                <a:srgbClr val="D0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 name="Freeform 430"/>
              <p:cNvSpPr>
                <a:spLocks/>
              </p:cNvSpPr>
              <p:nvPr userDrawn="1"/>
            </p:nvSpPr>
            <p:spPr bwMode="auto">
              <a:xfrm>
                <a:off x="5011" y="16"/>
                <a:ext cx="246" cy="293"/>
              </a:xfrm>
              <a:custGeom>
                <a:avLst/>
                <a:gdLst>
                  <a:gd name="T0" fmla="*/ 0 w 246"/>
                  <a:gd name="T1" fmla="*/ 283 h 293"/>
                  <a:gd name="T2" fmla="*/ 238 w 246"/>
                  <a:gd name="T3" fmla="*/ 0 h 293"/>
                  <a:gd name="T4" fmla="*/ 246 w 246"/>
                  <a:gd name="T5" fmla="*/ 0 h 293"/>
                  <a:gd name="T6" fmla="*/ 0 w 246"/>
                  <a:gd name="T7" fmla="*/ 293 h 293"/>
                  <a:gd name="T8" fmla="*/ 0 w 246"/>
                  <a:gd name="T9" fmla="*/ 28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293">
                    <a:moveTo>
                      <a:pt x="0" y="283"/>
                    </a:moveTo>
                    <a:lnTo>
                      <a:pt x="238" y="0"/>
                    </a:lnTo>
                    <a:lnTo>
                      <a:pt x="246" y="0"/>
                    </a:lnTo>
                    <a:lnTo>
                      <a:pt x="0" y="293"/>
                    </a:lnTo>
                    <a:lnTo>
                      <a:pt x="0" y="283"/>
                    </a:lnTo>
                    <a:close/>
                  </a:path>
                </a:pathLst>
              </a:custGeom>
              <a:solidFill>
                <a:srgbClr val="CF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 name="Freeform 431"/>
              <p:cNvSpPr>
                <a:spLocks/>
              </p:cNvSpPr>
              <p:nvPr userDrawn="1"/>
            </p:nvSpPr>
            <p:spPr bwMode="auto">
              <a:xfrm>
                <a:off x="5011" y="16"/>
                <a:ext cx="250" cy="298"/>
              </a:xfrm>
              <a:custGeom>
                <a:avLst/>
                <a:gdLst>
                  <a:gd name="T0" fmla="*/ 0 w 250"/>
                  <a:gd name="T1" fmla="*/ 289 h 298"/>
                  <a:gd name="T2" fmla="*/ 242 w 250"/>
                  <a:gd name="T3" fmla="*/ 0 h 298"/>
                  <a:gd name="T4" fmla="*/ 250 w 250"/>
                  <a:gd name="T5" fmla="*/ 0 h 298"/>
                  <a:gd name="T6" fmla="*/ 0 w 250"/>
                  <a:gd name="T7" fmla="*/ 298 h 298"/>
                  <a:gd name="T8" fmla="*/ 0 w 250"/>
                  <a:gd name="T9" fmla="*/ 289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98">
                    <a:moveTo>
                      <a:pt x="0" y="289"/>
                    </a:moveTo>
                    <a:lnTo>
                      <a:pt x="242" y="0"/>
                    </a:lnTo>
                    <a:lnTo>
                      <a:pt x="250" y="0"/>
                    </a:lnTo>
                    <a:lnTo>
                      <a:pt x="0" y="298"/>
                    </a:lnTo>
                    <a:lnTo>
                      <a:pt x="0" y="289"/>
                    </a:lnTo>
                    <a:close/>
                  </a:path>
                </a:pathLst>
              </a:custGeom>
              <a:solidFill>
                <a:srgbClr val="CF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 name="Freeform 432"/>
              <p:cNvSpPr>
                <a:spLocks/>
              </p:cNvSpPr>
              <p:nvPr userDrawn="1"/>
            </p:nvSpPr>
            <p:spPr bwMode="auto">
              <a:xfrm>
                <a:off x="5011" y="16"/>
                <a:ext cx="254" cy="303"/>
              </a:xfrm>
              <a:custGeom>
                <a:avLst/>
                <a:gdLst>
                  <a:gd name="T0" fmla="*/ 0 w 254"/>
                  <a:gd name="T1" fmla="*/ 293 h 303"/>
                  <a:gd name="T2" fmla="*/ 246 w 254"/>
                  <a:gd name="T3" fmla="*/ 0 h 303"/>
                  <a:gd name="T4" fmla="*/ 254 w 254"/>
                  <a:gd name="T5" fmla="*/ 0 h 303"/>
                  <a:gd name="T6" fmla="*/ 0 w 254"/>
                  <a:gd name="T7" fmla="*/ 303 h 303"/>
                  <a:gd name="T8" fmla="*/ 0 w 254"/>
                  <a:gd name="T9" fmla="*/ 293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303">
                    <a:moveTo>
                      <a:pt x="0" y="293"/>
                    </a:moveTo>
                    <a:lnTo>
                      <a:pt x="246" y="0"/>
                    </a:lnTo>
                    <a:lnTo>
                      <a:pt x="254" y="0"/>
                    </a:lnTo>
                    <a:lnTo>
                      <a:pt x="0" y="303"/>
                    </a:lnTo>
                    <a:lnTo>
                      <a:pt x="0" y="293"/>
                    </a:lnTo>
                    <a:close/>
                  </a:path>
                </a:pathLst>
              </a:custGeom>
              <a:solidFill>
                <a:srgbClr val="CD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9" name="Freeform 433"/>
              <p:cNvSpPr>
                <a:spLocks/>
              </p:cNvSpPr>
              <p:nvPr userDrawn="1"/>
            </p:nvSpPr>
            <p:spPr bwMode="auto">
              <a:xfrm>
                <a:off x="5011" y="16"/>
                <a:ext cx="258" cy="307"/>
              </a:xfrm>
              <a:custGeom>
                <a:avLst/>
                <a:gdLst>
                  <a:gd name="T0" fmla="*/ 0 w 258"/>
                  <a:gd name="T1" fmla="*/ 298 h 307"/>
                  <a:gd name="T2" fmla="*/ 250 w 258"/>
                  <a:gd name="T3" fmla="*/ 0 h 307"/>
                  <a:gd name="T4" fmla="*/ 258 w 258"/>
                  <a:gd name="T5" fmla="*/ 0 h 307"/>
                  <a:gd name="T6" fmla="*/ 0 w 258"/>
                  <a:gd name="T7" fmla="*/ 307 h 307"/>
                  <a:gd name="T8" fmla="*/ 0 w 258"/>
                  <a:gd name="T9" fmla="*/ 298 h 3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307">
                    <a:moveTo>
                      <a:pt x="0" y="298"/>
                    </a:moveTo>
                    <a:lnTo>
                      <a:pt x="250" y="0"/>
                    </a:lnTo>
                    <a:lnTo>
                      <a:pt x="258" y="0"/>
                    </a:lnTo>
                    <a:lnTo>
                      <a:pt x="0" y="307"/>
                    </a:lnTo>
                    <a:lnTo>
                      <a:pt x="0" y="298"/>
                    </a:lnTo>
                    <a:close/>
                  </a:path>
                </a:pathLst>
              </a:custGeom>
              <a:solidFill>
                <a:srgbClr val="CD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0" name="Freeform 434"/>
              <p:cNvSpPr>
                <a:spLocks/>
              </p:cNvSpPr>
              <p:nvPr userDrawn="1"/>
            </p:nvSpPr>
            <p:spPr bwMode="auto">
              <a:xfrm>
                <a:off x="5011" y="16"/>
                <a:ext cx="262" cy="312"/>
              </a:xfrm>
              <a:custGeom>
                <a:avLst/>
                <a:gdLst>
                  <a:gd name="T0" fmla="*/ 0 w 262"/>
                  <a:gd name="T1" fmla="*/ 303 h 312"/>
                  <a:gd name="T2" fmla="*/ 254 w 262"/>
                  <a:gd name="T3" fmla="*/ 0 h 312"/>
                  <a:gd name="T4" fmla="*/ 262 w 262"/>
                  <a:gd name="T5" fmla="*/ 0 h 312"/>
                  <a:gd name="T6" fmla="*/ 0 w 262"/>
                  <a:gd name="T7" fmla="*/ 312 h 312"/>
                  <a:gd name="T8" fmla="*/ 0 w 262"/>
                  <a:gd name="T9" fmla="*/ 303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312">
                    <a:moveTo>
                      <a:pt x="0" y="303"/>
                    </a:moveTo>
                    <a:lnTo>
                      <a:pt x="254" y="0"/>
                    </a:lnTo>
                    <a:lnTo>
                      <a:pt x="262" y="0"/>
                    </a:lnTo>
                    <a:lnTo>
                      <a:pt x="0" y="312"/>
                    </a:lnTo>
                    <a:lnTo>
                      <a:pt x="0" y="303"/>
                    </a:lnTo>
                    <a:close/>
                  </a:path>
                </a:pathLst>
              </a:custGeom>
              <a:solidFill>
                <a:srgbClr val="CC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1" name="Freeform 435"/>
              <p:cNvSpPr>
                <a:spLocks/>
              </p:cNvSpPr>
              <p:nvPr userDrawn="1"/>
            </p:nvSpPr>
            <p:spPr bwMode="auto">
              <a:xfrm>
                <a:off x="5011" y="16"/>
                <a:ext cx="266" cy="318"/>
              </a:xfrm>
              <a:custGeom>
                <a:avLst/>
                <a:gdLst>
                  <a:gd name="T0" fmla="*/ 0 w 266"/>
                  <a:gd name="T1" fmla="*/ 307 h 318"/>
                  <a:gd name="T2" fmla="*/ 258 w 266"/>
                  <a:gd name="T3" fmla="*/ 0 h 318"/>
                  <a:gd name="T4" fmla="*/ 266 w 266"/>
                  <a:gd name="T5" fmla="*/ 0 h 318"/>
                  <a:gd name="T6" fmla="*/ 0 w 266"/>
                  <a:gd name="T7" fmla="*/ 318 h 318"/>
                  <a:gd name="T8" fmla="*/ 0 w 266"/>
                  <a:gd name="T9" fmla="*/ 307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18">
                    <a:moveTo>
                      <a:pt x="0" y="307"/>
                    </a:moveTo>
                    <a:lnTo>
                      <a:pt x="258" y="0"/>
                    </a:lnTo>
                    <a:lnTo>
                      <a:pt x="266" y="0"/>
                    </a:lnTo>
                    <a:lnTo>
                      <a:pt x="0" y="318"/>
                    </a:lnTo>
                    <a:lnTo>
                      <a:pt x="0" y="307"/>
                    </a:lnTo>
                    <a:close/>
                  </a:path>
                </a:pathLst>
              </a:custGeom>
              <a:solidFill>
                <a:srgbClr val="CB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 name="Freeform 436"/>
              <p:cNvSpPr>
                <a:spLocks/>
              </p:cNvSpPr>
              <p:nvPr userDrawn="1"/>
            </p:nvSpPr>
            <p:spPr bwMode="auto">
              <a:xfrm>
                <a:off x="5011" y="16"/>
                <a:ext cx="271" cy="322"/>
              </a:xfrm>
              <a:custGeom>
                <a:avLst/>
                <a:gdLst>
                  <a:gd name="T0" fmla="*/ 0 w 271"/>
                  <a:gd name="T1" fmla="*/ 312 h 322"/>
                  <a:gd name="T2" fmla="*/ 262 w 271"/>
                  <a:gd name="T3" fmla="*/ 0 h 322"/>
                  <a:gd name="T4" fmla="*/ 271 w 271"/>
                  <a:gd name="T5" fmla="*/ 0 h 322"/>
                  <a:gd name="T6" fmla="*/ 0 w 271"/>
                  <a:gd name="T7" fmla="*/ 322 h 322"/>
                  <a:gd name="T8" fmla="*/ 0 w 271"/>
                  <a:gd name="T9" fmla="*/ 31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322">
                    <a:moveTo>
                      <a:pt x="0" y="312"/>
                    </a:moveTo>
                    <a:lnTo>
                      <a:pt x="262" y="0"/>
                    </a:lnTo>
                    <a:lnTo>
                      <a:pt x="271" y="0"/>
                    </a:lnTo>
                    <a:lnTo>
                      <a:pt x="0" y="322"/>
                    </a:lnTo>
                    <a:lnTo>
                      <a:pt x="0" y="312"/>
                    </a:lnTo>
                    <a:close/>
                  </a:path>
                </a:pathLst>
              </a:custGeom>
              <a:solidFill>
                <a:srgbClr val="CA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3" name="Freeform 437"/>
              <p:cNvSpPr>
                <a:spLocks/>
              </p:cNvSpPr>
              <p:nvPr userDrawn="1"/>
            </p:nvSpPr>
            <p:spPr bwMode="auto">
              <a:xfrm>
                <a:off x="5011" y="16"/>
                <a:ext cx="275" cy="327"/>
              </a:xfrm>
              <a:custGeom>
                <a:avLst/>
                <a:gdLst>
                  <a:gd name="T0" fmla="*/ 0 w 275"/>
                  <a:gd name="T1" fmla="*/ 318 h 327"/>
                  <a:gd name="T2" fmla="*/ 266 w 275"/>
                  <a:gd name="T3" fmla="*/ 0 h 327"/>
                  <a:gd name="T4" fmla="*/ 275 w 275"/>
                  <a:gd name="T5" fmla="*/ 0 h 327"/>
                  <a:gd name="T6" fmla="*/ 0 w 275"/>
                  <a:gd name="T7" fmla="*/ 327 h 327"/>
                  <a:gd name="T8" fmla="*/ 0 w 275"/>
                  <a:gd name="T9" fmla="*/ 318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327">
                    <a:moveTo>
                      <a:pt x="0" y="318"/>
                    </a:moveTo>
                    <a:lnTo>
                      <a:pt x="266" y="0"/>
                    </a:lnTo>
                    <a:lnTo>
                      <a:pt x="275" y="0"/>
                    </a:lnTo>
                    <a:lnTo>
                      <a:pt x="0" y="327"/>
                    </a:lnTo>
                    <a:lnTo>
                      <a:pt x="0" y="318"/>
                    </a:lnTo>
                    <a:close/>
                  </a:path>
                </a:pathLst>
              </a:custGeom>
              <a:solidFill>
                <a:srgbClr val="CA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4" name="Freeform 438"/>
              <p:cNvSpPr>
                <a:spLocks/>
              </p:cNvSpPr>
              <p:nvPr userDrawn="1"/>
            </p:nvSpPr>
            <p:spPr bwMode="auto">
              <a:xfrm>
                <a:off x="5011" y="16"/>
                <a:ext cx="279" cy="332"/>
              </a:xfrm>
              <a:custGeom>
                <a:avLst/>
                <a:gdLst>
                  <a:gd name="T0" fmla="*/ 0 w 279"/>
                  <a:gd name="T1" fmla="*/ 322 h 332"/>
                  <a:gd name="T2" fmla="*/ 271 w 279"/>
                  <a:gd name="T3" fmla="*/ 0 h 332"/>
                  <a:gd name="T4" fmla="*/ 279 w 279"/>
                  <a:gd name="T5" fmla="*/ 0 h 332"/>
                  <a:gd name="T6" fmla="*/ 0 w 279"/>
                  <a:gd name="T7" fmla="*/ 332 h 332"/>
                  <a:gd name="T8" fmla="*/ 0 w 279"/>
                  <a:gd name="T9" fmla="*/ 32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332">
                    <a:moveTo>
                      <a:pt x="0" y="322"/>
                    </a:moveTo>
                    <a:lnTo>
                      <a:pt x="271" y="0"/>
                    </a:lnTo>
                    <a:lnTo>
                      <a:pt x="279" y="0"/>
                    </a:lnTo>
                    <a:lnTo>
                      <a:pt x="0" y="332"/>
                    </a:lnTo>
                    <a:lnTo>
                      <a:pt x="0" y="322"/>
                    </a:lnTo>
                    <a:close/>
                  </a:path>
                </a:pathLst>
              </a:custGeom>
              <a:solidFill>
                <a:srgbClr val="C8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5" name="Freeform 439"/>
              <p:cNvSpPr>
                <a:spLocks/>
              </p:cNvSpPr>
              <p:nvPr userDrawn="1"/>
            </p:nvSpPr>
            <p:spPr bwMode="auto">
              <a:xfrm>
                <a:off x="5011" y="16"/>
                <a:ext cx="283" cy="336"/>
              </a:xfrm>
              <a:custGeom>
                <a:avLst/>
                <a:gdLst>
                  <a:gd name="T0" fmla="*/ 0 w 283"/>
                  <a:gd name="T1" fmla="*/ 327 h 336"/>
                  <a:gd name="T2" fmla="*/ 275 w 283"/>
                  <a:gd name="T3" fmla="*/ 0 h 336"/>
                  <a:gd name="T4" fmla="*/ 283 w 283"/>
                  <a:gd name="T5" fmla="*/ 0 h 336"/>
                  <a:gd name="T6" fmla="*/ 0 w 283"/>
                  <a:gd name="T7" fmla="*/ 336 h 336"/>
                  <a:gd name="T8" fmla="*/ 0 w 283"/>
                  <a:gd name="T9" fmla="*/ 327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336">
                    <a:moveTo>
                      <a:pt x="0" y="327"/>
                    </a:moveTo>
                    <a:lnTo>
                      <a:pt x="275" y="0"/>
                    </a:lnTo>
                    <a:lnTo>
                      <a:pt x="283" y="0"/>
                    </a:lnTo>
                    <a:lnTo>
                      <a:pt x="0" y="336"/>
                    </a:lnTo>
                    <a:lnTo>
                      <a:pt x="0" y="327"/>
                    </a:lnTo>
                    <a:close/>
                  </a:path>
                </a:pathLst>
              </a:custGeom>
              <a:solidFill>
                <a:srgbClr val="C8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6" name="Freeform 440"/>
              <p:cNvSpPr>
                <a:spLocks/>
              </p:cNvSpPr>
              <p:nvPr userDrawn="1"/>
            </p:nvSpPr>
            <p:spPr bwMode="auto">
              <a:xfrm>
                <a:off x="5011" y="16"/>
                <a:ext cx="287" cy="341"/>
              </a:xfrm>
              <a:custGeom>
                <a:avLst/>
                <a:gdLst>
                  <a:gd name="T0" fmla="*/ 0 w 287"/>
                  <a:gd name="T1" fmla="*/ 332 h 341"/>
                  <a:gd name="T2" fmla="*/ 279 w 287"/>
                  <a:gd name="T3" fmla="*/ 0 h 341"/>
                  <a:gd name="T4" fmla="*/ 287 w 287"/>
                  <a:gd name="T5" fmla="*/ 0 h 341"/>
                  <a:gd name="T6" fmla="*/ 0 w 287"/>
                  <a:gd name="T7" fmla="*/ 341 h 341"/>
                  <a:gd name="T8" fmla="*/ 0 w 287"/>
                  <a:gd name="T9" fmla="*/ 332 h 3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341">
                    <a:moveTo>
                      <a:pt x="0" y="332"/>
                    </a:moveTo>
                    <a:lnTo>
                      <a:pt x="279" y="0"/>
                    </a:lnTo>
                    <a:lnTo>
                      <a:pt x="287" y="0"/>
                    </a:lnTo>
                    <a:lnTo>
                      <a:pt x="0" y="341"/>
                    </a:lnTo>
                    <a:lnTo>
                      <a:pt x="0" y="332"/>
                    </a:lnTo>
                    <a:close/>
                  </a:path>
                </a:pathLst>
              </a:custGeom>
              <a:solidFill>
                <a:srgbClr val="C7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7" name="Freeform 441"/>
              <p:cNvSpPr>
                <a:spLocks/>
              </p:cNvSpPr>
              <p:nvPr userDrawn="1"/>
            </p:nvSpPr>
            <p:spPr bwMode="auto">
              <a:xfrm>
                <a:off x="5011" y="16"/>
                <a:ext cx="291" cy="347"/>
              </a:xfrm>
              <a:custGeom>
                <a:avLst/>
                <a:gdLst>
                  <a:gd name="T0" fmla="*/ 0 w 291"/>
                  <a:gd name="T1" fmla="*/ 336 h 347"/>
                  <a:gd name="T2" fmla="*/ 283 w 291"/>
                  <a:gd name="T3" fmla="*/ 0 h 347"/>
                  <a:gd name="T4" fmla="*/ 291 w 291"/>
                  <a:gd name="T5" fmla="*/ 0 h 347"/>
                  <a:gd name="T6" fmla="*/ 0 w 291"/>
                  <a:gd name="T7" fmla="*/ 347 h 347"/>
                  <a:gd name="T8" fmla="*/ 0 w 291"/>
                  <a:gd name="T9" fmla="*/ 336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347">
                    <a:moveTo>
                      <a:pt x="0" y="336"/>
                    </a:moveTo>
                    <a:lnTo>
                      <a:pt x="283" y="0"/>
                    </a:lnTo>
                    <a:lnTo>
                      <a:pt x="291" y="0"/>
                    </a:lnTo>
                    <a:lnTo>
                      <a:pt x="0" y="347"/>
                    </a:lnTo>
                    <a:lnTo>
                      <a:pt x="0" y="336"/>
                    </a:lnTo>
                    <a:close/>
                  </a:path>
                </a:pathLst>
              </a:custGeom>
              <a:solidFill>
                <a:srgbClr val="C6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8" name="Freeform 442"/>
              <p:cNvSpPr>
                <a:spLocks/>
              </p:cNvSpPr>
              <p:nvPr userDrawn="1"/>
            </p:nvSpPr>
            <p:spPr bwMode="auto">
              <a:xfrm>
                <a:off x="5011" y="16"/>
                <a:ext cx="295" cy="351"/>
              </a:xfrm>
              <a:custGeom>
                <a:avLst/>
                <a:gdLst>
                  <a:gd name="T0" fmla="*/ 0 w 295"/>
                  <a:gd name="T1" fmla="*/ 341 h 351"/>
                  <a:gd name="T2" fmla="*/ 287 w 295"/>
                  <a:gd name="T3" fmla="*/ 0 h 351"/>
                  <a:gd name="T4" fmla="*/ 295 w 295"/>
                  <a:gd name="T5" fmla="*/ 0 h 351"/>
                  <a:gd name="T6" fmla="*/ 0 w 295"/>
                  <a:gd name="T7" fmla="*/ 351 h 351"/>
                  <a:gd name="T8" fmla="*/ 0 w 295"/>
                  <a:gd name="T9" fmla="*/ 34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51">
                    <a:moveTo>
                      <a:pt x="0" y="341"/>
                    </a:moveTo>
                    <a:lnTo>
                      <a:pt x="287" y="0"/>
                    </a:lnTo>
                    <a:lnTo>
                      <a:pt x="295" y="0"/>
                    </a:lnTo>
                    <a:lnTo>
                      <a:pt x="0" y="351"/>
                    </a:lnTo>
                    <a:lnTo>
                      <a:pt x="0" y="341"/>
                    </a:lnTo>
                    <a:close/>
                  </a:path>
                </a:pathLst>
              </a:custGeom>
              <a:solidFill>
                <a:srgbClr val="C5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9" name="Freeform 443"/>
              <p:cNvSpPr>
                <a:spLocks/>
              </p:cNvSpPr>
              <p:nvPr userDrawn="1"/>
            </p:nvSpPr>
            <p:spPr bwMode="auto">
              <a:xfrm>
                <a:off x="5011" y="16"/>
                <a:ext cx="298" cy="356"/>
              </a:xfrm>
              <a:custGeom>
                <a:avLst/>
                <a:gdLst>
                  <a:gd name="T0" fmla="*/ 0 w 298"/>
                  <a:gd name="T1" fmla="*/ 347 h 356"/>
                  <a:gd name="T2" fmla="*/ 291 w 298"/>
                  <a:gd name="T3" fmla="*/ 0 h 356"/>
                  <a:gd name="T4" fmla="*/ 298 w 298"/>
                  <a:gd name="T5" fmla="*/ 0 h 356"/>
                  <a:gd name="T6" fmla="*/ 0 w 298"/>
                  <a:gd name="T7" fmla="*/ 356 h 356"/>
                  <a:gd name="T8" fmla="*/ 0 w 298"/>
                  <a:gd name="T9" fmla="*/ 347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356">
                    <a:moveTo>
                      <a:pt x="0" y="347"/>
                    </a:moveTo>
                    <a:lnTo>
                      <a:pt x="291" y="0"/>
                    </a:lnTo>
                    <a:lnTo>
                      <a:pt x="298" y="0"/>
                    </a:lnTo>
                    <a:lnTo>
                      <a:pt x="0" y="356"/>
                    </a:lnTo>
                    <a:lnTo>
                      <a:pt x="0" y="347"/>
                    </a:lnTo>
                    <a:close/>
                  </a:path>
                </a:pathLst>
              </a:custGeom>
              <a:solidFill>
                <a:srgbClr val="C5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0" name="Freeform 444"/>
              <p:cNvSpPr>
                <a:spLocks/>
              </p:cNvSpPr>
              <p:nvPr userDrawn="1"/>
            </p:nvSpPr>
            <p:spPr bwMode="auto">
              <a:xfrm>
                <a:off x="5011" y="16"/>
                <a:ext cx="302" cy="361"/>
              </a:xfrm>
              <a:custGeom>
                <a:avLst/>
                <a:gdLst>
                  <a:gd name="T0" fmla="*/ 0 w 302"/>
                  <a:gd name="T1" fmla="*/ 351 h 361"/>
                  <a:gd name="T2" fmla="*/ 295 w 302"/>
                  <a:gd name="T3" fmla="*/ 0 h 361"/>
                  <a:gd name="T4" fmla="*/ 302 w 302"/>
                  <a:gd name="T5" fmla="*/ 0 h 361"/>
                  <a:gd name="T6" fmla="*/ 0 w 302"/>
                  <a:gd name="T7" fmla="*/ 361 h 361"/>
                  <a:gd name="T8" fmla="*/ 0 w 302"/>
                  <a:gd name="T9" fmla="*/ 351 h 3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61">
                    <a:moveTo>
                      <a:pt x="0" y="351"/>
                    </a:moveTo>
                    <a:lnTo>
                      <a:pt x="295" y="0"/>
                    </a:lnTo>
                    <a:lnTo>
                      <a:pt x="302" y="0"/>
                    </a:lnTo>
                    <a:lnTo>
                      <a:pt x="0" y="361"/>
                    </a:lnTo>
                    <a:lnTo>
                      <a:pt x="0" y="351"/>
                    </a:lnTo>
                    <a:close/>
                  </a:path>
                </a:pathLst>
              </a:custGeom>
              <a:solidFill>
                <a:srgbClr val="C3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1" name="Freeform 445"/>
              <p:cNvSpPr>
                <a:spLocks/>
              </p:cNvSpPr>
              <p:nvPr userDrawn="1"/>
            </p:nvSpPr>
            <p:spPr bwMode="auto">
              <a:xfrm>
                <a:off x="5011" y="16"/>
                <a:ext cx="306" cy="365"/>
              </a:xfrm>
              <a:custGeom>
                <a:avLst/>
                <a:gdLst>
                  <a:gd name="T0" fmla="*/ 0 w 306"/>
                  <a:gd name="T1" fmla="*/ 356 h 365"/>
                  <a:gd name="T2" fmla="*/ 298 w 306"/>
                  <a:gd name="T3" fmla="*/ 0 h 365"/>
                  <a:gd name="T4" fmla="*/ 306 w 306"/>
                  <a:gd name="T5" fmla="*/ 0 h 365"/>
                  <a:gd name="T6" fmla="*/ 0 w 306"/>
                  <a:gd name="T7" fmla="*/ 365 h 365"/>
                  <a:gd name="T8" fmla="*/ 0 w 306"/>
                  <a:gd name="T9" fmla="*/ 356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65">
                    <a:moveTo>
                      <a:pt x="0" y="356"/>
                    </a:moveTo>
                    <a:lnTo>
                      <a:pt x="298" y="0"/>
                    </a:lnTo>
                    <a:lnTo>
                      <a:pt x="306" y="0"/>
                    </a:lnTo>
                    <a:lnTo>
                      <a:pt x="0" y="365"/>
                    </a:lnTo>
                    <a:lnTo>
                      <a:pt x="0" y="356"/>
                    </a:lnTo>
                    <a:close/>
                  </a:path>
                </a:pathLst>
              </a:custGeom>
              <a:solidFill>
                <a:srgbClr val="C3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2" name="Freeform 446"/>
              <p:cNvSpPr>
                <a:spLocks/>
              </p:cNvSpPr>
              <p:nvPr userDrawn="1"/>
            </p:nvSpPr>
            <p:spPr bwMode="auto">
              <a:xfrm>
                <a:off x="5011" y="16"/>
                <a:ext cx="310" cy="371"/>
              </a:xfrm>
              <a:custGeom>
                <a:avLst/>
                <a:gdLst>
                  <a:gd name="T0" fmla="*/ 0 w 310"/>
                  <a:gd name="T1" fmla="*/ 361 h 371"/>
                  <a:gd name="T2" fmla="*/ 302 w 310"/>
                  <a:gd name="T3" fmla="*/ 0 h 371"/>
                  <a:gd name="T4" fmla="*/ 310 w 310"/>
                  <a:gd name="T5" fmla="*/ 0 h 371"/>
                  <a:gd name="T6" fmla="*/ 0 w 310"/>
                  <a:gd name="T7" fmla="*/ 371 h 371"/>
                  <a:gd name="T8" fmla="*/ 0 w 310"/>
                  <a:gd name="T9" fmla="*/ 361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371">
                    <a:moveTo>
                      <a:pt x="0" y="361"/>
                    </a:moveTo>
                    <a:lnTo>
                      <a:pt x="302" y="0"/>
                    </a:lnTo>
                    <a:lnTo>
                      <a:pt x="310" y="0"/>
                    </a:lnTo>
                    <a:lnTo>
                      <a:pt x="0" y="371"/>
                    </a:lnTo>
                    <a:lnTo>
                      <a:pt x="0" y="361"/>
                    </a:lnTo>
                    <a:close/>
                  </a:path>
                </a:pathLst>
              </a:custGeom>
              <a:solidFill>
                <a:srgbClr val="C2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3" name="Freeform 447"/>
              <p:cNvSpPr>
                <a:spLocks/>
              </p:cNvSpPr>
              <p:nvPr userDrawn="1"/>
            </p:nvSpPr>
            <p:spPr bwMode="auto">
              <a:xfrm>
                <a:off x="5011" y="16"/>
                <a:ext cx="314" cy="376"/>
              </a:xfrm>
              <a:custGeom>
                <a:avLst/>
                <a:gdLst>
                  <a:gd name="T0" fmla="*/ 0 w 314"/>
                  <a:gd name="T1" fmla="*/ 365 h 376"/>
                  <a:gd name="T2" fmla="*/ 306 w 314"/>
                  <a:gd name="T3" fmla="*/ 0 h 376"/>
                  <a:gd name="T4" fmla="*/ 314 w 314"/>
                  <a:gd name="T5" fmla="*/ 0 h 376"/>
                  <a:gd name="T6" fmla="*/ 0 w 314"/>
                  <a:gd name="T7" fmla="*/ 376 h 376"/>
                  <a:gd name="T8" fmla="*/ 0 w 314"/>
                  <a:gd name="T9" fmla="*/ 365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376">
                    <a:moveTo>
                      <a:pt x="0" y="365"/>
                    </a:moveTo>
                    <a:lnTo>
                      <a:pt x="306" y="0"/>
                    </a:lnTo>
                    <a:lnTo>
                      <a:pt x="314" y="0"/>
                    </a:lnTo>
                    <a:lnTo>
                      <a:pt x="0" y="376"/>
                    </a:lnTo>
                    <a:lnTo>
                      <a:pt x="0" y="365"/>
                    </a:lnTo>
                    <a:close/>
                  </a:path>
                </a:pathLst>
              </a:custGeom>
              <a:solidFill>
                <a:srgbClr val="C1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4" name="Freeform 448"/>
              <p:cNvSpPr>
                <a:spLocks/>
              </p:cNvSpPr>
              <p:nvPr userDrawn="1"/>
            </p:nvSpPr>
            <p:spPr bwMode="auto">
              <a:xfrm>
                <a:off x="5011" y="16"/>
                <a:ext cx="318" cy="380"/>
              </a:xfrm>
              <a:custGeom>
                <a:avLst/>
                <a:gdLst>
                  <a:gd name="T0" fmla="*/ 0 w 318"/>
                  <a:gd name="T1" fmla="*/ 371 h 380"/>
                  <a:gd name="T2" fmla="*/ 310 w 318"/>
                  <a:gd name="T3" fmla="*/ 0 h 380"/>
                  <a:gd name="T4" fmla="*/ 318 w 318"/>
                  <a:gd name="T5" fmla="*/ 0 h 380"/>
                  <a:gd name="T6" fmla="*/ 0 w 318"/>
                  <a:gd name="T7" fmla="*/ 380 h 380"/>
                  <a:gd name="T8" fmla="*/ 0 w 318"/>
                  <a:gd name="T9" fmla="*/ 371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380">
                    <a:moveTo>
                      <a:pt x="0" y="371"/>
                    </a:moveTo>
                    <a:lnTo>
                      <a:pt x="310" y="0"/>
                    </a:lnTo>
                    <a:lnTo>
                      <a:pt x="318" y="0"/>
                    </a:lnTo>
                    <a:lnTo>
                      <a:pt x="0" y="380"/>
                    </a:lnTo>
                    <a:lnTo>
                      <a:pt x="0" y="371"/>
                    </a:lnTo>
                    <a:close/>
                  </a:path>
                </a:pathLst>
              </a:custGeom>
              <a:solidFill>
                <a:srgbClr val="C0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5" name="Freeform 449"/>
              <p:cNvSpPr>
                <a:spLocks/>
              </p:cNvSpPr>
              <p:nvPr userDrawn="1"/>
            </p:nvSpPr>
            <p:spPr bwMode="auto">
              <a:xfrm>
                <a:off x="5011" y="16"/>
                <a:ext cx="322" cy="385"/>
              </a:xfrm>
              <a:custGeom>
                <a:avLst/>
                <a:gdLst>
                  <a:gd name="T0" fmla="*/ 0 w 322"/>
                  <a:gd name="T1" fmla="*/ 376 h 385"/>
                  <a:gd name="T2" fmla="*/ 314 w 322"/>
                  <a:gd name="T3" fmla="*/ 0 h 385"/>
                  <a:gd name="T4" fmla="*/ 322 w 322"/>
                  <a:gd name="T5" fmla="*/ 0 h 385"/>
                  <a:gd name="T6" fmla="*/ 0 w 322"/>
                  <a:gd name="T7" fmla="*/ 385 h 385"/>
                  <a:gd name="T8" fmla="*/ 0 w 322"/>
                  <a:gd name="T9" fmla="*/ 3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 h="385">
                    <a:moveTo>
                      <a:pt x="0" y="376"/>
                    </a:moveTo>
                    <a:lnTo>
                      <a:pt x="314" y="0"/>
                    </a:lnTo>
                    <a:lnTo>
                      <a:pt x="322" y="0"/>
                    </a:lnTo>
                    <a:lnTo>
                      <a:pt x="0" y="385"/>
                    </a:lnTo>
                    <a:lnTo>
                      <a:pt x="0" y="376"/>
                    </a:lnTo>
                    <a:close/>
                  </a:path>
                </a:pathLst>
              </a:custGeom>
              <a:solidFill>
                <a:srgbClr val="C0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6" name="Freeform 450"/>
              <p:cNvSpPr>
                <a:spLocks/>
              </p:cNvSpPr>
              <p:nvPr userDrawn="1"/>
            </p:nvSpPr>
            <p:spPr bwMode="auto">
              <a:xfrm>
                <a:off x="5011" y="16"/>
                <a:ext cx="327" cy="389"/>
              </a:xfrm>
              <a:custGeom>
                <a:avLst/>
                <a:gdLst>
                  <a:gd name="T0" fmla="*/ 0 w 327"/>
                  <a:gd name="T1" fmla="*/ 380 h 389"/>
                  <a:gd name="T2" fmla="*/ 318 w 327"/>
                  <a:gd name="T3" fmla="*/ 0 h 389"/>
                  <a:gd name="T4" fmla="*/ 327 w 327"/>
                  <a:gd name="T5" fmla="*/ 0 h 389"/>
                  <a:gd name="T6" fmla="*/ 0 w 327"/>
                  <a:gd name="T7" fmla="*/ 389 h 389"/>
                  <a:gd name="T8" fmla="*/ 0 w 327"/>
                  <a:gd name="T9" fmla="*/ 380 h 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389">
                    <a:moveTo>
                      <a:pt x="0" y="380"/>
                    </a:moveTo>
                    <a:lnTo>
                      <a:pt x="318" y="0"/>
                    </a:lnTo>
                    <a:lnTo>
                      <a:pt x="327" y="0"/>
                    </a:lnTo>
                    <a:lnTo>
                      <a:pt x="0" y="389"/>
                    </a:lnTo>
                    <a:lnTo>
                      <a:pt x="0" y="380"/>
                    </a:lnTo>
                    <a:close/>
                  </a:path>
                </a:pathLst>
              </a:custGeom>
              <a:solidFill>
                <a:srgbClr val="BE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7" name="Freeform 451"/>
              <p:cNvSpPr>
                <a:spLocks/>
              </p:cNvSpPr>
              <p:nvPr userDrawn="1"/>
            </p:nvSpPr>
            <p:spPr bwMode="auto">
              <a:xfrm>
                <a:off x="5011" y="16"/>
                <a:ext cx="331" cy="392"/>
              </a:xfrm>
              <a:custGeom>
                <a:avLst/>
                <a:gdLst>
                  <a:gd name="T0" fmla="*/ 0 w 331"/>
                  <a:gd name="T1" fmla="*/ 385 h 392"/>
                  <a:gd name="T2" fmla="*/ 322 w 331"/>
                  <a:gd name="T3" fmla="*/ 0 h 392"/>
                  <a:gd name="T4" fmla="*/ 331 w 331"/>
                  <a:gd name="T5" fmla="*/ 0 h 392"/>
                  <a:gd name="T6" fmla="*/ 2 w 331"/>
                  <a:gd name="T7" fmla="*/ 392 h 392"/>
                  <a:gd name="T8" fmla="*/ 0 w 331"/>
                  <a:gd name="T9" fmla="*/ 392 h 392"/>
                  <a:gd name="T10" fmla="*/ 0 w 331"/>
                  <a:gd name="T11" fmla="*/ 385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 h="392">
                    <a:moveTo>
                      <a:pt x="0" y="385"/>
                    </a:moveTo>
                    <a:lnTo>
                      <a:pt x="322" y="0"/>
                    </a:lnTo>
                    <a:lnTo>
                      <a:pt x="331" y="0"/>
                    </a:lnTo>
                    <a:lnTo>
                      <a:pt x="2" y="392"/>
                    </a:lnTo>
                    <a:lnTo>
                      <a:pt x="0" y="392"/>
                    </a:lnTo>
                    <a:lnTo>
                      <a:pt x="0" y="385"/>
                    </a:lnTo>
                    <a:close/>
                  </a:path>
                </a:pathLst>
              </a:custGeom>
              <a:solidFill>
                <a:srgbClr val="BE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8" name="Freeform 452"/>
              <p:cNvSpPr>
                <a:spLocks/>
              </p:cNvSpPr>
              <p:nvPr userDrawn="1"/>
            </p:nvSpPr>
            <p:spPr bwMode="auto">
              <a:xfrm>
                <a:off x="5011" y="16"/>
                <a:ext cx="335" cy="392"/>
              </a:xfrm>
              <a:custGeom>
                <a:avLst/>
                <a:gdLst>
                  <a:gd name="T0" fmla="*/ 0 w 335"/>
                  <a:gd name="T1" fmla="*/ 389 h 392"/>
                  <a:gd name="T2" fmla="*/ 327 w 335"/>
                  <a:gd name="T3" fmla="*/ 0 h 392"/>
                  <a:gd name="T4" fmla="*/ 335 w 335"/>
                  <a:gd name="T5" fmla="*/ 0 h 392"/>
                  <a:gd name="T6" fmla="*/ 6 w 335"/>
                  <a:gd name="T7" fmla="*/ 392 h 392"/>
                  <a:gd name="T8" fmla="*/ 0 w 335"/>
                  <a:gd name="T9" fmla="*/ 392 h 392"/>
                  <a:gd name="T10" fmla="*/ 0 w 335"/>
                  <a:gd name="T11" fmla="*/ 392 h 392"/>
                  <a:gd name="T12" fmla="*/ 0 w 335"/>
                  <a:gd name="T13" fmla="*/ 389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5" h="392">
                    <a:moveTo>
                      <a:pt x="0" y="389"/>
                    </a:moveTo>
                    <a:lnTo>
                      <a:pt x="327" y="0"/>
                    </a:lnTo>
                    <a:lnTo>
                      <a:pt x="335" y="0"/>
                    </a:lnTo>
                    <a:lnTo>
                      <a:pt x="6" y="392"/>
                    </a:lnTo>
                    <a:lnTo>
                      <a:pt x="0" y="392"/>
                    </a:lnTo>
                    <a:lnTo>
                      <a:pt x="0" y="389"/>
                    </a:lnTo>
                    <a:close/>
                  </a:path>
                </a:pathLst>
              </a:custGeom>
              <a:solidFill>
                <a:srgbClr val="BD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9" name="Freeform 453"/>
              <p:cNvSpPr>
                <a:spLocks/>
              </p:cNvSpPr>
              <p:nvPr userDrawn="1"/>
            </p:nvSpPr>
            <p:spPr bwMode="auto">
              <a:xfrm>
                <a:off x="501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C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0" name="Freeform 454"/>
              <p:cNvSpPr>
                <a:spLocks/>
              </p:cNvSpPr>
              <p:nvPr userDrawn="1"/>
            </p:nvSpPr>
            <p:spPr bwMode="auto">
              <a:xfrm>
                <a:off x="501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B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1" name="Freeform 455"/>
              <p:cNvSpPr>
                <a:spLocks/>
              </p:cNvSpPr>
              <p:nvPr userDrawn="1"/>
            </p:nvSpPr>
            <p:spPr bwMode="auto">
              <a:xfrm>
                <a:off x="502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B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 name="Freeform 456"/>
              <p:cNvSpPr>
                <a:spLocks/>
              </p:cNvSpPr>
              <p:nvPr userDrawn="1"/>
            </p:nvSpPr>
            <p:spPr bwMode="auto">
              <a:xfrm>
                <a:off x="502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9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 name="Freeform 457"/>
              <p:cNvSpPr>
                <a:spLocks/>
              </p:cNvSpPr>
              <p:nvPr userDrawn="1"/>
            </p:nvSpPr>
            <p:spPr bwMode="auto">
              <a:xfrm>
                <a:off x="502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9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4" name="Freeform 458"/>
              <p:cNvSpPr>
                <a:spLocks/>
              </p:cNvSpPr>
              <p:nvPr userDrawn="1"/>
            </p:nvSpPr>
            <p:spPr bwMode="auto">
              <a:xfrm>
                <a:off x="503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8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5" name="Freeform 459"/>
              <p:cNvSpPr>
                <a:spLocks/>
              </p:cNvSpPr>
              <p:nvPr userDrawn="1"/>
            </p:nvSpPr>
            <p:spPr bwMode="auto">
              <a:xfrm>
                <a:off x="503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7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6" name="Freeform 460"/>
              <p:cNvSpPr>
                <a:spLocks/>
              </p:cNvSpPr>
              <p:nvPr userDrawn="1"/>
            </p:nvSpPr>
            <p:spPr bwMode="auto">
              <a:xfrm>
                <a:off x="504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6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7" name="Freeform 461"/>
              <p:cNvSpPr>
                <a:spLocks/>
              </p:cNvSpPr>
              <p:nvPr userDrawn="1"/>
            </p:nvSpPr>
            <p:spPr bwMode="auto">
              <a:xfrm>
                <a:off x="504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6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8" name="Freeform 462"/>
              <p:cNvSpPr>
                <a:spLocks/>
              </p:cNvSpPr>
              <p:nvPr userDrawn="1"/>
            </p:nvSpPr>
            <p:spPr bwMode="auto">
              <a:xfrm>
                <a:off x="504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4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9" name="Freeform 463"/>
              <p:cNvSpPr>
                <a:spLocks/>
              </p:cNvSpPr>
              <p:nvPr userDrawn="1"/>
            </p:nvSpPr>
            <p:spPr bwMode="auto">
              <a:xfrm>
                <a:off x="5053"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B4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0" name="Freeform 464"/>
              <p:cNvSpPr>
                <a:spLocks/>
              </p:cNvSpPr>
              <p:nvPr userDrawn="1"/>
            </p:nvSpPr>
            <p:spPr bwMode="auto">
              <a:xfrm>
                <a:off x="5057"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B3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1" name="Freeform 465"/>
              <p:cNvSpPr>
                <a:spLocks/>
              </p:cNvSpPr>
              <p:nvPr userDrawn="1"/>
            </p:nvSpPr>
            <p:spPr bwMode="auto">
              <a:xfrm>
                <a:off x="5062"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B2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 name="Freeform 466"/>
              <p:cNvSpPr>
                <a:spLocks/>
              </p:cNvSpPr>
              <p:nvPr userDrawn="1"/>
            </p:nvSpPr>
            <p:spPr bwMode="auto">
              <a:xfrm>
                <a:off x="5066"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B1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3" name="Freeform 467"/>
              <p:cNvSpPr>
                <a:spLocks/>
              </p:cNvSpPr>
              <p:nvPr userDrawn="1"/>
            </p:nvSpPr>
            <p:spPr bwMode="auto">
              <a:xfrm>
                <a:off x="507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1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4" name="Freeform 468"/>
              <p:cNvSpPr>
                <a:spLocks/>
              </p:cNvSpPr>
              <p:nvPr userDrawn="1"/>
            </p:nvSpPr>
            <p:spPr bwMode="auto">
              <a:xfrm>
                <a:off x="507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5" name="Freeform 469"/>
              <p:cNvSpPr>
                <a:spLocks/>
              </p:cNvSpPr>
              <p:nvPr userDrawn="1"/>
            </p:nvSpPr>
            <p:spPr bwMode="auto">
              <a:xfrm>
                <a:off x="507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6" name="Freeform 470"/>
              <p:cNvSpPr>
                <a:spLocks/>
              </p:cNvSpPr>
              <p:nvPr userDrawn="1"/>
            </p:nvSpPr>
            <p:spPr bwMode="auto">
              <a:xfrm>
                <a:off x="508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E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7" name="Freeform 471"/>
              <p:cNvSpPr>
                <a:spLocks/>
              </p:cNvSpPr>
              <p:nvPr userDrawn="1"/>
            </p:nvSpPr>
            <p:spPr bwMode="auto">
              <a:xfrm>
                <a:off x="508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D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8" name="Freeform 472"/>
              <p:cNvSpPr>
                <a:spLocks/>
              </p:cNvSpPr>
              <p:nvPr userDrawn="1"/>
            </p:nvSpPr>
            <p:spPr bwMode="auto">
              <a:xfrm>
                <a:off x="509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C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9" name="Freeform 473"/>
              <p:cNvSpPr>
                <a:spLocks/>
              </p:cNvSpPr>
              <p:nvPr userDrawn="1"/>
            </p:nvSpPr>
            <p:spPr bwMode="auto">
              <a:xfrm>
                <a:off x="5094"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AC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0" name="Freeform 474"/>
              <p:cNvSpPr>
                <a:spLocks/>
              </p:cNvSpPr>
              <p:nvPr userDrawn="1"/>
            </p:nvSpPr>
            <p:spPr bwMode="auto">
              <a:xfrm>
                <a:off x="509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AA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1" name="Freeform 475"/>
              <p:cNvSpPr>
                <a:spLocks/>
              </p:cNvSpPr>
              <p:nvPr userDrawn="1"/>
            </p:nvSpPr>
            <p:spPr bwMode="auto">
              <a:xfrm>
                <a:off x="5102"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A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2" name="Freeform 476"/>
              <p:cNvSpPr>
                <a:spLocks/>
              </p:cNvSpPr>
              <p:nvPr userDrawn="1"/>
            </p:nvSpPr>
            <p:spPr bwMode="auto">
              <a:xfrm>
                <a:off x="5106"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9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3" name="Freeform 477"/>
              <p:cNvSpPr>
                <a:spLocks/>
              </p:cNvSpPr>
              <p:nvPr userDrawn="1"/>
            </p:nvSpPr>
            <p:spPr bwMode="auto">
              <a:xfrm>
                <a:off x="510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8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4" name="Freeform 478"/>
              <p:cNvSpPr>
                <a:spLocks/>
              </p:cNvSpPr>
              <p:nvPr userDrawn="1"/>
            </p:nvSpPr>
            <p:spPr bwMode="auto">
              <a:xfrm>
                <a:off x="5113"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A7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5" name="Freeform 479"/>
              <p:cNvSpPr>
                <a:spLocks/>
              </p:cNvSpPr>
              <p:nvPr userDrawn="1"/>
            </p:nvSpPr>
            <p:spPr bwMode="auto">
              <a:xfrm>
                <a:off x="5117"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A7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6" name="Freeform 480"/>
              <p:cNvSpPr>
                <a:spLocks/>
              </p:cNvSpPr>
              <p:nvPr userDrawn="1"/>
            </p:nvSpPr>
            <p:spPr bwMode="auto">
              <a:xfrm>
                <a:off x="5123" y="16"/>
                <a:ext cx="336" cy="392"/>
              </a:xfrm>
              <a:custGeom>
                <a:avLst/>
                <a:gdLst>
                  <a:gd name="T0" fmla="*/ 0 w 336"/>
                  <a:gd name="T1" fmla="*/ 392 h 392"/>
                  <a:gd name="T2" fmla="*/ 327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8" y="392"/>
                    </a:lnTo>
                    <a:lnTo>
                      <a:pt x="0" y="392"/>
                    </a:lnTo>
                    <a:close/>
                  </a:path>
                </a:pathLst>
              </a:custGeom>
              <a:solidFill>
                <a:srgbClr val="A5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7" name="Freeform 481"/>
              <p:cNvSpPr>
                <a:spLocks/>
              </p:cNvSpPr>
              <p:nvPr userDrawn="1"/>
            </p:nvSpPr>
            <p:spPr bwMode="auto">
              <a:xfrm>
                <a:off x="5127" y="16"/>
                <a:ext cx="336" cy="392"/>
              </a:xfrm>
              <a:custGeom>
                <a:avLst/>
                <a:gdLst>
                  <a:gd name="T0" fmla="*/ 0 w 336"/>
                  <a:gd name="T1" fmla="*/ 392 h 392"/>
                  <a:gd name="T2" fmla="*/ 327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7" y="392"/>
                    </a:lnTo>
                    <a:lnTo>
                      <a:pt x="0" y="392"/>
                    </a:lnTo>
                    <a:close/>
                  </a:path>
                </a:pathLst>
              </a:custGeom>
              <a:solidFill>
                <a:srgbClr val="A5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8" name="Freeform 482"/>
              <p:cNvSpPr>
                <a:spLocks/>
              </p:cNvSpPr>
              <p:nvPr userDrawn="1"/>
            </p:nvSpPr>
            <p:spPr bwMode="auto">
              <a:xfrm>
                <a:off x="5131"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4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9" name="Freeform 483"/>
              <p:cNvSpPr>
                <a:spLocks/>
              </p:cNvSpPr>
              <p:nvPr userDrawn="1"/>
            </p:nvSpPr>
            <p:spPr bwMode="auto">
              <a:xfrm>
                <a:off x="513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3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0" name="Freeform 484"/>
              <p:cNvSpPr>
                <a:spLocks/>
              </p:cNvSpPr>
              <p:nvPr userDrawn="1"/>
            </p:nvSpPr>
            <p:spPr bwMode="auto">
              <a:xfrm>
                <a:off x="513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2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1" name="Freeform 485"/>
              <p:cNvSpPr>
                <a:spLocks/>
              </p:cNvSpPr>
              <p:nvPr userDrawn="1"/>
            </p:nvSpPr>
            <p:spPr bwMode="auto">
              <a:xfrm>
                <a:off x="514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2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2" name="Freeform 486"/>
              <p:cNvSpPr>
                <a:spLocks/>
              </p:cNvSpPr>
              <p:nvPr userDrawn="1"/>
            </p:nvSpPr>
            <p:spPr bwMode="auto">
              <a:xfrm>
                <a:off x="514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0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3" name="Freeform 487"/>
              <p:cNvSpPr>
                <a:spLocks/>
              </p:cNvSpPr>
              <p:nvPr userDrawn="1"/>
            </p:nvSpPr>
            <p:spPr bwMode="auto">
              <a:xfrm>
                <a:off x="515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0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4" name="Freeform 488"/>
              <p:cNvSpPr>
                <a:spLocks/>
              </p:cNvSpPr>
              <p:nvPr userDrawn="1"/>
            </p:nvSpPr>
            <p:spPr bwMode="auto">
              <a:xfrm>
                <a:off x="515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F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5" name="Freeform 489"/>
              <p:cNvSpPr>
                <a:spLocks/>
              </p:cNvSpPr>
              <p:nvPr userDrawn="1"/>
            </p:nvSpPr>
            <p:spPr bwMode="auto">
              <a:xfrm>
                <a:off x="515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E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6" name="Freeform 490"/>
              <p:cNvSpPr>
                <a:spLocks/>
              </p:cNvSpPr>
              <p:nvPr userDrawn="1"/>
            </p:nvSpPr>
            <p:spPr bwMode="auto">
              <a:xfrm>
                <a:off x="516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D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7" name="Freeform 491"/>
              <p:cNvSpPr>
                <a:spLocks/>
              </p:cNvSpPr>
              <p:nvPr userDrawn="1"/>
            </p:nvSpPr>
            <p:spPr bwMode="auto">
              <a:xfrm>
                <a:off x="516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D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8" name="Freeform 492"/>
              <p:cNvSpPr>
                <a:spLocks/>
              </p:cNvSpPr>
              <p:nvPr userDrawn="1"/>
            </p:nvSpPr>
            <p:spPr bwMode="auto">
              <a:xfrm>
                <a:off x="517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B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9" name="Freeform 493"/>
              <p:cNvSpPr>
                <a:spLocks/>
              </p:cNvSpPr>
              <p:nvPr userDrawn="1"/>
            </p:nvSpPr>
            <p:spPr bwMode="auto">
              <a:xfrm>
                <a:off x="5174"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9B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0" name="Freeform 494"/>
              <p:cNvSpPr>
                <a:spLocks/>
              </p:cNvSpPr>
              <p:nvPr userDrawn="1"/>
            </p:nvSpPr>
            <p:spPr bwMode="auto">
              <a:xfrm>
                <a:off x="5178" y="16"/>
                <a:ext cx="338" cy="392"/>
              </a:xfrm>
              <a:custGeom>
                <a:avLst/>
                <a:gdLst>
                  <a:gd name="T0" fmla="*/ 0 w 338"/>
                  <a:gd name="T1" fmla="*/ 392 h 392"/>
                  <a:gd name="T2" fmla="*/ 329 w 338"/>
                  <a:gd name="T3" fmla="*/ 0 h 392"/>
                  <a:gd name="T4" fmla="*/ 338 w 338"/>
                  <a:gd name="T5" fmla="*/ 0 h 392"/>
                  <a:gd name="T6" fmla="*/ 9 w 338"/>
                  <a:gd name="T7" fmla="*/ 392 h 392"/>
                  <a:gd name="T8" fmla="*/ 0 w 338"/>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392">
                    <a:moveTo>
                      <a:pt x="0" y="392"/>
                    </a:moveTo>
                    <a:lnTo>
                      <a:pt x="329" y="0"/>
                    </a:lnTo>
                    <a:lnTo>
                      <a:pt x="338" y="0"/>
                    </a:lnTo>
                    <a:lnTo>
                      <a:pt x="9" y="392"/>
                    </a:lnTo>
                    <a:lnTo>
                      <a:pt x="0" y="392"/>
                    </a:lnTo>
                    <a:close/>
                  </a:path>
                </a:pathLst>
              </a:custGeom>
              <a:solidFill>
                <a:srgbClr val="9A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1" name="Freeform 495"/>
              <p:cNvSpPr>
                <a:spLocks/>
              </p:cNvSpPr>
              <p:nvPr userDrawn="1"/>
            </p:nvSpPr>
            <p:spPr bwMode="auto">
              <a:xfrm>
                <a:off x="5183"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99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2" name="Freeform 496"/>
              <p:cNvSpPr>
                <a:spLocks/>
              </p:cNvSpPr>
              <p:nvPr userDrawn="1"/>
            </p:nvSpPr>
            <p:spPr bwMode="auto">
              <a:xfrm>
                <a:off x="518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8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3" name="Freeform 497"/>
              <p:cNvSpPr>
                <a:spLocks/>
              </p:cNvSpPr>
              <p:nvPr userDrawn="1"/>
            </p:nvSpPr>
            <p:spPr bwMode="auto">
              <a:xfrm>
                <a:off x="519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8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4" name="Freeform 498"/>
              <p:cNvSpPr>
                <a:spLocks/>
              </p:cNvSpPr>
              <p:nvPr userDrawn="1"/>
            </p:nvSpPr>
            <p:spPr bwMode="auto">
              <a:xfrm>
                <a:off x="519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6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5" name="Freeform 499"/>
              <p:cNvSpPr>
                <a:spLocks/>
              </p:cNvSpPr>
              <p:nvPr userDrawn="1"/>
            </p:nvSpPr>
            <p:spPr bwMode="auto">
              <a:xfrm>
                <a:off x="519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6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6" name="Freeform 500"/>
              <p:cNvSpPr>
                <a:spLocks/>
              </p:cNvSpPr>
              <p:nvPr userDrawn="1"/>
            </p:nvSpPr>
            <p:spPr bwMode="auto">
              <a:xfrm>
                <a:off x="520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5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7" name="Freeform 501"/>
              <p:cNvSpPr>
                <a:spLocks/>
              </p:cNvSpPr>
              <p:nvPr userDrawn="1"/>
            </p:nvSpPr>
            <p:spPr bwMode="auto">
              <a:xfrm>
                <a:off x="520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4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8" name="Freeform 502"/>
              <p:cNvSpPr>
                <a:spLocks/>
              </p:cNvSpPr>
              <p:nvPr userDrawn="1"/>
            </p:nvSpPr>
            <p:spPr bwMode="auto">
              <a:xfrm>
                <a:off x="521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3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9" name="Freeform 503"/>
              <p:cNvSpPr>
                <a:spLocks/>
              </p:cNvSpPr>
              <p:nvPr userDrawn="1"/>
            </p:nvSpPr>
            <p:spPr bwMode="auto">
              <a:xfrm>
                <a:off x="521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3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0" name="Freeform 504"/>
              <p:cNvSpPr>
                <a:spLocks/>
              </p:cNvSpPr>
              <p:nvPr userDrawn="1"/>
            </p:nvSpPr>
            <p:spPr bwMode="auto">
              <a:xfrm>
                <a:off x="5219"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91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1" name="Freeform 505"/>
              <p:cNvSpPr>
                <a:spLocks/>
              </p:cNvSpPr>
              <p:nvPr userDrawn="1"/>
            </p:nvSpPr>
            <p:spPr bwMode="auto">
              <a:xfrm>
                <a:off x="5223"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91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2" name="Freeform 506"/>
              <p:cNvSpPr>
                <a:spLocks/>
              </p:cNvSpPr>
              <p:nvPr userDrawn="1"/>
            </p:nvSpPr>
            <p:spPr bwMode="auto">
              <a:xfrm>
                <a:off x="5227"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90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3" name="Freeform 507"/>
              <p:cNvSpPr>
                <a:spLocks/>
              </p:cNvSpPr>
              <p:nvPr userDrawn="1"/>
            </p:nvSpPr>
            <p:spPr bwMode="auto">
              <a:xfrm>
                <a:off x="5231" y="16"/>
                <a:ext cx="336" cy="392"/>
              </a:xfrm>
              <a:custGeom>
                <a:avLst/>
                <a:gdLst>
                  <a:gd name="T0" fmla="*/ 0 w 336"/>
                  <a:gd name="T1" fmla="*/ 392 h 392"/>
                  <a:gd name="T2" fmla="*/ 328 w 336"/>
                  <a:gd name="T3" fmla="*/ 0 h 392"/>
                  <a:gd name="T4" fmla="*/ 336 w 336"/>
                  <a:gd name="T5" fmla="*/ 0 h 392"/>
                  <a:gd name="T6" fmla="*/ 9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9" y="392"/>
                    </a:lnTo>
                    <a:lnTo>
                      <a:pt x="0" y="392"/>
                    </a:lnTo>
                    <a:close/>
                  </a:path>
                </a:pathLst>
              </a:custGeom>
              <a:solidFill>
                <a:srgbClr val="8F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 name="Freeform 508"/>
              <p:cNvSpPr>
                <a:spLocks/>
              </p:cNvSpPr>
              <p:nvPr userDrawn="1"/>
            </p:nvSpPr>
            <p:spPr bwMode="auto">
              <a:xfrm>
                <a:off x="5234"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8E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 name="Freeform 509"/>
              <p:cNvSpPr>
                <a:spLocks/>
              </p:cNvSpPr>
              <p:nvPr userDrawn="1"/>
            </p:nvSpPr>
            <p:spPr bwMode="auto">
              <a:xfrm>
                <a:off x="5240" y="16"/>
                <a:ext cx="337" cy="392"/>
              </a:xfrm>
              <a:custGeom>
                <a:avLst/>
                <a:gdLst>
                  <a:gd name="T0" fmla="*/ 0 w 337"/>
                  <a:gd name="T1" fmla="*/ 392 h 392"/>
                  <a:gd name="T2" fmla="*/ 327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7" y="0"/>
                    </a:lnTo>
                    <a:lnTo>
                      <a:pt x="337" y="0"/>
                    </a:lnTo>
                    <a:lnTo>
                      <a:pt x="8" y="392"/>
                    </a:lnTo>
                    <a:lnTo>
                      <a:pt x="0" y="392"/>
                    </a:lnTo>
                    <a:close/>
                  </a:path>
                </a:pathLst>
              </a:custGeom>
              <a:solidFill>
                <a:srgbClr val="8E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6" name="Freeform 510"/>
              <p:cNvSpPr>
                <a:spLocks/>
              </p:cNvSpPr>
              <p:nvPr userDrawn="1"/>
            </p:nvSpPr>
            <p:spPr bwMode="auto">
              <a:xfrm>
                <a:off x="5244" y="16"/>
                <a:ext cx="336" cy="392"/>
              </a:xfrm>
              <a:custGeom>
                <a:avLst/>
                <a:gdLst>
                  <a:gd name="T0" fmla="*/ 0 w 336"/>
                  <a:gd name="T1" fmla="*/ 392 h 392"/>
                  <a:gd name="T2" fmla="*/ 327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8" y="392"/>
                    </a:lnTo>
                    <a:lnTo>
                      <a:pt x="0" y="392"/>
                    </a:lnTo>
                    <a:close/>
                  </a:path>
                </a:pathLst>
              </a:custGeom>
              <a:solidFill>
                <a:srgbClr val="8C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7" name="Freeform 511"/>
              <p:cNvSpPr>
                <a:spLocks/>
              </p:cNvSpPr>
              <p:nvPr userDrawn="1"/>
            </p:nvSpPr>
            <p:spPr bwMode="auto">
              <a:xfrm>
                <a:off x="524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8C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8" name="Freeform 512"/>
              <p:cNvSpPr>
                <a:spLocks/>
              </p:cNvSpPr>
              <p:nvPr userDrawn="1"/>
            </p:nvSpPr>
            <p:spPr bwMode="auto">
              <a:xfrm>
                <a:off x="5252"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8B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 name="Freeform 513"/>
              <p:cNvSpPr>
                <a:spLocks/>
              </p:cNvSpPr>
              <p:nvPr userDrawn="1"/>
            </p:nvSpPr>
            <p:spPr bwMode="auto">
              <a:xfrm>
                <a:off x="5256"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8A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 name="Freeform 514"/>
              <p:cNvSpPr>
                <a:spLocks/>
              </p:cNvSpPr>
              <p:nvPr userDrawn="1"/>
            </p:nvSpPr>
            <p:spPr bwMode="auto">
              <a:xfrm>
                <a:off x="525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9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 name="Freeform 515"/>
              <p:cNvSpPr>
                <a:spLocks/>
              </p:cNvSpPr>
              <p:nvPr userDrawn="1"/>
            </p:nvSpPr>
            <p:spPr bwMode="auto">
              <a:xfrm>
                <a:off x="526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9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2" name="Freeform 516"/>
              <p:cNvSpPr>
                <a:spLocks/>
              </p:cNvSpPr>
              <p:nvPr userDrawn="1"/>
            </p:nvSpPr>
            <p:spPr bwMode="auto">
              <a:xfrm>
                <a:off x="526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7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3" name="Freeform 517"/>
              <p:cNvSpPr>
                <a:spLocks/>
              </p:cNvSpPr>
              <p:nvPr userDrawn="1"/>
            </p:nvSpPr>
            <p:spPr bwMode="auto">
              <a:xfrm>
                <a:off x="527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7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4" name="Freeform 518"/>
              <p:cNvSpPr>
                <a:spLocks/>
              </p:cNvSpPr>
              <p:nvPr userDrawn="1"/>
            </p:nvSpPr>
            <p:spPr bwMode="auto">
              <a:xfrm>
                <a:off x="527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6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5" name="Freeform 519"/>
              <p:cNvSpPr>
                <a:spLocks/>
              </p:cNvSpPr>
              <p:nvPr userDrawn="1"/>
            </p:nvSpPr>
            <p:spPr bwMode="auto">
              <a:xfrm>
                <a:off x="527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5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 name="Freeform 520"/>
              <p:cNvSpPr>
                <a:spLocks/>
              </p:cNvSpPr>
              <p:nvPr userDrawn="1"/>
            </p:nvSpPr>
            <p:spPr bwMode="auto">
              <a:xfrm>
                <a:off x="528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4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 name="Freeform 521"/>
              <p:cNvSpPr>
                <a:spLocks/>
              </p:cNvSpPr>
              <p:nvPr userDrawn="1"/>
            </p:nvSpPr>
            <p:spPr bwMode="auto">
              <a:xfrm>
                <a:off x="528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4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 name="Freeform 522"/>
              <p:cNvSpPr>
                <a:spLocks/>
              </p:cNvSpPr>
              <p:nvPr userDrawn="1"/>
            </p:nvSpPr>
            <p:spPr bwMode="auto">
              <a:xfrm>
                <a:off x="5291"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82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 name="Freeform 523"/>
              <p:cNvSpPr>
                <a:spLocks/>
              </p:cNvSpPr>
              <p:nvPr userDrawn="1"/>
            </p:nvSpPr>
            <p:spPr bwMode="auto">
              <a:xfrm>
                <a:off x="5295"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82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 name="Freeform 524"/>
              <p:cNvSpPr>
                <a:spLocks/>
              </p:cNvSpPr>
              <p:nvPr userDrawn="1"/>
            </p:nvSpPr>
            <p:spPr bwMode="auto">
              <a:xfrm>
                <a:off x="5300"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81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 name="Freeform 525"/>
              <p:cNvSpPr>
                <a:spLocks/>
              </p:cNvSpPr>
              <p:nvPr userDrawn="1"/>
            </p:nvSpPr>
            <p:spPr bwMode="auto">
              <a:xfrm>
                <a:off x="5304"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8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 name="Freeform 526"/>
              <p:cNvSpPr>
                <a:spLocks/>
              </p:cNvSpPr>
              <p:nvPr userDrawn="1"/>
            </p:nvSpPr>
            <p:spPr bwMode="auto">
              <a:xfrm>
                <a:off x="530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 name="Freeform 527"/>
              <p:cNvSpPr>
                <a:spLocks/>
              </p:cNvSpPr>
              <p:nvPr userDrawn="1"/>
            </p:nvSpPr>
            <p:spPr bwMode="auto">
              <a:xfrm>
                <a:off x="531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D9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 name="Freeform 528"/>
              <p:cNvSpPr>
                <a:spLocks/>
              </p:cNvSpPr>
              <p:nvPr userDrawn="1"/>
            </p:nvSpPr>
            <p:spPr bwMode="auto">
              <a:xfrm>
                <a:off x="531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D9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 name="Freeform 529"/>
              <p:cNvSpPr>
                <a:spLocks/>
              </p:cNvSpPr>
              <p:nvPr userDrawn="1"/>
            </p:nvSpPr>
            <p:spPr bwMode="auto">
              <a:xfrm>
                <a:off x="532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B95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 name="Freeform 530"/>
              <p:cNvSpPr>
                <a:spLocks/>
              </p:cNvSpPr>
              <p:nvPr userDrawn="1"/>
            </p:nvSpPr>
            <p:spPr bwMode="auto">
              <a:xfrm>
                <a:off x="532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A95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 name="Freeform 531"/>
              <p:cNvSpPr>
                <a:spLocks/>
              </p:cNvSpPr>
              <p:nvPr userDrawn="1"/>
            </p:nvSpPr>
            <p:spPr bwMode="auto">
              <a:xfrm>
                <a:off x="532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89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 name="Freeform 532"/>
              <p:cNvSpPr>
                <a:spLocks/>
              </p:cNvSpPr>
              <p:nvPr userDrawn="1"/>
            </p:nvSpPr>
            <p:spPr bwMode="auto">
              <a:xfrm>
                <a:off x="533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89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 name="Freeform 533"/>
              <p:cNvSpPr>
                <a:spLocks/>
              </p:cNvSpPr>
              <p:nvPr userDrawn="1"/>
            </p:nvSpPr>
            <p:spPr bwMode="auto">
              <a:xfrm>
                <a:off x="533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6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 name="Freeform 534"/>
              <p:cNvSpPr>
                <a:spLocks/>
              </p:cNvSpPr>
              <p:nvPr userDrawn="1"/>
            </p:nvSpPr>
            <p:spPr bwMode="auto">
              <a:xfrm>
                <a:off x="534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5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 name="Freeform 535"/>
              <p:cNvSpPr>
                <a:spLocks/>
              </p:cNvSpPr>
              <p:nvPr userDrawn="1"/>
            </p:nvSpPr>
            <p:spPr bwMode="auto">
              <a:xfrm>
                <a:off x="5344"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738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2" name="Freeform 536"/>
              <p:cNvSpPr>
                <a:spLocks/>
              </p:cNvSpPr>
              <p:nvPr userDrawn="1"/>
            </p:nvSpPr>
            <p:spPr bwMode="auto">
              <a:xfrm>
                <a:off x="534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738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3" name="Freeform 537"/>
              <p:cNvSpPr>
                <a:spLocks/>
              </p:cNvSpPr>
              <p:nvPr userDrawn="1"/>
            </p:nvSpPr>
            <p:spPr bwMode="auto">
              <a:xfrm>
                <a:off x="5352" y="16"/>
                <a:ext cx="336" cy="392"/>
              </a:xfrm>
              <a:custGeom>
                <a:avLst/>
                <a:gdLst>
                  <a:gd name="T0" fmla="*/ 0 w 336"/>
                  <a:gd name="T1" fmla="*/ 392 h 392"/>
                  <a:gd name="T2" fmla="*/ 328 w 336"/>
                  <a:gd name="T3" fmla="*/ 0 h 392"/>
                  <a:gd name="T4" fmla="*/ 336 w 336"/>
                  <a:gd name="T5" fmla="*/ 0 h 392"/>
                  <a:gd name="T6" fmla="*/ 9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9" y="392"/>
                    </a:lnTo>
                    <a:lnTo>
                      <a:pt x="0" y="392"/>
                    </a:lnTo>
                    <a:close/>
                  </a:path>
                </a:pathLst>
              </a:custGeom>
              <a:solidFill>
                <a:srgbClr val="71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4" name="Freeform 538"/>
              <p:cNvSpPr>
                <a:spLocks/>
              </p:cNvSpPr>
              <p:nvPr userDrawn="1"/>
            </p:nvSpPr>
            <p:spPr bwMode="auto">
              <a:xfrm>
                <a:off x="5356" y="16"/>
                <a:ext cx="338" cy="392"/>
              </a:xfrm>
              <a:custGeom>
                <a:avLst/>
                <a:gdLst>
                  <a:gd name="T0" fmla="*/ 0 w 338"/>
                  <a:gd name="T1" fmla="*/ 392 h 392"/>
                  <a:gd name="T2" fmla="*/ 328 w 338"/>
                  <a:gd name="T3" fmla="*/ 0 h 392"/>
                  <a:gd name="T4" fmla="*/ 338 w 338"/>
                  <a:gd name="T5" fmla="*/ 0 h 392"/>
                  <a:gd name="T6" fmla="*/ 9 w 338"/>
                  <a:gd name="T7" fmla="*/ 392 h 392"/>
                  <a:gd name="T8" fmla="*/ 0 w 338"/>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392">
                    <a:moveTo>
                      <a:pt x="0" y="392"/>
                    </a:moveTo>
                    <a:lnTo>
                      <a:pt x="328" y="0"/>
                    </a:lnTo>
                    <a:lnTo>
                      <a:pt x="338" y="0"/>
                    </a:lnTo>
                    <a:lnTo>
                      <a:pt x="9" y="392"/>
                    </a:lnTo>
                    <a:lnTo>
                      <a:pt x="0" y="392"/>
                    </a:lnTo>
                    <a:close/>
                  </a:path>
                </a:pathLst>
              </a:custGeom>
              <a:solidFill>
                <a:srgbClr val="70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5" name="Freeform 539"/>
              <p:cNvSpPr>
                <a:spLocks/>
              </p:cNvSpPr>
              <p:nvPr userDrawn="1"/>
            </p:nvSpPr>
            <p:spPr bwMode="auto">
              <a:xfrm>
                <a:off x="5361" y="16"/>
                <a:ext cx="337" cy="392"/>
              </a:xfrm>
              <a:custGeom>
                <a:avLst/>
                <a:gdLst>
                  <a:gd name="T0" fmla="*/ 0 w 337"/>
                  <a:gd name="T1" fmla="*/ 392 h 392"/>
                  <a:gd name="T2" fmla="*/ 327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7" y="0"/>
                    </a:lnTo>
                    <a:lnTo>
                      <a:pt x="337" y="0"/>
                    </a:lnTo>
                    <a:lnTo>
                      <a:pt x="8" y="392"/>
                    </a:lnTo>
                    <a:lnTo>
                      <a:pt x="0" y="392"/>
                    </a:lnTo>
                    <a:close/>
                  </a:path>
                </a:pathLst>
              </a:custGeom>
              <a:solidFill>
                <a:srgbClr val="6E8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6" name="Freeform 540"/>
              <p:cNvSpPr>
                <a:spLocks/>
              </p:cNvSpPr>
              <p:nvPr userDrawn="1"/>
            </p:nvSpPr>
            <p:spPr bwMode="auto">
              <a:xfrm>
                <a:off x="536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6E8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7" name="Freeform 541"/>
              <p:cNvSpPr>
                <a:spLocks/>
              </p:cNvSpPr>
              <p:nvPr userDrawn="1"/>
            </p:nvSpPr>
            <p:spPr bwMode="auto">
              <a:xfrm>
                <a:off x="5369"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6C8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8" name="Freeform 542"/>
              <p:cNvSpPr>
                <a:spLocks/>
              </p:cNvSpPr>
              <p:nvPr userDrawn="1"/>
            </p:nvSpPr>
            <p:spPr bwMode="auto">
              <a:xfrm>
                <a:off x="5373" y="16"/>
                <a:ext cx="336" cy="392"/>
              </a:xfrm>
              <a:custGeom>
                <a:avLst/>
                <a:gdLst>
                  <a:gd name="T0" fmla="*/ 0 w 336"/>
                  <a:gd name="T1" fmla="*/ 392 h 392"/>
                  <a:gd name="T2" fmla="*/ 329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7" y="392"/>
                    </a:lnTo>
                    <a:lnTo>
                      <a:pt x="0" y="392"/>
                    </a:lnTo>
                    <a:close/>
                  </a:path>
                </a:pathLst>
              </a:custGeom>
              <a:solidFill>
                <a:srgbClr val="6B8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9" name="Freeform 543"/>
              <p:cNvSpPr>
                <a:spLocks/>
              </p:cNvSpPr>
              <p:nvPr userDrawn="1"/>
            </p:nvSpPr>
            <p:spPr bwMode="auto">
              <a:xfrm>
                <a:off x="5377"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698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0" name="Freeform 544"/>
              <p:cNvSpPr>
                <a:spLocks/>
              </p:cNvSpPr>
              <p:nvPr userDrawn="1"/>
            </p:nvSpPr>
            <p:spPr bwMode="auto">
              <a:xfrm>
                <a:off x="5380" y="16"/>
                <a:ext cx="336" cy="392"/>
              </a:xfrm>
              <a:custGeom>
                <a:avLst/>
                <a:gdLst>
                  <a:gd name="T0" fmla="*/ 0 w 336"/>
                  <a:gd name="T1" fmla="*/ 392 h 392"/>
                  <a:gd name="T2" fmla="*/ 329 w 336"/>
                  <a:gd name="T3" fmla="*/ 0 h 392"/>
                  <a:gd name="T4" fmla="*/ 336 w 336"/>
                  <a:gd name="T5" fmla="*/ 0 h 392"/>
                  <a:gd name="T6" fmla="*/ 336 w 336"/>
                  <a:gd name="T7" fmla="*/ 0 h 392"/>
                  <a:gd name="T8" fmla="*/ 336 w 336"/>
                  <a:gd name="T9" fmla="*/ 2 h 392"/>
                  <a:gd name="T10" fmla="*/ 8 w 336"/>
                  <a:gd name="T11" fmla="*/ 392 h 392"/>
                  <a:gd name="T12" fmla="*/ 0 w 336"/>
                  <a:gd name="T13" fmla="*/ 392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92">
                    <a:moveTo>
                      <a:pt x="0" y="392"/>
                    </a:moveTo>
                    <a:lnTo>
                      <a:pt x="329" y="0"/>
                    </a:lnTo>
                    <a:lnTo>
                      <a:pt x="336" y="0"/>
                    </a:lnTo>
                    <a:lnTo>
                      <a:pt x="336" y="2"/>
                    </a:lnTo>
                    <a:lnTo>
                      <a:pt x="8" y="392"/>
                    </a:lnTo>
                    <a:lnTo>
                      <a:pt x="0" y="392"/>
                    </a:lnTo>
                    <a:close/>
                  </a:path>
                </a:pathLst>
              </a:custGeom>
              <a:solidFill>
                <a:srgbClr val="698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1" name="Freeform 545"/>
              <p:cNvSpPr>
                <a:spLocks/>
              </p:cNvSpPr>
              <p:nvPr userDrawn="1"/>
            </p:nvSpPr>
            <p:spPr bwMode="auto">
              <a:xfrm>
                <a:off x="5384" y="16"/>
                <a:ext cx="332" cy="392"/>
              </a:xfrm>
              <a:custGeom>
                <a:avLst/>
                <a:gdLst>
                  <a:gd name="T0" fmla="*/ 0 w 332"/>
                  <a:gd name="T1" fmla="*/ 392 h 392"/>
                  <a:gd name="T2" fmla="*/ 329 w 332"/>
                  <a:gd name="T3" fmla="*/ 0 h 392"/>
                  <a:gd name="T4" fmla="*/ 332 w 332"/>
                  <a:gd name="T5" fmla="*/ 0 h 392"/>
                  <a:gd name="T6" fmla="*/ 332 w 332"/>
                  <a:gd name="T7" fmla="*/ 6 h 392"/>
                  <a:gd name="T8" fmla="*/ 8 w 332"/>
                  <a:gd name="T9" fmla="*/ 392 h 392"/>
                  <a:gd name="T10" fmla="*/ 0 w 332"/>
                  <a:gd name="T11" fmla="*/ 392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 h="392">
                    <a:moveTo>
                      <a:pt x="0" y="392"/>
                    </a:moveTo>
                    <a:lnTo>
                      <a:pt x="329" y="0"/>
                    </a:lnTo>
                    <a:lnTo>
                      <a:pt x="332" y="0"/>
                    </a:lnTo>
                    <a:lnTo>
                      <a:pt x="332" y="6"/>
                    </a:lnTo>
                    <a:lnTo>
                      <a:pt x="8" y="392"/>
                    </a:lnTo>
                    <a:lnTo>
                      <a:pt x="0" y="392"/>
                    </a:lnTo>
                    <a:close/>
                  </a:path>
                </a:pathLst>
              </a:custGeom>
              <a:solidFill>
                <a:srgbClr val="678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2" name="Freeform 546"/>
              <p:cNvSpPr>
                <a:spLocks/>
              </p:cNvSpPr>
              <p:nvPr userDrawn="1"/>
            </p:nvSpPr>
            <p:spPr bwMode="auto">
              <a:xfrm>
                <a:off x="5388" y="18"/>
                <a:ext cx="328" cy="390"/>
              </a:xfrm>
              <a:custGeom>
                <a:avLst/>
                <a:gdLst>
                  <a:gd name="T0" fmla="*/ 0 w 328"/>
                  <a:gd name="T1" fmla="*/ 390 h 390"/>
                  <a:gd name="T2" fmla="*/ 328 w 328"/>
                  <a:gd name="T3" fmla="*/ 0 h 390"/>
                  <a:gd name="T4" fmla="*/ 328 w 328"/>
                  <a:gd name="T5" fmla="*/ 10 h 390"/>
                  <a:gd name="T6" fmla="*/ 8 w 328"/>
                  <a:gd name="T7" fmla="*/ 390 h 390"/>
                  <a:gd name="T8" fmla="*/ 0 w 328"/>
                  <a:gd name="T9" fmla="*/ 39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390">
                    <a:moveTo>
                      <a:pt x="0" y="390"/>
                    </a:moveTo>
                    <a:lnTo>
                      <a:pt x="328" y="0"/>
                    </a:lnTo>
                    <a:lnTo>
                      <a:pt x="328" y="10"/>
                    </a:lnTo>
                    <a:lnTo>
                      <a:pt x="8" y="390"/>
                    </a:lnTo>
                    <a:lnTo>
                      <a:pt x="0" y="390"/>
                    </a:lnTo>
                    <a:close/>
                  </a:path>
                </a:pathLst>
              </a:custGeom>
              <a:solidFill>
                <a:srgbClr val="668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3" name="Freeform 547"/>
              <p:cNvSpPr>
                <a:spLocks/>
              </p:cNvSpPr>
              <p:nvPr userDrawn="1"/>
            </p:nvSpPr>
            <p:spPr bwMode="auto">
              <a:xfrm>
                <a:off x="5392" y="22"/>
                <a:ext cx="324" cy="386"/>
              </a:xfrm>
              <a:custGeom>
                <a:avLst/>
                <a:gdLst>
                  <a:gd name="T0" fmla="*/ 0 w 324"/>
                  <a:gd name="T1" fmla="*/ 386 h 386"/>
                  <a:gd name="T2" fmla="*/ 324 w 324"/>
                  <a:gd name="T3" fmla="*/ 0 h 386"/>
                  <a:gd name="T4" fmla="*/ 324 w 324"/>
                  <a:gd name="T5" fmla="*/ 11 h 386"/>
                  <a:gd name="T6" fmla="*/ 8 w 324"/>
                  <a:gd name="T7" fmla="*/ 386 h 386"/>
                  <a:gd name="T8" fmla="*/ 0 w 324"/>
                  <a:gd name="T9" fmla="*/ 386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86">
                    <a:moveTo>
                      <a:pt x="0" y="386"/>
                    </a:moveTo>
                    <a:lnTo>
                      <a:pt x="324" y="0"/>
                    </a:lnTo>
                    <a:lnTo>
                      <a:pt x="324" y="11"/>
                    </a:lnTo>
                    <a:lnTo>
                      <a:pt x="8" y="386"/>
                    </a:lnTo>
                    <a:lnTo>
                      <a:pt x="0" y="386"/>
                    </a:lnTo>
                    <a:close/>
                  </a:path>
                </a:pathLst>
              </a:custGeom>
              <a:solidFill>
                <a:srgbClr val="648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4" name="Freeform 548"/>
              <p:cNvSpPr>
                <a:spLocks/>
              </p:cNvSpPr>
              <p:nvPr userDrawn="1"/>
            </p:nvSpPr>
            <p:spPr bwMode="auto">
              <a:xfrm>
                <a:off x="5396" y="28"/>
                <a:ext cx="320" cy="380"/>
              </a:xfrm>
              <a:custGeom>
                <a:avLst/>
                <a:gdLst>
                  <a:gd name="T0" fmla="*/ 0 w 320"/>
                  <a:gd name="T1" fmla="*/ 380 h 380"/>
                  <a:gd name="T2" fmla="*/ 320 w 320"/>
                  <a:gd name="T3" fmla="*/ 0 h 380"/>
                  <a:gd name="T4" fmla="*/ 320 w 320"/>
                  <a:gd name="T5" fmla="*/ 9 h 380"/>
                  <a:gd name="T6" fmla="*/ 8 w 320"/>
                  <a:gd name="T7" fmla="*/ 380 h 380"/>
                  <a:gd name="T8" fmla="*/ 0 w 320"/>
                  <a:gd name="T9" fmla="*/ 380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380">
                    <a:moveTo>
                      <a:pt x="0" y="380"/>
                    </a:moveTo>
                    <a:lnTo>
                      <a:pt x="320" y="0"/>
                    </a:lnTo>
                    <a:lnTo>
                      <a:pt x="320" y="9"/>
                    </a:lnTo>
                    <a:lnTo>
                      <a:pt x="8" y="380"/>
                    </a:lnTo>
                    <a:lnTo>
                      <a:pt x="0" y="380"/>
                    </a:lnTo>
                    <a:close/>
                  </a:path>
                </a:pathLst>
              </a:custGeom>
              <a:solidFill>
                <a:srgbClr val="648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5" name="Freeform 549"/>
              <p:cNvSpPr>
                <a:spLocks/>
              </p:cNvSpPr>
              <p:nvPr userDrawn="1"/>
            </p:nvSpPr>
            <p:spPr bwMode="auto">
              <a:xfrm>
                <a:off x="5400" y="33"/>
                <a:ext cx="316" cy="375"/>
              </a:xfrm>
              <a:custGeom>
                <a:avLst/>
                <a:gdLst>
                  <a:gd name="T0" fmla="*/ 0 w 316"/>
                  <a:gd name="T1" fmla="*/ 375 h 375"/>
                  <a:gd name="T2" fmla="*/ 316 w 316"/>
                  <a:gd name="T3" fmla="*/ 0 h 375"/>
                  <a:gd name="T4" fmla="*/ 316 w 316"/>
                  <a:gd name="T5" fmla="*/ 9 h 375"/>
                  <a:gd name="T6" fmla="*/ 8 w 316"/>
                  <a:gd name="T7" fmla="*/ 375 h 375"/>
                  <a:gd name="T8" fmla="*/ 0 w 316"/>
                  <a:gd name="T9" fmla="*/ 375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75">
                    <a:moveTo>
                      <a:pt x="0" y="375"/>
                    </a:moveTo>
                    <a:lnTo>
                      <a:pt x="316" y="0"/>
                    </a:lnTo>
                    <a:lnTo>
                      <a:pt x="316" y="9"/>
                    </a:lnTo>
                    <a:lnTo>
                      <a:pt x="8" y="375"/>
                    </a:lnTo>
                    <a:lnTo>
                      <a:pt x="0" y="375"/>
                    </a:lnTo>
                    <a:close/>
                  </a:path>
                </a:pathLst>
              </a:custGeom>
              <a:solidFill>
                <a:srgbClr val="628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6" name="Freeform 550"/>
              <p:cNvSpPr>
                <a:spLocks/>
              </p:cNvSpPr>
              <p:nvPr userDrawn="1"/>
            </p:nvSpPr>
            <p:spPr bwMode="auto">
              <a:xfrm>
                <a:off x="5404" y="37"/>
                <a:ext cx="312" cy="371"/>
              </a:xfrm>
              <a:custGeom>
                <a:avLst/>
                <a:gdLst>
                  <a:gd name="T0" fmla="*/ 0 w 312"/>
                  <a:gd name="T1" fmla="*/ 371 h 371"/>
                  <a:gd name="T2" fmla="*/ 312 w 312"/>
                  <a:gd name="T3" fmla="*/ 0 h 371"/>
                  <a:gd name="T4" fmla="*/ 312 w 312"/>
                  <a:gd name="T5" fmla="*/ 9 h 371"/>
                  <a:gd name="T6" fmla="*/ 8 w 312"/>
                  <a:gd name="T7" fmla="*/ 371 h 371"/>
                  <a:gd name="T8" fmla="*/ 0 w 312"/>
                  <a:gd name="T9" fmla="*/ 371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371">
                    <a:moveTo>
                      <a:pt x="0" y="371"/>
                    </a:moveTo>
                    <a:lnTo>
                      <a:pt x="312" y="0"/>
                    </a:lnTo>
                    <a:lnTo>
                      <a:pt x="312" y="9"/>
                    </a:lnTo>
                    <a:lnTo>
                      <a:pt x="8" y="371"/>
                    </a:lnTo>
                    <a:lnTo>
                      <a:pt x="0" y="371"/>
                    </a:lnTo>
                    <a:close/>
                  </a:path>
                </a:pathLst>
              </a:custGeom>
              <a:solidFill>
                <a:srgbClr val="618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7" name="Freeform 551"/>
              <p:cNvSpPr>
                <a:spLocks/>
              </p:cNvSpPr>
              <p:nvPr userDrawn="1"/>
            </p:nvSpPr>
            <p:spPr bwMode="auto">
              <a:xfrm>
                <a:off x="5408" y="42"/>
                <a:ext cx="308" cy="366"/>
              </a:xfrm>
              <a:custGeom>
                <a:avLst/>
                <a:gdLst>
                  <a:gd name="T0" fmla="*/ 0 w 308"/>
                  <a:gd name="T1" fmla="*/ 366 h 366"/>
                  <a:gd name="T2" fmla="*/ 308 w 308"/>
                  <a:gd name="T3" fmla="*/ 0 h 366"/>
                  <a:gd name="T4" fmla="*/ 308 w 308"/>
                  <a:gd name="T5" fmla="*/ 9 h 366"/>
                  <a:gd name="T6" fmla="*/ 9 w 308"/>
                  <a:gd name="T7" fmla="*/ 366 h 366"/>
                  <a:gd name="T8" fmla="*/ 0 w 308"/>
                  <a:gd name="T9" fmla="*/ 366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366">
                    <a:moveTo>
                      <a:pt x="0" y="366"/>
                    </a:moveTo>
                    <a:lnTo>
                      <a:pt x="308" y="0"/>
                    </a:lnTo>
                    <a:lnTo>
                      <a:pt x="308" y="9"/>
                    </a:lnTo>
                    <a:lnTo>
                      <a:pt x="9" y="366"/>
                    </a:lnTo>
                    <a:lnTo>
                      <a:pt x="0" y="366"/>
                    </a:lnTo>
                    <a:close/>
                  </a:path>
                </a:pathLst>
              </a:custGeom>
              <a:solidFill>
                <a:srgbClr val="5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8" name="Freeform 552"/>
              <p:cNvSpPr>
                <a:spLocks/>
              </p:cNvSpPr>
              <p:nvPr userDrawn="1"/>
            </p:nvSpPr>
            <p:spPr bwMode="auto">
              <a:xfrm>
                <a:off x="5412" y="46"/>
                <a:ext cx="304" cy="362"/>
              </a:xfrm>
              <a:custGeom>
                <a:avLst/>
                <a:gdLst>
                  <a:gd name="T0" fmla="*/ 0 w 304"/>
                  <a:gd name="T1" fmla="*/ 362 h 362"/>
                  <a:gd name="T2" fmla="*/ 304 w 304"/>
                  <a:gd name="T3" fmla="*/ 0 h 362"/>
                  <a:gd name="T4" fmla="*/ 304 w 304"/>
                  <a:gd name="T5" fmla="*/ 11 h 362"/>
                  <a:gd name="T6" fmla="*/ 9 w 304"/>
                  <a:gd name="T7" fmla="*/ 362 h 362"/>
                  <a:gd name="T8" fmla="*/ 0 w 304"/>
                  <a:gd name="T9" fmla="*/ 362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362">
                    <a:moveTo>
                      <a:pt x="0" y="362"/>
                    </a:moveTo>
                    <a:lnTo>
                      <a:pt x="304" y="0"/>
                    </a:lnTo>
                    <a:lnTo>
                      <a:pt x="304" y="11"/>
                    </a:lnTo>
                    <a:lnTo>
                      <a:pt x="9" y="362"/>
                    </a:lnTo>
                    <a:lnTo>
                      <a:pt x="0" y="362"/>
                    </a:lnTo>
                    <a:close/>
                  </a:path>
                </a:pathLst>
              </a:custGeom>
              <a:solidFill>
                <a:srgbClr val="5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9" name="Freeform 553"/>
              <p:cNvSpPr>
                <a:spLocks/>
              </p:cNvSpPr>
              <p:nvPr userDrawn="1"/>
            </p:nvSpPr>
            <p:spPr bwMode="auto">
              <a:xfrm>
                <a:off x="5417" y="51"/>
                <a:ext cx="299" cy="357"/>
              </a:xfrm>
              <a:custGeom>
                <a:avLst/>
                <a:gdLst>
                  <a:gd name="T0" fmla="*/ 0 w 299"/>
                  <a:gd name="T1" fmla="*/ 357 h 357"/>
                  <a:gd name="T2" fmla="*/ 299 w 299"/>
                  <a:gd name="T3" fmla="*/ 0 h 357"/>
                  <a:gd name="T4" fmla="*/ 299 w 299"/>
                  <a:gd name="T5" fmla="*/ 10 h 357"/>
                  <a:gd name="T6" fmla="*/ 8 w 299"/>
                  <a:gd name="T7" fmla="*/ 357 h 357"/>
                  <a:gd name="T8" fmla="*/ 0 w 299"/>
                  <a:gd name="T9" fmla="*/ 357 h 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357">
                    <a:moveTo>
                      <a:pt x="0" y="357"/>
                    </a:moveTo>
                    <a:lnTo>
                      <a:pt x="299" y="0"/>
                    </a:lnTo>
                    <a:lnTo>
                      <a:pt x="299" y="10"/>
                    </a:lnTo>
                    <a:lnTo>
                      <a:pt x="8" y="357"/>
                    </a:lnTo>
                    <a:lnTo>
                      <a:pt x="0" y="357"/>
                    </a:lnTo>
                    <a:close/>
                  </a:path>
                </a:pathLst>
              </a:custGeom>
              <a:solidFill>
                <a:srgbClr val="5D7D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0" name="Freeform 554"/>
              <p:cNvSpPr>
                <a:spLocks/>
              </p:cNvSpPr>
              <p:nvPr userDrawn="1"/>
            </p:nvSpPr>
            <p:spPr bwMode="auto">
              <a:xfrm>
                <a:off x="5421" y="57"/>
                <a:ext cx="295" cy="351"/>
              </a:xfrm>
              <a:custGeom>
                <a:avLst/>
                <a:gdLst>
                  <a:gd name="T0" fmla="*/ 0 w 295"/>
                  <a:gd name="T1" fmla="*/ 351 h 351"/>
                  <a:gd name="T2" fmla="*/ 295 w 295"/>
                  <a:gd name="T3" fmla="*/ 0 h 351"/>
                  <a:gd name="T4" fmla="*/ 295 w 295"/>
                  <a:gd name="T5" fmla="*/ 9 h 351"/>
                  <a:gd name="T6" fmla="*/ 8 w 295"/>
                  <a:gd name="T7" fmla="*/ 351 h 351"/>
                  <a:gd name="T8" fmla="*/ 0 w 295"/>
                  <a:gd name="T9" fmla="*/ 35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51">
                    <a:moveTo>
                      <a:pt x="0" y="351"/>
                    </a:moveTo>
                    <a:lnTo>
                      <a:pt x="295" y="0"/>
                    </a:lnTo>
                    <a:lnTo>
                      <a:pt x="295" y="9"/>
                    </a:lnTo>
                    <a:lnTo>
                      <a:pt x="8" y="351"/>
                    </a:lnTo>
                    <a:lnTo>
                      <a:pt x="0" y="351"/>
                    </a:lnTo>
                    <a:close/>
                  </a:path>
                </a:pathLst>
              </a:custGeom>
              <a:solidFill>
                <a:srgbClr val="5C7D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1" name="Freeform 555"/>
              <p:cNvSpPr>
                <a:spLocks/>
              </p:cNvSpPr>
              <p:nvPr userDrawn="1"/>
            </p:nvSpPr>
            <p:spPr bwMode="auto">
              <a:xfrm>
                <a:off x="5425" y="61"/>
                <a:ext cx="291" cy="347"/>
              </a:xfrm>
              <a:custGeom>
                <a:avLst/>
                <a:gdLst>
                  <a:gd name="T0" fmla="*/ 0 w 291"/>
                  <a:gd name="T1" fmla="*/ 347 h 347"/>
                  <a:gd name="T2" fmla="*/ 291 w 291"/>
                  <a:gd name="T3" fmla="*/ 0 h 347"/>
                  <a:gd name="T4" fmla="*/ 291 w 291"/>
                  <a:gd name="T5" fmla="*/ 10 h 347"/>
                  <a:gd name="T6" fmla="*/ 8 w 291"/>
                  <a:gd name="T7" fmla="*/ 347 h 347"/>
                  <a:gd name="T8" fmla="*/ 0 w 291"/>
                  <a:gd name="T9" fmla="*/ 347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347">
                    <a:moveTo>
                      <a:pt x="0" y="347"/>
                    </a:moveTo>
                    <a:lnTo>
                      <a:pt x="291" y="0"/>
                    </a:lnTo>
                    <a:lnTo>
                      <a:pt x="291" y="10"/>
                    </a:lnTo>
                    <a:lnTo>
                      <a:pt x="8" y="347"/>
                    </a:lnTo>
                    <a:lnTo>
                      <a:pt x="0" y="347"/>
                    </a:lnTo>
                    <a:close/>
                  </a:path>
                </a:pathLst>
              </a:custGeom>
              <a:solidFill>
                <a:srgbClr val="5A7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2" name="Freeform 556"/>
              <p:cNvSpPr>
                <a:spLocks/>
              </p:cNvSpPr>
              <p:nvPr userDrawn="1"/>
            </p:nvSpPr>
            <p:spPr bwMode="auto">
              <a:xfrm>
                <a:off x="5429" y="66"/>
                <a:ext cx="287" cy="342"/>
              </a:xfrm>
              <a:custGeom>
                <a:avLst/>
                <a:gdLst>
                  <a:gd name="T0" fmla="*/ 0 w 287"/>
                  <a:gd name="T1" fmla="*/ 342 h 342"/>
                  <a:gd name="T2" fmla="*/ 287 w 287"/>
                  <a:gd name="T3" fmla="*/ 0 h 342"/>
                  <a:gd name="T4" fmla="*/ 287 w 287"/>
                  <a:gd name="T5" fmla="*/ 9 h 342"/>
                  <a:gd name="T6" fmla="*/ 8 w 287"/>
                  <a:gd name="T7" fmla="*/ 342 h 342"/>
                  <a:gd name="T8" fmla="*/ 0 w 287"/>
                  <a:gd name="T9" fmla="*/ 342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342">
                    <a:moveTo>
                      <a:pt x="0" y="342"/>
                    </a:moveTo>
                    <a:lnTo>
                      <a:pt x="287" y="0"/>
                    </a:lnTo>
                    <a:lnTo>
                      <a:pt x="287" y="9"/>
                    </a:lnTo>
                    <a:lnTo>
                      <a:pt x="8" y="342"/>
                    </a:lnTo>
                    <a:lnTo>
                      <a:pt x="0" y="342"/>
                    </a:lnTo>
                    <a:close/>
                  </a:path>
                </a:pathLst>
              </a:custGeom>
              <a:solidFill>
                <a:srgbClr val="5A7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3" name="Freeform 557"/>
              <p:cNvSpPr>
                <a:spLocks/>
              </p:cNvSpPr>
              <p:nvPr userDrawn="1"/>
            </p:nvSpPr>
            <p:spPr bwMode="auto">
              <a:xfrm>
                <a:off x="5433" y="71"/>
                <a:ext cx="283" cy="337"/>
              </a:xfrm>
              <a:custGeom>
                <a:avLst/>
                <a:gdLst>
                  <a:gd name="T0" fmla="*/ 0 w 283"/>
                  <a:gd name="T1" fmla="*/ 337 h 337"/>
                  <a:gd name="T2" fmla="*/ 283 w 283"/>
                  <a:gd name="T3" fmla="*/ 0 h 337"/>
                  <a:gd name="T4" fmla="*/ 283 w 283"/>
                  <a:gd name="T5" fmla="*/ 9 h 337"/>
                  <a:gd name="T6" fmla="*/ 8 w 283"/>
                  <a:gd name="T7" fmla="*/ 337 h 337"/>
                  <a:gd name="T8" fmla="*/ 0 w 283"/>
                  <a:gd name="T9" fmla="*/ 337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337">
                    <a:moveTo>
                      <a:pt x="0" y="337"/>
                    </a:moveTo>
                    <a:lnTo>
                      <a:pt x="283" y="0"/>
                    </a:lnTo>
                    <a:lnTo>
                      <a:pt x="283" y="9"/>
                    </a:lnTo>
                    <a:lnTo>
                      <a:pt x="8" y="337"/>
                    </a:lnTo>
                    <a:lnTo>
                      <a:pt x="0" y="337"/>
                    </a:lnTo>
                    <a:close/>
                  </a:path>
                </a:pathLst>
              </a:custGeom>
              <a:solidFill>
                <a:srgbClr val="58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4" name="Freeform 558"/>
              <p:cNvSpPr>
                <a:spLocks/>
              </p:cNvSpPr>
              <p:nvPr userDrawn="1"/>
            </p:nvSpPr>
            <p:spPr bwMode="auto">
              <a:xfrm>
                <a:off x="5437" y="75"/>
                <a:ext cx="279" cy="333"/>
              </a:xfrm>
              <a:custGeom>
                <a:avLst/>
                <a:gdLst>
                  <a:gd name="T0" fmla="*/ 0 w 279"/>
                  <a:gd name="T1" fmla="*/ 333 h 333"/>
                  <a:gd name="T2" fmla="*/ 279 w 279"/>
                  <a:gd name="T3" fmla="*/ 0 h 333"/>
                  <a:gd name="T4" fmla="*/ 279 w 279"/>
                  <a:gd name="T5" fmla="*/ 11 h 333"/>
                  <a:gd name="T6" fmla="*/ 8 w 279"/>
                  <a:gd name="T7" fmla="*/ 333 h 333"/>
                  <a:gd name="T8" fmla="*/ 0 w 279"/>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333">
                    <a:moveTo>
                      <a:pt x="0" y="333"/>
                    </a:moveTo>
                    <a:lnTo>
                      <a:pt x="279" y="0"/>
                    </a:lnTo>
                    <a:lnTo>
                      <a:pt x="279" y="11"/>
                    </a:lnTo>
                    <a:lnTo>
                      <a:pt x="8" y="333"/>
                    </a:lnTo>
                    <a:lnTo>
                      <a:pt x="0" y="333"/>
                    </a:lnTo>
                    <a:close/>
                  </a:path>
                </a:pathLst>
              </a:custGeom>
              <a:solidFill>
                <a:srgbClr val="57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5" name="Freeform 559"/>
              <p:cNvSpPr>
                <a:spLocks/>
              </p:cNvSpPr>
              <p:nvPr userDrawn="1"/>
            </p:nvSpPr>
            <p:spPr bwMode="auto">
              <a:xfrm>
                <a:off x="5441" y="80"/>
                <a:ext cx="275" cy="328"/>
              </a:xfrm>
              <a:custGeom>
                <a:avLst/>
                <a:gdLst>
                  <a:gd name="T0" fmla="*/ 0 w 275"/>
                  <a:gd name="T1" fmla="*/ 328 h 328"/>
                  <a:gd name="T2" fmla="*/ 275 w 275"/>
                  <a:gd name="T3" fmla="*/ 0 h 328"/>
                  <a:gd name="T4" fmla="*/ 275 w 275"/>
                  <a:gd name="T5" fmla="*/ 10 h 328"/>
                  <a:gd name="T6" fmla="*/ 8 w 275"/>
                  <a:gd name="T7" fmla="*/ 328 h 328"/>
                  <a:gd name="T8" fmla="*/ 0 w 275"/>
                  <a:gd name="T9" fmla="*/ 328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328">
                    <a:moveTo>
                      <a:pt x="0" y="328"/>
                    </a:moveTo>
                    <a:lnTo>
                      <a:pt x="275" y="0"/>
                    </a:lnTo>
                    <a:lnTo>
                      <a:pt x="275" y="10"/>
                    </a:lnTo>
                    <a:lnTo>
                      <a:pt x="8" y="328"/>
                    </a:lnTo>
                    <a:lnTo>
                      <a:pt x="0" y="328"/>
                    </a:lnTo>
                    <a:close/>
                  </a:path>
                </a:pathLst>
              </a:custGeom>
              <a:solidFill>
                <a:srgbClr val="557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6" name="Freeform 560"/>
              <p:cNvSpPr>
                <a:spLocks/>
              </p:cNvSpPr>
              <p:nvPr userDrawn="1"/>
            </p:nvSpPr>
            <p:spPr bwMode="auto">
              <a:xfrm>
                <a:off x="5445" y="86"/>
                <a:ext cx="271" cy="322"/>
              </a:xfrm>
              <a:custGeom>
                <a:avLst/>
                <a:gdLst>
                  <a:gd name="T0" fmla="*/ 0 w 271"/>
                  <a:gd name="T1" fmla="*/ 322 h 322"/>
                  <a:gd name="T2" fmla="*/ 271 w 271"/>
                  <a:gd name="T3" fmla="*/ 0 h 322"/>
                  <a:gd name="T4" fmla="*/ 271 w 271"/>
                  <a:gd name="T5" fmla="*/ 9 h 322"/>
                  <a:gd name="T6" fmla="*/ 8 w 271"/>
                  <a:gd name="T7" fmla="*/ 322 h 322"/>
                  <a:gd name="T8" fmla="*/ 0 w 271"/>
                  <a:gd name="T9" fmla="*/ 32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322">
                    <a:moveTo>
                      <a:pt x="0" y="322"/>
                    </a:moveTo>
                    <a:lnTo>
                      <a:pt x="271" y="0"/>
                    </a:lnTo>
                    <a:lnTo>
                      <a:pt x="271" y="9"/>
                    </a:lnTo>
                    <a:lnTo>
                      <a:pt x="8" y="322"/>
                    </a:lnTo>
                    <a:lnTo>
                      <a:pt x="0" y="322"/>
                    </a:lnTo>
                    <a:close/>
                  </a:path>
                </a:pathLst>
              </a:custGeom>
              <a:solidFill>
                <a:srgbClr val="547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7" name="Freeform 561"/>
              <p:cNvSpPr>
                <a:spLocks/>
              </p:cNvSpPr>
              <p:nvPr userDrawn="1"/>
            </p:nvSpPr>
            <p:spPr bwMode="auto">
              <a:xfrm>
                <a:off x="5449" y="90"/>
                <a:ext cx="267" cy="318"/>
              </a:xfrm>
              <a:custGeom>
                <a:avLst/>
                <a:gdLst>
                  <a:gd name="T0" fmla="*/ 0 w 267"/>
                  <a:gd name="T1" fmla="*/ 318 h 318"/>
                  <a:gd name="T2" fmla="*/ 267 w 267"/>
                  <a:gd name="T3" fmla="*/ 0 h 318"/>
                  <a:gd name="T4" fmla="*/ 267 w 267"/>
                  <a:gd name="T5" fmla="*/ 10 h 318"/>
                  <a:gd name="T6" fmla="*/ 8 w 267"/>
                  <a:gd name="T7" fmla="*/ 318 h 318"/>
                  <a:gd name="T8" fmla="*/ 0 w 267"/>
                  <a:gd name="T9" fmla="*/ 318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 h="318">
                    <a:moveTo>
                      <a:pt x="0" y="318"/>
                    </a:moveTo>
                    <a:lnTo>
                      <a:pt x="267" y="0"/>
                    </a:lnTo>
                    <a:lnTo>
                      <a:pt x="267" y="10"/>
                    </a:lnTo>
                    <a:lnTo>
                      <a:pt x="8" y="318"/>
                    </a:lnTo>
                    <a:lnTo>
                      <a:pt x="0" y="318"/>
                    </a:lnTo>
                    <a:close/>
                  </a:path>
                </a:pathLst>
              </a:custGeom>
              <a:solidFill>
                <a:srgbClr val="5375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8" name="Freeform 562"/>
              <p:cNvSpPr>
                <a:spLocks/>
              </p:cNvSpPr>
              <p:nvPr userDrawn="1"/>
            </p:nvSpPr>
            <p:spPr bwMode="auto">
              <a:xfrm>
                <a:off x="5453" y="95"/>
                <a:ext cx="263" cy="313"/>
              </a:xfrm>
              <a:custGeom>
                <a:avLst/>
                <a:gdLst>
                  <a:gd name="T0" fmla="*/ 0 w 263"/>
                  <a:gd name="T1" fmla="*/ 313 h 313"/>
                  <a:gd name="T2" fmla="*/ 263 w 263"/>
                  <a:gd name="T3" fmla="*/ 0 h 313"/>
                  <a:gd name="T4" fmla="*/ 263 w 263"/>
                  <a:gd name="T5" fmla="*/ 9 h 313"/>
                  <a:gd name="T6" fmla="*/ 8 w 263"/>
                  <a:gd name="T7" fmla="*/ 313 h 313"/>
                  <a:gd name="T8" fmla="*/ 0 w 263"/>
                  <a:gd name="T9" fmla="*/ 313 h 3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13">
                    <a:moveTo>
                      <a:pt x="0" y="313"/>
                    </a:moveTo>
                    <a:lnTo>
                      <a:pt x="263" y="0"/>
                    </a:lnTo>
                    <a:lnTo>
                      <a:pt x="263" y="9"/>
                    </a:lnTo>
                    <a:lnTo>
                      <a:pt x="8" y="313"/>
                    </a:lnTo>
                    <a:lnTo>
                      <a:pt x="0" y="313"/>
                    </a:lnTo>
                    <a:close/>
                  </a:path>
                </a:pathLst>
              </a:custGeom>
              <a:solidFill>
                <a:srgbClr val="5275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9" name="Freeform 563"/>
              <p:cNvSpPr>
                <a:spLocks/>
              </p:cNvSpPr>
              <p:nvPr userDrawn="1"/>
            </p:nvSpPr>
            <p:spPr bwMode="auto">
              <a:xfrm>
                <a:off x="5457" y="100"/>
                <a:ext cx="259" cy="308"/>
              </a:xfrm>
              <a:custGeom>
                <a:avLst/>
                <a:gdLst>
                  <a:gd name="T0" fmla="*/ 0 w 259"/>
                  <a:gd name="T1" fmla="*/ 308 h 308"/>
                  <a:gd name="T2" fmla="*/ 259 w 259"/>
                  <a:gd name="T3" fmla="*/ 0 h 308"/>
                  <a:gd name="T4" fmla="*/ 259 w 259"/>
                  <a:gd name="T5" fmla="*/ 9 h 308"/>
                  <a:gd name="T6" fmla="*/ 8 w 259"/>
                  <a:gd name="T7" fmla="*/ 308 h 308"/>
                  <a:gd name="T8" fmla="*/ 0 w 259"/>
                  <a:gd name="T9" fmla="*/ 308 h 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308">
                    <a:moveTo>
                      <a:pt x="0" y="308"/>
                    </a:moveTo>
                    <a:lnTo>
                      <a:pt x="259" y="0"/>
                    </a:lnTo>
                    <a:lnTo>
                      <a:pt x="259" y="9"/>
                    </a:lnTo>
                    <a:lnTo>
                      <a:pt x="8" y="308"/>
                    </a:lnTo>
                    <a:lnTo>
                      <a:pt x="0" y="308"/>
                    </a:lnTo>
                    <a:close/>
                  </a:path>
                </a:pathLst>
              </a:custGeom>
              <a:solidFill>
                <a:srgbClr val="50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0" name="Freeform 564"/>
              <p:cNvSpPr>
                <a:spLocks/>
              </p:cNvSpPr>
              <p:nvPr userDrawn="1"/>
            </p:nvSpPr>
            <p:spPr bwMode="auto">
              <a:xfrm>
                <a:off x="5461" y="104"/>
                <a:ext cx="255" cy="304"/>
              </a:xfrm>
              <a:custGeom>
                <a:avLst/>
                <a:gdLst>
                  <a:gd name="T0" fmla="*/ 0 w 255"/>
                  <a:gd name="T1" fmla="*/ 304 h 304"/>
                  <a:gd name="T2" fmla="*/ 255 w 255"/>
                  <a:gd name="T3" fmla="*/ 0 h 304"/>
                  <a:gd name="T4" fmla="*/ 255 w 255"/>
                  <a:gd name="T5" fmla="*/ 11 h 304"/>
                  <a:gd name="T6" fmla="*/ 8 w 255"/>
                  <a:gd name="T7" fmla="*/ 304 h 304"/>
                  <a:gd name="T8" fmla="*/ 0 w 255"/>
                  <a:gd name="T9" fmla="*/ 304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304">
                    <a:moveTo>
                      <a:pt x="0" y="304"/>
                    </a:moveTo>
                    <a:lnTo>
                      <a:pt x="255" y="0"/>
                    </a:lnTo>
                    <a:lnTo>
                      <a:pt x="255" y="11"/>
                    </a:lnTo>
                    <a:lnTo>
                      <a:pt x="8" y="304"/>
                    </a:lnTo>
                    <a:lnTo>
                      <a:pt x="0" y="304"/>
                    </a:lnTo>
                    <a:close/>
                  </a:path>
                </a:pathLst>
              </a:custGeom>
              <a:solidFill>
                <a:srgbClr val="4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1" name="Freeform 565"/>
              <p:cNvSpPr>
                <a:spLocks/>
              </p:cNvSpPr>
              <p:nvPr userDrawn="1"/>
            </p:nvSpPr>
            <p:spPr bwMode="auto">
              <a:xfrm>
                <a:off x="5465" y="109"/>
                <a:ext cx="251" cy="299"/>
              </a:xfrm>
              <a:custGeom>
                <a:avLst/>
                <a:gdLst>
                  <a:gd name="T0" fmla="*/ 0 w 251"/>
                  <a:gd name="T1" fmla="*/ 299 h 299"/>
                  <a:gd name="T2" fmla="*/ 251 w 251"/>
                  <a:gd name="T3" fmla="*/ 0 h 299"/>
                  <a:gd name="T4" fmla="*/ 251 w 251"/>
                  <a:gd name="T5" fmla="*/ 10 h 299"/>
                  <a:gd name="T6" fmla="*/ 8 w 251"/>
                  <a:gd name="T7" fmla="*/ 299 h 299"/>
                  <a:gd name="T8" fmla="*/ 0 w 251"/>
                  <a:gd name="T9" fmla="*/ 299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99">
                    <a:moveTo>
                      <a:pt x="0" y="299"/>
                    </a:moveTo>
                    <a:lnTo>
                      <a:pt x="251" y="0"/>
                    </a:lnTo>
                    <a:lnTo>
                      <a:pt x="251" y="10"/>
                    </a:lnTo>
                    <a:lnTo>
                      <a:pt x="8" y="299"/>
                    </a:lnTo>
                    <a:lnTo>
                      <a:pt x="0" y="299"/>
                    </a:lnTo>
                    <a:close/>
                  </a:path>
                </a:pathLst>
              </a:custGeom>
              <a:solidFill>
                <a:srgbClr val="4E7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2" name="Freeform 566"/>
              <p:cNvSpPr>
                <a:spLocks/>
              </p:cNvSpPr>
              <p:nvPr userDrawn="1"/>
            </p:nvSpPr>
            <p:spPr bwMode="auto">
              <a:xfrm>
                <a:off x="5469" y="115"/>
                <a:ext cx="247" cy="293"/>
              </a:xfrm>
              <a:custGeom>
                <a:avLst/>
                <a:gdLst>
                  <a:gd name="T0" fmla="*/ 0 w 247"/>
                  <a:gd name="T1" fmla="*/ 293 h 293"/>
                  <a:gd name="T2" fmla="*/ 247 w 247"/>
                  <a:gd name="T3" fmla="*/ 0 h 293"/>
                  <a:gd name="T4" fmla="*/ 247 w 247"/>
                  <a:gd name="T5" fmla="*/ 9 h 293"/>
                  <a:gd name="T6" fmla="*/ 9 w 247"/>
                  <a:gd name="T7" fmla="*/ 293 h 293"/>
                  <a:gd name="T8" fmla="*/ 0 w 247"/>
                  <a:gd name="T9" fmla="*/ 29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293">
                    <a:moveTo>
                      <a:pt x="0" y="293"/>
                    </a:moveTo>
                    <a:lnTo>
                      <a:pt x="247" y="0"/>
                    </a:lnTo>
                    <a:lnTo>
                      <a:pt x="247" y="9"/>
                    </a:lnTo>
                    <a:lnTo>
                      <a:pt x="9" y="293"/>
                    </a:lnTo>
                    <a:lnTo>
                      <a:pt x="0" y="293"/>
                    </a:lnTo>
                    <a:close/>
                  </a:path>
                </a:pathLst>
              </a:custGeom>
              <a:solidFill>
                <a:srgbClr val="4D7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3" name="Freeform 567"/>
              <p:cNvSpPr>
                <a:spLocks/>
              </p:cNvSpPr>
              <p:nvPr userDrawn="1"/>
            </p:nvSpPr>
            <p:spPr bwMode="auto">
              <a:xfrm>
                <a:off x="5473" y="119"/>
                <a:ext cx="243" cy="289"/>
              </a:xfrm>
              <a:custGeom>
                <a:avLst/>
                <a:gdLst>
                  <a:gd name="T0" fmla="*/ 0 w 243"/>
                  <a:gd name="T1" fmla="*/ 289 h 289"/>
                  <a:gd name="T2" fmla="*/ 243 w 243"/>
                  <a:gd name="T3" fmla="*/ 0 h 289"/>
                  <a:gd name="T4" fmla="*/ 243 w 243"/>
                  <a:gd name="T5" fmla="*/ 10 h 289"/>
                  <a:gd name="T6" fmla="*/ 9 w 243"/>
                  <a:gd name="T7" fmla="*/ 289 h 289"/>
                  <a:gd name="T8" fmla="*/ 0 w 243"/>
                  <a:gd name="T9" fmla="*/ 289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89">
                    <a:moveTo>
                      <a:pt x="0" y="289"/>
                    </a:moveTo>
                    <a:lnTo>
                      <a:pt x="243" y="0"/>
                    </a:lnTo>
                    <a:lnTo>
                      <a:pt x="243" y="10"/>
                    </a:lnTo>
                    <a:lnTo>
                      <a:pt x="9" y="289"/>
                    </a:lnTo>
                    <a:lnTo>
                      <a:pt x="0" y="289"/>
                    </a:lnTo>
                    <a:close/>
                  </a:path>
                </a:pathLst>
              </a:custGeom>
              <a:solidFill>
                <a:srgbClr val="4B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4" name="Freeform 568"/>
              <p:cNvSpPr>
                <a:spLocks/>
              </p:cNvSpPr>
              <p:nvPr userDrawn="1"/>
            </p:nvSpPr>
            <p:spPr bwMode="auto">
              <a:xfrm>
                <a:off x="5478" y="124"/>
                <a:ext cx="238" cy="284"/>
              </a:xfrm>
              <a:custGeom>
                <a:avLst/>
                <a:gdLst>
                  <a:gd name="T0" fmla="*/ 0 w 238"/>
                  <a:gd name="T1" fmla="*/ 284 h 284"/>
                  <a:gd name="T2" fmla="*/ 238 w 238"/>
                  <a:gd name="T3" fmla="*/ 0 h 284"/>
                  <a:gd name="T4" fmla="*/ 238 w 238"/>
                  <a:gd name="T5" fmla="*/ 9 h 284"/>
                  <a:gd name="T6" fmla="*/ 8 w 238"/>
                  <a:gd name="T7" fmla="*/ 284 h 284"/>
                  <a:gd name="T8" fmla="*/ 0 w 23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4">
                    <a:moveTo>
                      <a:pt x="0" y="284"/>
                    </a:moveTo>
                    <a:lnTo>
                      <a:pt x="238" y="0"/>
                    </a:lnTo>
                    <a:lnTo>
                      <a:pt x="238" y="9"/>
                    </a:lnTo>
                    <a:lnTo>
                      <a:pt x="8" y="284"/>
                    </a:lnTo>
                    <a:lnTo>
                      <a:pt x="0" y="284"/>
                    </a:lnTo>
                    <a:close/>
                  </a:path>
                </a:pathLst>
              </a:custGeom>
              <a:solidFill>
                <a:srgbClr val="4A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5" name="Freeform 569"/>
              <p:cNvSpPr>
                <a:spLocks/>
              </p:cNvSpPr>
              <p:nvPr userDrawn="1"/>
            </p:nvSpPr>
            <p:spPr bwMode="auto">
              <a:xfrm>
                <a:off x="5482" y="129"/>
                <a:ext cx="234" cy="279"/>
              </a:xfrm>
              <a:custGeom>
                <a:avLst/>
                <a:gdLst>
                  <a:gd name="T0" fmla="*/ 0 w 234"/>
                  <a:gd name="T1" fmla="*/ 279 h 279"/>
                  <a:gd name="T2" fmla="*/ 234 w 234"/>
                  <a:gd name="T3" fmla="*/ 0 h 279"/>
                  <a:gd name="T4" fmla="*/ 234 w 234"/>
                  <a:gd name="T5" fmla="*/ 10 h 279"/>
                  <a:gd name="T6" fmla="*/ 8 w 234"/>
                  <a:gd name="T7" fmla="*/ 279 h 279"/>
                  <a:gd name="T8" fmla="*/ 0 w 23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79"/>
                    </a:moveTo>
                    <a:lnTo>
                      <a:pt x="234" y="0"/>
                    </a:lnTo>
                    <a:lnTo>
                      <a:pt x="234" y="10"/>
                    </a:lnTo>
                    <a:lnTo>
                      <a:pt x="8" y="279"/>
                    </a:lnTo>
                    <a:lnTo>
                      <a:pt x="0" y="279"/>
                    </a:lnTo>
                    <a:close/>
                  </a:path>
                </a:pathLst>
              </a:custGeom>
              <a:solidFill>
                <a:srgbClr val="49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6" name="Freeform 570"/>
              <p:cNvSpPr>
                <a:spLocks/>
              </p:cNvSpPr>
              <p:nvPr userDrawn="1"/>
            </p:nvSpPr>
            <p:spPr bwMode="auto">
              <a:xfrm>
                <a:off x="5486" y="133"/>
                <a:ext cx="230" cy="275"/>
              </a:xfrm>
              <a:custGeom>
                <a:avLst/>
                <a:gdLst>
                  <a:gd name="T0" fmla="*/ 0 w 230"/>
                  <a:gd name="T1" fmla="*/ 275 h 275"/>
                  <a:gd name="T2" fmla="*/ 230 w 230"/>
                  <a:gd name="T3" fmla="*/ 0 h 275"/>
                  <a:gd name="T4" fmla="*/ 230 w 230"/>
                  <a:gd name="T5" fmla="*/ 9 h 275"/>
                  <a:gd name="T6" fmla="*/ 8 w 230"/>
                  <a:gd name="T7" fmla="*/ 275 h 275"/>
                  <a:gd name="T8" fmla="*/ 0 w 230"/>
                  <a:gd name="T9" fmla="*/ 275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5">
                    <a:moveTo>
                      <a:pt x="0" y="275"/>
                    </a:moveTo>
                    <a:lnTo>
                      <a:pt x="230" y="0"/>
                    </a:lnTo>
                    <a:lnTo>
                      <a:pt x="230" y="9"/>
                    </a:lnTo>
                    <a:lnTo>
                      <a:pt x="8" y="275"/>
                    </a:lnTo>
                    <a:lnTo>
                      <a:pt x="0" y="275"/>
                    </a:lnTo>
                    <a:close/>
                  </a:path>
                </a:pathLst>
              </a:custGeom>
              <a:solidFill>
                <a:srgbClr val="48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7" name="Freeform 571"/>
              <p:cNvSpPr>
                <a:spLocks/>
              </p:cNvSpPr>
              <p:nvPr userDrawn="1"/>
            </p:nvSpPr>
            <p:spPr bwMode="auto">
              <a:xfrm>
                <a:off x="5490" y="139"/>
                <a:ext cx="226" cy="269"/>
              </a:xfrm>
              <a:custGeom>
                <a:avLst/>
                <a:gdLst>
                  <a:gd name="T0" fmla="*/ 0 w 226"/>
                  <a:gd name="T1" fmla="*/ 269 h 269"/>
                  <a:gd name="T2" fmla="*/ 226 w 226"/>
                  <a:gd name="T3" fmla="*/ 0 h 269"/>
                  <a:gd name="T4" fmla="*/ 226 w 226"/>
                  <a:gd name="T5" fmla="*/ 9 h 269"/>
                  <a:gd name="T6" fmla="*/ 8 w 226"/>
                  <a:gd name="T7" fmla="*/ 269 h 269"/>
                  <a:gd name="T8" fmla="*/ 0 w 226"/>
                  <a:gd name="T9" fmla="*/ 269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9"/>
                    </a:moveTo>
                    <a:lnTo>
                      <a:pt x="226" y="0"/>
                    </a:lnTo>
                    <a:lnTo>
                      <a:pt x="226" y="9"/>
                    </a:lnTo>
                    <a:lnTo>
                      <a:pt x="8" y="269"/>
                    </a:lnTo>
                    <a:lnTo>
                      <a:pt x="0" y="269"/>
                    </a:lnTo>
                    <a:close/>
                  </a:path>
                </a:pathLst>
              </a:custGeom>
              <a:solidFill>
                <a:srgbClr val="46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8" name="Freeform 572"/>
              <p:cNvSpPr>
                <a:spLocks/>
              </p:cNvSpPr>
              <p:nvPr userDrawn="1"/>
            </p:nvSpPr>
            <p:spPr bwMode="auto">
              <a:xfrm>
                <a:off x="5494" y="142"/>
                <a:ext cx="222" cy="266"/>
              </a:xfrm>
              <a:custGeom>
                <a:avLst/>
                <a:gdLst>
                  <a:gd name="T0" fmla="*/ 0 w 222"/>
                  <a:gd name="T1" fmla="*/ 266 h 266"/>
                  <a:gd name="T2" fmla="*/ 222 w 222"/>
                  <a:gd name="T3" fmla="*/ 0 h 266"/>
                  <a:gd name="T4" fmla="*/ 222 w 222"/>
                  <a:gd name="T5" fmla="*/ 11 h 266"/>
                  <a:gd name="T6" fmla="*/ 8 w 222"/>
                  <a:gd name="T7" fmla="*/ 266 h 266"/>
                  <a:gd name="T8" fmla="*/ 0 w 22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6">
                    <a:moveTo>
                      <a:pt x="0" y="266"/>
                    </a:moveTo>
                    <a:lnTo>
                      <a:pt x="222" y="0"/>
                    </a:lnTo>
                    <a:lnTo>
                      <a:pt x="222" y="11"/>
                    </a:lnTo>
                    <a:lnTo>
                      <a:pt x="8" y="266"/>
                    </a:lnTo>
                    <a:lnTo>
                      <a:pt x="0" y="266"/>
                    </a:lnTo>
                    <a:close/>
                  </a:path>
                </a:pathLst>
              </a:custGeom>
              <a:solidFill>
                <a:srgbClr val="45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9" name="Freeform 573"/>
              <p:cNvSpPr>
                <a:spLocks/>
              </p:cNvSpPr>
              <p:nvPr userDrawn="1"/>
            </p:nvSpPr>
            <p:spPr bwMode="auto">
              <a:xfrm>
                <a:off x="5498" y="148"/>
                <a:ext cx="218" cy="260"/>
              </a:xfrm>
              <a:custGeom>
                <a:avLst/>
                <a:gdLst>
                  <a:gd name="T0" fmla="*/ 0 w 218"/>
                  <a:gd name="T1" fmla="*/ 260 h 260"/>
                  <a:gd name="T2" fmla="*/ 218 w 218"/>
                  <a:gd name="T3" fmla="*/ 0 h 260"/>
                  <a:gd name="T4" fmla="*/ 218 w 218"/>
                  <a:gd name="T5" fmla="*/ 9 h 260"/>
                  <a:gd name="T6" fmla="*/ 7 w 218"/>
                  <a:gd name="T7" fmla="*/ 260 h 260"/>
                  <a:gd name="T8" fmla="*/ 0 w 218"/>
                  <a:gd name="T9" fmla="*/ 26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60"/>
                    </a:moveTo>
                    <a:lnTo>
                      <a:pt x="218" y="0"/>
                    </a:lnTo>
                    <a:lnTo>
                      <a:pt x="218" y="9"/>
                    </a:lnTo>
                    <a:lnTo>
                      <a:pt x="7" y="260"/>
                    </a:lnTo>
                    <a:lnTo>
                      <a:pt x="0" y="260"/>
                    </a:lnTo>
                    <a:close/>
                  </a:path>
                </a:pathLst>
              </a:custGeom>
              <a:solidFill>
                <a:srgbClr val="44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0" name="Freeform 574"/>
              <p:cNvSpPr>
                <a:spLocks/>
              </p:cNvSpPr>
              <p:nvPr userDrawn="1"/>
            </p:nvSpPr>
            <p:spPr bwMode="auto">
              <a:xfrm>
                <a:off x="5502" y="153"/>
                <a:ext cx="214" cy="255"/>
              </a:xfrm>
              <a:custGeom>
                <a:avLst/>
                <a:gdLst>
                  <a:gd name="T0" fmla="*/ 0 w 214"/>
                  <a:gd name="T1" fmla="*/ 255 h 255"/>
                  <a:gd name="T2" fmla="*/ 214 w 214"/>
                  <a:gd name="T3" fmla="*/ 0 h 255"/>
                  <a:gd name="T4" fmla="*/ 214 w 214"/>
                  <a:gd name="T5" fmla="*/ 9 h 255"/>
                  <a:gd name="T6" fmla="*/ 7 w 214"/>
                  <a:gd name="T7" fmla="*/ 255 h 255"/>
                  <a:gd name="T8" fmla="*/ 0 w 214"/>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5">
                    <a:moveTo>
                      <a:pt x="0" y="255"/>
                    </a:moveTo>
                    <a:lnTo>
                      <a:pt x="214" y="0"/>
                    </a:lnTo>
                    <a:lnTo>
                      <a:pt x="214" y="9"/>
                    </a:lnTo>
                    <a:lnTo>
                      <a:pt x="7" y="255"/>
                    </a:lnTo>
                    <a:lnTo>
                      <a:pt x="0" y="255"/>
                    </a:lnTo>
                    <a:close/>
                  </a:path>
                </a:pathLst>
              </a:custGeom>
              <a:solidFill>
                <a:srgbClr val="43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1" name="Freeform 575"/>
              <p:cNvSpPr>
                <a:spLocks/>
              </p:cNvSpPr>
              <p:nvPr userDrawn="1"/>
            </p:nvSpPr>
            <p:spPr bwMode="auto">
              <a:xfrm>
                <a:off x="5505" y="157"/>
                <a:ext cx="211" cy="251"/>
              </a:xfrm>
              <a:custGeom>
                <a:avLst/>
                <a:gdLst>
                  <a:gd name="T0" fmla="*/ 0 w 211"/>
                  <a:gd name="T1" fmla="*/ 251 h 251"/>
                  <a:gd name="T2" fmla="*/ 211 w 211"/>
                  <a:gd name="T3" fmla="*/ 0 h 251"/>
                  <a:gd name="T4" fmla="*/ 211 w 211"/>
                  <a:gd name="T5" fmla="*/ 11 h 251"/>
                  <a:gd name="T6" fmla="*/ 8 w 211"/>
                  <a:gd name="T7" fmla="*/ 251 h 251"/>
                  <a:gd name="T8" fmla="*/ 0 w 211"/>
                  <a:gd name="T9" fmla="*/ 25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51">
                    <a:moveTo>
                      <a:pt x="0" y="251"/>
                    </a:moveTo>
                    <a:lnTo>
                      <a:pt x="211" y="0"/>
                    </a:lnTo>
                    <a:lnTo>
                      <a:pt x="211" y="11"/>
                    </a:lnTo>
                    <a:lnTo>
                      <a:pt x="8" y="251"/>
                    </a:lnTo>
                    <a:lnTo>
                      <a:pt x="0" y="251"/>
                    </a:lnTo>
                    <a:close/>
                  </a:path>
                </a:pathLst>
              </a:custGeom>
              <a:solidFill>
                <a:srgbClr val="41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2" name="Freeform 576"/>
              <p:cNvSpPr>
                <a:spLocks/>
              </p:cNvSpPr>
              <p:nvPr userDrawn="1"/>
            </p:nvSpPr>
            <p:spPr bwMode="auto">
              <a:xfrm>
                <a:off x="5509" y="162"/>
                <a:ext cx="207" cy="246"/>
              </a:xfrm>
              <a:custGeom>
                <a:avLst/>
                <a:gdLst>
                  <a:gd name="T0" fmla="*/ 0 w 207"/>
                  <a:gd name="T1" fmla="*/ 246 h 246"/>
                  <a:gd name="T2" fmla="*/ 207 w 207"/>
                  <a:gd name="T3" fmla="*/ 0 h 246"/>
                  <a:gd name="T4" fmla="*/ 207 w 207"/>
                  <a:gd name="T5" fmla="*/ 9 h 246"/>
                  <a:gd name="T6" fmla="*/ 8 w 207"/>
                  <a:gd name="T7" fmla="*/ 246 h 246"/>
                  <a:gd name="T8" fmla="*/ 0 w 207"/>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6">
                    <a:moveTo>
                      <a:pt x="0" y="246"/>
                    </a:moveTo>
                    <a:lnTo>
                      <a:pt x="207" y="0"/>
                    </a:lnTo>
                    <a:lnTo>
                      <a:pt x="207" y="9"/>
                    </a:lnTo>
                    <a:lnTo>
                      <a:pt x="8" y="246"/>
                    </a:lnTo>
                    <a:lnTo>
                      <a:pt x="0" y="246"/>
                    </a:lnTo>
                    <a:close/>
                  </a:path>
                </a:pathLst>
              </a:custGeom>
              <a:solidFill>
                <a:srgbClr val="40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3" name="Freeform 577"/>
              <p:cNvSpPr>
                <a:spLocks/>
              </p:cNvSpPr>
              <p:nvPr userDrawn="1"/>
            </p:nvSpPr>
            <p:spPr bwMode="auto">
              <a:xfrm>
                <a:off x="5513" y="168"/>
                <a:ext cx="203" cy="240"/>
              </a:xfrm>
              <a:custGeom>
                <a:avLst/>
                <a:gdLst>
                  <a:gd name="T0" fmla="*/ 0 w 203"/>
                  <a:gd name="T1" fmla="*/ 240 h 240"/>
                  <a:gd name="T2" fmla="*/ 203 w 203"/>
                  <a:gd name="T3" fmla="*/ 0 h 240"/>
                  <a:gd name="T4" fmla="*/ 203 w 203"/>
                  <a:gd name="T5" fmla="*/ 9 h 240"/>
                  <a:gd name="T6" fmla="*/ 8 w 203"/>
                  <a:gd name="T7" fmla="*/ 240 h 240"/>
                  <a:gd name="T8" fmla="*/ 0 w 203"/>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40">
                    <a:moveTo>
                      <a:pt x="0" y="240"/>
                    </a:moveTo>
                    <a:lnTo>
                      <a:pt x="203" y="0"/>
                    </a:lnTo>
                    <a:lnTo>
                      <a:pt x="203" y="9"/>
                    </a:lnTo>
                    <a:lnTo>
                      <a:pt x="8" y="240"/>
                    </a:lnTo>
                    <a:lnTo>
                      <a:pt x="0" y="240"/>
                    </a:lnTo>
                    <a:close/>
                  </a:path>
                </a:pathLst>
              </a:custGeom>
              <a:solidFill>
                <a:srgbClr val="3F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4" name="Freeform 578"/>
              <p:cNvSpPr>
                <a:spLocks/>
              </p:cNvSpPr>
              <p:nvPr userDrawn="1"/>
            </p:nvSpPr>
            <p:spPr bwMode="auto">
              <a:xfrm>
                <a:off x="5517" y="171"/>
                <a:ext cx="199" cy="237"/>
              </a:xfrm>
              <a:custGeom>
                <a:avLst/>
                <a:gdLst>
                  <a:gd name="T0" fmla="*/ 0 w 199"/>
                  <a:gd name="T1" fmla="*/ 237 h 237"/>
                  <a:gd name="T2" fmla="*/ 199 w 199"/>
                  <a:gd name="T3" fmla="*/ 0 h 237"/>
                  <a:gd name="T4" fmla="*/ 199 w 199"/>
                  <a:gd name="T5" fmla="*/ 11 h 237"/>
                  <a:gd name="T6" fmla="*/ 8 w 199"/>
                  <a:gd name="T7" fmla="*/ 237 h 237"/>
                  <a:gd name="T8" fmla="*/ 0 w 19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37">
                    <a:moveTo>
                      <a:pt x="0" y="237"/>
                    </a:moveTo>
                    <a:lnTo>
                      <a:pt x="199" y="0"/>
                    </a:lnTo>
                    <a:lnTo>
                      <a:pt x="199" y="11"/>
                    </a:lnTo>
                    <a:lnTo>
                      <a:pt x="8" y="237"/>
                    </a:lnTo>
                    <a:lnTo>
                      <a:pt x="0" y="237"/>
                    </a:lnTo>
                    <a:close/>
                  </a:path>
                </a:pathLst>
              </a:custGeom>
              <a:solidFill>
                <a:srgbClr val="3E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5" name="Freeform 579"/>
              <p:cNvSpPr>
                <a:spLocks/>
              </p:cNvSpPr>
              <p:nvPr userDrawn="1"/>
            </p:nvSpPr>
            <p:spPr bwMode="auto">
              <a:xfrm>
                <a:off x="5521" y="177"/>
                <a:ext cx="195" cy="231"/>
              </a:xfrm>
              <a:custGeom>
                <a:avLst/>
                <a:gdLst>
                  <a:gd name="T0" fmla="*/ 0 w 195"/>
                  <a:gd name="T1" fmla="*/ 231 h 231"/>
                  <a:gd name="T2" fmla="*/ 195 w 195"/>
                  <a:gd name="T3" fmla="*/ 0 h 231"/>
                  <a:gd name="T4" fmla="*/ 195 w 195"/>
                  <a:gd name="T5" fmla="*/ 9 h 231"/>
                  <a:gd name="T6" fmla="*/ 8 w 195"/>
                  <a:gd name="T7" fmla="*/ 231 h 231"/>
                  <a:gd name="T8" fmla="*/ 0 w 195"/>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31">
                    <a:moveTo>
                      <a:pt x="0" y="231"/>
                    </a:moveTo>
                    <a:lnTo>
                      <a:pt x="195" y="0"/>
                    </a:lnTo>
                    <a:lnTo>
                      <a:pt x="195" y="9"/>
                    </a:lnTo>
                    <a:lnTo>
                      <a:pt x="8" y="231"/>
                    </a:lnTo>
                    <a:lnTo>
                      <a:pt x="0" y="231"/>
                    </a:lnTo>
                    <a:close/>
                  </a:path>
                </a:pathLst>
              </a:custGeom>
              <a:solidFill>
                <a:srgbClr val="3C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6" name="Freeform 580"/>
              <p:cNvSpPr>
                <a:spLocks/>
              </p:cNvSpPr>
              <p:nvPr userDrawn="1"/>
            </p:nvSpPr>
            <p:spPr bwMode="auto">
              <a:xfrm>
                <a:off x="5525" y="182"/>
                <a:ext cx="191" cy="226"/>
              </a:xfrm>
              <a:custGeom>
                <a:avLst/>
                <a:gdLst>
                  <a:gd name="T0" fmla="*/ 0 w 191"/>
                  <a:gd name="T1" fmla="*/ 226 h 226"/>
                  <a:gd name="T2" fmla="*/ 191 w 191"/>
                  <a:gd name="T3" fmla="*/ 0 h 226"/>
                  <a:gd name="T4" fmla="*/ 191 w 191"/>
                  <a:gd name="T5" fmla="*/ 9 h 226"/>
                  <a:gd name="T6" fmla="*/ 8 w 191"/>
                  <a:gd name="T7" fmla="*/ 226 h 226"/>
                  <a:gd name="T8" fmla="*/ 0 w 191"/>
                  <a:gd name="T9" fmla="*/ 22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6">
                    <a:moveTo>
                      <a:pt x="0" y="226"/>
                    </a:moveTo>
                    <a:lnTo>
                      <a:pt x="191" y="0"/>
                    </a:lnTo>
                    <a:lnTo>
                      <a:pt x="191" y="9"/>
                    </a:lnTo>
                    <a:lnTo>
                      <a:pt x="8" y="226"/>
                    </a:lnTo>
                    <a:lnTo>
                      <a:pt x="0" y="226"/>
                    </a:lnTo>
                    <a:close/>
                  </a:path>
                </a:pathLst>
              </a:custGeom>
              <a:solidFill>
                <a:srgbClr val="3B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7" name="Freeform 581"/>
              <p:cNvSpPr>
                <a:spLocks/>
              </p:cNvSpPr>
              <p:nvPr userDrawn="1"/>
            </p:nvSpPr>
            <p:spPr bwMode="auto">
              <a:xfrm>
                <a:off x="5529" y="186"/>
                <a:ext cx="187" cy="222"/>
              </a:xfrm>
              <a:custGeom>
                <a:avLst/>
                <a:gdLst>
                  <a:gd name="T0" fmla="*/ 0 w 187"/>
                  <a:gd name="T1" fmla="*/ 222 h 222"/>
                  <a:gd name="T2" fmla="*/ 187 w 187"/>
                  <a:gd name="T3" fmla="*/ 0 h 222"/>
                  <a:gd name="T4" fmla="*/ 187 w 187"/>
                  <a:gd name="T5" fmla="*/ 11 h 222"/>
                  <a:gd name="T6" fmla="*/ 9 w 187"/>
                  <a:gd name="T7" fmla="*/ 222 h 222"/>
                  <a:gd name="T8" fmla="*/ 0 w 187"/>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22">
                    <a:moveTo>
                      <a:pt x="0" y="222"/>
                    </a:moveTo>
                    <a:lnTo>
                      <a:pt x="187" y="0"/>
                    </a:lnTo>
                    <a:lnTo>
                      <a:pt x="187" y="11"/>
                    </a:lnTo>
                    <a:lnTo>
                      <a:pt x="9" y="222"/>
                    </a:lnTo>
                    <a:lnTo>
                      <a:pt x="0" y="222"/>
                    </a:lnTo>
                    <a:close/>
                  </a:path>
                </a:pathLst>
              </a:custGeom>
              <a:solidFill>
                <a:srgbClr val="3A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8" name="Freeform 582"/>
              <p:cNvSpPr>
                <a:spLocks/>
              </p:cNvSpPr>
              <p:nvPr userDrawn="1"/>
            </p:nvSpPr>
            <p:spPr bwMode="auto">
              <a:xfrm>
                <a:off x="5533" y="191"/>
                <a:ext cx="183" cy="217"/>
              </a:xfrm>
              <a:custGeom>
                <a:avLst/>
                <a:gdLst>
                  <a:gd name="T0" fmla="*/ 0 w 183"/>
                  <a:gd name="T1" fmla="*/ 217 h 217"/>
                  <a:gd name="T2" fmla="*/ 183 w 183"/>
                  <a:gd name="T3" fmla="*/ 0 h 217"/>
                  <a:gd name="T4" fmla="*/ 183 w 183"/>
                  <a:gd name="T5" fmla="*/ 10 h 217"/>
                  <a:gd name="T6" fmla="*/ 9 w 183"/>
                  <a:gd name="T7" fmla="*/ 217 h 217"/>
                  <a:gd name="T8" fmla="*/ 0 w 183"/>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217">
                    <a:moveTo>
                      <a:pt x="0" y="217"/>
                    </a:moveTo>
                    <a:lnTo>
                      <a:pt x="183" y="0"/>
                    </a:lnTo>
                    <a:lnTo>
                      <a:pt x="183" y="10"/>
                    </a:lnTo>
                    <a:lnTo>
                      <a:pt x="9" y="217"/>
                    </a:lnTo>
                    <a:lnTo>
                      <a:pt x="0" y="217"/>
                    </a:lnTo>
                    <a:close/>
                  </a:path>
                </a:pathLst>
              </a:custGeom>
              <a:solidFill>
                <a:srgbClr val="39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9" name="Freeform 583"/>
              <p:cNvSpPr>
                <a:spLocks/>
              </p:cNvSpPr>
              <p:nvPr userDrawn="1"/>
            </p:nvSpPr>
            <p:spPr bwMode="auto">
              <a:xfrm>
                <a:off x="5538" y="197"/>
                <a:ext cx="178" cy="211"/>
              </a:xfrm>
              <a:custGeom>
                <a:avLst/>
                <a:gdLst>
                  <a:gd name="T0" fmla="*/ 0 w 178"/>
                  <a:gd name="T1" fmla="*/ 211 h 211"/>
                  <a:gd name="T2" fmla="*/ 178 w 178"/>
                  <a:gd name="T3" fmla="*/ 0 h 211"/>
                  <a:gd name="T4" fmla="*/ 178 w 178"/>
                  <a:gd name="T5" fmla="*/ 9 h 211"/>
                  <a:gd name="T6" fmla="*/ 8 w 178"/>
                  <a:gd name="T7" fmla="*/ 211 h 211"/>
                  <a:gd name="T8" fmla="*/ 0 w 178"/>
                  <a:gd name="T9" fmla="*/ 211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211">
                    <a:moveTo>
                      <a:pt x="0" y="211"/>
                    </a:moveTo>
                    <a:lnTo>
                      <a:pt x="178" y="0"/>
                    </a:lnTo>
                    <a:lnTo>
                      <a:pt x="178" y="9"/>
                    </a:lnTo>
                    <a:lnTo>
                      <a:pt x="8" y="211"/>
                    </a:lnTo>
                    <a:lnTo>
                      <a:pt x="0" y="211"/>
                    </a:lnTo>
                    <a:close/>
                  </a:path>
                </a:pathLst>
              </a:custGeom>
              <a:solidFill>
                <a:srgbClr val="37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0" name="Freeform 584"/>
              <p:cNvSpPr>
                <a:spLocks/>
              </p:cNvSpPr>
              <p:nvPr userDrawn="1"/>
            </p:nvSpPr>
            <p:spPr bwMode="auto">
              <a:xfrm>
                <a:off x="5542" y="201"/>
                <a:ext cx="174" cy="207"/>
              </a:xfrm>
              <a:custGeom>
                <a:avLst/>
                <a:gdLst>
                  <a:gd name="T0" fmla="*/ 0 w 174"/>
                  <a:gd name="T1" fmla="*/ 207 h 207"/>
                  <a:gd name="T2" fmla="*/ 174 w 174"/>
                  <a:gd name="T3" fmla="*/ 0 h 207"/>
                  <a:gd name="T4" fmla="*/ 174 w 174"/>
                  <a:gd name="T5" fmla="*/ 10 h 207"/>
                  <a:gd name="T6" fmla="*/ 8 w 174"/>
                  <a:gd name="T7" fmla="*/ 207 h 207"/>
                  <a:gd name="T8" fmla="*/ 0 w 17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7">
                    <a:moveTo>
                      <a:pt x="0" y="207"/>
                    </a:moveTo>
                    <a:lnTo>
                      <a:pt x="174" y="0"/>
                    </a:lnTo>
                    <a:lnTo>
                      <a:pt x="174" y="10"/>
                    </a:lnTo>
                    <a:lnTo>
                      <a:pt x="8" y="207"/>
                    </a:lnTo>
                    <a:lnTo>
                      <a:pt x="0" y="207"/>
                    </a:lnTo>
                    <a:close/>
                  </a:path>
                </a:pathLst>
              </a:custGeom>
              <a:solidFill>
                <a:srgbClr val="36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1" name="Freeform 585"/>
              <p:cNvSpPr>
                <a:spLocks/>
              </p:cNvSpPr>
              <p:nvPr userDrawn="1"/>
            </p:nvSpPr>
            <p:spPr bwMode="auto">
              <a:xfrm>
                <a:off x="5546" y="206"/>
                <a:ext cx="170" cy="202"/>
              </a:xfrm>
              <a:custGeom>
                <a:avLst/>
                <a:gdLst>
                  <a:gd name="T0" fmla="*/ 0 w 170"/>
                  <a:gd name="T1" fmla="*/ 202 h 202"/>
                  <a:gd name="T2" fmla="*/ 170 w 170"/>
                  <a:gd name="T3" fmla="*/ 0 h 202"/>
                  <a:gd name="T4" fmla="*/ 170 w 170"/>
                  <a:gd name="T5" fmla="*/ 9 h 202"/>
                  <a:gd name="T6" fmla="*/ 8 w 170"/>
                  <a:gd name="T7" fmla="*/ 202 h 202"/>
                  <a:gd name="T8" fmla="*/ 0 w 170"/>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202"/>
                    </a:moveTo>
                    <a:lnTo>
                      <a:pt x="170" y="0"/>
                    </a:lnTo>
                    <a:lnTo>
                      <a:pt x="170" y="9"/>
                    </a:lnTo>
                    <a:lnTo>
                      <a:pt x="8" y="202"/>
                    </a:lnTo>
                    <a:lnTo>
                      <a:pt x="0" y="202"/>
                    </a:lnTo>
                    <a:close/>
                  </a:path>
                </a:pathLst>
              </a:custGeom>
              <a:solidFill>
                <a:srgbClr val="35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2" name="Freeform 586"/>
              <p:cNvSpPr>
                <a:spLocks/>
              </p:cNvSpPr>
              <p:nvPr userDrawn="1"/>
            </p:nvSpPr>
            <p:spPr bwMode="auto">
              <a:xfrm>
                <a:off x="5550" y="211"/>
                <a:ext cx="166" cy="197"/>
              </a:xfrm>
              <a:custGeom>
                <a:avLst/>
                <a:gdLst>
                  <a:gd name="T0" fmla="*/ 0 w 166"/>
                  <a:gd name="T1" fmla="*/ 197 h 197"/>
                  <a:gd name="T2" fmla="*/ 166 w 166"/>
                  <a:gd name="T3" fmla="*/ 0 h 197"/>
                  <a:gd name="T4" fmla="*/ 166 w 166"/>
                  <a:gd name="T5" fmla="*/ 9 h 197"/>
                  <a:gd name="T6" fmla="*/ 8 w 166"/>
                  <a:gd name="T7" fmla="*/ 197 h 197"/>
                  <a:gd name="T8" fmla="*/ 0 w 166"/>
                  <a:gd name="T9" fmla="*/ 19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7">
                    <a:moveTo>
                      <a:pt x="0" y="197"/>
                    </a:moveTo>
                    <a:lnTo>
                      <a:pt x="166" y="0"/>
                    </a:lnTo>
                    <a:lnTo>
                      <a:pt x="166" y="9"/>
                    </a:lnTo>
                    <a:lnTo>
                      <a:pt x="8" y="197"/>
                    </a:lnTo>
                    <a:lnTo>
                      <a:pt x="0" y="197"/>
                    </a:lnTo>
                    <a:close/>
                  </a:path>
                </a:pathLst>
              </a:custGeom>
              <a:solidFill>
                <a:srgbClr val="34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3" name="Freeform 587"/>
              <p:cNvSpPr>
                <a:spLocks/>
              </p:cNvSpPr>
              <p:nvPr userDrawn="1"/>
            </p:nvSpPr>
            <p:spPr bwMode="auto">
              <a:xfrm>
                <a:off x="5554" y="215"/>
                <a:ext cx="162" cy="193"/>
              </a:xfrm>
              <a:custGeom>
                <a:avLst/>
                <a:gdLst>
                  <a:gd name="T0" fmla="*/ 0 w 162"/>
                  <a:gd name="T1" fmla="*/ 193 h 193"/>
                  <a:gd name="T2" fmla="*/ 162 w 162"/>
                  <a:gd name="T3" fmla="*/ 0 h 193"/>
                  <a:gd name="T4" fmla="*/ 162 w 162"/>
                  <a:gd name="T5" fmla="*/ 9 h 193"/>
                  <a:gd name="T6" fmla="*/ 8 w 162"/>
                  <a:gd name="T7" fmla="*/ 193 h 193"/>
                  <a:gd name="T8" fmla="*/ 0 w 162"/>
                  <a:gd name="T9" fmla="*/ 19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3">
                    <a:moveTo>
                      <a:pt x="0" y="193"/>
                    </a:moveTo>
                    <a:lnTo>
                      <a:pt x="162" y="0"/>
                    </a:lnTo>
                    <a:lnTo>
                      <a:pt x="162" y="9"/>
                    </a:lnTo>
                    <a:lnTo>
                      <a:pt x="8" y="193"/>
                    </a:lnTo>
                    <a:lnTo>
                      <a:pt x="0" y="193"/>
                    </a:lnTo>
                    <a:close/>
                  </a:path>
                </a:pathLst>
              </a:custGeom>
              <a:solidFill>
                <a:srgbClr val="32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4" name="Freeform 588"/>
              <p:cNvSpPr>
                <a:spLocks/>
              </p:cNvSpPr>
              <p:nvPr userDrawn="1"/>
            </p:nvSpPr>
            <p:spPr bwMode="auto">
              <a:xfrm>
                <a:off x="5558" y="220"/>
                <a:ext cx="158" cy="188"/>
              </a:xfrm>
              <a:custGeom>
                <a:avLst/>
                <a:gdLst>
                  <a:gd name="T0" fmla="*/ 0 w 158"/>
                  <a:gd name="T1" fmla="*/ 188 h 188"/>
                  <a:gd name="T2" fmla="*/ 158 w 158"/>
                  <a:gd name="T3" fmla="*/ 0 h 188"/>
                  <a:gd name="T4" fmla="*/ 158 w 158"/>
                  <a:gd name="T5" fmla="*/ 10 h 188"/>
                  <a:gd name="T6" fmla="*/ 8 w 158"/>
                  <a:gd name="T7" fmla="*/ 188 h 188"/>
                  <a:gd name="T8" fmla="*/ 0 w 158"/>
                  <a:gd name="T9" fmla="*/ 188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8">
                    <a:moveTo>
                      <a:pt x="0" y="188"/>
                    </a:moveTo>
                    <a:lnTo>
                      <a:pt x="158" y="0"/>
                    </a:lnTo>
                    <a:lnTo>
                      <a:pt x="158" y="10"/>
                    </a:lnTo>
                    <a:lnTo>
                      <a:pt x="8" y="188"/>
                    </a:lnTo>
                    <a:lnTo>
                      <a:pt x="0" y="188"/>
                    </a:lnTo>
                    <a:close/>
                  </a:path>
                </a:pathLst>
              </a:custGeom>
              <a:solidFill>
                <a:srgbClr val="31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5" name="Freeform 589"/>
              <p:cNvSpPr>
                <a:spLocks/>
              </p:cNvSpPr>
              <p:nvPr userDrawn="1"/>
            </p:nvSpPr>
            <p:spPr bwMode="auto">
              <a:xfrm>
                <a:off x="5562" y="224"/>
                <a:ext cx="154" cy="184"/>
              </a:xfrm>
              <a:custGeom>
                <a:avLst/>
                <a:gdLst>
                  <a:gd name="T0" fmla="*/ 0 w 154"/>
                  <a:gd name="T1" fmla="*/ 184 h 184"/>
                  <a:gd name="T2" fmla="*/ 154 w 154"/>
                  <a:gd name="T3" fmla="*/ 0 h 184"/>
                  <a:gd name="T4" fmla="*/ 154 w 154"/>
                  <a:gd name="T5" fmla="*/ 11 h 184"/>
                  <a:gd name="T6" fmla="*/ 8 w 154"/>
                  <a:gd name="T7" fmla="*/ 184 h 184"/>
                  <a:gd name="T8" fmla="*/ 0 w 154"/>
                  <a:gd name="T9" fmla="*/ 184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4">
                    <a:moveTo>
                      <a:pt x="0" y="184"/>
                    </a:moveTo>
                    <a:lnTo>
                      <a:pt x="154" y="0"/>
                    </a:lnTo>
                    <a:lnTo>
                      <a:pt x="154" y="11"/>
                    </a:lnTo>
                    <a:lnTo>
                      <a:pt x="8" y="184"/>
                    </a:lnTo>
                    <a:lnTo>
                      <a:pt x="0" y="184"/>
                    </a:lnTo>
                    <a:close/>
                  </a:path>
                </a:pathLst>
              </a:custGeom>
              <a:solidFill>
                <a:srgbClr val="30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6" name="Freeform 590"/>
              <p:cNvSpPr>
                <a:spLocks/>
              </p:cNvSpPr>
              <p:nvPr userDrawn="1"/>
            </p:nvSpPr>
            <p:spPr bwMode="auto">
              <a:xfrm>
                <a:off x="5566" y="230"/>
                <a:ext cx="150" cy="178"/>
              </a:xfrm>
              <a:custGeom>
                <a:avLst/>
                <a:gdLst>
                  <a:gd name="T0" fmla="*/ 0 w 150"/>
                  <a:gd name="T1" fmla="*/ 178 h 178"/>
                  <a:gd name="T2" fmla="*/ 150 w 150"/>
                  <a:gd name="T3" fmla="*/ 0 h 178"/>
                  <a:gd name="T4" fmla="*/ 150 w 150"/>
                  <a:gd name="T5" fmla="*/ 9 h 178"/>
                  <a:gd name="T6" fmla="*/ 8 w 150"/>
                  <a:gd name="T7" fmla="*/ 178 h 178"/>
                  <a:gd name="T8" fmla="*/ 0 w 150"/>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78"/>
                    </a:moveTo>
                    <a:lnTo>
                      <a:pt x="150" y="0"/>
                    </a:lnTo>
                    <a:lnTo>
                      <a:pt x="150" y="9"/>
                    </a:lnTo>
                    <a:lnTo>
                      <a:pt x="8" y="178"/>
                    </a:lnTo>
                    <a:lnTo>
                      <a:pt x="0" y="178"/>
                    </a:lnTo>
                    <a:close/>
                  </a:path>
                </a:pathLst>
              </a:custGeom>
              <a:solidFill>
                <a:srgbClr val="2F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7" name="Freeform 591"/>
              <p:cNvSpPr>
                <a:spLocks/>
              </p:cNvSpPr>
              <p:nvPr userDrawn="1"/>
            </p:nvSpPr>
            <p:spPr bwMode="auto">
              <a:xfrm>
                <a:off x="5570" y="235"/>
                <a:ext cx="146" cy="173"/>
              </a:xfrm>
              <a:custGeom>
                <a:avLst/>
                <a:gdLst>
                  <a:gd name="T0" fmla="*/ 0 w 146"/>
                  <a:gd name="T1" fmla="*/ 173 h 173"/>
                  <a:gd name="T2" fmla="*/ 146 w 146"/>
                  <a:gd name="T3" fmla="*/ 0 h 173"/>
                  <a:gd name="T4" fmla="*/ 146 w 146"/>
                  <a:gd name="T5" fmla="*/ 9 h 173"/>
                  <a:gd name="T6" fmla="*/ 8 w 146"/>
                  <a:gd name="T7" fmla="*/ 173 h 173"/>
                  <a:gd name="T8" fmla="*/ 0 w 146"/>
                  <a:gd name="T9" fmla="*/ 17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3">
                    <a:moveTo>
                      <a:pt x="0" y="173"/>
                    </a:moveTo>
                    <a:lnTo>
                      <a:pt x="146" y="0"/>
                    </a:lnTo>
                    <a:lnTo>
                      <a:pt x="146" y="9"/>
                    </a:lnTo>
                    <a:lnTo>
                      <a:pt x="8" y="173"/>
                    </a:lnTo>
                    <a:lnTo>
                      <a:pt x="0" y="173"/>
                    </a:lnTo>
                    <a:close/>
                  </a:path>
                </a:pathLst>
              </a:custGeom>
              <a:solidFill>
                <a:srgbClr val="2D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8" name="Freeform 592"/>
              <p:cNvSpPr>
                <a:spLocks/>
              </p:cNvSpPr>
              <p:nvPr userDrawn="1"/>
            </p:nvSpPr>
            <p:spPr bwMode="auto">
              <a:xfrm>
                <a:off x="5574" y="239"/>
                <a:ext cx="142" cy="169"/>
              </a:xfrm>
              <a:custGeom>
                <a:avLst/>
                <a:gdLst>
                  <a:gd name="T0" fmla="*/ 0 w 142"/>
                  <a:gd name="T1" fmla="*/ 169 h 169"/>
                  <a:gd name="T2" fmla="*/ 142 w 142"/>
                  <a:gd name="T3" fmla="*/ 0 h 169"/>
                  <a:gd name="T4" fmla="*/ 142 w 142"/>
                  <a:gd name="T5" fmla="*/ 10 h 169"/>
                  <a:gd name="T6" fmla="*/ 8 w 142"/>
                  <a:gd name="T7" fmla="*/ 169 h 169"/>
                  <a:gd name="T8" fmla="*/ 0 w 142"/>
                  <a:gd name="T9" fmla="*/ 169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69">
                    <a:moveTo>
                      <a:pt x="0" y="169"/>
                    </a:moveTo>
                    <a:lnTo>
                      <a:pt x="142" y="0"/>
                    </a:lnTo>
                    <a:lnTo>
                      <a:pt x="142" y="10"/>
                    </a:lnTo>
                    <a:lnTo>
                      <a:pt x="8" y="169"/>
                    </a:lnTo>
                    <a:lnTo>
                      <a:pt x="0" y="169"/>
                    </a:lnTo>
                    <a:close/>
                  </a:path>
                </a:pathLst>
              </a:custGeom>
              <a:solidFill>
                <a:srgbClr val="2C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9" name="Freeform 593"/>
              <p:cNvSpPr>
                <a:spLocks/>
              </p:cNvSpPr>
              <p:nvPr userDrawn="1"/>
            </p:nvSpPr>
            <p:spPr bwMode="auto">
              <a:xfrm>
                <a:off x="5578" y="244"/>
                <a:ext cx="138" cy="164"/>
              </a:xfrm>
              <a:custGeom>
                <a:avLst/>
                <a:gdLst>
                  <a:gd name="T0" fmla="*/ 0 w 138"/>
                  <a:gd name="T1" fmla="*/ 164 h 164"/>
                  <a:gd name="T2" fmla="*/ 138 w 138"/>
                  <a:gd name="T3" fmla="*/ 0 h 164"/>
                  <a:gd name="T4" fmla="*/ 138 w 138"/>
                  <a:gd name="T5" fmla="*/ 9 h 164"/>
                  <a:gd name="T6" fmla="*/ 8 w 138"/>
                  <a:gd name="T7" fmla="*/ 164 h 164"/>
                  <a:gd name="T8" fmla="*/ 0 w 138"/>
                  <a:gd name="T9" fmla="*/ 164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4">
                    <a:moveTo>
                      <a:pt x="0" y="164"/>
                    </a:moveTo>
                    <a:lnTo>
                      <a:pt x="138" y="0"/>
                    </a:lnTo>
                    <a:lnTo>
                      <a:pt x="138" y="9"/>
                    </a:lnTo>
                    <a:lnTo>
                      <a:pt x="8" y="164"/>
                    </a:lnTo>
                    <a:lnTo>
                      <a:pt x="0" y="164"/>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0" name="Freeform 594"/>
              <p:cNvSpPr>
                <a:spLocks/>
              </p:cNvSpPr>
              <p:nvPr userDrawn="1"/>
            </p:nvSpPr>
            <p:spPr bwMode="auto">
              <a:xfrm>
                <a:off x="5582" y="249"/>
                <a:ext cx="134" cy="159"/>
              </a:xfrm>
              <a:custGeom>
                <a:avLst/>
                <a:gdLst>
                  <a:gd name="T0" fmla="*/ 0 w 134"/>
                  <a:gd name="T1" fmla="*/ 159 h 159"/>
                  <a:gd name="T2" fmla="*/ 134 w 134"/>
                  <a:gd name="T3" fmla="*/ 0 h 159"/>
                  <a:gd name="T4" fmla="*/ 134 w 134"/>
                  <a:gd name="T5" fmla="*/ 10 h 159"/>
                  <a:gd name="T6" fmla="*/ 8 w 134"/>
                  <a:gd name="T7" fmla="*/ 159 h 159"/>
                  <a:gd name="T8" fmla="*/ 0 w 134"/>
                  <a:gd name="T9" fmla="*/ 15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59">
                    <a:moveTo>
                      <a:pt x="0" y="159"/>
                    </a:moveTo>
                    <a:lnTo>
                      <a:pt x="134" y="0"/>
                    </a:lnTo>
                    <a:lnTo>
                      <a:pt x="134" y="10"/>
                    </a:lnTo>
                    <a:lnTo>
                      <a:pt x="8" y="159"/>
                    </a:lnTo>
                    <a:lnTo>
                      <a:pt x="0" y="159"/>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1" name="Freeform 595"/>
              <p:cNvSpPr>
                <a:spLocks/>
              </p:cNvSpPr>
              <p:nvPr userDrawn="1"/>
            </p:nvSpPr>
            <p:spPr bwMode="auto">
              <a:xfrm>
                <a:off x="5586" y="253"/>
                <a:ext cx="130" cy="155"/>
              </a:xfrm>
              <a:custGeom>
                <a:avLst/>
                <a:gdLst>
                  <a:gd name="T0" fmla="*/ 0 w 130"/>
                  <a:gd name="T1" fmla="*/ 155 h 155"/>
                  <a:gd name="T2" fmla="*/ 130 w 130"/>
                  <a:gd name="T3" fmla="*/ 0 h 155"/>
                  <a:gd name="T4" fmla="*/ 130 w 130"/>
                  <a:gd name="T5" fmla="*/ 11 h 155"/>
                  <a:gd name="T6" fmla="*/ 8 w 130"/>
                  <a:gd name="T7" fmla="*/ 155 h 155"/>
                  <a:gd name="T8" fmla="*/ 0 w 130"/>
                  <a:gd name="T9" fmla="*/ 15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5">
                    <a:moveTo>
                      <a:pt x="0" y="155"/>
                    </a:moveTo>
                    <a:lnTo>
                      <a:pt x="130" y="0"/>
                    </a:lnTo>
                    <a:lnTo>
                      <a:pt x="130" y="11"/>
                    </a:lnTo>
                    <a:lnTo>
                      <a:pt x="8" y="155"/>
                    </a:lnTo>
                    <a:lnTo>
                      <a:pt x="0" y="155"/>
                    </a:lnTo>
                    <a:close/>
                  </a:path>
                </a:pathLst>
              </a:custGeom>
              <a:solidFill>
                <a:srgbClr val="28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2" name="Freeform 596"/>
              <p:cNvSpPr>
                <a:spLocks/>
              </p:cNvSpPr>
              <p:nvPr userDrawn="1"/>
            </p:nvSpPr>
            <p:spPr bwMode="auto">
              <a:xfrm>
                <a:off x="5590" y="259"/>
                <a:ext cx="126" cy="149"/>
              </a:xfrm>
              <a:custGeom>
                <a:avLst/>
                <a:gdLst>
                  <a:gd name="T0" fmla="*/ 0 w 126"/>
                  <a:gd name="T1" fmla="*/ 149 h 149"/>
                  <a:gd name="T2" fmla="*/ 126 w 126"/>
                  <a:gd name="T3" fmla="*/ 0 h 149"/>
                  <a:gd name="T4" fmla="*/ 126 w 126"/>
                  <a:gd name="T5" fmla="*/ 9 h 149"/>
                  <a:gd name="T6" fmla="*/ 9 w 126"/>
                  <a:gd name="T7" fmla="*/ 149 h 149"/>
                  <a:gd name="T8" fmla="*/ 0 w 126"/>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9">
                    <a:moveTo>
                      <a:pt x="0" y="149"/>
                    </a:moveTo>
                    <a:lnTo>
                      <a:pt x="126" y="0"/>
                    </a:lnTo>
                    <a:lnTo>
                      <a:pt x="126" y="9"/>
                    </a:lnTo>
                    <a:lnTo>
                      <a:pt x="9" y="149"/>
                    </a:lnTo>
                    <a:lnTo>
                      <a:pt x="0" y="149"/>
                    </a:lnTo>
                    <a:close/>
                  </a:path>
                </a:pathLst>
              </a:custGeom>
              <a:solidFill>
                <a:srgbClr val="27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3" name="Freeform 597"/>
              <p:cNvSpPr>
                <a:spLocks/>
              </p:cNvSpPr>
              <p:nvPr userDrawn="1"/>
            </p:nvSpPr>
            <p:spPr bwMode="auto">
              <a:xfrm>
                <a:off x="5594" y="264"/>
                <a:ext cx="122" cy="144"/>
              </a:xfrm>
              <a:custGeom>
                <a:avLst/>
                <a:gdLst>
                  <a:gd name="T0" fmla="*/ 0 w 122"/>
                  <a:gd name="T1" fmla="*/ 144 h 144"/>
                  <a:gd name="T2" fmla="*/ 122 w 122"/>
                  <a:gd name="T3" fmla="*/ 0 h 144"/>
                  <a:gd name="T4" fmla="*/ 122 w 122"/>
                  <a:gd name="T5" fmla="*/ 9 h 144"/>
                  <a:gd name="T6" fmla="*/ 9 w 122"/>
                  <a:gd name="T7" fmla="*/ 144 h 144"/>
                  <a:gd name="T8" fmla="*/ 0 w 122"/>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4">
                    <a:moveTo>
                      <a:pt x="0" y="144"/>
                    </a:moveTo>
                    <a:lnTo>
                      <a:pt x="122" y="0"/>
                    </a:lnTo>
                    <a:lnTo>
                      <a:pt x="122" y="9"/>
                    </a:lnTo>
                    <a:lnTo>
                      <a:pt x="9" y="144"/>
                    </a:lnTo>
                    <a:lnTo>
                      <a:pt x="0" y="144"/>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4" name="Freeform 598"/>
              <p:cNvSpPr>
                <a:spLocks/>
              </p:cNvSpPr>
              <p:nvPr userDrawn="1"/>
            </p:nvSpPr>
            <p:spPr bwMode="auto">
              <a:xfrm>
                <a:off x="5599" y="268"/>
                <a:ext cx="117" cy="140"/>
              </a:xfrm>
              <a:custGeom>
                <a:avLst/>
                <a:gdLst>
                  <a:gd name="T0" fmla="*/ 0 w 117"/>
                  <a:gd name="T1" fmla="*/ 140 h 140"/>
                  <a:gd name="T2" fmla="*/ 117 w 117"/>
                  <a:gd name="T3" fmla="*/ 0 h 140"/>
                  <a:gd name="T4" fmla="*/ 117 w 117"/>
                  <a:gd name="T5" fmla="*/ 10 h 140"/>
                  <a:gd name="T6" fmla="*/ 8 w 117"/>
                  <a:gd name="T7" fmla="*/ 140 h 140"/>
                  <a:gd name="T8" fmla="*/ 0 w 117"/>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40"/>
                    </a:moveTo>
                    <a:lnTo>
                      <a:pt x="117" y="0"/>
                    </a:lnTo>
                    <a:lnTo>
                      <a:pt x="117" y="10"/>
                    </a:lnTo>
                    <a:lnTo>
                      <a:pt x="8" y="140"/>
                    </a:lnTo>
                    <a:lnTo>
                      <a:pt x="0" y="140"/>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5" name="Freeform 599"/>
              <p:cNvSpPr>
                <a:spLocks/>
              </p:cNvSpPr>
              <p:nvPr userDrawn="1"/>
            </p:nvSpPr>
            <p:spPr bwMode="auto">
              <a:xfrm>
                <a:off x="5603" y="273"/>
                <a:ext cx="113" cy="135"/>
              </a:xfrm>
              <a:custGeom>
                <a:avLst/>
                <a:gdLst>
                  <a:gd name="T0" fmla="*/ 0 w 113"/>
                  <a:gd name="T1" fmla="*/ 135 h 135"/>
                  <a:gd name="T2" fmla="*/ 113 w 113"/>
                  <a:gd name="T3" fmla="*/ 0 h 135"/>
                  <a:gd name="T4" fmla="*/ 113 w 113"/>
                  <a:gd name="T5" fmla="*/ 9 h 135"/>
                  <a:gd name="T6" fmla="*/ 8 w 113"/>
                  <a:gd name="T7" fmla="*/ 135 h 135"/>
                  <a:gd name="T8" fmla="*/ 0 w 113"/>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5">
                    <a:moveTo>
                      <a:pt x="0" y="135"/>
                    </a:moveTo>
                    <a:lnTo>
                      <a:pt x="113" y="0"/>
                    </a:lnTo>
                    <a:lnTo>
                      <a:pt x="113" y="9"/>
                    </a:lnTo>
                    <a:lnTo>
                      <a:pt x="8" y="135"/>
                    </a:lnTo>
                    <a:lnTo>
                      <a:pt x="0" y="135"/>
                    </a:lnTo>
                    <a:close/>
                  </a:path>
                </a:pathLst>
              </a:custGeom>
              <a:solidFill>
                <a:srgbClr val="23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6" name="Freeform 600"/>
              <p:cNvSpPr>
                <a:spLocks/>
              </p:cNvSpPr>
              <p:nvPr userDrawn="1"/>
            </p:nvSpPr>
            <p:spPr bwMode="auto">
              <a:xfrm>
                <a:off x="5607" y="278"/>
                <a:ext cx="109" cy="130"/>
              </a:xfrm>
              <a:custGeom>
                <a:avLst/>
                <a:gdLst>
                  <a:gd name="T0" fmla="*/ 0 w 109"/>
                  <a:gd name="T1" fmla="*/ 130 h 130"/>
                  <a:gd name="T2" fmla="*/ 109 w 109"/>
                  <a:gd name="T3" fmla="*/ 0 h 130"/>
                  <a:gd name="T4" fmla="*/ 109 w 109"/>
                  <a:gd name="T5" fmla="*/ 10 h 130"/>
                  <a:gd name="T6" fmla="*/ 8 w 109"/>
                  <a:gd name="T7" fmla="*/ 130 h 130"/>
                  <a:gd name="T8" fmla="*/ 0 w 109"/>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30">
                    <a:moveTo>
                      <a:pt x="0" y="130"/>
                    </a:moveTo>
                    <a:lnTo>
                      <a:pt x="109" y="0"/>
                    </a:lnTo>
                    <a:lnTo>
                      <a:pt x="109" y="10"/>
                    </a:lnTo>
                    <a:lnTo>
                      <a:pt x="8" y="130"/>
                    </a:lnTo>
                    <a:lnTo>
                      <a:pt x="0" y="130"/>
                    </a:lnTo>
                    <a:close/>
                  </a:path>
                </a:pathLst>
              </a:custGeom>
              <a:solidFill>
                <a:srgbClr val="22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7" name="Freeform 601"/>
              <p:cNvSpPr>
                <a:spLocks/>
              </p:cNvSpPr>
              <p:nvPr userDrawn="1"/>
            </p:nvSpPr>
            <p:spPr bwMode="auto">
              <a:xfrm>
                <a:off x="5611" y="282"/>
                <a:ext cx="105" cy="126"/>
              </a:xfrm>
              <a:custGeom>
                <a:avLst/>
                <a:gdLst>
                  <a:gd name="T0" fmla="*/ 0 w 105"/>
                  <a:gd name="T1" fmla="*/ 126 h 126"/>
                  <a:gd name="T2" fmla="*/ 105 w 105"/>
                  <a:gd name="T3" fmla="*/ 0 h 126"/>
                  <a:gd name="T4" fmla="*/ 105 w 105"/>
                  <a:gd name="T5" fmla="*/ 11 h 126"/>
                  <a:gd name="T6" fmla="*/ 8 w 105"/>
                  <a:gd name="T7" fmla="*/ 126 h 126"/>
                  <a:gd name="T8" fmla="*/ 0 w 105"/>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6">
                    <a:moveTo>
                      <a:pt x="0" y="126"/>
                    </a:moveTo>
                    <a:lnTo>
                      <a:pt x="105" y="0"/>
                    </a:lnTo>
                    <a:lnTo>
                      <a:pt x="105" y="11"/>
                    </a:lnTo>
                    <a:lnTo>
                      <a:pt x="8" y="126"/>
                    </a:lnTo>
                    <a:lnTo>
                      <a:pt x="0" y="126"/>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8" name="Freeform 602"/>
              <p:cNvSpPr>
                <a:spLocks/>
              </p:cNvSpPr>
              <p:nvPr userDrawn="1"/>
            </p:nvSpPr>
            <p:spPr bwMode="auto">
              <a:xfrm>
                <a:off x="5615" y="288"/>
                <a:ext cx="101" cy="120"/>
              </a:xfrm>
              <a:custGeom>
                <a:avLst/>
                <a:gdLst>
                  <a:gd name="T0" fmla="*/ 0 w 101"/>
                  <a:gd name="T1" fmla="*/ 120 h 120"/>
                  <a:gd name="T2" fmla="*/ 101 w 101"/>
                  <a:gd name="T3" fmla="*/ 0 h 120"/>
                  <a:gd name="T4" fmla="*/ 101 w 101"/>
                  <a:gd name="T5" fmla="*/ 9 h 120"/>
                  <a:gd name="T6" fmla="*/ 8 w 101"/>
                  <a:gd name="T7" fmla="*/ 120 h 120"/>
                  <a:gd name="T8" fmla="*/ 0 w 101"/>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20"/>
                    </a:moveTo>
                    <a:lnTo>
                      <a:pt x="101" y="0"/>
                    </a:lnTo>
                    <a:lnTo>
                      <a:pt x="101" y="9"/>
                    </a:lnTo>
                    <a:lnTo>
                      <a:pt x="8" y="120"/>
                    </a:lnTo>
                    <a:lnTo>
                      <a:pt x="0" y="120"/>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9" name="Freeform 603"/>
              <p:cNvSpPr>
                <a:spLocks/>
              </p:cNvSpPr>
              <p:nvPr userDrawn="1"/>
            </p:nvSpPr>
            <p:spPr bwMode="auto">
              <a:xfrm>
                <a:off x="5619" y="293"/>
                <a:ext cx="97" cy="115"/>
              </a:xfrm>
              <a:custGeom>
                <a:avLst/>
                <a:gdLst>
                  <a:gd name="T0" fmla="*/ 0 w 97"/>
                  <a:gd name="T1" fmla="*/ 115 h 115"/>
                  <a:gd name="T2" fmla="*/ 97 w 97"/>
                  <a:gd name="T3" fmla="*/ 0 h 115"/>
                  <a:gd name="T4" fmla="*/ 97 w 97"/>
                  <a:gd name="T5" fmla="*/ 9 h 115"/>
                  <a:gd name="T6" fmla="*/ 8 w 97"/>
                  <a:gd name="T7" fmla="*/ 115 h 115"/>
                  <a:gd name="T8" fmla="*/ 0 w 97"/>
                  <a:gd name="T9" fmla="*/ 11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5">
                    <a:moveTo>
                      <a:pt x="0" y="115"/>
                    </a:moveTo>
                    <a:lnTo>
                      <a:pt x="97" y="0"/>
                    </a:lnTo>
                    <a:lnTo>
                      <a:pt x="97" y="9"/>
                    </a:lnTo>
                    <a:lnTo>
                      <a:pt x="8" y="115"/>
                    </a:lnTo>
                    <a:lnTo>
                      <a:pt x="0" y="115"/>
                    </a:lnTo>
                    <a:close/>
                  </a:path>
                </a:pathLst>
              </a:custGeom>
              <a:solidFill>
                <a:srgbClr val="1E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0" name="Freeform 604"/>
              <p:cNvSpPr>
                <a:spLocks/>
              </p:cNvSpPr>
              <p:nvPr userDrawn="1"/>
            </p:nvSpPr>
            <p:spPr bwMode="auto">
              <a:xfrm>
                <a:off x="5623" y="297"/>
                <a:ext cx="93" cy="111"/>
              </a:xfrm>
              <a:custGeom>
                <a:avLst/>
                <a:gdLst>
                  <a:gd name="T0" fmla="*/ 0 w 93"/>
                  <a:gd name="T1" fmla="*/ 111 h 111"/>
                  <a:gd name="T2" fmla="*/ 93 w 93"/>
                  <a:gd name="T3" fmla="*/ 0 h 111"/>
                  <a:gd name="T4" fmla="*/ 93 w 93"/>
                  <a:gd name="T5" fmla="*/ 9 h 111"/>
                  <a:gd name="T6" fmla="*/ 7 w 93"/>
                  <a:gd name="T7" fmla="*/ 111 h 111"/>
                  <a:gd name="T8" fmla="*/ 0 w 93"/>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11"/>
                    </a:moveTo>
                    <a:lnTo>
                      <a:pt x="93" y="0"/>
                    </a:lnTo>
                    <a:lnTo>
                      <a:pt x="93" y="9"/>
                    </a:lnTo>
                    <a:lnTo>
                      <a:pt x="7" y="111"/>
                    </a:lnTo>
                    <a:lnTo>
                      <a:pt x="0" y="111"/>
                    </a:lnTo>
                    <a:close/>
                  </a:path>
                </a:pathLst>
              </a:custGeom>
              <a:solidFill>
                <a:srgbClr val="1D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1" name="Freeform 605"/>
              <p:cNvSpPr>
                <a:spLocks/>
              </p:cNvSpPr>
              <p:nvPr userDrawn="1"/>
            </p:nvSpPr>
            <p:spPr bwMode="auto">
              <a:xfrm>
                <a:off x="5627" y="302"/>
                <a:ext cx="89" cy="106"/>
              </a:xfrm>
              <a:custGeom>
                <a:avLst/>
                <a:gdLst>
                  <a:gd name="T0" fmla="*/ 0 w 89"/>
                  <a:gd name="T1" fmla="*/ 106 h 106"/>
                  <a:gd name="T2" fmla="*/ 89 w 89"/>
                  <a:gd name="T3" fmla="*/ 0 h 106"/>
                  <a:gd name="T4" fmla="*/ 89 w 89"/>
                  <a:gd name="T5" fmla="*/ 9 h 106"/>
                  <a:gd name="T6" fmla="*/ 7 w 89"/>
                  <a:gd name="T7" fmla="*/ 106 h 106"/>
                  <a:gd name="T8" fmla="*/ 0 w 8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6">
                    <a:moveTo>
                      <a:pt x="0" y="106"/>
                    </a:moveTo>
                    <a:lnTo>
                      <a:pt x="89" y="0"/>
                    </a:lnTo>
                    <a:lnTo>
                      <a:pt x="89" y="9"/>
                    </a:lnTo>
                    <a:lnTo>
                      <a:pt x="7" y="106"/>
                    </a:lnTo>
                    <a:lnTo>
                      <a:pt x="0" y="106"/>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2" name="Freeform 606"/>
              <p:cNvSpPr>
                <a:spLocks/>
              </p:cNvSpPr>
              <p:nvPr userDrawn="1"/>
            </p:nvSpPr>
            <p:spPr bwMode="auto">
              <a:xfrm>
                <a:off x="5630" y="306"/>
                <a:ext cx="86" cy="102"/>
              </a:xfrm>
              <a:custGeom>
                <a:avLst/>
                <a:gdLst>
                  <a:gd name="T0" fmla="*/ 0 w 86"/>
                  <a:gd name="T1" fmla="*/ 102 h 102"/>
                  <a:gd name="T2" fmla="*/ 86 w 86"/>
                  <a:gd name="T3" fmla="*/ 0 h 102"/>
                  <a:gd name="T4" fmla="*/ 86 w 86"/>
                  <a:gd name="T5" fmla="*/ 11 h 102"/>
                  <a:gd name="T6" fmla="*/ 8 w 86"/>
                  <a:gd name="T7" fmla="*/ 102 h 102"/>
                  <a:gd name="T8" fmla="*/ 0 w 8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2">
                    <a:moveTo>
                      <a:pt x="0" y="102"/>
                    </a:moveTo>
                    <a:lnTo>
                      <a:pt x="86" y="0"/>
                    </a:lnTo>
                    <a:lnTo>
                      <a:pt x="86" y="11"/>
                    </a:lnTo>
                    <a:lnTo>
                      <a:pt x="8" y="102"/>
                    </a:lnTo>
                    <a:lnTo>
                      <a:pt x="0" y="102"/>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3" name="Freeform 607"/>
              <p:cNvSpPr>
                <a:spLocks/>
              </p:cNvSpPr>
              <p:nvPr userDrawn="1"/>
            </p:nvSpPr>
            <p:spPr bwMode="auto">
              <a:xfrm>
                <a:off x="5634" y="311"/>
                <a:ext cx="82" cy="97"/>
              </a:xfrm>
              <a:custGeom>
                <a:avLst/>
                <a:gdLst>
                  <a:gd name="T0" fmla="*/ 0 w 82"/>
                  <a:gd name="T1" fmla="*/ 97 h 97"/>
                  <a:gd name="T2" fmla="*/ 82 w 82"/>
                  <a:gd name="T3" fmla="*/ 0 h 97"/>
                  <a:gd name="T4" fmla="*/ 82 w 82"/>
                  <a:gd name="T5" fmla="*/ 10 h 97"/>
                  <a:gd name="T6" fmla="*/ 8 w 82"/>
                  <a:gd name="T7" fmla="*/ 97 h 97"/>
                  <a:gd name="T8" fmla="*/ 0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0" y="97"/>
                    </a:moveTo>
                    <a:lnTo>
                      <a:pt x="82" y="0"/>
                    </a:lnTo>
                    <a:lnTo>
                      <a:pt x="82" y="10"/>
                    </a:lnTo>
                    <a:lnTo>
                      <a:pt x="8" y="97"/>
                    </a:lnTo>
                    <a:lnTo>
                      <a:pt x="0" y="97"/>
                    </a:lnTo>
                    <a:close/>
                  </a:path>
                </a:pathLst>
              </a:custGeom>
              <a:solidFill>
                <a:srgbClr val="19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4" name="Freeform 608"/>
              <p:cNvSpPr>
                <a:spLocks/>
              </p:cNvSpPr>
              <p:nvPr userDrawn="1"/>
            </p:nvSpPr>
            <p:spPr bwMode="auto">
              <a:xfrm>
                <a:off x="5638" y="317"/>
                <a:ext cx="78" cy="91"/>
              </a:xfrm>
              <a:custGeom>
                <a:avLst/>
                <a:gdLst>
                  <a:gd name="T0" fmla="*/ 0 w 78"/>
                  <a:gd name="T1" fmla="*/ 91 h 91"/>
                  <a:gd name="T2" fmla="*/ 78 w 78"/>
                  <a:gd name="T3" fmla="*/ 0 h 91"/>
                  <a:gd name="T4" fmla="*/ 78 w 78"/>
                  <a:gd name="T5" fmla="*/ 9 h 91"/>
                  <a:gd name="T6" fmla="*/ 8 w 78"/>
                  <a:gd name="T7" fmla="*/ 91 h 91"/>
                  <a:gd name="T8" fmla="*/ 0 w 78"/>
                  <a:gd name="T9" fmla="*/ 9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1">
                    <a:moveTo>
                      <a:pt x="0" y="91"/>
                    </a:moveTo>
                    <a:lnTo>
                      <a:pt x="78" y="0"/>
                    </a:lnTo>
                    <a:lnTo>
                      <a:pt x="78" y="9"/>
                    </a:lnTo>
                    <a:lnTo>
                      <a:pt x="8" y="91"/>
                    </a:lnTo>
                    <a:lnTo>
                      <a:pt x="0" y="91"/>
                    </a:lnTo>
                    <a:close/>
                  </a:path>
                </a:pathLst>
              </a:custGeom>
              <a:solidFill>
                <a:srgbClr val="18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5" name="Freeform 609"/>
              <p:cNvSpPr>
                <a:spLocks/>
              </p:cNvSpPr>
              <p:nvPr userDrawn="1"/>
            </p:nvSpPr>
            <p:spPr bwMode="auto">
              <a:xfrm>
                <a:off x="5642" y="321"/>
                <a:ext cx="74" cy="87"/>
              </a:xfrm>
              <a:custGeom>
                <a:avLst/>
                <a:gdLst>
                  <a:gd name="T0" fmla="*/ 0 w 74"/>
                  <a:gd name="T1" fmla="*/ 87 h 87"/>
                  <a:gd name="T2" fmla="*/ 74 w 74"/>
                  <a:gd name="T3" fmla="*/ 0 h 87"/>
                  <a:gd name="T4" fmla="*/ 74 w 74"/>
                  <a:gd name="T5" fmla="*/ 10 h 87"/>
                  <a:gd name="T6" fmla="*/ 8 w 74"/>
                  <a:gd name="T7" fmla="*/ 87 h 87"/>
                  <a:gd name="T8" fmla="*/ 0 w 74"/>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7">
                    <a:moveTo>
                      <a:pt x="0" y="87"/>
                    </a:moveTo>
                    <a:lnTo>
                      <a:pt x="74" y="0"/>
                    </a:lnTo>
                    <a:lnTo>
                      <a:pt x="74" y="10"/>
                    </a:lnTo>
                    <a:lnTo>
                      <a:pt x="8" y="87"/>
                    </a:lnTo>
                    <a:lnTo>
                      <a:pt x="0" y="87"/>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6" name="Freeform 610"/>
              <p:cNvSpPr>
                <a:spLocks/>
              </p:cNvSpPr>
              <p:nvPr userDrawn="1"/>
            </p:nvSpPr>
            <p:spPr bwMode="auto">
              <a:xfrm>
                <a:off x="5646" y="326"/>
                <a:ext cx="70" cy="82"/>
              </a:xfrm>
              <a:custGeom>
                <a:avLst/>
                <a:gdLst>
                  <a:gd name="T0" fmla="*/ 0 w 70"/>
                  <a:gd name="T1" fmla="*/ 82 h 82"/>
                  <a:gd name="T2" fmla="*/ 70 w 70"/>
                  <a:gd name="T3" fmla="*/ 0 h 82"/>
                  <a:gd name="T4" fmla="*/ 70 w 70"/>
                  <a:gd name="T5" fmla="*/ 9 h 82"/>
                  <a:gd name="T6" fmla="*/ 9 w 70"/>
                  <a:gd name="T7" fmla="*/ 82 h 82"/>
                  <a:gd name="T8" fmla="*/ 0 w 7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2">
                    <a:moveTo>
                      <a:pt x="0" y="82"/>
                    </a:moveTo>
                    <a:lnTo>
                      <a:pt x="70" y="0"/>
                    </a:lnTo>
                    <a:lnTo>
                      <a:pt x="70" y="9"/>
                    </a:lnTo>
                    <a:lnTo>
                      <a:pt x="9" y="82"/>
                    </a:lnTo>
                    <a:lnTo>
                      <a:pt x="0" y="82"/>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7" name="Freeform 611"/>
              <p:cNvSpPr>
                <a:spLocks/>
              </p:cNvSpPr>
              <p:nvPr userDrawn="1"/>
            </p:nvSpPr>
            <p:spPr bwMode="auto">
              <a:xfrm>
                <a:off x="5650" y="331"/>
                <a:ext cx="66" cy="77"/>
              </a:xfrm>
              <a:custGeom>
                <a:avLst/>
                <a:gdLst>
                  <a:gd name="T0" fmla="*/ 0 w 66"/>
                  <a:gd name="T1" fmla="*/ 77 h 77"/>
                  <a:gd name="T2" fmla="*/ 66 w 66"/>
                  <a:gd name="T3" fmla="*/ 0 h 77"/>
                  <a:gd name="T4" fmla="*/ 66 w 66"/>
                  <a:gd name="T5" fmla="*/ 9 h 77"/>
                  <a:gd name="T6" fmla="*/ 9 w 66"/>
                  <a:gd name="T7" fmla="*/ 77 h 77"/>
                  <a:gd name="T8" fmla="*/ 0 w 66"/>
                  <a:gd name="T9" fmla="*/ 7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7">
                    <a:moveTo>
                      <a:pt x="0" y="77"/>
                    </a:moveTo>
                    <a:lnTo>
                      <a:pt x="66" y="0"/>
                    </a:lnTo>
                    <a:lnTo>
                      <a:pt x="66" y="9"/>
                    </a:lnTo>
                    <a:lnTo>
                      <a:pt x="9" y="77"/>
                    </a:lnTo>
                    <a:lnTo>
                      <a:pt x="0" y="77"/>
                    </a:lnTo>
                    <a:close/>
                  </a:path>
                </a:pathLst>
              </a:custGeom>
              <a:solidFill>
                <a:srgbClr val="14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 name="Freeform 612"/>
              <p:cNvSpPr>
                <a:spLocks/>
              </p:cNvSpPr>
              <p:nvPr userDrawn="1"/>
            </p:nvSpPr>
            <p:spPr bwMode="auto">
              <a:xfrm>
                <a:off x="5655" y="335"/>
                <a:ext cx="61" cy="73"/>
              </a:xfrm>
              <a:custGeom>
                <a:avLst/>
                <a:gdLst>
                  <a:gd name="T0" fmla="*/ 0 w 61"/>
                  <a:gd name="T1" fmla="*/ 73 h 73"/>
                  <a:gd name="T2" fmla="*/ 61 w 61"/>
                  <a:gd name="T3" fmla="*/ 0 h 73"/>
                  <a:gd name="T4" fmla="*/ 61 w 61"/>
                  <a:gd name="T5" fmla="*/ 11 h 73"/>
                  <a:gd name="T6" fmla="*/ 8 w 61"/>
                  <a:gd name="T7" fmla="*/ 73 h 73"/>
                  <a:gd name="T8" fmla="*/ 0 w 61"/>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3">
                    <a:moveTo>
                      <a:pt x="0" y="73"/>
                    </a:moveTo>
                    <a:lnTo>
                      <a:pt x="61" y="0"/>
                    </a:lnTo>
                    <a:lnTo>
                      <a:pt x="61" y="11"/>
                    </a:lnTo>
                    <a:lnTo>
                      <a:pt x="8" y="73"/>
                    </a:lnTo>
                    <a:lnTo>
                      <a:pt x="0" y="73"/>
                    </a:lnTo>
                    <a:close/>
                  </a:path>
                </a:pathLst>
              </a:custGeom>
              <a:solidFill>
                <a:srgbClr val="13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 name="Freeform 613"/>
              <p:cNvSpPr>
                <a:spLocks/>
              </p:cNvSpPr>
              <p:nvPr userDrawn="1"/>
            </p:nvSpPr>
            <p:spPr bwMode="auto">
              <a:xfrm>
                <a:off x="5659" y="340"/>
                <a:ext cx="57" cy="68"/>
              </a:xfrm>
              <a:custGeom>
                <a:avLst/>
                <a:gdLst>
                  <a:gd name="T0" fmla="*/ 0 w 57"/>
                  <a:gd name="T1" fmla="*/ 68 h 68"/>
                  <a:gd name="T2" fmla="*/ 57 w 57"/>
                  <a:gd name="T3" fmla="*/ 0 h 68"/>
                  <a:gd name="T4" fmla="*/ 57 w 57"/>
                  <a:gd name="T5" fmla="*/ 10 h 68"/>
                  <a:gd name="T6" fmla="*/ 8 w 57"/>
                  <a:gd name="T7" fmla="*/ 68 h 68"/>
                  <a:gd name="T8" fmla="*/ 0 w 5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8">
                    <a:moveTo>
                      <a:pt x="0" y="68"/>
                    </a:moveTo>
                    <a:lnTo>
                      <a:pt x="57" y="0"/>
                    </a:lnTo>
                    <a:lnTo>
                      <a:pt x="57" y="10"/>
                    </a:lnTo>
                    <a:lnTo>
                      <a:pt x="8" y="68"/>
                    </a:lnTo>
                    <a:lnTo>
                      <a:pt x="0" y="68"/>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 name="Freeform 614"/>
              <p:cNvSpPr>
                <a:spLocks/>
              </p:cNvSpPr>
              <p:nvPr userDrawn="1"/>
            </p:nvSpPr>
            <p:spPr bwMode="auto">
              <a:xfrm>
                <a:off x="5663" y="346"/>
                <a:ext cx="53" cy="62"/>
              </a:xfrm>
              <a:custGeom>
                <a:avLst/>
                <a:gdLst>
                  <a:gd name="T0" fmla="*/ 0 w 53"/>
                  <a:gd name="T1" fmla="*/ 62 h 62"/>
                  <a:gd name="T2" fmla="*/ 53 w 53"/>
                  <a:gd name="T3" fmla="*/ 0 h 62"/>
                  <a:gd name="T4" fmla="*/ 53 w 53"/>
                  <a:gd name="T5" fmla="*/ 9 h 62"/>
                  <a:gd name="T6" fmla="*/ 8 w 53"/>
                  <a:gd name="T7" fmla="*/ 62 h 62"/>
                  <a:gd name="T8" fmla="*/ 0 w 53"/>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2">
                    <a:moveTo>
                      <a:pt x="0" y="62"/>
                    </a:moveTo>
                    <a:lnTo>
                      <a:pt x="53" y="0"/>
                    </a:lnTo>
                    <a:lnTo>
                      <a:pt x="53" y="9"/>
                    </a:lnTo>
                    <a:lnTo>
                      <a:pt x="8" y="62"/>
                    </a:lnTo>
                    <a:lnTo>
                      <a:pt x="0" y="62"/>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 name="Freeform 615"/>
              <p:cNvSpPr>
                <a:spLocks/>
              </p:cNvSpPr>
              <p:nvPr userDrawn="1"/>
            </p:nvSpPr>
            <p:spPr bwMode="auto">
              <a:xfrm>
                <a:off x="5667" y="350"/>
                <a:ext cx="49" cy="58"/>
              </a:xfrm>
              <a:custGeom>
                <a:avLst/>
                <a:gdLst>
                  <a:gd name="T0" fmla="*/ 0 w 49"/>
                  <a:gd name="T1" fmla="*/ 58 h 58"/>
                  <a:gd name="T2" fmla="*/ 49 w 49"/>
                  <a:gd name="T3" fmla="*/ 0 h 58"/>
                  <a:gd name="T4" fmla="*/ 49 w 49"/>
                  <a:gd name="T5" fmla="*/ 10 h 58"/>
                  <a:gd name="T6" fmla="*/ 8 w 49"/>
                  <a:gd name="T7" fmla="*/ 58 h 58"/>
                  <a:gd name="T8" fmla="*/ 0 w 49"/>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8">
                    <a:moveTo>
                      <a:pt x="0" y="58"/>
                    </a:moveTo>
                    <a:lnTo>
                      <a:pt x="49" y="0"/>
                    </a:lnTo>
                    <a:lnTo>
                      <a:pt x="49" y="10"/>
                    </a:lnTo>
                    <a:lnTo>
                      <a:pt x="8" y="58"/>
                    </a:lnTo>
                    <a:lnTo>
                      <a:pt x="0" y="58"/>
                    </a:lnTo>
                    <a:close/>
                  </a:path>
                </a:pathLst>
              </a:custGeom>
              <a:solidFill>
                <a:srgbClr val="0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 name="Freeform 616"/>
              <p:cNvSpPr>
                <a:spLocks/>
              </p:cNvSpPr>
              <p:nvPr userDrawn="1"/>
            </p:nvSpPr>
            <p:spPr bwMode="auto">
              <a:xfrm>
                <a:off x="5671" y="355"/>
                <a:ext cx="45" cy="53"/>
              </a:xfrm>
              <a:custGeom>
                <a:avLst/>
                <a:gdLst>
                  <a:gd name="T0" fmla="*/ 0 w 45"/>
                  <a:gd name="T1" fmla="*/ 53 h 53"/>
                  <a:gd name="T2" fmla="*/ 45 w 45"/>
                  <a:gd name="T3" fmla="*/ 0 h 53"/>
                  <a:gd name="T4" fmla="*/ 45 w 45"/>
                  <a:gd name="T5" fmla="*/ 9 h 53"/>
                  <a:gd name="T6" fmla="*/ 8 w 45"/>
                  <a:gd name="T7" fmla="*/ 53 h 53"/>
                  <a:gd name="T8" fmla="*/ 0 w 4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53"/>
                    </a:moveTo>
                    <a:lnTo>
                      <a:pt x="45" y="0"/>
                    </a:lnTo>
                    <a:lnTo>
                      <a:pt x="45" y="9"/>
                    </a:lnTo>
                    <a:lnTo>
                      <a:pt x="8" y="53"/>
                    </a:lnTo>
                    <a:lnTo>
                      <a:pt x="0" y="53"/>
                    </a:lnTo>
                    <a:close/>
                  </a:path>
                </a:pathLst>
              </a:custGeom>
              <a:solidFill>
                <a:srgbClr val="0E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35" name="Freeform 618"/>
            <p:cNvSpPr>
              <a:spLocks/>
            </p:cNvSpPr>
            <p:nvPr userDrawn="1"/>
          </p:nvSpPr>
          <p:spPr bwMode="auto">
            <a:xfrm>
              <a:off x="5675" y="360"/>
              <a:ext cx="41" cy="48"/>
            </a:xfrm>
            <a:custGeom>
              <a:avLst/>
              <a:gdLst>
                <a:gd name="T0" fmla="*/ 0 w 41"/>
                <a:gd name="T1" fmla="*/ 48 h 48"/>
                <a:gd name="T2" fmla="*/ 41 w 41"/>
                <a:gd name="T3" fmla="*/ 0 h 48"/>
                <a:gd name="T4" fmla="*/ 41 w 41"/>
                <a:gd name="T5" fmla="*/ 9 h 48"/>
                <a:gd name="T6" fmla="*/ 8 w 41"/>
                <a:gd name="T7" fmla="*/ 48 h 48"/>
                <a:gd name="T8" fmla="*/ 0 w 41"/>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48"/>
                  </a:moveTo>
                  <a:lnTo>
                    <a:pt x="41" y="0"/>
                  </a:lnTo>
                  <a:lnTo>
                    <a:pt x="41" y="9"/>
                  </a:lnTo>
                  <a:lnTo>
                    <a:pt x="8" y="48"/>
                  </a:lnTo>
                  <a:lnTo>
                    <a:pt x="0" y="48"/>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6" name="Freeform 619"/>
            <p:cNvSpPr>
              <a:spLocks/>
            </p:cNvSpPr>
            <p:nvPr userDrawn="1"/>
          </p:nvSpPr>
          <p:spPr bwMode="auto">
            <a:xfrm>
              <a:off x="5679" y="364"/>
              <a:ext cx="37" cy="44"/>
            </a:xfrm>
            <a:custGeom>
              <a:avLst/>
              <a:gdLst>
                <a:gd name="T0" fmla="*/ 0 w 37"/>
                <a:gd name="T1" fmla="*/ 44 h 44"/>
                <a:gd name="T2" fmla="*/ 37 w 37"/>
                <a:gd name="T3" fmla="*/ 0 h 44"/>
                <a:gd name="T4" fmla="*/ 37 w 37"/>
                <a:gd name="T5" fmla="*/ 11 h 44"/>
                <a:gd name="T6" fmla="*/ 8 w 37"/>
                <a:gd name="T7" fmla="*/ 44 h 44"/>
                <a:gd name="T8" fmla="*/ 0 w 37"/>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4"/>
                  </a:moveTo>
                  <a:lnTo>
                    <a:pt x="37" y="0"/>
                  </a:lnTo>
                  <a:lnTo>
                    <a:pt x="37" y="11"/>
                  </a:lnTo>
                  <a:lnTo>
                    <a:pt x="8" y="44"/>
                  </a:lnTo>
                  <a:lnTo>
                    <a:pt x="0" y="44"/>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7" name="Freeform 620"/>
            <p:cNvSpPr>
              <a:spLocks/>
            </p:cNvSpPr>
            <p:nvPr userDrawn="1"/>
          </p:nvSpPr>
          <p:spPr bwMode="auto">
            <a:xfrm>
              <a:off x="5683" y="369"/>
              <a:ext cx="33" cy="39"/>
            </a:xfrm>
            <a:custGeom>
              <a:avLst/>
              <a:gdLst>
                <a:gd name="T0" fmla="*/ 0 w 33"/>
                <a:gd name="T1" fmla="*/ 39 h 39"/>
                <a:gd name="T2" fmla="*/ 33 w 33"/>
                <a:gd name="T3" fmla="*/ 0 h 39"/>
                <a:gd name="T4" fmla="*/ 33 w 33"/>
                <a:gd name="T5" fmla="*/ 10 h 39"/>
                <a:gd name="T6" fmla="*/ 8 w 33"/>
                <a:gd name="T7" fmla="*/ 39 h 39"/>
                <a:gd name="T8" fmla="*/ 0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0" y="39"/>
                  </a:moveTo>
                  <a:lnTo>
                    <a:pt x="33" y="0"/>
                  </a:lnTo>
                  <a:lnTo>
                    <a:pt x="33" y="10"/>
                  </a:lnTo>
                  <a:lnTo>
                    <a:pt x="8" y="39"/>
                  </a:lnTo>
                  <a:lnTo>
                    <a:pt x="0" y="39"/>
                  </a:lnTo>
                  <a:close/>
                </a:path>
              </a:pathLst>
            </a:custGeom>
            <a:solidFill>
              <a:srgbClr val="0A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8" name="Freeform 621"/>
            <p:cNvSpPr>
              <a:spLocks/>
            </p:cNvSpPr>
            <p:nvPr userDrawn="1"/>
          </p:nvSpPr>
          <p:spPr bwMode="auto">
            <a:xfrm>
              <a:off x="5687" y="375"/>
              <a:ext cx="29" cy="33"/>
            </a:xfrm>
            <a:custGeom>
              <a:avLst/>
              <a:gdLst>
                <a:gd name="T0" fmla="*/ 0 w 29"/>
                <a:gd name="T1" fmla="*/ 33 h 33"/>
                <a:gd name="T2" fmla="*/ 29 w 29"/>
                <a:gd name="T3" fmla="*/ 0 h 33"/>
                <a:gd name="T4" fmla="*/ 29 w 29"/>
                <a:gd name="T5" fmla="*/ 9 h 33"/>
                <a:gd name="T6" fmla="*/ 8 w 29"/>
                <a:gd name="T7" fmla="*/ 33 h 33"/>
                <a:gd name="T8" fmla="*/ 0 w 2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0" y="33"/>
                  </a:moveTo>
                  <a:lnTo>
                    <a:pt x="29" y="0"/>
                  </a:lnTo>
                  <a:lnTo>
                    <a:pt x="29" y="9"/>
                  </a:lnTo>
                  <a:lnTo>
                    <a:pt x="8" y="33"/>
                  </a:lnTo>
                  <a:lnTo>
                    <a:pt x="0" y="33"/>
                  </a:lnTo>
                  <a:close/>
                </a:path>
              </a:pathLst>
            </a:custGeom>
            <a:solidFill>
              <a:srgbClr val="09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 name="Freeform 622"/>
            <p:cNvSpPr>
              <a:spLocks/>
            </p:cNvSpPr>
            <p:nvPr userDrawn="1"/>
          </p:nvSpPr>
          <p:spPr bwMode="auto">
            <a:xfrm>
              <a:off x="5691" y="379"/>
              <a:ext cx="25" cy="29"/>
            </a:xfrm>
            <a:custGeom>
              <a:avLst/>
              <a:gdLst>
                <a:gd name="T0" fmla="*/ 0 w 25"/>
                <a:gd name="T1" fmla="*/ 29 h 29"/>
                <a:gd name="T2" fmla="*/ 25 w 25"/>
                <a:gd name="T3" fmla="*/ 0 h 29"/>
                <a:gd name="T4" fmla="*/ 25 w 25"/>
                <a:gd name="T5" fmla="*/ 9 h 29"/>
                <a:gd name="T6" fmla="*/ 8 w 25"/>
                <a:gd name="T7" fmla="*/ 29 h 29"/>
                <a:gd name="T8" fmla="*/ 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0" y="29"/>
                  </a:moveTo>
                  <a:lnTo>
                    <a:pt x="25" y="0"/>
                  </a:lnTo>
                  <a:lnTo>
                    <a:pt x="25" y="9"/>
                  </a:lnTo>
                  <a:lnTo>
                    <a:pt x="8" y="29"/>
                  </a:lnTo>
                  <a:lnTo>
                    <a:pt x="0" y="29"/>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 name="Freeform 623"/>
            <p:cNvSpPr>
              <a:spLocks/>
            </p:cNvSpPr>
            <p:nvPr userDrawn="1"/>
          </p:nvSpPr>
          <p:spPr bwMode="auto">
            <a:xfrm>
              <a:off x="5695" y="384"/>
              <a:ext cx="21" cy="24"/>
            </a:xfrm>
            <a:custGeom>
              <a:avLst/>
              <a:gdLst>
                <a:gd name="T0" fmla="*/ 0 w 21"/>
                <a:gd name="T1" fmla="*/ 24 h 24"/>
                <a:gd name="T2" fmla="*/ 21 w 21"/>
                <a:gd name="T3" fmla="*/ 0 h 24"/>
                <a:gd name="T4" fmla="*/ 21 w 21"/>
                <a:gd name="T5" fmla="*/ 9 h 24"/>
                <a:gd name="T6" fmla="*/ 8 w 21"/>
                <a:gd name="T7" fmla="*/ 24 h 24"/>
                <a:gd name="T8" fmla="*/ 0 w 21"/>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0" y="24"/>
                  </a:moveTo>
                  <a:lnTo>
                    <a:pt x="21" y="0"/>
                  </a:lnTo>
                  <a:lnTo>
                    <a:pt x="21" y="9"/>
                  </a:lnTo>
                  <a:lnTo>
                    <a:pt x="8" y="24"/>
                  </a:lnTo>
                  <a:lnTo>
                    <a:pt x="0" y="24"/>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 name="Freeform 624"/>
            <p:cNvSpPr>
              <a:spLocks/>
            </p:cNvSpPr>
            <p:nvPr userDrawn="1"/>
          </p:nvSpPr>
          <p:spPr bwMode="auto">
            <a:xfrm>
              <a:off x="5699" y="388"/>
              <a:ext cx="17" cy="20"/>
            </a:xfrm>
            <a:custGeom>
              <a:avLst/>
              <a:gdLst>
                <a:gd name="T0" fmla="*/ 0 w 17"/>
                <a:gd name="T1" fmla="*/ 20 h 20"/>
                <a:gd name="T2" fmla="*/ 17 w 17"/>
                <a:gd name="T3" fmla="*/ 0 h 20"/>
                <a:gd name="T4" fmla="*/ 17 w 17"/>
                <a:gd name="T5" fmla="*/ 10 h 20"/>
                <a:gd name="T6" fmla="*/ 8 w 17"/>
                <a:gd name="T7" fmla="*/ 20 h 20"/>
                <a:gd name="T8" fmla="*/ 0 w 17"/>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0"/>
                  </a:moveTo>
                  <a:lnTo>
                    <a:pt x="17" y="0"/>
                  </a:lnTo>
                  <a:lnTo>
                    <a:pt x="17" y="10"/>
                  </a:lnTo>
                  <a:lnTo>
                    <a:pt x="8" y="20"/>
                  </a:lnTo>
                  <a:lnTo>
                    <a:pt x="0" y="20"/>
                  </a:lnTo>
                  <a:close/>
                </a:path>
              </a:pathLst>
            </a:custGeom>
            <a:solidFill>
              <a:srgbClr val="05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2" name="Freeform 625"/>
            <p:cNvSpPr>
              <a:spLocks/>
            </p:cNvSpPr>
            <p:nvPr userDrawn="1"/>
          </p:nvSpPr>
          <p:spPr bwMode="auto">
            <a:xfrm>
              <a:off x="5703" y="393"/>
              <a:ext cx="13" cy="15"/>
            </a:xfrm>
            <a:custGeom>
              <a:avLst/>
              <a:gdLst>
                <a:gd name="T0" fmla="*/ 0 w 13"/>
                <a:gd name="T1" fmla="*/ 15 h 15"/>
                <a:gd name="T2" fmla="*/ 13 w 13"/>
                <a:gd name="T3" fmla="*/ 0 h 15"/>
                <a:gd name="T4" fmla="*/ 13 w 13"/>
                <a:gd name="T5" fmla="*/ 9 h 15"/>
                <a:gd name="T6" fmla="*/ 8 w 13"/>
                <a:gd name="T7" fmla="*/ 15 h 15"/>
                <a:gd name="T8" fmla="*/ 0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15"/>
                  </a:moveTo>
                  <a:lnTo>
                    <a:pt x="13" y="0"/>
                  </a:lnTo>
                  <a:lnTo>
                    <a:pt x="13" y="9"/>
                  </a:lnTo>
                  <a:lnTo>
                    <a:pt x="8" y="15"/>
                  </a:lnTo>
                  <a:lnTo>
                    <a:pt x="0" y="15"/>
                  </a:lnTo>
                  <a:close/>
                </a:path>
              </a:pathLst>
            </a:custGeom>
            <a:solidFill>
              <a:srgbClr val="04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3" name="Freeform 626"/>
            <p:cNvSpPr>
              <a:spLocks/>
            </p:cNvSpPr>
            <p:nvPr userDrawn="1"/>
          </p:nvSpPr>
          <p:spPr bwMode="auto">
            <a:xfrm>
              <a:off x="5707" y="398"/>
              <a:ext cx="9" cy="10"/>
            </a:xfrm>
            <a:custGeom>
              <a:avLst/>
              <a:gdLst>
                <a:gd name="T0" fmla="*/ 0 w 9"/>
                <a:gd name="T1" fmla="*/ 10 h 10"/>
                <a:gd name="T2" fmla="*/ 9 w 9"/>
                <a:gd name="T3" fmla="*/ 0 h 10"/>
                <a:gd name="T4" fmla="*/ 9 w 9"/>
                <a:gd name="T5" fmla="*/ 10 h 10"/>
                <a:gd name="T6" fmla="*/ 0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10"/>
                  </a:moveTo>
                  <a:lnTo>
                    <a:pt x="9" y="0"/>
                  </a:lnTo>
                  <a:lnTo>
                    <a:pt x="9" y="10"/>
                  </a:lnTo>
                  <a:lnTo>
                    <a:pt x="0" y="10"/>
                  </a:lnTo>
                  <a:close/>
                </a:path>
              </a:pathLst>
            </a:custGeom>
            <a:solidFill>
              <a:srgbClr val="023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4" name="Freeform 627"/>
            <p:cNvSpPr>
              <a:spLocks/>
            </p:cNvSpPr>
            <p:nvPr userDrawn="1"/>
          </p:nvSpPr>
          <p:spPr bwMode="auto">
            <a:xfrm>
              <a:off x="5711" y="402"/>
              <a:ext cx="5" cy="6"/>
            </a:xfrm>
            <a:custGeom>
              <a:avLst/>
              <a:gdLst>
                <a:gd name="T0" fmla="*/ 0 w 5"/>
                <a:gd name="T1" fmla="*/ 6 h 6"/>
                <a:gd name="T2" fmla="*/ 5 w 5"/>
                <a:gd name="T3" fmla="*/ 0 h 6"/>
                <a:gd name="T4" fmla="*/ 5 w 5"/>
                <a:gd name="T5" fmla="*/ 6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5" y="0"/>
                  </a:lnTo>
                  <a:lnTo>
                    <a:pt x="5" y="6"/>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5" name="Freeform 632"/>
            <p:cNvSpPr>
              <a:spLocks/>
            </p:cNvSpPr>
            <p:nvPr userDrawn="1"/>
          </p:nvSpPr>
          <p:spPr bwMode="auto">
            <a:xfrm>
              <a:off x="5646" y="201"/>
              <a:ext cx="32" cy="31"/>
            </a:xfrm>
            <a:custGeom>
              <a:avLst/>
              <a:gdLst>
                <a:gd name="T0" fmla="*/ 32 w 32"/>
                <a:gd name="T1" fmla="*/ 15 h 31"/>
                <a:gd name="T2" fmla="*/ 32 w 32"/>
                <a:gd name="T3" fmla="*/ 13 h 31"/>
                <a:gd name="T4" fmla="*/ 32 w 32"/>
                <a:gd name="T5" fmla="*/ 11 h 31"/>
                <a:gd name="T6" fmla="*/ 31 w 32"/>
                <a:gd name="T7" fmla="*/ 9 h 31"/>
                <a:gd name="T8" fmla="*/ 29 w 32"/>
                <a:gd name="T9" fmla="*/ 7 h 31"/>
                <a:gd name="T10" fmla="*/ 29 w 32"/>
                <a:gd name="T11" fmla="*/ 5 h 31"/>
                <a:gd name="T12" fmla="*/ 28 w 32"/>
                <a:gd name="T13" fmla="*/ 3 h 31"/>
                <a:gd name="T14" fmla="*/ 25 w 32"/>
                <a:gd name="T15" fmla="*/ 2 h 31"/>
                <a:gd name="T16" fmla="*/ 24 w 32"/>
                <a:gd name="T17" fmla="*/ 1 h 31"/>
                <a:gd name="T18" fmla="*/ 23 w 32"/>
                <a:gd name="T19" fmla="*/ 1 h 31"/>
                <a:gd name="T20" fmla="*/ 20 w 32"/>
                <a:gd name="T21" fmla="*/ 0 h 31"/>
                <a:gd name="T22" fmla="*/ 19 w 32"/>
                <a:gd name="T23" fmla="*/ 0 h 31"/>
                <a:gd name="T24" fmla="*/ 16 w 32"/>
                <a:gd name="T25" fmla="*/ 0 h 31"/>
                <a:gd name="T26" fmla="*/ 15 w 32"/>
                <a:gd name="T27" fmla="*/ 0 h 31"/>
                <a:gd name="T28" fmla="*/ 12 w 32"/>
                <a:gd name="T29" fmla="*/ 0 h 31"/>
                <a:gd name="T30" fmla="*/ 11 w 32"/>
                <a:gd name="T31" fmla="*/ 1 h 31"/>
                <a:gd name="T32" fmla="*/ 8 w 32"/>
                <a:gd name="T33" fmla="*/ 1 h 31"/>
                <a:gd name="T34" fmla="*/ 7 w 32"/>
                <a:gd name="T35" fmla="*/ 2 h 31"/>
                <a:gd name="T36" fmla="*/ 6 w 32"/>
                <a:gd name="T37" fmla="*/ 3 h 31"/>
                <a:gd name="T38" fmla="*/ 4 w 32"/>
                <a:gd name="T39" fmla="*/ 5 h 31"/>
                <a:gd name="T40" fmla="*/ 3 w 32"/>
                <a:gd name="T41" fmla="*/ 7 h 31"/>
                <a:gd name="T42" fmla="*/ 2 w 32"/>
                <a:gd name="T43" fmla="*/ 9 h 31"/>
                <a:gd name="T44" fmla="*/ 2 w 32"/>
                <a:gd name="T45" fmla="*/ 11 h 31"/>
                <a:gd name="T46" fmla="*/ 0 w 32"/>
                <a:gd name="T47" fmla="*/ 13 h 31"/>
                <a:gd name="T48" fmla="*/ 0 w 32"/>
                <a:gd name="T49" fmla="*/ 15 h 31"/>
                <a:gd name="T50" fmla="*/ 0 w 32"/>
                <a:gd name="T51" fmla="*/ 17 h 31"/>
                <a:gd name="T52" fmla="*/ 2 w 32"/>
                <a:gd name="T53" fmla="*/ 19 h 31"/>
                <a:gd name="T54" fmla="*/ 2 w 32"/>
                <a:gd name="T55" fmla="*/ 21 h 31"/>
                <a:gd name="T56" fmla="*/ 3 w 32"/>
                <a:gd name="T57" fmla="*/ 23 h 31"/>
                <a:gd name="T58" fmla="*/ 4 w 32"/>
                <a:gd name="T59" fmla="*/ 25 h 31"/>
                <a:gd name="T60" fmla="*/ 6 w 32"/>
                <a:gd name="T61" fmla="*/ 26 h 31"/>
                <a:gd name="T62" fmla="*/ 7 w 32"/>
                <a:gd name="T63" fmla="*/ 27 h 31"/>
                <a:gd name="T64" fmla="*/ 8 w 32"/>
                <a:gd name="T65" fmla="*/ 29 h 31"/>
                <a:gd name="T66" fmla="*/ 11 w 32"/>
                <a:gd name="T67" fmla="*/ 30 h 31"/>
                <a:gd name="T68" fmla="*/ 12 w 32"/>
                <a:gd name="T69" fmla="*/ 30 h 31"/>
                <a:gd name="T70" fmla="*/ 15 w 32"/>
                <a:gd name="T71" fmla="*/ 31 h 31"/>
                <a:gd name="T72" fmla="*/ 16 w 32"/>
                <a:gd name="T73" fmla="*/ 31 h 31"/>
                <a:gd name="T74" fmla="*/ 19 w 32"/>
                <a:gd name="T75" fmla="*/ 31 h 31"/>
                <a:gd name="T76" fmla="*/ 20 w 32"/>
                <a:gd name="T77" fmla="*/ 30 h 31"/>
                <a:gd name="T78" fmla="*/ 23 w 32"/>
                <a:gd name="T79" fmla="*/ 30 h 31"/>
                <a:gd name="T80" fmla="*/ 24 w 32"/>
                <a:gd name="T81" fmla="*/ 29 h 31"/>
                <a:gd name="T82" fmla="*/ 25 w 32"/>
                <a:gd name="T83" fmla="*/ 27 h 31"/>
                <a:gd name="T84" fmla="*/ 28 w 32"/>
                <a:gd name="T85" fmla="*/ 26 h 31"/>
                <a:gd name="T86" fmla="*/ 29 w 32"/>
                <a:gd name="T87" fmla="*/ 25 h 31"/>
                <a:gd name="T88" fmla="*/ 29 w 32"/>
                <a:gd name="T89" fmla="*/ 23 h 31"/>
                <a:gd name="T90" fmla="*/ 31 w 32"/>
                <a:gd name="T91" fmla="*/ 21 h 31"/>
                <a:gd name="T92" fmla="*/ 32 w 32"/>
                <a:gd name="T93" fmla="*/ 19 h 31"/>
                <a:gd name="T94" fmla="*/ 32 w 32"/>
                <a:gd name="T95" fmla="*/ 17 h 31"/>
                <a:gd name="T96" fmla="*/ 32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5"/>
                  </a:moveTo>
                  <a:lnTo>
                    <a:pt x="32" y="13"/>
                  </a:lnTo>
                  <a:lnTo>
                    <a:pt x="32" y="11"/>
                  </a:lnTo>
                  <a:lnTo>
                    <a:pt x="31" y="9"/>
                  </a:lnTo>
                  <a:lnTo>
                    <a:pt x="29" y="7"/>
                  </a:lnTo>
                  <a:lnTo>
                    <a:pt x="29" y="5"/>
                  </a:lnTo>
                  <a:lnTo>
                    <a:pt x="28" y="3"/>
                  </a:lnTo>
                  <a:lnTo>
                    <a:pt x="25" y="2"/>
                  </a:lnTo>
                  <a:lnTo>
                    <a:pt x="24" y="1"/>
                  </a:lnTo>
                  <a:lnTo>
                    <a:pt x="23" y="1"/>
                  </a:lnTo>
                  <a:lnTo>
                    <a:pt x="20" y="0"/>
                  </a:lnTo>
                  <a:lnTo>
                    <a:pt x="19" y="0"/>
                  </a:lnTo>
                  <a:lnTo>
                    <a:pt x="16" y="0"/>
                  </a:lnTo>
                  <a:lnTo>
                    <a:pt x="15" y="0"/>
                  </a:lnTo>
                  <a:lnTo>
                    <a:pt x="12" y="0"/>
                  </a:lnTo>
                  <a:lnTo>
                    <a:pt x="11" y="1"/>
                  </a:lnTo>
                  <a:lnTo>
                    <a:pt x="8" y="1"/>
                  </a:lnTo>
                  <a:lnTo>
                    <a:pt x="7" y="2"/>
                  </a:lnTo>
                  <a:lnTo>
                    <a:pt x="6" y="3"/>
                  </a:lnTo>
                  <a:lnTo>
                    <a:pt x="4" y="5"/>
                  </a:lnTo>
                  <a:lnTo>
                    <a:pt x="3" y="7"/>
                  </a:lnTo>
                  <a:lnTo>
                    <a:pt x="2" y="9"/>
                  </a:lnTo>
                  <a:lnTo>
                    <a:pt x="2" y="11"/>
                  </a:lnTo>
                  <a:lnTo>
                    <a:pt x="0" y="13"/>
                  </a:lnTo>
                  <a:lnTo>
                    <a:pt x="0" y="15"/>
                  </a:lnTo>
                  <a:lnTo>
                    <a:pt x="0" y="17"/>
                  </a:lnTo>
                  <a:lnTo>
                    <a:pt x="2" y="19"/>
                  </a:lnTo>
                  <a:lnTo>
                    <a:pt x="2" y="21"/>
                  </a:lnTo>
                  <a:lnTo>
                    <a:pt x="3" y="23"/>
                  </a:lnTo>
                  <a:lnTo>
                    <a:pt x="4" y="25"/>
                  </a:lnTo>
                  <a:lnTo>
                    <a:pt x="6" y="26"/>
                  </a:lnTo>
                  <a:lnTo>
                    <a:pt x="7" y="27"/>
                  </a:lnTo>
                  <a:lnTo>
                    <a:pt x="8" y="29"/>
                  </a:lnTo>
                  <a:lnTo>
                    <a:pt x="11" y="30"/>
                  </a:lnTo>
                  <a:lnTo>
                    <a:pt x="12" y="30"/>
                  </a:lnTo>
                  <a:lnTo>
                    <a:pt x="15" y="31"/>
                  </a:lnTo>
                  <a:lnTo>
                    <a:pt x="16" y="31"/>
                  </a:lnTo>
                  <a:lnTo>
                    <a:pt x="19" y="31"/>
                  </a:lnTo>
                  <a:lnTo>
                    <a:pt x="20" y="30"/>
                  </a:lnTo>
                  <a:lnTo>
                    <a:pt x="23" y="30"/>
                  </a:lnTo>
                  <a:lnTo>
                    <a:pt x="24" y="29"/>
                  </a:lnTo>
                  <a:lnTo>
                    <a:pt x="25" y="27"/>
                  </a:lnTo>
                  <a:lnTo>
                    <a:pt x="28" y="26"/>
                  </a:lnTo>
                  <a:lnTo>
                    <a:pt x="29" y="25"/>
                  </a:lnTo>
                  <a:lnTo>
                    <a:pt x="29" y="23"/>
                  </a:lnTo>
                  <a:lnTo>
                    <a:pt x="31" y="21"/>
                  </a:lnTo>
                  <a:lnTo>
                    <a:pt x="32" y="19"/>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6" name="Freeform 633"/>
            <p:cNvSpPr>
              <a:spLocks/>
            </p:cNvSpPr>
            <p:nvPr userDrawn="1"/>
          </p:nvSpPr>
          <p:spPr bwMode="auto">
            <a:xfrm>
              <a:off x="5463" y="115"/>
              <a:ext cx="39" cy="212"/>
            </a:xfrm>
            <a:custGeom>
              <a:avLst/>
              <a:gdLst>
                <a:gd name="T0" fmla="*/ 16 w 39"/>
                <a:gd name="T1" fmla="*/ 212 h 212"/>
                <a:gd name="T2" fmla="*/ 39 w 39"/>
                <a:gd name="T3" fmla="*/ 2 h 212"/>
                <a:gd name="T4" fmla="*/ 24 w 39"/>
                <a:gd name="T5" fmla="*/ 0 h 212"/>
                <a:gd name="T6" fmla="*/ 0 w 39"/>
                <a:gd name="T7" fmla="*/ 211 h 212"/>
                <a:gd name="T8" fmla="*/ 16 w 39"/>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12">
                  <a:moveTo>
                    <a:pt x="16" y="212"/>
                  </a:moveTo>
                  <a:lnTo>
                    <a:pt x="39" y="2"/>
                  </a:lnTo>
                  <a:lnTo>
                    <a:pt x="24" y="0"/>
                  </a:lnTo>
                  <a:lnTo>
                    <a:pt x="0" y="211"/>
                  </a:lnTo>
                  <a:lnTo>
                    <a:pt x="16"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7" name="Rectangle 634"/>
            <p:cNvSpPr>
              <a:spLocks noChangeArrowheads="1"/>
            </p:cNvSpPr>
            <p:nvPr userDrawn="1"/>
          </p:nvSpPr>
          <p:spPr bwMode="auto">
            <a:xfrm>
              <a:off x="5469" y="314"/>
              <a:ext cx="6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248" name="Freeform 635"/>
            <p:cNvSpPr>
              <a:spLocks/>
            </p:cNvSpPr>
            <p:nvPr userDrawn="1"/>
          </p:nvSpPr>
          <p:spPr bwMode="auto">
            <a:xfrm>
              <a:off x="5425" y="150"/>
              <a:ext cx="33" cy="32"/>
            </a:xfrm>
            <a:custGeom>
              <a:avLst/>
              <a:gdLst>
                <a:gd name="T0" fmla="*/ 33 w 33"/>
                <a:gd name="T1" fmla="*/ 16 h 32"/>
                <a:gd name="T2" fmla="*/ 32 w 33"/>
                <a:gd name="T3" fmla="*/ 15 h 32"/>
                <a:gd name="T4" fmla="*/ 32 w 33"/>
                <a:gd name="T5" fmla="*/ 12 h 32"/>
                <a:gd name="T6" fmla="*/ 32 w 33"/>
                <a:gd name="T7" fmla="*/ 11 h 32"/>
                <a:gd name="T8" fmla="*/ 30 w 33"/>
                <a:gd name="T9" fmla="*/ 8 h 32"/>
                <a:gd name="T10" fmla="*/ 29 w 33"/>
                <a:gd name="T11" fmla="*/ 7 h 32"/>
                <a:gd name="T12" fmla="*/ 28 w 33"/>
                <a:gd name="T13" fmla="*/ 6 h 32"/>
                <a:gd name="T14" fmla="*/ 27 w 33"/>
                <a:gd name="T15" fmla="*/ 4 h 32"/>
                <a:gd name="T16" fmla="*/ 24 w 33"/>
                <a:gd name="T17" fmla="*/ 3 h 32"/>
                <a:gd name="T18" fmla="*/ 23 w 33"/>
                <a:gd name="T19" fmla="*/ 2 h 32"/>
                <a:gd name="T20" fmla="*/ 21 w 33"/>
                <a:gd name="T21" fmla="*/ 2 h 32"/>
                <a:gd name="T22" fmla="*/ 19 w 33"/>
                <a:gd name="T23" fmla="*/ 0 h 32"/>
                <a:gd name="T24" fmla="*/ 16 w 33"/>
                <a:gd name="T25" fmla="*/ 0 h 32"/>
                <a:gd name="T26" fmla="*/ 13 w 33"/>
                <a:gd name="T27" fmla="*/ 0 h 32"/>
                <a:gd name="T28" fmla="*/ 12 w 33"/>
                <a:gd name="T29" fmla="*/ 2 h 32"/>
                <a:gd name="T30" fmla="*/ 9 w 33"/>
                <a:gd name="T31" fmla="*/ 2 h 32"/>
                <a:gd name="T32" fmla="*/ 8 w 33"/>
                <a:gd name="T33" fmla="*/ 3 h 32"/>
                <a:gd name="T34" fmla="*/ 7 w 33"/>
                <a:gd name="T35" fmla="*/ 4 h 32"/>
                <a:gd name="T36" fmla="*/ 5 w 33"/>
                <a:gd name="T37" fmla="*/ 6 h 32"/>
                <a:gd name="T38" fmla="*/ 4 w 33"/>
                <a:gd name="T39" fmla="*/ 7 h 32"/>
                <a:gd name="T40" fmla="*/ 3 w 33"/>
                <a:gd name="T41" fmla="*/ 8 h 32"/>
                <a:gd name="T42" fmla="*/ 2 w 33"/>
                <a:gd name="T43" fmla="*/ 11 h 32"/>
                <a:gd name="T44" fmla="*/ 2 w 33"/>
                <a:gd name="T45" fmla="*/ 12 h 32"/>
                <a:gd name="T46" fmla="*/ 0 w 33"/>
                <a:gd name="T47" fmla="*/ 15 h 32"/>
                <a:gd name="T48" fmla="*/ 0 w 33"/>
                <a:gd name="T49" fmla="*/ 16 h 32"/>
                <a:gd name="T50" fmla="*/ 0 w 33"/>
                <a:gd name="T51" fmla="*/ 19 h 32"/>
                <a:gd name="T52" fmla="*/ 2 w 33"/>
                <a:gd name="T53" fmla="*/ 20 h 32"/>
                <a:gd name="T54" fmla="*/ 2 w 33"/>
                <a:gd name="T55" fmla="*/ 23 h 32"/>
                <a:gd name="T56" fmla="*/ 3 w 33"/>
                <a:gd name="T57" fmla="*/ 24 h 32"/>
                <a:gd name="T58" fmla="*/ 4 w 33"/>
                <a:gd name="T59" fmla="*/ 27 h 32"/>
                <a:gd name="T60" fmla="*/ 5 w 33"/>
                <a:gd name="T61" fmla="*/ 28 h 32"/>
                <a:gd name="T62" fmla="*/ 7 w 33"/>
                <a:gd name="T63" fmla="*/ 29 h 32"/>
                <a:gd name="T64" fmla="*/ 8 w 33"/>
                <a:gd name="T65" fmla="*/ 29 h 32"/>
                <a:gd name="T66" fmla="*/ 9 w 33"/>
                <a:gd name="T67" fmla="*/ 31 h 32"/>
                <a:gd name="T68" fmla="*/ 12 w 33"/>
                <a:gd name="T69" fmla="*/ 32 h 32"/>
                <a:gd name="T70" fmla="*/ 13 w 33"/>
                <a:gd name="T71" fmla="*/ 32 h 32"/>
                <a:gd name="T72" fmla="*/ 16 w 33"/>
                <a:gd name="T73" fmla="*/ 32 h 32"/>
                <a:gd name="T74" fmla="*/ 19 w 33"/>
                <a:gd name="T75" fmla="*/ 32 h 32"/>
                <a:gd name="T76" fmla="*/ 21 w 33"/>
                <a:gd name="T77" fmla="*/ 32 h 32"/>
                <a:gd name="T78" fmla="*/ 23 w 33"/>
                <a:gd name="T79" fmla="*/ 31 h 32"/>
                <a:gd name="T80" fmla="*/ 24 w 33"/>
                <a:gd name="T81" fmla="*/ 29 h 32"/>
                <a:gd name="T82" fmla="*/ 27 w 33"/>
                <a:gd name="T83" fmla="*/ 29 h 32"/>
                <a:gd name="T84" fmla="*/ 28 w 33"/>
                <a:gd name="T85" fmla="*/ 28 h 32"/>
                <a:gd name="T86" fmla="*/ 29 w 33"/>
                <a:gd name="T87" fmla="*/ 27 h 32"/>
                <a:gd name="T88" fmla="*/ 30 w 33"/>
                <a:gd name="T89" fmla="*/ 24 h 32"/>
                <a:gd name="T90" fmla="*/ 32 w 33"/>
                <a:gd name="T91" fmla="*/ 23 h 32"/>
                <a:gd name="T92" fmla="*/ 32 w 33"/>
                <a:gd name="T93" fmla="*/ 20 h 32"/>
                <a:gd name="T94" fmla="*/ 32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2" y="15"/>
                  </a:lnTo>
                  <a:lnTo>
                    <a:pt x="32" y="12"/>
                  </a:lnTo>
                  <a:lnTo>
                    <a:pt x="32" y="11"/>
                  </a:lnTo>
                  <a:lnTo>
                    <a:pt x="30" y="8"/>
                  </a:lnTo>
                  <a:lnTo>
                    <a:pt x="29" y="7"/>
                  </a:lnTo>
                  <a:lnTo>
                    <a:pt x="28" y="6"/>
                  </a:lnTo>
                  <a:lnTo>
                    <a:pt x="27" y="4"/>
                  </a:lnTo>
                  <a:lnTo>
                    <a:pt x="24" y="3"/>
                  </a:lnTo>
                  <a:lnTo>
                    <a:pt x="23" y="2"/>
                  </a:lnTo>
                  <a:lnTo>
                    <a:pt x="21" y="2"/>
                  </a:lnTo>
                  <a:lnTo>
                    <a:pt x="19" y="0"/>
                  </a:lnTo>
                  <a:lnTo>
                    <a:pt x="16" y="0"/>
                  </a:lnTo>
                  <a:lnTo>
                    <a:pt x="13" y="0"/>
                  </a:lnTo>
                  <a:lnTo>
                    <a:pt x="12" y="2"/>
                  </a:lnTo>
                  <a:lnTo>
                    <a:pt x="9" y="2"/>
                  </a:lnTo>
                  <a:lnTo>
                    <a:pt x="8" y="3"/>
                  </a:lnTo>
                  <a:lnTo>
                    <a:pt x="7" y="4"/>
                  </a:lnTo>
                  <a:lnTo>
                    <a:pt x="5" y="6"/>
                  </a:lnTo>
                  <a:lnTo>
                    <a:pt x="4" y="7"/>
                  </a:lnTo>
                  <a:lnTo>
                    <a:pt x="3" y="8"/>
                  </a:lnTo>
                  <a:lnTo>
                    <a:pt x="2" y="11"/>
                  </a:lnTo>
                  <a:lnTo>
                    <a:pt x="2" y="12"/>
                  </a:lnTo>
                  <a:lnTo>
                    <a:pt x="0" y="15"/>
                  </a:lnTo>
                  <a:lnTo>
                    <a:pt x="0" y="16"/>
                  </a:lnTo>
                  <a:lnTo>
                    <a:pt x="0" y="19"/>
                  </a:lnTo>
                  <a:lnTo>
                    <a:pt x="2" y="20"/>
                  </a:lnTo>
                  <a:lnTo>
                    <a:pt x="2" y="23"/>
                  </a:lnTo>
                  <a:lnTo>
                    <a:pt x="3" y="24"/>
                  </a:lnTo>
                  <a:lnTo>
                    <a:pt x="4" y="27"/>
                  </a:lnTo>
                  <a:lnTo>
                    <a:pt x="5" y="28"/>
                  </a:lnTo>
                  <a:lnTo>
                    <a:pt x="7" y="29"/>
                  </a:lnTo>
                  <a:lnTo>
                    <a:pt x="8" y="29"/>
                  </a:lnTo>
                  <a:lnTo>
                    <a:pt x="9" y="31"/>
                  </a:lnTo>
                  <a:lnTo>
                    <a:pt x="12" y="32"/>
                  </a:lnTo>
                  <a:lnTo>
                    <a:pt x="13" y="32"/>
                  </a:lnTo>
                  <a:lnTo>
                    <a:pt x="16" y="32"/>
                  </a:lnTo>
                  <a:lnTo>
                    <a:pt x="19" y="32"/>
                  </a:lnTo>
                  <a:lnTo>
                    <a:pt x="21" y="32"/>
                  </a:lnTo>
                  <a:lnTo>
                    <a:pt x="23" y="31"/>
                  </a:lnTo>
                  <a:lnTo>
                    <a:pt x="24" y="29"/>
                  </a:lnTo>
                  <a:lnTo>
                    <a:pt x="27" y="29"/>
                  </a:lnTo>
                  <a:lnTo>
                    <a:pt x="28" y="28"/>
                  </a:lnTo>
                  <a:lnTo>
                    <a:pt x="29" y="27"/>
                  </a:lnTo>
                  <a:lnTo>
                    <a:pt x="30" y="24"/>
                  </a:lnTo>
                  <a:lnTo>
                    <a:pt x="32" y="23"/>
                  </a:lnTo>
                  <a:lnTo>
                    <a:pt x="32" y="20"/>
                  </a:lnTo>
                  <a:lnTo>
                    <a:pt x="32"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9" name="Freeform 636"/>
            <p:cNvSpPr>
              <a:spLocks/>
            </p:cNvSpPr>
            <p:nvPr userDrawn="1"/>
          </p:nvSpPr>
          <p:spPr bwMode="auto">
            <a:xfrm>
              <a:off x="5415" y="253"/>
              <a:ext cx="31" cy="32"/>
            </a:xfrm>
            <a:custGeom>
              <a:avLst/>
              <a:gdLst>
                <a:gd name="T0" fmla="*/ 31 w 31"/>
                <a:gd name="T1" fmla="*/ 15 h 32"/>
                <a:gd name="T2" fmla="*/ 31 w 31"/>
                <a:gd name="T3" fmla="*/ 13 h 32"/>
                <a:gd name="T4" fmla="*/ 31 w 31"/>
                <a:gd name="T5" fmla="*/ 11 h 32"/>
                <a:gd name="T6" fmla="*/ 30 w 31"/>
                <a:gd name="T7" fmla="*/ 10 h 32"/>
                <a:gd name="T8" fmla="*/ 30 w 31"/>
                <a:gd name="T9" fmla="*/ 7 h 32"/>
                <a:gd name="T10" fmla="*/ 29 w 31"/>
                <a:gd name="T11" fmla="*/ 6 h 32"/>
                <a:gd name="T12" fmla="*/ 27 w 31"/>
                <a:gd name="T13" fmla="*/ 4 h 32"/>
                <a:gd name="T14" fmla="*/ 26 w 31"/>
                <a:gd name="T15" fmla="*/ 3 h 32"/>
                <a:gd name="T16" fmla="*/ 23 w 31"/>
                <a:gd name="T17" fmla="*/ 2 h 32"/>
                <a:gd name="T18" fmla="*/ 22 w 31"/>
                <a:gd name="T19" fmla="*/ 2 h 32"/>
                <a:gd name="T20" fmla="*/ 19 w 31"/>
                <a:gd name="T21" fmla="*/ 0 h 32"/>
                <a:gd name="T22" fmla="*/ 18 w 31"/>
                <a:gd name="T23" fmla="*/ 0 h 32"/>
                <a:gd name="T24" fmla="*/ 15 w 31"/>
                <a:gd name="T25" fmla="*/ 0 h 32"/>
                <a:gd name="T26" fmla="*/ 14 w 31"/>
                <a:gd name="T27" fmla="*/ 0 h 32"/>
                <a:gd name="T28" fmla="*/ 12 w 31"/>
                <a:gd name="T29" fmla="*/ 0 h 32"/>
                <a:gd name="T30" fmla="*/ 10 w 31"/>
                <a:gd name="T31" fmla="*/ 2 h 32"/>
                <a:gd name="T32" fmla="*/ 8 w 31"/>
                <a:gd name="T33" fmla="*/ 2 h 32"/>
                <a:gd name="T34" fmla="*/ 6 w 31"/>
                <a:gd name="T35" fmla="*/ 3 h 32"/>
                <a:gd name="T36" fmla="*/ 5 w 31"/>
                <a:gd name="T37" fmla="*/ 4 h 32"/>
                <a:gd name="T38" fmla="*/ 4 w 31"/>
                <a:gd name="T39" fmla="*/ 6 h 32"/>
                <a:gd name="T40" fmla="*/ 2 w 31"/>
                <a:gd name="T41" fmla="*/ 7 h 32"/>
                <a:gd name="T42" fmla="*/ 1 w 31"/>
                <a:gd name="T43" fmla="*/ 10 h 32"/>
                <a:gd name="T44" fmla="*/ 1 w 31"/>
                <a:gd name="T45" fmla="*/ 11 h 32"/>
                <a:gd name="T46" fmla="*/ 0 w 31"/>
                <a:gd name="T47" fmla="*/ 13 h 32"/>
                <a:gd name="T48" fmla="*/ 0 w 31"/>
                <a:gd name="T49" fmla="*/ 15 h 32"/>
                <a:gd name="T50" fmla="*/ 0 w 31"/>
                <a:gd name="T51" fmla="*/ 17 h 32"/>
                <a:gd name="T52" fmla="*/ 1 w 31"/>
                <a:gd name="T53" fmla="*/ 20 h 32"/>
                <a:gd name="T54" fmla="*/ 1 w 31"/>
                <a:gd name="T55" fmla="*/ 21 h 32"/>
                <a:gd name="T56" fmla="*/ 2 w 31"/>
                <a:gd name="T57" fmla="*/ 24 h 32"/>
                <a:gd name="T58" fmla="*/ 4 w 31"/>
                <a:gd name="T59" fmla="*/ 25 h 32"/>
                <a:gd name="T60" fmla="*/ 5 w 31"/>
                <a:gd name="T61" fmla="*/ 27 h 32"/>
                <a:gd name="T62" fmla="*/ 6 w 31"/>
                <a:gd name="T63" fmla="*/ 28 h 32"/>
                <a:gd name="T64" fmla="*/ 8 w 31"/>
                <a:gd name="T65" fmla="*/ 29 h 32"/>
                <a:gd name="T66" fmla="*/ 10 w 31"/>
                <a:gd name="T67" fmla="*/ 31 h 32"/>
                <a:gd name="T68" fmla="*/ 12 w 31"/>
                <a:gd name="T69" fmla="*/ 31 h 32"/>
                <a:gd name="T70" fmla="*/ 14 w 31"/>
                <a:gd name="T71" fmla="*/ 32 h 32"/>
                <a:gd name="T72" fmla="*/ 15 w 31"/>
                <a:gd name="T73" fmla="*/ 32 h 32"/>
                <a:gd name="T74" fmla="*/ 18 w 31"/>
                <a:gd name="T75" fmla="*/ 32 h 32"/>
                <a:gd name="T76" fmla="*/ 19 w 31"/>
                <a:gd name="T77" fmla="*/ 31 h 32"/>
                <a:gd name="T78" fmla="*/ 22 w 31"/>
                <a:gd name="T79" fmla="*/ 31 h 32"/>
                <a:gd name="T80" fmla="*/ 23 w 31"/>
                <a:gd name="T81" fmla="*/ 29 h 32"/>
                <a:gd name="T82" fmla="*/ 26 w 31"/>
                <a:gd name="T83" fmla="*/ 28 h 32"/>
                <a:gd name="T84" fmla="*/ 27 w 31"/>
                <a:gd name="T85" fmla="*/ 27 h 32"/>
                <a:gd name="T86" fmla="*/ 29 w 31"/>
                <a:gd name="T87" fmla="*/ 25 h 32"/>
                <a:gd name="T88" fmla="*/ 30 w 31"/>
                <a:gd name="T89" fmla="*/ 24 h 32"/>
                <a:gd name="T90" fmla="*/ 30 w 31"/>
                <a:gd name="T91" fmla="*/ 21 h 32"/>
                <a:gd name="T92" fmla="*/ 31 w 31"/>
                <a:gd name="T93" fmla="*/ 20 h 32"/>
                <a:gd name="T94" fmla="*/ 31 w 31"/>
                <a:gd name="T95" fmla="*/ 17 h 32"/>
                <a:gd name="T96" fmla="*/ 31 w 31"/>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5"/>
                  </a:moveTo>
                  <a:lnTo>
                    <a:pt x="31" y="13"/>
                  </a:lnTo>
                  <a:lnTo>
                    <a:pt x="31" y="11"/>
                  </a:lnTo>
                  <a:lnTo>
                    <a:pt x="30" y="10"/>
                  </a:lnTo>
                  <a:lnTo>
                    <a:pt x="30" y="7"/>
                  </a:lnTo>
                  <a:lnTo>
                    <a:pt x="29" y="6"/>
                  </a:lnTo>
                  <a:lnTo>
                    <a:pt x="27" y="4"/>
                  </a:lnTo>
                  <a:lnTo>
                    <a:pt x="26" y="3"/>
                  </a:lnTo>
                  <a:lnTo>
                    <a:pt x="23" y="2"/>
                  </a:lnTo>
                  <a:lnTo>
                    <a:pt x="22" y="2"/>
                  </a:lnTo>
                  <a:lnTo>
                    <a:pt x="19" y="0"/>
                  </a:lnTo>
                  <a:lnTo>
                    <a:pt x="18" y="0"/>
                  </a:lnTo>
                  <a:lnTo>
                    <a:pt x="15" y="0"/>
                  </a:lnTo>
                  <a:lnTo>
                    <a:pt x="14" y="0"/>
                  </a:lnTo>
                  <a:lnTo>
                    <a:pt x="12" y="0"/>
                  </a:lnTo>
                  <a:lnTo>
                    <a:pt x="10" y="2"/>
                  </a:lnTo>
                  <a:lnTo>
                    <a:pt x="8" y="2"/>
                  </a:lnTo>
                  <a:lnTo>
                    <a:pt x="6" y="3"/>
                  </a:lnTo>
                  <a:lnTo>
                    <a:pt x="5" y="4"/>
                  </a:lnTo>
                  <a:lnTo>
                    <a:pt x="4" y="6"/>
                  </a:lnTo>
                  <a:lnTo>
                    <a:pt x="2" y="7"/>
                  </a:lnTo>
                  <a:lnTo>
                    <a:pt x="1" y="10"/>
                  </a:lnTo>
                  <a:lnTo>
                    <a:pt x="1" y="11"/>
                  </a:lnTo>
                  <a:lnTo>
                    <a:pt x="0" y="13"/>
                  </a:lnTo>
                  <a:lnTo>
                    <a:pt x="0" y="15"/>
                  </a:lnTo>
                  <a:lnTo>
                    <a:pt x="0" y="17"/>
                  </a:lnTo>
                  <a:lnTo>
                    <a:pt x="1" y="20"/>
                  </a:lnTo>
                  <a:lnTo>
                    <a:pt x="1" y="21"/>
                  </a:lnTo>
                  <a:lnTo>
                    <a:pt x="2" y="24"/>
                  </a:lnTo>
                  <a:lnTo>
                    <a:pt x="4" y="25"/>
                  </a:lnTo>
                  <a:lnTo>
                    <a:pt x="5" y="27"/>
                  </a:lnTo>
                  <a:lnTo>
                    <a:pt x="6" y="28"/>
                  </a:lnTo>
                  <a:lnTo>
                    <a:pt x="8" y="29"/>
                  </a:lnTo>
                  <a:lnTo>
                    <a:pt x="10" y="31"/>
                  </a:lnTo>
                  <a:lnTo>
                    <a:pt x="12" y="31"/>
                  </a:lnTo>
                  <a:lnTo>
                    <a:pt x="14" y="32"/>
                  </a:lnTo>
                  <a:lnTo>
                    <a:pt x="15" y="32"/>
                  </a:lnTo>
                  <a:lnTo>
                    <a:pt x="18" y="32"/>
                  </a:lnTo>
                  <a:lnTo>
                    <a:pt x="19" y="31"/>
                  </a:lnTo>
                  <a:lnTo>
                    <a:pt x="22" y="31"/>
                  </a:lnTo>
                  <a:lnTo>
                    <a:pt x="23" y="29"/>
                  </a:lnTo>
                  <a:lnTo>
                    <a:pt x="26" y="28"/>
                  </a:lnTo>
                  <a:lnTo>
                    <a:pt x="27" y="27"/>
                  </a:lnTo>
                  <a:lnTo>
                    <a:pt x="29" y="25"/>
                  </a:lnTo>
                  <a:lnTo>
                    <a:pt x="30" y="24"/>
                  </a:lnTo>
                  <a:lnTo>
                    <a:pt x="30" y="21"/>
                  </a:lnTo>
                  <a:lnTo>
                    <a:pt x="31" y="20"/>
                  </a:lnTo>
                  <a:lnTo>
                    <a:pt x="31" y="17"/>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0" name="Rectangle 637"/>
            <p:cNvSpPr>
              <a:spLocks noChangeArrowheads="1"/>
            </p:cNvSpPr>
            <p:nvPr userDrawn="1"/>
          </p:nvSpPr>
          <p:spPr bwMode="auto">
            <a:xfrm>
              <a:off x="5417" y="164"/>
              <a:ext cx="6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251" name="Rectangle 638"/>
            <p:cNvSpPr>
              <a:spLocks noChangeArrowheads="1"/>
            </p:cNvSpPr>
            <p:nvPr userDrawn="1"/>
          </p:nvSpPr>
          <p:spPr bwMode="auto">
            <a:xfrm>
              <a:off x="5408" y="154"/>
              <a:ext cx="67"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252" name="Rectangle 639"/>
            <p:cNvSpPr>
              <a:spLocks noChangeArrowheads="1"/>
            </p:cNvSpPr>
            <p:nvPr userDrawn="1"/>
          </p:nvSpPr>
          <p:spPr bwMode="auto">
            <a:xfrm>
              <a:off x="5407" y="264"/>
              <a:ext cx="7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253" name="Rectangle 640"/>
            <p:cNvSpPr>
              <a:spLocks noChangeArrowheads="1"/>
            </p:cNvSpPr>
            <p:nvPr userDrawn="1"/>
          </p:nvSpPr>
          <p:spPr bwMode="auto">
            <a:xfrm>
              <a:off x="5398" y="255"/>
              <a:ext cx="69"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254" name="Freeform 641"/>
            <p:cNvSpPr>
              <a:spLocks/>
            </p:cNvSpPr>
            <p:nvPr userDrawn="1"/>
          </p:nvSpPr>
          <p:spPr bwMode="auto">
            <a:xfrm>
              <a:off x="5421" y="145"/>
              <a:ext cx="32" cy="33"/>
            </a:xfrm>
            <a:custGeom>
              <a:avLst/>
              <a:gdLst>
                <a:gd name="T0" fmla="*/ 32 w 32"/>
                <a:gd name="T1" fmla="*/ 17 h 33"/>
                <a:gd name="T2" fmla="*/ 32 w 32"/>
                <a:gd name="T3" fmla="*/ 15 h 33"/>
                <a:gd name="T4" fmla="*/ 32 w 32"/>
                <a:gd name="T5" fmla="*/ 13 h 33"/>
                <a:gd name="T6" fmla="*/ 31 w 32"/>
                <a:gd name="T7" fmla="*/ 11 h 33"/>
                <a:gd name="T8" fmla="*/ 29 w 32"/>
                <a:gd name="T9" fmla="*/ 9 h 33"/>
                <a:gd name="T10" fmla="*/ 28 w 32"/>
                <a:gd name="T11" fmla="*/ 7 h 33"/>
                <a:gd name="T12" fmla="*/ 27 w 32"/>
                <a:gd name="T13" fmla="*/ 5 h 33"/>
                <a:gd name="T14" fmla="*/ 25 w 32"/>
                <a:gd name="T15" fmla="*/ 4 h 33"/>
                <a:gd name="T16" fmla="*/ 24 w 32"/>
                <a:gd name="T17" fmla="*/ 3 h 33"/>
                <a:gd name="T18" fmla="*/ 23 w 32"/>
                <a:gd name="T19" fmla="*/ 3 h 33"/>
                <a:gd name="T20" fmla="*/ 20 w 32"/>
                <a:gd name="T21" fmla="*/ 1 h 33"/>
                <a:gd name="T22" fmla="*/ 17 w 32"/>
                <a:gd name="T23" fmla="*/ 1 h 33"/>
                <a:gd name="T24" fmla="*/ 16 w 32"/>
                <a:gd name="T25" fmla="*/ 0 h 33"/>
                <a:gd name="T26" fmla="*/ 13 w 32"/>
                <a:gd name="T27" fmla="*/ 1 h 33"/>
                <a:gd name="T28" fmla="*/ 11 w 32"/>
                <a:gd name="T29" fmla="*/ 1 h 33"/>
                <a:gd name="T30" fmla="*/ 9 w 32"/>
                <a:gd name="T31" fmla="*/ 3 h 33"/>
                <a:gd name="T32" fmla="*/ 8 w 32"/>
                <a:gd name="T33" fmla="*/ 3 h 33"/>
                <a:gd name="T34" fmla="*/ 7 w 32"/>
                <a:gd name="T35" fmla="*/ 4 h 33"/>
                <a:gd name="T36" fmla="*/ 6 w 32"/>
                <a:gd name="T37" fmla="*/ 5 h 33"/>
                <a:gd name="T38" fmla="*/ 3 w 32"/>
                <a:gd name="T39" fmla="*/ 7 h 33"/>
                <a:gd name="T40" fmla="*/ 3 w 32"/>
                <a:gd name="T41" fmla="*/ 9 h 33"/>
                <a:gd name="T42" fmla="*/ 2 w 32"/>
                <a:gd name="T43" fmla="*/ 11 h 33"/>
                <a:gd name="T44" fmla="*/ 0 w 32"/>
                <a:gd name="T45" fmla="*/ 13 h 33"/>
                <a:gd name="T46" fmla="*/ 0 w 32"/>
                <a:gd name="T47" fmla="*/ 15 h 33"/>
                <a:gd name="T48" fmla="*/ 0 w 32"/>
                <a:gd name="T49" fmla="*/ 17 h 33"/>
                <a:gd name="T50" fmla="*/ 0 w 32"/>
                <a:gd name="T51" fmla="*/ 20 h 33"/>
                <a:gd name="T52" fmla="*/ 0 w 32"/>
                <a:gd name="T53" fmla="*/ 21 h 33"/>
                <a:gd name="T54" fmla="*/ 2 w 32"/>
                <a:gd name="T55" fmla="*/ 24 h 33"/>
                <a:gd name="T56" fmla="*/ 3 w 32"/>
                <a:gd name="T57" fmla="*/ 25 h 33"/>
                <a:gd name="T58" fmla="*/ 3 w 32"/>
                <a:gd name="T59" fmla="*/ 26 h 33"/>
                <a:gd name="T60" fmla="*/ 6 w 32"/>
                <a:gd name="T61" fmla="*/ 28 h 33"/>
                <a:gd name="T62" fmla="*/ 7 w 32"/>
                <a:gd name="T63" fmla="*/ 29 h 33"/>
                <a:gd name="T64" fmla="*/ 8 w 32"/>
                <a:gd name="T65" fmla="*/ 30 h 33"/>
                <a:gd name="T66" fmla="*/ 9 w 32"/>
                <a:gd name="T67" fmla="*/ 32 h 33"/>
                <a:gd name="T68" fmla="*/ 11 w 32"/>
                <a:gd name="T69" fmla="*/ 32 h 33"/>
                <a:gd name="T70" fmla="*/ 13 w 32"/>
                <a:gd name="T71" fmla="*/ 33 h 33"/>
                <a:gd name="T72" fmla="*/ 16 w 32"/>
                <a:gd name="T73" fmla="*/ 33 h 33"/>
                <a:gd name="T74" fmla="*/ 17 w 32"/>
                <a:gd name="T75" fmla="*/ 33 h 33"/>
                <a:gd name="T76" fmla="*/ 20 w 32"/>
                <a:gd name="T77" fmla="*/ 32 h 33"/>
                <a:gd name="T78" fmla="*/ 23 w 32"/>
                <a:gd name="T79" fmla="*/ 32 h 33"/>
                <a:gd name="T80" fmla="*/ 24 w 32"/>
                <a:gd name="T81" fmla="*/ 30 h 33"/>
                <a:gd name="T82" fmla="*/ 25 w 32"/>
                <a:gd name="T83" fmla="*/ 29 h 33"/>
                <a:gd name="T84" fmla="*/ 27 w 32"/>
                <a:gd name="T85" fmla="*/ 28 h 33"/>
                <a:gd name="T86" fmla="*/ 28 w 32"/>
                <a:gd name="T87" fmla="*/ 26 h 33"/>
                <a:gd name="T88" fmla="*/ 29 w 32"/>
                <a:gd name="T89" fmla="*/ 25 h 33"/>
                <a:gd name="T90" fmla="*/ 31 w 32"/>
                <a:gd name="T91" fmla="*/ 24 h 33"/>
                <a:gd name="T92" fmla="*/ 32 w 32"/>
                <a:gd name="T93" fmla="*/ 21 h 33"/>
                <a:gd name="T94" fmla="*/ 32 w 32"/>
                <a:gd name="T95" fmla="*/ 20 h 33"/>
                <a:gd name="T96" fmla="*/ 32 w 32"/>
                <a:gd name="T97" fmla="*/ 1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3">
                  <a:moveTo>
                    <a:pt x="32" y="17"/>
                  </a:moveTo>
                  <a:lnTo>
                    <a:pt x="32" y="15"/>
                  </a:lnTo>
                  <a:lnTo>
                    <a:pt x="32" y="13"/>
                  </a:lnTo>
                  <a:lnTo>
                    <a:pt x="31" y="11"/>
                  </a:lnTo>
                  <a:lnTo>
                    <a:pt x="29" y="9"/>
                  </a:lnTo>
                  <a:lnTo>
                    <a:pt x="28" y="7"/>
                  </a:lnTo>
                  <a:lnTo>
                    <a:pt x="27" y="5"/>
                  </a:lnTo>
                  <a:lnTo>
                    <a:pt x="25" y="4"/>
                  </a:lnTo>
                  <a:lnTo>
                    <a:pt x="24" y="3"/>
                  </a:lnTo>
                  <a:lnTo>
                    <a:pt x="23" y="3"/>
                  </a:lnTo>
                  <a:lnTo>
                    <a:pt x="20" y="1"/>
                  </a:lnTo>
                  <a:lnTo>
                    <a:pt x="17" y="1"/>
                  </a:lnTo>
                  <a:lnTo>
                    <a:pt x="16" y="0"/>
                  </a:lnTo>
                  <a:lnTo>
                    <a:pt x="13" y="1"/>
                  </a:lnTo>
                  <a:lnTo>
                    <a:pt x="11" y="1"/>
                  </a:lnTo>
                  <a:lnTo>
                    <a:pt x="9" y="3"/>
                  </a:lnTo>
                  <a:lnTo>
                    <a:pt x="8" y="3"/>
                  </a:lnTo>
                  <a:lnTo>
                    <a:pt x="7" y="4"/>
                  </a:lnTo>
                  <a:lnTo>
                    <a:pt x="6" y="5"/>
                  </a:lnTo>
                  <a:lnTo>
                    <a:pt x="3" y="7"/>
                  </a:lnTo>
                  <a:lnTo>
                    <a:pt x="3" y="9"/>
                  </a:lnTo>
                  <a:lnTo>
                    <a:pt x="2" y="11"/>
                  </a:lnTo>
                  <a:lnTo>
                    <a:pt x="0" y="13"/>
                  </a:lnTo>
                  <a:lnTo>
                    <a:pt x="0" y="15"/>
                  </a:lnTo>
                  <a:lnTo>
                    <a:pt x="0" y="17"/>
                  </a:lnTo>
                  <a:lnTo>
                    <a:pt x="0" y="20"/>
                  </a:lnTo>
                  <a:lnTo>
                    <a:pt x="0" y="21"/>
                  </a:lnTo>
                  <a:lnTo>
                    <a:pt x="2" y="24"/>
                  </a:lnTo>
                  <a:lnTo>
                    <a:pt x="3" y="25"/>
                  </a:lnTo>
                  <a:lnTo>
                    <a:pt x="3" y="26"/>
                  </a:lnTo>
                  <a:lnTo>
                    <a:pt x="6" y="28"/>
                  </a:lnTo>
                  <a:lnTo>
                    <a:pt x="7" y="29"/>
                  </a:lnTo>
                  <a:lnTo>
                    <a:pt x="8" y="30"/>
                  </a:lnTo>
                  <a:lnTo>
                    <a:pt x="9" y="32"/>
                  </a:lnTo>
                  <a:lnTo>
                    <a:pt x="11" y="32"/>
                  </a:lnTo>
                  <a:lnTo>
                    <a:pt x="13" y="33"/>
                  </a:lnTo>
                  <a:lnTo>
                    <a:pt x="16" y="33"/>
                  </a:lnTo>
                  <a:lnTo>
                    <a:pt x="17" y="33"/>
                  </a:lnTo>
                  <a:lnTo>
                    <a:pt x="20" y="32"/>
                  </a:lnTo>
                  <a:lnTo>
                    <a:pt x="23" y="32"/>
                  </a:lnTo>
                  <a:lnTo>
                    <a:pt x="24" y="30"/>
                  </a:lnTo>
                  <a:lnTo>
                    <a:pt x="25" y="29"/>
                  </a:lnTo>
                  <a:lnTo>
                    <a:pt x="27" y="28"/>
                  </a:lnTo>
                  <a:lnTo>
                    <a:pt x="28" y="26"/>
                  </a:lnTo>
                  <a:lnTo>
                    <a:pt x="29" y="25"/>
                  </a:lnTo>
                  <a:lnTo>
                    <a:pt x="31" y="24"/>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5" name="Freeform 642"/>
            <p:cNvSpPr>
              <a:spLocks/>
            </p:cNvSpPr>
            <p:nvPr userDrawn="1"/>
          </p:nvSpPr>
          <p:spPr bwMode="auto">
            <a:xfrm>
              <a:off x="5411" y="248"/>
              <a:ext cx="31" cy="32"/>
            </a:xfrm>
            <a:custGeom>
              <a:avLst/>
              <a:gdLst>
                <a:gd name="T0" fmla="*/ 31 w 31"/>
                <a:gd name="T1" fmla="*/ 16 h 32"/>
                <a:gd name="T2" fmla="*/ 31 w 31"/>
                <a:gd name="T3" fmla="*/ 13 h 32"/>
                <a:gd name="T4" fmla="*/ 30 w 31"/>
                <a:gd name="T5" fmla="*/ 12 h 32"/>
                <a:gd name="T6" fmla="*/ 30 w 31"/>
                <a:gd name="T7" fmla="*/ 11 h 32"/>
                <a:gd name="T8" fmla="*/ 29 w 31"/>
                <a:gd name="T9" fmla="*/ 8 h 32"/>
                <a:gd name="T10" fmla="*/ 27 w 31"/>
                <a:gd name="T11" fmla="*/ 7 h 32"/>
                <a:gd name="T12" fmla="*/ 26 w 31"/>
                <a:gd name="T13" fmla="*/ 5 h 32"/>
                <a:gd name="T14" fmla="*/ 25 w 31"/>
                <a:gd name="T15" fmla="*/ 4 h 32"/>
                <a:gd name="T16" fmla="*/ 23 w 31"/>
                <a:gd name="T17" fmla="*/ 3 h 32"/>
                <a:gd name="T18" fmla="*/ 21 w 31"/>
                <a:gd name="T19" fmla="*/ 1 h 32"/>
                <a:gd name="T20" fmla="*/ 19 w 31"/>
                <a:gd name="T21" fmla="*/ 0 h 32"/>
                <a:gd name="T22" fmla="*/ 18 w 31"/>
                <a:gd name="T23" fmla="*/ 0 h 32"/>
                <a:gd name="T24" fmla="*/ 16 w 31"/>
                <a:gd name="T25" fmla="*/ 0 h 32"/>
                <a:gd name="T26" fmla="*/ 13 w 31"/>
                <a:gd name="T27" fmla="*/ 0 h 32"/>
                <a:gd name="T28" fmla="*/ 12 w 31"/>
                <a:gd name="T29" fmla="*/ 0 h 32"/>
                <a:gd name="T30" fmla="*/ 9 w 31"/>
                <a:gd name="T31" fmla="*/ 1 h 32"/>
                <a:gd name="T32" fmla="*/ 8 w 31"/>
                <a:gd name="T33" fmla="*/ 3 h 32"/>
                <a:gd name="T34" fmla="*/ 5 w 31"/>
                <a:gd name="T35" fmla="*/ 4 h 32"/>
                <a:gd name="T36" fmla="*/ 4 w 31"/>
                <a:gd name="T37" fmla="*/ 5 h 32"/>
                <a:gd name="T38" fmla="*/ 2 w 31"/>
                <a:gd name="T39" fmla="*/ 7 h 32"/>
                <a:gd name="T40" fmla="*/ 1 w 31"/>
                <a:gd name="T41" fmla="*/ 8 h 32"/>
                <a:gd name="T42" fmla="*/ 0 w 31"/>
                <a:gd name="T43" fmla="*/ 11 h 32"/>
                <a:gd name="T44" fmla="*/ 0 w 31"/>
                <a:gd name="T45" fmla="*/ 12 h 32"/>
                <a:gd name="T46" fmla="*/ 0 w 31"/>
                <a:gd name="T47" fmla="*/ 13 h 32"/>
                <a:gd name="T48" fmla="*/ 0 w 31"/>
                <a:gd name="T49" fmla="*/ 16 h 32"/>
                <a:gd name="T50" fmla="*/ 0 w 31"/>
                <a:gd name="T51" fmla="*/ 18 h 32"/>
                <a:gd name="T52" fmla="*/ 0 w 31"/>
                <a:gd name="T53" fmla="*/ 20 h 32"/>
                <a:gd name="T54" fmla="*/ 0 w 31"/>
                <a:gd name="T55" fmla="*/ 22 h 32"/>
                <a:gd name="T56" fmla="*/ 1 w 31"/>
                <a:gd name="T57" fmla="*/ 24 h 32"/>
                <a:gd name="T58" fmla="*/ 2 w 31"/>
                <a:gd name="T59" fmla="*/ 25 h 32"/>
                <a:gd name="T60" fmla="*/ 4 w 31"/>
                <a:gd name="T61" fmla="*/ 28 h 32"/>
                <a:gd name="T62" fmla="*/ 5 w 31"/>
                <a:gd name="T63" fmla="*/ 29 h 32"/>
                <a:gd name="T64" fmla="*/ 8 w 31"/>
                <a:gd name="T65" fmla="*/ 29 h 32"/>
                <a:gd name="T66" fmla="*/ 9 w 31"/>
                <a:gd name="T67" fmla="*/ 30 h 32"/>
                <a:gd name="T68" fmla="*/ 12 w 31"/>
                <a:gd name="T69" fmla="*/ 32 h 32"/>
                <a:gd name="T70" fmla="*/ 13 w 31"/>
                <a:gd name="T71" fmla="*/ 32 h 32"/>
                <a:gd name="T72" fmla="*/ 16 w 31"/>
                <a:gd name="T73" fmla="*/ 32 h 32"/>
                <a:gd name="T74" fmla="*/ 18 w 31"/>
                <a:gd name="T75" fmla="*/ 32 h 32"/>
                <a:gd name="T76" fmla="*/ 19 w 31"/>
                <a:gd name="T77" fmla="*/ 32 h 32"/>
                <a:gd name="T78" fmla="*/ 21 w 31"/>
                <a:gd name="T79" fmla="*/ 30 h 32"/>
                <a:gd name="T80" fmla="*/ 23 w 31"/>
                <a:gd name="T81" fmla="*/ 29 h 32"/>
                <a:gd name="T82" fmla="*/ 25 w 31"/>
                <a:gd name="T83" fmla="*/ 29 h 32"/>
                <a:gd name="T84" fmla="*/ 26 w 31"/>
                <a:gd name="T85" fmla="*/ 28 h 32"/>
                <a:gd name="T86" fmla="*/ 27 w 31"/>
                <a:gd name="T87" fmla="*/ 25 h 32"/>
                <a:gd name="T88" fmla="*/ 29 w 31"/>
                <a:gd name="T89" fmla="*/ 24 h 32"/>
                <a:gd name="T90" fmla="*/ 30 w 31"/>
                <a:gd name="T91" fmla="*/ 22 h 32"/>
                <a:gd name="T92" fmla="*/ 30 w 31"/>
                <a:gd name="T93" fmla="*/ 20 h 32"/>
                <a:gd name="T94" fmla="*/ 31 w 31"/>
                <a:gd name="T95" fmla="*/ 18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0" y="12"/>
                  </a:lnTo>
                  <a:lnTo>
                    <a:pt x="30" y="11"/>
                  </a:lnTo>
                  <a:lnTo>
                    <a:pt x="29" y="8"/>
                  </a:lnTo>
                  <a:lnTo>
                    <a:pt x="27" y="7"/>
                  </a:lnTo>
                  <a:lnTo>
                    <a:pt x="26" y="5"/>
                  </a:lnTo>
                  <a:lnTo>
                    <a:pt x="25" y="4"/>
                  </a:lnTo>
                  <a:lnTo>
                    <a:pt x="23" y="3"/>
                  </a:lnTo>
                  <a:lnTo>
                    <a:pt x="21" y="1"/>
                  </a:lnTo>
                  <a:lnTo>
                    <a:pt x="19" y="0"/>
                  </a:lnTo>
                  <a:lnTo>
                    <a:pt x="18" y="0"/>
                  </a:lnTo>
                  <a:lnTo>
                    <a:pt x="16" y="0"/>
                  </a:lnTo>
                  <a:lnTo>
                    <a:pt x="13" y="0"/>
                  </a:lnTo>
                  <a:lnTo>
                    <a:pt x="12" y="0"/>
                  </a:lnTo>
                  <a:lnTo>
                    <a:pt x="9" y="1"/>
                  </a:lnTo>
                  <a:lnTo>
                    <a:pt x="8" y="3"/>
                  </a:lnTo>
                  <a:lnTo>
                    <a:pt x="5" y="4"/>
                  </a:lnTo>
                  <a:lnTo>
                    <a:pt x="4" y="5"/>
                  </a:lnTo>
                  <a:lnTo>
                    <a:pt x="2" y="7"/>
                  </a:lnTo>
                  <a:lnTo>
                    <a:pt x="1" y="8"/>
                  </a:lnTo>
                  <a:lnTo>
                    <a:pt x="0" y="11"/>
                  </a:lnTo>
                  <a:lnTo>
                    <a:pt x="0" y="12"/>
                  </a:lnTo>
                  <a:lnTo>
                    <a:pt x="0" y="13"/>
                  </a:lnTo>
                  <a:lnTo>
                    <a:pt x="0" y="16"/>
                  </a:lnTo>
                  <a:lnTo>
                    <a:pt x="0" y="18"/>
                  </a:lnTo>
                  <a:lnTo>
                    <a:pt x="0" y="20"/>
                  </a:lnTo>
                  <a:lnTo>
                    <a:pt x="0" y="22"/>
                  </a:lnTo>
                  <a:lnTo>
                    <a:pt x="1" y="24"/>
                  </a:lnTo>
                  <a:lnTo>
                    <a:pt x="2" y="25"/>
                  </a:lnTo>
                  <a:lnTo>
                    <a:pt x="4" y="28"/>
                  </a:lnTo>
                  <a:lnTo>
                    <a:pt x="5" y="29"/>
                  </a:lnTo>
                  <a:lnTo>
                    <a:pt x="8" y="29"/>
                  </a:lnTo>
                  <a:lnTo>
                    <a:pt x="9" y="30"/>
                  </a:lnTo>
                  <a:lnTo>
                    <a:pt x="12" y="32"/>
                  </a:lnTo>
                  <a:lnTo>
                    <a:pt x="13" y="32"/>
                  </a:lnTo>
                  <a:lnTo>
                    <a:pt x="16" y="32"/>
                  </a:lnTo>
                  <a:lnTo>
                    <a:pt x="18" y="32"/>
                  </a:lnTo>
                  <a:lnTo>
                    <a:pt x="19" y="32"/>
                  </a:lnTo>
                  <a:lnTo>
                    <a:pt x="21" y="30"/>
                  </a:lnTo>
                  <a:lnTo>
                    <a:pt x="23" y="29"/>
                  </a:lnTo>
                  <a:lnTo>
                    <a:pt x="25" y="29"/>
                  </a:lnTo>
                  <a:lnTo>
                    <a:pt x="26" y="28"/>
                  </a:lnTo>
                  <a:lnTo>
                    <a:pt x="27" y="25"/>
                  </a:lnTo>
                  <a:lnTo>
                    <a:pt x="29" y="24"/>
                  </a:lnTo>
                  <a:lnTo>
                    <a:pt x="30" y="22"/>
                  </a:lnTo>
                  <a:lnTo>
                    <a:pt x="30" y="20"/>
                  </a:lnTo>
                  <a:lnTo>
                    <a:pt x="31" y="18"/>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6" name="Freeform 643"/>
            <p:cNvSpPr>
              <a:spLocks/>
            </p:cNvSpPr>
            <p:nvPr userDrawn="1"/>
          </p:nvSpPr>
          <p:spPr bwMode="auto">
            <a:xfrm>
              <a:off x="5623" y="206"/>
              <a:ext cx="15" cy="14"/>
            </a:xfrm>
            <a:custGeom>
              <a:avLst/>
              <a:gdLst>
                <a:gd name="T0" fmla="*/ 14 w 15"/>
                <a:gd name="T1" fmla="*/ 0 h 14"/>
                <a:gd name="T2" fmla="*/ 0 w 15"/>
                <a:gd name="T3" fmla="*/ 1 h 14"/>
                <a:gd name="T4" fmla="*/ 0 w 15"/>
                <a:gd name="T5" fmla="*/ 14 h 14"/>
                <a:gd name="T6" fmla="*/ 15 w 15"/>
                <a:gd name="T7" fmla="*/ 14 h 14"/>
                <a:gd name="T8" fmla="*/ 14 w 15"/>
                <a:gd name="T9" fmla="*/ 1 h 14"/>
                <a:gd name="T10" fmla="*/ 14 w 15"/>
                <a:gd name="T11" fmla="*/ 0 h 14"/>
                <a:gd name="T12" fmla="*/ 14 w 15"/>
                <a:gd name="T13" fmla="*/ 1 h 14"/>
                <a:gd name="T14" fmla="*/ 14 w 15"/>
                <a:gd name="T15" fmla="*/ 0 h 14"/>
                <a:gd name="T16" fmla="*/ 14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4" y="0"/>
                  </a:moveTo>
                  <a:lnTo>
                    <a:pt x="0" y="1"/>
                  </a:lnTo>
                  <a:lnTo>
                    <a:pt x="0" y="14"/>
                  </a:lnTo>
                  <a:lnTo>
                    <a:pt x="15" y="14"/>
                  </a:lnTo>
                  <a:lnTo>
                    <a:pt x="14" y="1"/>
                  </a:lnTo>
                  <a:lnTo>
                    <a:pt x="14" y="0"/>
                  </a:lnTo>
                  <a:lnTo>
                    <a:pt x="14"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7" name="Freeform 644"/>
            <p:cNvSpPr>
              <a:spLocks/>
            </p:cNvSpPr>
            <p:nvPr userDrawn="1"/>
          </p:nvSpPr>
          <p:spPr bwMode="auto">
            <a:xfrm>
              <a:off x="5620" y="191"/>
              <a:ext cx="17" cy="17"/>
            </a:xfrm>
            <a:custGeom>
              <a:avLst/>
              <a:gdLst>
                <a:gd name="T0" fmla="*/ 14 w 17"/>
                <a:gd name="T1" fmla="*/ 0 h 17"/>
                <a:gd name="T2" fmla="*/ 0 w 17"/>
                <a:gd name="T3" fmla="*/ 4 h 17"/>
                <a:gd name="T4" fmla="*/ 3 w 17"/>
                <a:gd name="T5" fmla="*/ 17 h 17"/>
                <a:gd name="T6" fmla="*/ 17 w 17"/>
                <a:gd name="T7" fmla="*/ 15 h 17"/>
                <a:gd name="T8" fmla="*/ 14 w 17"/>
                <a:gd name="T9" fmla="*/ 2 h 17"/>
                <a:gd name="T10" fmla="*/ 14 w 17"/>
                <a:gd name="T11" fmla="*/ 0 h 17"/>
                <a:gd name="T12" fmla="*/ 14 w 17"/>
                <a:gd name="T13" fmla="*/ 2 h 17"/>
                <a:gd name="T14" fmla="*/ 14 w 17"/>
                <a:gd name="T15" fmla="*/ 2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3" y="17"/>
                  </a:lnTo>
                  <a:lnTo>
                    <a:pt x="17" y="15"/>
                  </a:lnTo>
                  <a:lnTo>
                    <a:pt x="14" y="2"/>
                  </a:lnTo>
                  <a:lnTo>
                    <a:pt x="14" y="0"/>
                  </a:lnTo>
                  <a:lnTo>
                    <a:pt x="1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8" name="Freeform 645"/>
            <p:cNvSpPr>
              <a:spLocks/>
            </p:cNvSpPr>
            <p:nvPr userDrawn="1"/>
          </p:nvSpPr>
          <p:spPr bwMode="auto">
            <a:xfrm>
              <a:off x="5616" y="178"/>
              <a:ext cx="18" cy="19"/>
            </a:xfrm>
            <a:custGeom>
              <a:avLst/>
              <a:gdLst>
                <a:gd name="T0" fmla="*/ 13 w 18"/>
                <a:gd name="T1" fmla="*/ 0 h 19"/>
                <a:gd name="T2" fmla="*/ 0 w 18"/>
                <a:gd name="T3" fmla="*/ 7 h 19"/>
                <a:gd name="T4" fmla="*/ 4 w 18"/>
                <a:gd name="T5" fmla="*/ 19 h 19"/>
                <a:gd name="T6" fmla="*/ 18 w 18"/>
                <a:gd name="T7" fmla="*/ 13 h 19"/>
                <a:gd name="T8" fmla="*/ 14 w 18"/>
                <a:gd name="T9" fmla="*/ 1 h 19"/>
                <a:gd name="T10" fmla="*/ 13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3" y="0"/>
                  </a:moveTo>
                  <a:lnTo>
                    <a:pt x="0" y="7"/>
                  </a:lnTo>
                  <a:lnTo>
                    <a:pt x="4" y="19"/>
                  </a:lnTo>
                  <a:lnTo>
                    <a:pt x="18" y="13"/>
                  </a:lnTo>
                  <a:lnTo>
                    <a:pt x="14"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 name="Freeform 646"/>
            <p:cNvSpPr>
              <a:spLocks/>
            </p:cNvSpPr>
            <p:nvPr userDrawn="1"/>
          </p:nvSpPr>
          <p:spPr bwMode="auto">
            <a:xfrm>
              <a:off x="5611" y="166"/>
              <a:ext cx="18" cy="19"/>
            </a:xfrm>
            <a:custGeom>
              <a:avLst/>
              <a:gdLst>
                <a:gd name="T0" fmla="*/ 13 w 18"/>
                <a:gd name="T1" fmla="*/ 0 h 19"/>
                <a:gd name="T2" fmla="*/ 0 w 18"/>
                <a:gd name="T3" fmla="*/ 7 h 19"/>
                <a:gd name="T4" fmla="*/ 5 w 18"/>
                <a:gd name="T5" fmla="*/ 19 h 19"/>
                <a:gd name="T6" fmla="*/ 18 w 18"/>
                <a:gd name="T7" fmla="*/ 12 h 19"/>
                <a:gd name="T8" fmla="*/ 13 w 18"/>
                <a:gd name="T9" fmla="*/ 2 h 19"/>
                <a:gd name="T10" fmla="*/ 13 w 18"/>
                <a:gd name="T11" fmla="*/ 0 h 19"/>
                <a:gd name="T12" fmla="*/ 13 w 18"/>
                <a:gd name="T13" fmla="*/ 2 h 19"/>
                <a:gd name="T14" fmla="*/ 13 w 18"/>
                <a:gd name="T15" fmla="*/ 0 h 19"/>
                <a:gd name="T16" fmla="*/ 13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9">
                  <a:moveTo>
                    <a:pt x="13" y="0"/>
                  </a:moveTo>
                  <a:lnTo>
                    <a:pt x="0" y="7"/>
                  </a:lnTo>
                  <a:lnTo>
                    <a:pt x="5" y="19"/>
                  </a:lnTo>
                  <a:lnTo>
                    <a:pt x="18" y="12"/>
                  </a:lnTo>
                  <a:lnTo>
                    <a:pt x="13" y="2"/>
                  </a:lnTo>
                  <a:lnTo>
                    <a:pt x="13" y="0"/>
                  </a:lnTo>
                  <a:lnTo>
                    <a:pt x="13"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 name="Freeform 647"/>
            <p:cNvSpPr>
              <a:spLocks/>
            </p:cNvSpPr>
            <p:nvPr userDrawn="1"/>
          </p:nvSpPr>
          <p:spPr bwMode="auto">
            <a:xfrm>
              <a:off x="5604" y="154"/>
              <a:ext cx="20" cy="20"/>
            </a:xfrm>
            <a:custGeom>
              <a:avLst/>
              <a:gdLst>
                <a:gd name="T0" fmla="*/ 12 w 20"/>
                <a:gd name="T1" fmla="*/ 0 h 20"/>
                <a:gd name="T2" fmla="*/ 0 w 20"/>
                <a:gd name="T3" fmla="*/ 10 h 20"/>
                <a:gd name="T4" fmla="*/ 7 w 20"/>
                <a:gd name="T5" fmla="*/ 20 h 20"/>
                <a:gd name="T6" fmla="*/ 20 w 20"/>
                <a:gd name="T7" fmla="*/ 12 h 20"/>
                <a:gd name="T8" fmla="*/ 13 w 20"/>
                <a:gd name="T9" fmla="*/ 2 h 20"/>
                <a:gd name="T10" fmla="*/ 12 w 20"/>
                <a:gd name="T11" fmla="*/ 0 h 20"/>
                <a:gd name="T12" fmla="*/ 13 w 20"/>
                <a:gd name="T13" fmla="*/ 2 h 20"/>
                <a:gd name="T14" fmla="*/ 12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10"/>
                  </a:lnTo>
                  <a:lnTo>
                    <a:pt x="7" y="20"/>
                  </a:lnTo>
                  <a:lnTo>
                    <a:pt x="20" y="12"/>
                  </a:lnTo>
                  <a:lnTo>
                    <a:pt x="13" y="2"/>
                  </a:lnTo>
                  <a:lnTo>
                    <a:pt x="12" y="0"/>
                  </a:lnTo>
                  <a:lnTo>
                    <a:pt x="13"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1" name="Freeform 648"/>
            <p:cNvSpPr>
              <a:spLocks/>
            </p:cNvSpPr>
            <p:nvPr userDrawn="1"/>
          </p:nvSpPr>
          <p:spPr bwMode="auto">
            <a:xfrm>
              <a:off x="5596" y="144"/>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2" name="Freeform 649"/>
            <p:cNvSpPr>
              <a:spLocks/>
            </p:cNvSpPr>
            <p:nvPr userDrawn="1"/>
          </p:nvSpPr>
          <p:spPr bwMode="auto">
            <a:xfrm>
              <a:off x="5587" y="135"/>
              <a:ext cx="20" cy="21"/>
            </a:xfrm>
            <a:custGeom>
              <a:avLst/>
              <a:gdLst>
                <a:gd name="T0" fmla="*/ 9 w 20"/>
                <a:gd name="T1" fmla="*/ 0 h 21"/>
                <a:gd name="T2" fmla="*/ 0 w 20"/>
                <a:gd name="T3" fmla="*/ 11 h 21"/>
                <a:gd name="T4" fmla="*/ 11 w 20"/>
                <a:gd name="T5" fmla="*/ 21 h 21"/>
                <a:gd name="T6" fmla="*/ 20 w 20"/>
                <a:gd name="T7" fmla="*/ 9 h 21"/>
                <a:gd name="T8" fmla="*/ 11 w 20"/>
                <a:gd name="T9" fmla="*/ 1 h 21"/>
                <a:gd name="T10" fmla="*/ 9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9" y="0"/>
                  </a:moveTo>
                  <a:lnTo>
                    <a:pt x="0" y="11"/>
                  </a:lnTo>
                  <a:lnTo>
                    <a:pt x="11" y="21"/>
                  </a:lnTo>
                  <a:lnTo>
                    <a:pt x="20" y="9"/>
                  </a:lnTo>
                  <a:lnTo>
                    <a:pt x="11"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3" name="Freeform 650"/>
            <p:cNvSpPr>
              <a:spLocks/>
            </p:cNvSpPr>
            <p:nvPr userDrawn="1"/>
          </p:nvSpPr>
          <p:spPr bwMode="auto">
            <a:xfrm>
              <a:off x="5578" y="127"/>
              <a:ext cx="18" cy="21"/>
            </a:xfrm>
            <a:custGeom>
              <a:avLst/>
              <a:gdLst>
                <a:gd name="T0" fmla="*/ 8 w 18"/>
                <a:gd name="T1" fmla="*/ 0 h 21"/>
                <a:gd name="T2" fmla="*/ 0 w 18"/>
                <a:gd name="T3" fmla="*/ 13 h 21"/>
                <a:gd name="T4" fmla="*/ 10 w 18"/>
                <a:gd name="T5" fmla="*/ 21 h 21"/>
                <a:gd name="T6" fmla="*/ 18 w 18"/>
                <a:gd name="T7" fmla="*/ 8 h 21"/>
                <a:gd name="T8" fmla="*/ 9 w 18"/>
                <a:gd name="T9" fmla="*/ 1 h 21"/>
                <a:gd name="T10" fmla="*/ 8 w 18"/>
                <a:gd name="T11" fmla="*/ 0 h 21"/>
                <a:gd name="T12" fmla="*/ 9 w 18"/>
                <a:gd name="T13" fmla="*/ 1 h 21"/>
                <a:gd name="T14" fmla="*/ 9 w 18"/>
                <a:gd name="T15" fmla="*/ 1 h 21"/>
                <a:gd name="T16" fmla="*/ 8 w 1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1">
                  <a:moveTo>
                    <a:pt x="8" y="0"/>
                  </a:moveTo>
                  <a:lnTo>
                    <a:pt x="0" y="13"/>
                  </a:lnTo>
                  <a:lnTo>
                    <a:pt x="10" y="21"/>
                  </a:lnTo>
                  <a:lnTo>
                    <a:pt x="18" y="8"/>
                  </a:lnTo>
                  <a:lnTo>
                    <a:pt x="9" y="1"/>
                  </a:lnTo>
                  <a:lnTo>
                    <a:pt x="8" y="0"/>
                  </a:lnTo>
                  <a:lnTo>
                    <a:pt x="9"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4" name="Freeform 651"/>
            <p:cNvSpPr>
              <a:spLocks/>
            </p:cNvSpPr>
            <p:nvPr userDrawn="1"/>
          </p:nvSpPr>
          <p:spPr bwMode="auto">
            <a:xfrm>
              <a:off x="5567" y="121"/>
              <a:ext cx="19" cy="20"/>
            </a:xfrm>
            <a:custGeom>
              <a:avLst/>
              <a:gdLst>
                <a:gd name="T0" fmla="*/ 7 w 19"/>
                <a:gd name="T1" fmla="*/ 0 h 20"/>
                <a:gd name="T2" fmla="*/ 0 w 19"/>
                <a:gd name="T3" fmla="*/ 14 h 20"/>
                <a:gd name="T4" fmla="*/ 12 w 19"/>
                <a:gd name="T5" fmla="*/ 20 h 20"/>
                <a:gd name="T6" fmla="*/ 19 w 19"/>
                <a:gd name="T7" fmla="*/ 6 h 20"/>
                <a:gd name="T8" fmla="*/ 7 w 19"/>
                <a:gd name="T9" fmla="*/ 0 h 20"/>
                <a:gd name="T10" fmla="*/ 7 w 19"/>
                <a:gd name="T11" fmla="*/ 0 h 20"/>
                <a:gd name="T12" fmla="*/ 7 w 19"/>
                <a:gd name="T13" fmla="*/ 0 h 20"/>
                <a:gd name="T14" fmla="*/ 7 w 19"/>
                <a:gd name="T15" fmla="*/ 0 h 20"/>
                <a:gd name="T16" fmla="*/ 7 w 1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0">
                  <a:moveTo>
                    <a:pt x="7" y="0"/>
                  </a:moveTo>
                  <a:lnTo>
                    <a:pt x="0" y="14"/>
                  </a:lnTo>
                  <a:lnTo>
                    <a:pt x="12" y="20"/>
                  </a:lnTo>
                  <a:lnTo>
                    <a:pt x="19"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5" name="Freeform 652"/>
            <p:cNvSpPr>
              <a:spLocks/>
            </p:cNvSpPr>
            <p:nvPr userDrawn="1"/>
          </p:nvSpPr>
          <p:spPr bwMode="auto">
            <a:xfrm>
              <a:off x="5557" y="116"/>
              <a:ext cx="17" cy="20"/>
            </a:xfrm>
            <a:custGeom>
              <a:avLst/>
              <a:gdLst>
                <a:gd name="T0" fmla="*/ 4 w 17"/>
                <a:gd name="T1" fmla="*/ 0 h 20"/>
                <a:gd name="T2" fmla="*/ 0 w 17"/>
                <a:gd name="T3" fmla="*/ 15 h 20"/>
                <a:gd name="T4" fmla="*/ 12 w 17"/>
                <a:gd name="T5" fmla="*/ 20 h 20"/>
                <a:gd name="T6" fmla="*/ 17 w 17"/>
                <a:gd name="T7" fmla="*/ 5 h 20"/>
                <a:gd name="T8" fmla="*/ 5 w 17"/>
                <a:gd name="T9" fmla="*/ 0 h 20"/>
                <a:gd name="T10" fmla="*/ 4 w 17"/>
                <a:gd name="T11" fmla="*/ 0 h 20"/>
                <a:gd name="T12" fmla="*/ 5 w 17"/>
                <a:gd name="T13" fmla="*/ 0 h 20"/>
                <a:gd name="T14" fmla="*/ 5 w 17"/>
                <a:gd name="T15" fmla="*/ 0 h 20"/>
                <a:gd name="T16" fmla="*/ 4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4" y="0"/>
                  </a:moveTo>
                  <a:lnTo>
                    <a:pt x="0" y="15"/>
                  </a:lnTo>
                  <a:lnTo>
                    <a:pt x="12" y="20"/>
                  </a:lnTo>
                  <a:lnTo>
                    <a:pt x="17" y="5"/>
                  </a:lnTo>
                  <a:lnTo>
                    <a:pt x="5" y="0"/>
                  </a:lnTo>
                  <a:lnTo>
                    <a:pt x="4"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6" name="Freeform 653"/>
            <p:cNvSpPr>
              <a:spLocks/>
            </p:cNvSpPr>
            <p:nvPr userDrawn="1"/>
          </p:nvSpPr>
          <p:spPr bwMode="auto">
            <a:xfrm>
              <a:off x="5545" y="113"/>
              <a:ext cx="16" cy="19"/>
            </a:xfrm>
            <a:custGeom>
              <a:avLst/>
              <a:gdLst>
                <a:gd name="T0" fmla="*/ 3 w 16"/>
                <a:gd name="T1" fmla="*/ 0 h 19"/>
                <a:gd name="T2" fmla="*/ 0 w 16"/>
                <a:gd name="T3" fmla="*/ 16 h 19"/>
                <a:gd name="T4" fmla="*/ 13 w 16"/>
                <a:gd name="T5" fmla="*/ 19 h 19"/>
                <a:gd name="T6" fmla="*/ 16 w 16"/>
                <a:gd name="T7" fmla="*/ 3 h 19"/>
                <a:gd name="T8" fmla="*/ 3 w 16"/>
                <a:gd name="T9" fmla="*/ 0 h 19"/>
                <a:gd name="T10" fmla="*/ 3 w 16"/>
                <a:gd name="T11" fmla="*/ 0 h 19"/>
                <a:gd name="T12" fmla="*/ 3 w 16"/>
                <a:gd name="T13" fmla="*/ 0 h 19"/>
                <a:gd name="T14" fmla="*/ 3 w 16"/>
                <a:gd name="T15" fmla="*/ 0 h 19"/>
                <a:gd name="T16" fmla="*/ 3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3" y="0"/>
                  </a:moveTo>
                  <a:lnTo>
                    <a:pt x="0" y="16"/>
                  </a:lnTo>
                  <a:lnTo>
                    <a:pt x="13" y="19"/>
                  </a:lnTo>
                  <a:lnTo>
                    <a:pt x="16"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7" name="Freeform 654"/>
            <p:cNvSpPr>
              <a:spLocks/>
            </p:cNvSpPr>
            <p:nvPr userDrawn="1"/>
          </p:nvSpPr>
          <p:spPr bwMode="auto">
            <a:xfrm>
              <a:off x="5533" y="112"/>
              <a:ext cx="15" cy="17"/>
            </a:xfrm>
            <a:custGeom>
              <a:avLst/>
              <a:gdLst>
                <a:gd name="T0" fmla="*/ 0 w 15"/>
                <a:gd name="T1" fmla="*/ 16 h 17"/>
                <a:gd name="T2" fmla="*/ 13 w 15"/>
                <a:gd name="T3" fmla="*/ 17 h 17"/>
                <a:gd name="T4" fmla="*/ 15 w 15"/>
                <a:gd name="T5" fmla="*/ 1 h 17"/>
                <a:gd name="T6" fmla="*/ 1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3" y="17"/>
                  </a:lnTo>
                  <a:lnTo>
                    <a:pt x="15" y="1"/>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8" name="Freeform 655"/>
            <p:cNvSpPr>
              <a:spLocks/>
            </p:cNvSpPr>
            <p:nvPr userDrawn="1"/>
          </p:nvSpPr>
          <p:spPr bwMode="auto">
            <a:xfrm>
              <a:off x="5613" y="197"/>
              <a:ext cx="16" cy="15"/>
            </a:xfrm>
            <a:custGeom>
              <a:avLst/>
              <a:gdLst>
                <a:gd name="T0" fmla="*/ 15 w 16"/>
                <a:gd name="T1" fmla="*/ 0 h 15"/>
                <a:gd name="T2" fmla="*/ 0 w 16"/>
                <a:gd name="T3" fmla="*/ 1 h 15"/>
                <a:gd name="T4" fmla="*/ 0 w 16"/>
                <a:gd name="T5" fmla="*/ 15 h 15"/>
                <a:gd name="T6" fmla="*/ 16 w 16"/>
                <a:gd name="T7" fmla="*/ 14 h 15"/>
                <a:gd name="T8" fmla="*/ 15 w 16"/>
                <a:gd name="T9" fmla="*/ 1 h 15"/>
                <a:gd name="T10" fmla="*/ 15 w 16"/>
                <a:gd name="T11" fmla="*/ 0 h 15"/>
                <a:gd name="T12" fmla="*/ 15 w 16"/>
                <a:gd name="T13" fmla="*/ 1 h 15"/>
                <a:gd name="T14" fmla="*/ 15 w 16"/>
                <a:gd name="T15" fmla="*/ 0 h 15"/>
                <a:gd name="T16" fmla="*/ 15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5">
                  <a:moveTo>
                    <a:pt x="15" y="0"/>
                  </a:moveTo>
                  <a:lnTo>
                    <a:pt x="0" y="1"/>
                  </a:lnTo>
                  <a:lnTo>
                    <a:pt x="0" y="15"/>
                  </a:lnTo>
                  <a:lnTo>
                    <a:pt x="16" y="14"/>
                  </a:lnTo>
                  <a:lnTo>
                    <a:pt x="15" y="1"/>
                  </a:lnTo>
                  <a:lnTo>
                    <a:pt x="15" y="0"/>
                  </a:lnTo>
                  <a:lnTo>
                    <a:pt x="15" y="1"/>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9" name="Freeform 656"/>
            <p:cNvSpPr>
              <a:spLocks/>
            </p:cNvSpPr>
            <p:nvPr userDrawn="1"/>
          </p:nvSpPr>
          <p:spPr bwMode="auto">
            <a:xfrm>
              <a:off x="5611" y="182"/>
              <a:ext cx="17" cy="17"/>
            </a:xfrm>
            <a:custGeom>
              <a:avLst/>
              <a:gdLst>
                <a:gd name="T0" fmla="*/ 14 w 17"/>
                <a:gd name="T1" fmla="*/ 0 h 17"/>
                <a:gd name="T2" fmla="*/ 0 w 17"/>
                <a:gd name="T3" fmla="*/ 4 h 17"/>
                <a:gd name="T4" fmla="*/ 2 w 17"/>
                <a:gd name="T5" fmla="*/ 17 h 17"/>
                <a:gd name="T6" fmla="*/ 17 w 17"/>
                <a:gd name="T7" fmla="*/ 15 h 17"/>
                <a:gd name="T8" fmla="*/ 14 w 17"/>
                <a:gd name="T9" fmla="*/ 1 h 17"/>
                <a:gd name="T10" fmla="*/ 14 w 17"/>
                <a:gd name="T11" fmla="*/ 0 h 17"/>
                <a:gd name="T12" fmla="*/ 14 w 17"/>
                <a:gd name="T13" fmla="*/ 1 h 17"/>
                <a:gd name="T14" fmla="*/ 14 w 17"/>
                <a:gd name="T15" fmla="*/ 1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2" y="17"/>
                  </a:lnTo>
                  <a:lnTo>
                    <a:pt x="17" y="15"/>
                  </a:lnTo>
                  <a:lnTo>
                    <a:pt x="14" y="1"/>
                  </a:lnTo>
                  <a:lnTo>
                    <a:pt x="14" y="0"/>
                  </a:lnTo>
                  <a:lnTo>
                    <a:pt x="14" y="1"/>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0" name="Freeform 657"/>
            <p:cNvSpPr>
              <a:spLocks/>
            </p:cNvSpPr>
            <p:nvPr userDrawn="1"/>
          </p:nvSpPr>
          <p:spPr bwMode="auto">
            <a:xfrm>
              <a:off x="5607" y="169"/>
              <a:ext cx="18" cy="18"/>
            </a:xfrm>
            <a:custGeom>
              <a:avLst/>
              <a:gdLst>
                <a:gd name="T0" fmla="*/ 13 w 18"/>
                <a:gd name="T1" fmla="*/ 0 h 18"/>
                <a:gd name="T2" fmla="*/ 0 w 18"/>
                <a:gd name="T3" fmla="*/ 6 h 18"/>
                <a:gd name="T4" fmla="*/ 4 w 18"/>
                <a:gd name="T5" fmla="*/ 18 h 18"/>
                <a:gd name="T6" fmla="*/ 18 w 18"/>
                <a:gd name="T7" fmla="*/ 13 h 18"/>
                <a:gd name="T8" fmla="*/ 14 w 18"/>
                <a:gd name="T9" fmla="*/ 1 h 18"/>
                <a:gd name="T10" fmla="*/ 13 w 18"/>
                <a:gd name="T11" fmla="*/ 0 h 18"/>
                <a:gd name="T12" fmla="*/ 14 w 18"/>
                <a:gd name="T13" fmla="*/ 1 h 18"/>
                <a:gd name="T14" fmla="*/ 14 w 18"/>
                <a:gd name="T15" fmla="*/ 1 h 18"/>
                <a:gd name="T16" fmla="*/ 13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3" y="0"/>
                  </a:moveTo>
                  <a:lnTo>
                    <a:pt x="0" y="6"/>
                  </a:lnTo>
                  <a:lnTo>
                    <a:pt x="4" y="18"/>
                  </a:lnTo>
                  <a:lnTo>
                    <a:pt x="18" y="13"/>
                  </a:lnTo>
                  <a:lnTo>
                    <a:pt x="14" y="1"/>
                  </a:lnTo>
                  <a:lnTo>
                    <a:pt x="13" y="0"/>
                  </a:lnTo>
                  <a:lnTo>
                    <a:pt x="14"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1" name="Freeform 658"/>
            <p:cNvSpPr>
              <a:spLocks/>
            </p:cNvSpPr>
            <p:nvPr userDrawn="1"/>
          </p:nvSpPr>
          <p:spPr bwMode="auto">
            <a:xfrm>
              <a:off x="5602" y="157"/>
              <a:ext cx="18" cy="20"/>
            </a:xfrm>
            <a:custGeom>
              <a:avLst/>
              <a:gdLst>
                <a:gd name="T0" fmla="*/ 13 w 18"/>
                <a:gd name="T1" fmla="*/ 0 h 20"/>
                <a:gd name="T2" fmla="*/ 0 w 18"/>
                <a:gd name="T3" fmla="*/ 8 h 20"/>
                <a:gd name="T4" fmla="*/ 5 w 18"/>
                <a:gd name="T5" fmla="*/ 20 h 20"/>
                <a:gd name="T6" fmla="*/ 18 w 18"/>
                <a:gd name="T7" fmla="*/ 12 h 20"/>
                <a:gd name="T8" fmla="*/ 13 w 18"/>
                <a:gd name="T9" fmla="*/ 1 h 20"/>
                <a:gd name="T10" fmla="*/ 13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3" y="0"/>
                  </a:moveTo>
                  <a:lnTo>
                    <a:pt x="0" y="8"/>
                  </a:lnTo>
                  <a:lnTo>
                    <a:pt x="5" y="20"/>
                  </a:lnTo>
                  <a:lnTo>
                    <a:pt x="18" y="12"/>
                  </a:lnTo>
                  <a:lnTo>
                    <a:pt x="13"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2" name="Freeform 659"/>
            <p:cNvSpPr>
              <a:spLocks/>
            </p:cNvSpPr>
            <p:nvPr userDrawn="1"/>
          </p:nvSpPr>
          <p:spPr bwMode="auto">
            <a:xfrm>
              <a:off x="5595" y="145"/>
              <a:ext cx="20" cy="20"/>
            </a:xfrm>
            <a:custGeom>
              <a:avLst/>
              <a:gdLst>
                <a:gd name="T0" fmla="*/ 12 w 20"/>
                <a:gd name="T1" fmla="*/ 0 h 20"/>
                <a:gd name="T2" fmla="*/ 0 w 20"/>
                <a:gd name="T3" fmla="*/ 9 h 20"/>
                <a:gd name="T4" fmla="*/ 7 w 20"/>
                <a:gd name="T5" fmla="*/ 20 h 20"/>
                <a:gd name="T6" fmla="*/ 20 w 20"/>
                <a:gd name="T7" fmla="*/ 12 h 20"/>
                <a:gd name="T8" fmla="*/ 13 w 20"/>
                <a:gd name="T9" fmla="*/ 1 h 20"/>
                <a:gd name="T10" fmla="*/ 12 w 20"/>
                <a:gd name="T11" fmla="*/ 0 h 20"/>
                <a:gd name="T12" fmla="*/ 13 w 20"/>
                <a:gd name="T13" fmla="*/ 1 h 20"/>
                <a:gd name="T14" fmla="*/ 13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9"/>
                  </a:lnTo>
                  <a:lnTo>
                    <a:pt x="7" y="20"/>
                  </a:lnTo>
                  <a:lnTo>
                    <a:pt x="20" y="12"/>
                  </a:lnTo>
                  <a:lnTo>
                    <a:pt x="13" y="1"/>
                  </a:lnTo>
                  <a:lnTo>
                    <a:pt x="12" y="0"/>
                  </a:lnTo>
                  <a:lnTo>
                    <a:pt x="13" y="1"/>
                  </a:lnTo>
                  <a:lnTo>
                    <a:pt x="13"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3" name="Freeform 660"/>
            <p:cNvSpPr>
              <a:spLocks/>
            </p:cNvSpPr>
            <p:nvPr userDrawn="1"/>
          </p:nvSpPr>
          <p:spPr bwMode="auto">
            <a:xfrm>
              <a:off x="5587" y="135"/>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4" name="Freeform 661"/>
            <p:cNvSpPr>
              <a:spLocks/>
            </p:cNvSpPr>
            <p:nvPr userDrawn="1"/>
          </p:nvSpPr>
          <p:spPr bwMode="auto">
            <a:xfrm>
              <a:off x="5578" y="125"/>
              <a:ext cx="20" cy="21"/>
            </a:xfrm>
            <a:custGeom>
              <a:avLst/>
              <a:gdLst>
                <a:gd name="T0" fmla="*/ 10 w 20"/>
                <a:gd name="T1" fmla="*/ 0 h 21"/>
                <a:gd name="T2" fmla="*/ 0 w 20"/>
                <a:gd name="T3" fmla="*/ 14 h 21"/>
                <a:gd name="T4" fmla="*/ 10 w 20"/>
                <a:gd name="T5" fmla="*/ 21 h 21"/>
                <a:gd name="T6" fmla="*/ 20 w 20"/>
                <a:gd name="T7" fmla="*/ 10 h 21"/>
                <a:gd name="T8" fmla="*/ 10 w 20"/>
                <a:gd name="T9" fmla="*/ 2 h 21"/>
                <a:gd name="T10" fmla="*/ 10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10" y="0"/>
                  </a:moveTo>
                  <a:lnTo>
                    <a:pt x="0" y="14"/>
                  </a:lnTo>
                  <a:lnTo>
                    <a:pt x="10" y="21"/>
                  </a:lnTo>
                  <a:lnTo>
                    <a:pt x="20" y="10"/>
                  </a:lnTo>
                  <a:lnTo>
                    <a:pt x="10"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5" name="Freeform 662"/>
            <p:cNvSpPr>
              <a:spLocks/>
            </p:cNvSpPr>
            <p:nvPr userDrawn="1"/>
          </p:nvSpPr>
          <p:spPr bwMode="auto">
            <a:xfrm>
              <a:off x="5569" y="117"/>
              <a:ext cx="19" cy="22"/>
            </a:xfrm>
            <a:custGeom>
              <a:avLst/>
              <a:gdLst>
                <a:gd name="T0" fmla="*/ 8 w 19"/>
                <a:gd name="T1" fmla="*/ 0 h 22"/>
                <a:gd name="T2" fmla="*/ 0 w 19"/>
                <a:gd name="T3" fmla="*/ 14 h 22"/>
                <a:gd name="T4" fmla="*/ 10 w 19"/>
                <a:gd name="T5" fmla="*/ 22 h 22"/>
                <a:gd name="T6" fmla="*/ 19 w 19"/>
                <a:gd name="T7" fmla="*/ 8 h 22"/>
                <a:gd name="T8" fmla="*/ 9 w 19"/>
                <a:gd name="T9" fmla="*/ 2 h 22"/>
                <a:gd name="T10" fmla="*/ 8 w 19"/>
                <a:gd name="T11" fmla="*/ 0 h 22"/>
                <a:gd name="T12" fmla="*/ 9 w 19"/>
                <a:gd name="T13" fmla="*/ 2 h 22"/>
                <a:gd name="T14" fmla="*/ 8 w 19"/>
                <a:gd name="T15" fmla="*/ 0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0" y="14"/>
                  </a:lnTo>
                  <a:lnTo>
                    <a:pt x="10" y="22"/>
                  </a:lnTo>
                  <a:lnTo>
                    <a:pt x="19" y="8"/>
                  </a:lnTo>
                  <a:lnTo>
                    <a:pt x="9" y="2"/>
                  </a:lnTo>
                  <a:lnTo>
                    <a:pt x="8" y="0"/>
                  </a:lnTo>
                  <a:lnTo>
                    <a:pt x="9"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6" name="Freeform 663"/>
            <p:cNvSpPr>
              <a:spLocks/>
            </p:cNvSpPr>
            <p:nvPr userDrawn="1"/>
          </p:nvSpPr>
          <p:spPr bwMode="auto">
            <a:xfrm>
              <a:off x="5558" y="112"/>
              <a:ext cx="19" cy="20"/>
            </a:xfrm>
            <a:custGeom>
              <a:avLst/>
              <a:gdLst>
                <a:gd name="T0" fmla="*/ 7 w 19"/>
                <a:gd name="T1" fmla="*/ 0 h 20"/>
                <a:gd name="T2" fmla="*/ 0 w 19"/>
                <a:gd name="T3" fmla="*/ 15 h 20"/>
                <a:gd name="T4" fmla="*/ 12 w 19"/>
                <a:gd name="T5" fmla="*/ 20 h 20"/>
                <a:gd name="T6" fmla="*/ 19 w 19"/>
                <a:gd name="T7" fmla="*/ 5 h 20"/>
                <a:gd name="T8" fmla="*/ 7 w 19"/>
                <a:gd name="T9" fmla="*/ 0 h 20"/>
                <a:gd name="T10" fmla="*/ 7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7" y="0"/>
                  </a:moveTo>
                  <a:lnTo>
                    <a:pt x="0" y="15"/>
                  </a:lnTo>
                  <a:lnTo>
                    <a:pt x="12" y="20"/>
                  </a:lnTo>
                  <a:lnTo>
                    <a:pt x="19"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7" name="Freeform 664"/>
            <p:cNvSpPr>
              <a:spLocks/>
            </p:cNvSpPr>
            <p:nvPr userDrawn="1"/>
          </p:nvSpPr>
          <p:spPr bwMode="auto">
            <a:xfrm>
              <a:off x="5548" y="107"/>
              <a:ext cx="17" cy="20"/>
            </a:xfrm>
            <a:custGeom>
              <a:avLst/>
              <a:gdLst>
                <a:gd name="T0" fmla="*/ 5 w 17"/>
                <a:gd name="T1" fmla="*/ 0 h 20"/>
                <a:gd name="T2" fmla="*/ 0 w 17"/>
                <a:gd name="T3" fmla="*/ 14 h 20"/>
                <a:gd name="T4" fmla="*/ 11 w 17"/>
                <a:gd name="T5" fmla="*/ 20 h 20"/>
                <a:gd name="T6" fmla="*/ 17 w 17"/>
                <a:gd name="T7" fmla="*/ 5 h 20"/>
                <a:gd name="T8" fmla="*/ 5 w 17"/>
                <a:gd name="T9" fmla="*/ 0 h 20"/>
                <a:gd name="T10" fmla="*/ 5 w 17"/>
                <a:gd name="T11" fmla="*/ 0 h 20"/>
                <a:gd name="T12" fmla="*/ 5 w 17"/>
                <a:gd name="T13" fmla="*/ 0 h 20"/>
                <a:gd name="T14" fmla="*/ 5 w 17"/>
                <a:gd name="T15" fmla="*/ 0 h 20"/>
                <a:gd name="T16" fmla="*/ 5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5" y="0"/>
                  </a:moveTo>
                  <a:lnTo>
                    <a:pt x="0" y="14"/>
                  </a:lnTo>
                  <a:lnTo>
                    <a:pt x="11" y="20"/>
                  </a:lnTo>
                  <a:lnTo>
                    <a:pt x="17" y="5"/>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8" name="Freeform 665"/>
            <p:cNvSpPr>
              <a:spLocks/>
            </p:cNvSpPr>
            <p:nvPr userDrawn="1"/>
          </p:nvSpPr>
          <p:spPr bwMode="auto">
            <a:xfrm>
              <a:off x="5536" y="104"/>
              <a:ext cx="17" cy="19"/>
            </a:xfrm>
            <a:custGeom>
              <a:avLst/>
              <a:gdLst>
                <a:gd name="T0" fmla="*/ 2 w 17"/>
                <a:gd name="T1" fmla="*/ 0 h 19"/>
                <a:gd name="T2" fmla="*/ 0 w 17"/>
                <a:gd name="T3" fmla="*/ 15 h 19"/>
                <a:gd name="T4" fmla="*/ 13 w 17"/>
                <a:gd name="T5" fmla="*/ 19 h 19"/>
                <a:gd name="T6" fmla="*/ 17 w 17"/>
                <a:gd name="T7" fmla="*/ 3 h 19"/>
                <a:gd name="T8" fmla="*/ 4 w 17"/>
                <a:gd name="T9" fmla="*/ 0 h 19"/>
                <a:gd name="T10" fmla="*/ 2 w 17"/>
                <a:gd name="T11" fmla="*/ 0 h 19"/>
                <a:gd name="T12" fmla="*/ 4 w 17"/>
                <a:gd name="T13" fmla="*/ 0 h 19"/>
                <a:gd name="T14" fmla="*/ 2 w 17"/>
                <a:gd name="T15" fmla="*/ 0 h 19"/>
                <a:gd name="T16" fmla="*/ 2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2" y="0"/>
                  </a:moveTo>
                  <a:lnTo>
                    <a:pt x="0" y="15"/>
                  </a:lnTo>
                  <a:lnTo>
                    <a:pt x="13" y="19"/>
                  </a:lnTo>
                  <a:lnTo>
                    <a:pt x="17" y="3"/>
                  </a:lnTo>
                  <a:lnTo>
                    <a:pt x="4" y="0"/>
                  </a:lnTo>
                  <a:lnTo>
                    <a:pt x="2" y="0"/>
                  </a:lnTo>
                  <a:lnTo>
                    <a:pt x="4"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9" name="Freeform 666"/>
            <p:cNvSpPr>
              <a:spLocks/>
            </p:cNvSpPr>
            <p:nvPr userDrawn="1"/>
          </p:nvSpPr>
          <p:spPr bwMode="auto">
            <a:xfrm>
              <a:off x="5524" y="103"/>
              <a:ext cx="14" cy="16"/>
            </a:xfrm>
            <a:custGeom>
              <a:avLst/>
              <a:gdLst>
                <a:gd name="T0" fmla="*/ 0 w 14"/>
                <a:gd name="T1" fmla="*/ 16 h 16"/>
                <a:gd name="T2" fmla="*/ 13 w 14"/>
                <a:gd name="T3" fmla="*/ 16 h 16"/>
                <a:gd name="T4" fmla="*/ 14 w 14"/>
                <a:gd name="T5" fmla="*/ 1 h 16"/>
                <a:gd name="T6" fmla="*/ 1 w 14"/>
                <a:gd name="T7" fmla="*/ 0 h 16"/>
                <a:gd name="T8" fmla="*/ 0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6"/>
                  </a:moveTo>
                  <a:lnTo>
                    <a:pt x="13" y="16"/>
                  </a:lnTo>
                  <a:lnTo>
                    <a:pt x="14" y="1"/>
                  </a:lnTo>
                  <a:lnTo>
                    <a:pt x="1"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 name="Freeform 667"/>
            <p:cNvSpPr>
              <a:spLocks/>
            </p:cNvSpPr>
            <p:nvPr userDrawn="1"/>
          </p:nvSpPr>
          <p:spPr bwMode="auto">
            <a:xfrm>
              <a:off x="5454" y="106"/>
              <a:ext cx="38" cy="213"/>
            </a:xfrm>
            <a:custGeom>
              <a:avLst/>
              <a:gdLst>
                <a:gd name="T0" fmla="*/ 16 w 38"/>
                <a:gd name="T1" fmla="*/ 213 h 213"/>
                <a:gd name="T2" fmla="*/ 38 w 38"/>
                <a:gd name="T3" fmla="*/ 2 h 213"/>
                <a:gd name="T4" fmla="*/ 24 w 38"/>
                <a:gd name="T5" fmla="*/ 0 h 213"/>
                <a:gd name="T6" fmla="*/ 0 w 38"/>
                <a:gd name="T7" fmla="*/ 211 h 213"/>
                <a:gd name="T8" fmla="*/ 16 w 38"/>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3">
                  <a:moveTo>
                    <a:pt x="16" y="213"/>
                  </a:moveTo>
                  <a:lnTo>
                    <a:pt x="38" y="2"/>
                  </a:lnTo>
                  <a:lnTo>
                    <a:pt x="24" y="0"/>
                  </a:lnTo>
                  <a:lnTo>
                    <a:pt x="0" y="211"/>
                  </a:lnTo>
                  <a:lnTo>
                    <a:pt x="16"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 name="Rectangle 668"/>
            <p:cNvSpPr>
              <a:spLocks noChangeArrowheads="1"/>
            </p:cNvSpPr>
            <p:nvPr userDrawn="1"/>
          </p:nvSpPr>
          <p:spPr bwMode="auto">
            <a:xfrm>
              <a:off x="5461" y="305"/>
              <a:ext cx="64" cy="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282" name="Freeform 669"/>
            <p:cNvSpPr>
              <a:spLocks/>
            </p:cNvSpPr>
            <p:nvPr userDrawn="1"/>
          </p:nvSpPr>
          <p:spPr bwMode="auto">
            <a:xfrm>
              <a:off x="5623" y="218"/>
              <a:ext cx="15" cy="17"/>
            </a:xfrm>
            <a:custGeom>
              <a:avLst/>
              <a:gdLst>
                <a:gd name="T0" fmla="*/ 14 w 15"/>
                <a:gd name="T1" fmla="*/ 17 h 17"/>
                <a:gd name="T2" fmla="*/ 14 w 15"/>
                <a:gd name="T3" fmla="*/ 15 h 17"/>
                <a:gd name="T4" fmla="*/ 15 w 15"/>
                <a:gd name="T5" fmla="*/ 1 h 17"/>
                <a:gd name="T6" fmla="*/ 0 w 15"/>
                <a:gd name="T7" fmla="*/ 0 h 17"/>
                <a:gd name="T8" fmla="*/ 0 w 15"/>
                <a:gd name="T9" fmla="*/ 14 h 17"/>
                <a:gd name="T10" fmla="*/ 14 w 15"/>
                <a:gd name="T11" fmla="*/ 17 h 17"/>
                <a:gd name="T12" fmla="*/ 14 w 15"/>
                <a:gd name="T13" fmla="*/ 17 h 17"/>
                <a:gd name="T14" fmla="*/ 14 w 15"/>
                <a:gd name="T15" fmla="*/ 15 h 17"/>
                <a:gd name="T16" fmla="*/ 14 w 15"/>
                <a:gd name="T17" fmla="*/ 15 h 17"/>
                <a:gd name="T18" fmla="*/ 14 w 1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7">
                  <a:moveTo>
                    <a:pt x="14" y="17"/>
                  </a:moveTo>
                  <a:lnTo>
                    <a:pt x="14" y="15"/>
                  </a:lnTo>
                  <a:lnTo>
                    <a:pt x="15" y="1"/>
                  </a:lnTo>
                  <a:lnTo>
                    <a:pt x="0" y="0"/>
                  </a:lnTo>
                  <a:lnTo>
                    <a:pt x="0" y="14"/>
                  </a:lnTo>
                  <a:lnTo>
                    <a:pt x="14" y="17"/>
                  </a:lnTo>
                  <a:lnTo>
                    <a:pt x="14" y="15"/>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3" name="Freeform 670"/>
            <p:cNvSpPr>
              <a:spLocks/>
            </p:cNvSpPr>
            <p:nvPr userDrawn="1"/>
          </p:nvSpPr>
          <p:spPr bwMode="auto">
            <a:xfrm>
              <a:off x="5620" y="231"/>
              <a:ext cx="17" cy="17"/>
            </a:xfrm>
            <a:custGeom>
              <a:avLst/>
              <a:gdLst>
                <a:gd name="T0" fmla="*/ 14 w 17"/>
                <a:gd name="T1" fmla="*/ 17 h 17"/>
                <a:gd name="T2" fmla="*/ 14 w 17"/>
                <a:gd name="T3" fmla="*/ 17 h 17"/>
                <a:gd name="T4" fmla="*/ 17 w 17"/>
                <a:gd name="T5" fmla="*/ 4 h 17"/>
                <a:gd name="T6" fmla="*/ 3 w 17"/>
                <a:gd name="T7" fmla="*/ 0 h 17"/>
                <a:gd name="T8" fmla="*/ 0 w 17"/>
                <a:gd name="T9" fmla="*/ 14 h 17"/>
                <a:gd name="T10" fmla="*/ 14 w 17"/>
                <a:gd name="T11" fmla="*/ 17 h 17"/>
                <a:gd name="T12" fmla="*/ 14 w 17"/>
                <a:gd name="T13" fmla="*/ 17 h 17"/>
                <a:gd name="T14" fmla="*/ 14 w 17"/>
                <a:gd name="T15" fmla="*/ 17 h 17"/>
                <a:gd name="T16" fmla="*/ 14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17"/>
                  </a:moveTo>
                  <a:lnTo>
                    <a:pt x="14" y="17"/>
                  </a:lnTo>
                  <a:lnTo>
                    <a:pt x="17" y="4"/>
                  </a:lnTo>
                  <a:lnTo>
                    <a:pt x="3" y="0"/>
                  </a:lnTo>
                  <a:lnTo>
                    <a:pt x="0"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4" name="Freeform 671"/>
            <p:cNvSpPr>
              <a:spLocks/>
            </p:cNvSpPr>
            <p:nvPr userDrawn="1"/>
          </p:nvSpPr>
          <p:spPr bwMode="auto">
            <a:xfrm>
              <a:off x="5616" y="244"/>
              <a:ext cx="18" cy="17"/>
            </a:xfrm>
            <a:custGeom>
              <a:avLst/>
              <a:gdLst>
                <a:gd name="T0" fmla="*/ 14 w 18"/>
                <a:gd name="T1" fmla="*/ 17 h 17"/>
                <a:gd name="T2" fmla="*/ 14 w 18"/>
                <a:gd name="T3" fmla="*/ 17 h 17"/>
                <a:gd name="T4" fmla="*/ 18 w 18"/>
                <a:gd name="T5" fmla="*/ 4 h 17"/>
                <a:gd name="T6" fmla="*/ 4 w 18"/>
                <a:gd name="T7" fmla="*/ 0 h 17"/>
                <a:gd name="T8" fmla="*/ 0 w 18"/>
                <a:gd name="T9" fmla="*/ 12 h 17"/>
                <a:gd name="T10" fmla="*/ 14 w 18"/>
                <a:gd name="T11" fmla="*/ 17 h 17"/>
                <a:gd name="T12" fmla="*/ 14 w 18"/>
                <a:gd name="T13" fmla="*/ 17 h 17"/>
                <a:gd name="T14" fmla="*/ 14 w 18"/>
                <a:gd name="T15" fmla="*/ 17 h 17"/>
                <a:gd name="T16" fmla="*/ 14 w 1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4" y="17"/>
                  </a:moveTo>
                  <a:lnTo>
                    <a:pt x="14" y="17"/>
                  </a:lnTo>
                  <a:lnTo>
                    <a:pt x="18" y="4"/>
                  </a:lnTo>
                  <a:lnTo>
                    <a:pt x="4" y="0"/>
                  </a:lnTo>
                  <a:lnTo>
                    <a:pt x="0" y="12"/>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5" name="Freeform 672"/>
            <p:cNvSpPr>
              <a:spLocks/>
            </p:cNvSpPr>
            <p:nvPr userDrawn="1"/>
          </p:nvSpPr>
          <p:spPr bwMode="auto">
            <a:xfrm>
              <a:off x="5611" y="256"/>
              <a:ext cx="19" cy="18"/>
            </a:xfrm>
            <a:custGeom>
              <a:avLst/>
              <a:gdLst>
                <a:gd name="T0" fmla="*/ 13 w 19"/>
                <a:gd name="T1" fmla="*/ 18 h 18"/>
                <a:gd name="T2" fmla="*/ 13 w 19"/>
                <a:gd name="T3" fmla="*/ 18 h 18"/>
                <a:gd name="T4" fmla="*/ 19 w 19"/>
                <a:gd name="T5" fmla="*/ 5 h 18"/>
                <a:gd name="T6" fmla="*/ 5 w 19"/>
                <a:gd name="T7" fmla="*/ 0 h 18"/>
                <a:gd name="T8" fmla="*/ 0 w 19"/>
                <a:gd name="T9" fmla="*/ 12 h 18"/>
                <a:gd name="T10" fmla="*/ 13 w 19"/>
                <a:gd name="T11" fmla="*/ 18 h 18"/>
                <a:gd name="T12" fmla="*/ 13 w 19"/>
                <a:gd name="T13" fmla="*/ 18 h 18"/>
                <a:gd name="T14" fmla="*/ 13 w 19"/>
                <a:gd name="T15" fmla="*/ 18 h 18"/>
                <a:gd name="T16" fmla="*/ 13 w 1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8">
                  <a:moveTo>
                    <a:pt x="13" y="18"/>
                  </a:moveTo>
                  <a:lnTo>
                    <a:pt x="13" y="18"/>
                  </a:lnTo>
                  <a:lnTo>
                    <a:pt x="19" y="5"/>
                  </a:lnTo>
                  <a:lnTo>
                    <a:pt x="5" y="0"/>
                  </a:lnTo>
                  <a:lnTo>
                    <a:pt x="0" y="1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6" name="Freeform 673"/>
            <p:cNvSpPr>
              <a:spLocks/>
            </p:cNvSpPr>
            <p:nvPr userDrawn="1"/>
          </p:nvSpPr>
          <p:spPr bwMode="auto">
            <a:xfrm>
              <a:off x="5604" y="266"/>
              <a:ext cx="20" cy="20"/>
            </a:xfrm>
            <a:custGeom>
              <a:avLst/>
              <a:gdLst>
                <a:gd name="T0" fmla="*/ 12 w 20"/>
                <a:gd name="T1" fmla="*/ 20 h 20"/>
                <a:gd name="T2" fmla="*/ 13 w 20"/>
                <a:gd name="T3" fmla="*/ 20 h 20"/>
                <a:gd name="T4" fmla="*/ 20 w 20"/>
                <a:gd name="T5" fmla="*/ 8 h 20"/>
                <a:gd name="T6" fmla="*/ 7 w 20"/>
                <a:gd name="T7" fmla="*/ 0 h 20"/>
                <a:gd name="T8" fmla="*/ 0 w 20"/>
                <a:gd name="T9" fmla="*/ 11 h 20"/>
                <a:gd name="T10" fmla="*/ 12 w 20"/>
                <a:gd name="T11" fmla="*/ 20 h 20"/>
                <a:gd name="T12" fmla="*/ 12 w 20"/>
                <a:gd name="T13" fmla="*/ 20 h 20"/>
                <a:gd name="T14" fmla="*/ 12 w 20"/>
                <a:gd name="T15" fmla="*/ 20 h 20"/>
                <a:gd name="T16" fmla="*/ 13 w 20"/>
                <a:gd name="T17" fmla="*/ 20 h 20"/>
                <a:gd name="T18" fmla="*/ 12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2" y="20"/>
                  </a:moveTo>
                  <a:lnTo>
                    <a:pt x="13" y="20"/>
                  </a:lnTo>
                  <a:lnTo>
                    <a:pt x="20" y="8"/>
                  </a:lnTo>
                  <a:lnTo>
                    <a:pt x="7" y="0"/>
                  </a:lnTo>
                  <a:lnTo>
                    <a:pt x="0" y="11"/>
                  </a:lnTo>
                  <a:lnTo>
                    <a:pt x="12" y="20"/>
                  </a:lnTo>
                  <a:lnTo>
                    <a:pt x="13" y="20"/>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7" name="Freeform 674"/>
            <p:cNvSpPr>
              <a:spLocks/>
            </p:cNvSpPr>
            <p:nvPr userDrawn="1"/>
          </p:nvSpPr>
          <p:spPr bwMode="auto">
            <a:xfrm>
              <a:off x="5596" y="277"/>
              <a:ext cx="20" cy="20"/>
            </a:xfrm>
            <a:custGeom>
              <a:avLst/>
              <a:gdLst>
                <a:gd name="T0" fmla="*/ 11 w 20"/>
                <a:gd name="T1" fmla="*/ 20 h 20"/>
                <a:gd name="T2" fmla="*/ 12 w 20"/>
                <a:gd name="T3" fmla="*/ 20 h 20"/>
                <a:gd name="T4" fmla="*/ 20 w 20"/>
                <a:gd name="T5" fmla="*/ 9 h 20"/>
                <a:gd name="T6" fmla="*/ 8 w 20"/>
                <a:gd name="T7" fmla="*/ 0 h 20"/>
                <a:gd name="T8" fmla="*/ 0 w 20"/>
                <a:gd name="T9" fmla="*/ 9 h 20"/>
                <a:gd name="T10" fmla="*/ 11 w 20"/>
                <a:gd name="T11" fmla="*/ 20 h 20"/>
                <a:gd name="T12" fmla="*/ 11 w 20"/>
                <a:gd name="T13" fmla="*/ 20 h 20"/>
                <a:gd name="T14" fmla="*/ 12 w 20"/>
                <a:gd name="T15" fmla="*/ 20 h 20"/>
                <a:gd name="T16" fmla="*/ 12 w 20"/>
                <a:gd name="T17" fmla="*/ 20 h 20"/>
                <a:gd name="T18" fmla="*/ 11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1" y="20"/>
                  </a:moveTo>
                  <a:lnTo>
                    <a:pt x="12" y="20"/>
                  </a:lnTo>
                  <a:lnTo>
                    <a:pt x="20" y="9"/>
                  </a:lnTo>
                  <a:lnTo>
                    <a:pt x="8" y="0"/>
                  </a:lnTo>
                  <a:lnTo>
                    <a:pt x="0" y="9"/>
                  </a:lnTo>
                  <a:lnTo>
                    <a:pt x="11" y="20"/>
                  </a:lnTo>
                  <a:lnTo>
                    <a:pt x="12" y="20"/>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8" name="Freeform 675"/>
            <p:cNvSpPr>
              <a:spLocks/>
            </p:cNvSpPr>
            <p:nvPr userDrawn="1"/>
          </p:nvSpPr>
          <p:spPr bwMode="auto">
            <a:xfrm>
              <a:off x="5588" y="286"/>
              <a:ext cx="19" cy="20"/>
            </a:xfrm>
            <a:custGeom>
              <a:avLst/>
              <a:gdLst>
                <a:gd name="T0" fmla="*/ 10 w 19"/>
                <a:gd name="T1" fmla="*/ 20 h 20"/>
                <a:gd name="T2" fmla="*/ 11 w 19"/>
                <a:gd name="T3" fmla="*/ 20 h 20"/>
                <a:gd name="T4" fmla="*/ 19 w 19"/>
                <a:gd name="T5" fmla="*/ 11 h 20"/>
                <a:gd name="T6" fmla="*/ 8 w 19"/>
                <a:gd name="T7" fmla="*/ 0 h 20"/>
                <a:gd name="T8" fmla="*/ 0 w 19"/>
                <a:gd name="T9" fmla="*/ 8 h 20"/>
                <a:gd name="T10" fmla="*/ 10 w 19"/>
                <a:gd name="T11" fmla="*/ 20 h 20"/>
                <a:gd name="T12" fmla="*/ 10 w 19"/>
                <a:gd name="T13" fmla="*/ 20 h 20"/>
                <a:gd name="T14" fmla="*/ 10 w 19"/>
                <a:gd name="T15" fmla="*/ 20 h 20"/>
                <a:gd name="T16" fmla="*/ 11 w 19"/>
                <a:gd name="T17" fmla="*/ 20 h 20"/>
                <a:gd name="T18" fmla="*/ 10 w 1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0">
                  <a:moveTo>
                    <a:pt x="10" y="20"/>
                  </a:moveTo>
                  <a:lnTo>
                    <a:pt x="11" y="20"/>
                  </a:lnTo>
                  <a:lnTo>
                    <a:pt x="19" y="11"/>
                  </a:lnTo>
                  <a:lnTo>
                    <a:pt x="8" y="0"/>
                  </a:lnTo>
                  <a:lnTo>
                    <a:pt x="0" y="8"/>
                  </a:lnTo>
                  <a:lnTo>
                    <a:pt x="10"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9" name="Freeform 676"/>
            <p:cNvSpPr>
              <a:spLocks/>
            </p:cNvSpPr>
            <p:nvPr userDrawn="1"/>
          </p:nvSpPr>
          <p:spPr bwMode="auto">
            <a:xfrm>
              <a:off x="5578" y="294"/>
              <a:ext cx="20" cy="20"/>
            </a:xfrm>
            <a:custGeom>
              <a:avLst/>
              <a:gdLst>
                <a:gd name="T0" fmla="*/ 8 w 20"/>
                <a:gd name="T1" fmla="*/ 20 h 20"/>
                <a:gd name="T2" fmla="*/ 9 w 20"/>
                <a:gd name="T3" fmla="*/ 20 h 20"/>
                <a:gd name="T4" fmla="*/ 20 w 20"/>
                <a:gd name="T5" fmla="*/ 12 h 20"/>
                <a:gd name="T6" fmla="*/ 10 w 20"/>
                <a:gd name="T7" fmla="*/ 0 h 20"/>
                <a:gd name="T8" fmla="*/ 0 w 20"/>
                <a:gd name="T9" fmla="*/ 7 h 20"/>
                <a:gd name="T10" fmla="*/ 8 w 20"/>
                <a:gd name="T11" fmla="*/ 20 h 20"/>
                <a:gd name="T12" fmla="*/ 8 w 20"/>
                <a:gd name="T13" fmla="*/ 20 h 20"/>
                <a:gd name="T14" fmla="*/ 9 w 20"/>
                <a:gd name="T15" fmla="*/ 20 h 20"/>
                <a:gd name="T16" fmla="*/ 9 w 20"/>
                <a:gd name="T17" fmla="*/ 20 h 20"/>
                <a:gd name="T18" fmla="*/ 8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8" y="20"/>
                  </a:moveTo>
                  <a:lnTo>
                    <a:pt x="9" y="20"/>
                  </a:lnTo>
                  <a:lnTo>
                    <a:pt x="20" y="12"/>
                  </a:lnTo>
                  <a:lnTo>
                    <a:pt x="10" y="0"/>
                  </a:lnTo>
                  <a:lnTo>
                    <a:pt x="0" y="7"/>
                  </a:lnTo>
                  <a:lnTo>
                    <a:pt x="8" y="20"/>
                  </a:lnTo>
                  <a:lnTo>
                    <a:pt x="9"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0" name="Freeform 677"/>
            <p:cNvSpPr>
              <a:spLocks/>
            </p:cNvSpPr>
            <p:nvPr userDrawn="1"/>
          </p:nvSpPr>
          <p:spPr bwMode="auto">
            <a:xfrm>
              <a:off x="5569" y="301"/>
              <a:ext cx="17" cy="20"/>
            </a:xfrm>
            <a:custGeom>
              <a:avLst/>
              <a:gdLst>
                <a:gd name="T0" fmla="*/ 5 w 17"/>
                <a:gd name="T1" fmla="*/ 20 h 20"/>
                <a:gd name="T2" fmla="*/ 6 w 17"/>
                <a:gd name="T3" fmla="*/ 20 h 20"/>
                <a:gd name="T4" fmla="*/ 17 w 17"/>
                <a:gd name="T5" fmla="*/ 13 h 20"/>
                <a:gd name="T6" fmla="*/ 10 w 17"/>
                <a:gd name="T7" fmla="*/ 0 h 20"/>
                <a:gd name="T8" fmla="*/ 0 w 17"/>
                <a:gd name="T9" fmla="*/ 5 h 20"/>
                <a:gd name="T10" fmla="*/ 5 w 17"/>
                <a:gd name="T11" fmla="*/ 20 h 20"/>
                <a:gd name="T12" fmla="*/ 5 w 17"/>
                <a:gd name="T13" fmla="*/ 20 h 20"/>
                <a:gd name="T14" fmla="*/ 6 w 17"/>
                <a:gd name="T15" fmla="*/ 20 h 20"/>
                <a:gd name="T16" fmla="*/ 6 w 17"/>
                <a:gd name="T17" fmla="*/ 20 h 20"/>
                <a:gd name="T18" fmla="*/ 5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5" y="20"/>
                  </a:moveTo>
                  <a:lnTo>
                    <a:pt x="6" y="20"/>
                  </a:lnTo>
                  <a:lnTo>
                    <a:pt x="17" y="13"/>
                  </a:lnTo>
                  <a:lnTo>
                    <a:pt x="10" y="0"/>
                  </a:lnTo>
                  <a:lnTo>
                    <a:pt x="0" y="5"/>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1" name="Freeform 678"/>
            <p:cNvSpPr>
              <a:spLocks/>
            </p:cNvSpPr>
            <p:nvPr userDrawn="1"/>
          </p:nvSpPr>
          <p:spPr bwMode="auto">
            <a:xfrm>
              <a:off x="5557" y="306"/>
              <a:ext cx="17" cy="20"/>
            </a:xfrm>
            <a:custGeom>
              <a:avLst/>
              <a:gdLst>
                <a:gd name="T0" fmla="*/ 4 w 17"/>
                <a:gd name="T1" fmla="*/ 20 h 20"/>
                <a:gd name="T2" fmla="*/ 5 w 17"/>
                <a:gd name="T3" fmla="*/ 19 h 20"/>
                <a:gd name="T4" fmla="*/ 17 w 17"/>
                <a:gd name="T5" fmla="*/ 15 h 20"/>
                <a:gd name="T6" fmla="*/ 12 w 17"/>
                <a:gd name="T7" fmla="*/ 0 h 20"/>
                <a:gd name="T8" fmla="*/ 0 w 17"/>
                <a:gd name="T9" fmla="*/ 4 h 20"/>
                <a:gd name="T10" fmla="*/ 4 w 17"/>
                <a:gd name="T11" fmla="*/ 20 h 20"/>
                <a:gd name="T12" fmla="*/ 4 w 17"/>
                <a:gd name="T13" fmla="*/ 20 h 20"/>
                <a:gd name="T14" fmla="*/ 5 w 17"/>
                <a:gd name="T15" fmla="*/ 20 h 20"/>
                <a:gd name="T16" fmla="*/ 5 w 17"/>
                <a:gd name="T17" fmla="*/ 19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19"/>
                  </a:lnTo>
                  <a:lnTo>
                    <a:pt x="17" y="15"/>
                  </a:lnTo>
                  <a:lnTo>
                    <a:pt x="12" y="0"/>
                  </a:lnTo>
                  <a:lnTo>
                    <a:pt x="0" y="4"/>
                  </a:lnTo>
                  <a:lnTo>
                    <a:pt x="4" y="20"/>
                  </a:lnTo>
                  <a:lnTo>
                    <a:pt x="5" y="20"/>
                  </a:lnTo>
                  <a:lnTo>
                    <a:pt x="5" y="19"/>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2" name="Freeform 679"/>
            <p:cNvSpPr>
              <a:spLocks/>
            </p:cNvSpPr>
            <p:nvPr userDrawn="1"/>
          </p:nvSpPr>
          <p:spPr bwMode="auto">
            <a:xfrm>
              <a:off x="5545" y="310"/>
              <a:ext cx="16" cy="18"/>
            </a:xfrm>
            <a:custGeom>
              <a:avLst/>
              <a:gdLst>
                <a:gd name="T0" fmla="*/ 3 w 16"/>
                <a:gd name="T1" fmla="*/ 18 h 18"/>
                <a:gd name="T2" fmla="*/ 3 w 16"/>
                <a:gd name="T3" fmla="*/ 18 h 18"/>
                <a:gd name="T4" fmla="*/ 16 w 16"/>
                <a:gd name="T5" fmla="*/ 16 h 18"/>
                <a:gd name="T6" fmla="*/ 13 w 16"/>
                <a:gd name="T7" fmla="*/ 0 h 18"/>
                <a:gd name="T8" fmla="*/ 0 w 16"/>
                <a:gd name="T9" fmla="*/ 3 h 18"/>
                <a:gd name="T10" fmla="*/ 3 w 16"/>
                <a:gd name="T11" fmla="*/ 18 h 18"/>
                <a:gd name="T12" fmla="*/ 3 w 16"/>
                <a:gd name="T13" fmla="*/ 18 h 18"/>
                <a:gd name="T14" fmla="*/ 3 w 16"/>
                <a:gd name="T15" fmla="*/ 18 h 18"/>
                <a:gd name="T16" fmla="*/ 3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3" y="18"/>
                  </a:moveTo>
                  <a:lnTo>
                    <a:pt x="3" y="18"/>
                  </a:lnTo>
                  <a:lnTo>
                    <a:pt x="16" y="16"/>
                  </a:lnTo>
                  <a:lnTo>
                    <a:pt x="13" y="0"/>
                  </a:lnTo>
                  <a:lnTo>
                    <a:pt x="0" y="3"/>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3" name="Freeform 680"/>
            <p:cNvSpPr>
              <a:spLocks/>
            </p:cNvSpPr>
            <p:nvPr userDrawn="1"/>
          </p:nvSpPr>
          <p:spPr bwMode="auto">
            <a:xfrm>
              <a:off x="5533" y="313"/>
              <a:ext cx="15" cy="17"/>
            </a:xfrm>
            <a:custGeom>
              <a:avLst/>
              <a:gdLst>
                <a:gd name="T0" fmla="*/ 1 w 15"/>
                <a:gd name="T1" fmla="*/ 17 h 17"/>
                <a:gd name="T2" fmla="*/ 15 w 15"/>
                <a:gd name="T3" fmla="*/ 15 h 17"/>
                <a:gd name="T4" fmla="*/ 13 w 15"/>
                <a:gd name="T5" fmla="*/ 0 h 17"/>
                <a:gd name="T6" fmla="*/ 0 w 15"/>
                <a:gd name="T7" fmla="*/ 1 h 17"/>
                <a:gd name="T8" fmla="*/ 1 w 1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1" y="17"/>
                  </a:moveTo>
                  <a:lnTo>
                    <a:pt x="15" y="15"/>
                  </a:lnTo>
                  <a:lnTo>
                    <a:pt x="13" y="0"/>
                  </a:lnTo>
                  <a:lnTo>
                    <a:pt x="0" y="1"/>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4" name="Freeform 681"/>
            <p:cNvSpPr>
              <a:spLocks/>
            </p:cNvSpPr>
            <p:nvPr userDrawn="1"/>
          </p:nvSpPr>
          <p:spPr bwMode="auto">
            <a:xfrm>
              <a:off x="5613" y="210"/>
              <a:ext cx="16" cy="16"/>
            </a:xfrm>
            <a:custGeom>
              <a:avLst/>
              <a:gdLst>
                <a:gd name="T0" fmla="*/ 15 w 16"/>
                <a:gd name="T1" fmla="*/ 16 h 16"/>
                <a:gd name="T2" fmla="*/ 15 w 16"/>
                <a:gd name="T3" fmla="*/ 14 h 16"/>
                <a:gd name="T4" fmla="*/ 16 w 16"/>
                <a:gd name="T5" fmla="*/ 0 h 16"/>
                <a:gd name="T6" fmla="*/ 0 w 16"/>
                <a:gd name="T7" fmla="*/ 0 h 16"/>
                <a:gd name="T8" fmla="*/ 0 w 16"/>
                <a:gd name="T9" fmla="*/ 13 h 16"/>
                <a:gd name="T10" fmla="*/ 15 w 16"/>
                <a:gd name="T11" fmla="*/ 16 h 16"/>
                <a:gd name="T12" fmla="*/ 15 w 16"/>
                <a:gd name="T13" fmla="*/ 16 h 16"/>
                <a:gd name="T14" fmla="*/ 15 w 16"/>
                <a:gd name="T15" fmla="*/ 14 h 16"/>
                <a:gd name="T16" fmla="*/ 15 w 16"/>
                <a:gd name="T17" fmla="*/ 14 h 16"/>
                <a:gd name="T18" fmla="*/ 15 w 16"/>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5" y="16"/>
                  </a:moveTo>
                  <a:lnTo>
                    <a:pt x="15" y="14"/>
                  </a:lnTo>
                  <a:lnTo>
                    <a:pt x="16" y="0"/>
                  </a:lnTo>
                  <a:lnTo>
                    <a:pt x="0" y="0"/>
                  </a:lnTo>
                  <a:lnTo>
                    <a:pt x="0" y="13"/>
                  </a:lnTo>
                  <a:lnTo>
                    <a:pt x="15" y="16"/>
                  </a:lnTo>
                  <a:lnTo>
                    <a:pt x="15" y="14"/>
                  </a:lnTo>
                  <a:lnTo>
                    <a:pt x="1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5" name="Freeform 682"/>
            <p:cNvSpPr>
              <a:spLocks/>
            </p:cNvSpPr>
            <p:nvPr userDrawn="1"/>
          </p:nvSpPr>
          <p:spPr bwMode="auto">
            <a:xfrm>
              <a:off x="5611" y="223"/>
              <a:ext cx="17" cy="17"/>
            </a:xfrm>
            <a:custGeom>
              <a:avLst/>
              <a:gdLst>
                <a:gd name="T0" fmla="*/ 14 w 17"/>
                <a:gd name="T1" fmla="*/ 17 h 17"/>
                <a:gd name="T2" fmla="*/ 14 w 17"/>
                <a:gd name="T3" fmla="*/ 16 h 17"/>
                <a:gd name="T4" fmla="*/ 17 w 17"/>
                <a:gd name="T5" fmla="*/ 3 h 17"/>
                <a:gd name="T6" fmla="*/ 2 w 17"/>
                <a:gd name="T7" fmla="*/ 0 h 17"/>
                <a:gd name="T8" fmla="*/ 0 w 17"/>
                <a:gd name="T9" fmla="*/ 13 h 17"/>
                <a:gd name="T10" fmla="*/ 14 w 17"/>
                <a:gd name="T11" fmla="*/ 17 h 17"/>
                <a:gd name="T12" fmla="*/ 14 w 17"/>
                <a:gd name="T13" fmla="*/ 17 h 17"/>
                <a:gd name="T14" fmla="*/ 14 w 17"/>
                <a:gd name="T15" fmla="*/ 16 h 17"/>
                <a:gd name="T16" fmla="*/ 14 w 17"/>
                <a:gd name="T17" fmla="*/ 16 h 17"/>
                <a:gd name="T18" fmla="*/ 14 w 1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4" y="17"/>
                  </a:moveTo>
                  <a:lnTo>
                    <a:pt x="14" y="16"/>
                  </a:lnTo>
                  <a:lnTo>
                    <a:pt x="17" y="3"/>
                  </a:lnTo>
                  <a:lnTo>
                    <a:pt x="2" y="0"/>
                  </a:lnTo>
                  <a:lnTo>
                    <a:pt x="0" y="13"/>
                  </a:lnTo>
                  <a:lnTo>
                    <a:pt x="14" y="17"/>
                  </a:lnTo>
                  <a:lnTo>
                    <a:pt x="14" y="16"/>
                  </a:lnTo>
                  <a:lnTo>
                    <a:pt x="14"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6" name="Freeform 683"/>
            <p:cNvSpPr>
              <a:spLocks/>
            </p:cNvSpPr>
            <p:nvPr userDrawn="1"/>
          </p:nvSpPr>
          <p:spPr bwMode="auto">
            <a:xfrm>
              <a:off x="5607" y="235"/>
              <a:ext cx="18" cy="18"/>
            </a:xfrm>
            <a:custGeom>
              <a:avLst/>
              <a:gdLst>
                <a:gd name="T0" fmla="*/ 14 w 18"/>
                <a:gd name="T1" fmla="*/ 18 h 18"/>
                <a:gd name="T2" fmla="*/ 14 w 18"/>
                <a:gd name="T3" fmla="*/ 17 h 18"/>
                <a:gd name="T4" fmla="*/ 18 w 18"/>
                <a:gd name="T5" fmla="*/ 5 h 18"/>
                <a:gd name="T6" fmla="*/ 4 w 18"/>
                <a:gd name="T7" fmla="*/ 0 h 18"/>
                <a:gd name="T8" fmla="*/ 0 w 18"/>
                <a:gd name="T9" fmla="*/ 12 h 18"/>
                <a:gd name="T10" fmla="*/ 14 w 1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8">
                  <a:moveTo>
                    <a:pt x="14" y="18"/>
                  </a:moveTo>
                  <a:lnTo>
                    <a:pt x="14" y="17"/>
                  </a:lnTo>
                  <a:lnTo>
                    <a:pt x="18" y="5"/>
                  </a:lnTo>
                  <a:lnTo>
                    <a:pt x="4" y="0"/>
                  </a:lnTo>
                  <a:lnTo>
                    <a:pt x="0" y="12"/>
                  </a:lnTo>
                  <a:lnTo>
                    <a:pt x="1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7" name="Freeform 684"/>
            <p:cNvSpPr>
              <a:spLocks/>
            </p:cNvSpPr>
            <p:nvPr userDrawn="1"/>
          </p:nvSpPr>
          <p:spPr bwMode="auto">
            <a:xfrm>
              <a:off x="5602" y="247"/>
              <a:ext cx="19" cy="18"/>
            </a:xfrm>
            <a:custGeom>
              <a:avLst/>
              <a:gdLst>
                <a:gd name="T0" fmla="*/ 13 w 19"/>
                <a:gd name="T1" fmla="*/ 18 h 18"/>
                <a:gd name="T2" fmla="*/ 14 w 19"/>
                <a:gd name="T3" fmla="*/ 17 h 18"/>
                <a:gd name="T4" fmla="*/ 19 w 19"/>
                <a:gd name="T5" fmla="*/ 6 h 18"/>
                <a:gd name="T6" fmla="*/ 5 w 19"/>
                <a:gd name="T7" fmla="*/ 0 h 18"/>
                <a:gd name="T8" fmla="*/ 0 w 19"/>
                <a:gd name="T9" fmla="*/ 12 h 18"/>
                <a:gd name="T10" fmla="*/ 13 w 19"/>
                <a:gd name="T11" fmla="*/ 18 h 18"/>
                <a:gd name="T12" fmla="*/ 13 w 19"/>
                <a:gd name="T13" fmla="*/ 18 h 18"/>
                <a:gd name="T14" fmla="*/ 13 w 19"/>
                <a:gd name="T15" fmla="*/ 18 h 18"/>
                <a:gd name="T16" fmla="*/ 14 w 19"/>
                <a:gd name="T17" fmla="*/ 17 h 18"/>
                <a:gd name="T18" fmla="*/ 13 w 19"/>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8">
                  <a:moveTo>
                    <a:pt x="13" y="18"/>
                  </a:moveTo>
                  <a:lnTo>
                    <a:pt x="14" y="17"/>
                  </a:lnTo>
                  <a:lnTo>
                    <a:pt x="19" y="6"/>
                  </a:lnTo>
                  <a:lnTo>
                    <a:pt x="5" y="0"/>
                  </a:lnTo>
                  <a:lnTo>
                    <a:pt x="0" y="12"/>
                  </a:lnTo>
                  <a:lnTo>
                    <a:pt x="13" y="18"/>
                  </a:lnTo>
                  <a:lnTo>
                    <a:pt x="14" y="17"/>
                  </a:lnTo>
                  <a:lnTo>
                    <a:pt x="13"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8" name="Freeform 685"/>
            <p:cNvSpPr>
              <a:spLocks/>
            </p:cNvSpPr>
            <p:nvPr userDrawn="1"/>
          </p:nvSpPr>
          <p:spPr bwMode="auto">
            <a:xfrm>
              <a:off x="5595" y="257"/>
              <a:ext cx="20" cy="21"/>
            </a:xfrm>
            <a:custGeom>
              <a:avLst/>
              <a:gdLst>
                <a:gd name="T0" fmla="*/ 12 w 20"/>
                <a:gd name="T1" fmla="*/ 21 h 21"/>
                <a:gd name="T2" fmla="*/ 13 w 20"/>
                <a:gd name="T3" fmla="*/ 20 h 21"/>
                <a:gd name="T4" fmla="*/ 20 w 20"/>
                <a:gd name="T5" fmla="*/ 8 h 21"/>
                <a:gd name="T6" fmla="*/ 7 w 20"/>
                <a:gd name="T7" fmla="*/ 0 h 21"/>
                <a:gd name="T8" fmla="*/ 0 w 20"/>
                <a:gd name="T9" fmla="*/ 12 h 21"/>
                <a:gd name="T10" fmla="*/ 12 w 20"/>
                <a:gd name="T11" fmla="*/ 21 h 21"/>
                <a:gd name="T12" fmla="*/ 12 w 20"/>
                <a:gd name="T13" fmla="*/ 21 h 21"/>
                <a:gd name="T14" fmla="*/ 13 w 20"/>
                <a:gd name="T15" fmla="*/ 20 h 21"/>
                <a:gd name="T16" fmla="*/ 13 w 20"/>
                <a:gd name="T17" fmla="*/ 20 h 21"/>
                <a:gd name="T18" fmla="*/ 12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2" y="21"/>
                  </a:moveTo>
                  <a:lnTo>
                    <a:pt x="13" y="20"/>
                  </a:lnTo>
                  <a:lnTo>
                    <a:pt x="20" y="8"/>
                  </a:lnTo>
                  <a:lnTo>
                    <a:pt x="7" y="0"/>
                  </a:lnTo>
                  <a:lnTo>
                    <a:pt x="0" y="12"/>
                  </a:lnTo>
                  <a:lnTo>
                    <a:pt x="12" y="21"/>
                  </a:lnTo>
                  <a:lnTo>
                    <a:pt x="13" y="20"/>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9" name="Freeform 686"/>
            <p:cNvSpPr>
              <a:spLocks/>
            </p:cNvSpPr>
            <p:nvPr userDrawn="1"/>
          </p:nvSpPr>
          <p:spPr bwMode="auto">
            <a:xfrm>
              <a:off x="5587" y="268"/>
              <a:ext cx="20" cy="20"/>
            </a:xfrm>
            <a:custGeom>
              <a:avLst/>
              <a:gdLst>
                <a:gd name="T0" fmla="*/ 12 w 20"/>
                <a:gd name="T1" fmla="*/ 20 h 20"/>
                <a:gd name="T2" fmla="*/ 12 w 20"/>
                <a:gd name="T3" fmla="*/ 20 h 20"/>
                <a:gd name="T4" fmla="*/ 20 w 20"/>
                <a:gd name="T5" fmla="*/ 10 h 20"/>
                <a:gd name="T6" fmla="*/ 8 w 20"/>
                <a:gd name="T7" fmla="*/ 0 h 20"/>
                <a:gd name="T8" fmla="*/ 0 w 20"/>
                <a:gd name="T9" fmla="*/ 9 h 20"/>
                <a:gd name="T10" fmla="*/ 12 w 20"/>
                <a:gd name="T11" fmla="*/ 20 h 20"/>
                <a:gd name="T12" fmla="*/ 12 w 20"/>
                <a:gd name="T13" fmla="*/ 20 h 20"/>
                <a:gd name="T14" fmla="*/ 12 w 20"/>
                <a:gd name="T15" fmla="*/ 20 h 20"/>
                <a:gd name="T16" fmla="*/ 12 w 2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20"/>
                  </a:moveTo>
                  <a:lnTo>
                    <a:pt x="12" y="20"/>
                  </a:lnTo>
                  <a:lnTo>
                    <a:pt x="20" y="10"/>
                  </a:lnTo>
                  <a:lnTo>
                    <a:pt x="8" y="0"/>
                  </a:lnTo>
                  <a:lnTo>
                    <a:pt x="0" y="9"/>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0" name="Freeform 687"/>
            <p:cNvSpPr>
              <a:spLocks/>
            </p:cNvSpPr>
            <p:nvPr userDrawn="1"/>
          </p:nvSpPr>
          <p:spPr bwMode="auto">
            <a:xfrm>
              <a:off x="5579" y="277"/>
              <a:ext cx="20" cy="20"/>
            </a:xfrm>
            <a:custGeom>
              <a:avLst/>
              <a:gdLst>
                <a:gd name="T0" fmla="*/ 9 w 20"/>
                <a:gd name="T1" fmla="*/ 20 h 20"/>
                <a:gd name="T2" fmla="*/ 11 w 20"/>
                <a:gd name="T3" fmla="*/ 20 h 20"/>
                <a:gd name="T4" fmla="*/ 20 w 20"/>
                <a:gd name="T5" fmla="*/ 11 h 20"/>
                <a:gd name="T6" fmla="*/ 9 w 20"/>
                <a:gd name="T7" fmla="*/ 0 h 20"/>
                <a:gd name="T8" fmla="*/ 0 w 20"/>
                <a:gd name="T9" fmla="*/ 8 h 20"/>
                <a:gd name="T10" fmla="*/ 9 w 20"/>
                <a:gd name="T11" fmla="*/ 20 h 20"/>
                <a:gd name="T12" fmla="*/ 9 w 20"/>
                <a:gd name="T13" fmla="*/ 20 h 20"/>
                <a:gd name="T14" fmla="*/ 9 w 20"/>
                <a:gd name="T15" fmla="*/ 20 h 20"/>
                <a:gd name="T16" fmla="*/ 11 w 20"/>
                <a:gd name="T17" fmla="*/ 20 h 20"/>
                <a:gd name="T18" fmla="*/ 9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9" y="20"/>
                  </a:moveTo>
                  <a:lnTo>
                    <a:pt x="11" y="20"/>
                  </a:lnTo>
                  <a:lnTo>
                    <a:pt x="20" y="11"/>
                  </a:lnTo>
                  <a:lnTo>
                    <a:pt x="9" y="0"/>
                  </a:lnTo>
                  <a:lnTo>
                    <a:pt x="0" y="8"/>
                  </a:lnTo>
                  <a:lnTo>
                    <a:pt x="9" y="20"/>
                  </a:lnTo>
                  <a:lnTo>
                    <a:pt x="11" y="20"/>
                  </a:lnTo>
                  <a:lnTo>
                    <a:pt x="9"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1" name="Freeform 688"/>
            <p:cNvSpPr>
              <a:spLocks/>
            </p:cNvSpPr>
            <p:nvPr userDrawn="1"/>
          </p:nvSpPr>
          <p:spPr bwMode="auto">
            <a:xfrm>
              <a:off x="5569" y="285"/>
              <a:ext cx="19" cy="21"/>
            </a:xfrm>
            <a:custGeom>
              <a:avLst/>
              <a:gdLst>
                <a:gd name="T0" fmla="*/ 8 w 19"/>
                <a:gd name="T1" fmla="*/ 21 h 21"/>
                <a:gd name="T2" fmla="*/ 9 w 19"/>
                <a:gd name="T3" fmla="*/ 20 h 21"/>
                <a:gd name="T4" fmla="*/ 19 w 19"/>
                <a:gd name="T5" fmla="*/ 12 h 21"/>
                <a:gd name="T6" fmla="*/ 10 w 19"/>
                <a:gd name="T7" fmla="*/ 0 h 21"/>
                <a:gd name="T8" fmla="*/ 0 w 19"/>
                <a:gd name="T9" fmla="*/ 8 h 21"/>
                <a:gd name="T10" fmla="*/ 8 w 19"/>
                <a:gd name="T11" fmla="*/ 21 h 21"/>
                <a:gd name="T12" fmla="*/ 8 w 19"/>
                <a:gd name="T13" fmla="*/ 21 h 21"/>
                <a:gd name="T14" fmla="*/ 9 w 19"/>
                <a:gd name="T15" fmla="*/ 20 h 21"/>
                <a:gd name="T16" fmla="*/ 9 w 19"/>
                <a:gd name="T17" fmla="*/ 20 h 21"/>
                <a:gd name="T18" fmla="*/ 8 w 19"/>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1">
                  <a:moveTo>
                    <a:pt x="8" y="21"/>
                  </a:moveTo>
                  <a:lnTo>
                    <a:pt x="9" y="20"/>
                  </a:lnTo>
                  <a:lnTo>
                    <a:pt x="19" y="12"/>
                  </a:lnTo>
                  <a:lnTo>
                    <a:pt x="10" y="0"/>
                  </a:lnTo>
                  <a:lnTo>
                    <a:pt x="0" y="8"/>
                  </a:lnTo>
                  <a:lnTo>
                    <a:pt x="8" y="21"/>
                  </a:lnTo>
                  <a:lnTo>
                    <a:pt x="9" y="20"/>
                  </a:lnTo>
                  <a:lnTo>
                    <a:pt x="8"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2" name="Freeform 689"/>
            <p:cNvSpPr>
              <a:spLocks/>
            </p:cNvSpPr>
            <p:nvPr userDrawn="1"/>
          </p:nvSpPr>
          <p:spPr bwMode="auto">
            <a:xfrm>
              <a:off x="5558" y="292"/>
              <a:ext cx="19" cy="19"/>
            </a:xfrm>
            <a:custGeom>
              <a:avLst/>
              <a:gdLst>
                <a:gd name="T0" fmla="*/ 7 w 19"/>
                <a:gd name="T1" fmla="*/ 19 h 19"/>
                <a:gd name="T2" fmla="*/ 8 w 19"/>
                <a:gd name="T3" fmla="*/ 19 h 19"/>
                <a:gd name="T4" fmla="*/ 19 w 19"/>
                <a:gd name="T5" fmla="*/ 14 h 19"/>
                <a:gd name="T6" fmla="*/ 12 w 19"/>
                <a:gd name="T7" fmla="*/ 0 h 19"/>
                <a:gd name="T8" fmla="*/ 0 w 19"/>
                <a:gd name="T9" fmla="*/ 5 h 19"/>
                <a:gd name="T10" fmla="*/ 7 w 19"/>
                <a:gd name="T11" fmla="*/ 19 h 19"/>
                <a:gd name="T12" fmla="*/ 7 w 19"/>
                <a:gd name="T13" fmla="*/ 19 h 19"/>
                <a:gd name="T14" fmla="*/ 7 w 19"/>
                <a:gd name="T15" fmla="*/ 19 h 19"/>
                <a:gd name="T16" fmla="*/ 8 w 19"/>
                <a:gd name="T17" fmla="*/ 19 h 19"/>
                <a:gd name="T18" fmla="*/ 7 w 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9">
                  <a:moveTo>
                    <a:pt x="7" y="19"/>
                  </a:moveTo>
                  <a:lnTo>
                    <a:pt x="8" y="19"/>
                  </a:lnTo>
                  <a:lnTo>
                    <a:pt x="19" y="14"/>
                  </a:lnTo>
                  <a:lnTo>
                    <a:pt x="12" y="0"/>
                  </a:lnTo>
                  <a:lnTo>
                    <a:pt x="0" y="5"/>
                  </a:lnTo>
                  <a:lnTo>
                    <a:pt x="7" y="19"/>
                  </a:lnTo>
                  <a:lnTo>
                    <a:pt x="8" y="19"/>
                  </a:lnTo>
                  <a:lnTo>
                    <a:pt x="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3" name="Freeform 690"/>
            <p:cNvSpPr>
              <a:spLocks/>
            </p:cNvSpPr>
            <p:nvPr userDrawn="1"/>
          </p:nvSpPr>
          <p:spPr bwMode="auto">
            <a:xfrm>
              <a:off x="5548" y="297"/>
              <a:ext cx="17" cy="20"/>
            </a:xfrm>
            <a:custGeom>
              <a:avLst/>
              <a:gdLst>
                <a:gd name="T0" fmla="*/ 4 w 17"/>
                <a:gd name="T1" fmla="*/ 20 h 20"/>
                <a:gd name="T2" fmla="*/ 5 w 17"/>
                <a:gd name="T3" fmla="*/ 20 h 20"/>
                <a:gd name="T4" fmla="*/ 17 w 17"/>
                <a:gd name="T5" fmla="*/ 14 h 20"/>
                <a:gd name="T6" fmla="*/ 11 w 17"/>
                <a:gd name="T7" fmla="*/ 0 h 20"/>
                <a:gd name="T8" fmla="*/ 0 w 17"/>
                <a:gd name="T9" fmla="*/ 5 h 20"/>
                <a:gd name="T10" fmla="*/ 4 w 17"/>
                <a:gd name="T11" fmla="*/ 20 h 20"/>
                <a:gd name="T12" fmla="*/ 4 w 17"/>
                <a:gd name="T13" fmla="*/ 20 h 20"/>
                <a:gd name="T14" fmla="*/ 5 w 17"/>
                <a:gd name="T15" fmla="*/ 20 h 20"/>
                <a:gd name="T16" fmla="*/ 5 w 17"/>
                <a:gd name="T17" fmla="*/ 20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20"/>
                  </a:lnTo>
                  <a:lnTo>
                    <a:pt x="17" y="14"/>
                  </a:lnTo>
                  <a:lnTo>
                    <a:pt x="11" y="0"/>
                  </a:lnTo>
                  <a:lnTo>
                    <a:pt x="0" y="5"/>
                  </a:lnTo>
                  <a:lnTo>
                    <a:pt x="4" y="20"/>
                  </a:lnTo>
                  <a:lnTo>
                    <a:pt x="5" y="2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4" name="Freeform 691"/>
            <p:cNvSpPr>
              <a:spLocks/>
            </p:cNvSpPr>
            <p:nvPr userDrawn="1"/>
          </p:nvSpPr>
          <p:spPr bwMode="auto">
            <a:xfrm>
              <a:off x="5536" y="301"/>
              <a:ext cx="16" cy="18"/>
            </a:xfrm>
            <a:custGeom>
              <a:avLst/>
              <a:gdLst>
                <a:gd name="T0" fmla="*/ 2 w 16"/>
                <a:gd name="T1" fmla="*/ 18 h 18"/>
                <a:gd name="T2" fmla="*/ 2 w 16"/>
                <a:gd name="T3" fmla="*/ 18 h 18"/>
                <a:gd name="T4" fmla="*/ 16 w 16"/>
                <a:gd name="T5" fmla="*/ 16 h 18"/>
                <a:gd name="T6" fmla="*/ 13 w 16"/>
                <a:gd name="T7" fmla="*/ 0 h 18"/>
                <a:gd name="T8" fmla="*/ 0 w 16"/>
                <a:gd name="T9" fmla="*/ 2 h 18"/>
                <a:gd name="T10" fmla="*/ 2 w 16"/>
                <a:gd name="T11" fmla="*/ 18 h 18"/>
                <a:gd name="T12" fmla="*/ 2 w 16"/>
                <a:gd name="T13" fmla="*/ 18 h 18"/>
                <a:gd name="T14" fmla="*/ 2 w 16"/>
                <a:gd name="T15" fmla="*/ 18 h 18"/>
                <a:gd name="T16" fmla="*/ 2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2" y="18"/>
                  </a:moveTo>
                  <a:lnTo>
                    <a:pt x="2" y="18"/>
                  </a:lnTo>
                  <a:lnTo>
                    <a:pt x="16" y="16"/>
                  </a:lnTo>
                  <a:lnTo>
                    <a:pt x="13" y="0"/>
                  </a:lnTo>
                  <a:lnTo>
                    <a:pt x="0" y="2"/>
                  </a:lnTo>
                  <a:lnTo>
                    <a:pt x="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5" name="Freeform 692"/>
            <p:cNvSpPr>
              <a:spLocks/>
            </p:cNvSpPr>
            <p:nvPr userDrawn="1"/>
          </p:nvSpPr>
          <p:spPr bwMode="auto">
            <a:xfrm>
              <a:off x="5524" y="303"/>
              <a:ext cx="14" cy="16"/>
            </a:xfrm>
            <a:custGeom>
              <a:avLst/>
              <a:gdLst>
                <a:gd name="T0" fmla="*/ 1 w 14"/>
                <a:gd name="T1" fmla="*/ 16 h 16"/>
                <a:gd name="T2" fmla="*/ 14 w 14"/>
                <a:gd name="T3" fmla="*/ 16 h 16"/>
                <a:gd name="T4" fmla="*/ 13 w 14"/>
                <a:gd name="T5" fmla="*/ 0 h 16"/>
                <a:gd name="T6" fmla="*/ 0 w 14"/>
                <a:gd name="T7" fmla="*/ 2 h 16"/>
                <a:gd name="T8" fmla="*/ 1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1" y="16"/>
                  </a:moveTo>
                  <a:lnTo>
                    <a:pt x="14" y="16"/>
                  </a:lnTo>
                  <a:lnTo>
                    <a:pt x="13" y="0"/>
                  </a:lnTo>
                  <a:lnTo>
                    <a:pt x="0" y="2"/>
                  </a:lnTo>
                  <a:lnTo>
                    <a:pt x="1"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6" name="Rectangle 693"/>
            <p:cNvSpPr>
              <a:spLocks noChangeArrowheads="1"/>
            </p:cNvSpPr>
            <p:nvPr userDrawn="1"/>
          </p:nvSpPr>
          <p:spPr bwMode="auto">
            <a:xfrm>
              <a:off x="5634" y="212"/>
              <a:ext cx="6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307" name="Rectangle 694"/>
            <p:cNvSpPr>
              <a:spLocks noChangeArrowheads="1"/>
            </p:cNvSpPr>
            <p:nvPr userDrawn="1"/>
          </p:nvSpPr>
          <p:spPr bwMode="auto">
            <a:xfrm>
              <a:off x="5625" y="203"/>
              <a:ext cx="63"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308" name="Freeform 695"/>
            <p:cNvSpPr>
              <a:spLocks/>
            </p:cNvSpPr>
            <p:nvPr userDrawn="1"/>
          </p:nvSpPr>
          <p:spPr bwMode="auto">
            <a:xfrm>
              <a:off x="5644" y="197"/>
              <a:ext cx="31" cy="33"/>
            </a:xfrm>
            <a:custGeom>
              <a:avLst/>
              <a:gdLst>
                <a:gd name="T0" fmla="*/ 31 w 31"/>
                <a:gd name="T1" fmla="*/ 15 h 33"/>
                <a:gd name="T2" fmla="*/ 31 w 31"/>
                <a:gd name="T3" fmla="*/ 14 h 33"/>
                <a:gd name="T4" fmla="*/ 31 w 31"/>
                <a:gd name="T5" fmla="*/ 11 h 33"/>
                <a:gd name="T6" fmla="*/ 30 w 31"/>
                <a:gd name="T7" fmla="*/ 10 h 33"/>
                <a:gd name="T8" fmla="*/ 29 w 31"/>
                <a:gd name="T9" fmla="*/ 7 h 33"/>
                <a:gd name="T10" fmla="*/ 29 w 31"/>
                <a:gd name="T11" fmla="*/ 6 h 33"/>
                <a:gd name="T12" fmla="*/ 26 w 31"/>
                <a:gd name="T13" fmla="*/ 5 h 33"/>
                <a:gd name="T14" fmla="*/ 25 w 31"/>
                <a:gd name="T15" fmla="*/ 4 h 33"/>
                <a:gd name="T16" fmla="*/ 23 w 31"/>
                <a:gd name="T17" fmla="*/ 2 h 33"/>
                <a:gd name="T18" fmla="*/ 22 w 31"/>
                <a:gd name="T19" fmla="*/ 2 h 33"/>
                <a:gd name="T20" fmla="*/ 19 w 31"/>
                <a:gd name="T21" fmla="*/ 1 h 33"/>
                <a:gd name="T22" fmla="*/ 18 w 31"/>
                <a:gd name="T23" fmla="*/ 1 h 33"/>
                <a:gd name="T24" fmla="*/ 15 w 31"/>
                <a:gd name="T25" fmla="*/ 0 h 33"/>
                <a:gd name="T26" fmla="*/ 13 w 31"/>
                <a:gd name="T27" fmla="*/ 1 h 33"/>
                <a:gd name="T28" fmla="*/ 11 w 31"/>
                <a:gd name="T29" fmla="*/ 1 h 33"/>
                <a:gd name="T30" fmla="*/ 9 w 31"/>
                <a:gd name="T31" fmla="*/ 2 h 33"/>
                <a:gd name="T32" fmla="*/ 8 w 31"/>
                <a:gd name="T33" fmla="*/ 2 h 33"/>
                <a:gd name="T34" fmla="*/ 5 w 31"/>
                <a:gd name="T35" fmla="*/ 4 h 33"/>
                <a:gd name="T36" fmla="*/ 4 w 31"/>
                <a:gd name="T37" fmla="*/ 5 h 33"/>
                <a:gd name="T38" fmla="*/ 2 w 31"/>
                <a:gd name="T39" fmla="*/ 6 h 33"/>
                <a:gd name="T40" fmla="*/ 1 w 31"/>
                <a:gd name="T41" fmla="*/ 7 h 33"/>
                <a:gd name="T42" fmla="*/ 1 w 31"/>
                <a:gd name="T43" fmla="*/ 10 h 33"/>
                <a:gd name="T44" fmla="*/ 0 w 31"/>
                <a:gd name="T45" fmla="*/ 11 h 33"/>
                <a:gd name="T46" fmla="*/ 0 w 31"/>
                <a:gd name="T47" fmla="*/ 14 h 33"/>
                <a:gd name="T48" fmla="*/ 0 w 31"/>
                <a:gd name="T49" fmla="*/ 15 h 33"/>
                <a:gd name="T50" fmla="*/ 0 w 31"/>
                <a:gd name="T51" fmla="*/ 18 h 33"/>
                <a:gd name="T52" fmla="*/ 0 w 31"/>
                <a:gd name="T53" fmla="*/ 21 h 33"/>
                <a:gd name="T54" fmla="*/ 1 w 31"/>
                <a:gd name="T55" fmla="*/ 22 h 33"/>
                <a:gd name="T56" fmla="*/ 1 w 31"/>
                <a:gd name="T57" fmla="*/ 25 h 33"/>
                <a:gd name="T58" fmla="*/ 2 w 31"/>
                <a:gd name="T59" fmla="*/ 26 h 33"/>
                <a:gd name="T60" fmla="*/ 4 w 31"/>
                <a:gd name="T61" fmla="*/ 27 h 33"/>
                <a:gd name="T62" fmla="*/ 5 w 31"/>
                <a:gd name="T63" fmla="*/ 29 h 33"/>
                <a:gd name="T64" fmla="*/ 8 w 31"/>
                <a:gd name="T65" fmla="*/ 30 h 33"/>
                <a:gd name="T66" fmla="*/ 9 w 31"/>
                <a:gd name="T67" fmla="*/ 31 h 33"/>
                <a:gd name="T68" fmla="*/ 11 w 31"/>
                <a:gd name="T69" fmla="*/ 31 h 33"/>
                <a:gd name="T70" fmla="*/ 13 w 31"/>
                <a:gd name="T71" fmla="*/ 33 h 33"/>
                <a:gd name="T72" fmla="*/ 15 w 31"/>
                <a:gd name="T73" fmla="*/ 33 h 33"/>
                <a:gd name="T74" fmla="*/ 18 w 31"/>
                <a:gd name="T75" fmla="*/ 33 h 33"/>
                <a:gd name="T76" fmla="*/ 19 w 31"/>
                <a:gd name="T77" fmla="*/ 31 h 33"/>
                <a:gd name="T78" fmla="*/ 22 w 31"/>
                <a:gd name="T79" fmla="*/ 31 h 33"/>
                <a:gd name="T80" fmla="*/ 23 w 31"/>
                <a:gd name="T81" fmla="*/ 30 h 33"/>
                <a:gd name="T82" fmla="*/ 25 w 31"/>
                <a:gd name="T83" fmla="*/ 29 h 33"/>
                <a:gd name="T84" fmla="*/ 26 w 31"/>
                <a:gd name="T85" fmla="*/ 27 h 33"/>
                <a:gd name="T86" fmla="*/ 29 w 31"/>
                <a:gd name="T87" fmla="*/ 26 h 33"/>
                <a:gd name="T88" fmla="*/ 29 w 31"/>
                <a:gd name="T89" fmla="*/ 25 h 33"/>
                <a:gd name="T90" fmla="*/ 30 w 31"/>
                <a:gd name="T91" fmla="*/ 22 h 33"/>
                <a:gd name="T92" fmla="*/ 31 w 31"/>
                <a:gd name="T93" fmla="*/ 21 h 33"/>
                <a:gd name="T94" fmla="*/ 31 w 31"/>
                <a:gd name="T95" fmla="*/ 18 h 33"/>
                <a:gd name="T96" fmla="*/ 31 w 31"/>
                <a:gd name="T97" fmla="*/ 15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3">
                  <a:moveTo>
                    <a:pt x="31" y="15"/>
                  </a:moveTo>
                  <a:lnTo>
                    <a:pt x="31" y="14"/>
                  </a:lnTo>
                  <a:lnTo>
                    <a:pt x="31" y="11"/>
                  </a:lnTo>
                  <a:lnTo>
                    <a:pt x="30" y="10"/>
                  </a:lnTo>
                  <a:lnTo>
                    <a:pt x="29" y="7"/>
                  </a:lnTo>
                  <a:lnTo>
                    <a:pt x="29" y="6"/>
                  </a:lnTo>
                  <a:lnTo>
                    <a:pt x="26" y="5"/>
                  </a:lnTo>
                  <a:lnTo>
                    <a:pt x="25" y="4"/>
                  </a:lnTo>
                  <a:lnTo>
                    <a:pt x="23" y="2"/>
                  </a:lnTo>
                  <a:lnTo>
                    <a:pt x="22" y="2"/>
                  </a:lnTo>
                  <a:lnTo>
                    <a:pt x="19" y="1"/>
                  </a:lnTo>
                  <a:lnTo>
                    <a:pt x="18" y="1"/>
                  </a:lnTo>
                  <a:lnTo>
                    <a:pt x="15" y="0"/>
                  </a:lnTo>
                  <a:lnTo>
                    <a:pt x="13" y="1"/>
                  </a:lnTo>
                  <a:lnTo>
                    <a:pt x="11" y="1"/>
                  </a:lnTo>
                  <a:lnTo>
                    <a:pt x="9" y="2"/>
                  </a:lnTo>
                  <a:lnTo>
                    <a:pt x="8" y="2"/>
                  </a:lnTo>
                  <a:lnTo>
                    <a:pt x="5" y="4"/>
                  </a:lnTo>
                  <a:lnTo>
                    <a:pt x="4" y="5"/>
                  </a:lnTo>
                  <a:lnTo>
                    <a:pt x="2" y="6"/>
                  </a:lnTo>
                  <a:lnTo>
                    <a:pt x="1" y="7"/>
                  </a:lnTo>
                  <a:lnTo>
                    <a:pt x="1" y="10"/>
                  </a:lnTo>
                  <a:lnTo>
                    <a:pt x="0" y="11"/>
                  </a:lnTo>
                  <a:lnTo>
                    <a:pt x="0" y="14"/>
                  </a:lnTo>
                  <a:lnTo>
                    <a:pt x="0" y="15"/>
                  </a:lnTo>
                  <a:lnTo>
                    <a:pt x="0" y="18"/>
                  </a:lnTo>
                  <a:lnTo>
                    <a:pt x="0" y="21"/>
                  </a:lnTo>
                  <a:lnTo>
                    <a:pt x="1" y="22"/>
                  </a:lnTo>
                  <a:lnTo>
                    <a:pt x="1" y="25"/>
                  </a:lnTo>
                  <a:lnTo>
                    <a:pt x="2" y="26"/>
                  </a:lnTo>
                  <a:lnTo>
                    <a:pt x="4" y="27"/>
                  </a:lnTo>
                  <a:lnTo>
                    <a:pt x="5" y="29"/>
                  </a:lnTo>
                  <a:lnTo>
                    <a:pt x="8" y="30"/>
                  </a:lnTo>
                  <a:lnTo>
                    <a:pt x="9" y="31"/>
                  </a:lnTo>
                  <a:lnTo>
                    <a:pt x="11" y="31"/>
                  </a:lnTo>
                  <a:lnTo>
                    <a:pt x="13" y="33"/>
                  </a:lnTo>
                  <a:lnTo>
                    <a:pt x="15" y="33"/>
                  </a:lnTo>
                  <a:lnTo>
                    <a:pt x="18" y="33"/>
                  </a:lnTo>
                  <a:lnTo>
                    <a:pt x="19" y="31"/>
                  </a:lnTo>
                  <a:lnTo>
                    <a:pt x="22" y="31"/>
                  </a:lnTo>
                  <a:lnTo>
                    <a:pt x="23" y="30"/>
                  </a:lnTo>
                  <a:lnTo>
                    <a:pt x="25" y="29"/>
                  </a:lnTo>
                  <a:lnTo>
                    <a:pt x="26" y="27"/>
                  </a:lnTo>
                  <a:lnTo>
                    <a:pt x="29" y="26"/>
                  </a:lnTo>
                  <a:lnTo>
                    <a:pt x="29" y="25"/>
                  </a:lnTo>
                  <a:lnTo>
                    <a:pt x="30" y="22"/>
                  </a:lnTo>
                  <a:lnTo>
                    <a:pt x="31" y="21"/>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9" name="Freeform 696"/>
            <p:cNvSpPr>
              <a:spLocks/>
            </p:cNvSpPr>
            <p:nvPr userDrawn="1"/>
          </p:nvSpPr>
          <p:spPr bwMode="auto">
            <a:xfrm>
              <a:off x="5115" y="197"/>
              <a:ext cx="31" cy="31"/>
            </a:xfrm>
            <a:custGeom>
              <a:avLst/>
              <a:gdLst>
                <a:gd name="T0" fmla="*/ 0 w 31"/>
                <a:gd name="T1" fmla="*/ 15 h 31"/>
                <a:gd name="T2" fmla="*/ 0 w 31"/>
                <a:gd name="T3" fmla="*/ 14 h 31"/>
                <a:gd name="T4" fmla="*/ 0 w 31"/>
                <a:gd name="T5" fmla="*/ 11 h 31"/>
                <a:gd name="T6" fmla="*/ 1 w 31"/>
                <a:gd name="T7" fmla="*/ 10 h 31"/>
                <a:gd name="T8" fmla="*/ 2 w 31"/>
                <a:gd name="T9" fmla="*/ 7 h 31"/>
                <a:gd name="T10" fmla="*/ 2 w 31"/>
                <a:gd name="T11" fmla="*/ 6 h 31"/>
                <a:gd name="T12" fmla="*/ 5 w 31"/>
                <a:gd name="T13" fmla="*/ 5 h 31"/>
                <a:gd name="T14" fmla="*/ 6 w 31"/>
                <a:gd name="T15" fmla="*/ 4 h 31"/>
                <a:gd name="T16" fmla="*/ 8 w 31"/>
                <a:gd name="T17" fmla="*/ 2 h 31"/>
                <a:gd name="T18" fmla="*/ 9 w 31"/>
                <a:gd name="T19" fmla="*/ 1 h 31"/>
                <a:gd name="T20" fmla="*/ 12 w 31"/>
                <a:gd name="T21" fmla="*/ 1 h 31"/>
                <a:gd name="T22" fmla="*/ 13 w 31"/>
                <a:gd name="T23" fmla="*/ 0 h 31"/>
                <a:gd name="T24" fmla="*/ 16 w 31"/>
                <a:gd name="T25" fmla="*/ 0 h 31"/>
                <a:gd name="T26" fmla="*/ 18 w 31"/>
                <a:gd name="T27" fmla="*/ 0 h 31"/>
                <a:gd name="T28" fmla="*/ 19 w 31"/>
                <a:gd name="T29" fmla="*/ 1 h 31"/>
                <a:gd name="T30" fmla="*/ 21 w 31"/>
                <a:gd name="T31" fmla="*/ 1 h 31"/>
                <a:gd name="T32" fmla="*/ 23 w 31"/>
                <a:gd name="T33" fmla="*/ 2 h 31"/>
                <a:gd name="T34" fmla="*/ 25 w 31"/>
                <a:gd name="T35" fmla="*/ 4 h 31"/>
                <a:gd name="T36" fmla="*/ 26 w 31"/>
                <a:gd name="T37" fmla="*/ 5 h 31"/>
                <a:gd name="T38" fmla="*/ 27 w 31"/>
                <a:gd name="T39" fmla="*/ 6 h 31"/>
                <a:gd name="T40" fmla="*/ 29 w 31"/>
                <a:gd name="T41" fmla="*/ 7 h 31"/>
                <a:gd name="T42" fmla="*/ 30 w 31"/>
                <a:gd name="T43" fmla="*/ 10 h 31"/>
                <a:gd name="T44" fmla="*/ 31 w 31"/>
                <a:gd name="T45" fmla="*/ 11 h 31"/>
                <a:gd name="T46" fmla="*/ 31 w 31"/>
                <a:gd name="T47" fmla="*/ 14 h 31"/>
                <a:gd name="T48" fmla="*/ 31 w 31"/>
                <a:gd name="T49" fmla="*/ 15 h 31"/>
                <a:gd name="T50" fmla="*/ 31 w 31"/>
                <a:gd name="T51" fmla="*/ 18 h 31"/>
                <a:gd name="T52" fmla="*/ 31 w 31"/>
                <a:gd name="T53" fmla="*/ 21 h 31"/>
                <a:gd name="T54" fmla="*/ 30 w 31"/>
                <a:gd name="T55" fmla="*/ 22 h 31"/>
                <a:gd name="T56" fmla="*/ 29 w 31"/>
                <a:gd name="T57" fmla="*/ 23 h 31"/>
                <a:gd name="T58" fmla="*/ 27 w 31"/>
                <a:gd name="T59" fmla="*/ 25 h 31"/>
                <a:gd name="T60" fmla="*/ 26 w 31"/>
                <a:gd name="T61" fmla="*/ 27 h 31"/>
                <a:gd name="T62" fmla="*/ 25 w 31"/>
                <a:gd name="T63" fmla="*/ 29 h 31"/>
                <a:gd name="T64" fmla="*/ 23 w 31"/>
                <a:gd name="T65" fmla="*/ 29 h 31"/>
                <a:gd name="T66" fmla="*/ 21 w 31"/>
                <a:gd name="T67" fmla="*/ 30 h 31"/>
                <a:gd name="T68" fmla="*/ 19 w 31"/>
                <a:gd name="T69" fmla="*/ 31 h 31"/>
                <a:gd name="T70" fmla="*/ 18 w 31"/>
                <a:gd name="T71" fmla="*/ 31 h 31"/>
                <a:gd name="T72" fmla="*/ 16 w 31"/>
                <a:gd name="T73" fmla="*/ 31 h 31"/>
                <a:gd name="T74" fmla="*/ 13 w 31"/>
                <a:gd name="T75" fmla="*/ 31 h 31"/>
                <a:gd name="T76" fmla="*/ 12 w 31"/>
                <a:gd name="T77" fmla="*/ 31 h 31"/>
                <a:gd name="T78" fmla="*/ 9 w 31"/>
                <a:gd name="T79" fmla="*/ 30 h 31"/>
                <a:gd name="T80" fmla="*/ 8 w 31"/>
                <a:gd name="T81" fmla="*/ 29 h 31"/>
                <a:gd name="T82" fmla="*/ 6 w 31"/>
                <a:gd name="T83" fmla="*/ 29 h 31"/>
                <a:gd name="T84" fmla="*/ 5 w 31"/>
                <a:gd name="T85" fmla="*/ 27 h 31"/>
                <a:gd name="T86" fmla="*/ 2 w 31"/>
                <a:gd name="T87" fmla="*/ 25 h 31"/>
                <a:gd name="T88" fmla="*/ 2 w 31"/>
                <a:gd name="T89" fmla="*/ 23 h 31"/>
                <a:gd name="T90" fmla="*/ 1 w 31"/>
                <a:gd name="T91" fmla="*/ 22 h 31"/>
                <a:gd name="T92" fmla="*/ 0 w 31"/>
                <a:gd name="T93" fmla="*/ 21 h 31"/>
                <a:gd name="T94" fmla="*/ 0 w 31"/>
                <a:gd name="T95" fmla="*/ 18 h 31"/>
                <a:gd name="T96" fmla="*/ 0 w 31"/>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0" y="15"/>
                  </a:moveTo>
                  <a:lnTo>
                    <a:pt x="0" y="14"/>
                  </a:lnTo>
                  <a:lnTo>
                    <a:pt x="0" y="11"/>
                  </a:lnTo>
                  <a:lnTo>
                    <a:pt x="1" y="10"/>
                  </a:lnTo>
                  <a:lnTo>
                    <a:pt x="2" y="7"/>
                  </a:lnTo>
                  <a:lnTo>
                    <a:pt x="2" y="6"/>
                  </a:lnTo>
                  <a:lnTo>
                    <a:pt x="5" y="5"/>
                  </a:lnTo>
                  <a:lnTo>
                    <a:pt x="6" y="4"/>
                  </a:lnTo>
                  <a:lnTo>
                    <a:pt x="8" y="2"/>
                  </a:lnTo>
                  <a:lnTo>
                    <a:pt x="9" y="1"/>
                  </a:lnTo>
                  <a:lnTo>
                    <a:pt x="12" y="1"/>
                  </a:lnTo>
                  <a:lnTo>
                    <a:pt x="13" y="0"/>
                  </a:lnTo>
                  <a:lnTo>
                    <a:pt x="16" y="0"/>
                  </a:lnTo>
                  <a:lnTo>
                    <a:pt x="18" y="0"/>
                  </a:lnTo>
                  <a:lnTo>
                    <a:pt x="19" y="1"/>
                  </a:lnTo>
                  <a:lnTo>
                    <a:pt x="21" y="1"/>
                  </a:lnTo>
                  <a:lnTo>
                    <a:pt x="23" y="2"/>
                  </a:lnTo>
                  <a:lnTo>
                    <a:pt x="25" y="4"/>
                  </a:lnTo>
                  <a:lnTo>
                    <a:pt x="26" y="5"/>
                  </a:lnTo>
                  <a:lnTo>
                    <a:pt x="27" y="6"/>
                  </a:lnTo>
                  <a:lnTo>
                    <a:pt x="29" y="7"/>
                  </a:lnTo>
                  <a:lnTo>
                    <a:pt x="30" y="10"/>
                  </a:lnTo>
                  <a:lnTo>
                    <a:pt x="31" y="11"/>
                  </a:lnTo>
                  <a:lnTo>
                    <a:pt x="31" y="14"/>
                  </a:lnTo>
                  <a:lnTo>
                    <a:pt x="31" y="15"/>
                  </a:lnTo>
                  <a:lnTo>
                    <a:pt x="31" y="18"/>
                  </a:lnTo>
                  <a:lnTo>
                    <a:pt x="31" y="21"/>
                  </a:lnTo>
                  <a:lnTo>
                    <a:pt x="30" y="22"/>
                  </a:lnTo>
                  <a:lnTo>
                    <a:pt x="29" y="23"/>
                  </a:lnTo>
                  <a:lnTo>
                    <a:pt x="27" y="25"/>
                  </a:lnTo>
                  <a:lnTo>
                    <a:pt x="26" y="27"/>
                  </a:lnTo>
                  <a:lnTo>
                    <a:pt x="25" y="29"/>
                  </a:lnTo>
                  <a:lnTo>
                    <a:pt x="23" y="29"/>
                  </a:lnTo>
                  <a:lnTo>
                    <a:pt x="21" y="30"/>
                  </a:lnTo>
                  <a:lnTo>
                    <a:pt x="19" y="31"/>
                  </a:lnTo>
                  <a:lnTo>
                    <a:pt x="18" y="31"/>
                  </a:lnTo>
                  <a:lnTo>
                    <a:pt x="16" y="31"/>
                  </a:lnTo>
                  <a:lnTo>
                    <a:pt x="13" y="31"/>
                  </a:lnTo>
                  <a:lnTo>
                    <a:pt x="12" y="31"/>
                  </a:lnTo>
                  <a:lnTo>
                    <a:pt x="9" y="30"/>
                  </a:lnTo>
                  <a:lnTo>
                    <a:pt x="8" y="29"/>
                  </a:lnTo>
                  <a:lnTo>
                    <a:pt x="6" y="29"/>
                  </a:lnTo>
                  <a:lnTo>
                    <a:pt x="5" y="27"/>
                  </a:lnTo>
                  <a:lnTo>
                    <a:pt x="2" y="25"/>
                  </a:lnTo>
                  <a:lnTo>
                    <a:pt x="2" y="23"/>
                  </a:lnTo>
                  <a:lnTo>
                    <a:pt x="1" y="22"/>
                  </a:lnTo>
                  <a:lnTo>
                    <a:pt x="0" y="21"/>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0" name="Freeform 697"/>
            <p:cNvSpPr>
              <a:spLocks/>
            </p:cNvSpPr>
            <p:nvPr userDrawn="1"/>
          </p:nvSpPr>
          <p:spPr bwMode="auto">
            <a:xfrm>
              <a:off x="5090" y="98"/>
              <a:ext cx="31" cy="31"/>
            </a:xfrm>
            <a:custGeom>
              <a:avLst/>
              <a:gdLst>
                <a:gd name="T0" fmla="*/ 0 w 31"/>
                <a:gd name="T1" fmla="*/ 14 h 31"/>
                <a:gd name="T2" fmla="*/ 0 w 31"/>
                <a:gd name="T3" fmla="*/ 13 h 31"/>
                <a:gd name="T4" fmla="*/ 1 w 31"/>
                <a:gd name="T5" fmla="*/ 10 h 31"/>
                <a:gd name="T6" fmla="*/ 1 w 31"/>
                <a:gd name="T7" fmla="*/ 9 h 31"/>
                <a:gd name="T8" fmla="*/ 2 w 31"/>
                <a:gd name="T9" fmla="*/ 6 h 31"/>
                <a:gd name="T10" fmla="*/ 4 w 31"/>
                <a:gd name="T11" fmla="*/ 5 h 31"/>
                <a:gd name="T12" fmla="*/ 5 w 31"/>
                <a:gd name="T13" fmla="*/ 4 h 31"/>
                <a:gd name="T14" fmla="*/ 6 w 31"/>
                <a:gd name="T15" fmla="*/ 2 h 31"/>
                <a:gd name="T16" fmla="*/ 8 w 31"/>
                <a:gd name="T17" fmla="*/ 1 h 31"/>
                <a:gd name="T18" fmla="*/ 10 w 31"/>
                <a:gd name="T19" fmla="*/ 1 h 31"/>
                <a:gd name="T20" fmla="*/ 12 w 31"/>
                <a:gd name="T21" fmla="*/ 0 h 31"/>
                <a:gd name="T22" fmla="*/ 14 w 31"/>
                <a:gd name="T23" fmla="*/ 0 h 31"/>
                <a:gd name="T24" fmla="*/ 17 w 31"/>
                <a:gd name="T25" fmla="*/ 0 h 31"/>
                <a:gd name="T26" fmla="*/ 18 w 31"/>
                <a:gd name="T27" fmla="*/ 0 h 31"/>
                <a:gd name="T28" fmla="*/ 21 w 31"/>
                <a:gd name="T29" fmla="*/ 0 h 31"/>
                <a:gd name="T30" fmla="*/ 22 w 31"/>
                <a:gd name="T31" fmla="*/ 1 h 31"/>
                <a:gd name="T32" fmla="*/ 23 w 31"/>
                <a:gd name="T33" fmla="*/ 1 h 31"/>
                <a:gd name="T34" fmla="*/ 26 w 31"/>
                <a:gd name="T35" fmla="*/ 2 h 31"/>
                <a:gd name="T36" fmla="*/ 27 w 31"/>
                <a:gd name="T37" fmla="*/ 4 h 31"/>
                <a:gd name="T38" fmla="*/ 29 w 31"/>
                <a:gd name="T39" fmla="*/ 5 h 31"/>
                <a:gd name="T40" fmla="*/ 30 w 31"/>
                <a:gd name="T41" fmla="*/ 6 h 31"/>
                <a:gd name="T42" fmla="*/ 30 w 31"/>
                <a:gd name="T43" fmla="*/ 9 h 31"/>
                <a:gd name="T44" fmla="*/ 31 w 31"/>
                <a:gd name="T45" fmla="*/ 10 h 31"/>
                <a:gd name="T46" fmla="*/ 31 w 31"/>
                <a:gd name="T47" fmla="*/ 13 h 31"/>
                <a:gd name="T48" fmla="*/ 31 w 31"/>
                <a:gd name="T49" fmla="*/ 14 h 31"/>
                <a:gd name="T50" fmla="*/ 31 w 31"/>
                <a:gd name="T51" fmla="*/ 17 h 31"/>
                <a:gd name="T52" fmla="*/ 31 w 31"/>
                <a:gd name="T53" fmla="*/ 19 h 31"/>
                <a:gd name="T54" fmla="*/ 30 w 31"/>
                <a:gd name="T55" fmla="*/ 21 h 31"/>
                <a:gd name="T56" fmla="*/ 30 w 31"/>
                <a:gd name="T57" fmla="*/ 23 h 31"/>
                <a:gd name="T58" fmla="*/ 29 w 31"/>
                <a:gd name="T59" fmla="*/ 25 h 31"/>
                <a:gd name="T60" fmla="*/ 27 w 31"/>
                <a:gd name="T61" fmla="*/ 26 h 31"/>
                <a:gd name="T62" fmla="*/ 26 w 31"/>
                <a:gd name="T63" fmla="*/ 27 h 31"/>
                <a:gd name="T64" fmla="*/ 23 w 31"/>
                <a:gd name="T65" fmla="*/ 29 h 31"/>
                <a:gd name="T66" fmla="*/ 22 w 31"/>
                <a:gd name="T67" fmla="*/ 30 h 31"/>
                <a:gd name="T68" fmla="*/ 21 w 31"/>
                <a:gd name="T69" fmla="*/ 30 h 31"/>
                <a:gd name="T70" fmla="*/ 18 w 31"/>
                <a:gd name="T71" fmla="*/ 31 h 31"/>
                <a:gd name="T72" fmla="*/ 17 w 31"/>
                <a:gd name="T73" fmla="*/ 31 h 31"/>
                <a:gd name="T74" fmla="*/ 14 w 31"/>
                <a:gd name="T75" fmla="*/ 31 h 31"/>
                <a:gd name="T76" fmla="*/ 12 w 31"/>
                <a:gd name="T77" fmla="*/ 30 h 31"/>
                <a:gd name="T78" fmla="*/ 10 w 31"/>
                <a:gd name="T79" fmla="*/ 30 h 31"/>
                <a:gd name="T80" fmla="*/ 8 w 31"/>
                <a:gd name="T81" fmla="*/ 29 h 31"/>
                <a:gd name="T82" fmla="*/ 6 w 31"/>
                <a:gd name="T83" fmla="*/ 27 h 31"/>
                <a:gd name="T84" fmla="*/ 5 w 31"/>
                <a:gd name="T85" fmla="*/ 26 h 31"/>
                <a:gd name="T86" fmla="*/ 4 w 31"/>
                <a:gd name="T87" fmla="*/ 25 h 31"/>
                <a:gd name="T88" fmla="*/ 2 w 31"/>
                <a:gd name="T89" fmla="*/ 23 h 31"/>
                <a:gd name="T90" fmla="*/ 1 w 31"/>
                <a:gd name="T91" fmla="*/ 21 h 31"/>
                <a:gd name="T92" fmla="*/ 1 w 31"/>
                <a:gd name="T93" fmla="*/ 19 h 31"/>
                <a:gd name="T94" fmla="*/ 0 w 31"/>
                <a:gd name="T95" fmla="*/ 17 h 31"/>
                <a:gd name="T96" fmla="*/ 0 w 31"/>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0" y="14"/>
                  </a:moveTo>
                  <a:lnTo>
                    <a:pt x="0" y="13"/>
                  </a:lnTo>
                  <a:lnTo>
                    <a:pt x="1" y="10"/>
                  </a:lnTo>
                  <a:lnTo>
                    <a:pt x="1" y="9"/>
                  </a:lnTo>
                  <a:lnTo>
                    <a:pt x="2" y="6"/>
                  </a:lnTo>
                  <a:lnTo>
                    <a:pt x="4" y="5"/>
                  </a:lnTo>
                  <a:lnTo>
                    <a:pt x="5" y="4"/>
                  </a:lnTo>
                  <a:lnTo>
                    <a:pt x="6" y="2"/>
                  </a:lnTo>
                  <a:lnTo>
                    <a:pt x="8" y="1"/>
                  </a:lnTo>
                  <a:lnTo>
                    <a:pt x="10" y="1"/>
                  </a:lnTo>
                  <a:lnTo>
                    <a:pt x="12" y="0"/>
                  </a:lnTo>
                  <a:lnTo>
                    <a:pt x="14" y="0"/>
                  </a:lnTo>
                  <a:lnTo>
                    <a:pt x="17" y="0"/>
                  </a:lnTo>
                  <a:lnTo>
                    <a:pt x="18" y="0"/>
                  </a:lnTo>
                  <a:lnTo>
                    <a:pt x="21" y="0"/>
                  </a:lnTo>
                  <a:lnTo>
                    <a:pt x="22" y="1"/>
                  </a:lnTo>
                  <a:lnTo>
                    <a:pt x="23" y="1"/>
                  </a:lnTo>
                  <a:lnTo>
                    <a:pt x="26" y="2"/>
                  </a:lnTo>
                  <a:lnTo>
                    <a:pt x="27" y="4"/>
                  </a:lnTo>
                  <a:lnTo>
                    <a:pt x="29" y="5"/>
                  </a:lnTo>
                  <a:lnTo>
                    <a:pt x="30" y="6"/>
                  </a:lnTo>
                  <a:lnTo>
                    <a:pt x="30" y="9"/>
                  </a:lnTo>
                  <a:lnTo>
                    <a:pt x="31" y="10"/>
                  </a:lnTo>
                  <a:lnTo>
                    <a:pt x="31" y="13"/>
                  </a:lnTo>
                  <a:lnTo>
                    <a:pt x="31" y="14"/>
                  </a:lnTo>
                  <a:lnTo>
                    <a:pt x="31" y="17"/>
                  </a:lnTo>
                  <a:lnTo>
                    <a:pt x="31" y="19"/>
                  </a:lnTo>
                  <a:lnTo>
                    <a:pt x="30" y="21"/>
                  </a:lnTo>
                  <a:lnTo>
                    <a:pt x="30" y="23"/>
                  </a:lnTo>
                  <a:lnTo>
                    <a:pt x="29" y="25"/>
                  </a:lnTo>
                  <a:lnTo>
                    <a:pt x="27" y="26"/>
                  </a:lnTo>
                  <a:lnTo>
                    <a:pt x="26" y="27"/>
                  </a:lnTo>
                  <a:lnTo>
                    <a:pt x="23" y="29"/>
                  </a:lnTo>
                  <a:lnTo>
                    <a:pt x="22" y="30"/>
                  </a:lnTo>
                  <a:lnTo>
                    <a:pt x="21" y="30"/>
                  </a:lnTo>
                  <a:lnTo>
                    <a:pt x="18" y="31"/>
                  </a:lnTo>
                  <a:lnTo>
                    <a:pt x="17" y="31"/>
                  </a:lnTo>
                  <a:lnTo>
                    <a:pt x="14" y="31"/>
                  </a:lnTo>
                  <a:lnTo>
                    <a:pt x="12" y="30"/>
                  </a:lnTo>
                  <a:lnTo>
                    <a:pt x="10" y="30"/>
                  </a:lnTo>
                  <a:lnTo>
                    <a:pt x="8" y="29"/>
                  </a:lnTo>
                  <a:lnTo>
                    <a:pt x="6" y="27"/>
                  </a:lnTo>
                  <a:lnTo>
                    <a:pt x="5" y="26"/>
                  </a:lnTo>
                  <a:lnTo>
                    <a:pt x="4" y="25"/>
                  </a:lnTo>
                  <a:lnTo>
                    <a:pt x="2" y="23"/>
                  </a:lnTo>
                  <a:lnTo>
                    <a:pt x="1" y="21"/>
                  </a:lnTo>
                  <a:lnTo>
                    <a:pt x="1"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1" name="Freeform 698"/>
            <p:cNvSpPr>
              <a:spLocks/>
            </p:cNvSpPr>
            <p:nvPr userDrawn="1"/>
          </p:nvSpPr>
          <p:spPr bwMode="auto">
            <a:xfrm>
              <a:off x="5216" y="197"/>
              <a:ext cx="32" cy="31"/>
            </a:xfrm>
            <a:custGeom>
              <a:avLst/>
              <a:gdLst>
                <a:gd name="T0" fmla="*/ 0 w 32"/>
                <a:gd name="T1" fmla="*/ 14 h 31"/>
                <a:gd name="T2" fmla="*/ 0 w 32"/>
                <a:gd name="T3" fmla="*/ 13 h 31"/>
                <a:gd name="T4" fmla="*/ 1 w 32"/>
                <a:gd name="T5" fmla="*/ 10 h 31"/>
                <a:gd name="T6" fmla="*/ 1 w 32"/>
                <a:gd name="T7" fmla="*/ 9 h 31"/>
                <a:gd name="T8" fmla="*/ 3 w 32"/>
                <a:gd name="T9" fmla="*/ 6 h 31"/>
                <a:gd name="T10" fmla="*/ 4 w 32"/>
                <a:gd name="T11" fmla="*/ 5 h 31"/>
                <a:gd name="T12" fmla="*/ 5 w 32"/>
                <a:gd name="T13" fmla="*/ 4 h 31"/>
                <a:gd name="T14" fmla="*/ 7 w 32"/>
                <a:gd name="T15" fmla="*/ 2 h 31"/>
                <a:gd name="T16" fmla="*/ 8 w 32"/>
                <a:gd name="T17" fmla="*/ 1 h 31"/>
                <a:gd name="T18" fmla="*/ 11 w 32"/>
                <a:gd name="T19" fmla="*/ 1 h 31"/>
                <a:gd name="T20" fmla="*/ 12 w 32"/>
                <a:gd name="T21" fmla="*/ 0 h 31"/>
                <a:gd name="T22" fmla="*/ 15 w 32"/>
                <a:gd name="T23" fmla="*/ 0 h 31"/>
                <a:gd name="T24" fmla="*/ 16 w 32"/>
                <a:gd name="T25" fmla="*/ 0 h 31"/>
                <a:gd name="T26" fmla="*/ 18 w 32"/>
                <a:gd name="T27" fmla="*/ 0 h 31"/>
                <a:gd name="T28" fmla="*/ 20 w 32"/>
                <a:gd name="T29" fmla="*/ 0 h 31"/>
                <a:gd name="T30" fmla="*/ 22 w 32"/>
                <a:gd name="T31" fmla="*/ 1 h 31"/>
                <a:gd name="T32" fmla="*/ 24 w 32"/>
                <a:gd name="T33" fmla="*/ 1 h 31"/>
                <a:gd name="T34" fmla="*/ 26 w 32"/>
                <a:gd name="T35" fmla="*/ 2 h 31"/>
                <a:gd name="T36" fmla="*/ 28 w 32"/>
                <a:gd name="T37" fmla="*/ 4 h 31"/>
                <a:gd name="T38" fmla="*/ 29 w 32"/>
                <a:gd name="T39" fmla="*/ 5 h 31"/>
                <a:gd name="T40" fmla="*/ 30 w 32"/>
                <a:gd name="T41" fmla="*/ 6 h 31"/>
                <a:gd name="T42" fmla="*/ 30 w 32"/>
                <a:gd name="T43" fmla="*/ 9 h 31"/>
                <a:gd name="T44" fmla="*/ 32 w 32"/>
                <a:gd name="T45" fmla="*/ 10 h 31"/>
                <a:gd name="T46" fmla="*/ 32 w 32"/>
                <a:gd name="T47" fmla="*/ 13 h 31"/>
                <a:gd name="T48" fmla="*/ 32 w 32"/>
                <a:gd name="T49" fmla="*/ 14 h 31"/>
                <a:gd name="T50" fmla="*/ 32 w 32"/>
                <a:gd name="T51" fmla="*/ 17 h 31"/>
                <a:gd name="T52" fmla="*/ 32 w 32"/>
                <a:gd name="T53" fmla="*/ 19 h 31"/>
                <a:gd name="T54" fmla="*/ 30 w 32"/>
                <a:gd name="T55" fmla="*/ 21 h 31"/>
                <a:gd name="T56" fmla="*/ 30 w 32"/>
                <a:gd name="T57" fmla="*/ 23 h 31"/>
                <a:gd name="T58" fmla="*/ 29 w 32"/>
                <a:gd name="T59" fmla="*/ 25 h 31"/>
                <a:gd name="T60" fmla="*/ 28 w 32"/>
                <a:gd name="T61" fmla="*/ 26 h 31"/>
                <a:gd name="T62" fmla="*/ 26 w 32"/>
                <a:gd name="T63" fmla="*/ 27 h 31"/>
                <a:gd name="T64" fmla="*/ 24 w 32"/>
                <a:gd name="T65" fmla="*/ 29 h 31"/>
                <a:gd name="T66" fmla="*/ 22 w 32"/>
                <a:gd name="T67" fmla="*/ 30 h 31"/>
                <a:gd name="T68" fmla="*/ 20 w 32"/>
                <a:gd name="T69" fmla="*/ 30 h 31"/>
                <a:gd name="T70" fmla="*/ 18 w 32"/>
                <a:gd name="T71" fmla="*/ 31 h 31"/>
                <a:gd name="T72" fmla="*/ 16 w 32"/>
                <a:gd name="T73" fmla="*/ 31 h 31"/>
                <a:gd name="T74" fmla="*/ 15 w 32"/>
                <a:gd name="T75" fmla="*/ 31 h 31"/>
                <a:gd name="T76" fmla="*/ 12 w 32"/>
                <a:gd name="T77" fmla="*/ 30 h 31"/>
                <a:gd name="T78" fmla="*/ 11 w 32"/>
                <a:gd name="T79" fmla="*/ 30 h 31"/>
                <a:gd name="T80" fmla="*/ 8 w 32"/>
                <a:gd name="T81" fmla="*/ 29 h 31"/>
                <a:gd name="T82" fmla="*/ 7 w 32"/>
                <a:gd name="T83" fmla="*/ 27 h 31"/>
                <a:gd name="T84" fmla="*/ 5 w 32"/>
                <a:gd name="T85" fmla="*/ 26 h 31"/>
                <a:gd name="T86" fmla="*/ 4 w 32"/>
                <a:gd name="T87" fmla="*/ 25 h 31"/>
                <a:gd name="T88" fmla="*/ 3 w 32"/>
                <a:gd name="T89" fmla="*/ 23 h 31"/>
                <a:gd name="T90" fmla="*/ 1 w 32"/>
                <a:gd name="T91" fmla="*/ 21 h 31"/>
                <a:gd name="T92" fmla="*/ 1 w 32"/>
                <a:gd name="T93" fmla="*/ 19 h 31"/>
                <a:gd name="T94" fmla="*/ 0 w 32"/>
                <a:gd name="T95" fmla="*/ 17 h 31"/>
                <a:gd name="T96" fmla="*/ 0 w 32"/>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4"/>
                  </a:moveTo>
                  <a:lnTo>
                    <a:pt x="0" y="13"/>
                  </a:lnTo>
                  <a:lnTo>
                    <a:pt x="1" y="10"/>
                  </a:lnTo>
                  <a:lnTo>
                    <a:pt x="1" y="9"/>
                  </a:lnTo>
                  <a:lnTo>
                    <a:pt x="3" y="6"/>
                  </a:lnTo>
                  <a:lnTo>
                    <a:pt x="4" y="5"/>
                  </a:lnTo>
                  <a:lnTo>
                    <a:pt x="5" y="4"/>
                  </a:lnTo>
                  <a:lnTo>
                    <a:pt x="7" y="2"/>
                  </a:lnTo>
                  <a:lnTo>
                    <a:pt x="8" y="1"/>
                  </a:lnTo>
                  <a:lnTo>
                    <a:pt x="11" y="1"/>
                  </a:lnTo>
                  <a:lnTo>
                    <a:pt x="12" y="0"/>
                  </a:lnTo>
                  <a:lnTo>
                    <a:pt x="15" y="0"/>
                  </a:lnTo>
                  <a:lnTo>
                    <a:pt x="16" y="0"/>
                  </a:lnTo>
                  <a:lnTo>
                    <a:pt x="18" y="0"/>
                  </a:lnTo>
                  <a:lnTo>
                    <a:pt x="20" y="0"/>
                  </a:lnTo>
                  <a:lnTo>
                    <a:pt x="22" y="1"/>
                  </a:lnTo>
                  <a:lnTo>
                    <a:pt x="24" y="1"/>
                  </a:lnTo>
                  <a:lnTo>
                    <a:pt x="26" y="2"/>
                  </a:lnTo>
                  <a:lnTo>
                    <a:pt x="28" y="4"/>
                  </a:lnTo>
                  <a:lnTo>
                    <a:pt x="29" y="5"/>
                  </a:lnTo>
                  <a:lnTo>
                    <a:pt x="30" y="6"/>
                  </a:lnTo>
                  <a:lnTo>
                    <a:pt x="30" y="9"/>
                  </a:lnTo>
                  <a:lnTo>
                    <a:pt x="32" y="10"/>
                  </a:lnTo>
                  <a:lnTo>
                    <a:pt x="32" y="13"/>
                  </a:lnTo>
                  <a:lnTo>
                    <a:pt x="32" y="14"/>
                  </a:lnTo>
                  <a:lnTo>
                    <a:pt x="32" y="17"/>
                  </a:lnTo>
                  <a:lnTo>
                    <a:pt x="32" y="19"/>
                  </a:lnTo>
                  <a:lnTo>
                    <a:pt x="30" y="21"/>
                  </a:lnTo>
                  <a:lnTo>
                    <a:pt x="30" y="23"/>
                  </a:lnTo>
                  <a:lnTo>
                    <a:pt x="29" y="25"/>
                  </a:lnTo>
                  <a:lnTo>
                    <a:pt x="28" y="26"/>
                  </a:lnTo>
                  <a:lnTo>
                    <a:pt x="26" y="27"/>
                  </a:lnTo>
                  <a:lnTo>
                    <a:pt x="24" y="29"/>
                  </a:lnTo>
                  <a:lnTo>
                    <a:pt x="22" y="30"/>
                  </a:lnTo>
                  <a:lnTo>
                    <a:pt x="20" y="30"/>
                  </a:lnTo>
                  <a:lnTo>
                    <a:pt x="18" y="31"/>
                  </a:lnTo>
                  <a:lnTo>
                    <a:pt x="16" y="31"/>
                  </a:lnTo>
                  <a:lnTo>
                    <a:pt x="15" y="31"/>
                  </a:lnTo>
                  <a:lnTo>
                    <a:pt x="12" y="30"/>
                  </a:lnTo>
                  <a:lnTo>
                    <a:pt x="11" y="30"/>
                  </a:lnTo>
                  <a:lnTo>
                    <a:pt x="8" y="29"/>
                  </a:lnTo>
                  <a:lnTo>
                    <a:pt x="7" y="27"/>
                  </a:lnTo>
                  <a:lnTo>
                    <a:pt x="5" y="26"/>
                  </a:lnTo>
                  <a:lnTo>
                    <a:pt x="4" y="25"/>
                  </a:lnTo>
                  <a:lnTo>
                    <a:pt x="3" y="23"/>
                  </a:lnTo>
                  <a:lnTo>
                    <a:pt x="1" y="21"/>
                  </a:lnTo>
                  <a:lnTo>
                    <a:pt x="1"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2" name="Freeform 699"/>
            <p:cNvSpPr>
              <a:spLocks/>
            </p:cNvSpPr>
            <p:nvPr userDrawn="1"/>
          </p:nvSpPr>
          <p:spPr bwMode="auto">
            <a:xfrm>
              <a:off x="5050" y="298"/>
              <a:ext cx="32" cy="32"/>
            </a:xfrm>
            <a:custGeom>
              <a:avLst/>
              <a:gdLst>
                <a:gd name="T0" fmla="*/ 0 w 32"/>
                <a:gd name="T1" fmla="*/ 16 h 32"/>
                <a:gd name="T2" fmla="*/ 0 w 32"/>
                <a:gd name="T3" fmla="*/ 15 h 32"/>
                <a:gd name="T4" fmla="*/ 0 w 32"/>
                <a:gd name="T5" fmla="*/ 12 h 32"/>
                <a:gd name="T6" fmla="*/ 2 w 32"/>
                <a:gd name="T7" fmla="*/ 11 h 32"/>
                <a:gd name="T8" fmla="*/ 3 w 32"/>
                <a:gd name="T9" fmla="*/ 8 h 32"/>
                <a:gd name="T10" fmla="*/ 3 w 32"/>
                <a:gd name="T11" fmla="*/ 7 h 32"/>
                <a:gd name="T12" fmla="*/ 6 w 32"/>
                <a:gd name="T13" fmla="*/ 5 h 32"/>
                <a:gd name="T14" fmla="*/ 7 w 32"/>
                <a:gd name="T15" fmla="*/ 4 h 32"/>
                <a:gd name="T16" fmla="*/ 8 w 32"/>
                <a:gd name="T17" fmla="*/ 3 h 32"/>
                <a:gd name="T18" fmla="*/ 9 w 32"/>
                <a:gd name="T19" fmla="*/ 1 h 32"/>
                <a:gd name="T20" fmla="*/ 12 w 32"/>
                <a:gd name="T21" fmla="*/ 1 h 32"/>
                <a:gd name="T22" fmla="*/ 13 w 32"/>
                <a:gd name="T23" fmla="*/ 0 h 32"/>
                <a:gd name="T24" fmla="*/ 16 w 32"/>
                <a:gd name="T25" fmla="*/ 0 h 32"/>
                <a:gd name="T26" fmla="*/ 19 w 32"/>
                <a:gd name="T27" fmla="*/ 0 h 32"/>
                <a:gd name="T28" fmla="*/ 20 w 32"/>
                <a:gd name="T29" fmla="*/ 1 h 32"/>
                <a:gd name="T30" fmla="*/ 23 w 32"/>
                <a:gd name="T31" fmla="*/ 1 h 32"/>
                <a:gd name="T32" fmla="*/ 24 w 32"/>
                <a:gd name="T33" fmla="*/ 3 h 32"/>
                <a:gd name="T34" fmla="*/ 25 w 32"/>
                <a:gd name="T35" fmla="*/ 4 h 32"/>
                <a:gd name="T36" fmla="*/ 27 w 32"/>
                <a:gd name="T37" fmla="*/ 5 h 32"/>
                <a:gd name="T38" fmla="*/ 28 w 32"/>
                <a:gd name="T39" fmla="*/ 7 h 32"/>
                <a:gd name="T40" fmla="*/ 29 w 32"/>
                <a:gd name="T41" fmla="*/ 8 h 32"/>
                <a:gd name="T42" fmla="*/ 31 w 32"/>
                <a:gd name="T43" fmla="*/ 11 h 32"/>
                <a:gd name="T44" fmla="*/ 32 w 32"/>
                <a:gd name="T45" fmla="*/ 12 h 32"/>
                <a:gd name="T46" fmla="*/ 32 w 32"/>
                <a:gd name="T47" fmla="*/ 15 h 32"/>
                <a:gd name="T48" fmla="*/ 32 w 32"/>
                <a:gd name="T49" fmla="*/ 16 h 32"/>
                <a:gd name="T50" fmla="*/ 32 w 32"/>
                <a:gd name="T51" fmla="*/ 19 h 32"/>
                <a:gd name="T52" fmla="*/ 32 w 32"/>
                <a:gd name="T53" fmla="*/ 21 h 32"/>
                <a:gd name="T54" fmla="*/ 31 w 32"/>
                <a:gd name="T55" fmla="*/ 23 h 32"/>
                <a:gd name="T56" fmla="*/ 29 w 32"/>
                <a:gd name="T57" fmla="*/ 25 h 32"/>
                <a:gd name="T58" fmla="*/ 28 w 32"/>
                <a:gd name="T59" fmla="*/ 27 h 32"/>
                <a:gd name="T60" fmla="*/ 27 w 32"/>
                <a:gd name="T61" fmla="*/ 28 h 32"/>
                <a:gd name="T62" fmla="*/ 25 w 32"/>
                <a:gd name="T63" fmla="*/ 29 h 32"/>
                <a:gd name="T64" fmla="*/ 24 w 32"/>
                <a:gd name="T65" fmla="*/ 29 h 32"/>
                <a:gd name="T66" fmla="*/ 23 w 32"/>
                <a:gd name="T67" fmla="*/ 30 h 32"/>
                <a:gd name="T68" fmla="*/ 20 w 32"/>
                <a:gd name="T69" fmla="*/ 32 h 32"/>
                <a:gd name="T70" fmla="*/ 19 w 32"/>
                <a:gd name="T71" fmla="*/ 32 h 32"/>
                <a:gd name="T72" fmla="*/ 16 w 32"/>
                <a:gd name="T73" fmla="*/ 32 h 32"/>
                <a:gd name="T74" fmla="*/ 13 w 32"/>
                <a:gd name="T75" fmla="*/ 32 h 32"/>
                <a:gd name="T76" fmla="*/ 12 w 32"/>
                <a:gd name="T77" fmla="*/ 32 h 32"/>
                <a:gd name="T78" fmla="*/ 9 w 32"/>
                <a:gd name="T79" fmla="*/ 30 h 32"/>
                <a:gd name="T80" fmla="*/ 8 w 32"/>
                <a:gd name="T81" fmla="*/ 29 h 32"/>
                <a:gd name="T82" fmla="*/ 7 w 32"/>
                <a:gd name="T83" fmla="*/ 29 h 32"/>
                <a:gd name="T84" fmla="*/ 6 w 32"/>
                <a:gd name="T85" fmla="*/ 28 h 32"/>
                <a:gd name="T86" fmla="*/ 3 w 32"/>
                <a:gd name="T87" fmla="*/ 27 h 32"/>
                <a:gd name="T88" fmla="*/ 3 w 32"/>
                <a:gd name="T89" fmla="*/ 25 h 32"/>
                <a:gd name="T90" fmla="*/ 2 w 32"/>
                <a:gd name="T91" fmla="*/ 23 h 32"/>
                <a:gd name="T92" fmla="*/ 0 w 32"/>
                <a:gd name="T93" fmla="*/ 21 h 32"/>
                <a:gd name="T94" fmla="*/ 0 w 32"/>
                <a:gd name="T95" fmla="*/ 19 h 32"/>
                <a:gd name="T96" fmla="*/ 0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0" y="16"/>
                  </a:moveTo>
                  <a:lnTo>
                    <a:pt x="0" y="15"/>
                  </a:lnTo>
                  <a:lnTo>
                    <a:pt x="0" y="12"/>
                  </a:lnTo>
                  <a:lnTo>
                    <a:pt x="2" y="11"/>
                  </a:lnTo>
                  <a:lnTo>
                    <a:pt x="3" y="8"/>
                  </a:lnTo>
                  <a:lnTo>
                    <a:pt x="3" y="7"/>
                  </a:lnTo>
                  <a:lnTo>
                    <a:pt x="6" y="5"/>
                  </a:lnTo>
                  <a:lnTo>
                    <a:pt x="7" y="4"/>
                  </a:lnTo>
                  <a:lnTo>
                    <a:pt x="8" y="3"/>
                  </a:lnTo>
                  <a:lnTo>
                    <a:pt x="9" y="1"/>
                  </a:lnTo>
                  <a:lnTo>
                    <a:pt x="12" y="1"/>
                  </a:lnTo>
                  <a:lnTo>
                    <a:pt x="13" y="0"/>
                  </a:lnTo>
                  <a:lnTo>
                    <a:pt x="16" y="0"/>
                  </a:lnTo>
                  <a:lnTo>
                    <a:pt x="19" y="0"/>
                  </a:lnTo>
                  <a:lnTo>
                    <a:pt x="20" y="1"/>
                  </a:lnTo>
                  <a:lnTo>
                    <a:pt x="23" y="1"/>
                  </a:lnTo>
                  <a:lnTo>
                    <a:pt x="24" y="3"/>
                  </a:lnTo>
                  <a:lnTo>
                    <a:pt x="25" y="4"/>
                  </a:lnTo>
                  <a:lnTo>
                    <a:pt x="27" y="5"/>
                  </a:lnTo>
                  <a:lnTo>
                    <a:pt x="28" y="7"/>
                  </a:lnTo>
                  <a:lnTo>
                    <a:pt x="29" y="8"/>
                  </a:lnTo>
                  <a:lnTo>
                    <a:pt x="31" y="11"/>
                  </a:lnTo>
                  <a:lnTo>
                    <a:pt x="32" y="12"/>
                  </a:lnTo>
                  <a:lnTo>
                    <a:pt x="32" y="15"/>
                  </a:lnTo>
                  <a:lnTo>
                    <a:pt x="32" y="16"/>
                  </a:lnTo>
                  <a:lnTo>
                    <a:pt x="32" y="19"/>
                  </a:lnTo>
                  <a:lnTo>
                    <a:pt x="32" y="21"/>
                  </a:lnTo>
                  <a:lnTo>
                    <a:pt x="31" y="23"/>
                  </a:lnTo>
                  <a:lnTo>
                    <a:pt x="29" y="25"/>
                  </a:lnTo>
                  <a:lnTo>
                    <a:pt x="28" y="27"/>
                  </a:lnTo>
                  <a:lnTo>
                    <a:pt x="27" y="28"/>
                  </a:lnTo>
                  <a:lnTo>
                    <a:pt x="25" y="29"/>
                  </a:lnTo>
                  <a:lnTo>
                    <a:pt x="24" y="29"/>
                  </a:lnTo>
                  <a:lnTo>
                    <a:pt x="23" y="30"/>
                  </a:lnTo>
                  <a:lnTo>
                    <a:pt x="20" y="32"/>
                  </a:lnTo>
                  <a:lnTo>
                    <a:pt x="19" y="32"/>
                  </a:lnTo>
                  <a:lnTo>
                    <a:pt x="16" y="32"/>
                  </a:lnTo>
                  <a:lnTo>
                    <a:pt x="13" y="32"/>
                  </a:lnTo>
                  <a:lnTo>
                    <a:pt x="12" y="32"/>
                  </a:lnTo>
                  <a:lnTo>
                    <a:pt x="9" y="30"/>
                  </a:lnTo>
                  <a:lnTo>
                    <a:pt x="8" y="29"/>
                  </a:lnTo>
                  <a:lnTo>
                    <a:pt x="7" y="29"/>
                  </a:lnTo>
                  <a:lnTo>
                    <a:pt x="6" y="28"/>
                  </a:lnTo>
                  <a:lnTo>
                    <a:pt x="3" y="27"/>
                  </a:lnTo>
                  <a:lnTo>
                    <a:pt x="3" y="25"/>
                  </a:lnTo>
                  <a:lnTo>
                    <a:pt x="2" y="23"/>
                  </a:lnTo>
                  <a:lnTo>
                    <a:pt x="0" y="21"/>
                  </a:lnTo>
                  <a:lnTo>
                    <a:pt x="0" y="19"/>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3" name="Freeform 700"/>
            <p:cNvSpPr>
              <a:spLocks/>
            </p:cNvSpPr>
            <p:nvPr userDrawn="1"/>
          </p:nvSpPr>
          <p:spPr bwMode="auto">
            <a:xfrm>
              <a:off x="5073" y="107"/>
              <a:ext cx="146" cy="14"/>
            </a:xfrm>
            <a:custGeom>
              <a:avLst/>
              <a:gdLst>
                <a:gd name="T0" fmla="*/ 144 w 146"/>
                <a:gd name="T1" fmla="*/ 9 h 14"/>
                <a:gd name="T2" fmla="*/ 136 w 146"/>
                <a:gd name="T3" fmla="*/ 0 h 14"/>
                <a:gd name="T4" fmla="*/ 0 w 146"/>
                <a:gd name="T5" fmla="*/ 0 h 14"/>
                <a:gd name="T6" fmla="*/ 0 w 146"/>
                <a:gd name="T7" fmla="*/ 14 h 14"/>
                <a:gd name="T8" fmla="*/ 136 w 146"/>
                <a:gd name="T9" fmla="*/ 14 h 14"/>
                <a:gd name="T10" fmla="*/ 144 w 146"/>
                <a:gd name="T11" fmla="*/ 9 h 14"/>
                <a:gd name="T12" fmla="*/ 144 w 146"/>
                <a:gd name="T13" fmla="*/ 9 h 14"/>
                <a:gd name="T14" fmla="*/ 146 w 146"/>
                <a:gd name="T15" fmla="*/ 0 h 14"/>
                <a:gd name="T16" fmla="*/ 136 w 146"/>
                <a:gd name="T17" fmla="*/ 0 h 14"/>
                <a:gd name="T18" fmla="*/ 144 w 146"/>
                <a:gd name="T19" fmla="*/ 9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4">
                  <a:moveTo>
                    <a:pt x="144" y="9"/>
                  </a:moveTo>
                  <a:lnTo>
                    <a:pt x="136" y="0"/>
                  </a:lnTo>
                  <a:lnTo>
                    <a:pt x="0" y="0"/>
                  </a:lnTo>
                  <a:lnTo>
                    <a:pt x="0" y="14"/>
                  </a:lnTo>
                  <a:lnTo>
                    <a:pt x="136" y="14"/>
                  </a:lnTo>
                  <a:lnTo>
                    <a:pt x="144" y="9"/>
                  </a:lnTo>
                  <a:lnTo>
                    <a:pt x="146" y="0"/>
                  </a:lnTo>
                  <a:lnTo>
                    <a:pt x="136" y="0"/>
                  </a:lnTo>
                  <a:lnTo>
                    <a:pt x="1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4" name="Freeform 701"/>
            <p:cNvSpPr>
              <a:spLocks/>
            </p:cNvSpPr>
            <p:nvPr userDrawn="1"/>
          </p:nvSpPr>
          <p:spPr bwMode="auto">
            <a:xfrm>
              <a:off x="5171" y="113"/>
              <a:ext cx="46" cy="212"/>
            </a:xfrm>
            <a:custGeom>
              <a:avLst/>
              <a:gdLst>
                <a:gd name="T0" fmla="*/ 8 w 46"/>
                <a:gd name="T1" fmla="*/ 212 h 212"/>
                <a:gd name="T2" fmla="*/ 15 w 46"/>
                <a:gd name="T3" fmla="*/ 205 h 212"/>
                <a:gd name="T4" fmla="*/ 46 w 46"/>
                <a:gd name="T5" fmla="*/ 3 h 212"/>
                <a:gd name="T6" fmla="*/ 32 w 46"/>
                <a:gd name="T7" fmla="*/ 0 h 212"/>
                <a:gd name="T8" fmla="*/ 0 w 46"/>
                <a:gd name="T9" fmla="*/ 202 h 212"/>
                <a:gd name="T10" fmla="*/ 8 w 46"/>
                <a:gd name="T11" fmla="*/ 212 h 212"/>
                <a:gd name="T12" fmla="*/ 8 w 46"/>
                <a:gd name="T13" fmla="*/ 212 h 212"/>
                <a:gd name="T14" fmla="*/ 15 w 46"/>
                <a:gd name="T15" fmla="*/ 212 h 212"/>
                <a:gd name="T16" fmla="*/ 15 w 46"/>
                <a:gd name="T17" fmla="*/ 205 h 212"/>
                <a:gd name="T18" fmla="*/ 8 w 46"/>
                <a:gd name="T19" fmla="*/ 212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2">
                  <a:moveTo>
                    <a:pt x="8" y="212"/>
                  </a:moveTo>
                  <a:lnTo>
                    <a:pt x="15" y="205"/>
                  </a:lnTo>
                  <a:lnTo>
                    <a:pt x="46" y="3"/>
                  </a:lnTo>
                  <a:lnTo>
                    <a:pt x="32" y="0"/>
                  </a:lnTo>
                  <a:lnTo>
                    <a:pt x="0" y="202"/>
                  </a:lnTo>
                  <a:lnTo>
                    <a:pt x="8" y="212"/>
                  </a:lnTo>
                  <a:lnTo>
                    <a:pt x="15" y="212"/>
                  </a:lnTo>
                  <a:lnTo>
                    <a:pt x="15" y="205"/>
                  </a:lnTo>
                  <a:lnTo>
                    <a:pt x="8"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5" name="Rectangle 702"/>
            <p:cNvSpPr>
              <a:spLocks noChangeArrowheads="1"/>
            </p:cNvSpPr>
            <p:nvPr userDrawn="1"/>
          </p:nvSpPr>
          <p:spPr bwMode="auto">
            <a:xfrm>
              <a:off x="5036" y="309"/>
              <a:ext cx="143"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316" name="Rectangle 703"/>
            <p:cNvSpPr>
              <a:spLocks noChangeArrowheads="1"/>
            </p:cNvSpPr>
            <p:nvPr userDrawn="1"/>
          </p:nvSpPr>
          <p:spPr bwMode="auto">
            <a:xfrm>
              <a:off x="5100" y="207"/>
              <a:ext cx="159"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317" name="Freeform 704"/>
            <p:cNvSpPr>
              <a:spLocks/>
            </p:cNvSpPr>
            <p:nvPr userDrawn="1"/>
          </p:nvSpPr>
          <p:spPr bwMode="auto">
            <a:xfrm>
              <a:off x="5065" y="96"/>
              <a:ext cx="146" cy="16"/>
            </a:xfrm>
            <a:custGeom>
              <a:avLst/>
              <a:gdLst>
                <a:gd name="T0" fmla="*/ 144 w 146"/>
                <a:gd name="T1" fmla="*/ 10 h 16"/>
                <a:gd name="T2" fmla="*/ 137 w 146"/>
                <a:gd name="T3" fmla="*/ 0 h 16"/>
                <a:gd name="T4" fmla="*/ 0 w 146"/>
                <a:gd name="T5" fmla="*/ 0 h 16"/>
                <a:gd name="T6" fmla="*/ 0 w 146"/>
                <a:gd name="T7" fmla="*/ 16 h 16"/>
                <a:gd name="T8" fmla="*/ 137 w 146"/>
                <a:gd name="T9" fmla="*/ 16 h 16"/>
                <a:gd name="T10" fmla="*/ 144 w 146"/>
                <a:gd name="T11" fmla="*/ 10 h 16"/>
                <a:gd name="T12" fmla="*/ 144 w 146"/>
                <a:gd name="T13" fmla="*/ 10 h 16"/>
                <a:gd name="T14" fmla="*/ 146 w 146"/>
                <a:gd name="T15" fmla="*/ 0 h 16"/>
                <a:gd name="T16" fmla="*/ 137 w 146"/>
                <a:gd name="T17" fmla="*/ 0 h 16"/>
                <a:gd name="T18" fmla="*/ 144 w 146"/>
                <a:gd name="T19" fmla="*/ 1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6">
                  <a:moveTo>
                    <a:pt x="144" y="10"/>
                  </a:moveTo>
                  <a:lnTo>
                    <a:pt x="137" y="0"/>
                  </a:lnTo>
                  <a:lnTo>
                    <a:pt x="0" y="0"/>
                  </a:lnTo>
                  <a:lnTo>
                    <a:pt x="0" y="16"/>
                  </a:lnTo>
                  <a:lnTo>
                    <a:pt x="137" y="16"/>
                  </a:lnTo>
                  <a:lnTo>
                    <a:pt x="144" y="10"/>
                  </a:lnTo>
                  <a:lnTo>
                    <a:pt x="146" y="0"/>
                  </a:lnTo>
                  <a:lnTo>
                    <a:pt x="137" y="0"/>
                  </a:lnTo>
                  <a:lnTo>
                    <a:pt x="144"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8" name="Freeform 705"/>
            <p:cNvSpPr>
              <a:spLocks/>
            </p:cNvSpPr>
            <p:nvPr userDrawn="1"/>
          </p:nvSpPr>
          <p:spPr bwMode="auto">
            <a:xfrm>
              <a:off x="5163" y="103"/>
              <a:ext cx="46" cy="211"/>
            </a:xfrm>
            <a:custGeom>
              <a:avLst/>
              <a:gdLst>
                <a:gd name="T0" fmla="*/ 8 w 46"/>
                <a:gd name="T1" fmla="*/ 211 h 211"/>
                <a:gd name="T2" fmla="*/ 15 w 46"/>
                <a:gd name="T3" fmla="*/ 204 h 211"/>
                <a:gd name="T4" fmla="*/ 46 w 46"/>
                <a:gd name="T5" fmla="*/ 3 h 211"/>
                <a:gd name="T6" fmla="*/ 31 w 46"/>
                <a:gd name="T7" fmla="*/ 0 h 211"/>
                <a:gd name="T8" fmla="*/ 0 w 46"/>
                <a:gd name="T9" fmla="*/ 202 h 211"/>
                <a:gd name="T10" fmla="*/ 8 w 46"/>
                <a:gd name="T11" fmla="*/ 211 h 211"/>
                <a:gd name="T12" fmla="*/ 8 w 46"/>
                <a:gd name="T13" fmla="*/ 211 h 211"/>
                <a:gd name="T14" fmla="*/ 15 w 46"/>
                <a:gd name="T15" fmla="*/ 211 h 211"/>
                <a:gd name="T16" fmla="*/ 15 w 46"/>
                <a:gd name="T17" fmla="*/ 204 h 211"/>
                <a:gd name="T18" fmla="*/ 8 w 46"/>
                <a:gd name="T19" fmla="*/ 211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1">
                  <a:moveTo>
                    <a:pt x="8" y="211"/>
                  </a:moveTo>
                  <a:lnTo>
                    <a:pt x="15" y="204"/>
                  </a:lnTo>
                  <a:lnTo>
                    <a:pt x="46" y="3"/>
                  </a:lnTo>
                  <a:lnTo>
                    <a:pt x="31" y="0"/>
                  </a:lnTo>
                  <a:lnTo>
                    <a:pt x="0" y="202"/>
                  </a:lnTo>
                  <a:lnTo>
                    <a:pt x="8" y="211"/>
                  </a:lnTo>
                  <a:lnTo>
                    <a:pt x="15" y="211"/>
                  </a:lnTo>
                  <a:lnTo>
                    <a:pt x="15" y="204"/>
                  </a:lnTo>
                  <a:lnTo>
                    <a:pt x="8" y="2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9" name="Rectangle 706"/>
            <p:cNvSpPr>
              <a:spLocks noChangeArrowheads="1"/>
            </p:cNvSpPr>
            <p:nvPr userDrawn="1"/>
          </p:nvSpPr>
          <p:spPr bwMode="auto">
            <a:xfrm>
              <a:off x="5028" y="299"/>
              <a:ext cx="143"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320" name="Rectangle 707"/>
            <p:cNvSpPr>
              <a:spLocks noChangeArrowheads="1"/>
            </p:cNvSpPr>
            <p:nvPr userDrawn="1"/>
          </p:nvSpPr>
          <p:spPr bwMode="auto">
            <a:xfrm>
              <a:off x="5092" y="197"/>
              <a:ext cx="160"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321" name="Freeform 708"/>
            <p:cNvSpPr>
              <a:spLocks/>
            </p:cNvSpPr>
            <p:nvPr userDrawn="1"/>
          </p:nvSpPr>
          <p:spPr bwMode="auto">
            <a:xfrm>
              <a:off x="5211" y="190"/>
              <a:ext cx="31" cy="32"/>
            </a:xfrm>
            <a:custGeom>
              <a:avLst/>
              <a:gdLst>
                <a:gd name="T0" fmla="*/ 0 w 31"/>
                <a:gd name="T1" fmla="*/ 14 h 32"/>
                <a:gd name="T2" fmla="*/ 0 w 31"/>
                <a:gd name="T3" fmla="*/ 13 h 32"/>
                <a:gd name="T4" fmla="*/ 0 w 31"/>
                <a:gd name="T5" fmla="*/ 11 h 32"/>
                <a:gd name="T6" fmla="*/ 1 w 31"/>
                <a:gd name="T7" fmla="*/ 9 h 32"/>
                <a:gd name="T8" fmla="*/ 2 w 31"/>
                <a:gd name="T9" fmla="*/ 7 h 32"/>
                <a:gd name="T10" fmla="*/ 2 w 31"/>
                <a:gd name="T11" fmla="*/ 5 h 32"/>
                <a:gd name="T12" fmla="*/ 5 w 31"/>
                <a:gd name="T13" fmla="*/ 4 h 32"/>
                <a:gd name="T14" fmla="*/ 6 w 31"/>
                <a:gd name="T15" fmla="*/ 3 h 32"/>
                <a:gd name="T16" fmla="*/ 8 w 31"/>
                <a:gd name="T17" fmla="*/ 1 h 32"/>
                <a:gd name="T18" fmla="*/ 9 w 31"/>
                <a:gd name="T19" fmla="*/ 1 h 32"/>
                <a:gd name="T20" fmla="*/ 12 w 31"/>
                <a:gd name="T21" fmla="*/ 0 h 32"/>
                <a:gd name="T22" fmla="*/ 13 w 31"/>
                <a:gd name="T23" fmla="*/ 0 h 32"/>
                <a:gd name="T24" fmla="*/ 16 w 31"/>
                <a:gd name="T25" fmla="*/ 0 h 32"/>
                <a:gd name="T26" fmla="*/ 18 w 31"/>
                <a:gd name="T27" fmla="*/ 0 h 32"/>
                <a:gd name="T28" fmla="*/ 20 w 31"/>
                <a:gd name="T29" fmla="*/ 0 h 32"/>
                <a:gd name="T30" fmla="*/ 22 w 31"/>
                <a:gd name="T31" fmla="*/ 1 h 32"/>
                <a:gd name="T32" fmla="*/ 23 w 31"/>
                <a:gd name="T33" fmla="*/ 1 h 32"/>
                <a:gd name="T34" fmla="*/ 26 w 31"/>
                <a:gd name="T35" fmla="*/ 3 h 32"/>
                <a:gd name="T36" fmla="*/ 27 w 31"/>
                <a:gd name="T37" fmla="*/ 4 h 32"/>
                <a:gd name="T38" fmla="*/ 29 w 31"/>
                <a:gd name="T39" fmla="*/ 5 h 32"/>
                <a:gd name="T40" fmla="*/ 30 w 31"/>
                <a:gd name="T41" fmla="*/ 7 h 32"/>
                <a:gd name="T42" fmla="*/ 30 w 31"/>
                <a:gd name="T43" fmla="*/ 9 h 32"/>
                <a:gd name="T44" fmla="*/ 31 w 31"/>
                <a:gd name="T45" fmla="*/ 11 h 32"/>
                <a:gd name="T46" fmla="*/ 31 w 31"/>
                <a:gd name="T47" fmla="*/ 13 h 32"/>
                <a:gd name="T48" fmla="*/ 31 w 31"/>
                <a:gd name="T49" fmla="*/ 14 h 32"/>
                <a:gd name="T50" fmla="*/ 31 w 31"/>
                <a:gd name="T51" fmla="*/ 17 h 32"/>
                <a:gd name="T52" fmla="*/ 31 w 31"/>
                <a:gd name="T53" fmla="*/ 20 h 32"/>
                <a:gd name="T54" fmla="*/ 30 w 31"/>
                <a:gd name="T55" fmla="*/ 21 h 32"/>
                <a:gd name="T56" fmla="*/ 30 w 31"/>
                <a:gd name="T57" fmla="*/ 24 h 32"/>
                <a:gd name="T58" fmla="*/ 29 w 31"/>
                <a:gd name="T59" fmla="*/ 25 h 32"/>
                <a:gd name="T60" fmla="*/ 27 w 31"/>
                <a:gd name="T61" fmla="*/ 26 h 32"/>
                <a:gd name="T62" fmla="*/ 26 w 31"/>
                <a:gd name="T63" fmla="*/ 28 h 32"/>
                <a:gd name="T64" fmla="*/ 23 w 31"/>
                <a:gd name="T65" fmla="*/ 29 h 32"/>
                <a:gd name="T66" fmla="*/ 22 w 31"/>
                <a:gd name="T67" fmla="*/ 30 h 32"/>
                <a:gd name="T68" fmla="*/ 20 w 31"/>
                <a:gd name="T69" fmla="*/ 30 h 32"/>
                <a:gd name="T70" fmla="*/ 18 w 31"/>
                <a:gd name="T71" fmla="*/ 32 h 32"/>
                <a:gd name="T72" fmla="*/ 16 w 31"/>
                <a:gd name="T73" fmla="*/ 32 h 32"/>
                <a:gd name="T74" fmla="*/ 13 w 31"/>
                <a:gd name="T75" fmla="*/ 32 h 32"/>
                <a:gd name="T76" fmla="*/ 12 w 31"/>
                <a:gd name="T77" fmla="*/ 30 h 32"/>
                <a:gd name="T78" fmla="*/ 9 w 31"/>
                <a:gd name="T79" fmla="*/ 30 h 32"/>
                <a:gd name="T80" fmla="*/ 8 w 31"/>
                <a:gd name="T81" fmla="*/ 29 h 32"/>
                <a:gd name="T82" fmla="*/ 6 w 31"/>
                <a:gd name="T83" fmla="*/ 28 h 32"/>
                <a:gd name="T84" fmla="*/ 5 w 31"/>
                <a:gd name="T85" fmla="*/ 26 h 32"/>
                <a:gd name="T86" fmla="*/ 2 w 31"/>
                <a:gd name="T87" fmla="*/ 25 h 32"/>
                <a:gd name="T88" fmla="*/ 2 w 31"/>
                <a:gd name="T89" fmla="*/ 24 h 32"/>
                <a:gd name="T90" fmla="*/ 1 w 31"/>
                <a:gd name="T91" fmla="*/ 21 h 32"/>
                <a:gd name="T92" fmla="*/ 0 w 31"/>
                <a:gd name="T93" fmla="*/ 20 h 32"/>
                <a:gd name="T94" fmla="*/ 0 w 31"/>
                <a:gd name="T95" fmla="*/ 17 h 32"/>
                <a:gd name="T96" fmla="*/ 0 w 31"/>
                <a:gd name="T97" fmla="*/ 14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0" y="14"/>
                  </a:moveTo>
                  <a:lnTo>
                    <a:pt x="0" y="13"/>
                  </a:lnTo>
                  <a:lnTo>
                    <a:pt x="0" y="11"/>
                  </a:lnTo>
                  <a:lnTo>
                    <a:pt x="1" y="9"/>
                  </a:lnTo>
                  <a:lnTo>
                    <a:pt x="2" y="7"/>
                  </a:lnTo>
                  <a:lnTo>
                    <a:pt x="2" y="5"/>
                  </a:lnTo>
                  <a:lnTo>
                    <a:pt x="5" y="4"/>
                  </a:lnTo>
                  <a:lnTo>
                    <a:pt x="6" y="3"/>
                  </a:lnTo>
                  <a:lnTo>
                    <a:pt x="8" y="1"/>
                  </a:lnTo>
                  <a:lnTo>
                    <a:pt x="9" y="1"/>
                  </a:lnTo>
                  <a:lnTo>
                    <a:pt x="12" y="0"/>
                  </a:lnTo>
                  <a:lnTo>
                    <a:pt x="13" y="0"/>
                  </a:lnTo>
                  <a:lnTo>
                    <a:pt x="16" y="0"/>
                  </a:lnTo>
                  <a:lnTo>
                    <a:pt x="18" y="0"/>
                  </a:lnTo>
                  <a:lnTo>
                    <a:pt x="20" y="0"/>
                  </a:lnTo>
                  <a:lnTo>
                    <a:pt x="22" y="1"/>
                  </a:lnTo>
                  <a:lnTo>
                    <a:pt x="23" y="1"/>
                  </a:lnTo>
                  <a:lnTo>
                    <a:pt x="26" y="3"/>
                  </a:lnTo>
                  <a:lnTo>
                    <a:pt x="27" y="4"/>
                  </a:lnTo>
                  <a:lnTo>
                    <a:pt x="29" y="5"/>
                  </a:lnTo>
                  <a:lnTo>
                    <a:pt x="30" y="7"/>
                  </a:lnTo>
                  <a:lnTo>
                    <a:pt x="30" y="9"/>
                  </a:lnTo>
                  <a:lnTo>
                    <a:pt x="31" y="11"/>
                  </a:lnTo>
                  <a:lnTo>
                    <a:pt x="31" y="13"/>
                  </a:lnTo>
                  <a:lnTo>
                    <a:pt x="31" y="14"/>
                  </a:lnTo>
                  <a:lnTo>
                    <a:pt x="31" y="17"/>
                  </a:lnTo>
                  <a:lnTo>
                    <a:pt x="31" y="20"/>
                  </a:lnTo>
                  <a:lnTo>
                    <a:pt x="30" y="21"/>
                  </a:lnTo>
                  <a:lnTo>
                    <a:pt x="30" y="24"/>
                  </a:lnTo>
                  <a:lnTo>
                    <a:pt x="29" y="25"/>
                  </a:lnTo>
                  <a:lnTo>
                    <a:pt x="27" y="26"/>
                  </a:lnTo>
                  <a:lnTo>
                    <a:pt x="26" y="28"/>
                  </a:lnTo>
                  <a:lnTo>
                    <a:pt x="23" y="29"/>
                  </a:lnTo>
                  <a:lnTo>
                    <a:pt x="22" y="30"/>
                  </a:lnTo>
                  <a:lnTo>
                    <a:pt x="20" y="30"/>
                  </a:lnTo>
                  <a:lnTo>
                    <a:pt x="18" y="32"/>
                  </a:lnTo>
                  <a:lnTo>
                    <a:pt x="16" y="32"/>
                  </a:lnTo>
                  <a:lnTo>
                    <a:pt x="13" y="32"/>
                  </a:lnTo>
                  <a:lnTo>
                    <a:pt x="12" y="30"/>
                  </a:lnTo>
                  <a:lnTo>
                    <a:pt x="9" y="30"/>
                  </a:lnTo>
                  <a:lnTo>
                    <a:pt x="8" y="29"/>
                  </a:lnTo>
                  <a:lnTo>
                    <a:pt x="6" y="28"/>
                  </a:lnTo>
                  <a:lnTo>
                    <a:pt x="5" y="26"/>
                  </a:lnTo>
                  <a:lnTo>
                    <a:pt x="2" y="25"/>
                  </a:lnTo>
                  <a:lnTo>
                    <a:pt x="2" y="24"/>
                  </a:lnTo>
                  <a:lnTo>
                    <a:pt x="1" y="21"/>
                  </a:lnTo>
                  <a:lnTo>
                    <a:pt x="0" y="20"/>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2" name="Freeform 709"/>
            <p:cNvSpPr>
              <a:spLocks/>
            </p:cNvSpPr>
            <p:nvPr userDrawn="1"/>
          </p:nvSpPr>
          <p:spPr bwMode="auto">
            <a:xfrm>
              <a:off x="5084" y="90"/>
              <a:ext cx="32" cy="31"/>
            </a:xfrm>
            <a:custGeom>
              <a:avLst/>
              <a:gdLst>
                <a:gd name="T0" fmla="*/ 0 w 32"/>
                <a:gd name="T1" fmla="*/ 14 h 31"/>
                <a:gd name="T2" fmla="*/ 0 w 32"/>
                <a:gd name="T3" fmla="*/ 13 h 31"/>
                <a:gd name="T4" fmla="*/ 0 w 32"/>
                <a:gd name="T5" fmla="*/ 12 h 31"/>
                <a:gd name="T6" fmla="*/ 0 w 32"/>
                <a:gd name="T7" fmla="*/ 9 h 31"/>
                <a:gd name="T8" fmla="*/ 2 w 32"/>
                <a:gd name="T9" fmla="*/ 8 h 31"/>
                <a:gd name="T10" fmla="*/ 3 w 32"/>
                <a:gd name="T11" fmla="*/ 6 h 31"/>
                <a:gd name="T12" fmla="*/ 4 w 32"/>
                <a:gd name="T13" fmla="*/ 4 h 31"/>
                <a:gd name="T14" fmla="*/ 6 w 32"/>
                <a:gd name="T15" fmla="*/ 2 h 31"/>
                <a:gd name="T16" fmla="*/ 7 w 32"/>
                <a:gd name="T17" fmla="*/ 1 h 31"/>
                <a:gd name="T18" fmla="*/ 10 w 32"/>
                <a:gd name="T19" fmla="*/ 1 h 31"/>
                <a:gd name="T20" fmla="*/ 11 w 32"/>
                <a:gd name="T21" fmla="*/ 0 h 31"/>
                <a:gd name="T22" fmla="*/ 14 w 32"/>
                <a:gd name="T23" fmla="*/ 0 h 31"/>
                <a:gd name="T24" fmla="*/ 16 w 32"/>
                <a:gd name="T25" fmla="*/ 0 h 31"/>
                <a:gd name="T26" fmla="*/ 18 w 32"/>
                <a:gd name="T27" fmla="*/ 0 h 31"/>
                <a:gd name="T28" fmla="*/ 20 w 32"/>
                <a:gd name="T29" fmla="*/ 0 h 31"/>
                <a:gd name="T30" fmla="*/ 22 w 32"/>
                <a:gd name="T31" fmla="*/ 1 h 31"/>
                <a:gd name="T32" fmla="*/ 24 w 32"/>
                <a:gd name="T33" fmla="*/ 1 h 31"/>
                <a:gd name="T34" fmla="*/ 25 w 32"/>
                <a:gd name="T35" fmla="*/ 2 h 31"/>
                <a:gd name="T36" fmla="*/ 27 w 32"/>
                <a:gd name="T37" fmla="*/ 4 h 31"/>
                <a:gd name="T38" fmla="*/ 28 w 32"/>
                <a:gd name="T39" fmla="*/ 6 h 31"/>
                <a:gd name="T40" fmla="*/ 29 w 32"/>
                <a:gd name="T41" fmla="*/ 8 h 31"/>
                <a:gd name="T42" fmla="*/ 31 w 32"/>
                <a:gd name="T43" fmla="*/ 9 h 31"/>
                <a:gd name="T44" fmla="*/ 32 w 32"/>
                <a:gd name="T45" fmla="*/ 12 h 31"/>
                <a:gd name="T46" fmla="*/ 32 w 32"/>
                <a:gd name="T47" fmla="*/ 13 h 31"/>
                <a:gd name="T48" fmla="*/ 32 w 32"/>
                <a:gd name="T49" fmla="*/ 14 h 31"/>
                <a:gd name="T50" fmla="*/ 32 w 32"/>
                <a:gd name="T51" fmla="*/ 17 h 31"/>
                <a:gd name="T52" fmla="*/ 32 w 32"/>
                <a:gd name="T53" fmla="*/ 19 h 31"/>
                <a:gd name="T54" fmla="*/ 31 w 32"/>
                <a:gd name="T55" fmla="*/ 21 h 31"/>
                <a:gd name="T56" fmla="*/ 29 w 32"/>
                <a:gd name="T57" fmla="*/ 23 h 31"/>
                <a:gd name="T58" fmla="*/ 28 w 32"/>
                <a:gd name="T59" fmla="*/ 25 h 31"/>
                <a:gd name="T60" fmla="*/ 27 w 32"/>
                <a:gd name="T61" fmla="*/ 26 h 31"/>
                <a:gd name="T62" fmla="*/ 25 w 32"/>
                <a:gd name="T63" fmla="*/ 27 h 31"/>
                <a:gd name="T64" fmla="*/ 24 w 32"/>
                <a:gd name="T65" fmla="*/ 29 h 31"/>
                <a:gd name="T66" fmla="*/ 22 w 32"/>
                <a:gd name="T67" fmla="*/ 30 h 31"/>
                <a:gd name="T68" fmla="*/ 20 w 32"/>
                <a:gd name="T69" fmla="*/ 30 h 31"/>
                <a:gd name="T70" fmla="*/ 18 w 32"/>
                <a:gd name="T71" fmla="*/ 31 h 31"/>
                <a:gd name="T72" fmla="*/ 16 w 32"/>
                <a:gd name="T73" fmla="*/ 31 h 31"/>
                <a:gd name="T74" fmla="*/ 14 w 32"/>
                <a:gd name="T75" fmla="*/ 31 h 31"/>
                <a:gd name="T76" fmla="*/ 11 w 32"/>
                <a:gd name="T77" fmla="*/ 30 h 31"/>
                <a:gd name="T78" fmla="*/ 10 w 32"/>
                <a:gd name="T79" fmla="*/ 30 h 31"/>
                <a:gd name="T80" fmla="*/ 7 w 32"/>
                <a:gd name="T81" fmla="*/ 29 h 31"/>
                <a:gd name="T82" fmla="*/ 6 w 32"/>
                <a:gd name="T83" fmla="*/ 27 h 31"/>
                <a:gd name="T84" fmla="*/ 4 w 32"/>
                <a:gd name="T85" fmla="*/ 26 h 31"/>
                <a:gd name="T86" fmla="*/ 3 w 32"/>
                <a:gd name="T87" fmla="*/ 25 h 31"/>
                <a:gd name="T88" fmla="*/ 2 w 32"/>
                <a:gd name="T89" fmla="*/ 23 h 31"/>
                <a:gd name="T90" fmla="*/ 0 w 32"/>
                <a:gd name="T91" fmla="*/ 21 h 31"/>
                <a:gd name="T92" fmla="*/ 0 w 32"/>
                <a:gd name="T93" fmla="*/ 19 h 31"/>
                <a:gd name="T94" fmla="*/ 0 w 32"/>
                <a:gd name="T95" fmla="*/ 17 h 31"/>
                <a:gd name="T96" fmla="*/ 0 w 32"/>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4"/>
                  </a:moveTo>
                  <a:lnTo>
                    <a:pt x="0" y="13"/>
                  </a:lnTo>
                  <a:lnTo>
                    <a:pt x="0" y="12"/>
                  </a:lnTo>
                  <a:lnTo>
                    <a:pt x="0" y="9"/>
                  </a:lnTo>
                  <a:lnTo>
                    <a:pt x="2" y="8"/>
                  </a:lnTo>
                  <a:lnTo>
                    <a:pt x="3" y="6"/>
                  </a:lnTo>
                  <a:lnTo>
                    <a:pt x="4" y="4"/>
                  </a:lnTo>
                  <a:lnTo>
                    <a:pt x="6" y="2"/>
                  </a:lnTo>
                  <a:lnTo>
                    <a:pt x="7" y="1"/>
                  </a:lnTo>
                  <a:lnTo>
                    <a:pt x="10" y="1"/>
                  </a:lnTo>
                  <a:lnTo>
                    <a:pt x="11" y="0"/>
                  </a:lnTo>
                  <a:lnTo>
                    <a:pt x="14" y="0"/>
                  </a:lnTo>
                  <a:lnTo>
                    <a:pt x="16" y="0"/>
                  </a:lnTo>
                  <a:lnTo>
                    <a:pt x="18" y="0"/>
                  </a:lnTo>
                  <a:lnTo>
                    <a:pt x="20" y="0"/>
                  </a:lnTo>
                  <a:lnTo>
                    <a:pt x="22" y="1"/>
                  </a:lnTo>
                  <a:lnTo>
                    <a:pt x="24" y="1"/>
                  </a:lnTo>
                  <a:lnTo>
                    <a:pt x="25" y="2"/>
                  </a:lnTo>
                  <a:lnTo>
                    <a:pt x="27" y="4"/>
                  </a:lnTo>
                  <a:lnTo>
                    <a:pt x="28" y="6"/>
                  </a:lnTo>
                  <a:lnTo>
                    <a:pt x="29" y="8"/>
                  </a:lnTo>
                  <a:lnTo>
                    <a:pt x="31" y="9"/>
                  </a:lnTo>
                  <a:lnTo>
                    <a:pt x="32" y="12"/>
                  </a:lnTo>
                  <a:lnTo>
                    <a:pt x="32" y="13"/>
                  </a:lnTo>
                  <a:lnTo>
                    <a:pt x="32" y="14"/>
                  </a:lnTo>
                  <a:lnTo>
                    <a:pt x="32" y="17"/>
                  </a:lnTo>
                  <a:lnTo>
                    <a:pt x="32" y="19"/>
                  </a:lnTo>
                  <a:lnTo>
                    <a:pt x="31" y="21"/>
                  </a:lnTo>
                  <a:lnTo>
                    <a:pt x="29" y="23"/>
                  </a:lnTo>
                  <a:lnTo>
                    <a:pt x="28" y="25"/>
                  </a:lnTo>
                  <a:lnTo>
                    <a:pt x="27" y="26"/>
                  </a:lnTo>
                  <a:lnTo>
                    <a:pt x="25" y="27"/>
                  </a:lnTo>
                  <a:lnTo>
                    <a:pt x="24" y="29"/>
                  </a:lnTo>
                  <a:lnTo>
                    <a:pt x="22" y="30"/>
                  </a:lnTo>
                  <a:lnTo>
                    <a:pt x="20" y="30"/>
                  </a:lnTo>
                  <a:lnTo>
                    <a:pt x="18" y="31"/>
                  </a:lnTo>
                  <a:lnTo>
                    <a:pt x="16" y="31"/>
                  </a:lnTo>
                  <a:lnTo>
                    <a:pt x="14" y="31"/>
                  </a:lnTo>
                  <a:lnTo>
                    <a:pt x="11" y="30"/>
                  </a:lnTo>
                  <a:lnTo>
                    <a:pt x="10" y="30"/>
                  </a:lnTo>
                  <a:lnTo>
                    <a:pt x="7" y="29"/>
                  </a:lnTo>
                  <a:lnTo>
                    <a:pt x="6" y="27"/>
                  </a:lnTo>
                  <a:lnTo>
                    <a:pt x="4" y="26"/>
                  </a:lnTo>
                  <a:lnTo>
                    <a:pt x="3" y="25"/>
                  </a:lnTo>
                  <a:lnTo>
                    <a:pt x="2" y="23"/>
                  </a:lnTo>
                  <a:lnTo>
                    <a:pt x="0" y="21"/>
                  </a:lnTo>
                  <a:lnTo>
                    <a:pt x="0"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3" name="Freeform 710"/>
            <p:cNvSpPr>
              <a:spLocks/>
            </p:cNvSpPr>
            <p:nvPr userDrawn="1"/>
          </p:nvSpPr>
          <p:spPr bwMode="auto">
            <a:xfrm>
              <a:off x="5107" y="190"/>
              <a:ext cx="31" cy="32"/>
            </a:xfrm>
            <a:custGeom>
              <a:avLst/>
              <a:gdLst>
                <a:gd name="T0" fmla="*/ 0 w 31"/>
                <a:gd name="T1" fmla="*/ 16 h 32"/>
                <a:gd name="T2" fmla="*/ 0 w 31"/>
                <a:gd name="T3" fmla="*/ 13 h 32"/>
                <a:gd name="T4" fmla="*/ 1 w 31"/>
                <a:gd name="T5" fmla="*/ 12 h 32"/>
                <a:gd name="T6" fmla="*/ 1 w 31"/>
                <a:gd name="T7" fmla="*/ 9 h 32"/>
                <a:gd name="T8" fmla="*/ 2 w 31"/>
                <a:gd name="T9" fmla="*/ 8 h 32"/>
                <a:gd name="T10" fmla="*/ 2 w 31"/>
                <a:gd name="T11" fmla="*/ 7 h 32"/>
                <a:gd name="T12" fmla="*/ 5 w 31"/>
                <a:gd name="T13" fmla="*/ 4 h 32"/>
                <a:gd name="T14" fmla="*/ 6 w 31"/>
                <a:gd name="T15" fmla="*/ 3 h 32"/>
                <a:gd name="T16" fmla="*/ 8 w 31"/>
                <a:gd name="T17" fmla="*/ 1 h 32"/>
                <a:gd name="T18" fmla="*/ 9 w 31"/>
                <a:gd name="T19" fmla="*/ 1 h 32"/>
                <a:gd name="T20" fmla="*/ 12 w 31"/>
                <a:gd name="T21" fmla="*/ 0 h 32"/>
                <a:gd name="T22" fmla="*/ 13 w 31"/>
                <a:gd name="T23" fmla="*/ 0 h 32"/>
                <a:gd name="T24" fmla="*/ 16 w 31"/>
                <a:gd name="T25" fmla="*/ 0 h 32"/>
                <a:gd name="T26" fmla="*/ 18 w 31"/>
                <a:gd name="T27" fmla="*/ 0 h 32"/>
                <a:gd name="T28" fmla="*/ 20 w 31"/>
                <a:gd name="T29" fmla="*/ 0 h 32"/>
                <a:gd name="T30" fmla="*/ 22 w 31"/>
                <a:gd name="T31" fmla="*/ 1 h 32"/>
                <a:gd name="T32" fmla="*/ 24 w 31"/>
                <a:gd name="T33" fmla="*/ 1 h 32"/>
                <a:gd name="T34" fmla="*/ 26 w 31"/>
                <a:gd name="T35" fmla="*/ 3 h 32"/>
                <a:gd name="T36" fmla="*/ 27 w 31"/>
                <a:gd name="T37" fmla="*/ 4 h 32"/>
                <a:gd name="T38" fmla="*/ 29 w 31"/>
                <a:gd name="T39" fmla="*/ 7 h 32"/>
                <a:gd name="T40" fmla="*/ 30 w 31"/>
                <a:gd name="T41" fmla="*/ 8 h 32"/>
                <a:gd name="T42" fmla="*/ 30 w 31"/>
                <a:gd name="T43" fmla="*/ 9 h 32"/>
                <a:gd name="T44" fmla="*/ 31 w 31"/>
                <a:gd name="T45" fmla="*/ 12 h 32"/>
                <a:gd name="T46" fmla="*/ 31 w 31"/>
                <a:gd name="T47" fmla="*/ 13 h 32"/>
                <a:gd name="T48" fmla="*/ 31 w 31"/>
                <a:gd name="T49" fmla="*/ 16 h 32"/>
                <a:gd name="T50" fmla="*/ 31 w 31"/>
                <a:gd name="T51" fmla="*/ 18 h 32"/>
                <a:gd name="T52" fmla="*/ 31 w 31"/>
                <a:gd name="T53" fmla="*/ 20 h 32"/>
                <a:gd name="T54" fmla="*/ 30 w 31"/>
                <a:gd name="T55" fmla="*/ 22 h 32"/>
                <a:gd name="T56" fmla="*/ 30 w 31"/>
                <a:gd name="T57" fmla="*/ 24 h 32"/>
                <a:gd name="T58" fmla="*/ 29 w 31"/>
                <a:gd name="T59" fmla="*/ 25 h 32"/>
                <a:gd name="T60" fmla="*/ 27 w 31"/>
                <a:gd name="T61" fmla="*/ 28 h 32"/>
                <a:gd name="T62" fmla="*/ 26 w 31"/>
                <a:gd name="T63" fmla="*/ 28 h 32"/>
                <a:gd name="T64" fmla="*/ 24 w 31"/>
                <a:gd name="T65" fmla="*/ 29 h 32"/>
                <a:gd name="T66" fmla="*/ 22 w 31"/>
                <a:gd name="T67" fmla="*/ 30 h 32"/>
                <a:gd name="T68" fmla="*/ 20 w 31"/>
                <a:gd name="T69" fmla="*/ 30 h 32"/>
                <a:gd name="T70" fmla="*/ 18 w 31"/>
                <a:gd name="T71" fmla="*/ 32 h 32"/>
                <a:gd name="T72" fmla="*/ 16 w 31"/>
                <a:gd name="T73" fmla="*/ 32 h 32"/>
                <a:gd name="T74" fmla="*/ 13 w 31"/>
                <a:gd name="T75" fmla="*/ 32 h 32"/>
                <a:gd name="T76" fmla="*/ 12 w 31"/>
                <a:gd name="T77" fmla="*/ 30 h 32"/>
                <a:gd name="T78" fmla="*/ 9 w 31"/>
                <a:gd name="T79" fmla="*/ 30 h 32"/>
                <a:gd name="T80" fmla="*/ 8 w 31"/>
                <a:gd name="T81" fmla="*/ 29 h 32"/>
                <a:gd name="T82" fmla="*/ 6 w 31"/>
                <a:gd name="T83" fmla="*/ 28 h 32"/>
                <a:gd name="T84" fmla="*/ 5 w 31"/>
                <a:gd name="T85" fmla="*/ 28 h 32"/>
                <a:gd name="T86" fmla="*/ 2 w 31"/>
                <a:gd name="T87" fmla="*/ 25 h 32"/>
                <a:gd name="T88" fmla="*/ 2 w 31"/>
                <a:gd name="T89" fmla="*/ 24 h 32"/>
                <a:gd name="T90" fmla="*/ 1 w 31"/>
                <a:gd name="T91" fmla="*/ 22 h 32"/>
                <a:gd name="T92" fmla="*/ 1 w 31"/>
                <a:gd name="T93" fmla="*/ 20 h 32"/>
                <a:gd name="T94" fmla="*/ 0 w 31"/>
                <a:gd name="T95" fmla="*/ 18 h 32"/>
                <a:gd name="T96" fmla="*/ 0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0" y="16"/>
                  </a:moveTo>
                  <a:lnTo>
                    <a:pt x="0" y="13"/>
                  </a:lnTo>
                  <a:lnTo>
                    <a:pt x="1" y="12"/>
                  </a:lnTo>
                  <a:lnTo>
                    <a:pt x="1" y="9"/>
                  </a:lnTo>
                  <a:lnTo>
                    <a:pt x="2" y="8"/>
                  </a:lnTo>
                  <a:lnTo>
                    <a:pt x="2" y="7"/>
                  </a:lnTo>
                  <a:lnTo>
                    <a:pt x="5" y="4"/>
                  </a:lnTo>
                  <a:lnTo>
                    <a:pt x="6" y="3"/>
                  </a:lnTo>
                  <a:lnTo>
                    <a:pt x="8" y="1"/>
                  </a:lnTo>
                  <a:lnTo>
                    <a:pt x="9" y="1"/>
                  </a:lnTo>
                  <a:lnTo>
                    <a:pt x="12" y="0"/>
                  </a:lnTo>
                  <a:lnTo>
                    <a:pt x="13" y="0"/>
                  </a:lnTo>
                  <a:lnTo>
                    <a:pt x="16" y="0"/>
                  </a:lnTo>
                  <a:lnTo>
                    <a:pt x="18" y="0"/>
                  </a:lnTo>
                  <a:lnTo>
                    <a:pt x="20" y="0"/>
                  </a:lnTo>
                  <a:lnTo>
                    <a:pt x="22" y="1"/>
                  </a:lnTo>
                  <a:lnTo>
                    <a:pt x="24" y="1"/>
                  </a:lnTo>
                  <a:lnTo>
                    <a:pt x="26" y="3"/>
                  </a:lnTo>
                  <a:lnTo>
                    <a:pt x="27" y="4"/>
                  </a:lnTo>
                  <a:lnTo>
                    <a:pt x="29" y="7"/>
                  </a:lnTo>
                  <a:lnTo>
                    <a:pt x="30" y="8"/>
                  </a:lnTo>
                  <a:lnTo>
                    <a:pt x="30" y="9"/>
                  </a:lnTo>
                  <a:lnTo>
                    <a:pt x="31" y="12"/>
                  </a:lnTo>
                  <a:lnTo>
                    <a:pt x="31" y="13"/>
                  </a:lnTo>
                  <a:lnTo>
                    <a:pt x="31" y="16"/>
                  </a:lnTo>
                  <a:lnTo>
                    <a:pt x="31" y="18"/>
                  </a:lnTo>
                  <a:lnTo>
                    <a:pt x="31" y="20"/>
                  </a:lnTo>
                  <a:lnTo>
                    <a:pt x="30" y="22"/>
                  </a:lnTo>
                  <a:lnTo>
                    <a:pt x="30" y="24"/>
                  </a:lnTo>
                  <a:lnTo>
                    <a:pt x="29" y="25"/>
                  </a:lnTo>
                  <a:lnTo>
                    <a:pt x="27" y="28"/>
                  </a:lnTo>
                  <a:lnTo>
                    <a:pt x="26" y="28"/>
                  </a:lnTo>
                  <a:lnTo>
                    <a:pt x="24" y="29"/>
                  </a:lnTo>
                  <a:lnTo>
                    <a:pt x="22" y="30"/>
                  </a:lnTo>
                  <a:lnTo>
                    <a:pt x="20" y="30"/>
                  </a:lnTo>
                  <a:lnTo>
                    <a:pt x="18" y="32"/>
                  </a:lnTo>
                  <a:lnTo>
                    <a:pt x="16" y="32"/>
                  </a:lnTo>
                  <a:lnTo>
                    <a:pt x="13" y="32"/>
                  </a:lnTo>
                  <a:lnTo>
                    <a:pt x="12" y="30"/>
                  </a:lnTo>
                  <a:lnTo>
                    <a:pt x="9" y="30"/>
                  </a:lnTo>
                  <a:lnTo>
                    <a:pt x="8" y="29"/>
                  </a:lnTo>
                  <a:lnTo>
                    <a:pt x="6" y="28"/>
                  </a:lnTo>
                  <a:lnTo>
                    <a:pt x="5" y="28"/>
                  </a:lnTo>
                  <a:lnTo>
                    <a:pt x="2" y="25"/>
                  </a:lnTo>
                  <a:lnTo>
                    <a:pt x="2" y="24"/>
                  </a:lnTo>
                  <a:lnTo>
                    <a:pt x="1" y="22"/>
                  </a:lnTo>
                  <a:lnTo>
                    <a:pt x="1" y="20"/>
                  </a:lnTo>
                  <a:lnTo>
                    <a:pt x="0" y="1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4" name="Freeform 711"/>
            <p:cNvSpPr>
              <a:spLocks/>
            </p:cNvSpPr>
            <p:nvPr userDrawn="1"/>
          </p:nvSpPr>
          <p:spPr bwMode="auto">
            <a:xfrm>
              <a:off x="5042" y="292"/>
              <a:ext cx="32" cy="31"/>
            </a:xfrm>
            <a:custGeom>
              <a:avLst/>
              <a:gdLst>
                <a:gd name="T0" fmla="*/ 0 w 32"/>
                <a:gd name="T1" fmla="*/ 15 h 31"/>
                <a:gd name="T2" fmla="*/ 0 w 32"/>
                <a:gd name="T3" fmla="*/ 14 h 31"/>
                <a:gd name="T4" fmla="*/ 2 w 32"/>
                <a:gd name="T5" fmla="*/ 11 h 31"/>
                <a:gd name="T6" fmla="*/ 2 w 32"/>
                <a:gd name="T7" fmla="*/ 10 h 31"/>
                <a:gd name="T8" fmla="*/ 3 w 32"/>
                <a:gd name="T9" fmla="*/ 7 h 31"/>
                <a:gd name="T10" fmla="*/ 4 w 32"/>
                <a:gd name="T11" fmla="*/ 6 h 31"/>
                <a:gd name="T12" fmla="*/ 6 w 32"/>
                <a:gd name="T13" fmla="*/ 5 h 31"/>
                <a:gd name="T14" fmla="*/ 7 w 32"/>
                <a:gd name="T15" fmla="*/ 3 h 31"/>
                <a:gd name="T16" fmla="*/ 8 w 32"/>
                <a:gd name="T17" fmla="*/ 2 h 31"/>
                <a:gd name="T18" fmla="*/ 11 w 32"/>
                <a:gd name="T19" fmla="*/ 1 h 31"/>
                <a:gd name="T20" fmla="*/ 12 w 32"/>
                <a:gd name="T21" fmla="*/ 1 h 31"/>
                <a:gd name="T22" fmla="*/ 15 w 32"/>
                <a:gd name="T23" fmla="*/ 0 h 31"/>
                <a:gd name="T24" fmla="*/ 16 w 32"/>
                <a:gd name="T25" fmla="*/ 0 h 31"/>
                <a:gd name="T26" fmla="*/ 19 w 32"/>
                <a:gd name="T27" fmla="*/ 0 h 31"/>
                <a:gd name="T28" fmla="*/ 20 w 32"/>
                <a:gd name="T29" fmla="*/ 1 h 31"/>
                <a:gd name="T30" fmla="*/ 23 w 32"/>
                <a:gd name="T31" fmla="*/ 1 h 31"/>
                <a:gd name="T32" fmla="*/ 24 w 32"/>
                <a:gd name="T33" fmla="*/ 2 h 31"/>
                <a:gd name="T34" fmla="*/ 27 w 32"/>
                <a:gd name="T35" fmla="*/ 3 h 31"/>
                <a:gd name="T36" fmla="*/ 28 w 32"/>
                <a:gd name="T37" fmla="*/ 5 h 31"/>
                <a:gd name="T38" fmla="*/ 29 w 32"/>
                <a:gd name="T39" fmla="*/ 6 h 31"/>
                <a:gd name="T40" fmla="*/ 31 w 32"/>
                <a:gd name="T41" fmla="*/ 7 h 31"/>
                <a:gd name="T42" fmla="*/ 31 w 32"/>
                <a:gd name="T43" fmla="*/ 10 h 31"/>
                <a:gd name="T44" fmla="*/ 32 w 32"/>
                <a:gd name="T45" fmla="*/ 11 h 31"/>
                <a:gd name="T46" fmla="*/ 32 w 32"/>
                <a:gd name="T47" fmla="*/ 14 h 31"/>
                <a:gd name="T48" fmla="*/ 32 w 32"/>
                <a:gd name="T49" fmla="*/ 15 h 31"/>
                <a:gd name="T50" fmla="*/ 32 w 32"/>
                <a:gd name="T51" fmla="*/ 18 h 31"/>
                <a:gd name="T52" fmla="*/ 32 w 32"/>
                <a:gd name="T53" fmla="*/ 21 h 31"/>
                <a:gd name="T54" fmla="*/ 31 w 32"/>
                <a:gd name="T55" fmla="*/ 22 h 31"/>
                <a:gd name="T56" fmla="*/ 31 w 32"/>
                <a:gd name="T57" fmla="*/ 23 h 31"/>
                <a:gd name="T58" fmla="*/ 29 w 32"/>
                <a:gd name="T59" fmla="*/ 25 h 31"/>
                <a:gd name="T60" fmla="*/ 28 w 32"/>
                <a:gd name="T61" fmla="*/ 27 h 31"/>
                <a:gd name="T62" fmla="*/ 27 w 32"/>
                <a:gd name="T63" fmla="*/ 29 h 31"/>
                <a:gd name="T64" fmla="*/ 24 w 32"/>
                <a:gd name="T65" fmla="*/ 29 h 31"/>
                <a:gd name="T66" fmla="*/ 23 w 32"/>
                <a:gd name="T67" fmla="*/ 30 h 31"/>
                <a:gd name="T68" fmla="*/ 20 w 32"/>
                <a:gd name="T69" fmla="*/ 31 h 31"/>
                <a:gd name="T70" fmla="*/ 19 w 32"/>
                <a:gd name="T71" fmla="*/ 31 h 31"/>
                <a:gd name="T72" fmla="*/ 16 w 32"/>
                <a:gd name="T73" fmla="*/ 31 h 31"/>
                <a:gd name="T74" fmla="*/ 15 w 32"/>
                <a:gd name="T75" fmla="*/ 31 h 31"/>
                <a:gd name="T76" fmla="*/ 12 w 32"/>
                <a:gd name="T77" fmla="*/ 31 h 31"/>
                <a:gd name="T78" fmla="*/ 11 w 32"/>
                <a:gd name="T79" fmla="*/ 30 h 31"/>
                <a:gd name="T80" fmla="*/ 8 w 32"/>
                <a:gd name="T81" fmla="*/ 29 h 31"/>
                <a:gd name="T82" fmla="*/ 7 w 32"/>
                <a:gd name="T83" fmla="*/ 29 h 31"/>
                <a:gd name="T84" fmla="*/ 6 w 32"/>
                <a:gd name="T85" fmla="*/ 27 h 31"/>
                <a:gd name="T86" fmla="*/ 4 w 32"/>
                <a:gd name="T87" fmla="*/ 25 h 31"/>
                <a:gd name="T88" fmla="*/ 3 w 32"/>
                <a:gd name="T89" fmla="*/ 23 h 31"/>
                <a:gd name="T90" fmla="*/ 2 w 32"/>
                <a:gd name="T91" fmla="*/ 22 h 31"/>
                <a:gd name="T92" fmla="*/ 2 w 32"/>
                <a:gd name="T93" fmla="*/ 21 h 31"/>
                <a:gd name="T94" fmla="*/ 0 w 32"/>
                <a:gd name="T95" fmla="*/ 18 h 31"/>
                <a:gd name="T96" fmla="*/ 0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5"/>
                  </a:moveTo>
                  <a:lnTo>
                    <a:pt x="0" y="14"/>
                  </a:lnTo>
                  <a:lnTo>
                    <a:pt x="2" y="11"/>
                  </a:lnTo>
                  <a:lnTo>
                    <a:pt x="2" y="10"/>
                  </a:lnTo>
                  <a:lnTo>
                    <a:pt x="3" y="7"/>
                  </a:lnTo>
                  <a:lnTo>
                    <a:pt x="4" y="6"/>
                  </a:lnTo>
                  <a:lnTo>
                    <a:pt x="6" y="5"/>
                  </a:lnTo>
                  <a:lnTo>
                    <a:pt x="7" y="3"/>
                  </a:lnTo>
                  <a:lnTo>
                    <a:pt x="8" y="2"/>
                  </a:lnTo>
                  <a:lnTo>
                    <a:pt x="11" y="1"/>
                  </a:lnTo>
                  <a:lnTo>
                    <a:pt x="12" y="1"/>
                  </a:lnTo>
                  <a:lnTo>
                    <a:pt x="15" y="0"/>
                  </a:lnTo>
                  <a:lnTo>
                    <a:pt x="16" y="0"/>
                  </a:lnTo>
                  <a:lnTo>
                    <a:pt x="19" y="0"/>
                  </a:lnTo>
                  <a:lnTo>
                    <a:pt x="20" y="1"/>
                  </a:lnTo>
                  <a:lnTo>
                    <a:pt x="23" y="1"/>
                  </a:lnTo>
                  <a:lnTo>
                    <a:pt x="24" y="2"/>
                  </a:lnTo>
                  <a:lnTo>
                    <a:pt x="27" y="3"/>
                  </a:lnTo>
                  <a:lnTo>
                    <a:pt x="28" y="5"/>
                  </a:lnTo>
                  <a:lnTo>
                    <a:pt x="29" y="6"/>
                  </a:lnTo>
                  <a:lnTo>
                    <a:pt x="31" y="7"/>
                  </a:lnTo>
                  <a:lnTo>
                    <a:pt x="31" y="10"/>
                  </a:lnTo>
                  <a:lnTo>
                    <a:pt x="32" y="11"/>
                  </a:lnTo>
                  <a:lnTo>
                    <a:pt x="32" y="14"/>
                  </a:lnTo>
                  <a:lnTo>
                    <a:pt x="32" y="15"/>
                  </a:lnTo>
                  <a:lnTo>
                    <a:pt x="32" y="18"/>
                  </a:lnTo>
                  <a:lnTo>
                    <a:pt x="32" y="21"/>
                  </a:lnTo>
                  <a:lnTo>
                    <a:pt x="31" y="22"/>
                  </a:lnTo>
                  <a:lnTo>
                    <a:pt x="31" y="23"/>
                  </a:lnTo>
                  <a:lnTo>
                    <a:pt x="29" y="25"/>
                  </a:lnTo>
                  <a:lnTo>
                    <a:pt x="28" y="27"/>
                  </a:lnTo>
                  <a:lnTo>
                    <a:pt x="27" y="29"/>
                  </a:lnTo>
                  <a:lnTo>
                    <a:pt x="24" y="29"/>
                  </a:lnTo>
                  <a:lnTo>
                    <a:pt x="23" y="30"/>
                  </a:lnTo>
                  <a:lnTo>
                    <a:pt x="20" y="31"/>
                  </a:lnTo>
                  <a:lnTo>
                    <a:pt x="19" y="31"/>
                  </a:lnTo>
                  <a:lnTo>
                    <a:pt x="16" y="31"/>
                  </a:lnTo>
                  <a:lnTo>
                    <a:pt x="15" y="31"/>
                  </a:lnTo>
                  <a:lnTo>
                    <a:pt x="12" y="31"/>
                  </a:lnTo>
                  <a:lnTo>
                    <a:pt x="11" y="30"/>
                  </a:lnTo>
                  <a:lnTo>
                    <a:pt x="8" y="29"/>
                  </a:lnTo>
                  <a:lnTo>
                    <a:pt x="7" y="29"/>
                  </a:lnTo>
                  <a:lnTo>
                    <a:pt x="6" y="27"/>
                  </a:lnTo>
                  <a:lnTo>
                    <a:pt x="4" y="25"/>
                  </a:lnTo>
                  <a:lnTo>
                    <a:pt x="3" y="23"/>
                  </a:lnTo>
                  <a:lnTo>
                    <a:pt x="2" y="22"/>
                  </a:lnTo>
                  <a:lnTo>
                    <a:pt x="2" y="21"/>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5" name="Freeform 712"/>
            <p:cNvSpPr>
              <a:spLocks/>
            </p:cNvSpPr>
            <p:nvPr userDrawn="1"/>
          </p:nvSpPr>
          <p:spPr bwMode="auto">
            <a:xfrm>
              <a:off x="5358" y="59"/>
              <a:ext cx="32" cy="31"/>
            </a:xfrm>
            <a:custGeom>
              <a:avLst/>
              <a:gdLst>
                <a:gd name="T0" fmla="*/ 32 w 32"/>
                <a:gd name="T1" fmla="*/ 16 h 31"/>
                <a:gd name="T2" fmla="*/ 32 w 32"/>
                <a:gd name="T3" fmla="*/ 14 h 31"/>
                <a:gd name="T4" fmla="*/ 32 w 32"/>
                <a:gd name="T5" fmla="*/ 12 h 31"/>
                <a:gd name="T6" fmla="*/ 30 w 32"/>
                <a:gd name="T7" fmla="*/ 10 h 31"/>
                <a:gd name="T8" fmla="*/ 29 w 32"/>
                <a:gd name="T9" fmla="*/ 8 h 31"/>
                <a:gd name="T10" fmla="*/ 29 w 32"/>
                <a:gd name="T11" fmla="*/ 6 h 31"/>
                <a:gd name="T12" fmla="*/ 26 w 32"/>
                <a:gd name="T13" fmla="*/ 4 h 31"/>
                <a:gd name="T14" fmla="*/ 25 w 32"/>
                <a:gd name="T15" fmla="*/ 3 h 31"/>
                <a:gd name="T16" fmla="*/ 24 w 32"/>
                <a:gd name="T17" fmla="*/ 2 h 31"/>
                <a:gd name="T18" fmla="*/ 22 w 32"/>
                <a:gd name="T19" fmla="*/ 2 h 31"/>
                <a:gd name="T20" fmla="*/ 20 w 32"/>
                <a:gd name="T21" fmla="*/ 0 h 31"/>
                <a:gd name="T22" fmla="*/ 19 w 32"/>
                <a:gd name="T23" fmla="*/ 0 h 31"/>
                <a:gd name="T24" fmla="*/ 16 w 32"/>
                <a:gd name="T25" fmla="*/ 0 h 31"/>
                <a:gd name="T26" fmla="*/ 13 w 32"/>
                <a:gd name="T27" fmla="*/ 0 h 31"/>
                <a:gd name="T28" fmla="*/ 12 w 32"/>
                <a:gd name="T29" fmla="*/ 0 h 31"/>
                <a:gd name="T30" fmla="*/ 9 w 32"/>
                <a:gd name="T31" fmla="*/ 2 h 31"/>
                <a:gd name="T32" fmla="*/ 8 w 32"/>
                <a:gd name="T33" fmla="*/ 2 h 31"/>
                <a:gd name="T34" fmla="*/ 7 w 32"/>
                <a:gd name="T35" fmla="*/ 3 h 31"/>
                <a:gd name="T36" fmla="*/ 5 w 32"/>
                <a:gd name="T37" fmla="*/ 4 h 31"/>
                <a:gd name="T38" fmla="*/ 4 w 32"/>
                <a:gd name="T39" fmla="*/ 6 h 31"/>
                <a:gd name="T40" fmla="*/ 3 w 32"/>
                <a:gd name="T41" fmla="*/ 8 h 31"/>
                <a:gd name="T42" fmla="*/ 1 w 32"/>
                <a:gd name="T43" fmla="*/ 10 h 31"/>
                <a:gd name="T44" fmla="*/ 0 w 32"/>
                <a:gd name="T45" fmla="*/ 12 h 31"/>
                <a:gd name="T46" fmla="*/ 0 w 32"/>
                <a:gd name="T47" fmla="*/ 14 h 31"/>
                <a:gd name="T48" fmla="*/ 0 w 32"/>
                <a:gd name="T49" fmla="*/ 16 h 31"/>
                <a:gd name="T50" fmla="*/ 0 w 32"/>
                <a:gd name="T51" fmla="*/ 19 h 31"/>
                <a:gd name="T52" fmla="*/ 0 w 32"/>
                <a:gd name="T53" fmla="*/ 20 h 31"/>
                <a:gd name="T54" fmla="*/ 1 w 32"/>
                <a:gd name="T55" fmla="*/ 23 h 31"/>
                <a:gd name="T56" fmla="*/ 3 w 32"/>
                <a:gd name="T57" fmla="*/ 24 h 31"/>
                <a:gd name="T58" fmla="*/ 4 w 32"/>
                <a:gd name="T59" fmla="*/ 25 h 31"/>
                <a:gd name="T60" fmla="*/ 5 w 32"/>
                <a:gd name="T61" fmla="*/ 28 h 31"/>
                <a:gd name="T62" fmla="*/ 7 w 32"/>
                <a:gd name="T63" fmla="*/ 29 h 31"/>
                <a:gd name="T64" fmla="*/ 8 w 32"/>
                <a:gd name="T65" fmla="*/ 29 h 31"/>
                <a:gd name="T66" fmla="*/ 9 w 32"/>
                <a:gd name="T67" fmla="*/ 31 h 31"/>
                <a:gd name="T68" fmla="*/ 12 w 32"/>
                <a:gd name="T69" fmla="*/ 31 h 31"/>
                <a:gd name="T70" fmla="*/ 13 w 32"/>
                <a:gd name="T71" fmla="*/ 31 h 31"/>
                <a:gd name="T72" fmla="*/ 16 w 32"/>
                <a:gd name="T73" fmla="*/ 31 h 31"/>
                <a:gd name="T74" fmla="*/ 19 w 32"/>
                <a:gd name="T75" fmla="*/ 31 h 31"/>
                <a:gd name="T76" fmla="*/ 20 w 32"/>
                <a:gd name="T77" fmla="*/ 31 h 31"/>
                <a:gd name="T78" fmla="*/ 22 w 32"/>
                <a:gd name="T79" fmla="*/ 31 h 31"/>
                <a:gd name="T80" fmla="*/ 24 w 32"/>
                <a:gd name="T81" fmla="*/ 29 h 31"/>
                <a:gd name="T82" fmla="*/ 25 w 32"/>
                <a:gd name="T83" fmla="*/ 29 h 31"/>
                <a:gd name="T84" fmla="*/ 26 w 32"/>
                <a:gd name="T85" fmla="*/ 28 h 31"/>
                <a:gd name="T86" fmla="*/ 29 w 32"/>
                <a:gd name="T87" fmla="*/ 25 h 31"/>
                <a:gd name="T88" fmla="*/ 29 w 32"/>
                <a:gd name="T89" fmla="*/ 24 h 31"/>
                <a:gd name="T90" fmla="*/ 30 w 32"/>
                <a:gd name="T91" fmla="*/ 23 h 31"/>
                <a:gd name="T92" fmla="*/ 32 w 32"/>
                <a:gd name="T93" fmla="*/ 20 h 31"/>
                <a:gd name="T94" fmla="*/ 32 w 32"/>
                <a:gd name="T95" fmla="*/ 19 h 31"/>
                <a:gd name="T96" fmla="*/ 32 w 32"/>
                <a:gd name="T97" fmla="*/ 16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6"/>
                  </a:moveTo>
                  <a:lnTo>
                    <a:pt x="32" y="14"/>
                  </a:lnTo>
                  <a:lnTo>
                    <a:pt x="32" y="12"/>
                  </a:lnTo>
                  <a:lnTo>
                    <a:pt x="30" y="10"/>
                  </a:lnTo>
                  <a:lnTo>
                    <a:pt x="29" y="8"/>
                  </a:lnTo>
                  <a:lnTo>
                    <a:pt x="29" y="6"/>
                  </a:lnTo>
                  <a:lnTo>
                    <a:pt x="26" y="4"/>
                  </a:lnTo>
                  <a:lnTo>
                    <a:pt x="25" y="3"/>
                  </a:lnTo>
                  <a:lnTo>
                    <a:pt x="24" y="2"/>
                  </a:lnTo>
                  <a:lnTo>
                    <a:pt x="22" y="2"/>
                  </a:lnTo>
                  <a:lnTo>
                    <a:pt x="20" y="0"/>
                  </a:lnTo>
                  <a:lnTo>
                    <a:pt x="19" y="0"/>
                  </a:lnTo>
                  <a:lnTo>
                    <a:pt x="16" y="0"/>
                  </a:lnTo>
                  <a:lnTo>
                    <a:pt x="13" y="0"/>
                  </a:lnTo>
                  <a:lnTo>
                    <a:pt x="12" y="0"/>
                  </a:lnTo>
                  <a:lnTo>
                    <a:pt x="9" y="2"/>
                  </a:lnTo>
                  <a:lnTo>
                    <a:pt x="8" y="2"/>
                  </a:lnTo>
                  <a:lnTo>
                    <a:pt x="7" y="3"/>
                  </a:lnTo>
                  <a:lnTo>
                    <a:pt x="5" y="4"/>
                  </a:lnTo>
                  <a:lnTo>
                    <a:pt x="4" y="6"/>
                  </a:lnTo>
                  <a:lnTo>
                    <a:pt x="3" y="8"/>
                  </a:lnTo>
                  <a:lnTo>
                    <a:pt x="1" y="10"/>
                  </a:lnTo>
                  <a:lnTo>
                    <a:pt x="0" y="12"/>
                  </a:lnTo>
                  <a:lnTo>
                    <a:pt x="0" y="14"/>
                  </a:lnTo>
                  <a:lnTo>
                    <a:pt x="0" y="16"/>
                  </a:lnTo>
                  <a:lnTo>
                    <a:pt x="0" y="19"/>
                  </a:lnTo>
                  <a:lnTo>
                    <a:pt x="0" y="20"/>
                  </a:lnTo>
                  <a:lnTo>
                    <a:pt x="1" y="23"/>
                  </a:lnTo>
                  <a:lnTo>
                    <a:pt x="3" y="24"/>
                  </a:lnTo>
                  <a:lnTo>
                    <a:pt x="4" y="25"/>
                  </a:lnTo>
                  <a:lnTo>
                    <a:pt x="5" y="28"/>
                  </a:lnTo>
                  <a:lnTo>
                    <a:pt x="7" y="29"/>
                  </a:lnTo>
                  <a:lnTo>
                    <a:pt x="8" y="29"/>
                  </a:lnTo>
                  <a:lnTo>
                    <a:pt x="9" y="31"/>
                  </a:lnTo>
                  <a:lnTo>
                    <a:pt x="12" y="31"/>
                  </a:lnTo>
                  <a:lnTo>
                    <a:pt x="13" y="31"/>
                  </a:lnTo>
                  <a:lnTo>
                    <a:pt x="16" y="31"/>
                  </a:lnTo>
                  <a:lnTo>
                    <a:pt x="19" y="31"/>
                  </a:lnTo>
                  <a:lnTo>
                    <a:pt x="20" y="31"/>
                  </a:lnTo>
                  <a:lnTo>
                    <a:pt x="22" y="31"/>
                  </a:lnTo>
                  <a:lnTo>
                    <a:pt x="24" y="29"/>
                  </a:lnTo>
                  <a:lnTo>
                    <a:pt x="25" y="29"/>
                  </a:lnTo>
                  <a:lnTo>
                    <a:pt x="26" y="28"/>
                  </a:lnTo>
                  <a:lnTo>
                    <a:pt x="29" y="25"/>
                  </a:lnTo>
                  <a:lnTo>
                    <a:pt x="29" y="24"/>
                  </a:lnTo>
                  <a:lnTo>
                    <a:pt x="30" y="23"/>
                  </a:lnTo>
                  <a:lnTo>
                    <a:pt x="32"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6" name="Freeform 713"/>
            <p:cNvSpPr>
              <a:spLocks/>
            </p:cNvSpPr>
            <p:nvPr userDrawn="1"/>
          </p:nvSpPr>
          <p:spPr bwMode="auto">
            <a:xfrm>
              <a:off x="5278" y="356"/>
              <a:ext cx="31" cy="32"/>
            </a:xfrm>
            <a:custGeom>
              <a:avLst/>
              <a:gdLst>
                <a:gd name="T0" fmla="*/ 31 w 31"/>
                <a:gd name="T1" fmla="*/ 16 h 32"/>
                <a:gd name="T2" fmla="*/ 31 w 31"/>
                <a:gd name="T3" fmla="*/ 15 h 32"/>
                <a:gd name="T4" fmla="*/ 30 w 31"/>
                <a:gd name="T5" fmla="*/ 12 h 32"/>
                <a:gd name="T6" fmla="*/ 30 w 31"/>
                <a:gd name="T7" fmla="*/ 11 h 32"/>
                <a:gd name="T8" fmla="*/ 29 w 31"/>
                <a:gd name="T9" fmla="*/ 9 h 32"/>
                <a:gd name="T10" fmla="*/ 29 w 31"/>
                <a:gd name="T11" fmla="*/ 7 h 32"/>
                <a:gd name="T12" fmla="*/ 26 w 31"/>
                <a:gd name="T13" fmla="*/ 5 h 32"/>
                <a:gd name="T14" fmla="*/ 25 w 31"/>
                <a:gd name="T15" fmla="*/ 4 h 32"/>
                <a:gd name="T16" fmla="*/ 24 w 31"/>
                <a:gd name="T17" fmla="*/ 3 h 32"/>
                <a:gd name="T18" fmla="*/ 22 w 31"/>
                <a:gd name="T19" fmla="*/ 3 h 32"/>
                <a:gd name="T20" fmla="*/ 20 w 31"/>
                <a:gd name="T21" fmla="*/ 1 h 32"/>
                <a:gd name="T22" fmla="*/ 18 w 31"/>
                <a:gd name="T23" fmla="*/ 1 h 32"/>
                <a:gd name="T24" fmla="*/ 16 w 31"/>
                <a:gd name="T25" fmla="*/ 0 h 32"/>
                <a:gd name="T26" fmla="*/ 13 w 31"/>
                <a:gd name="T27" fmla="*/ 1 h 32"/>
                <a:gd name="T28" fmla="*/ 12 w 31"/>
                <a:gd name="T29" fmla="*/ 1 h 32"/>
                <a:gd name="T30" fmla="*/ 9 w 31"/>
                <a:gd name="T31" fmla="*/ 3 h 32"/>
                <a:gd name="T32" fmla="*/ 8 w 31"/>
                <a:gd name="T33" fmla="*/ 3 h 32"/>
                <a:gd name="T34" fmla="*/ 5 w 31"/>
                <a:gd name="T35" fmla="*/ 4 h 32"/>
                <a:gd name="T36" fmla="*/ 4 w 31"/>
                <a:gd name="T37" fmla="*/ 5 h 32"/>
                <a:gd name="T38" fmla="*/ 3 w 31"/>
                <a:gd name="T39" fmla="*/ 7 h 32"/>
                <a:gd name="T40" fmla="*/ 1 w 31"/>
                <a:gd name="T41" fmla="*/ 9 h 32"/>
                <a:gd name="T42" fmla="*/ 1 w 31"/>
                <a:gd name="T43" fmla="*/ 11 h 32"/>
                <a:gd name="T44" fmla="*/ 0 w 31"/>
                <a:gd name="T45" fmla="*/ 12 h 32"/>
                <a:gd name="T46" fmla="*/ 0 w 31"/>
                <a:gd name="T47" fmla="*/ 15 h 32"/>
                <a:gd name="T48" fmla="*/ 0 w 31"/>
                <a:gd name="T49" fmla="*/ 16 h 32"/>
                <a:gd name="T50" fmla="*/ 0 w 31"/>
                <a:gd name="T51" fmla="*/ 19 h 32"/>
                <a:gd name="T52" fmla="*/ 0 w 31"/>
                <a:gd name="T53" fmla="*/ 21 h 32"/>
                <a:gd name="T54" fmla="*/ 1 w 31"/>
                <a:gd name="T55" fmla="*/ 23 h 32"/>
                <a:gd name="T56" fmla="*/ 1 w 31"/>
                <a:gd name="T57" fmla="*/ 25 h 32"/>
                <a:gd name="T58" fmla="*/ 3 w 31"/>
                <a:gd name="T59" fmla="*/ 27 h 32"/>
                <a:gd name="T60" fmla="*/ 4 w 31"/>
                <a:gd name="T61" fmla="*/ 28 h 32"/>
                <a:gd name="T62" fmla="*/ 5 w 31"/>
                <a:gd name="T63" fmla="*/ 29 h 32"/>
                <a:gd name="T64" fmla="*/ 8 w 31"/>
                <a:gd name="T65" fmla="*/ 31 h 32"/>
                <a:gd name="T66" fmla="*/ 9 w 31"/>
                <a:gd name="T67" fmla="*/ 32 h 32"/>
                <a:gd name="T68" fmla="*/ 12 w 31"/>
                <a:gd name="T69" fmla="*/ 32 h 32"/>
                <a:gd name="T70" fmla="*/ 13 w 31"/>
                <a:gd name="T71" fmla="*/ 32 h 32"/>
                <a:gd name="T72" fmla="*/ 16 w 31"/>
                <a:gd name="T73" fmla="*/ 32 h 32"/>
                <a:gd name="T74" fmla="*/ 18 w 31"/>
                <a:gd name="T75" fmla="*/ 32 h 32"/>
                <a:gd name="T76" fmla="*/ 20 w 31"/>
                <a:gd name="T77" fmla="*/ 32 h 32"/>
                <a:gd name="T78" fmla="*/ 22 w 31"/>
                <a:gd name="T79" fmla="*/ 32 h 32"/>
                <a:gd name="T80" fmla="*/ 24 w 31"/>
                <a:gd name="T81" fmla="*/ 31 h 32"/>
                <a:gd name="T82" fmla="*/ 25 w 31"/>
                <a:gd name="T83" fmla="*/ 29 h 32"/>
                <a:gd name="T84" fmla="*/ 26 w 31"/>
                <a:gd name="T85" fmla="*/ 28 h 32"/>
                <a:gd name="T86" fmla="*/ 29 w 31"/>
                <a:gd name="T87" fmla="*/ 27 h 32"/>
                <a:gd name="T88" fmla="*/ 29 w 31"/>
                <a:gd name="T89" fmla="*/ 25 h 32"/>
                <a:gd name="T90" fmla="*/ 30 w 31"/>
                <a:gd name="T91" fmla="*/ 23 h 32"/>
                <a:gd name="T92" fmla="*/ 30 w 31"/>
                <a:gd name="T93" fmla="*/ 21 h 32"/>
                <a:gd name="T94" fmla="*/ 31 w 31"/>
                <a:gd name="T95" fmla="*/ 19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5"/>
                  </a:lnTo>
                  <a:lnTo>
                    <a:pt x="30" y="12"/>
                  </a:lnTo>
                  <a:lnTo>
                    <a:pt x="30" y="11"/>
                  </a:lnTo>
                  <a:lnTo>
                    <a:pt x="29" y="9"/>
                  </a:lnTo>
                  <a:lnTo>
                    <a:pt x="29" y="7"/>
                  </a:lnTo>
                  <a:lnTo>
                    <a:pt x="26" y="5"/>
                  </a:lnTo>
                  <a:lnTo>
                    <a:pt x="25" y="4"/>
                  </a:lnTo>
                  <a:lnTo>
                    <a:pt x="24" y="3"/>
                  </a:lnTo>
                  <a:lnTo>
                    <a:pt x="22" y="3"/>
                  </a:lnTo>
                  <a:lnTo>
                    <a:pt x="20" y="1"/>
                  </a:lnTo>
                  <a:lnTo>
                    <a:pt x="18" y="1"/>
                  </a:lnTo>
                  <a:lnTo>
                    <a:pt x="16" y="0"/>
                  </a:lnTo>
                  <a:lnTo>
                    <a:pt x="13" y="1"/>
                  </a:lnTo>
                  <a:lnTo>
                    <a:pt x="12" y="1"/>
                  </a:lnTo>
                  <a:lnTo>
                    <a:pt x="9" y="3"/>
                  </a:lnTo>
                  <a:lnTo>
                    <a:pt x="8" y="3"/>
                  </a:lnTo>
                  <a:lnTo>
                    <a:pt x="5" y="4"/>
                  </a:lnTo>
                  <a:lnTo>
                    <a:pt x="4" y="5"/>
                  </a:lnTo>
                  <a:lnTo>
                    <a:pt x="3" y="7"/>
                  </a:lnTo>
                  <a:lnTo>
                    <a:pt x="1" y="9"/>
                  </a:lnTo>
                  <a:lnTo>
                    <a:pt x="1" y="11"/>
                  </a:lnTo>
                  <a:lnTo>
                    <a:pt x="0" y="12"/>
                  </a:lnTo>
                  <a:lnTo>
                    <a:pt x="0" y="15"/>
                  </a:lnTo>
                  <a:lnTo>
                    <a:pt x="0" y="16"/>
                  </a:lnTo>
                  <a:lnTo>
                    <a:pt x="0" y="19"/>
                  </a:lnTo>
                  <a:lnTo>
                    <a:pt x="0" y="21"/>
                  </a:lnTo>
                  <a:lnTo>
                    <a:pt x="1" y="23"/>
                  </a:lnTo>
                  <a:lnTo>
                    <a:pt x="1" y="25"/>
                  </a:lnTo>
                  <a:lnTo>
                    <a:pt x="3" y="27"/>
                  </a:lnTo>
                  <a:lnTo>
                    <a:pt x="4" y="28"/>
                  </a:lnTo>
                  <a:lnTo>
                    <a:pt x="5" y="29"/>
                  </a:lnTo>
                  <a:lnTo>
                    <a:pt x="8" y="31"/>
                  </a:lnTo>
                  <a:lnTo>
                    <a:pt x="9" y="32"/>
                  </a:lnTo>
                  <a:lnTo>
                    <a:pt x="12" y="32"/>
                  </a:lnTo>
                  <a:lnTo>
                    <a:pt x="13" y="32"/>
                  </a:lnTo>
                  <a:lnTo>
                    <a:pt x="16" y="32"/>
                  </a:lnTo>
                  <a:lnTo>
                    <a:pt x="18" y="32"/>
                  </a:lnTo>
                  <a:lnTo>
                    <a:pt x="20" y="32"/>
                  </a:lnTo>
                  <a:lnTo>
                    <a:pt x="22" y="32"/>
                  </a:lnTo>
                  <a:lnTo>
                    <a:pt x="24" y="31"/>
                  </a:lnTo>
                  <a:lnTo>
                    <a:pt x="25" y="29"/>
                  </a:lnTo>
                  <a:lnTo>
                    <a:pt x="26" y="28"/>
                  </a:lnTo>
                  <a:lnTo>
                    <a:pt x="29" y="27"/>
                  </a:lnTo>
                  <a:lnTo>
                    <a:pt x="29" y="25"/>
                  </a:lnTo>
                  <a:lnTo>
                    <a:pt x="30" y="23"/>
                  </a:lnTo>
                  <a:lnTo>
                    <a:pt x="30" y="21"/>
                  </a:lnTo>
                  <a:lnTo>
                    <a:pt x="31" y="19"/>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7" name="Freeform 714"/>
            <p:cNvSpPr>
              <a:spLocks/>
            </p:cNvSpPr>
            <p:nvPr userDrawn="1"/>
          </p:nvSpPr>
          <p:spPr bwMode="auto">
            <a:xfrm>
              <a:off x="5336" y="54"/>
              <a:ext cx="67" cy="157"/>
            </a:xfrm>
            <a:custGeom>
              <a:avLst/>
              <a:gdLst>
                <a:gd name="T0" fmla="*/ 14 w 67"/>
                <a:gd name="T1" fmla="*/ 157 h 157"/>
                <a:gd name="T2" fmla="*/ 14 w 67"/>
                <a:gd name="T3" fmla="*/ 157 h 157"/>
                <a:gd name="T4" fmla="*/ 20 w 67"/>
                <a:gd name="T5" fmla="*/ 106 h 157"/>
                <a:gd name="T6" fmla="*/ 25 w 67"/>
                <a:gd name="T7" fmla="*/ 62 h 157"/>
                <a:gd name="T8" fmla="*/ 27 w 67"/>
                <a:gd name="T9" fmla="*/ 53 h 157"/>
                <a:gd name="T10" fmla="*/ 30 w 67"/>
                <a:gd name="T11" fmla="*/ 45 h 157"/>
                <a:gd name="T12" fmla="*/ 33 w 67"/>
                <a:gd name="T13" fmla="*/ 37 h 157"/>
                <a:gd name="T14" fmla="*/ 38 w 67"/>
                <a:gd name="T15" fmla="*/ 32 h 157"/>
                <a:gd name="T16" fmla="*/ 43 w 67"/>
                <a:gd name="T17" fmla="*/ 26 h 157"/>
                <a:gd name="T18" fmla="*/ 48 w 67"/>
                <a:gd name="T19" fmla="*/ 21 h 157"/>
                <a:gd name="T20" fmla="*/ 56 w 67"/>
                <a:gd name="T21" fmla="*/ 19 h 157"/>
                <a:gd name="T22" fmla="*/ 67 w 67"/>
                <a:gd name="T23" fmla="*/ 16 h 157"/>
                <a:gd name="T24" fmla="*/ 63 w 67"/>
                <a:gd name="T25" fmla="*/ 0 h 157"/>
                <a:gd name="T26" fmla="*/ 51 w 67"/>
                <a:gd name="T27" fmla="*/ 4 h 157"/>
                <a:gd name="T28" fmla="*/ 42 w 67"/>
                <a:gd name="T29" fmla="*/ 8 h 157"/>
                <a:gd name="T30" fmla="*/ 33 w 67"/>
                <a:gd name="T31" fmla="*/ 15 h 157"/>
                <a:gd name="T32" fmla="*/ 26 w 67"/>
                <a:gd name="T33" fmla="*/ 21 h 157"/>
                <a:gd name="T34" fmla="*/ 20 w 67"/>
                <a:gd name="T35" fmla="*/ 30 h 157"/>
                <a:gd name="T36" fmla="*/ 16 w 67"/>
                <a:gd name="T37" fmla="*/ 38 h 157"/>
                <a:gd name="T38" fmla="*/ 12 w 67"/>
                <a:gd name="T39" fmla="*/ 49 h 157"/>
                <a:gd name="T40" fmla="*/ 9 w 67"/>
                <a:gd name="T41" fmla="*/ 59 h 157"/>
                <a:gd name="T42" fmla="*/ 4 w 67"/>
                <a:gd name="T43" fmla="*/ 104 h 157"/>
                <a:gd name="T44" fmla="*/ 0 w 67"/>
                <a:gd name="T45" fmla="*/ 154 h 157"/>
                <a:gd name="T46" fmla="*/ 0 w 67"/>
                <a:gd name="T47" fmla="*/ 154 h 157"/>
                <a:gd name="T48" fmla="*/ 14 w 67"/>
                <a:gd name="T49" fmla="*/ 157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57">
                  <a:moveTo>
                    <a:pt x="14" y="157"/>
                  </a:moveTo>
                  <a:lnTo>
                    <a:pt x="14" y="157"/>
                  </a:lnTo>
                  <a:lnTo>
                    <a:pt x="20" y="106"/>
                  </a:lnTo>
                  <a:lnTo>
                    <a:pt x="25" y="62"/>
                  </a:lnTo>
                  <a:lnTo>
                    <a:pt x="27" y="53"/>
                  </a:lnTo>
                  <a:lnTo>
                    <a:pt x="30" y="45"/>
                  </a:lnTo>
                  <a:lnTo>
                    <a:pt x="33" y="37"/>
                  </a:lnTo>
                  <a:lnTo>
                    <a:pt x="38" y="32"/>
                  </a:lnTo>
                  <a:lnTo>
                    <a:pt x="43" y="26"/>
                  </a:lnTo>
                  <a:lnTo>
                    <a:pt x="48" y="21"/>
                  </a:lnTo>
                  <a:lnTo>
                    <a:pt x="56" y="19"/>
                  </a:lnTo>
                  <a:lnTo>
                    <a:pt x="67" y="16"/>
                  </a:lnTo>
                  <a:lnTo>
                    <a:pt x="63" y="0"/>
                  </a:lnTo>
                  <a:lnTo>
                    <a:pt x="51" y="4"/>
                  </a:lnTo>
                  <a:lnTo>
                    <a:pt x="42" y="8"/>
                  </a:lnTo>
                  <a:lnTo>
                    <a:pt x="33" y="15"/>
                  </a:lnTo>
                  <a:lnTo>
                    <a:pt x="26" y="21"/>
                  </a:lnTo>
                  <a:lnTo>
                    <a:pt x="20" y="30"/>
                  </a:lnTo>
                  <a:lnTo>
                    <a:pt x="16" y="38"/>
                  </a:lnTo>
                  <a:lnTo>
                    <a:pt x="12" y="49"/>
                  </a:lnTo>
                  <a:lnTo>
                    <a:pt x="9" y="59"/>
                  </a:lnTo>
                  <a:lnTo>
                    <a:pt x="4" y="104"/>
                  </a:lnTo>
                  <a:lnTo>
                    <a:pt x="0" y="154"/>
                  </a:lnTo>
                  <a:lnTo>
                    <a:pt x="14"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8" name="Freeform 715"/>
            <p:cNvSpPr>
              <a:spLocks/>
            </p:cNvSpPr>
            <p:nvPr userDrawn="1"/>
          </p:nvSpPr>
          <p:spPr bwMode="auto">
            <a:xfrm>
              <a:off x="5332" y="208"/>
              <a:ext cx="18" cy="22"/>
            </a:xfrm>
            <a:custGeom>
              <a:avLst/>
              <a:gdLst>
                <a:gd name="T0" fmla="*/ 0 w 18"/>
                <a:gd name="T1" fmla="*/ 20 h 22"/>
                <a:gd name="T2" fmla="*/ 16 w 18"/>
                <a:gd name="T3" fmla="*/ 22 h 22"/>
                <a:gd name="T4" fmla="*/ 18 w 18"/>
                <a:gd name="T5" fmla="*/ 3 h 22"/>
                <a:gd name="T6" fmla="*/ 4 w 18"/>
                <a:gd name="T7" fmla="*/ 0 h 22"/>
                <a:gd name="T8" fmla="*/ 0 w 18"/>
                <a:gd name="T9" fmla="*/ 20 h 22"/>
                <a:gd name="T10" fmla="*/ 0 w 18"/>
                <a:gd name="T11" fmla="*/ 2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2">
                  <a:moveTo>
                    <a:pt x="0" y="20"/>
                  </a:moveTo>
                  <a:lnTo>
                    <a:pt x="16" y="22"/>
                  </a:lnTo>
                  <a:lnTo>
                    <a:pt x="18" y="3"/>
                  </a:lnTo>
                  <a:lnTo>
                    <a:pt x="4"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9" name="Freeform 716"/>
            <p:cNvSpPr>
              <a:spLocks/>
            </p:cNvSpPr>
            <p:nvPr userDrawn="1"/>
          </p:nvSpPr>
          <p:spPr bwMode="auto">
            <a:xfrm>
              <a:off x="5269" y="228"/>
              <a:ext cx="79" cy="156"/>
            </a:xfrm>
            <a:custGeom>
              <a:avLst/>
              <a:gdLst>
                <a:gd name="T0" fmla="*/ 0 w 79"/>
                <a:gd name="T1" fmla="*/ 156 h 156"/>
                <a:gd name="T2" fmla="*/ 13 w 79"/>
                <a:gd name="T3" fmla="*/ 156 h 156"/>
                <a:gd name="T4" fmla="*/ 23 w 79"/>
                <a:gd name="T5" fmla="*/ 152 h 156"/>
                <a:gd name="T6" fmla="*/ 34 w 79"/>
                <a:gd name="T7" fmla="*/ 148 h 156"/>
                <a:gd name="T8" fmla="*/ 43 w 79"/>
                <a:gd name="T9" fmla="*/ 141 h 156"/>
                <a:gd name="T10" fmla="*/ 50 w 79"/>
                <a:gd name="T11" fmla="*/ 133 h 156"/>
                <a:gd name="T12" fmla="*/ 55 w 79"/>
                <a:gd name="T13" fmla="*/ 124 h 156"/>
                <a:gd name="T14" fmla="*/ 60 w 79"/>
                <a:gd name="T15" fmla="*/ 115 h 156"/>
                <a:gd name="T16" fmla="*/ 63 w 79"/>
                <a:gd name="T17" fmla="*/ 103 h 156"/>
                <a:gd name="T18" fmla="*/ 72 w 79"/>
                <a:gd name="T19" fmla="*/ 56 h 156"/>
                <a:gd name="T20" fmla="*/ 79 w 79"/>
                <a:gd name="T21" fmla="*/ 2 h 156"/>
                <a:gd name="T22" fmla="*/ 63 w 79"/>
                <a:gd name="T23" fmla="*/ 0 h 156"/>
                <a:gd name="T24" fmla="*/ 56 w 79"/>
                <a:gd name="T25" fmla="*/ 53 h 156"/>
                <a:gd name="T26" fmla="*/ 48 w 79"/>
                <a:gd name="T27" fmla="*/ 100 h 156"/>
                <a:gd name="T28" fmla="*/ 46 w 79"/>
                <a:gd name="T29" fmla="*/ 110 h 156"/>
                <a:gd name="T30" fmla="*/ 42 w 79"/>
                <a:gd name="T31" fmla="*/ 118 h 156"/>
                <a:gd name="T32" fmla="*/ 38 w 79"/>
                <a:gd name="T33" fmla="*/ 124 h 156"/>
                <a:gd name="T34" fmla="*/ 33 w 79"/>
                <a:gd name="T35" fmla="*/ 131 h 156"/>
                <a:gd name="T36" fmla="*/ 26 w 79"/>
                <a:gd name="T37" fmla="*/ 135 h 156"/>
                <a:gd name="T38" fmla="*/ 19 w 79"/>
                <a:gd name="T39" fmla="*/ 137 h 156"/>
                <a:gd name="T40" fmla="*/ 10 w 79"/>
                <a:gd name="T41" fmla="*/ 140 h 156"/>
                <a:gd name="T42" fmla="*/ 0 w 79"/>
                <a:gd name="T43" fmla="*/ 141 h 156"/>
                <a:gd name="T44" fmla="*/ 0 w 79"/>
                <a:gd name="T45" fmla="*/ 156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56">
                  <a:moveTo>
                    <a:pt x="0" y="156"/>
                  </a:moveTo>
                  <a:lnTo>
                    <a:pt x="13" y="156"/>
                  </a:lnTo>
                  <a:lnTo>
                    <a:pt x="23" y="152"/>
                  </a:lnTo>
                  <a:lnTo>
                    <a:pt x="34" y="148"/>
                  </a:lnTo>
                  <a:lnTo>
                    <a:pt x="43" y="141"/>
                  </a:lnTo>
                  <a:lnTo>
                    <a:pt x="50" y="133"/>
                  </a:lnTo>
                  <a:lnTo>
                    <a:pt x="55" y="124"/>
                  </a:lnTo>
                  <a:lnTo>
                    <a:pt x="60" y="115"/>
                  </a:lnTo>
                  <a:lnTo>
                    <a:pt x="63" y="103"/>
                  </a:lnTo>
                  <a:lnTo>
                    <a:pt x="72" y="56"/>
                  </a:lnTo>
                  <a:lnTo>
                    <a:pt x="79" y="2"/>
                  </a:lnTo>
                  <a:lnTo>
                    <a:pt x="63" y="0"/>
                  </a:lnTo>
                  <a:lnTo>
                    <a:pt x="56" y="53"/>
                  </a:lnTo>
                  <a:lnTo>
                    <a:pt x="48" y="100"/>
                  </a:lnTo>
                  <a:lnTo>
                    <a:pt x="46" y="110"/>
                  </a:lnTo>
                  <a:lnTo>
                    <a:pt x="42" y="118"/>
                  </a:lnTo>
                  <a:lnTo>
                    <a:pt x="38" y="124"/>
                  </a:lnTo>
                  <a:lnTo>
                    <a:pt x="33" y="131"/>
                  </a:lnTo>
                  <a:lnTo>
                    <a:pt x="26" y="135"/>
                  </a:lnTo>
                  <a:lnTo>
                    <a:pt x="19" y="137"/>
                  </a:lnTo>
                  <a:lnTo>
                    <a:pt x="10" y="140"/>
                  </a:lnTo>
                  <a:lnTo>
                    <a:pt x="0" y="141"/>
                  </a:lnTo>
                  <a:lnTo>
                    <a:pt x="0"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0" name="Freeform 717"/>
            <p:cNvSpPr>
              <a:spLocks/>
            </p:cNvSpPr>
            <p:nvPr userDrawn="1"/>
          </p:nvSpPr>
          <p:spPr bwMode="auto">
            <a:xfrm>
              <a:off x="5338" y="220"/>
              <a:ext cx="62" cy="62"/>
            </a:xfrm>
            <a:custGeom>
              <a:avLst/>
              <a:gdLst>
                <a:gd name="T0" fmla="*/ 46 w 62"/>
                <a:gd name="T1" fmla="*/ 0 h 62"/>
                <a:gd name="T2" fmla="*/ 46 w 62"/>
                <a:gd name="T3" fmla="*/ 0 h 62"/>
                <a:gd name="T4" fmla="*/ 45 w 62"/>
                <a:gd name="T5" fmla="*/ 10 h 62"/>
                <a:gd name="T6" fmla="*/ 42 w 62"/>
                <a:gd name="T7" fmla="*/ 19 h 62"/>
                <a:gd name="T8" fmla="*/ 39 w 62"/>
                <a:gd name="T9" fmla="*/ 27 h 62"/>
                <a:gd name="T10" fmla="*/ 33 w 62"/>
                <a:gd name="T11" fmla="*/ 33 h 62"/>
                <a:gd name="T12" fmla="*/ 27 w 62"/>
                <a:gd name="T13" fmla="*/ 39 h 62"/>
                <a:gd name="T14" fmla="*/ 19 w 62"/>
                <a:gd name="T15" fmla="*/ 44 h 62"/>
                <a:gd name="T16" fmla="*/ 10 w 62"/>
                <a:gd name="T17" fmla="*/ 46 h 62"/>
                <a:gd name="T18" fmla="*/ 0 w 62"/>
                <a:gd name="T19" fmla="*/ 46 h 62"/>
                <a:gd name="T20" fmla="*/ 0 w 62"/>
                <a:gd name="T21" fmla="*/ 62 h 62"/>
                <a:gd name="T22" fmla="*/ 14 w 62"/>
                <a:gd name="T23" fmla="*/ 61 h 62"/>
                <a:gd name="T24" fmla="*/ 24 w 62"/>
                <a:gd name="T25" fmla="*/ 57 h 62"/>
                <a:gd name="T26" fmla="*/ 35 w 62"/>
                <a:gd name="T27" fmla="*/ 52 h 62"/>
                <a:gd name="T28" fmla="*/ 44 w 62"/>
                <a:gd name="T29" fmla="*/ 44 h 62"/>
                <a:gd name="T30" fmla="*/ 52 w 62"/>
                <a:gd name="T31" fmla="*/ 35 h 62"/>
                <a:gd name="T32" fmla="*/ 57 w 62"/>
                <a:gd name="T33" fmla="*/ 24 h 62"/>
                <a:gd name="T34" fmla="*/ 61 w 62"/>
                <a:gd name="T35" fmla="*/ 13 h 62"/>
                <a:gd name="T36" fmla="*/ 62 w 62"/>
                <a:gd name="T37" fmla="*/ 0 h 62"/>
                <a:gd name="T38" fmla="*/ 62 w 62"/>
                <a:gd name="T39" fmla="*/ 0 h 62"/>
                <a:gd name="T40" fmla="*/ 46 w 62"/>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46" y="0"/>
                  </a:moveTo>
                  <a:lnTo>
                    <a:pt x="46" y="0"/>
                  </a:lnTo>
                  <a:lnTo>
                    <a:pt x="45" y="10"/>
                  </a:lnTo>
                  <a:lnTo>
                    <a:pt x="42" y="19"/>
                  </a:lnTo>
                  <a:lnTo>
                    <a:pt x="39" y="27"/>
                  </a:lnTo>
                  <a:lnTo>
                    <a:pt x="33" y="33"/>
                  </a:lnTo>
                  <a:lnTo>
                    <a:pt x="27" y="39"/>
                  </a:lnTo>
                  <a:lnTo>
                    <a:pt x="19" y="44"/>
                  </a:lnTo>
                  <a:lnTo>
                    <a:pt x="10" y="46"/>
                  </a:lnTo>
                  <a:lnTo>
                    <a:pt x="0" y="46"/>
                  </a:lnTo>
                  <a:lnTo>
                    <a:pt x="0" y="62"/>
                  </a:lnTo>
                  <a:lnTo>
                    <a:pt x="14" y="61"/>
                  </a:lnTo>
                  <a:lnTo>
                    <a:pt x="24" y="57"/>
                  </a:lnTo>
                  <a:lnTo>
                    <a:pt x="35" y="52"/>
                  </a:lnTo>
                  <a:lnTo>
                    <a:pt x="44" y="44"/>
                  </a:lnTo>
                  <a:lnTo>
                    <a:pt x="52" y="35"/>
                  </a:lnTo>
                  <a:lnTo>
                    <a:pt x="57" y="24"/>
                  </a:lnTo>
                  <a:lnTo>
                    <a:pt x="61" y="13"/>
                  </a:lnTo>
                  <a:lnTo>
                    <a:pt x="62"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1" name="Freeform 718"/>
            <p:cNvSpPr>
              <a:spLocks/>
            </p:cNvSpPr>
            <p:nvPr userDrawn="1"/>
          </p:nvSpPr>
          <p:spPr bwMode="auto">
            <a:xfrm>
              <a:off x="5338" y="158"/>
              <a:ext cx="62" cy="62"/>
            </a:xfrm>
            <a:custGeom>
              <a:avLst/>
              <a:gdLst>
                <a:gd name="T0" fmla="*/ 0 w 62"/>
                <a:gd name="T1" fmla="*/ 16 h 62"/>
                <a:gd name="T2" fmla="*/ 0 w 62"/>
                <a:gd name="T3" fmla="*/ 16 h 62"/>
                <a:gd name="T4" fmla="*/ 10 w 62"/>
                <a:gd name="T5" fmla="*/ 17 h 62"/>
                <a:gd name="T6" fmla="*/ 19 w 62"/>
                <a:gd name="T7" fmla="*/ 20 h 62"/>
                <a:gd name="T8" fmla="*/ 27 w 62"/>
                <a:gd name="T9" fmla="*/ 24 h 62"/>
                <a:gd name="T10" fmla="*/ 33 w 62"/>
                <a:gd name="T11" fmla="*/ 29 h 62"/>
                <a:gd name="T12" fmla="*/ 39 w 62"/>
                <a:gd name="T13" fmla="*/ 36 h 62"/>
                <a:gd name="T14" fmla="*/ 42 w 62"/>
                <a:gd name="T15" fmla="*/ 44 h 62"/>
                <a:gd name="T16" fmla="*/ 45 w 62"/>
                <a:gd name="T17" fmla="*/ 53 h 62"/>
                <a:gd name="T18" fmla="*/ 46 w 62"/>
                <a:gd name="T19" fmla="*/ 62 h 62"/>
                <a:gd name="T20" fmla="*/ 62 w 62"/>
                <a:gd name="T21" fmla="*/ 62 h 62"/>
                <a:gd name="T22" fmla="*/ 61 w 62"/>
                <a:gd name="T23" fmla="*/ 50 h 62"/>
                <a:gd name="T24" fmla="*/ 57 w 62"/>
                <a:gd name="T25" fmla="*/ 39 h 62"/>
                <a:gd name="T26" fmla="*/ 52 w 62"/>
                <a:gd name="T27" fmla="*/ 28 h 62"/>
                <a:gd name="T28" fmla="*/ 44 w 62"/>
                <a:gd name="T29" fmla="*/ 19 h 62"/>
                <a:gd name="T30" fmla="*/ 35 w 62"/>
                <a:gd name="T31" fmla="*/ 11 h 62"/>
                <a:gd name="T32" fmla="*/ 24 w 62"/>
                <a:gd name="T33" fmla="*/ 6 h 62"/>
                <a:gd name="T34" fmla="*/ 14 w 62"/>
                <a:gd name="T35" fmla="*/ 2 h 62"/>
                <a:gd name="T36" fmla="*/ 0 w 62"/>
                <a:gd name="T37" fmla="*/ 0 h 62"/>
                <a:gd name="T38" fmla="*/ 0 w 62"/>
                <a:gd name="T39" fmla="*/ 0 h 62"/>
                <a:gd name="T40" fmla="*/ 0 w 62"/>
                <a:gd name="T41" fmla="*/ 1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0" y="16"/>
                  </a:moveTo>
                  <a:lnTo>
                    <a:pt x="0" y="16"/>
                  </a:lnTo>
                  <a:lnTo>
                    <a:pt x="10" y="17"/>
                  </a:lnTo>
                  <a:lnTo>
                    <a:pt x="19" y="20"/>
                  </a:lnTo>
                  <a:lnTo>
                    <a:pt x="27" y="24"/>
                  </a:lnTo>
                  <a:lnTo>
                    <a:pt x="33" y="29"/>
                  </a:lnTo>
                  <a:lnTo>
                    <a:pt x="39" y="36"/>
                  </a:lnTo>
                  <a:lnTo>
                    <a:pt x="42" y="44"/>
                  </a:lnTo>
                  <a:lnTo>
                    <a:pt x="45" y="53"/>
                  </a:lnTo>
                  <a:lnTo>
                    <a:pt x="46" y="62"/>
                  </a:lnTo>
                  <a:lnTo>
                    <a:pt x="62" y="62"/>
                  </a:lnTo>
                  <a:lnTo>
                    <a:pt x="61" y="50"/>
                  </a:lnTo>
                  <a:lnTo>
                    <a:pt x="57" y="39"/>
                  </a:lnTo>
                  <a:lnTo>
                    <a:pt x="52" y="28"/>
                  </a:lnTo>
                  <a:lnTo>
                    <a:pt x="44" y="19"/>
                  </a:lnTo>
                  <a:lnTo>
                    <a:pt x="35" y="11"/>
                  </a:lnTo>
                  <a:lnTo>
                    <a:pt x="24" y="6"/>
                  </a:lnTo>
                  <a:lnTo>
                    <a:pt x="1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2" name="Freeform 719"/>
            <p:cNvSpPr>
              <a:spLocks/>
            </p:cNvSpPr>
            <p:nvPr userDrawn="1"/>
          </p:nvSpPr>
          <p:spPr bwMode="auto">
            <a:xfrm>
              <a:off x="5278" y="158"/>
              <a:ext cx="60" cy="62"/>
            </a:xfrm>
            <a:custGeom>
              <a:avLst/>
              <a:gdLst>
                <a:gd name="T0" fmla="*/ 16 w 60"/>
                <a:gd name="T1" fmla="*/ 62 h 62"/>
                <a:gd name="T2" fmla="*/ 16 w 60"/>
                <a:gd name="T3" fmla="*/ 62 h 62"/>
                <a:gd name="T4" fmla="*/ 17 w 60"/>
                <a:gd name="T5" fmla="*/ 53 h 62"/>
                <a:gd name="T6" fmla="*/ 20 w 60"/>
                <a:gd name="T7" fmla="*/ 44 h 62"/>
                <a:gd name="T8" fmla="*/ 24 w 60"/>
                <a:gd name="T9" fmla="*/ 36 h 62"/>
                <a:gd name="T10" fmla="*/ 29 w 60"/>
                <a:gd name="T11" fmla="*/ 29 h 62"/>
                <a:gd name="T12" fmla="*/ 35 w 60"/>
                <a:gd name="T13" fmla="*/ 24 h 62"/>
                <a:gd name="T14" fmla="*/ 43 w 60"/>
                <a:gd name="T15" fmla="*/ 20 h 62"/>
                <a:gd name="T16" fmla="*/ 53 w 60"/>
                <a:gd name="T17" fmla="*/ 17 h 62"/>
                <a:gd name="T18" fmla="*/ 60 w 60"/>
                <a:gd name="T19" fmla="*/ 16 h 62"/>
                <a:gd name="T20" fmla="*/ 60 w 60"/>
                <a:gd name="T21" fmla="*/ 0 h 62"/>
                <a:gd name="T22" fmla="*/ 49 w 60"/>
                <a:gd name="T23" fmla="*/ 2 h 62"/>
                <a:gd name="T24" fmla="*/ 38 w 60"/>
                <a:gd name="T25" fmla="*/ 6 h 62"/>
                <a:gd name="T26" fmla="*/ 28 w 60"/>
                <a:gd name="T27" fmla="*/ 11 h 62"/>
                <a:gd name="T28" fmla="*/ 18 w 60"/>
                <a:gd name="T29" fmla="*/ 19 h 62"/>
                <a:gd name="T30" fmla="*/ 10 w 60"/>
                <a:gd name="T31" fmla="*/ 28 h 62"/>
                <a:gd name="T32" fmla="*/ 5 w 60"/>
                <a:gd name="T33" fmla="*/ 39 h 62"/>
                <a:gd name="T34" fmla="*/ 1 w 60"/>
                <a:gd name="T35" fmla="*/ 50 h 62"/>
                <a:gd name="T36" fmla="*/ 0 w 60"/>
                <a:gd name="T37" fmla="*/ 62 h 62"/>
                <a:gd name="T38" fmla="*/ 0 w 60"/>
                <a:gd name="T39" fmla="*/ 62 h 62"/>
                <a:gd name="T40" fmla="*/ 16 w 60"/>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16" y="62"/>
                  </a:moveTo>
                  <a:lnTo>
                    <a:pt x="16" y="62"/>
                  </a:lnTo>
                  <a:lnTo>
                    <a:pt x="17" y="53"/>
                  </a:lnTo>
                  <a:lnTo>
                    <a:pt x="20" y="44"/>
                  </a:lnTo>
                  <a:lnTo>
                    <a:pt x="24" y="36"/>
                  </a:lnTo>
                  <a:lnTo>
                    <a:pt x="29" y="29"/>
                  </a:lnTo>
                  <a:lnTo>
                    <a:pt x="35" y="24"/>
                  </a:lnTo>
                  <a:lnTo>
                    <a:pt x="43" y="20"/>
                  </a:lnTo>
                  <a:lnTo>
                    <a:pt x="53" y="17"/>
                  </a:lnTo>
                  <a:lnTo>
                    <a:pt x="60" y="16"/>
                  </a:lnTo>
                  <a:lnTo>
                    <a:pt x="60" y="0"/>
                  </a:lnTo>
                  <a:lnTo>
                    <a:pt x="49" y="2"/>
                  </a:lnTo>
                  <a:lnTo>
                    <a:pt x="38" y="6"/>
                  </a:lnTo>
                  <a:lnTo>
                    <a:pt x="28" y="11"/>
                  </a:lnTo>
                  <a:lnTo>
                    <a:pt x="18" y="19"/>
                  </a:lnTo>
                  <a:lnTo>
                    <a:pt x="10" y="28"/>
                  </a:lnTo>
                  <a:lnTo>
                    <a:pt x="5" y="39"/>
                  </a:lnTo>
                  <a:lnTo>
                    <a:pt x="1" y="50"/>
                  </a:lnTo>
                  <a:lnTo>
                    <a:pt x="0" y="62"/>
                  </a:lnTo>
                  <a:lnTo>
                    <a:pt x="1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3" name="Freeform 720"/>
            <p:cNvSpPr>
              <a:spLocks/>
            </p:cNvSpPr>
            <p:nvPr userDrawn="1"/>
          </p:nvSpPr>
          <p:spPr bwMode="auto">
            <a:xfrm>
              <a:off x="5278" y="220"/>
              <a:ext cx="60" cy="62"/>
            </a:xfrm>
            <a:custGeom>
              <a:avLst/>
              <a:gdLst>
                <a:gd name="T0" fmla="*/ 60 w 60"/>
                <a:gd name="T1" fmla="*/ 46 h 62"/>
                <a:gd name="T2" fmla="*/ 60 w 60"/>
                <a:gd name="T3" fmla="*/ 46 h 62"/>
                <a:gd name="T4" fmla="*/ 53 w 60"/>
                <a:gd name="T5" fmla="*/ 46 h 62"/>
                <a:gd name="T6" fmla="*/ 43 w 60"/>
                <a:gd name="T7" fmla="*/ 44 h 62"/>
                <a:gd name="T8" fmla="*/ 35 w 60"/>
                <a:gd name="T9" fmla="*/ 39 h 62"/>
                <a:gd name="T10" fmla="*/ 29 w 60"/>
                <a:gd name="T11" fmla="*/ 33 h 62"/>
                <a:gd name="T12" fmla="*/ 24 w 60"/>
                <a:gd name="T13" fmla="*/ 27 h 62"/>
                <a:gd name="T14" fmla="*/ 20 w 60"/>
                <a:gd name="T15" fmla="*/ 19 h 62"/>
                <a:gd name="T16" fmla="*/ 17 w 60"/>
                <a:gd name="T17" fmla="*/ 10 h 62"/>
                <a:gd name="T18" fmla="*/ 16 w 60"/>
                <a:gd name="T19" fmla="*/ 0 h 62"/>
                <a:gd name="T20" fmla="*/ 0 w 60"/>
                <a:gd name="T21" fmla="*/ 0 h 62"/>
                <a:gd name="T22" fmla="*/ 1 w 60"/>
                <a:gd name="T23" fmla="*/ 13 h 62"/>
                <a:gd name="T24" fmla="*/ 5 w 60"/>
                <a:gd name="T25" fmla="*/ 24 h 62"/>
                <a:gd name="T26" fmla="*/ 10 w 60"/>
                <a:gd name="T27" fmla="*/ 35 h 62"/>
                <a:gd name="T28" fmla="*/ 18 w 60"/>
                <a:gd name="T29" fmla="*/ 44 h 62"/>
                <a:gd name="T30" fmla="*/ 28 w 60"/>
                <a:gd name="T31" fmla="*/ 52 h 62"/>
                <a:gd name="T32" fmla="*/ 38 w 60"/>
                <a:gd name="T33" fmla="*/ 57 h 62"/>
                <a:gd name="T34" fmla="*/ 49 w 60"/>
                <a:gd name="T35" fmla="*/ 61 h 62"/>
                <a:gd name="T36" fmla="*/ 60 w 60"/>
                <a:gd name="T37" fmla="*/ 62 h 62"/>
                <a:gd name="T38" fmla="*/ 60 w 60"/>
                <a:gd name="T39" fmla="*/ 62 h 62"/>
                <a:gd name="T40" fmla="*/ 60 w 60"/>
                <a:gd name="T41" fmla="*/ 4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60" y="46"/>
                  </a:moveTo>
                  <a:lnTo>
                    <a:pt x="60" y="46"/>
                  </a:lnTo>
                  <a:lnTo>
                    <a:pt x="53" y="46"/>
                  </a:lnTo>
                  <a:lnTo>
                    <a:pt x="43" y="44"/>
                  </a:lnTo>
                  <a:lnTo>
                    <a:pt x="35" y="39"/>
                  </a:lnTo>
                  <a:lnTo>
                    <a:pt x="29" y="33"/>
                  </a:lnTo>
                  <a:lnTo>
                    <a:pt x="24" y="27"/>
                  </a:lnTo>
                  <a:lnTo>
                    <a:pt x="20" y="19"/>
                  </a:lnTo>
                  <a:lnTo>
                    <a:pt x="17" y="10"/>
                  </a:lnTo>
                  <a:lnTo>
                    <a:pt x="16" y="0"/>
                  </a:lnTo>
                  <a:lnTo>
                    <a:pt x="0" y="0"/>
                  </a:lnTo>
                  <a:lnTo>
                    <a:pt x="1" y="13"/>
                  </a:lnTo>
                  <a:lnTo>
                    <a:pt x="5" y="24"/>
                  </a:lnTo>
                  <a:lnTo>
                    <a:pt x="10" y="35"/>
                  </a:lnTo>
                  <a:lnTo>
                    <a:pt x="18" y="44"/>
                  </a:lnTo>
                  <a:lnTo>
                    <a:pt x="28" y="52"/>
                  </a:lnTo>
                  <a:lnTo>
                    <a:pt x="38" y="57"/>
                  </a:lnTo>
                  <a:lnTo>
                    <a:pt x="49" y="61"/>
                  </a:lnTo>
                  <a:lnTo>
                    <a:pt x="60" y="62"/>
                  </a:lnTo>
                  <a:lnTo>
                    <a:pt x="6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4" name="Freeform 721"/>
            <p:cNvSpPr>
              <a:spLocks/>
            </p:cNvSpPr>
            <p:nvPr userDrawn="1"/>
          </p:nvSpPr>
          <p:spPr bwMode="auto">
            <a:xfrm>
              <a:off x="5328" y="45"/>
              <a:ext cx="67" cy="157"/>
            </a:xfrm>
            <a:custGeom>
              <a:avLst/>
              <a:gdLst>
                <a:gd name="T0" fmla="*/ 14 w 67"/>
                <a:gd name="T1" fmla="*/ 157 h 157"/>
                <a:gd name="T2" fmla="*/ 14 w 67"/>
                <a:gd name="T3" fmla="*/ 157 h 157"/>
                <a:gd name="T4" fmla="*/ 20 w 67"/>
                <a:gd name="T5" fmla="*/ 105 h 157"/>
                <a:gd name="T6" fmla="*/ 25 w 67"/>
                <a:gd name="T7" fmla="*/ 61 h 157"/>
                <a:gd name="T8" fmla="*/ 28 w 67"/>
                <a:gd name="T9" fmla="*/ 53 h 157"/>
                <a:gd name="T10" fmla="*/ 30 w 67"/>
                <a:gd name="T11" fmla="*/ 45 h 157"/>
                <a:gd name="T12" fmla="*/ 33 w 67"/>
                <a:gd name="T13" fmla="*/ 37 h 157"/>
                <a:gd name="T14" fmla="*/ 38 w 67"/>
                <a:gd name="T15" fmla="*/ 32 h 157"/>
                <a:gd name="T16" fmla="*/ 43 w 67"/>
                <a:gd name="T17" fmla="*/ 26 h 157"/>
                <a:gd name="T18" fmla="*/ 49 w 67"/>
                <a:gd name="T19" fmla="*/ 21 h 157"/>
                <a:gd name="T20" fmla="*/ 56 w 67"/>
                <a:gd name="T21" fmla="*/ 17 h 157"/>
                <a:gd name="T22" fmla="*/ 67 w 67"/>
                <a:gd name="T23" fmla="*/ 14 h 157"/>
                <a:gd name="T24" fmla="*/ 63 w 67"/>
                <a:gd name="T25" fmla="*/ 0 h 157"/>
                <a:gd name="T26" fmla="*/ 51 w 67"/>
                <a:gd name="T27" fmla="*/ 4 h 157"/>
                <a:gd name="T28" fmla="*/ 42 w 67"/>
                <a:gd name="T29" fmla="*/ 8 h 157"/>
                <a:gd name="T30" fmla="*/ 33 w 67"/>
                <a:gd name="T31" fmla="*/ 14 h 157"/>
                <a:gd name="T32" fmla="*/ 26 w 67"/>
                <a:gd name="T33" fmla="*/ 21 h 157"/>
                <a:gd name="T34" fmla="*/ 20 w 67"/>
                <a:gd name="T35" fmla="*/ 29 h 157"/>
                <a:gd name="T36" fmla="*/ 16 w 67"/>
                <a:gd name="T37" fmla="*/ 38 h 157"/>
                <a:gd name="T38" fmla="*/ 12 w 67"/>
                <a:gd name="T39" fmla="*/ 49 h 157"/>
                <a:gd name="T40" fmla="*/ 9 w 67"/>
                <a:gd name="T41" fmla="*/ 59 h 157"/>
                <a:gd name="T42" fmla="*/ 5 w 67"/>
                <a:gd name="T43" fmla="*/ 104 h 157"/>
                <a:gd name="T44" fmla="*/ 0 w 67"/>
                <a:gd name="T45" fmla="*/ 154 h 157"/>
                <a:gd name="T46" fmla="*/ 0 w 67"/>
                <a:gd name="T47" fmla="*/ 154 h 157"/>
                <a:gd name="T48" fmla="*/ 14 w 67"/>
                <a:gd name="T49" fmla="*/ 157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57">
                  <a:moveTo>
                    <a:pt x="14" y="157"/>
                  </a:moveTo>
                  <a:lnTo>
                    <a:pt x="14" y="157"/>
                  </a:lnTo>
                  <a:lnTo>
                    <a:pt x="20" y="105"/>
                  </a:lnTo>
                  <a:lnTo>
                    <a:pt x="25" y="61"/>
                  </a:lnTo>
                  <a:lnTo>
                    <a:pt x="28" y="53"/>
                  </a:lnTo>
                  <a:lnTo>
                    <a:pt x="30" y="45"/>
                  </a:lnTo>
                  <a:lnTo>
                    <a:pt x="33" y="37"/>
                  </a:lnTo>
                  <a:lnTo>
                    <a:pt x="38" y="32"/>
                  </a:lnTo>
                  <a:lnTo>
                    <a:pt x="43" y="26"/>
                  </a:lnTo>
                  <a:lnTo>
                    <a:pt x="49" y="21"/>
                  </a:lnTo>
                  <a:lnTo>
                    <a:pt x="56" y="17"/>
                  </a:lnTo>
                  <a:lnTo>
                    <a:pt x="67" y="14"/>
                  </a:lnTo>
                  <a:lnTo>
                    <a:pt x="63" y="0"/>
                  </a:lnTo>
                  <a:lnTo>
                    <a:pt x="51" y="4"/>
                  </a:lnTo>
                  <a:lnTo>
                    <a:pt x="42" y="8"/>
                  </a:lnTo>
                  <a:lnTo>
                    <a:pt x="33" y="14"/>
                  </a:lnTo>
                  <a:lnTo>
                    <a:pt x="26" y="21"/>
                  </a:lnTo>
                  <a:lnTo>
                    <a:pt x="20" y="29"/>
                  </a:lnTo>
                  <a:lnTo>
                    <a:pt x="16" y="38"/>
                  </a:lnTo>
                  <a:lnTo>
                    <a:pt x="12" y="49"/>
                  </a:lnTo>
                  <a:lnTo>
                    <a:pt x="9" y="59"/>
                  </a:lnTo>
                  <a:lnTo>
                    <a:pt x="5" y="104"/>
                  </a:lnTo>
                  <a:lnTo>
                    <a:pt x="0" y="154"/>
                  </a:lnTo>
                  <a:lnTo>
                    <a:pt x="14"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5" name="Freeform 722"/>
            <p:cNvSpPr>
              <a:spLocks/>
            </p:cNvSpPr>
            <p:nvPr userDrawn="1"/>
          </p:nvSpPr>
          <p:spPr bwMode="auto">
            <a:xfrm>
              <a:off x="5324" y="199"/>
              <a:ext cx="18" cy="21"/>
            </a:xfrm>
            <a:custGeom>
              <a:avLst/>
              <a:gdLst>
                <a:gd name="T0" fmla="*/ 0 w 18"/>
                <a:gd name="T1" fmla="*/ 19 h 21"/>
                <a:gd name="T2" fmla="*/ 16 w 18"/>
                <a:gd name="T3" fmla="*/ 21 h 21"/>
                <a:gd name="T4" fmla="*/ 18 w 18"/>
                <a:gd name="T5" fmla="*/ 3 h 21"/>
                <a:gd name="T6" fmla="*/ 4 w 18"/>
                <a:gd name="T7" fmla="*/ 0 h 21"/>
                <a:gd name="T8" fmla="*/ 0 w 18"/>
                <a:gd name="T9" fmla="*/ 19 h 21"/>
                <a:gd name="T10" fmla="*/ 0 w 18"/>
                <a:gd name="T11" fmla="*/ 19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1">
                  <a:moveTo>
                    <a:pt x="0" y="19"/>
                  </a:moveTo>
                  <a:lnTo>
                    <a:pt x="16" y="21"/>
                  </a:lnTo>
                  <a:lnTo>
                    <a:pt x="18" y="3"/>
                  </a:lnTo>
                  <a:lnTo>
                    <a:pt x="4" y="0"/>
                  </a:lnTo>
                  <a:lnTo>
                    <a:pt x="0"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6" name="Freeform 723"/>
            <p:cNvSpPr>
              <a:spLocks/>
            </p:cNvSpPr>
            <p:nvPr userDrawn="1"/>
          </p:nvSpPr>
          <p:spPr bwMode="auto">
            <a:xfrm>
              <a:off x="5261" y="218"/>
              <a:ext cx="79" cy="157"/>
            </a:xfrm>
            <a:custGeom>
              <a:avLst/>
              <a:gdLst>
                <a:gd name="T0" fmla="*/ 0 w 79"/>
                <a:gd name="T1" fmla="*/ 157 h 157"/>
                <a:gd name="T2" fmla="*/ 13 w 79"/>
                <a:gd name="T3" fmla="*/ 155 h 157"/>
                <a:gd name="T4" fmla="*/ 23 w 79"/>
                <a:gd name="T5" fmla="*/ 153 h 157"/>
                <a:gd name="T6" fmla="*/ 34 w 79"/>
                <a:gd name="T7" fmla="*/ 149 h 157"/>
                <a:gd name="T8" fmla="*/ 43 w 79"/>
                <a:gd name="T9" fmla="*/ 142 h 157"/>
                <a:gd name="T10" fmla="*/ 50 w 79"/>
                <a:gd name="T11" fmla="*/ 134 h 157"/>
                <a:gd name="T12" fmla="*/ 55 w 79"/>
                <a:gd name="T13" fmla="*/ 125 h 157"/>
                <a:gd name="T14" fmla="*/ 60 w 79"/>
                <a:gd name="T15" fmla="*/ 116 h 157"/>
                <a:gd name="T16" fmla="*/ 63 w 79"/>
                <a:gd name="T17" fmla="*/ 104 h 157"/>
                <a:gd name="T18" fmla="*/ 72 w 79"/>
                <a:gd name="T19" fmla="*/ 56 h 157"/>
                <a:gd name="T20" fmla="*/ 79 w 79"/>
                <a:gd name="T21" fmla="*/ 2 h 157"/>
                <a:gd name="T22" fmla="*/ 63 w 79"/>
                <a:gd name="T23" fmla="*/ 0 h 157"/>
                <a:gd name="T24" fmla="*/ 56 w 79"/>
                <a:gd name="T25" fmla="*/ 54 h 157"/>
                <a:gd name="T26" fmla="*/ 48 w 79"/>
                <a:gd name="T27" fmla="*/ 101 h 157"/>
                <a:gd name="T28" fmla="*/ 46 w 79"/>
                <a:gd name="T29" fmla="*/ 110 h 157"/>
                <a:gd name="T30" fmla="*/ 42 w 79"/>
                <a:gd name="T31" fmla="*/ 118 h 157"/>
                <a:gd name="T32" fmla="*/ 38 w 79"/>
                <a:gd name="T33" fmla="*/ 125 h 157"/>
                <a:gd name="T34" fmla="*/ 33 w 79"/>
                <a:gd name="T35" fmla="*/ 130 h 157"/>
                <a:gd name="T36" fmla="*/ 26 w 79"/>
                <a:gd name="T37" fmla="*/ 136 h 157"/>
                <a:gd name="T38" fmla="*/ 20 w 79"/>
                <a:gd name="T39" fmla="*/ 138 h 157"/>
                <a:gd name="T40" fmla="*/ 10 w 79"/>
                <a:gd name="T41" fmla="*/ 141 h 157"/>
                <a:gd name="T42" fmla="*/ 0 w 79"/>
                <a:gd name="T43" fmla="*/ 141 h 157"/>
                <a:gd name="T44" fmla="*/ 0 w 79"/>
                <a:gd name="T45" fmla="*/ 157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57">
                  <a:moveTo>
                    <a:pt x="0" y="157"/>
                  </a:moveTo>
                  <a:lnTo>
                    <a:pt x="13" y="155"/>
                  </a:lnTo>
                  <a:lnTo>
                    <a:pt x="23" y="153"/>
                  </a:lnTo>
                  <a:lnTo>
                    <a:pt x="34" y="149"/>
                  </a:lnTo>
                  <a:lnTo>
                    <a:pt x="43" y="142"/>
                  </a:lnTo>
                  <a:lnTo>
                    <a:pt x="50" y="134"/>
                  </a:lnTo>
                  <a:lnTo>
                    <a:pt x="55" y="125"/>
                  </a:lnTo>
                  <a:lnTo>
                    <a:pt x="60" y="116"/>
                  </a:lnTo>
                  <a:lnTo>
                    <a:pt x="63" y="104"/>
                  </a:lnTo>
                  <a:lnTo>
                    <a:pt x="72" y="56"/>
                  </a:lnTo>
                  <a:lnTo>
                    <a:pt x="79" y="2"/>
                  </a:lnTo>
                  <a:lnTo>
                    <a:pt x="63" y="0"/>
                  </a:lnTo>
                  <a:lnTo>
                    <a:pt x="56" y="54"/>
                  </a:lnTo>
                  <a:lnTo>
                    <a:pt x="48" y="101"/>
                  </a:lnTo>
                  <a:lnTo>
                    <a:pt x="46" y="110"/>
                  </a:lnTo>
                  <a:lnTo>
                    <a:pt x="42" y="118"/>
                  </a:lnTo>
                  <a:lnTo>
                    <a:pt x="38" y="125"/>
                  </a:lnTo>
                  <a:lnTo>
                    <a:pt x="33" y="130"/>
                  </a:lnTo>
                  <a:lnTo>
                    <a:pt x="26" y="136"/>
                  </a:lnTo>
                  <a:lnTo>
                    <a:pt x="20" y="138"/>
                  </a:lnTo>
                  <a:lnTo>
                    <a:pt x="10" y="141"/>
                  </a:lnTo>
                  <a:lnTo>
                    <a:pt x="0" y="141"/>
                  </a:lnTo>
                  <a:lnTo>
                    <a:pt x="0"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7" name="Freeform 724"/>
            <p:cNvSpPr>
              <a:spLocks/>
            </p:cNvSpPr>
            <p:nvPr userDrawn="1"/>
          </p:nvSpPr>
          <p:spPr bwMode="auto">
            <a:xfrm>
              <a:off x="5332" y="211"/>
              <a:ext cx="60" cy="62"/>
            </a:xfrm>
            <a:custGeom>
              <a:avLst/>
              <a:gdLst>
                <a:gd name="T0" fmla="*/ 45 w 60"/>
                <a:gd name="T1" fmla="*/ 0 h 62"/>
                <a:gd name="T2" fmla="*/ 45 w 60"/>
                <a:gd name="T3" fmla="*/ 0 h 62"/>
                <a:gd name="T4" fmla="*/ 43 w 60"/>
                <a:gd name="T5" fmla="*/ 9 h 62"/>
                <a:gd name="T6" fmla="*/ 41 w 60"/>
                <a:gd name="T7" fmla="*/ 19 h 62"/>
                <a:gd name="T8" fmla="*/ 37 w 60"/>
                <a:gd name="T9" fmla="*/ 26 h 62"/>
                <a:gd name="T10" fmla="*/ 31 w 60"/>
                <a:gd name="T11" fmla="*/ 33 h 62"/>
                <a:gd name="T12" fmla="*/ 25 w 60"/>
                <a:gd name="T13" fmla="*/ 38 h 62"/>
                <a:gd name="T14" fmla="*/ 17 w 60"/>
                <a:gd name="T15" fmla="*/ 44 h 62"/>
                <a:gd name="T16" fmla="*/ 8 w 60"/>
                <a:gd name="T17" fmla="*/ 46 h 62"/>
                <a:gd name="T18" fmla="*/ 0 w 60"/>
                <a:gd name="T19" fmla="*/ 46 h 62"/>
                <a:gd name="T20" fmla="*/ 0 w 60"/>
                <a:gd name="T21" fmla="*/ 62 h 62"/>
                <a:gd name="T22" fmla="*/ 12 w 60"/>
                <a:gd name="T23" fmla="*/ 61 h 62"/>
                <a:gd name="T24" fmla="*/ 22 w 60"/>
                <a:gd name="T25" fmla="*/ 57 h 62"/>
                <a:gd name="T26" fmla="*/ 33 w 60"/>
                <a:gd name="T27" fmla="*/ 52 h 62"/>
                <a:gd name="T28" fmla="*/ 42 w 60"/>
                <a:gd name="T29" fmla="*/ 44 h 62"/>
                <a:gd name="T30" fmla="*/ 50 w 60"/>
                <a:gd name="T31" fmla="*/ 34 h 62"/>
                <a:gd name="T32" fmla="*/ 55 w 60"/>
                <a:gd name="T33" fmla="*/ 24 h 62"/>
                <a:gd name="T34" fmla="*/ 59 w 60"/>
                <a:gd name="T35" fmla="*/ 12 h 62"/>
                <a:gd name="T36" fmla="*/ 60 w 60"/>
                <a:gd name="T37" fmla="*/ 0 h 62"/>
                <a:gd name="T38" fmla="*/ 60 w 60"/>
                <a:gd name="T39" fmla="*/ 0 h 62"/>
                <a:gd name="T40" fmla="*/ 45 w 6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45" y="0"/>
                  </a:moveTo>
                  <a:lnTo>
                    <a:pt x="45" y="0"/>
                  </a:lnTo>
                  <a:lnTo>
                    <a:pt x="43" y="9"/>
                  </a:lnTo>
                  <a:lnTo>
                    <a:pt x="41" y="19"/>
                  </a:lnTo>
                  <a:lnTo>
                    <a:pt x="37" y="26"/>
                  </a:lnTo>
                  <a:lnTo>
                    <a:pt x="31" y="33"/>
                  </a:lnTo>
                  <a:lnTo>
                    <a:pt x="25" y="38"/>
                  </a:lnTo>
                  <a:lnTo>
                    <a:pt x="17" y="44"/>
                  </a:lnTo>
                  <a:lnTo>
                    <a:pt x="8" y="46"/>
                  </a:lnTo>
                  <a:lnTo>
                    <a:pt x="0" y="46"/>
                  </a:lnTo>
                  <a:lnTo>
                    <a:pt x="0" y="62"/>
                  </a:lnTo>
                  <a:lnTo>
                    <a:pt x="12" y="61"/>
                  </a:lnTo>
                  <a:lnTo>
                    <a:pt x="22" y="57"/>
                  </a:lnTo>
                  <a:lnTo>
                    <a:pt x="33" y="52"/>
                  </a:lnTo>
                  <a:lnTo>
                    <a:pt x="42" y="44"/>
                  </a:lnTo>
                  <a:lnTo>
                    <a:pt x="50" y="34"/>
                  </a:lnTo>
                  <a:lnTo>
                    <a:pt x="55" y="24"/>
                  </a:lnTo>
                  <a:lnTo>
                    <a:pt x="59" y="12"/>
                  </a:lnTo>
                  <a:lnTo>
                    <a:pt x="60" y="0"/>
                  </a:lnTo>
                  <a:lnTo>
                    <a:pt x="4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 name="Freeform 725"/>
            <p:cNvSpPr>
              <a:spLocks/>
            </p:cNvSpPr>
            <p:nvPr userDrawn="1"/>
          </p:nvSpPr>
          <p:spPr bwMode="auto">
            <a:xfrm>
              <a:off x="5332" y="149"/>
              <a:ext cx="60" cy="62"/>
            </a:xfrm>
            <a:custGeom>
              <a:avLst/>
              <a:gdLst>
                <a:gd name="T0" fmla="*/ 0 w 60"/>
                <a:gd name="T1" fmla="*/ 16 h 62"/>
                <a:gd name="T2" fmla="*/ 0 w 60"/>
                <a:gd name="T3" fmla="*/ 16 h 62"/>
                <a:gd name="T4" fmla="*/ 8 w 60"/>
                <a:gd name="T5" fmla="*/ 16 h 62"/>
                <a:gd name="T6" fmla="*/ 17 w 60"/>
                <a:gd name="T7" fmla="*/ 19 h 62"/>
                <a:gd name="T8" fmla="*/ 25 w 60"/>
                <a:gd name="T9" fmla="*/ 24 h 62"/>
                <a:gd name="T10" fmla="*/ 31 w 60"/>
                <a:gd name="T11" fmla="*/ 29 h 62"/>
                <a:gd name="T12" fmla="*/ 37 w 60"/>
                <a:gd name="T13" fmla="*/ 36 h 62"/>
                <a:gd name="T14" fmla="*/ 41 w 60"/>
                <a:gd name="T15" fmla="*/ 44 h 62"/>
                <a:gd name="T16" fmla="*/ 43 w 60"/>
                <a:gd name="T17" fmla="*/ 53 h 62"/>
                <a:gd name="T18" fmla="*/ 45 w 60"/>
                <a:gd name="T19" fmla="*/ 62 h 62"/>
                <a:gd name="T20" fmla="*/ 60 w 60"/>
                <a:gd name="T21" fmla="*/ 62 h 62"/>
                <a:gd name="T22" fmla="*/ 59 w 60"/>
                <a:gd name="T23" fmla="*/ 50 h 62"/>
                <a:gd name="T24" fmla="*/ 55 w 60"/>
                <a:gd name="T25" fmla="*/ 38 h 62"/>
                <a:gd name="T26" fmla="*/ 50 w 60"/>
                <a:gd name="T27" fmla="*/ 28 h 62"/>
                <a:gd name="T28" fmla="*/ 42 w 60"/>
                <a:gd name="T29" fmla="*/ 19 h 62"/>
                <a:gd name="T30" fmla="*/ 33 w 60"/>
                <a:gd name="T31" fmla="*/ 11 h 62"/>
                <a:gd name="T32" fmla="*/ 22 w 60"/>
                <a:gd name="T33" fmla="*/ 5 h 62"/>
                <a:gd name="T34" fmla="*/ 12 w 60"/>
                <a:gd name="T35" fmla="*/ 1 h 62"/>
                <a:gd name="T36" fmla="*/ 0 w 60"/>
                <a:gd name="T37" fmla="*/ 0 h 62"/>
                <a:gd name="T38" fmla="*/ 0 w 60"/>
                <a:gd name="T39" fmla="*/ 0 h 62"/>
                <a:gd name="T40" fmla="*/ 0 w 60"/>
                <a:gd name="T41" fmla="*/ 1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0" y="16"/>
                  </a:moveTo>
                  <a:lnTo>
                    <a:pt x="0" y="16"/>
                  </a:lnTo>
                  <a:lnTo>
                    <a:pt x="8" y="16"/>
                  </a:lnTo>
                  <a:lnTo>
                    <a:pt x="17" y="19"/>
                  </a:lnTo>
                  <a:lnTo>
                    <a:pt x="25" y="24"/>
                  </a:lnTo>
                  <a:lnTo>
                    <a:pt x="31" y="29"/>
                  </a:lnTo>
                  <a:lnTo>
                    <a:pt x="37" y="36"/>
                  </a:lnTo>
                  <a:lnTo>
                    <a:pt x="41" y="44"/>
                  </a:lnTo>
                  <a:lnTo>
                    <a:pt x="43" y="53"/>
                  </a:lnTo>
                  <a:lnTo>
                    <a:pt x="45" y="62"/>
                  </a:lnTo>
                  <a:lnTo>
                    <a:pt x="60" y="62"/>
                  </a:lnTo>
                  <a:lnTo>
                    <a:pt x="59" y="50"/>
                  </a:lnTo>
                  <a:lnTo>
                    <a:pt x="55" y="38"/>
                  </a:lnTo>
                  <a:lnTo>
                    <a:pt x="50" y="28"/>
                  </a:lnTo>
                  <a:lnTo>
                    <a:pt x="42" y="19"/>
                  </a:lnTo>
                  <a:lnTo>
                    <a:pt x="33" y="11"/>
                  </a:lnTo>
                  <a:lnTo>
                    <a:pt x="22" y="5"/>
                  </a:lnTo>
                  <a:lnTo>
                    <a:pt x="12" y="1"/>
                  </a:lnTo>
                  <a:lnTo>
                    <a:pt x="0"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 name="Freeform 726"/>
            <p:cNvSpPr>
              <a:spLocks/>
            </p:cNvSpPr>
            <p:nvPr userDrawn="1"/>
          </p:nvSpPr>
          <p:spPr bwMode="auto">
            <a:xfrm>
              <a:off x="5270" y="149"/>
              <a:ext cx="62" cy="62"/>
            </a:xfrm>
            <a:custGeom>
              <a:avLst/>
              <a:gdLst>
                <a:gd name="T0" fmla="*/ 16 w 62"/>
                <a:gd name="T1" fmla="*/ 62 h 62"/>
                <a:gd name="T2" fmla="*/ 16 w 62"/>
                <a:gd name="T3" fmla="*/ 62 h 62"/>
                <a:gd name="T4" fmla="*/ 17 w 62"/>
                <a:gd name="T5" fmla="*/ 53 h 62"/>
                <a:gd name="T6" fmla="*/ 20 w 62"/>
                <a:gd name="T7" fmla="*/ 44 h 62"/>
                <a:gd name="T8" fmla="*/ 24 w 62"/>
                <a:gd name="T9" fmla="*/ 36 h 62"/>
                <a:gd name="T10" fmla="*/ 29 w 62"/>
                <a:gd name="T11" fmla="*/ 29 h 62"/>
                <a:gd name="T12" fmla="*/ 36 w 62"/>
                <a:gd name="T13" fmla="*/ 24 h 62"/>
                <a:gd name="T14" fmla="*/ 43 w 62"/>
                <a:gd name="T15" fmla="*/ 19 h 62"/>
                <a:gd name="T16" fmla="*/ 53 w 62"/>
                <a:gd name="T17" fmla="*/ 16 h 62"/>
                <a:gd name="T18" fmla="*/ 62 w 62"/>
                <a:gd name="T19" fmla="*/ 16 h 62"/>
                <a:gd name="T20" fmla="*/ 62 w 62"/>
                <a:gd name="T21" fmla="*/ 0 h 62"/>
                <a:gd name="T22" fmla="*/ 49 w 62"/>
                <a:gd name="T23" fmla="*/ 1 h 62"/>
                <a:gd name="T24" fmla="*/ 38 w 62"/>
                <a:gd name="T25" fmla="*/ 5 h 62"/>
                <a:gd name="T26" fmla="*/ 28 w 62"/>
                <a:gd name="T27" fmla="*/ 11 h 62"/>
                <a:gd name="T28" fmla="*/ 18 w 62"/>
                <a:gd name="T29" fmla="*/ 19 h 62"/>
                <a:gd name="T30" fmla="*/ 11 w 62"/>
                <a:gd name="T31" fmla="*/ 28 h 62"/>
                <a:gd name="T32" fmla="*/ 5 w 62"/>
                <a:gd name="T33" fmla="*/ 38 h 62"/>
                <a:gd name="T34" fmla="*/ 1 w 62"/>
                <a:gd name="T35" fmla="*/ 50 h 62"/>
                <a:gd name="T36" fmla="*/ 0 w 62"/>
                <a:gd name="T37" fmla="*/ 62 h 62"/>
                <a:gd name="T38" fmla="*/ 0 w 62"/>
                <a:gd name="T39" fmla="*/ 62 h 62"/>
                <a:gd name="T40" fmla="*/ 16 w 62"/>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16" y="62"/>
                  </a:moveTo>
                  <a:lnTo>
                    <a:pt x="16" y="62"/>
                  </a:lnTo>
                  <a:lnTo>
                    <a:pt x="17" y="53"/>
                  </a:lnTo>
                  <a:lnTo>
                    <a:pt x="20" y="44"/>
                  </a:lnTo>
                  <a:lnTo>
                    <a:pt x="24" y="36"/>
                  </a:lnTo>
                  <a:lnTo>
                    <a:pt x="29" y="29"/>
                  </a:lnTo>
                  <a:lnTo>
                    <a:pt x="36" y="24"/>
                  </a:lnTo>
                  <a:lnTo>
                    <a:pt x="43" y="19"/>
                  </a:lnTo>
                  <a:lnTo>
                    <a:pt x="53" y="16"/>
                  </a:lnTo>
                  <a:lnTo>
                    <a:pt x="62" y="16"/>
                  </a:lnTo>
                  <a:lnTo>
                    <a:pt x="62" y="0"/>
                  </a:lnTo>
                  <a:lnTo>
                    <a:pt x="49" y="1"/>
                  </a:lnTo>
                  <a:lnTo>
                    <a:pt x="38" y="5"/>
                  </a:lnTo>
                  <a:lnTo>
                    <a:pt x="28" y="11"/>
                  </a:lnTo>
                  <a:lnTo>
                    <a:pt x="18" y="19"/>
                  </a:lnTo>
                  <a:lnTo>
                    <a:pt x="11" y="28"/>
                  </a:lnTo>
                  <a:lnTo>
                    <a:pt x="5" y="38"/>
                  </a:lnTo>
                  <a:lnTo>
                    <a:pt x="1" y="50"/>
                  </a:lnTo>
                  <a:lnTo>
                    <a:pt x="0" y="62"/>
                  </a:lnTo>
                  <a:lnTo>
                    <a:pt x="16" y="6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 name="Freeform 727"/>
            <p:cNvSpPr>
              <a:spLocks/>
            </p:cNvSpPr>
            <p:nvPr userDrawn="1"/>
          </p:nvSpPr>
          <p:spPr bwMode="auto">
            <a:xfrm>
              <a:off x="5270" y="211"/>
              <a:ext cx="62" cy="62"/>
            </a:xfrm>
            <a:custGeom>
              <a:avLst/>
              <a:gdLst>
                <a:gd name="T0" fmla="*/ 62 w 62"/>
                <a:gd name="T1" fmla="*/ 46 h 62"/>
                <a:gd name="T2" fmla="*/ 62 w 62"/>
                <a:gd name="T3" fmla="*/ 46 h 62"/>
                <a:gd name="T4" fmla="*/ 53 w 62"/>
                <a:gd name="T5" fmla="*/ 46 h 62"/>
                <a:gd name="T6" fmla="*/ 43 w 62"/>
                <a:gd name="T7" fmla="*/ 44 h 62"/>
                <a:gd name="T8" fmla="*/ 36 w 62"/>
                <a:gd name="T9" fmla="*/ 38 h 62"/>
                <a:gd name="T10" fmla="*/ 29 w 62"/>
                <a:gd name="T11" fmla="*/ 33 h 62"/>
                <a:gd name="T12" fmla="*/ 24 w 62"/>
                <a:gd name="T13" fmla="*/ 26 h 62"/>
                <a:gd name="T14" fmla="*/ 20 w 62"/>
                <a:gd name="T15" fmla="*/ 19 h 62"/>
                <a:gd name="T16" fmla="*/ 17 w 62"/>
                <a:gd name="T17" fmla="*/ 9 h 62"/>
                <a:gd name="T18" fmla="*/ 16 w 62"/>
                <a:gd name="T19" fmla="*/ 0 h 62"/>
                <a:gd name="T20" fmla="*/ 0 w 62"/>
                <a:gd name="T21" fmla="*/ 0 h 62"/>
                <a:gd name="T22" fmla="*/ 1 w 62"/>
                <a:gd name="T23" fmla="*/ 12 h 62"/>
                <a:gd name="T24" fmla="*/ 5 w 62"/>
                <a:gd name="T25" fmla="*/ 24 h 62"/>
                <a:gd name="T26" fmla="*/ 11 w 62"/>
                <a:gd name="T27" fmla="*/ 34 h 62"/>
                <a:gd name="T28" fmla="*/ 18 w 62"/>
                <a:gd name="T29" fmla="*/ 44 h 62"/>
                <a:gd name="T30" fmla="*/ 28 w 62"/>
                <a:gd name="T31" fmla="*/ 52 h 62"/>
                <a:gd name="T32" fmla="*/ 38 w 62"/>
                <a:gd name="T33" fmla="*/ 57 h 62"/>
                <a:gd name="T34" fmla="*/ 49 w 62"/>
                <a:gd name="T35" fmla="*/ 61 h 62"/>
                <a:gd name="T36" fmla="*/ 62 w 62"/>
                <a:gd name="T37" fmla="*/ 62 h 62"/>
                <a:gd name="T38" fmla="*/ 62 w 62"/>
                <a:gd name="T39" fmla="*/ 62 h 62"/>
                <a:gd name="T40" fmla="*/ 62 w 62"/>
                <a:gd name="T41" fmla="*/ 4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62" y="46"/>
                  </a:moveTo>
                  <a:lnTo>
                    <a:pt x="62" y="46"/>
                  </a:lnTo>
                  <a:lnTo>
                    <a:pt x="53" y="46"/>
                  </a:lnTo>
                  <a:lnTo>
                    <a:pt x="43" y="44"/>
                  </a:lnTo>
                  <a:lnTo>
                    <a:pt x="36" y="38"/>
                  </a:lnTo>
                  <a:lnTo>
                    <a:pt x="29" y="33"/>
                  </a:lnTo>
                  <a:lnTo>
                    <a:pt x="24" y="26"/>
                  </a:lnTo>
                  <a:lnTo>
                    <a:pt x="20" y="19"/>
                  </a:lnTo>
                  <a:lnTo>
                    <a:pt x="17" y="9"/>
                  </a:lnTo>
                  <a:lnTo>
                    <a:pt x="16" y="0"/>
                  </a:lnTo>
                  <a:lnTo>
                    <a:pt x="0" y="0"/>
                  </a:lnTo>
                  <a:lnTo>
                    <a:pt x="1" y="12"/>
                  </a:lnTo>
                  <a:lnTo>
                    <a:pt x="5" y="24"/>
                  </a:lnTo>
                  <a:lnTo>
                    <a:pt x="11" y="34"/>
                  </a:lnTo>
                  <a:lnTo>
                    <a:pt x="18" y="44"/>
                  </a:lnTo>
                  <a:lnTo>
                    <a:pt x="28" y="52"/>
                  </a:lnTo>
                  <a:lnTo>
                    <a:pt x="38" y="57"/>
                  </a:lnTo>
                  <a:lnTo>
                    <a:pt x="49" y="61"/>
                  </a:lnTo>
                  <a:lnTo>
                    <a:pt x="62" y="62"/>
                  </a:lnTo>
                  <a:lnTo>
                    <a:pt x="62"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 name="Freeform 728"/>
            <p:cNvSpPr>
              <a:spLocks/>
            </p:cNvSpPr>
            <p:nvPr userDrawn="1"/>
          </p:nvSpPr>
          <p:spPr bwMode="auto">
            <a:xfrm>
              <a:off x="5350" y="49"/>
              <a:ext cx="32" cy="31"/>
            </a:xfrm>
            <a:custGeom>
              <a:avLst/>
              <a:gdLst>
                <a:gd name="T0" fmla="*/ 32 w 32"/>
                <a:gd name="T1" fmla="*/ 17 h 31"/>
                <a:gd name="T2" fmla="*/ 32 w 32"/>
                <a:gd name="T3" fmla="*/ 14 h 31"/>
                <a:gd name="T4" fmla="*/ 32 w 32"/>
                <a:gd name="T5" fmla="*/ 13 h 31"/>
                <a:gd name="T6" fmla="*/ 30 w 32"/>
                <a:gd name="T7" fmla="*/ 10 h 31"/>
                <a:gd name="T8" fmla="*/ 29 w 32"/>
                <a:gd name="T9" fmla="*/ 9 h 31"/>
                <a:gd name="T10" fmla="*/ 29 w 32"/>
                <a:gd name="T11" fmla="*/ 6 h 31"/>
                <a:gd name="T12" fmla="*/ 27 w 32"/>
                <a:gd name="T13" fmla="*/ 5 h 31"/>
                <a:gd name="T14" fmla="*/ 25 w 32"/>
                <a:gd name="T15" fmla="*/ 4 h 31"/>
                <a:gd name="T16" fmla="*/ 24 w 32"/>
                <a:gd name="T17" fmla="*/ 2 h 31"/>
                <a:gd name="T18" fmla="*/ 23 w 32"/>
                <a:gd name="T19" fmla="*/ 2 h 31"/>
                <a:gd name="T20" fmla="*/ 20 w 32"/>
                <a:gd name="T21" fmla="*/ 1 h 31"/>
                <a:gd name="T22" fmla="*/ 19 w 32"/>
                <a:gd name="T23" fmla="*/ 1 h 31"/>
                <a:gd name="T24" fmla="*/ 16 w 32"/>
                <a:gd name="T25" fmla="*/ 0 h 31"/>
                <a:gd name="T26" fmla="*/ 15 w 32"/>
                <a:gd name="T27" fmla="*/ 1 h 31"/>
                <a:gd name="T28" fmla="*/ 12 w 32"/>
                <a:gd name="T29" fmla="*/ 1 h 31"/>
                <a:gd name="T30" fmla="*/ 9 w 32"/>
                <a:gd name="T31" fmla="*/ 2 h 31"/>
                <a:gd name="T32" fmla="*/ 8 w 32"/>
                <a:gd name="T33" fmla="*/ 2 h 31"/>
                <a:gd name="T34" fmla="*/ 7 w 32"/>
                <a:gd name="T35" fmla="*/ 4 h 31"/>
                <a:gd name="T36" fmla="*/ 6 w 32"/>
                <a:gd name="T37" fmla="*/ 5 h 31"/>
                <a:gd name="T38" fmla="*/ 4 w 32"/>
                <a:gd name="T39" fmla="*/ 6 h 31"/>
                <a:gd name="T40" fmla="*/ 3 w 32"/>
                <a:gd name="T41" fmla="*/ 9 h 31"/>
                <a:gd name="T42" fmla="*/ 2 w 32"/>
                <a:gd name="T43" fmla="*/ 10 h 31"/>
                <a:gd name="T44" fmla="*/ 0 w 32"/>
                <a:gd name="T45" fmla="*/ 13 h 31"/>
                <a:gd name="T46" fmla="*/ 0 w 32"/>
                <a:gd name="T47" fmla="*/ 14 h 31"/>
                <a:gd name="T48" fmla="*/ 0 w 32"/>
                <a:gd name="T49" fmla="*/ 17 h 31"/>
                <a:gd name="T50" fmla="*/ 0 w 32"/>
                <a:gd name="T51" fmla="*/ 20 h 31"/>
                <a:gd name="T52" fmla="*/ 0 w 32"/>
                <a:gd name="T53" fmla="*/ 21 h 31"/>
                <a:gd name="T54" fmla="*/ 2 w 32"/>
                <a:gd name="T55" fmla="*/ 22 h 31"/>
                <a:gd name="T56" fmla="*/ 3 w 32"/>
                <a:gd name="T57" fmla="*/ 25 h 31"/>
                <a:gd name="T58" fmla="*/ 4 w 32"/>
                <a:gd name="T59" fmla="*/ 26 h 31"/>
                <a:gd name="T60" fmla="*/ 6 w 32"/>
                <a:gd name="T61" fmla="*/ 28 h 31"/>
                <a:gd name="T62" fmla="*/ 7 w 32"/>
                <a:gd name="T63" fmla="*/ 29 h 31"/>
                <a:gd name="T64" fmla="*/ 8 w 32"/>
                <a:gd name="T65" fmla="*/ 30 h 31"/>
                <a:gd name="T66" fmla="*/ 9 w 32"/>
                <a:gd name="T67" fmla="*/ 31 h 31"/>
                <a:gd name="T68" fmla="*/ 12 w 32"/>
                <a:gd name="T69" fmla="*/ 31 h 31"/>
                <a:gd name="T70" fmla="*/ 15 w 32"/>
                <a:gd name="T71" fmla="*/ 31 h 31"/>
                <a:gd name="T72" fmla="*/ 16 w 32"/>
                <a:gd name="T73" fmla="*/ 31 h 31"/>
                <a:gd name="T74" fmla="*/ 19 w 32"/>
                <a:gd name="T75" fmla="*/ 31 h 31"/>
                <a:gd name="T76" fmla="*/ 20 w 32"/>
                <a:gd name="T77" fmla="*/ 31 h 31"/>
                <a:gd name="T78" fmla="*/ 23 w 32"/>
                <a:gd name="T79" fmla="*/ 31 h 31"/>
                <a:gd name="T80" fmla="*/ 24 w 32"/>
                <a:gd name="T81" fmla="*/ 30 h 31"/>
                <a:gd name="T82" fmla="*/ 25 w 32"/>
                <a:gd name="T83" fmla="*/ 29 h 31"/>
                <a:gd name="T84" fmla="*/ 27 w 32"/>
                <a:gd name="T85" fmla="*/ 28 h 31"/>
                <a:gd name="T86" fmla="*/ 29 w 32"/>
                <a:gd name="T87" fmla="*/ 26 h 31"/>
                <a:gd name="T88" fmla="*/ 29 w 32"/>
                <a:gd name="T89" fmla="*/ 25 h 31"/>
                <a:gd name="T90" fmla="*/ 30 w 32"/>
                <a:gd name="T91" fmla="*/ 22 h 31"/>
                <a:gd name="T92" fmla="*/ 32 w 32"/>
                <a:gd name="T93" fmla="*/ 21 h 31"/>
                <a:gd name="T94" fmla="*/ 32 w 32"/>
                <a:gd name="T95" fmla="*/ 20 h 31"/>
                <a:gd name="T96" fmla="*/ 32 w 32"/>
                <a:gd name="T97" fmla="*/ 17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7"/>
                  </a:moveTo>
                  <a:lnTo>
                    <a:pt x="32" y="14"/>
                  </a:lnTo>
                  <a:lnTo>
                    <a:pt x="32" y="13"/>
                  </a:lnTo>
                  <a:lnTo>
                    <a:pt x="30" y="10"/>
                  </a:lnTo>
                  <a:lnTo>
                    <a:pt x="29" y="9"/>
                  </a:lnTo>
                  <a:lnTo>
                    <a:pt x="29" y="6"/>
                  </a:lnTo>
                  <a:lnTo>
                    <a:pt x="27" y="5"/>
                  </a:lnTo>
                  <a:lnTo>
                    <a:pt x="25" y="4"/>
                  </a:lnTo>
                  <a:lnTo>
                    <a:pt x="24" y="2"/>
                  </a:lnTo>
                  <a:lnTo>
                    <a:pt x="23" y="2"/>
                  </a:lnTo>
                  <a:lnTo>
                    <a:pt x="20" y="1"/>
                  </a:lnTo>
                  <a:lnTo>
                    <a:pt x="19" y="1"/>
                  </a:lnTo>
                  <a:lnTo>
                    <a:pt x="16" y="0"/>
                  </a:lnTo>
                  <a:lnTo>
                    <a:pt x="15" y="1"/>
                  </a:lnTo>
                  <a:lnTo>
                    <a:pt x="12" y="1"/>
                  </a:lnTo>
                  <a:lnTo>
                    <a:pt x="9" y="2"/>
                  </a:lnTo>
                  <a:lnTo>
                    <a:pt x="8" y="2"/>
                  </a:lnTo>
                  <a:lnTo>
                    <a:pt x="7" y="4"/>
                  </a:lnTo>
                  <a:lnTo>
                    <a:pt x="6" y="5"/>
                  </a:lnTo>
                  <a:lnTo>
                    <a:pt x="4" y="6"/>
                  </a:lnTo>
                  <a:lnTo>
                    <a:pt x="3" y="9"/>
                  </a:lnTo>
                  <a:lnTo>
                    <a:pt x="2" y="10"/>
                  </a:lnTo>
                  <a:lnTo>
                    <a:pt x="0" y="13"/>
                  </a:lnTo>
                  <a:lnTo>
                    <a:pt x="0" y="14"/>
                  </a:lnTo>
                  <a:lnTo>
                    <a:pt x="0" y="17"/>
                  </a:lnTo>
                  <a:lnTo>
                    <a:pt x="0" y="20"/>
                  </a:lnTo>
                  <a:lnTo>
                    <a:pt x="0" y="21"/>
                  </a:lnTo>
                  <a:lnTo>
                    <a:pt x="2" y="22"/>
                  </a:lnTo>
                  <a:lnTo>
                    <a:pt x="3" y="25"/>
                  </a:lnTo>
                  <a:lnTo>
                    <a:pt x="4" y="26"/>
                  </a:lnTo>
                  <a:lnTo>
                    <a:pt x="6" y="28"/>
                  </a:lnTo>
                  <a:lnTo>
                    <a:pt x="7" y="29"/>
                  </a:lnTo>
                  <a:lnTo>
                    <a:pt x="8" y="30"/>
                  </a:lnTo>
                  <a:lnTo>
                    <a:pt x="9" y="31"/>
                  </a:lnTo>
                  <a:lnTo>
                    <a:pt x="12" y="31"/>
                  </a:lnTo>
                  <a:lnTo>
                    <a:pt x="15" y="31"/>
                  </a:lnTo>
                  <a:lnTo>
                    <a:pt x="16" y="31"/>
                  </a:lnTo>
                  <a:lnTo>
                    <a:pt x="19" y="31"/>
                  </a:lnTo>
                  <a:lnTo>
                    <a:pt x="20" y="31"/>
                  </a:lnTo>
                  <a:lnTo>
                    <a:pt x="23" y="31"/>
                  </a:lnTo>
                  <a:lnTo>
                    <a:pt x="24" y="30"/>
                  </a:lnTo>
                  <a:lnTo>
                    <a:pt x="25" y="29"/>
                  </a:lnTo>
                  <a:lnTo>
                    <a:pt x="27" y="28"/>
                  </a:lnTo>
                  <a:lnTo>
                    <a:pt x="29" y="26"/>
                  </a:lnTo>
                  <a:lnTo>
                    <a:pt x="29" y="25"/>
                  </a:lnTo>
                  <a:lnTo>
                    <a:pt x="30" y="22"/>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 name="Freeform 729"/>
            <p:cNvSpPr>
              <a:spLocks/>
            </p:cNvSpPr>
            <p:nvPr userDrawn="1"/>
          </p:nvSpPr>
          <p:spPr bwMode="auto">
            <a:xfrm>
              <a:off x="5270" y="347"/>
              <a:ext cx="32" cy="32"/>
            </a:xfrm>
            <a:custGeom>
              <a:avLst/>
              <a:gdLst>
                <a:gd name="T0" fmla="*/ 32 w 32"/>
                <a:gd name="T1" fmla="*/ 16 h 32"/>
                <a:gd name="T2" fmla="*/ 32 w 32"/>
                <a:gd name="T3" fmla="*/ 14 h 32"/>
                <a:gd name="T4" fmla="*/ 32 w 32"/>
                <a:gd name="T5" fmla="*/ 12 h 32"/>
                <a:gd name="T6" fmla="*/ 30 w 32"/>
                <a:gd name="T7" fmla="*/ 10 h 32"/>
                <a:gd name="T8" fmla="*/ 29 w 32"/>
                <a:gd name="T9" fmla="*/ 8 h 32"/>
                <a:gd name="T10" fmla="*/ 29 w 32"/>
                <a:gd name="T11" fmla="*/ 7 h 32"/>
                <a:gd name="T12" fmla="*/ 26 w 32"/>
                <a:gd name="T13" fmla="*/ 5 h 32"/>
                <a:gd name="T14" fmla="*/ 25 w 32"/>
                <a:gd name="T15" fmla="*/ 4 h 32"/>
                <a:gd name="T16" fmla="*/ 24 w 32"/>
                <a:gd name="T17" fmla="*/ 3 h 32"/>
                <a:gd name="T18" fmla="*/ 22 w 32"/>
                <a:gd name="T19" fmla="*/ 1 h 32"/>
                <a:gd name="T20" fmla="*/ 20 w 32"/>
                <a:gd name="T21" fmla="*/ 1 h 32"/>
                <a:gd name="T22" fmla="*/ 18 w 32"/>
                <a:gd name="T23" fmla="*/ 1 h 32"/>
                <a:gd name="T24" fmla="*/ 16 w 32"/>
                <a:gd name="T25" fmla="*/ 0 h 32"/>
                <a:gd name="T26" fmla="*/ 13 w 32"/>
                <a:gd name="T27" fmla="*/ 1 h 32"/>
                <a:gd name="T28" fmla="*/ 12 w 32"/>
                <a:gd name="T29" fmla="*/ 1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10 h 32"/>
                <a:gd name="T44" fmla="*/ 0 w 32"/>
                <a:gd name="T45" fmla="*/ 12 h 32"/>
                <a:gd name="T46" fmla="*/ 0 w 32"/>
                <a:gd name="T47" fmla="*/ 14 h 32"/>
                <a:gd name="T48" fmla="*/ 0 w 32"/>
                <a:gd name="T49" fmla="*/ 16 h 32"/>
                <a:gd name="T50" fmla="*/ 0 w 32"/>
                <a:gd name="T51" fmla="*/ 18 h 32"/>
                <a:gd name="T52" fmla="*/ 0 w 32"/>
                <a:gd name="T53" fmla="*/ 21 h 32"/>
                <a:gd name="T54" fmla="*/ 1 w 32"/>
                <a:gd name="T55" fmla="*/ 22 h 32"/>
                <a:gd name="T56" fmla="*/ 1 w 32"/>
                <a:gd name="T57" fmla="*/ 25 h 32"/>
                <a:gd name="T58" fmla="*/ 3 w 32"/>
                <a:gd name="T59" fmla="*/ 26 h 32"/>
                <a:gd name="T60" fmla="*/ 4 w 32"/>
                <a:gd name="T61" fmla="*/ 28 h 32"/>
                <a:gd name="T62" fmla="*/ 5 w 32"/>
                <a:gd name="T63" fmla="*/ 29 h 32"/>
                <a:gd name="T64" fmla="*/ 8 w 32"/>
                <a:gd name="T65" fmla="*/ 30 h 32"/>
                <a:gd name="T66" fmla="*/ 9 w 32"/>
                <a:gd name="T67" fmla="*/ 30 h 32"/>
                <a:gd name="T68" fmla="*/ 12 w 32"/>
                <a:gd name="T69" fmla="*/ 32 h 32"/>
                <a:gd name="T70" fmla="*/ 13 w 32"/>
                <a:gd name="T71" fmla="*/ 32 h 32"/>
                <a:gd name="T72" fmla="*/ 16 w 32"/>
                <a:gd name="T73" fmla="*/ 32 h 32"/>
                <a:gd name="T74" fmla="*/ 18 w 32"/>
                <a:gd name="T75" fmla="*/ 32 h 32"/>
                <a:gd name="T76" fmla="*/ 20 w 32"/>
                <a:gd name="T77" fmla="*/ 32 h 32"/>
                <a:gd name="T78" fmla="*/ 22 w 32"/>
                <a:gd name="T79" fmla="*/ 30 h 32"/>
                <a:gd name="T80" fmla="*/ 24 w 32"/>
                <a:gd name="T81" fmla="*/ 30 h 32"/>
                <a:gd name="T82" fmla="*/ 25 w 32"/>
                <a:gd name="T83" fmla="*/ 29 h 32"/>
                <a:gd name="T84" fmla="*/ 26 w 32"/>
                <a:gd name="T85" fmla="*/ 28 h 32"/>
                <a:gd name="T86" fmla="*/ 29 w 32"/>
                <a:gd name="T87" fmla="*/ 26 h 32"/>
                <a:gd name="T88" fmla="*/ 29 w 32"/>
                <a:gd name="T89" fmla="*/ 25 h 32"/>
                <a:gd name="T90" fmla="*/ 30 w 32"/>
                <a:gd name="T91" fmla="*/ 22 h 32"/>
                <a:gd name="T92" fmla="*/ 32 w 32"/>
                <a:gd name="T93" fmla="*/ 21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4"/>
                  </a:lnTo>
                  <a:lnTo>
                    <a:pt x="32" y="12"/>
                  </a:lnTo>
                  <a:lnTo>
                    <a:pt x="30" y="10"/>
                  </a:lnTo>
                  <a:lnTo>
                    <a:pt x="29" y="8"/>
                  </a:lnTo>
                  <a:lnTo>
                    <a:pt x="29" y="7"/>
                  </a:lnTo>
                  <a:lnTo>
                    <a:pt x="26" y="5"/>
                  </a:lnTo>
                  <a:lnTo>
                    <a:pt x="25" y="4"/>
                  </a:lnTo>
                  <a:lnTo>
                    <a:pt x="24" y="3"/>
                  </a:lnTo>
                  <a:lnTo>
                    <a:pt x="22" y="1"/>
                  </a:lnTo>
                  <a:lnTo>
                    <a:pt x="20" y="1"/>
                  </a:lnTo>
                  <a:lnTo>
                    <a:pt x="18" y="1"/>
                  </a:lnTo>
                  <a:lnTo>
                    <a:pt x="16" y="0"/>
                  </a:lnTo>
                  <a:lnTo>
                    <a:pt x="13" y="1"/>
                  </a:lnTo>
                  <a:lnTo>
                    <a:pt x="12" y="1"/>
                  </a:lnTo>
                  <a:lnTo>
                    <a:pt x="9" y="1"/>
                  </a:lnTo>
                  <a:lnTo>
                    <a:pt x="8" y="3"/>
                  </a:lnTo>
                  <a:lnTo>
                    <a:pt x="5" y="4"/>
                  </a:lnTo>
                  <a:lnTo>
                    <a:pt x="4" y="5"/>
                  </a:lnTo>
                  <a:lnTo>
                    <a:pt x="3" y="7"/>
                  </a:lnTo>
                  <a:lnTo>
                    <a:pt x="1" y="8"/>
                  </a:lnTo>
                  <a:lnTo>
                    <a:pt x="1" y="10"/>
                  </a:lnTo>
                  <a:lnTo>
                    <a:pt x="0" y="12"/>
                  </a:lnTo>
                  <a:lnTo>
                    <a:pt x="0" y="14"/>
                  </a:lnTo>
                  <a:lnTo>
                    <a:pt x="0" y="16"/>
                  </a:lnTo>
                  <a:lnTo>
                    <a:pt x="0" y="18"/>
                  </a:lnTo>
                  <a:lnTo>
                    <a:pt x="0" y="21"/>
                  </a:lnTo>
                  <a:lnTo>
                    <a:pt x="1" y="22"/>
                  </a:lnTo>
                  <a:lnTo>
                    <a:pt x="1" y="25"/>
                  </a:lnTo>
                  <a:lnTo>
                    <a:pt x="3" y="26"/>
                  </a:lnTo>
                  <a:lnTo>
                    <a:pt x="4" y="28"/>
                  </a:lnTo>
                  <a:lnTo>
                    <a:pt x="5" y="29"/>
                  </a:lnTo>
                  <a:lnTo>
                    <a:pt x="8" y="30"/>
                  </a:lnTo>
                  <a:lnTo>
                    <a:pt x="9" y="30"/>
                  </a:lnTo>
                  <a:lnTo>
                    <a:pt x="12" y="32"/>
                  </a:lnTo>
                  <a:lnTo>
                    <a:pt x="13" y="32"/>
                  </a:lnTo>
                  <a:lnTo>
                    <a:pt x="16" y="32"/>
                  </a:lnTo>
                  <a:lnTo>
                    <a:pt x="18" y="32"/>
                  </a:lnTo>
                  <a:lnTo>
                    <a:pt x="20" y="32"/>
                  </a:lnTo>
                  <a:lnTo>
                    <a:pt x="22" y="30"/>
                  </a:lnTo>
                  <a:lnTo>
                    <a:pt x="24" y="30"/>
                  </a:lnTo>
                  <a:lnTo>
                    <a:pt x="25" y="29"/>
                  </a:lnTo>
                  <a:lnTo>
                    <a:pt x="26" y="28"/>
                  </a:lnTo>
                  <a:lnTo>
                    <a:pt x="29" y="26"/>
                  </a:lnTo>
                  <a:lnTo>
                    <a:pt x="29" y="25"/>
                  </a:lnTo>
                  <a:lnTo>
                    <a:pt x="30" y="22"/>
                  </a:lnTo>
                  <a:lnTo>
                    <a:pt x="32"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marL="171450" indent="-171450" algn="l" rtl="0" eaLnBrk="0" fontAlgn="base" hangingPunct="0">
        <a:spcBef>
          <a:spcPct val="0"/>
        </a:spcBef>
        <a:spcAft>
          <a:spcPct val="0"/>
        </a:spcAft>
        <a:defRPr sz="3200" b="1">
          <a:solidFill>
            <a:schemeClr val="tx2"/>
          </a:solidFill>
          <a:latin typeface="+mj-lt"/>
          <a:ea typeface="+mj-ea"/>
          <a:cs typeface="+mj-cs"/>
        </a:defRPr>
      </a:lvl1pPr>
      <a:lvl2pPr marL="171450" indent="-171450" algn="l" rtl="0" eaLnBrk="0" fontAlgn="base" hangingPunct="0">
        <a:spcBef>
          <a:spcPct val="0"/>
        </a:spcBef>
        <a:spcAft>
          <a:spcPct val="0"/>
        </a:spcAft>
        <a:defRPr sz="3200" b="1">
          <a:solidFill>
            <a:schemeClr val="tx2"/>
          </a:solidFill>
          <a:latin typeface="Arial" charset="0"/>
        </a:defRPr>
      </a:lvl2pPr>
      <a:lvl3pPr marL="171450" indent="-171450" algn="l" rtl="0" eaLnBrk="0" fontAlgn="base" hangingPunct="0">
        <a:spcBef>
          <a:spcPct val="0"/>
        </a:spcBef>
        <a:spcAft>
          <a:spcPct val="0"/>
        </a:spcAft>
        <a:defRPr sz="3200" b="1">
          <a:solidFill>
            <a:schemeClr val="tx2"/>
          </a:solidFill>
          <a:latin typeface="Arial" charset="0"/>
        </a:defRPr>
      </a:lvl3pPr>
      <a:lvl4pPr marL="171450" indent="-171450" algn="l" rtl="0" eaLnBrk="0" fontAlgn="base" hangingPunct="0">
        <a:spcBef>
          <a:spcPct val="0"/>
        </a:spcBef>
        <a:spcAft>
          <a:spcPct val="0"/>
        </a:spcAft>
        <a:defRPr sz="3200" b="1">
          <a:solidFill>
            <a:schemeClr val="tx2"/>
          </a:solidFill>
          <a:latin typeface="Arial" charset="0"/>
        </a:defRPr>
      </a:lvl4pPr>
      <a:lvl5pPr marL="171450" indent="-171450" algn="l" rtl="0" eaLnBrk="0" fontAlgn="base" hangingPunct="0">
        <a:spcBef>
          <a:spcPct val="0"/>
        </a:spcBef>
        <a:spcAft>
          <a:spcPct val="0"/>
        </a:spcAft>
        <a:defRPr sz="3200" b="1">
          <a:solidFill>
            <a:schemeClr val="tx2"/>
          </a:solidFill>
          <a:latin typeface="Arial" charset="0"/>
        </a:defRPr>
      </a:lvl5pPr>
      <a:lvl6pPr marL="628650" algn="l" rtl="0" fontAlgn="base">
        <a:spcBef>
          <a:spcPct val="0"/>
        </a:spcBef>
        <a:spcAft>
          <a:spcPct val="0"/>
        </a:spcAft>
        <a:defRPr sz="3200" b="1">
          <a:solidFill>
            <a:schemeClr val="tx2"/>
          </a:solidFill>
          <a:latin typeface="Arial" charset="0"/>
        </a:defRPr>
      </a:lvl6pPr>
      <a:lvl7pPr marL="1085850" algn="l" rtl="0" fontAlgn="base">
        <a:spcBef>
          <a:spcPct val="0"/>
        </a:spcBef>
        <a:spcAft>
          <a:spcPct val="0"/>
        </a:spcAft>
        <a:defRPr sz="3200" b="1">
          <a:solidFill>
            <a:schemeClr val="tx2"/>
          </a:solidFill>
          <a:latin typeface="Arial" charset="0"/>
        </a:defRPr>
      </a:lvl7pPr>
      <a:lvl8pPr marL="1543050" algn="l" rtl="0" fontAlgn="base">
        <a:spcBef>
          <a:spcPct val="0"/>
        </a:spcBef>
        <a:spcAft>
          <a:spcPct val="0"/>
        </a:spcAft>
        <a:defRPr sz="3200" b="1">
          <a:solidFill>
            <a:schemeClr val="tx2"/>
          </a:solidFill>
          <a:latin typeface="Arial" charset="0"/>
        </a:defRPr>
      </a:lvl8pPr>
      <a:lvl9pPr marL="200025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50000"/>
        </a:spcBef>
        <a:spcAft>
          <a:spcPct val="0"/>
        </a:spcAft>
        <a:buClr>
          <a:schemeClr val="tx2"/>
        </a:buClr>
        <a:buSzPct val="80000"/>
        <a:buFont typeface="Wingdings" pitchFamily="2" charset="2"/>
        <a:buChar char="n"/>
        <a:defRPr sz="2400" b="1">
          <a:solidFill>
            <a:schemeClr val="tx1"/>
          </a:solidFill>
          <a:latin typeface="+mn-lt"/>
          <a:ea typeface="+mn-ea"/>
          <a:cs typeface="+mn-cs"/>
        </a:defRPr>
      </a:lvl1pPr>
      <a:lvl2pPr marL="796925" indent="-339725" algn="l" rtl="0" eaLnBrk="0" fontAlgn="base" hangingPunct="0">
        <a:lnSpc>
          <a:spcPct val="90000"/>
        </a:lnSpc>
        <a:spcBef>
          <a:spcPct val="35000"/>
        </a:spcBef>
        <a:spcAft>
          <a:spcPct val="0"/>
        </a:spcAft>
        <a:buSzPct val="70000"/>
        <a:buFont typeface="Wingdings" pitchFamily="2" charset="2"/>
        <a:buChar char="l"/>
        <a:defRPr sz="2200">
          <a:solidFill>
            <a:schemeClr val="tx1"/>
          </a:solidFill>
          <a:latin typeface="+mn-lt"/>
        </a:defRPr>
      </a:lvl2pPr>
      <a:lvl3pPr marL="1250950" indent="-223838" algn="l" rtl="0" eaLnBrk="0" fontAlgn="base" hangingPunct="0">
        <a:lnSpc>
          <a:spcPct val="90000"/>
        </a:lnSpc>
        <a:spcBef>
          <a:spcPct val="35000"/>
        </a:spcBef>
        <a:spcAft>
          <a:spcPct val="0"/>
        </a:spcAft>
        <a:buSzPct val="60000"/>
        <a:buFont typeface="Wingdings" pitchFamily="2" charset="2"/>
        <a:buChar char="u"/>
        <a:defRPr sz="2000">
          <a:solidFill>
            <a:schemeClr val="tx1"/>
          </a:solidFill>
          <a:latin typeface="+mn-lt"/>
        </a:defRPr>
      </a:lvl3pPr>
      <a:lvl4pPr marL="1712913"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marL="0" indent="171450" algn="ctr" eaLnBrk="1" hangingPunct="1"/>
            <a:r>
              <a:rPr lang="en-US" altLang="en-US" smtClean="0"/>
              <a:t>Extraction, LVS and </a:t>
            </a:r>
            <a:br>
              <a:rPr lang="en-US" altLang="en-US" smtClean="0"/>
            </a:br>
            <a:r>
              <a:rPr lang="en-US" altLang="en-US" smtClean="0"/>
              <a:t> Post-layout simulation</a:t>
            </a:r>
          </a:p>
        </p:txBody>
      </p:sp>
      <p:sp>
        <p:nvSpPr>
          <p:cNvPr id="3075" name="TextBox 1"/>
          <p:cNvSpPr txBox="1">
            <a:spLocks noChangeArrowheads="1"/>
          </p:cNvSpPr>
          <p:nvPr/>
        </p:nvSpPr>
        <p:spPr bwMode="auto">
          <a:xfrm>
            <a:off x="1747838" y="3695700"/>
            <a:ext cx="2081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SzTx/>
              <a:buFontTx/>
              <a:buNone/>
            </a:pPr>
            <a:r>
              <a:rPr lang="en-GB" altLang="en-US" b="0" dirty="0">
                <a:latin typeface="Times New Roman" pitchFamily="18" charset="0"/>
              </a:rPr>
              <a:t>Dr Basel Halak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indent="0" eaLnBrk="1" hangingPunct="1"/>
            <a:r>
              <a:rPr lang="en-GB" altLang="en-US" smtClean="0"/>
              <a:t>Layout versus schematic (LVS)</a:t>
            </a:r>
          </a:p>
        </p:txBody>
      </p:sp>
      <p:sp>
        <p:nvSpPr>
          <p:cNvPr id="12291" name="Rectangle 3"/>
          <p:cNvSpPr>
            <a:spLocks noGrp="1" noChangeArrowheads="1"/>
          </p:cNvSpPr>
          <p:nvPr>
            <p:ph type="body" idx="1"/>
          </p:nvPr>
        </p:nvSpPr>
        <p:spPr>
          <a:xfrm>
            <a:off x="533400" y="1400175"/>
            <a:ext cx="7931150" cy="4724400"/>
          </a:xfrm>
        </p:spPr>
        <p:txBody>
          <a:bodyPr/>
          <a:lstStyle/>
          <a:p>
            <a:r>
              <a:rPr lang="en-GB" altLang="en-US" smtClean="0"/>
              <a:t>In the main form press </a:t>
            </a:r>
            <a:r>
              <a:rPr lang="en-GB" altLang="en-US" b="0" smtClean="0"/>
              <a:t>OK</a:t>
            </a:r>
            <a:r>
              <a:rPr lang="en-GB" altLang="en-US" smtClean="0"/>
              <a:t> to start LVS. Then you will see the progress window.</a:t>
            </a:r>
          </a:p>
          <a:p>
            <a:endParaRPr lang="en-GB" altLang="en-US" smtClean="0"/>
          </a:p>
        </p:txBody>
      </p:sp>
      <p:pic>
        <p:nvPicPr>
          <p:cNvPr id="122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3565" y="2627535"/>
            <a:ext cx="18319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indent="0" eaLnBrk="1" hangingPunct="1"/>
            <a:r>
              <a:rPr lang="en-GB" altLang="en-US" smtClean="0"/>
              <a:t>Checking the LVS output</a:t>
            </a:r>
          </a:p>
        </p:txBody>
      </p:sp>
      <p:sp>
        <p:nvSpPr>
          <p:cNvPr id="13315" name="Rectangle 3"/>
          <p:cNvSpPr>
            <a:spLocks noGrp="1" noChangeArrowheads="1"/>
          </p:cNvSpPr>
          <p:nvPr>
            <p:ph type="body" idx="1"/>
          </p:nvPr>
        </p:nvSpPr>
        <p:spPr>
          <a:xfrm>
            <a:off x="533400" y="1400175"/>
            <a:ext cx="8007350" cy="4724400"/>
          </a:xfrm>
        </p:spPr>
        <p:txBody>
          <a:bodyPr/>
          <a:lstStyle/>
          <a:p>
            <a:pPr eaLnBrk="1" hangingPunct="1"/>
            <a:r>
              <a:rPr lang="en-GB" altLang="en-US" dirty="0" smtClean="0"/>
              <a:t>If there is nothing wrong, you will receive this message.</a:t>
            </a:r>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p:txBody>
      </p:sp>
      <p:pic>
        <p:nvPicPr>
          <p:cNvPr id="1331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1090" y="2398545"/>
            <a:ext cx="4084637"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indent="0" eaLnBrk="1" hangingPunct="1"/>
            <a:r>
              <a:rPr lang="en-GB" altLang="en-US" smtClean="0"/>
              <a:t>Layout versus schematic (LVS)</a:t>
            </a:r>
          </a:p>
        </p:txBody>
      </p:sp>
      <p:sp>
        <p:nvSpPr>
          <p:cNvPr id="14339" name="Rectangle 3"/>
          <p:cNvSpPr>
            <a:spLocks noGrp="1" noChangeArrowheads="1"/>
          </p:cNvSpPr>
          <p:nvPr>
            <p:ph type="body" idx="1"/>
          </p:nvPr>
        </p:nvSpPr>
        <p:spPr>
          <a:xfrm>
            <a:off x="533400" y="1400175"/>
            <a:ext cx="7931150" cy="4724400"/>
          </a:xfrm>
        </p:spPr>
        <p:txBody>
          <a:bodyPr/>
          <a:lstStyle/>
          <a:p>
            <a:pPr eaLnBrk="1" hangingPunct="1"/>
            <a:r>
              <a:rPr lang="en-GB" altLang="en-US" smtClean="0"/>
              <a:t>Click </a:t>
            </a:r>
            <a:r>
              <a:rPr lang="en-GB" altLang="en-US" b="0" smtClean="0"/>
              <a:t>Yes. </a:t>
            </a:r>
            <a:r>
              <a:rPr lang="en-GB" altLang="en-US" smtClean="0"/>
              <a:t>You will see the Schematic and Layout Match.</a:t>
            </a:r>
          </a:p>
          <a:p>
            <a:endParaRPr lang="en-GB" altLang="en-US" smtClean="0"/>
          </a:p>
        </p:txBody>
      </p:sp>
      <p:pic>
        <p:nvPicPr>
          <p:cNvPr id="1434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2360613"/>
            <a:ext cx="55721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indent="0" eaLnBrk="1" hangingPunct="1"/>
            <a:r>
              <a:rPr lang="en-GB" altLang="en-US" smtClean="0"/>
              <a:t>Typical LVS errors </a:t>
            </a:r>
          </a:p>
        </p:txBody>
      </p:sp>
      <p:sp>
        <p:nvSpPr>
          <p:cNvPr id="15363" name="Rectangle 3"/>
          <p:cNvSpPr>
            <a:spLocks noGrp="1" noChangeArrowheads="1"/>
          </p:cNvSpPr>
          <p:nvPr>
            <p:ph type="body" idx="1"/>
          </p:nvPr>
        </p:nvSpPr>
        <p:spPr>
          <a:xfrm>
            <a:off x="533400" y="1400175"/>
            <a:ext cx="8197850" cy="4724400"/>
          </a:xfrm>
          <a:noFill/>
        </p:spPr>
        <p:txBody>
          <a:bodyPr/>
          <a:lstStyle/>
          <a:p>
            <a:pPr eaLnBrk="1" hangingPunct="1"/>
            <a:r>
              <a:rPr lang="en-GB" altLang="en-US" dirty="0" smtClean="0"/>
              <a:t>In our case you should get at least one error – the terminals don’t all match</a:t>
            </a:r>
          </a:p>
          <a:p>
            <a:pPr eaLnBrk="1" hangingPunct="1"/>
            <a:r>
              <a:rPr lang="en-GB" altLang="en-US" dirty="0" smtClean="0"/>
              <a:t>Reading further on, it is clear that the problem is with the Z terminal in the layout</a:t>
            </a:r>
          </a:p>
          <a:p>
            <a:pPr eaLnBrk="1" hangingPunct="1"/>
            <a:r>
              <a:rPr lang="en-GB" altLang="en-US" dirty="0" smtClean="0"/>
              <a:t>Clearly, I have labelled the output Z in the layout and Y in the schematic – an easy fix.</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indent="0" eaLnBrk="1" hangingPunct="1"/>
            <a:r>
              <a:rPr lang="en-GB" altLang="en-US" smtClean="0"/>
              <a:t>Typical LVS errors </a:t>
            </a:r>
          </a:p>
        </p:txBody>
      </p:sp>
      <p:sp>
        <p:nvSpPr>
          <p:cNvPr id="16387" name="Rectangle 3"/>
          <p:cNvSpPr>
            <a:spLocks noGrp="1" noChangeArrowheads="1"/>
          </p:cNvSpPr>
          <p:nvPr>
            <p:ph type="body" idx="1"/>
          </p:nvPr>
        </p:nvSpPr>
        <p:spPr>
          <a:xfrm>
            <a:off x="526510" y="1177265"/>
            <a:ext cx="8197850" cy="4724400"/>
          </a:xfrm>
          <a:noFill/>
        </p:spPr>
        <p:txBody>
          <a:bodyPr/>
          <a:lstStyle/>
          <a:p>
            <a:pPr eaLnBrk="1" hangingPunct="1"/>
            <a:r>
              <a:rPr lang="en-GB" altLang="en-US" dirty="0" smtClean="0"/>
              <a:t>So of you have LVS errors you will receive the following message which lists all errors.  Click ok to go to Debug Window</a:t>
            </a:r>
          </a:p>
        </p:txBody>
      </p:sp>
      <p:pic>
        <p:nvPicPr>
          <p:cNvPr id="1638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3565" y="2430462"/>
            <a:ext cx="43688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indent="0" eaLnBrk="1" hangingPunct="1"/>
            <a:r>
              <a:rPr lang="en-GB" altLang="en-US" smtClean="0"/>
              <a:t>Typical LVS errors </a:t>
            </a:r>
          </a:p>
        </p:txBody>
      </p:sp>
      <p:sp>
        <p:nvSpPr>
          <p:cNvPr id="17411" name="Rectangle 3"/>
          <p:cNvSpPr>
            <a:spLocks noGrp="1" noChangeArrowheads="1"/>
          </p:cNvSpPr>
          <p:nvPr>
            <p:ph type="body" idx="1"/>
          </p:nvPr>
        </p:nvSpPr>
        <p:spPr>
          <a:xfrm>
            <a:off x="533400" y="1400175"/>
            <a:ext cx="8197850" cy="4724400"/>
          </a:xfrm>
          <a:noFill/>
        </p:spPr>
        <p:txBody>
          <a:bodyPr/>
          <a:lstStyle/>
          <a:p>
            <a:pPr eaLnBrk="1" hangingPunct="1"/>
            <a:r>
              <a:rPr lang="en-GB" altLang="en-US" dirty="0" smtClean="0"/>
              <a:t>LVS Debug Window gives more details on each error in the summary box</a:t>
            </a:r>
          </a:p>
          <a:p>
            <a:pPr eaLnBrk="1" hangingPunct="1"/>
            <a:r>
              <a:rPr lang="en-GB" altLang="en-US" dirty="0"/>
              <a:t>Double click the </a:t>
            </a:r>
            <a:r>
              <a:rPr lang="en-GB" altLang="en-US" dirty="0" smtClean="0"/>
              <a:t>Pins</a:t>
            </a:r>
          </a:p>
        </p:txBody>
      </p:sp>
      <p:pic>
        <p:nvPicPr>
          <p:cNvPr id="174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2470" y="3009185"/>
            <a:ext cx="6499997" cy="281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4037690" y="2703865"/>
            <a:ext cx="2063330" cy="19845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indent="0" eaLnBrk="1" hangingPunct="1"/>
            <a:r>
              <a:rPr lang="en-GB" altLang="en-US" smtClean="0"/>
              <a:t>Typical LVS errors </a:t>
            </a:r>
          </a:p>
        </p:txBody>
      </p:sp>
      <p:sp>
        <p:nvSpPr>
          <p:cNvPr id="18435" name="Rectangle 3"/>
          <p:cNvSpPr>
            <a:spLocks noGrp="1" noChangeArrowheads="1"/>
          </p:cNvSpPr>
          <p:nvPr>
            <p:ph type="body" idx="1"/>
          </p:nvPr>
        </p:nvSpPr>
        <p:spPr>
          <a:xfrm>
            <a:off x="533400" y="1400175"/>
            <a:ext cx="8197850" cy="4724400"/>
          </a:xfrm>
          <a:noFill/>
        </p:spPr>
        <p:txBody>
          <a:bodyPr/>
          <a:lstStyle/>
          <a:p>
            <a:pPr eaLnBrk="1" hangingPunct="1"/>
            <a:r>
              <a:rPr lang="en-GB" altLang="en-US" dirty="0"/>
              <a:t>Y</a:t>
            </a:r>
            <a:r>
              <a:rPr lang="en-GB" altLang="en-US" dirty="0" smtClean="0"/>
              <a:t>ou can find the mismatch detail and fix it. </a:t>
            </a:r>
          </a:p>
          <a:p>
            <a:pPr eaLnBrk="1" hangingPunct="1"/>
            <a:endParaRPr lang="en-GB" altLang="en-US" dirty="0" smtClean="0"/>
          </a:p>
          <a:p>
            <a:pPr eaLnBrk="1" hangingPunct="1"/>
            <a:endParaRPr lang="en-GB" altLang="en-US" dirty="0" smtClean="0"/>
          </a:p>
        </p:txBody>
      </p:sp>
      <p:pic>
        <p:nvPicPr>
          <p:cNvPr id="1843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1275" y="2703865"/>
            <a:ext cx="49815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indent="0" eaLnBrk="1" hangingPunct="1"/>
            <a:r>
              <a:rPr lang="en-US" altLang="en-US" dirty="0" smtClean="0"/>
              <a:t>Learning Outcomes Outcomes</a:t>
            </a:r>
          </a:p>
        </p:txBody>
      </p:sp>
      <p:sp>
        <p:nvSpPr>
          <p:cNvPr id="6147" name="Rectangle 3"/>
          <p:cNvSpPr>
            <a:spLocks noGrp="1" noChangeArrowheads="1"/>
          </p:cNvSpPr>
          <p:nvPr>
            <p:ph type="body" idx="1"/>
          </p:nvPr>
        </p:nvSpPr>
        <p:spPr>
          <a:xfrm>
            <a:off x="1223963" y="1851025"/>
            <a:ext cx="7539037" cy="4160838"/>
          </a:xfrm>
        </p:spPr>
        <p:txBody>
          <a:bodyPr/>
          <a:lstStyle/>
          <a:p>
            <a:pPr eaLnBrk="1" hangingPunct="1">
              <a:spcBef>
                <a:spcPct val="0"/>
              </a:spcBef>
              <a:buClrTx/>
              <a:buSzTx/>
              <a:buFontTx/>
              <a:buNone/>
            </a:pPr>
            <a:r>
              <a:rPr lang="en-US" altLang="en-US" dirty="0" smtClean="0"/>
              <a:t>After completing this unit, you should be able to:</a:t>
            </a:r>
          </a:p>
          <a:p>
            <a:pPr eaLnBrk="1" hangingPunct="1">
              <a:spcBef>
                <a:spcPct val="0"/>
              </a:spcBef>
              <a:buClrTx/>
              <a:buSzTx/>
              <a:buFontTx/>
              <a:buNone/>
            </a:pPr>
            <a:endParaRPr lang="en-US" altLang="en-US" dirty="0" smtClean="0"/>
          </a:p>
          <a:p>
            <a:pPr eaLnBrk="1" hangingPunct="1">
              <a:spcBef>
                <a:spcPct val="0"/>
              </a:spcBef>
              <a:buClrTx/>
              <a:buSzTx/>
              <a:buFontTx/>
              <a:buChar char="•"/>
            </a:pPr>
            <a:endParaRPr lang="en-US" altLang="en-US" dirty="0" smtClean="0"/>
          </a:p>
        </p:txBody>
      </p:sp>
      <p:grpSp>
        <p:nvGrpSpPr>
          <p:cNvPr id="6148" name="Group 4"/>
          <p:cNvGrpSpPr>
            <a:grpSpLocks/>
          </p:cNvGrpSpPr>
          <p:nvPr/>
        </p:nvGrpSpPr>
        <p:grpSpPr bwMode="auto">
          <a:xfrm>
            <a:off x="306388" y="885825"/>
            <a:ext cx="1081087" cy="1204913"/>
            <a:chOff x="3822" y="1768"/>
            <a:chExt cx="1601" cy="1935"/>
          </a:xfrm>
        </p:grpSpPr>
        <p:sp>
          <p:nvSpPr>
            <p:cNvPr id="6151" name="Freeform 5"/>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2" name="Freeform 6"/>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3" name="Freeform 7"/>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4" name="Freeform 8"/>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5" name="Freeform 9"/>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6" name="Freeform 10"/>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7" name="Freeform 11"/>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5 w 1506"/>
                <a:gd name="T83" fmla="*/ 675 h 14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lnTo>
                    <a:pt x="5" y="67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8" name="Freeform 12"/>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9" name="Freeform 13"/>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49 h 429"/>
                <a:gd name="T12" fmla="*/ 112 w 435"/>
                <a:gd name="T13" fmla="*/ 31 h 429"/>
                <a:gd name="T14" fmla="*/ 143 w 435"/>
                <a:gd name="T15" fmla="*/ 15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1 w 435"/>
                <a:gd name="T27" fmla="*/ 32 h 429"/>
                <a:gd name="T28" fmla="*/ 366 w 435"/>
                <a:gd name="T29" fmla="*/ 52 h 429"/>
                <a:gd name="T30" fmla="*/ 389 w 435"/>
                <a:gd name="T31" fmla="*/ 75 h 429"/>
                <a:gd name="T32" fmla="*/ 407 w 435"/>
                <a:gd name="T33" fmla="*/ 102 h 429"/>
                <a:gd name="T34" fmla="*/ 421 w 435"/>
                <a:gd name="T35" fmla="*/ 131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7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5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49"/>
                  </a:lnTo>
                  <a:lnTo>
                    <a:pt x="112" y="31"/>
                  </a:lnTo>
                  <a:lnTo>
                    <a:pt x="143" y="15"/>
                  </a:lnTo>
                  <a:lnTo>
                    <a:pt x="175" y="5"/>
                  </a:lnTo>
                  <a:lnTo>
                    <a:pt x="210" y="0"/>
                  </a:lnTo>
                  <a:lnTo>
                    <a:pt x="245" y="0"/>
                  </a:lnTo>
                  <a:lnTo>
                    <a:pt x="279" y="6"/>
                  </a:lnTo>
                  <a:lnTo>
                    <a:pt x="311" y="16"/>
                  </a:lnTo>
                  <a:lnTo>
                    <a:pt x="341" y="32"/>
                  </a:lnTo>
                  <a:lnTo>
                    <a:pt x="366" y="52"/>
                  </a:lnTo>
                  <a:lnTo>
                    <a:pt x="389" y="75"/>
                  </a:lnTo>
                  <a:lnTo>
                    <a:pt x="407" y="102"/>
                  </a:lnTo>
                  <a:lnTo>
                    <a:pt x="421" y="131"/>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7"/>
                  </a:lnTo>
                  <a:lnTo>
                    <a:pt x="154" y="422"/>
                  </a:lnTo>
                  <a:lnTo>
                    <a:pt x="122" y="411"/>
                  </a:lnTo>
                  <a:lnTo>
                    <a:pt x="93" y="395"/>
                  </a:lnTo>
                  <a:lnTo>
                    <a:pt x="67" y="375"/>
                  </a:lnTo>
                  <a:lnTo>
                    <a:pt x="45" y="352"/>
                  </a:lnTo>
                  <a:lnTo>
                    <a:pt x="26" y="325"/>
                  </a:lnTo>
                  <a:lnTo>
                    <a:pt x="13" y="295"/>
                  </a:lnTo>
                  <a:lnTo>
                    <a:pt x="3" y="264"/>
                  </a:lnTo>
                  <a:lnTo>
                    <a:pt x="0" y="230"/>
                  </a:lnTo>
                  <a:lnTo>
                    <a:pt x="1" y="19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0" name="Freeform 14"/>
            <p:cNvSpPr>
              <a:spLocks/>
            </p:cNvSpPr>
            <p:nvPr/>
          </p:nvSpPr>
          <p:spPr bwMode="gray">
            <a:xfrm>
              <a:off x="4248" y="2390"/>
              <a:ext cx="725" cy="715"/>
            </a:xfrm>
            <a:custGeom>
              <a:avLst/>
              <a:gdLst>
                <a:gd name="T0" fmla="*/ 2 w 725"/>
                <a:gd name="T1" fmla="*/ 326 h 715"/>
                <a:gd name="T2" fmla="*/ 15 w 725"/>
                <a:gd name="T3" fmla="*/ 268 h 715"/>
                <a:gd name="T4" fmla="*/ 35 w 725"/>
                <a:gd name="T5" fmla="*/ 214 h 715"/>
                <a:gd name="T6" fmla="*/ 63 w 725"/>
                <a:gd name="T7" fmla="*/ 165 h 715"/>
                <a:gd name="T8" fmla="*/ 99 w 725"/>
                <a:gd name="T9" fmla="*/ 121 h 715"/>
                <a:gd name="T10" fmla="*/ 141 w 725"/>
                <a:gd name="T11" fmla="*/ 83 h 715"/>
                <a:gd name="T12" fmla="*/ 187 w 725"/>
                <a:gd name="T13" fmla="*/ 51 h 715"/>
                <a:gd name="T14" fmla="*/ 238 w 725"/>
                <a:gd name="T15" fmla="*/ 26 h 715"/>
                <a:gd name="T16" fmla="*/ 292 w 725"/>
                <a:gd name="T17" fmla="*/ 9 h 715"/>
                <a:gd name="T18" fmla="*/ 349 w 725"/>
                <a:gd name="T19" fmla="*/ 0 h 715"/>
                <a:gd name="T20" fmla="*/ 408 w 725"/>
                <a:gd name="T21" fmla="*/ 0 h 715"/>
                <a:gd name="T22" fmla="*/ 466 w 725"/>
                <a:gd name="T23" fmla="*/ 9 h 715"/>
                <a:gd name="T24" fmla="*/ 519 w 725"/>
                <a:gd name="T25" fmla="*/ 28 h 715"/>
                <a:gd name="T26" fmla="*/ 567 w 725"/>
                <a:gd name="T27" fmla="*/ 54 h 715"/>
                <a:gd name="T28" fmla="*/ 611 w 725"/>
                <a:gd name="T29" fmla="*/ 87 h 715"/>
                <a:gd name="T30" fmla="*/ 648 w 725"/>
                <a:gd name="T31" fmla="*/ 126 h 715"/>
                <a:gd name="T32" fmla="*/ 679 w 725"/>
                <a:gd name="T33" fmla="*/ 171 h 715"/>
                <a:gd name="T34" fmla="*/ 702 w 725"/>
                <a:gd name="T35" fmla="*/ 221 h 715"/>
                <a:gd name="T36" fmla="*/ 717 w 725"/>
                <a:gd name="T37" fmla="*/ 273 h 715"/>
                <a:gd name="T38" fmla="*/ 724 w 725"/>
                <a:gd name="T39" fmla="*/ 329 h 715"/>
                <a:gd name="T40" fmla="*/ 720 w 725"/>
                <a:gd name="T41" fmla="*/ 387 h 715"/>
                <a:gd name="T42" fmla="*/ 708 w 725"/>
                <a:gd name="T43" fmla="*/ 445 h 715"/>
                <a:gd name="T44" fmla="*/ 687 w 725"/>
                <a:gd name="T45" fmla="*/ 498 h 715"/>
                <a:gd name="T46" fmla="*/ 659 w 725"/>
                <a:gd name="T47" fmla="*/ 548 h 715"/>
                <a:gd name="T48" fmla="*/ 623 w 725"/>
                <a:gd name="T49" fmla="*/ 592 h 715"/>
                <a:gd name="T50" fmla="*/ 582 w 725"/>
                <a:gd name="T51" fmla="*/ 631 h 715"/>
                <a:gd name="T52" fmla="*/ 535 w 725"/>
                <a:gd name="T53" fmla="*/ 662 h 715"/>
                <a:gd name="T54" fmla="*/ 484 w 725"/>
                <a:gd name="T55" fmla="*/ 687 h 715"/>
                <a:gd name="T56" fmla="*/ 431 w 725"/>
                <a:gd name="T57" fmla="*/ 704 h 715"/>
                <a:gd name="T58" fmla="*/ 373 w 725"/>
                <a:gd name="T59" fmla="*/ 714 h 715"/>
                <a:gd name="T60" fmla="*/ 314 w 725"/>
                <a:gd name="T61" fmla="*/ 713 h 715"/>
                <a:gd name="T62" fmla="*/ 257 w 725"/>
                <a:gd name="T63" fmla="*/ 703 h 715"/>
                <a:gd name="T64" fmla="*/ 203 w 725"/>
                <a:gd name="T65" fmla="*/ 685 h 715"/>
                <a:gd name="T66" fmla="*/ 154 w 725"/>
                <a:gd name="T67" fmla="*/ 659 h 715"/>
                <a:gd name="T68" fmla="*/ 111 w 725"/>
                <a:gd name="T69" fmla="*/ 626 h 715"/>
                <a:gd name="T70" fmla="*/ 74 w 725"/>
                <a:gd name="T71" fmla="*/ 587 h 715"/>
                <a:gd name="T72" fmla="*/ 43 w 725"/>
                <a:gd name="T73" fmla="*/ 542 h 715"/>
                <a:gd name="T74" fmla="*/ 20 w 725"/>
                <a:gd name="T75" fmla="*/ 493 h 715"/>
                <a:gd name="T76" fmla="*/ 5 w 725"/>
                <a:gd name="T77" fmla="*/ 440 h 715"/>
                <a:gd name="T78" fmla="*/ 0 w 725"/>
                <a:gd name="T79" fmla="*/ 384 h 715"/>
                <a:gd name="T80" fmla="*/ 2 w 725"/>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5" h="715">
                  <a:moveTo>
                    <a:pt x="2" y="326"/>
                  </a:moveTo>
                  <a:lnTo>
                    <a:pt x="15" y="268"/>
                  </a:lnTo>
                  <a:lnTo>
                    <a:pt x="35" y="214"/>
                  </a:lnTo>
                  <a:lnTo>
                    <a:pt x="63" y="165"/>
                  </a:lnTo>
                  <a:lnTo>
                    <a:pt x="99" y="121"/>
                  </a:lnTo>
                  <a:lnTo>
                    <a:pt x="141" y="83"/>
                  </a:lnTo>
                  <a:lnTo>
                    <a:pt x="187" y="51"/>
                  </a:lnTo>
                  <a:lnTo>
                    <a:pt x="238" y="26"/>
                  </a:lnTo>
                  <a:lnTo>
                    <a:pt x="292" y="9"/>
                  </a:lnTo>
                  <a:lnTo>
                    <a:pt x="349" y="0"/>
                  </a:lnTo>
                  <a:lnTo>
                    <a:pt x="408" y="0"/>
                  </a:lnTo>
                  <a:lnTo>
                    <a:pt x="466" y="9"/>
                  </a:lnTo>
                  <a:lnTo>
                    <a:pt x="519" y="28"/>
                  </a:lnTo>
                  <a:lnTo>
                    <a:pt x="567" y="54"/>
                  </a:lnTo>
                  <a:lnTo>
                    <a:pt x="611" y="87"/>
                  </a:lnTo>
                  <a:lnTo>
                    <a:pt x="648" y="126"/>
                  </a:lnTo>
                  <a:lnTo>
                    <a:pt x="679" y="171"/>
                  </a:lnTo>
                  <a:lnTo>
                    <a:pt x="702" y="221"/>
                  </a:lnTo>
                  <a:lnTo>
                    <a:pt x="717" y="273"/>
                  </a:lnTo>
                  <a:lnTo>
                    <a:pt x="724" y="329"/>
                  </a:lnTo>
                  <a:lnTo>
                    <a:pt x="720" y="387"/>
                  </a:lnTo>
                  <a:lnTo>
                    <a:pt x="708" y="445"/>
                  </a:lnTo>
                  <a:lnTo>
                    <a:pt x="687" y="498"/>
                  </a:lnTo>
                  <a:lnTo>
                    <a:pt x="659" y="548"/>
                  </a:lnTo>
                  <a:lnTo>
                    <a:pt x="623" y="592"/>
                  </a:lnTo>
                  <a:lnTo>
                    <a:pt x="582" y="631"/>
                  </a:lnTo>
                  <a:lnTo>
                    <a:pt x="535" y="662"/>
                  </a:lnTo>
                  <a:lnTo>
                    <a:pt x="484" y="687"/>
                  </a:lnTo>
                  <a:lnTo>
                    <a:pt x="431" y="704"/>
                  </a:lnTo>
                  <a:lnTo>
                    <a:pt x="373" y="714"/>
                  </a:lnTo>
                  <a:lnTo>
                    <a:pt x="314" y="713"/>
                  </a:lnTo>
                  <a:lnTo>
                    <a:pt x="257" y="703"/>
                  </a:lnTo>
                  <a:lnTo>
                    <a:pt x="203" y="685"/>
                  </a:lnTo>
                  <a:lnTo>
                    <a:pt x="154" y="659"/>
                  </a:lnTo>
                  <a:lnTo>
                    <a:pt x="111" y="626"/>
                  </a:lnTo>
                  <a:lnTo>
                    <a:pt x="74" y="587"/>
                  </a:lnTo>
                  <a:lnTo>
                    <a:pt x="43" y="542"/>
                  </a:lnTo>
                  <a:lnTo>
                    <a:pt x="20" y="493"/>
                  </a:lnTo>
                  <a:lnTo>
                    <a:pt x="5" y="440"/>
                  </a:lnTo>
                  <a:lnTo>
                    <a:pt x="0" y="384"/>
                  </a:lnTo>
                  <a:lnTo>
                    <a:pt x="2"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1" name="Freeform 15"/>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2" name="Freeform 16"/>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solidFill>
              <a:srgbClr val="EAEAEA"/>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3" name="Freeform 17"/>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4" name="Freeform 18"/>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5" name="Freeform 19"/>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6" name="Freeform 20"/>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7" name="Freeform 21"/>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solidFill>
              <a:srgbClr val="FF00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8" name="Freeform 22"/>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9" name="Line 23"/>
            <p:cNvSpPr>
              <a:spLocks noChangeShapeType="1"/>
            </p:cNvSpPr>
            <p:nvPr/>
          </p:nvSpPr>
          <p:spPr bwMode="gray">
            <a:xfrm flipH="1" flipV="1">
              <a:off x="3868" y="2681"/>
              <a:ext cx="1483" cy="126"/>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0" name="Line 24"/>
            <p:cNvSpPr>
              <a:spLocks noChangeShapeType="1"/>
            </p:cNvSpPr>
            <p:nvPr/>
          </p:nvSpPr>
          <p:spPr bwMode="gray">
            <a:xfrm flipH="1">
              <a:off x="4515" y="2013"/>
              <a:ext cx="193" cy="1472"/>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1" name="Line 25"/>
            <p:cNvSpPr>
              <a:spLocks noChangeShapeType="1"/>
            </p:cNvSpPr>
            <p:nvPr/>
          </p:nvSpPr>
          <p:spPr bwMode="gray">
            <a:xfrm flipH="1">
              <a:off x="4515" y="2013"/>
              <a:ext cx="193" cy="14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2" name="Line 26"/>
            <p:cNvSpPr>
              <a:spLocks noChangeShapeType="1"/>
            </p:cNvSpPr>
            <p:nvPr/>
          </p:nvSpPr>
          <p:spPr bwMode="gray">
            <a:xfrm flipH="1" flipV="1">
              <a:off x="3868" y="2681"/>
              <a:ext cx="1483" cy="126"/>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3" name="Freeform 27"/>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4" name="Freeform 28"/>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w 189"/>
                <a:gd name="T83" fmla="*/ 83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lnTo>
                    <a:pt x="0" y="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5" name="Freeform 29"/>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6" name="Freeform 30"/>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7" name="Freeform 31"/>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8" name="Freeform 32"/>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9" name="Freeform 33"/>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0" name="Freeform 34"/>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1" name="Freeform 35"/>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2" name="Freeform 36"/>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3" name="Freeform 37"/>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4" name="Freeform 38"/>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80 w 81"/>
                <a:gd name="T29" fmla="*/ 54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lnTo>
                    <a:pt x="80" y="5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5" name="Freeform 39"/>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6" name="Freeform 40"/>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397 w 406"/>
                <a:gd name="T73" fmla="*/ 34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lnTo>
                    <a:pt x="397" y="34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7" name="Freeform 41"/>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8" name="Freeform 42"/>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9" name="Freeform 43"/>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0" name="Freeform 44"/>
            <p:cNvSpPr>
              <a:spLocks/>
            </p:cNvSpPr>
            <p:nvPr/>
          </p:nvSpPr>
          <p:spPr bwMode="gray">
            <a:xfrm>
              <a:off x="4648" y="2116"/>
              <a:ext cx="67" cy="75"/>
            </a:xfrm>
            <a:custGeom>
              <a:avLst/>
              <a:gdLst>
                <a:gd name="T0" fmla="*/ 57 w 67"/>
                <a:gd name="T1" fmla="*/ 0 h 75"/>
                <a:gd name="T2" fmla="*/ 63 w 67"/>
                <a:gd name="T3" fmla="*/ 13 h 75"/>
                <a:gd name="T4" fmla="*/ 66 w 67"/>
                <a:gd name="T5" fmla="*/ 26 h 75"/>
                <a:gd name="T6" fmla="*/ 63 w 67"/>
                <a:gd name="T7" fmla="*/ 38 h 75"/>
                <a:gd name="T8" fmla="*/ 59 w 67"/>
                <a:gd name="T9" fmla="*/ 49 h 75"/>
                <a:gd name="T10" fmla="*/ 52 w 67"/>
                <a:gd name="T11" fmla="*/ 58 h 75"/>
                <a:gd name="T12" fmla="*/ 44 w 67"/>
                <a:gd name="T13" fmla="*/ 66 h 75"/>
                <a:gd name="T14" fmla="*/ 34 w 67"/>
                <a:gd name="T15" fmla="*/ 71 h 75"/>
                <a:gd name="T16" fmla="*/ 23 w 67"/>
                <a:gd name="T17" fmla="*/ 74 h 75"/>
                <a:gd name="T18" fmla="*/ 11 w 67"/>
                <a:gd name="T19" fmla="*/ 74 h 75"/>
                <a:gd name="T20" fmla="*/ 0 w 67"/>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5">
                  <a:moveTo>
                    <a:pt x="57" y="0"/>
                  </a:moveTo>
                  <a:lnTo>
                    <a:pt x="63" y="13"/>
                  </a:lnTo>
                  <a:lnTo>
                    <a:pt x="66" y="26"/>
                  </a:lnTo>
                  <a:lnTo>
                    <a:pt x="63" y="38"/>
                  </a:lnTo>
                  <a:lnTo>
                    <a:pt x="59" y="49"/>
                  </a:lnTo>
                  <a:lnTo>
                    <a:pt x="52" y="58"/>
                  </a:lnTo>
                  <a:lnTo>
                    <a:pt x="44" y="66"/>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1" name="Freeform 45"/>
            <p:cNvSpPr>
              <a:spLocks/>
            </p:cNvSpPr>
            <p:nvPr/>
          </p:nvSpPr>
          <p:spPr bwMode="gray">
            <a:xfrm>
              <a:off x="4658" y="2128"/>
              <a:ext cx="67" cy="74"/>
            </a:xfrm>
            <a:custGeom>
              <a:avLst/>
              <a:gdLst>
                <a:gd name="T0" fmla="*/ 58 w 67"/>
                <a:gd name="T1" fmla="*/ 0 h 74"/>
                <a:gd name="T2" fmla="*/ 64 w 67"/>
                <a:gd name="T3" fmla="*/ 13 h 74"/>
                <a:gd name="T4" fmla="*/ 66 w 67"/>
                <a:gd name="T5" fmla="*/ 25 h 74"/>
                <a:gd name="T6" fmla="*/ 64 w 67"/>
                <a:gd name="T7" fmla="*/ 37 h 74"/>
                <a:gd name="T8" fmla="*/ 59 w 67"/>
                <a:gd name="T9" fmla="*/ 48 h 74"/>
                <a:gd name="T10" fmla="*/ 53 w 67"/>
                <a:gd name="T11" fmla="*/ 57 h 74"/>
                <a:gd name="T12" fmla="*/ 44 w 67"/>
                <a:gd name="T13" fmla="*/ 65 h 74"/>
                <a:gd name="T14" fmla="*/ 33 w 67"/>
                <a:gd name="T15" fmla="*/ 70 h 74"/>
                <a:gd name="T16" fmla="*/ 23 w 67"/>
                <a:gd name="T17" fmla="*/ 73 h 74"/>
                <a:gd name="T18" fmla="*/ 11 w 67"/>
                <a:gd name="T19" fmla="*/ 73 h 74"/>
                <a:gd name="T20" fmla="*/ 0 w 67"/>
                <a:gd name="T21" fmla="*/ 7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4">
                  <a:moveTo>
                    <a:pt x="58" y="0"/>
                  </a:moveTo>
                  <a:lnTo>
                    <a:pt x="64" y="13"/>
                  </a:lnTo>
                  <a:lnTo>
                    <a:pt x="66" y="25"/>
                  </a:lnTo>
                  <a:lnTo>
                    <a:pt x="64" y="37"/>
                  </a:lnTo>
                  <a:lnTo>
                    <a:pt x="59" y="48"/>
                  </a:lnTo>
                  <a:lnTo>
                    <a:pt x="53" y="57"/>
                  </a:lnTo>
                  <a:lnTo>
                    <a:pt x="44" y="65"/>
                  </a:lnTo>
                  <a:lnTo>
                    <a:pt x="33" y="70"/>
                  </a:lnTo>
                  <a:lnTo>
                    <a:pt x="23" y="73"/>
                  </a:lnTo>
                  <a:lnTo>
                    <a:pt x="11" y="73"/>
                  </a:lnTo>
                  <a:lnTo>
                    <a:pt x="0" y="7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2" name="Freeform 46"/>
            <p:cNvSpPr>
              <a:spLocks/>
            </p:cNvSpPr>
            <p:nvPr/>
          </p:nvSpPr>
          <p:spPr bwMode="gray">
            <a:xfrm>
              <a:off x="4669" y="2137"/>
              <a:ext cx="66" cy="75"/>
            </a:xfrm>
            <a:custGeom>
              <a:avLst/>
              <a:gdLst>
                <a:gd name="T0" fmla="*/ 57 w 66"/>
                <a:gd name="T1" fmla="*/ 0 h 75"/>
                <a:gd name="T2" fmla="*/ 63 w 66"/>
                <a:gd name="T3" fmla="*/ 13 h 75"/>
                <a:gd name="T4" fmla="*/ 65 w 66"/>
                <a:gd name="T5" fmla="*/ 26 h 75"/>
                <a:gd name="T6" fmla="*/ 63 w 66"/>
                <a:gd name="T7" fmla="*/ 38 h 75"/>
                <a:gd name="T8" fmla="*/ 59 w 66"/>
                <a:gd name="T9" fmla="*/ 48 h 75"/>
                <a:gd name="T10" fmla="*/ 52 w 66"/>
                <a:gd name="T11" fmla="*/ 58 h 75"/>
                <a:gd name="T12" fmla="*/ 43 w 66"/>
                <a:gd name="T13" fmla="*/ 65 h 75"/>
                <a:gd name="T14" fmla="*/ 34 w 66"/>
                <a:gd name="T15" fmla="*/ 71 h 75"/>
                <a:gd name="T16" fmla="*/ 23 w 66"/>
                <a:gd name="T17" fmla="*/ 74 h 75"/>
                <a:gd name="T18" fmla="*/ 11 w 66"/>
                <a:gd name="T19" fmla="*/ 74 h 75"/>
                <a:gd name="T20" fmla="*/ 0 w 66"/>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5">
                  <a:moveTo>
                    <a:pt x="57" y="0"/>
                  </a:moveTo>
                  <a:lnTo>
                    <a:pt x="63" y="13"/>
                  </a:lnTo>
                  <a:lnTo>
                    <a:pt x="65" y="26"/>
                  </a:lnTo>
                  <a:lnTo>
                    <a:pt x="63" y="38"/>
                  </a:lnTo>
                  <a:lnTo>
                    <a:pt x="59" y="48"/>
                  </a:lnTo>
                  <a:lnTo>
                    <a:pt x="52" y="58"/>
                  </a:lnTo>
                  <a:lnTo>
                    <a:pt x="43" y="65"/>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3" name="Freeform 47"/>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390 w 392"/>
                <a:gd name="T125" fmla="*/ 311 h 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lnTo>
                    <a:pt x="390" y="3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4" name="Freeform 48"/>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5" name="Freeform 49"/>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49 w 86"/>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lnTo>
                    <a:pt x="4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6" name="Freeform 50"/>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7" name="Freeform 51"/>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8" name="Freeform 52"/>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9" name="Freeform 53"/>
            <p:cNvSpPr>
              <a:spLocks/>
            </p:cNvSpPr>
            <p:nvPr/>
          </p:nvSpPr>
          <p:spPr bwMode="gray">
            <a:xfrm>
              <a:off x="4605" y="2717"/>
              <a:ext cx="55" cy="29"/>
            </a:xfrm>
            <a:custGeom>
              <a:avLst/>
              <a:gdLst>
                <a:gd name="T0" fmla="*/ 54 w 55"/>
                <a:gd name="T1" fmla="*/ 6 h 29"/>
                <a:gd name="T2" fmla="*/ 0 w 55"/>
                <a:gd name="T3" fmla="*/ 0 h 29"/>
                <a:gd name="T4" fmla="*/ 49 w 55"/>
                <a:gd name="T5" fmla="*/ 28 h 29"/>
                <a:gd name="T6" fmla="*/ 54 w 55"/>
                <a:gd name="T7" fmla="*/ 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9">
                  <a:moveTo>
                    <a:pt x="54" y="6"/>
                  </a:moveTo>
                  <a:lnTo>
                    <a:pt x="0" y="0"/>
                  </a:lnTo>
                  <a:lnTo>
                    <a:pt x="49" y="28"/>
                  </a:lnTo>
                  <a:lnTo>
                    <a:pt x="54" y="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0" name="Freeform 54"/>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1" name="Freeform 55"/>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2" name="Freeform 56"/>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3" name="Freeform 57"/>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4" name="Freeform 58"/>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5" name="Freeform 59"/>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6" name="Freeform 60"/>
            <p:cNvSpPr>
              <a:spLocks/>
            </p:cNvSpPr>
            <p:nvPr/>
          </p:nvSpPr>
          <p:spPr bwMode="gray">
            <a:xfrm>
              <a:off x="4689" y="2714"/>
              <a:ext cx="35" cy="75"/>
            </a:xfrm>
            <a:custGeom>
              <a:avLst/>
              <a:gdLst>
                <a:gd name="T0" fmla="*/ 19 w 35"/>
                <a:gd name="T1" fmla="*/ 74 h 75"/>
                <a:gd name="T2" fmla="*/ 10 w 35"/>
                <a:gd name="T3" fmla="*/ 67 h 75"/>
                <a:gd name="T4" fmla="*/ 4 w 35"/>
                <a:gd name="T5" fmla="*/ 58 h 75"/>
                <a:gd name="T6" fmla="*/ 1 w 35"/>
                <a:gd name="T7" fmla="*/ 49 h 75"/>
                <a:gd name="T8" fmla="*/ 0 w 35"/>
                <a:gd name="T9" fmla="*/ 40 h 75"/>
                <a:gd name="T10" fmla="*/ 1 w 35"/>
                <a:gd name="T11" fmla="*/ 30 h 75"/>
                <a:gd name="T12" fmla="*/ 4 w 35"/>
                <a:gd name="T13" fmla="*/ 21 h 75"/>
                <a:gd name="T14" fmla="*/ 9 w 35"/>
                <a:gd name="T15" fmla="*/ 14 h 75"/>
                <a:gd name="T16" fmla="*/ 16 w 35"/>
                <a:gd name="T17" fmla="*/ 6 h 75"/>
                <a:gd name="T18" fmla="*/ 24 w 35"/>
                <a:gd name="T19" fmla="*/ 2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8"/>
                  </a:lnTo>
                  <a:lnTo>
                    <a:pt x="1" y="49"/>
                  </a:lnTo>
                  <a:lnTo>
                    <a:pt x="0" y="40"/>
                  </a:lnTo>
                  <a:lnTo>
                    <a:pt x="1" y="30"/>
                  </a:lnTo>
                  <a:lnTo>
                    <a:pt x="4" y="21"/>
                  </a:lnTo>
                  <a:lnTo>
                    <a:pt x="9" y="14"/>
                  </a:lnTo>
                  <a:lnTo>
                    <a:pt x="16" y="6"/>
                  </a:lnTo>
                  <a:lnTo>
                    <a:pt x="24"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7" name="Freeform 61"/>
            <p:cNvSpPr>
              <a:spLocks/>
            </p:cNvSpPr>
            <p:nvPr/>
          </p:nvSpPr>
          <p:spPr bwMode="gray">
            <a:xfrm>
              <a:off x="4676" y="2711"/>
              <a:ext cx="35" cy="75"/>
            </a:xfrm>
            <a:custGeom>
              <a:avLst/>
              <a:gdLst>
                <a:gd name="T0" fmla="*/ 19 w 35"/>
                <a:gd name="T1" fmla="*/ 74 h 75"/>
                <a:gd name="T2" fmla="*/ 10 w 35"/>
                <a:gd name="T3" fmla="*/ 67 h 75"/>
                <a:gd name="T4" fmla="*/ 4 w 35"/>
                <a:gd name="T5" fmla="*/ 59 h 75"/>
                <a:gd name="T6" fmla="*/ 1 w 35"/>
                <a:gd name="T7" fmla="*/ 49 h 75"/>
                <a:gd name="T8" fmla="*/ 0 w 35"/>
                <a:gd name="T9" fmla="*/ 39 h 75"/>
                <a:gd name="T10" fmla="*/ 1 w 35"/>
                <a:gd name="T11" fmla="*/ 30 h 75"/>
                <a:gd name="T12" fmla="*/ 4 w 35"/>
                <a:gd name="T13" fmla="*/ 21 h 75"/>
                <a:gd name="T14" fmla="*/ 9 w 35"/>
                <a:gd name="T15" fmla="*/ 13 h 75"/>
                <a:gd name="T16" fmla="*/ 16 w 35"/>
                <a:gd name="T17" fmla="*/ 6 h 75"/>
                <a:gd name="T18" fmla="*/ 24 w 35"/>
                <a:gd name="T19" fmla="*/ 1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9"/>
                  </a:lnTo>
                  <a:lnTo>
                    <a:pt x="1" y="49"/>
                  </a:lnTo>
                  <a:lnTo>
                    <a:pt x="0" y="39"/>
                  </a:lnTo>
                  <a:lnTo>
                    <a:pt x="1" y="30"/>
                  </a:lnTo>
                  <a:lnTo>
                    <a:pt x="4" y="21"/>
                  </a:lnTo>
                  <a:lnTo>
                    <a:pt x="9" y="13"/>
                  </a:lnTo>
                  <a:lnTo>
                    <a:pt x="16" y="6"/>
                  </a:lnTo>
                  <a:lnTo>
                    <a:pt x="24" y="1"/>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8" name="Freeform 62"/>
            <p:cNvSpPr>
              <a:spLocks/>
            </p:cNvSpPr>
            <p:nvPr/>
          </p:nvSpPr>
          <p:spPr bwMode="gray">
            <a:xfrm>
              <a:off x="4662" y="2707"/>
              <a:ext cx="36" cy="77"/>
            </a:xfrm>
            <a:custGeom>
              <a:avLst/>
              <a:gdLst>
                <a:gd name="T0" fmla="*/ 20 w 36"/>
                <a:gd name="T1" fmla="*/ 76 h 77"/>
                <a:gd name="T2" fmla="*/ 10 w 36"/>
                <a:gd name="T3" fmla="*/ 69 h 77"/>
                <a:gd name="T4" fmla="*/ 5 w 36"/>
                <a:gd name="T5" fmla="*/ 60 h 77"/>
                <a:gd name="T6" fmla="*/ 1 w 36"/>
                <a:gd name="T7" fmla="*/ 50 h 77"/>
                <a:gd name="T8" fmla="*/ 0 w 36"/>
                <a:gd name="T9" fmla="*/ 41 h 77"/>
                <a:gd name="T10" fmla="*/ 1 w 36"/>
                <a:gd name="T11" fmla="*/ 32 h 77"/>
                <a:gd name="T12" fmla="*/ 5 w 36"/>
                <a:gd name="T13" fmla="*/ 21 h 77"/>
                <a:gd name="T14" fmla="*/ 10 w 36"/>
                <a:gd name="T15" fmla="*/ 14 h 77"/>
                <a:gd name="T16" fmla="*/ 17 w 36"/>
                <a:gd name="T17" fmla="*/ 6 h 77"/>
                <a:gd name="T18" fmla="*/ 25 w 36"/>
                <a:gd name="T19" fmla="*/ 2 h 77"/>
                <a:gd name="T20" fmla="*/ 35 w 36"/>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77">
                  <a:moveTo>
                    <a:pt x="20" y="76"/>
                  </a:moveTo>
                  <a:lnTo>
                    <a:pt x="10" y="69"/>
                  </a:lnTo>
                  <a:lnTo>
                    <a:pt x="5" y="60"/>
                  </a:lnTo>
                  <a:lnTo>
                    <a:pt x="1" y="50"/>
                  </a:lnTo>
                  <a:lnTo>
                    <a:pt x="0" y="41"/>
                  </a:lnTo>
                  <a:lnTo>
                    <a:pt x="1" y="32"/>
                  </a:lnTo>
                  <a:lnTo>
                    <a:pt x="5" y="21"/>
                  </a:lnTo>
                  <a:lnTo>
                    <a:pt x="10" y="14"/>
                  </a:lnTo>
                  <a:lnTo>
                    <a:pt x="17" y="6"/>
                  </a:lnTo>
                  <a:lnTo>
                    <a:pt x="25" y="2"/>
                  </a:lnTo>
                  <a:lnTo>
                    <a:pt x="3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9" name="Freeform 63"/>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0" name="Freeform 64"/>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1" name="Freeform 65"/>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159 w 161"/>
                <a:gd name="T45" fmla="*/ 48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lnTo>
                    <a:pt x="159"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2" name="Freeform 66"/>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3" name="Freeform 67"/>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4" name="Freeform 68"/>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5" name="Freeform 69"/>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6" name="Freeform 70"/>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7" name="Freeform 71"/>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8" name="Freeform 72"/>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9" name="Freeform 73"/>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0" name="Freeform 74"/>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1" name="Freeform 75"/>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2" name="Freeform 76"/>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3" name="Freeform 77"/>
            <p:cNvSpPr>
              <a:spLocks/>
            </p:cNvSpPr>
            <p:nvPr/>
          </p:nvSpPr>
          <p:spPr bwMode="gray">
            <a:xfrm>
              <a:off x="4374" y="3278"/>
              <a:ext cx="79" cy="61"/>
            </a:xfrm>
            <a:custGeom>
              <a:avLst/>
              <a:gdLst>
                <a:gd name="T0" fmla="*/ 0 w 79"/>
                <a:gd name="T1" fmla="*/ 9 h 61"/>
                <a:gd name="T2" fmla="*/ 12 w 79"/>
                <a:gd name="T3" fmla="*/ 3 h 61"/>
                <a:gd name="T4" fmla="*/ 25 w 79"/>
                <a:gd name="T5" fmla="*/ 0 h 61"/>
                <a:gd name="T6" fmla="*/ 37 w 79"/>
                <a:gd name="T7" fmla="*/ 0 h 61"/>
                <a:gd name="T8" fmla="*/ 47 w 79"/>
                <a:gd name="T9" fmla="*/ 3 h 61"/>
                <a:gd name="T10" fmla="*/ 57 w 79"/>
                <a:gd name="T11" fmla="*/ 9 h 61"/>
                <a:gd name="T12" fmla="*/ 66 w 79"/>
                <a:gd name="T13" fmla="*/ 17 h 61"/>
                <a:gd name="T14" fmla="*/ 72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9"/>
                  </a:moveTo>
                  <a:lnTo>
                    <a:pt x="12" y="3"/>
                  </a:lnTo>
                  <a:lnTo>
                    <a:pt x="25" y="0"/>
                  </a:lnTo>
                  <a:lnTo>
                    <a:pt x="37" y="0"/>
                  </a:lnTo>
                  <a:lnTo>
                    <a:pt x="47" y="3"/>
                  </a:lnTo>
                  <a:lnTo>
                    <a:pt x="57" y="9"/>
                  </a:lnTo>
                  <a:lnTo>
                    <a:pt x="66" y="17"/>
                  </a:lnTo>
                  <a:lnTo>
                    <a:pt x="72"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4" name="Freeform 78"/>
            <p:cNvSpPr>
              <a:spLocks/>
            </p:cNvSpPr>
            <p:nvPr/>
          </p:nvSpPr>
          <p:spPr bwMode="gray">
            <a:xfrm>
              <a:off x="4384" y="3267"/>
              <a:ext cx="79" cy="62"/>
            </a:xfrm>
            <a:custGeom>
              <a:avLst/>
              <a:gdLst>
                <a:gd name="T0" fmla="*/ 0 w 79"/>
                <a:gd name="T1" fmla="*/ 9 h 62"/>
                <a:gd name="T2" fmla="*/ 12 w 79"/>
                <a:gd name="T3" fmla="*/ 3 h 62"/>
                <a:gd name="T4" fmla="*/ 24 w 79"/>
                <a:gd name="T5" fmla="*/ 0 h 62"/>
                <a:gd name="T6" fmla="*/ 36 w 79"/>
                <a:gd name="T7" fmla="*/ 0 h 62"/>
                <a:gd name="T8" fmla="*/ 48 w 79"/>
                <a:gd name="T9" fmla="*/ 4 h 62"/>
                <a:gd name="T10" fmla="*/ 58 w 79"/>
                <a:gd name="T11" fmla="*/ 9 h 62"/>
                <a:gd name="T12" fmla="*/ 66 w 79"/>
                <a:gd name="T13" fmla="*/ 17 h 62"/>
                <a:gd name="T14" fmla="*/ 73 w 79"/>
                <a:gd name="T15" fmla="*/ 27 h 62"/>
                <a:gd name="T16" fmla="*/ 76 w 79"/>
                <a:gd name="T17" fmla="*/ 37 h 62"/>
                <a:gd name="T18" fmla="*/ 78 w 79"/>
                <a:gd name="T19" fmla="*/ 49 h 62"/>
                <a:gd name="T20" fmla="*/ 75 w 79"/>
                <a:gd name="T21" fmla="*/ 6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2">
                  <a:moveTo>
                    <a:pt x="0" y="9"/>
                  </a:moveTo>
                  <a:lnTo>
                    <a:pt x="12" y="3"/>
                  </a:lnTo>
                  <a:lnTo>
                    <a:pt x="24" y="0"/>
                  </a:lnTo>
                  <a:lnTo>
                    <a:pt x="36" y="0"/>
                  </a:lnTo>
                  <a:lnTo>
                    <a:pt x="48" y="4"/>
                  </a:lnTo>
                  <a:lnTo>
                    <a:pt x="58" y="9"/>
                  </a:lnTo>
                  <a:lnTo>
                    <a:pt x="66" y="17"/>
                  </a:lnTo>
                  <a:lnTo>
                    <a:pt x="73" y="27"/>
                  </a:lnTo>
                  <a:lnTo>
                    <a:pt x="76" y="37"/>
                  </a:lnTo>
                  <a:lnTo>
                    <a:pt x="78" y="49"/>
                  </a:lnTo>
                  <a:lnTo>
                    <a:pt x="75" y="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5" name="Freeform 79"/>
            <p:cNvSpPr>
              <a:spLocks/>
            </p:cNvSpPr>
            <p:nvPr/>
          </p:nvSpPr>
          <p:spPr bwMode="gray">
            <a:xfrm>
              <a:off x="4392" y="3257"/>
              <a:ext cx="79" cy="61"/>
            </a:xfrm>
            <a:custGeom>
              <a:avLst/>
              <a:gdLst>
                <a:gd name="T0" fmla="*/ 0 w 79"/>
                <a:gd name="T1" fmla="*/ 8 h 61"/>
                <a:gd name="T2" fmla="*/ 12 w 79"/>
                <a:gd name="T3" fmla="*/ 2 h 61"/>
                <a:gd name="T4" fmla="*/ 24 w 79"/>
                <a:gd name="T5" fmla="*/ 0 h 61"/>
                <a:gd name="T6" fmla="*/ 37 w 79"/>
                <a:gd name="T7" fmla="*/ 0 h 61"/>
                <a:gd name="T8" fmla="*/ 48 w 79"/>
                <a:gd name="T9" fmla="*/ 3 h 61"/>
                <a:gd name="T10" fmla="*/ 58 w 79"/>
                <a:gd name="T11" fmla="*/ 9 h 61"/>
                <a:gd name="T12" fmla="*/ 66 w 79"/>
                <a:gd name="T13" fmla="*/ 17 h 61"/>
                <a:gd name="T14" fmla="*/ 73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8"/>
                  </a:moveTo>
                  <a:lnTo>
                    <a:pt x="12" y="2"/>
                  </a:lnTo>
                  <a:lnTo>
                    <a:pt x="24" y="0"/>
                  </a:lnTo>
                  <a:lnTo>
                    <a:pt x="37" y="0"/>
                  </a:lnTo>
                  <a:lnTo>
                    <a:pt x="48" y="3"/>
                  </a:lnTo>
                  <a:lnTo>
                    <a:pt x="58" y="9"/>
                  </a:lnTo>
                  <a:lnTo>
                    <a:pt x="66" y="17"/>
                  </a:lnTo>
                  <a:lnTo>
                    <a:pt x="73"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6" name="Freeform 80"/>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7" name="Freeform 81"/>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8" name="Freeform 82"/>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9" name="Freeform 83"/>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30" name="Freeform 84"/>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w 136"/>
                <a:gd name="T45" fmla="*/ 147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lnTo>
                    <a:pt x="0" y="14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31" name="Freeform 85"/>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149" name="Rectangle 86"/>
          <p:cNvSpPr>
            <a:spLocks noChangeArrowheads="1"/>
          </p:cNvSpPr>
          <p:nvPr/>
        </p:nvSpPr>
        <p:spPr bwMode="auto">
          <a:xfrm>
            <a:off x="533400" y="1901825"/>
            <a:ext cx="807720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buNone/>
            </a:pPr>
            <a:endParaRPr lang="en-US" altLang="en-US" dirty="0"/>
          </a:p>
          <a:p>
            <a:pPr eaLnBrk="1" hangingPunct="1"/>
            <a:r>
              <a:rPr lang="en-US" altLang="en-US" dirty="0"/>
              <a:t>Use layout versus schematic (LVS) tools</a:t>
            </a:r>
          </a:p>
          <a:p>
            <a:pPr eaLnBrk="1" hangingPunct="1"/>
            <a:r>
              <a:rPr lang="en-US" altLang="en-US" dirty="0">
                <a:solidFill>
                  <a:srgbClr val="FF0000"/>
                </a:solidFill>
              </a:rPr>
              <a:t>Perform an extraction with </a:t>
            </a:r>
            <a:r>
              <a:rPr lang="en-US" altLang="en-US" dirty="0" smtClean="0">
                <a:solidFill>
                  <a:srgbClr val="FF0000"/>
                </a:solidFill>
              </a:rPr>
              <a:t>parasitic elements</a:t>
            </a:r>
            <a:endParaRPr lang="en-US" altLang="en-US" dirty="0">
              <a:solidFill>
                <a:srgbClr val="FF0000"/>
              </a:solidFill>
            </a:endParaRPr>
          </a:p>
          <a:p>
            <a:pPr eaLnBrk="1" hangingPunct="1"/>
            <a:r>
              <a:rPr lang="en-US" altLang="en-US" dirty="0"/>
              <a:t>Use the hierarchy editor</a:t>
            </a:r>
          </a:p>
          <a:p>
            <a:pPr eaLnBrk="1" hangingPunct="1"/>
            <a:r>
              <a:rPr lang="en-US" altLang="en-US" dirty="0"/>
              <a:t>Run a post-layout simulation</a:t>
            </a:r>
          </a:p>
        </p:txBody>
      </p:sp>
      <p:pic>
        <p:nvPicPr>
          <p:cNvPr id="6150" name="Picture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363" y="4764088"/>
            <a:ext cx="98583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237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indent="0" eaLnBrk="1" hangingPunct="1"/>
            <a:r>
              <a:rPr lang="en-GB" altLang="en-US" dirty="0" smtClean="0"/>
              <a:t>Extraction</a:t>
            </a:r>
          </a:p>
        </p:txBody>
      </p:sp>
      <p:sp>
        <p:nvSpPr>
          <p:cNvPr id="19459" name="AutoShape 3"/>
          <p:cNvSpPr>
            <a:spLocks noGrp="1" noChangeAspect="1" noChangeArrowheads="1"/>
          </p:cNvSpPr>
          <p:nvPr>
            <p:ph type="body" idx="1"/>
          </p:nvPr>
        </p:nvSpPr>
        <p:spPr>
          <a:xfrm>
            <a:off x="533400" y="1400175"/>
            <a:ext cx="6099175" cy="4724400"/>
          </a:xfrm>
        </p:spPr>
        <p:txBody>
          <a:bodyPr/>
          <a:lstStyle/>
          <a:p>
            <a:pPr eaLnBrk="1" hangingPunct="1"/>
            <a:r>
              <a:rPr lang="en-GB" altLang="en-US" dirty="0" smtClean="0"/>
              <a:t>You need to ensure that your design is free from LVS </a:t>
            </a:r>
            <a:r>
              <a:rPr lang="en-GB" altLang="en-US" dirty="0"/>
              <a:t>errors </a:t>
            </a:r>
            <a:r>
              <a:rPr lang="en-GB" altLang="en-US" dirty="0" smtClean="0"/>
              <a:t>before you </a:t>
            </a:r>
            <a:r>
              <a:rPr lang="en-GB" altLang="en-US" dirty="0"/>
              <a:t>can proceed with the extraction </a:t>
            </a:r>
            <a:r>
              <a:rPr lang="en-GB" altLang="en-US" dirty="0" smtClean="0"/>
              <a:t>b</a:t>
            </a:r>
            <a:endParaRPr lang="en-GB" altLang="en-US" dirty="0"/>
          </a:p>
          <a:p>
            <a:pPr eaLnBrk="1" hangingPunct="1"/>
            <a:r>
              <a:rPr lang="en-GB" altLang="en-US" dirty="0" smtClean="0"/>
              <a:t>The extraction tool is invoked from within the Layout window: as follows: </a:t>
            </a:r>
            <a:r>
              <a:rPr lang="en-GB" altLang="en-US" b="0" dirty="0" err="1" smtClean="0"/>
              <a:t>Assura</a:t>
            </a:r>
            <a:r>
              <a:rPr lang="en-GB" altLang="en-US" b="0" dirty="0" smtClean="0"/>
              <a:t> </a:t>
            </a:r>
            <a:r>
              <a:rPr lang="en-GB" altLang="en-US" dirty="0" smtClean="0"/>
              <a:t>→ </a:t>
            </a:r>
            <a:r>
              <a:rPr lang="en-GB" altLang="en-US" b="0" dirty="0" smtClean="0"/>
              <a:t>Run QRC</a:t>
            </a:r>
            <a:r>
              <a:rPr lang="en-GB" altLang="en-US" dirty="0" smtClean="0"/>
              <a:t> and to choose Extraction tab.</a:t>
            </a:r>
          </a:p>
          <a:p>
            <a:pPr eaLnBrk="1" hangingPunct="1"/>
            <a:r>
              <a:rPr lang="en-GB" altLang="en-US" dirty="0" smtClean="0"/>
              <a:t>For the reference node (</a:t>
            </a:r>
            <a:r>
              <a:rPr lang="en-GB" altLang="en-US" b="0" dirty="0" smtClean="0"/>
              <a:t>Ref Node</a:t>
            </a:r>
            <a:r>
              <a:rPr lang="en-GB" altLang="en-US" dirty="0" smtClean="0"/>
              <a:t>) write </a:t>
            </a:r>
            <a:r>
              <a:rPr lang="en-GB" altLang="en-US" b="0" dirty="0" err="1" smtClean="0"/>
              <a:t>gnd</a:t>
            </a:r>
            <a:r>
              <a:rPr lang="en-GB" altLang="en-US" b="0" dirty="0" smtClean="0"/>
              <a:t>!</a:t>
            </a:r>
            <a:r>
              <a:rPr lang="en-GB" altLang="en-US" dirty="0" smtClean="0"/>
              <a:t>. Proceed with </a:t>
            </a:r>
            <a:r>
              <a:rPr lang="en-GB" altLang="en-US" b="0" dirty="0" smtClean="0"/>
              <a:t>OK</a:t>
            </a:r>
            <a:r>
              <a:rPr lang="en-GB" altLang="en-US" dirty="0" smtClean="0"/>
              <a:t>.</a:t>
            </a:r>
          </a:p>
          <a:p>
            <a:pPr eaLnBrk="1" hangingPunct="1"/>
            <a:endParaRPr lang="en-GB" altLang="en-US" dirty="0" smtClean="0"/>
          </a:p>
        </p:txBody>
      </p:sp>
      <p:pic>
        <p:nvPicPr>
          <p:cNvPr id="194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2575" y="1330325"/>
            <a:ext cx="16573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indent="0" eaLnBrk="1" hangingPunct="1"/>
            <a:r>
              <a:rPr lang="en-GB" altLang="en-US" dirty="0" smtClean="0"/>
              <a:t>Setup tap</a:t>
            </a:r>
          </a:p>
        </p:txBody>
      </p:sp>
      <p:sp>
        <p:nvSpPr>
          <p:cNvPr id="20483" name="AutoShape 3"/>
          <p:cNvSpPr>
            <a:spLocks noGrp="1" noChangeAspect="1" noChangeArrowheads="1"/>
          </p:cNvSpPr>
          <p:nvPr>
            <p:ph type="body" idx="1"/>
          </p:nvPr>
        </p:nvSpPr>
        <p:spPr>
          <a:xfrm>
            <a:off x="533400" y="1400175"/>
            <a:ext cx="3427413" cy="4724400"/>
          </a:xfrm>
        </p:spPr>
        <p:txBody>
          <a:bodyPr/>
          <a:lstStyle/>
          <a:p>
            <a:pPr algn="just" eaLnBrk="1" hangingPunct="1"/>
            <a:r>
              <a:rPr lang="en-GB" altLang="en-US" sz="2000" dirty="0" smtClean="0"/>
              <a:t>The Technology in Setup page should be c35b4.</a:t>
            </a:r>
          </a:p>
          <a:p>
            <a:pPr algn="just" eaLnBrk="1" hangingPunct="1"/>
            <a:r>
              <a:rPr lang="en-GB" altLang="en-US" sz="2000" dirty="0" smtClean="0"/>
              <a:t>Ruleset Typical</a:t>
            </a:r>
          </a:p>
          <a:p>
            <a:pPr algn="just" eaLnBrk="1" hangingPunct="1"/>
            <a:r>
              <a:rPr lang="en-GB" altLang="en-US" sz="2000" dirty="0" smtClean="0"/>
              <a:t>Output should be </a:t>
            </a:r>
          </a:p>
          <a:p>
            <a:pPr marL="0" indent="0" algn="just" eaLnBrk="1" hangingPunct="1">
              <a:buNone/>
            </a:pPr>
            <a:r>
              <a:rPr lang="en-GB" altLang="en-US" sz="2000" b="0" i="1" dirty="0" smtClean="0"/>
              <a:t>Extracted view</a:t>
            </a:r>
          </a:p>
          <a:p>
            <a:pPr algn="just" eaLnBrk="1" hangingPunct="1"/>
            <a:r>
              <a:rPr lang="en-GB" altLang="en-US" sz="2000" dirty="0" smtClean="0"/>
              <a:t>You should pick a good view name to make it easy to differentiate between extraction </a:t>
            </a:r>
            <a:r>
              <a:rPr lang="en-GB" altLang="en-US" dirty="0" smtClean="0"/>
              <a:t>versions.</a:t>
            </a:r>
          </a:p>
        </p:txBody>
      </p:sp>
      <p:pic>
        <p:nvPicPr>
          <p:cNvPr id="2048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175" y="1139100"/>
            <a:ext cx="450215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V="1">
            <a:off x="3198060" y="2856526"/>
            <a:ext cx="1335775" cy="2480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018607" y="2856525"/>
            <a:ext cx="3721088" cy="16410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07234" y="1711576"/>
            <a:ext cx="3930995" cy="99228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Custom Design Flow </a:t>
            </a:r>
          </a:p>
        </p:txBody>
      </p:sp>
      <p:sp>
        <p:nvSpPr>
          <p:cNvPr id="4" name="Rectangle 3"/>
          <p:cNvSpPr/>
          <p:nvPr/>
        </p:nvSpPr>
        <p:spPr bwMode="auto">
          <a:xfrm>
            <a:off x="1614488" y="1692275"/>
            <a:ext cx="2209800" cy="381000"/>
          </a:xfrm>
          <a:prstGeom prst="rect">
            <a:avLst/>
          </a:prstGeom>
          <a:solidFill>
            <a:schemeClr val="accent1"/>
          </a:solidFill>
          <a:ln w="25400">
            <a:solidFill>
              <a:srgbClr val="956F0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sz="1800" dirty="0">
                <a:solidFill>
                  <a:schemeClr val="accent1">
                    <a:lumMod val="25000"/>
                  </a:schemeClr>
                </a:solidFill>
              </a:rPr>
              <a:t>Specification</a:t>
            </a:r>
          </a:p>
        </p:txBody>
      </p:sp>
      <p:sp>
        <p:nvSpPr>
          <p:cNvPr id="5" name="Rectangle 4"/>
          <p:cNvSpPr/>
          <p:nvPr/>
        </p:nvSpPr>
        <p:spPr bwMode="auto">
          <a:xfrm>
            <a:off x="1614488" y="2301875"/>
            <a:ext cx="2209800" cy="381000"/>
          </a:xfrm>
          <a:prstGeom prst="rect">
            <a:avLst/>
          </a:prstGeom>
          <a:solidFill>
            <a:schemeClr val="accent1">
              <a:lumMod val="40000"/>
              <a:lumOff val="6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en-US" sz="1800" dirty="0">
                <a:solidFill>
                  <a:schemeClr val="tx2"/>
                </a:solidFill>
              </a:rPr>
              <a:t>Schematic</a:t>
            </a:r>
            <a:r>
              <a:rPr lang="en-US" sz="1800" dirty="0">
                <a:solidFill>
                  <a:srgbClr val="FF0000"/>
                </a:solidFill>
              </a:rPr>
              <a:t> </a:t>
            </a:r>
            <a:r>
              <a:rPr lang="en-US" sz="1800" dirty="0">
                <a:solidFill>
                  <a:schemeClr val="tx2"/>
                </a:solidFill>
              </a:rPr>
              <a:t>design</a:t>
            </a:r>
          </a:p>
        </p:txBody>
      </p:sp>
      <p:sp>
        <p:nvSpPr>
          <p:cNvPr id="9" name="Rectangle 8"/>
          <p:cNvSpPr/>
          <p:nvPr/>
        </p:nvSpPr>
        <p:spPr bwMode="auto">
          <a:xfrm>
            <a:off x="1614488" y="2911475"/>
            <a:ext cx="2209800" cy="381000"/>
          </a:xfrm>
          <a:prstGeom prst="rect">
            <a:avLst/>
          </a:prstGeom>
          <a:solidFill>
            <a:schemeClr val="accent1">
              <a:lumMod val="40000"/>
              <a:lumOff val="6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en-US" sz="1800" dirty="0">
                <a:solidFill>
                  <a:schemeClr val="tx2"/>
                </a:solidFill>
              </a:rPr>
              <a:t>Simulation</a:t>
            </a:r>
          </a:p>
        </p:txBody>
      </p:sp>
      <p:sp>
        <p:nvSpPr>
          <p:cNvPr id="10" name="Flowchart: Decision 9"/>
          <p:cNvSpPr/>
          <p:nvPr/>
        </p:nvSpPr>
        <p:spPr bwMode="auto">
          <a:xfrm>
            <a:off x="1538288" y="3540125"/>
            <a:ext cx="2362200" cy="1143000"/>
          </a:xfrm>
          <a:prstGeom prst="flowChartDecision">
            <a:avLst/>
          </a:prstGeom>
          <a:solidFill>
            <a:schemeClr val="accent1"/>
          </a:solidFill>
          <a:ln w="25400">
            <a:solidFill>
              <a:srgbClr val="956F0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sz="1800" dirty="0">
                <a:solidFill>
                  <a:schemeClr val="tx2"/>
                </a:solidFill>
              </a:rPr>
              <a:t>Meets the spec?</a:t>
            </a:r>
          </a:p>
        </p:txBody>
      </p:sp>
      <p:cxnSp>
        <p:nvCxnSpPr>
          <p:cNvPr id="12" name="Straight Arrow Connector 11"/>
          <p:cNvCxnSpPr>
            <a:stCxn id="4" idx="2"/>
            <a:endCxn id="5" idx="0"/>
          </p:cNvCxnSpPr>
          <p:nvPr/>
        </p:nvCxnSpPr>
        <p:spPr bwMode="auto">
          <a:xfrm rot="5400000">
            <a:off x="2605088" y="2187575"/>
            <a:ext cx="228600" cy="3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2"/>
            <a:endCxn id="9" idx="0"/>
          </p:cNvCxnSpPr>
          <p:nvPr/>
        </p:nvCxnSpPr>
        <p:spPr bwMode="auto">
          <a:xfrm rot="5400000">
            <a:off x="2605088" y="2797175"/>
            <a:ext cx="228600" cy="3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10" idx="0"/>
          </p:cNvCxnSpPr>
          <p:nvPr/>
        </p:nvCxnSpPr>
        <p:spPr bwMode="auto">
          <a:xfrm rot="5400000">
            <a:off x="2595563" y="3416300"/>
            <a:ext cx="247650" cy="3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466" name="TextBox 19"/>
          <p:cNvSpPr txBox="1">
            <a:spLocks noChangeArrowheads="1"/>
          </p:cNvSpPr>
          <p:nvPr/>
        </p:nvSpPr>
        <p:spPr bwMode="auto">
          <a:xfrm>
            <a:off x="2805113" y="458787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itchFamily="34" charset="0"/>
                <a:cs typeface="Arial" pitchFamily="34" charset="0"/>
              </a:defRPr>
            </a:lvl1pPr>
            <a:lvl2pPr marL="742950" indent="-285750">
              <a:defRPr sz="1600">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defRPr sz="1600">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defRPr/>
            </a:pPr>
            <a:r>
              <a:rPr lang="en-US" sz="1800" smtClean="0">
                <a:solidFill>
                  <a:schemeClr val="accent1">
                    <a:lumMod val="25000"/>
                  </a:schemeClr>
                </a:solidFill>
              </a:rPr>
              <a:t>yes</a:t>
            </a:r>
          </a:p>
        </p:txBody>
      </p:sp>
      <p:cxnSp>
        <p:nvCxnSpPr>
          <p:cNvPr id="23" name="Straight Connector 22"/>
          <p:cNvCxnSpPr/>
          <p:nvPr/>
        </p:nvCxnSpPr>
        <p:spPr bwMode="auto">
          <a:xfrm rot="5400000" flipH="1" flipV="1">
            <a:off x="272257" y="3299619"/>
            <a:ext cx="16192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68" name="TextBox 24"/>
          <p:cNvSpPr txBox="1">
            <a:spLocks noChangeArrowheads="1"/>
          </p:cNvSpPr>
          <p:nvPr/>
        </p:nvSpPr>
        <p:spPr bwMode="auto">
          <a:xfrm>
            <a:off x="1281113" y="3589338"/>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itchFamily="34" charset="0"/>
                <a:cs typeface="Arial" pitchFamily="34" charset="0"/>
              </a:defRPr>
            </a:lvl1pPr>
            <a:lvl2pPr marL="742950" indent="-285750">
              <a:defRPr sz="1600">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defRPr sz="1600">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defRPr/>
            </a:pPr>
            <a:r>
              <a:rPr lang="en-US" sz="1800" smtClean="0">
                <a:solidFill>
                  <a:schemeClr val="accent1">
                    <a:lumMod val="25000"/>
                  </a:schemeClr>
                </a:solidFill>
              </a:rPr>
              <a:t>no</a:t>
            </a:r>
          </a:p>
        </p:txBody>
      </p:sp>
      <p:sp>
        <p:nvSpPr>
          <p:cNvPr id="27" name="Rectangle 26"/>
          <p:cNvSpPr/>
          <p:nvPr/>
        </p:nvSpPr>
        <p:spPr bwMode="auto">
          <a:xfrm>
            <a:off x="5527675" y="977900"/>
            <a:ext cx="2209800" cy="292100"/>
          </a:xfrm>
          <a:prstGeom prst="rect">
            <a:avLst/>
          </a:prstGeom>
          <a:solidFill>
            <a:schemeClr val="accent1">
              <a:lumMod val="40000"/>
              <a:lumOff val="6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en-US" sz="1800" dirty="0">
                <a:solidFill>
                  <a:schemeClr val="accent1">
                    <a:lumMod val="25000"/>
                  </a:schemeClr>
                </a:solidFill>
              </a:rPr>
              <a:t>Layout design</a:t>
            </a:r>
          </a:p>
        </p:txBody>
      </p:sp>
      <p:sp>
        <p:nvSpPr>
          <p:cNvPr id="28" name="Flowchart: Decision 27"/>
          <p:cNvSpPr/>
          <p:nvPr/>
        </p:nvSpPr>
        <p:spPr bwMode="auto">
          <a:xfrm>
            <a:off x="5984875" y="1871663"/>
            <a:ext cx="1295400" cy="533400"/>
          </a:xfrm>
          <a:prstGeom prst="flowChartDecision">
            <a:avLst/>
          </a:prstGeom>
          <a:solidFill>
            <a:schemeClr val="accent1"/>
          </a:solidFill>
          <a:ln w="25400">
            <a:solidFill>
              <a:srgbClr val="956F0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sz="1600" dirty="0">
                <a:solidFill>
                  <a:schemeClr val="accent1">
                    <a:lumMod val="25000"/>
                  </a:schemeClr>
                </a:solidFill>
              </a:rPr>
              <a:t>DRC</a:t>
            </a:r>
          </a:p>
        </p:txBody>
      </p:sp>
      <p:sp>
        <p:nvSpPr>
          <p:cNvPr id="37" name="Flowchart: Decision 36"/>
          <p:cNvSpPr/>
          <p:nvPr/>
        </p:nvSpPr>
        <p:spPr bwMode="auto">
          <a:xfrm>
            <a:off x="5984875" y="3017838"/>
            <a:ext cx="1295400" cy="533400"/>
          </a:xfrm>
          <a:prstGeom prst="flowChartDecision">
            <a:avLst/>
          </a:prstGeom>
          <a:solidFill>
            <a:schemeClr val="accent1"/>
          </a:solidFill>
          <a:ln w="25400">
            <a:solidFill>
              <a:srgbClr val="956F0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sz="1800" dirty="0">
                <a:solidFill>
                  <a:srgbClr val="FF0000"/>
                </a:solidFill>
              </a:rPr>
              <a:t>LVS</a:t>
            </a:r>
          </a:p>
        </p:txBody>
      </p:sp>
      <p:sp>
        <p:nvSpPr>
          <p:cNvPr id="38" name="Rectangle 37"/>
          <p:cNvSpPr/>
          <p:nvPr/>
        </p:nvSpPr>
        <p:spPr bwMode="auto">
          <a:xfrm>
            <a:off x="5527675" y="3735388"/>
            <a:ext cx="2209800" cy="228600"/>
          </a:xfrm>
          <a:prstGeom prst="rect">
            <a:avLst/>
          </a:prstGeom>
          <a:solidFill>
            <a:schemeClr val="accent1">
              <a:lumMod val="40000"/>
              <a:lumOff val="6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en-US" sz="1800" dirty="0">
                <a:solidFill>
                  <a:srgbClr val="FF0000"/>
                </a:solidFill>
              </a:rPr>
              <a:t>Parasitic Extraction</a:t>
            </a:r>
          </a:p>
        </p:txBody>
      </p:sp>
      <p:cxnSp>
        <p:nvCxnSpPr>
          <p:cNvPr id="40" name="Straight Arrow Connector 39"/>
          <p:cNvCxnSpPr>
            <a:stCxn id="27" idx="2"/>
            <a:endCxn id="43" idx="0"/>
          </p:cNvCxnSpPr>
          <p:nvPr/>
        </p:nvCxnSpPr>
        <p:spPr bwMode="auto">
          <a:xfrm>
            <a:off x="6632575" y="1270000"/>
            <a:ext cx="0" cy="158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39" idx="2"/>
            <a:endCxn id="37" idx="0"/>
          </p:cNvCxnSpPr>
          <p:nvPr/>
        </p:nvCxnSpPr>
        <p:spPr bwMode="auto">
          <a:xfrm flipH="1">
            <a:off x="6632575" y="2941638"/>
            <a:ext cx="1588" cy="76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a:stCxn id="37" idx="2"/>
            <a:endCxn id="38" idx="0"/>
          </p:cNvCxnSpPr>
          <p:nvPr/>
        </p:nvCxnSpPr>
        <p:spPr bwMode="auto">
          <a:xfrm rot="5400000">
            <a:off x="6541294" y="3644106"/>
            <a:ext cx="184150" cy="1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Rectangle 50"/>
          <p:cNvSpPr/>
          <p:nvPr/>
        </p:nvSpPr>
        <p:spPr bwMode="auto">
          <a:xfrm>
            <a:off x="5527675" y="4137025"/>
            <a:ext cx="2209800" cy="228600"/>
          </a:xfrm>
          <a:prstGeom prst="rect">
            <a:avLst/>
          </a:prstGeom>
          <a:solidFill>
            <a:schemeClr val="accent1">
              <a:lumMod val="40000"/>
              <a:lumOff val="6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en-US" sz="1800" dirty="0">
                <a:solidFill>
                  <a:srgbClr val="FF0000"/>
                </a:solidFill>
              </a:rPr>
              <a:t>Simulation</a:t>
            </a:r>
          </a:p>
        </p:txBody>
      </p:sp>
      <p:sp>
        <p:nvSpPr>
          <p:cNvPr id="52" name="Flowchart: Decision 51"/>
          <p:cNvSpPr/>
          <p:nvPr/>
        </p:nvSpPr>
        <p:spPr bwMode="auto">
          <a:xfrm>
            <a:off x="5527675" y="4510088"/>
            <a:ext cx="2209800" cy="838200"/>
          </a:xfrm>
          <a:prstGeom prst="flowChartDecision">
            <a:avLst/>
          </a:prstGeom>
          <a:solidFill>
            <a:schemeClr val="accent1"/>
          </a:solidFill>
          <a:ln w="25400">
            <a:solidFill>
              <a:srgbClr val="956F0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sz="1400" dirty="0">
                <a:solidFill>
                  <a:srgbClr val="FF0000"/>
                </a:solidFill>
              </a:rPr>
              <a:t>Meets the spec?</a:t>
            </a:r>
          </a:p>
        </p:txBody>
      </p:sp>
      <p:sp>
        <p:nvSpPr>
          <p:cNvPr id="57" name="Rectangle 56"/>
          <p:cNvSpPr/>
          <p:nvPr/>
        </p:nvSpPr>
        <p:spPr bwMode="auto">
          <a:xfrm>
            <a:off x="5527675" y="5576888"/>
            <a:ext cx="2209800" cy="381000"/>
          </a:xfrm>
          <a:prstGeom prst="rect">
            <a:avLst/>
          </a:prstGeom>
          <a:solidFill>
            <a:schemeClr val="accent1"/>
          </a:solidFill>
          <a:ln w="25400">
            <a:solidFill>
              <a:srgbClr val="956F0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sz="1800" dirty="0">
                <a:solidFill>
                  <a:schemeClr val="accent1">
                    <a:lumMod val="25000"/>
                  </a:schemeClr>
                </a:solidFill>
              </a:rPr>
              <a:t>Completed design</a:t>
            </a:r>
          </a:p>
        </p:txBody>
      </p:sp>
      <p:cxnSp>
        <p:nvCxnSpPr>
          <p:cNvPr id="62" name="Straight Arrow Connector 61"/>
          <p:cNvCxnSpPr>
            <a:stCxn id="38" idx="2"/>
            <a:endCxn id="51" idx="0"/>
          </p:cNvCxnSpPr>
          <p:nvPr/>
        </p:nvCxnSpPr>
        <p:spPr bwMode="auto">
          <a:xfrm rot="5400000">
            <a:off x="6546850" y="4051300"/>
            <a:ext cx="173038" cy="1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51" idx="2"/>
            <a:endCxn id="52" idx="0"/>
          </p:cNvCxnSpPr>
          <p:nvPr/>
        </p:nvCxnSpPr>
        <p:spPr bwMode="auto">
          <a:xfrm rot="5400000">
            <a:off x="6561138" y="4438650"/>
            <a:ext cx="144462" cy="1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2" idx="2"/>
            <a:endCxn id="57" idx="0"/>
          </p:cNvCxnSpPr>
          <p:nvPr/>
        </p:nvCxnSpPr>
        <p:spPr bwMode="auto">
          <a:xfrm rot="5400000">
            <a:off x="6519069" y="5463381"/>
            <a:ext cx="228600" cy="1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Connector 70"/>
          <p:cNvCxnSpPr>
            <a:stCxn id="28" idx="1"/>
          </p:cNvCxnSpPr>
          <p:nvPr/>
        </p:nvCxnSpPr>
        <p:spPr bwMode="auto">
          <a:xfrm rot="10800000" flipV="1">
            <a:off x="5157788" y="2147888"/>
            <a:ext cx="827087" cy="0"/>
          </a:xfrm>
          <a:prstGeom prst="line">
            <a:avLst/>
          </a:prstGeom>
          <a:ln>
            <a:tailEnd type="triangle"/>
          </a:ln>
        </p:spPr>
        <p:style>
          <a:lnRef idx="1">
            <a:schemeClr val="dk1"/>
          </a:lnRef>
          <a:fillRef idx="0">
            <a:schemeClr val="dk1"/>
          </a:fillRef>
          <a:effectRef idx="0">
            <a:schemeClr val="dk1"/>
          </a:effectRef>
          <a:fontRef idx="minor">
            <a:schemeClr val="tx1"/>
          </a:fontRef>
        </p:style>
      </p:cxnSp>
      <p:cxnSp>
        <p:nvCxnSpPr>
          <p:cNvPr id="73" name="Straight Connector 72"/>
          <p:cNvCxnSpPr>
            <a:stCxn id="37" idx="1"/>
          </p:cNvCxnSpPr>
          <p:nvPr/>
        </p:nvCxnSpPr>
        <p:spPr bwMode="auto">
          <a:xfrm rot="10800000">
            <a:off x="5167313" y="3284538"/>
            <a:ext cx="817562" cy="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9484" name="TextBox 80"/>
          <p:cNvSpPr txBox="1">
            <a:spLocks noChangeArrowheads="1"/>
          </p:cNvSpPr>
          <p:nvPr/>
        </p:nvSpPr>
        <p:spPr bwMode="auto">
          <a:xfrm>
            <a:off x="5167313" y="45243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itchFamily="34" charset="0"/>
                <a:cs typeface="Arial" pitchFamily="34" charset="0"/>
              </a:defRPr>
            </a:lvl1pPr>
            <a:lvl2pPr marL="742950" indent="-285750">
              <a:defRPr sz="1600">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defRPr sz="1600">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defRPr/>
            </a:pPr>
            <a:r>
              <a:rPr lang="en-US" sz="1800" smtClean="0">
                <a:solidFill>
                  <a:schemeClr val="accent1">
                    <a:lumMod val="25000"/>
                  </a:schemeClr>
                </a:solidFill>
              </a:rPr>
              <a:t>no</a:t>
            </a:r>
          </a:p>
        </p:txBody>
      </p:sp>
      <p:cxnSp>
        <p:nvCxnSpPr>
          <p:cNvPr id="41" name="Elbow Connector 40"/>
          <p:cNvCxnSpPr>
            <a:stCxn id="52" idx="1"/>
            <a:endCxn id="27" idx="1"/>
          </p:cNvCxnSpPr>
          <p:nvPr/>
        </p:nvCxnSpPr>
        <p:spPr>
          <a:xfrm rot="10800000">
            <a:off x="5527675" y="1123950"/>
            <a:ext cx="1588" cy="3805238"/>
          </a:xfrm>
          <a:prstGeom prst="bentConnector3">
            <a:avLst>
              <a:gd name="adj1" fmla="val 22792828"/>
            </a:avLst>
          </a:prstGeom>
          <a:ln>
            <a:tailEnd type="triangle"/>
          </a:ln>
        </p:spPr>
        <p:style>
          <a:lnRef idx="1">
            <a:schemeClr val="dk1"/>
          </a:lnRef>
          <a:fillRef idx="0">
            <a:schemeClr val="dk1"/>
          </a:fillRef>
          <a:effectRef idx="0">
            <a:schemeClr val="dk1"/>
          </a:effectRef>
          <a:fontRef idx="minor">
            <a:schemeClr val="tx1"/>
          </a:fontRef>
        </p:style>
      </p:cxnSp>
      <p:sp>
        <p:nvSpPr>
          <p:cNvPr id="39" name="Text Box 8"/>
          <p:cNvSpPr txBox="1">
            <a:spLocks noChangeArrowheads="1"/>
          </p:cNvSpPr>
          <p:nvPr/>
        </p:nvSpPr>
        <p:spPr bwMode="auto">
          <a:xfrm>
            <a:off x="5561013" y="2571750"/>
            <a:ext cx="2144712" cy="369888"/>
          </a:xfrm>
          <a:prstGeom prst="rect">
            <a:avLst/>
          </a:prstGeom>
          <a:solidFill>
            <a:schemeClr val="accent1">
              <a:lumMod val="40000"/>
              <a:lumOff val="60000"/>
            </a:schemeClr>
          </a:solidFill>
          <a:ln>
            <a:headEnd type="none" w="sm" len="sm"/>
            <a:tailEnd type="none" w="sm" len="sm"/>
          </a:ln>
          <a:effectLst/>
        </p:spPr>
        <p:style>
          <a:lnRef idx="1">
            <a:schemeClr val="accent5"/>
          </a:lnRef>
          <a:fillRef idx="3">
            <a:schemeClr val="accent5"/>
          </a:fillRef>
          <a:effectRef idx="2">
            <a:schemeClr val="accent5"/>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altLang="en-US" sz="1800" smtClean="0">
                <a:solidFill>
                  <a:srgbClr val="FF0000"/>
                </a:solidFill>
                <a:latin typeface="Arial" charset="0"/>
              </a:rPr>
              <a:t>LVS Checking</a:t>
            </a:r>
            <a:endParaRPr lang="ru-RU" altLang="en-US" sz="1800" smtClean="0">
              <a:solidFill>
                <a:srgbClr val="FF0000"/>
              </a:solidFill>
              <a:latin typeface="Arial" charset="0"/>
            </a:endParaRPr>
          </a:p>
        </p:txBody>
      </p:sp>
      <p:sp>
        <p:nvSpPr>
          <p:cNvPr id="43" name="Text Box 10"/>
          <p:cNvSpPr txBox="1">
            <a:spLocks noChangeArrowheads="1"/>
          </p:cNvSpPr>
          <p:nvPr/>
        </p:nvSpPr>
        <p:spPr bwMode="auto">
          <a:xfrm>
            <a:off x="5535613" y="1428750"/>
            <a:ext cx="2193925" cy="369888"/>
          </a:xfrm>
          <a:prstGeom prst="rect">
            <a:avLst/>
          </a:prstGeom>
          <a:solidFill>
            <a:schemeClr val="accent1">
              <a:lumMod val="40000"/>
              <a:lumOff val="60000"/>
            </a:schemeClr>
          </a:solidFill>
          <a:ln>
            <a:headEnd type="none" w="sm" len="sm"/>
            <a:tailEnd type="none" w="sm" len="sm"/>
          </a:ln>
          <a:effectLst/>
        </p:spPr>
        <p:style>
          <a:lnRef idx="1">
            <a:schemeClr val="accent5"/>
          </a:lnRef>
          <a:fillRef idx="3">
            <a:schemeClr val="accent5"/>
          </a:fillRef>
          <a:effectRef idx="2">
            <a:schemeClr val="accent5"/>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altLang="en-US" sz="1800" smtClean="0">
                <a:solidFill>
                  <a:srgbClr val="000078"/>
                </a:solidFill>
                <a:latin typeface="Arial" charset="0"/>
              </a:rPr>
              <a:t>DRC Checking</a:t>
            </a:r>
            <a:endParaRPr lang="ru-RU" altLang="en-US" sz="1800" smtClean="0">
              <a:solidFill>
                <a:srgbClr val="000078"/>
              </a:solidFill>
              <a:latin typeface="Arial" charset="0"/>
            </a:endParaRPr>
          </a:p>
        </p:txBody>
      </p:sp>
      <p:cxnSp>
        <p:nvCxnSpPr>
          <p:cNvPr id="78" name="Shape 77"/>
          <p:cNvCxnSpPr>
            <a:stCxn id="10" idx="2"/>
            <a:endCxn id="27" idx="0"/>
          </p:cNvCxnSpPr>
          <p:nvPr/>
        </p:nvCxnSpPr>
        <p:spPr>
          <a:xfrm rot="5400000" flipH="1" flipV="1">
            <a:off x="2823369" y="873919"/>
            <a:ext cx="3705225" cy="3913187"/>
          </a:xfrm>
          <a:prstGeom prst="bentConnector5">
            <a:avLst>
              <a:gd name="adj1" fmla="val -6170"/>
              <a:gd name="adj2" fmla="val 50974"/>
              <a:gd name="adj3" fmla="val 10617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0" idx="1"/>
          </p:cNvCxnSpPr>
          <p:nvPr/>
        </p:nvCxnSpPr>
        <p:spPr>
          <a:xfrm rot="10800000">
            <a:off x="1081088" y="4110038"/>
            <a:ext cx="4572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5" idx="1"/>
          </p:cNvCxnSpPr>
          <p:nvPr/>
        </p:nvCxnSpPr>
        <p:spPr>
          <a:xfrm>
            <a:off x="1081088" y="2490788"/>
            <a:ext cx="533400"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3" idx="2"/>
            <a:endCxn id="28" idx="0"/>
          </p:cNvCxnSpPr>
          <p:nvPr/>
        </p:nvCxnSpPr>
        <p:spPr bwMode="auto">
          <a:xfrm flipH="1">
            <a:off x="6632575" y="1798638"/>
            <a:ext cx="0" cy="73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p:cNvCxnSpPr>
            <a:stCxn id="28" idx="2"/>
            <a:endCxn id="39" idx="0"/>
          </p:cNvCxnSpPr>
          <p:nvPr/>
        </p:nvCxnSpPr>
        <p:spPr bwMode="auto">
          <a:xfrm>
            <a:off x="6632575" y="2405063"/>
            <a:ext cx="1588" cy="1666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indent="0" eaLnBrk="1" hangingPunct="1"/>
            <a:r>
              <a:rPr lang="en-GB" altLang="en-US" dirty="0" smtClean="0"/>
              <a:t>Extraction Tap</a:t>
            </a:r>
          </a:p>
        </p:txBody>
      </p:sp>
      <p:sp>
        <p:nvSpPr>
          <p:cNvPr id="21507" name="AutoShape 3"/>
          <p:cNvSpPr>
            <a:spLocks noGrp="1" noChangeAspect="1" noChangeArrowheads="1"/>
          </p:cNvSpPr>
          <p:nvPr>
            <p:ph type="body" idx="1"/>
          </p:nvPr>
        </p:nvSpPr>
        <p:spPr>
          <a:xfrm>
            <a:off x="533400" y="1400175"/>
            <a:ext cx="3427413" cy="4724400"/>
          </a:xfrm>
        </p:spPr>
        <p:txBody>
          <a:bodyPr/>
          <a:lstStyle/>
          <a:p>
            <a:pPr eaLnBrk="1" hangingPunct="1"/>
            <a:r>
              <a:rPr lang="en-GB" altLang="en-US" dirty="0" smtClean="0"/>
              <a:t>Extraction Type should be </a:t>
            </a:r>
            <a:r>
              <a:rPr lang="en-GB" altLang="en-US" b="0" dirty="0" smtClean="0"/>
              <a:t>C Only</a:t>
            </a:r>
            <a:r>
              <a:rPr lang="en-GB" altLang="en-US" dirty="0" smtClean="0"/>
              <a:t>, the other options can be used in further development.</a:t>
            </a:r>
          </a:p>
          <a:p>
            <a:pPr eaLnBrk="1" hangingPunct="1"/>
            <a:r>
              <a:rPr lang="en-GB" altLang="en-US" dirty="0" smtClean="0"/>
              <a:t>Cap Coupling Mode is </a:t>
            </a:r>
            <a:r>
              <a:rPr lang="en-GB" altLang="en-US" b="0" dirty="0" smtClean="0"/>
              <a:t>Coupled(i.e. into account coupling capacitances )</a:t>
            </a:r>
            <a:r>
              <a:rPr lang="en-GB" altLang="en-US" dirty="0" smtClean="0"/>
              <a:t>.</a:t>
            </a:r>
          </a:p>
          <a:p>
            <a:pPr eaLnBrk="1" hangingPunct="1"/>
            <a:r>
              <a:rPr lang="en-GB" altLang="en-US" dirty="0" smtClean="0"/>
              <a:t>Ref Node is </a:t>
            </a:r>
            <a:r>
              <a:rPr lang="en-GB" altLang="en-US" b="0" dirty="0" err="1" smtClean="0"/>
              <a:t>gnd</a:t>
            </a:r>
            <a:r>
              <a:rPr lang="en-GB" altLang="en-US" b="0" dirty="0" smtClean="0"/>
              <a:t>!</a:t>
            </a:r>
          </a:p>
          <a:p>
            <a:pPr eaLnBrk="1" hangingPunct="1"/>
            <a:endParaRPr lang="en-GB" altLang="en-US" dirty="0" smtClean="0"/>
          </a:p>
          <a:p>
            <a:pPr eaLnBrk="1" hangingPunct="1"/>
            <a:endParaRPr lang="en-GB" altLang="en-US" dirty="0" smtClean="0"/>
          </a:p>
        </p:txBody>
      </p:sp>
      <p:pic>
        <p:nvPicPr>
          <p:cNvPr id="2150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909638"/>
            <a:ext cx="428942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indent="0" eaLnBrk="1" hangingPunct="1"/>
            <a:r>
              <a:rPr lang="en-GB" altLang="en-US" dirty="0" err="1" smtClean="0"/>
              <a:t>Netlisting</a:t>
            </a:r>
            <a:r>
              <a:rPr lang="en-GB" altLang="en-US" dirty="0" smtClean="0"/>
              <a:t> Tap</a:t>
            </a:r>
          </a:p>
        </p:txBody>
      </p:sp>
      <p:sp>
        <p:nvSpPr>
          <p:cNvPr id="22531" name="AutoShape 3"/>
          <p:cNvSpPr>
            <a:spLocks noGrp="1" noChangeAspect="1" noChangeArrowheads="1"/>
          </p:cNvSpPr>
          <p:nvPr>
            <p:ph type="body" idx="1"/>
          </p:nvPr>
        </p:nvSpPr>
        <p:spPr>
          <a:xfrm>
            <a:off x="533400" y="1400175"/>
            <a:ext cx="3427413" cy="4724400"/>
          </a:xfrm>
        </p:spPr>
        <p:txBody>
          <a:bodyPr/>
          <a:lstStyle/>
          <a:p>
            <a:pPr eaLnBrk="1" hangingPunct="1"/>
            <a:r>
              <a:rPr lang="en-GB" altLang="en-US" smtClean="0"/>
              <a:t>Design Capacitor Models, Parasitic Capacitor Models, Design Resistor Models and Parasitic Resistor Models are all chosen </a:t>
            </a:r>
            <a:r>
              <a:rPr lang="en-GB" altLang="en-US" b="0" smtClean="0"/>
              <a:t>Do not include.</a:t>
            </a:r>
          </a:p>
          <a:p>
            <a:pPr eaLnBrk="1" hangingPunct="1"/>
            <a:endParaRPr lang="en-GB" altLang="en-US" smtClean="0"/>
          </a:p>
          <a:p>
            <a:pPr eaLnBrk="1" hangingPunct="1"/>
            <a:endParaRPr lang="en-GB" altLang="en-US" smtClean="0"/>
          </a:p>
          <a:p>
            <a:pPr eaLnBrk="1" hangingPunct="1"/>
            <a:endParaRPr lang="en-GB" altLang="en-US" smtClean="0"/>
          </a:p>
        </p:txBody>
      </p:sp>
      <p:pic>
        <p:nvPicPr>
          <p:cNvPr id="225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923925"/>
            <a:ext cx="4427538"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indent="0" eaLnBrk="1" hangingPunct="1"/>
            <a:r>
              <a:rPr lang="en-GB" altLang="en-US" smtClean="0"/>
              <a:t>Run the extraction</a:t>
            </a:r>
          </a:p>
        </p:txBody>
      </p:sp>
      <p:sp>
        <p:nvSpPr>
          <p:cNvPr id="23555" name="Rectangle 3"/>
          <p:cNvSpPr>
            <a:spLocks noGrp="1" noChangeArrowheads="1"/>
          </p:cNvSpPr>
          <p:nvPr>
            <p:ph type="body" idx="1"/>
          </p:nvPr>
        </p:nvSpPr>
        <p:spPr/>
        <p:txBody>
          <a:bodyPr/>
          <a:lstStyle/>
          <a:p>
            <a:pPr eaLnBrk="1" hangingPunct="1"/>
            <a:r>
              <a:rPr lang="en-GB" altLang="en-US" smtClean="0"/>
              <a:t>Click OK to run the extraction</a:t>
            </a:r>
          </a:p>
          <a:p>
            <a:pPr lvl="1" eaLnBrk="1" hangingPunct="1"/>
            <a:r>
              <a:rPr lang="en-GB" altLang="en-US" smtClean="0"/>
              <a:t>Extraction can take a while on a large circuit</a:t>
            </a:r>
          </a:p>
          <a:p>
            <a:pPr lvl="1" eaLnBrk="1" hangingPunct="1"/>
            <a:r>
              <a:rPr lang="en-GB" altLang="en-US" smtClean="0"/>
              <a:t>Check for no errors</a:t>
            </a:r>
          </a:p>
          <a:p>
            <a:pPr lvl="1" eaLnBrk="1" hangingPunct="1"/>
            <a:r>
              <a:rPr lang="en-GB" altLang="en-US" smtClean="0"/>
              <a:t>Errors are rare – typically just ‘check and save’ errors</a:t>
            </a:r>
          </a:p>
          <a:p>
            <a:pPr eaLnBrk="1" hangingPunct="1"/>
            <a:endParaRPr lang="en-GB" altLang="en-US" smtClean="0"/>
          </a:p>
          <a:p>
            <a:pPr eaLnBrk="1" hangingPunct="1"/>
            <a:endParaRPr lang="en-GB" altLang="en-US" smtClean="0"/>
          </a:p>
        </p:txBody>
      </p:sp>
      <p:pic>
        <p:nvPicPr>
          <p:cNvPr id="235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2350" y="3238500"/>
            <a:ext cx="293211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4363" y="3459163"/>
            <a:ext cx="37147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indent="0" eaLnBrk="1" hangingPunct="1"/>
            <a:r>
              <a:rPr lang="en-GB" altLang="en-US" smtClean="0"/>
              <a:t>The extracted view</a:t>
            </a:r>
          </a:p>
        </p:txBody>
      </p:sp>
      <p:sp>
        <p:nvSpPr>
          <p:cNvPr id="24579" name="Rectangle 5"/>
          <p:cNvSpPr>
            <a:spLocks noGrp="1" noChangeArrowheads="1"/>
          </p:cNvSpPr>
          <p:nvPr>
            <p:ph type="body" idx="1"/>
          </p:nvPr>
        </p:nvSpPr>
        <p:spPr>
          <a:xfrm>
            <a:off x="533400" y="1400175"/>
            <a:ext cx="8237538" cy="4724400"/>
          </a:xfrm>
        </p:spPr>
        <p:txBody>
          <a:bodyPr/>
          <a:lstStyle/>
          <a:p>
            <a:pPr eaLnBrk="1" hangingPunct="1"/>
            <a:r>
              <a:rPr lang="en-GB" altLang="en-US" smtClean="0"/>
              <a:t>This has created a new cell view called ‘inv_ex_C_only02’</a:t>
            </a:r>
          </a:p>
        </p:txBody>
      </p:sp>
      <p:pic>
        <p:nvPicPr>
          <p:cNvPr id="2458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2208213"/>
            <a:ext cx="5572125"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indent="0" eaLnBrk="1" hangingPunct="1"/>
            <a:r>
              <a:rPr lang="en-GB" altLang="en-US" smtClean="0"/>
              <a:t>The extracted view</a:t>
            </a:r>
          </a:p>
        </p:txBody>
      </p:sp>
      <p:sp>
        <p:nvSpPr>
          <p:cNvPr id="25603" name="Rectangle 3"/>
          <p:cNvSpPr>
            <a:spLocks noGrp="1" noChangeArrowheads="1"/>
          </p:cNvSpPr>
          <p:nvPr>
            <p:ph type="body" idx="1"/>
          </p:nvPr>
        </p:nvSpPr>
        <p:spPr>
          <a:xfrm>
            <a:off x="533400" y="1400175"/>
            <a:ext cx="3313113" cy="4929188"/>
          </a:xfrm>
          <a:noFill/>
        </p:spPr>
        <p:txBody>
          <a:bodyPr/>
          <a:lstStyle/>
          <a:p>
            <a:pPr eaLnBrk="1" hangingPunct="1"/>
            <a:r>
              <a:rPr lang="en-GB" altLang="en-US" smtClean="0"/>
              <a:t>Looks a bit like the layout</a:t>
            </a:r>
          </a:p>
          <a:p>
            <a:pPr eaLnBrk="1" hangingPunct="1"/>
            <a:r>
              <a:rPr lang="en-GB" altLang="en-US" smtClean="0"/>
              <a:t>It is a layout view, but with extracted devices and parasitic shown </a:t>
            </a:r>
          </a:p>
        </p:txBody>
      </p:sp>
      <p:pic>
        <p:nvPicPr>
          <p:cNvPr id="256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062038"/>
            <a:ext cx="3357563"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indent="0" eaLnBrk="1" hangingPunct="1"/>
            <a:r>
              <a:rPr lang="en-GB" altLang="en-US" smtClean="0"/>
              <a:t>Extracting with parasitics</a:t>
            </a:r>
          </a:p>
        </p:txBody>
      </p:sp>
      <p:sp>
        <p:nvSpPr>
          <p:cNvPr id="27651" name="Rectangle 3"/>
          <p:cNvSpPr>
            <a:spLocks noGrp="1" noChangeArrowheads="1"/>
          </p:cNvSpPr>
          <p:nvPr>
            <p:ph type="body" idx="1"/>
          </p:nvPr>
        </p:nvSpPr>
        <p:spPr>
          <a:xfrm>
            <a:off x="533400" y="1400175"/>
            <a:ext cx="5221288" cy="4724400"/>
          </a:xfrm>
        </p:spPr>
        <p:txBody>
          <a:bodyPr/>
          <a:lstStyle/>
          <a:p>
            <a:pPr eaLnBrk="1" hangingPunct="1"/>
            <a:r>
              <a:rPr lang="en-GB" altLang="en-US" dirty="0" smtClean="0"/>
              <a:t>The extraction will take longer than before, due to the extra rules it needs to run</a:t>
            </a:r>
          </a:p>
          <a:p>
            <a:pPr eaLnBrk="1" hangingPunct="1"/>
            <a:r>
              <a:rPr lang="en-GB" altLang="en-US" dirty="0" smtClean="0"/>
              <a:t>Check the CIW (main ICFB window) for any errors</a:t>
            </a:r>
          </a:p>
          <a:p>
            <a:pPr eaLnBrk="1" hangingPunct="1"/>
            <a:r>
              <a:rPr lang="en-GB" altLang="en-US" dirty="0" smtClean="0"/>
              <a:t>Open the extracted view</a:t>
            </a:r>
          </a:p>
          <a:p>
            <a:pPr eaLnBrk="1" hangingPunct="1"/>
            <a:r>
              <a:rPr lang="en-GB" altLang="en-US" dirty="0" smtClean="0"/>
              <a:t>Spot the extra capacitances</a:t>
            </a:r>
          </a:p>
          <a:p>
            <a:pPr eaLnBrk="1" hangingPunct="1"/>
            <a:r>
              <a:rPr lang="en-GB" altLang="en-US" dirty="0" smtClean="0"/>
              <a:t>AMS uses a lumped model – i.e. total capacitance from one node to another.</a:t>
            </a:r>
          </a:p>
        </p:txBody>
      </p:sp>
      <p:pic>
        <p:nvPicPr>
          <p:cNvPr id="276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981075"/>
            <a:ext cx="2365375"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9325" y="4802188"/>
            <a:ext cx="19177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0575" y="4703763"/>
            <a:ext cx="1452563"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indent="0" eaLnBrk="1" hangingPunct="1"/>
            <a:r>
              <a:rPr lang="en-US" altLang="en-US" dirty="0" smtClean="0"/>
              <a:t>Learning Outcomes Outcomes</a:t>
            </a:r>
          </a:p>
        </p:txBody>
      </p:sp>
      <p:sp>
        <p:nvSpPr>
          <p:cNvPr id="6147" name="Rectangle 3"/>
          <p:cNvSpPr>
            <a:spLocks noGrp="1" noChangeArrowheads="1"/>
          </p:cNvSpPr>
          <p:nvPr>
            <p:ph type="body" idx="1"/>
          </p:nvPr>
        </p:nvSpPr>
        <p:spPr>
          <a:xfrm>
            <a:off x="1223963" y="1851025"/>
            <a:ext cx="7539037" cy="4160838"/>
          </a:xfrm>
        </p:spPr>
        <p:txBody>
          <a:bodyPr/>
          <a:lstStyle/>
          <a:p>
            <a:pPr eaLnBrk="1" hangingPunct="1">
              <a:spcBef>
                <a:spcPct val="0"/>
              </a:spcBef>
              <a:buClrTx/>
              <a:buSzTx/>
              <a:buFontTx/>
              <a:buNone/>
            </a:pPr>
            <a:r>
              <a:rPr lang="en-US" altLang="en-US" dirty="0" smtClean="0"/>
              <a:t>After completing this unit, you should be able to:</a:t>
            </a:r>
          </a:p>
          <a:p>
            <a:pPr eaLnBrk="1" hangingPunct="1">
              <a:spcBef>
                <a:spcPct val="0"/>
              </a:spcBef>
              <a:buClrTx/>
              <a:buSzTx/>
              <a:buFontTx/>
              <a:buNone/>
            </a:pPr>
            <a:endParaRPr lang="en-US" altLang="en-US" dirty="0" smtClean="0"/>
          </a:p>
          <a:p>
            <a:pPr eaLnBrk="1" hangingPunct="1">
              <a:spcBef>
                <a:spcPct val="0"/>
              </a:spcBef>
              <a:buClrTx/>
              <a:buSzTx/>
              <a:buFontTx/>
              <a:buChar char="•"/>
            </a:pPr>
            <a:endParaRPr lang="en-US" altLang="en-US" dirty="0" smtClean="0"/>
          </a:p>
        </p:txBody>
      </p:sp>
      <p:grpSp>
        <p:nvGrpSpPr>
          <p:cNvPr id="6148" name="Group 4"/>
          <p:cNvGrpSpPr>
            <a:grpSpLocks/>
          </p:cNvGrpSpPr>
          <p:nvPr/>
        </p:nvGrpSpPr>
        <p:grpSpPr bwMode="auto">
          <a:xfrm>
            <a:off x="306388" y="885825"/>
            <a:ext cx="1081087" cy="1204913"/>
            <a:chOff x="3822" y="1768"/>
            <a:chExt cx="1601" cy="1935"/>
          </a:xfrm>
        </p:grpSpPr>
        <p:sp>
          <p:nvSpPr>
            <p:cNvPr id="6151" name="Freeform 5"/>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2" name="Freeform 6"/>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3" name="Freeform 7"/>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4" name="Freeform 8"/>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5" name="Freeform 9"/>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6" name="Freeform 10"/>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7" name="Freeform 11"/>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5 w 1506"/>
                <a:gd name="T83" fmla="*/ 675 h 14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lnTo>
                    <a:pt x="5" y="67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8" name="Freeform 12"/>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9" name="Freeform 13"/>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49 h 429"/>
                <a:gd name="T12" fmla="*/ 112 w 435"/>
                <a:gd name="T13" fmla="*/ 31 h 429"/>
                <a:gd name="T14" fmla="*/ 143 w 435"/>
                <a:gd name="T15" fmla="*/ 15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1 w 435"/>
                <a:gd name="T27" fmla="*/ 32 h 429"/>
                <a:gd name="T28" fmla="*/ 366 w 435"/>
                <a:gd name="T29" fmla="*/ 52 h 429"/>
                <a:gd name="T30" fmla="*/ 389 w 435"/>
                <a:gd name="T31" fmla="*/ 75 h 429"/>
                <a:gd name="T32" fmla="*/ 407 w 435"/>
                <a:gd name="T33" fmla="*/ 102 h 429"/>
                <a:gd name="T34" fmla="*/ 421 w 435"/>
                <a:gd name="T35" fmla="*/ 131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7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5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49"/>
                  </a:lnTo>
                  <a:lnTo>
                    <a:pt x="112" y="31"/>
                  </a:lnTo>
                  <a:lnTo>
                    <a:pt x="143" y="15"/>
                  </a:lnTo>
                  <a:lnTo>
                    <a:pt x="175" y="5"/>
                  </a:lnTo>
                  <a:lnTo>
                    <a:pt x="210" y="0"/>
                  </a:lnTo>
                  <a:lnTo>
                    <a:pt x="245" y="0"/>
                  </a:lnTo>
                  <a:lnTo>
                    <a:pt x="279" y="6"/>
                  </a:lnTo>
                  <a:lnTo>
                    <a:pt x="311" y="16"/>
                  </a:lnTo>
                  <a:lnTo>
                    <a:pt x="341" y="32"/>
                  </a:lnTo>
                  <a:lnTo>
                    <a:pt x="366" y="52"/>
                  </a:lnTo>
                  <a:lnTo>
                    <a:pt x="389" y="75"/>
                  </a:lnTo>
                  <a:lnTo>
                    <a:pt x="407" y="102"/>
                  </a:lnTo>
                  <a:lnTo>
                    <a:pt x="421" y="131"/>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7"/>
                  </a:lnTo>
                  <a:lnTo>
                    <a:pt x="154" y="422"/>
                  </a:lnTo>
                  <a:lnTo>
                    <a:pt x="122" y="411"/>
                  </a:lnTo>
                  <a:lnTo>
                    <a:pt x="93" y="395"/>
                  </a:lnTo>
                  <a:lnTo>
                    <a:pt x="67" y="375"/>
                  </a:lnTo>
                  <a:lnTo>
                    <a:pt x="45" y="352"/>
                  </a:lnTo>
                  <a:lnTo>
                    <a:pt x="26" y="325"/>
                  </a:lnTo>
                  <a:lnTo>
                    <a:pt x="13" y="295"/>
                  </a:lnTo>
                  <a:lnTo>
                    <a:pt x="3" y="264"/>
                  </a:lnTo>
                  <a:lnTo>
                    <a:pt x="0" y="230"/>
                  </a:lnTo>
                  <a:lnTo>
                    <a:pt x="1" y="19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0" name="Freeform 14"/>
            <p:cNvSpPr>
              <a:spLocks/>
            </p:cNvSpPr>
            <p:nvPr/>
          </p:nvSpPr>
          <p:spPr bwMode="gray">
            <a:xfrm>
              <a:off x="4248" y="2390"/>
              <a:ext cx="725" cy="715"/>
            </a:xfrm>
            <a:custGeom>
              <a:avLst/>
              <a:gdLst>
                <a:gd name="T0" fmla="*/ 2 w 725"/>
                <a:gd name="T1" fmla="*/ 326 h 715"/>
                <a:gd name="T2" fmla="*/ 15 w 725"/>
                <a:gd name="T3" fmla="*/ 268 h 715"/>
                <a:gd name="T4" fmla="*/ 35 w 725"/>
                <a:gd name="T5" fmla="*/ 214 h 715"/>
                <a:gd name="T6" fmla="*/ 63 w 725"/>
                <a:gd name="T7" fmla="*/ 165 h 715"/>
                <a:gd name="T8" fmla="*/ 99 w 725"/>
                <a:gd name="T9" fmla="*/ 121 h 715"/>
                <a:gd name="T10" fmla="*/ 141 w 725"/>
                <a:gd name="T11" fmla="*/ 83 h 715"/>
                <a:gd name="T12" fmla="*/ 187 w 725"/>
                <a:gd name="T13" fmla="*/ 51 h 715"/>
                <a:gd name="T14" fmla="*/ 238 w 725"/>
                <a:gd name="T15" fmla="*/ 26 h 715"/>
                <a:gd name="T16" fmla="*/ 292 w 725"/>
                <a:gd name="T17" fmla="*/ 9 h 715"/>
                <a:gd name="T18" fmla="*/ 349 w 725"/>
                <a:gd name="T19" fmla="*/ 0 h 715"/>
                <a:gd name="T20" fmla="*/ 408 w 725"/>
                <a:gd name="T21" fmla="*/ 0 h 715"/>
                <a:gd name="T22" fmla="*/ 466 w 725"/>
                <a:gd name="T23" fmla="*/ 9 h 715"/>
                <a:gd name="T24" fmla="*/ 519 w 725"/>
                <a:gd name="T25" fmla="*/ 28 h 715"/>
                <a:gd name="T26" fmla="*/ 567 w 725"/>
                <a:gd name="T27" fmla="*/ 54 h 715"/>
                <a:gd name="T28" fmla="*/ 611 w 725"/>
                <a:gd name="T29" fmla="*/ 87 h 715"/>
                <a:gd name="T30" fmla="*/ 648 w 725"/>
                <a:gd name="T31" fmla="*/ 126 h 715"/>
                <a:gd name="T32" fmla="*/ 679 w 725"/>
                <a:gd name="T33" fmla="*/ 171 h 715"/>
                <a:gd name="T34" fmla="*/ 702 w 725"/>
                <a:gd name="T35" fmla="*/ 221 h 715"/>
                <a:gd name="T36" fmla="*/ 717 w 725"/>
                <a:gd name="T37" fmla="*/ 273 h 715"/>
                <a:gd name="T38" fmla="*/ 724 w 725"/>
                <a:gd name="T39" fmla="*/ 329 h 715"/>
                <a:gd name="T40" fmla="*/ 720 w 725"/>
                <a:gd name="T41" fmla="*/ 387 h 715"/>
                <a:gd name="T42" fmla="*/ 708 w 725"/>
                <a:gd name="T43" fmla="*/ 445 h 715"/>
                <a:gd name="T44" fmla="*/ 687 w 725"/>
                <a:gd name="T45" fmla="*/ 498 h 715"/>
                <a:gd name="T46" fmla="*/ 659 w 725"/>
                <a:gd name="T47" fmla="*/ 548 h 715"/>
                <a:gd name="T48" fmla="*/ 623 w 725"/>
                <a:gd name="T49" fmla="*/ 592 h 715"/>
                <a:gd name="T50" fmla="*/ 582 w 725"/>
                <a:gd name="T51" fmla="*/ 631 h 715"/>
                <a:gd name="T52" fmla="*/ 535 w 725"/>
                <a:gd name="T53" fmla="*/ 662 h 715"/>
                <a:gd name="T54" fmla="*/ 484 w 725"/>
                <a:gd name="T55" fmla="*/ 687 h 715"/>
                <a:gd name="T56" fmla="*/ 431 w 725"/>
                <a:gd name="T57" fmla="*/ 704 h 715"/>
                <a:gd name="T58" fmla="*/ 373 w 725"/>
                <a:gd name="T59" fmla="*/ 714 h 715"/>
                <a:gd name="T60" fmla="*/ 314 w 725"/>
                <a:gd name="T61" fmla="*/ 713 h 715"/>
                <a:gd name="T62" fmla="*/ 257 w 725"/>
                <a:gd name="T63" fmla="*/ 703 h 715"/>
                <a:gd name="T64" fmla="*/ 203 w 725"/>
                <a:gd name="T65" fmla="*/ 685 h 715"/>
                <a:gd name="T66" fmla="*/ 154 w 725"/>
                <a:gd name="T67" fmla="*/ 659 h 715"/>
                <a:gd name="T68" fmla="*/ 111 w 725"/>
                <a:gd name="T69" fmla="*/ 626 h 715"/>
                <a:gd name="T70" fmla="*/ 74 w 725"/>
                <a:gd name="T71" fmla="*/ 587 h 715"/>
                <a:gd name="T72" fmla="*/ 43 w 725"/>
                <a:gd name="T73" fmla="*/ 542 h 715"/>
                <a:gd name="T74" fmla="*/ 20 w 725"/>
                <a:gd name="T75" fmla="*/ 493 h 715"/>
                <a:gd name="T76" fmla="*/ 5 w 725"/>
                <a:gd name="T77" fmla="*/ 440 h 715"/>
                <a:gd name="T78" fmla="*/ 0 w 725"/>
                <a:gd name="T79" fmla="*/ 384 h 715"/>
                <a:gd name="T80" fmla="*/ 2 w 725"/>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5" h="715">
                  <a:moveTo>
                    <a:pt x="2" y="326"/>
                  </a:moveTo>
                  <a:lnTo>
                    <a:pt x="15" y="268"/>
                  </a:lnTo>
                  <a:lnTo>
                    <a:pt x="35" y="214"/>
                  </a:lnTo>
                  <a:lnTo>
                    <a:pt x="63" y="165"/>
                  </a:lnTo>
                  <a:lnTo>
                    <a:pt x="99" y="121"/>
                  </a:lnTo>
                  <a:lnTo>
                    <a:pt x="141" y="83"/>
                  </a:lnTo>
                  <a:lnTo>
                    <a:pt x="187" y="51"/>
                  </a:lnTo>
                  <a:lnTo>
                    <a:pt x="238" y="26"/>
                  </a:lnTo>
                  <a:lnTo>
                    <a:pt x="292" y="9"/>
                  </a:lnTo>
                  <a:lnTo>
                    <a:pt x="349" y="0"/>
                  </a:lnTo>
                  <a:lnTo>
                    <a:pt x="408" y="0"/>
                  </a:lnTo>
                  <a:lnTo>
                    <a:pt x="466" y="9"/>
                  </a:lnTo>
                  <a:lnTo>
                    <a:pt x="519" y="28"/>
                  </a:lnTo>
                  <a:lnTo>
                    <a:pt x="567" y="54"/>
                  </a:lnTo>
                  <a:lnTo>
                    <a:pt x="611" y="87"/>
                  </a:lnTo>
                  <a:lnTo>
                    <a:pt x="648" y="126"/>
                  </a:lnTo>
                  <a:lnTo>
                    <a:pt x="679" y="171"/>
                  </a:lnTo>
                  <a:lnTo>
                    <a:pt x="702" y="221"/>
                  </a:lnTo>
                  <a:lnTo>
                    <a:pt x="717" y="273"/>
                  </a:lnTo>
                  <a:lnTo>
                    <a:pt x="724" y="329"/>
                  </a:lnTo>
                  <a:lnTo>
                    <a:pt x="720" y="387"/>
                  </a:lnTo>
                  <a:lnTo>
                    <a:pt x="708" y="445"/>
                  </a:lnTo>
                  <a:lnTo>
                    <a:pt x="687" y="498"/>
                  </a:lnTo>
                  <a:lnTo>
                    <a:pt x="659" y="548"/>
                  </a:lnTo>
                  <a:lnTo>
                    <a:pt x="623" y="592"/>
                  </a:lnTo>
                  <a:lnTo>
                    <a:pt x="582" y="631"/>
                  </a:lnTo>
                  <a:lnTo>
                    <a:pt x="535" y="662"/>
                  </a:lnTo>
                  <a:lnTo>
                    <a:pt x="484" y="687"/>
                  </a:lnTo>
                  <a:lnTo>
                    <a:pt x="431" y="704"/>
                  </a:lnTo>
                  <a:lnTo>
                    <a:pt x="373" y="714"/>
                  </a:lnTo>
                  <a:lnTo>
                    <a:pt x="314" y="713"/>
                  </a:lnTo>
                  <a:lnTo>
                    <a:pt x="257" y="703"/>
                  </a:lnTo>
                  <a:lnTo>
                    <a:pt x="203" y="685"/>
                  </a:lnTo>
                  <a:lnTo>
                    <a:pt x="154" y="659"/>
                  </a:lnTo>
                  <a:lnTo>
                    <a:pt x="111" y="626"/>
                  </a:lnTo>
                  <a:lnTo>
                    <a:pt x="74" y="587"/>
                  </a:lnTo>
                  <a:lnTo>
                    <a:pt x="43" y="542"/>
                  </a:lnTo>
                  <a:lnTo>
                    <a:pt x="20" y="493"/>
                  </a:lnTo>
                  <a:lnTo>
                    <a:pt x="5" y="440"/>
                  </a:lnTo>
                  <a:lnTo>
                    <a:pt x="0" y="384"/>
                  </a:lnTo>
                  <a:lnTo>
                    <a:pt x="2"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1" name="Freeform 15"/>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2" name="Freeform 16"/>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solidFill>
              <a:srgbClr val="EAEAEA"/>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3" name="Freeform 17"/>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4" name="Freeform 18"/>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5" name="Freeform 19"/>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6" name="Freeform 20"/>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7" name="Freeform 21"/>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solidFill>
              <a:srgbClr val="FF00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8" name="Freeform 22"/>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9" name="Line 23"/>
            <p:cNvSpPr>
              <a:spLocks noChangeShapeType="1"/>
            </p:cNvSpPr>
            <p:nvPr/>
          </p:nvSpPr>
          <p:spPr bwMode="gray">
            <a:xfrm flipH="1" flipV="1">
              <a:off x="3868" y="2681"/>
              <a:ext cx="1483" cy="126"/>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0" name="Line 24"/>
            <p:cNvSpPr>
              <a:spLocks noChangeShapeType="1"/>
            </p:cNvSpPr>
            <p:nvPr/>
          </p:nvSpPr>
          <p:spPr bwMode="gray">
            <a:xfrm flipH="1">
              <a:off x="4515" y="2013"/>
              <a:ext cx="193" cy="1472"/>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1" name="Line 25"/>
            <p:cNvSpPr>
              <a:spLocks noChangeShapeType="1"/>
            </p:cNvSpPr>
            <p:nvPr/>
          </p:nvSpPr>
          <p:spPr bwMode="gray">
            <a:xfrm flipH="1">
              <a:off x="4515" y="2013"/>
              <a:ext cx="193" cy="14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2" name="Line 26"/>
            <p:cNvSpPr>
              <a:spLocks noChangeShapeType="1"/>
            </p:cNvSpPr>
            <p:nvPr/>
          </p:nvSpPr>
          <p:spPr bwMode="gray">
            <a:xfrm flipH="1" flipV="1">
              <a:off x="3868" y="2681"/>
              <a:ext cx="1483" cy="126"/>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3" name="Freeform 27"/>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4" name="Freeform 28"/>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w 189"/>
                <a:gd name="T83" fmla="*/ 83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lnTo>
                    <a:pt x="0" y="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5" name="Freeform 29"/>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6" name="Freeform 30"/>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7" name="Freeform 31"/>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8" name="Freeform 32"/>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9" name="Freeform 33"/>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0" name="Freeform 34"/>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1" name="Freeform 35"/>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2" name="Freeform 36"/>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3" name="Freeform 37"/>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4" name="Freeform 38"/>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80 w 81"/>
                <a:gd name="T29" fmla="*/ 54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lnTo>
                    <a:pt x="80" y="5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5" name="Freeform 39"/>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6" name="Freeform 40"/>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397 w 406"/>
                <a:gd name="T73" fmla="*/ 34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lnTo>
                    <a:pt x="397" y="34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7" name="Freeform 41"/>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8" name="Freeform 42"/>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9" name="Freeform 43"/>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0" name="Freeform 44"/>
            <p:cNvSpPr>
              <a:spLocks/>
            </p:cNvSpPr>
            <p:nvPr/>
          </p:nvSpPr>
          <p:spPr bwMode="gray">
            <a:xfrm>
              <a:off x="4648" y="2116"/>
              <a:ext cx="67" cy="75"/>
            </a:xfrm>
            <a:custGeom>
              <a:avLst/>
              <a:gdLst>
                <a:gd name="T0" fmla="*/ 57 w 67"/>
                <a:gd name="T1" fmla="*/ 0 h 75"/>
                <a:gd name="T2" fmla="*/ 63 w 67"/>
                <a:gd name="T3" fmla="*/ 13 h 75"/>
                <a:gd name="T4" fmla="*/ 66 w 67"/>
                <a:gd name="T5" fmla="*/ 26 h 75"/>
                <a:gd name="T6" fmla="*/ 63 w 67"/>
                <a:gd name="T7" fmla="*/ 38 h 75"/>
                <a:gd name="T8" fmla="*/ 59 w 67"/>
                <a:gd name="T9" fmla="*/ 49 h 75"/>
                <a:gd name="T10" fmla="*/ 52 w 67"/>
                <a:gd name="T11" fmla="*/ 58 h 75"/>
                <a:gd name="T12" fmla="*/ 44 w 67"/>
                <a:gd name="T13" fmla="*/ 66 h 75"/>
                <a:gd name="T14" fmla="*/ 34 w 67"/>
                <a:gd name="T15" fmla="*/ 71 h 75"/>
                <a:gd name="T16" fmla="*/ 23 w 67"/>
                <a:gd name="T17" fmla="*/ 74 h 75"/>
                <a:gd name="T18" fmla="*/ 11 w 67"/>
                <a:gd name="T19" fmla="*/ 74 h 75"/>
                <a:gd name="T20" fmla="*/ 0 w 67"/>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5">
                  <a:moveTo>
                    <a:pt x="57" y="0"/>
                  </a:moveTo>
                  <a:lnTo>
                    <a:pt x="63" y="13"/>
                  </a:lnTo>
                  <a:lnTo>
                    <a:pt x="66" y="26"/>
                  </a:lnTo>
                  <a:lnTo>
                    <a:pt x="63" y="38"/>
                  </a:lnTo>
                  <a:lnTo>
                    <a:pt x="59" y="49"/>
                  </a:lnTo>
                  <a:lnTo>
                    <a:pt x="52" y="58"/>
                  </a:lnTo>
                  <a:lnTo>
                    <a:pt x="44" y="66"/>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1" name="Freeform 45"/>
            <p:cNvSpPr>
              <a:spLocks/>
            </p:cNvSpPr>
            <p:nvPr/>
          </p:nvSpPr>
          <p:spPr bwMode="gray">
            <a:xfrm>
              <a:off x="4658" y="2128"/>
              <a:ext cx="67" cy="74"/>
            </a:xfrm>
            <a:custGeom>
              <a:avLst/>
              <a:gdLst>
                <a:gd name="T0" fmla="*/ 58 w 67"/>
                <a:gd name="T1" fmla="*/ 0 h 74"/>
                <a:gd name="T2" fmla="*/ 64 w 67"/>
                <a:gd name="T3" fmla="*/ 13 h 74"/>
                <a:gd name="T4" fmla="*/ 66 w 67"/>
                <a:gd name="T5" fmla="*/ 25 h 74"/>
                <a:gd name="T6" fmla="*/ 64 w 67"/>
                <a:gd name="T7" fmla="*/ 37 h 74"/>
                <a:gd name="T8" fmla="*/ 59 w 67"/>
                <a:gd name="T9" fmla="*/ 48 h 74"/>
                <a:gd name="T10" fmla="*/ 53 w 67"/>
                <a:gd name="T11" fmla="*/ 57 h 74"/>
                <a:gd name="T12" fmla="*/ 44 w 67"/>
                <a:gd name="T13" fmla="*/ 65 h 74"/>
                <a:gd name="T14" fmla="*/ 33 w 67"/>
                <a:gd name="T15" fmla="*/ 70 h 74"/>
                <a:gd name="T16" fmla="*/ 23 w 67"/>
                <a:gd name="T17" fmla="*/ 73 h 74"/>
                <a:gd name="T18" fmla="*/ 11 w 67"/>
                <a:gd name="T19" fmla="*/ 73 h 74"/>
                <a:gd name="T20" fmla="*/ 0 w 67"/>
                <a:gd name="T21" fmla="*/ 7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4">
                  <a:moveTo>
                    <a:pt x="58" y="0"/>
                  </a:moveTo>
                  <a:lnTo>
                    <a:pt x="64" y="13"/>
                  </a:lnTo>
                  <a:lnTo>
                    <a:pt x="66" y="25"/>
                  </a:lnTo>
                  <a:lnTo>
                    <a:pt x="64" y="37"/>
                  </a:lnTo>
                  <a:lnTo>
                    <a:pt x="59" y="48"/>
                  </a:lnTo>
                  <a:lnTo>
                    <a:pt x="53" y="57"/>
                  </a:lnTo>
                  <a:lnTo>
                    <a:pt x="44" y="65"/>
                  </a:lnTo>
                  <a:lnTo>
                    <a:pt x="33" y="70"/>
                  </a:lnTo>
                  <a:lnTo>
                    <a:pt x="23" y="73"/>
                  </a:lnTo>
                  <a:lnTo>
                    <a:pt x="11" y="73"/>
                  </a:lnTo>
                  <a:lnTo>
                    <a:pt x="0" y="7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2" name="Freeform 46"/>
            <p:cNvSpPr>
              <a:spLocks/>
            </p:cNvSpPr>
            <p:nvPr/>
          </p:nvSpPr>
          <p:spPr bwMode="gray">
            <a:xfrm>
              <a:off x="4669" y="2137"/>
              <a:ext cx="66" cy="75"/>
            </a:xfrm>
            <a:custGeom>
              <a:avLst/>
              <a:gdLst>
                <a:gd name="T0" fmla="*/ 57 w 66"/>
                <a:gd name="T1" fmla="*/ 0 h 75"/>
                <a:gd name="T2" fmla="*/ 63 w 66"/>
                <a:gd name="T3" fmla="*/ 13 h 75"/>
                <a:gd name="T4" fmla="*/ 65 w 66"/>
                <a:gd name="T5" fmla="*/ 26 h 75"/>
                <a:gd name="T6" fmla="*/ 63 w 66"/>
                <a:gd name="T7" fmla="*/ 38 h 75"/>
                <a:gd name="T8" fmla="*/ 59 w 66"/>
                <a:gd name="T9" fmla="*/ 48 h 75"/>
                <a:gd name="T10" fmla="*/ 52 w 66"/>
                <a:gd name="T11" fmla="*/ 58 h 75"/>
                <a:gd name="T12" fmla="*/ 43 w 66"/>
                <a:gd name="T13" fmla="*/ 65 h 75"/>
                <a:gd name="T14" fmla="*/ 34 w 66"/>
                <a:gd name="T15" fmla="*/ 71 h 75"/>
                <a:gd name="T16" fmla="*/ 23 w 66"/>
                <a:gd name="T17" fmla="*/ 74 h 75"/>
                <a:gd name="T18" fmla="*/ 11 w 66"/>
                <a:gd name="T19" fmla="*/ 74 h 75"/>
                <a:gd name="T20" fmla="*/ 0 w 66"/>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5">
                  <a:moveTo>
                    <a:pt x="57" y="0"/>
                  </a:moveTo>
                  <a:lnTo>
                    <a:pt x="63" y="13"/>
                  </a:lnTo>
                  <a:lnTo>
                    <a:pt x="65" y="26"/>
                  </a:lnTo>
                  <a:lnTo>
                    <a:pt x="63" y="38"/>
                  </a:lnTo>
                  <a:lnTo>
                    <a:pt x="59" y="48"/>
                  </a:lnTo>
                  <a:lnTo>
                    <a:pt x="52" y="58"/>
                  </a:lnTo>
                  <a:lnTo>
                    <a:pt x="43" y="65"/>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3" name="Freeform 47"/>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390 w 392"/>
                <a:gd name="T125" fmla="*/ 311 h 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lnTo>
                    <a:pt x="390" y="3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4" name="Freeform 48"/>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5" name="Freeform 49"/>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49 w 86"/>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lnTo>
                    <a:pt x="4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6" name="Freeform 50"/>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7" name="Freeform 51"/>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8" name="Freeform 52"/>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9" name="Freeform 53"/>
            <p:cNvSpPr>
              <a:spLocks/>
            </p:cNvSpPr>
            <p:nvPr/>
          </p:nvSpPr>
          <p:spPr bwMode="gray">
            <a:xfrm>
              <a:off x="4605" y="2717"/>
              <a:ext cx="55" cy="29"/>
            </a:xfrm>
            <a:custGeom>
              <a:avLst/>
              <a:gdLst>
                <a:gd name="T0" fmla="*/ 54 w 55"/>
                <a:gd name="T1" fmla="*/ 6 h 29"/>
                <a:gd name="T2" fmla="*/ 0 w 55"/>
                <a:gd name="T3" fmla="*/ 0 h 29"/>
                <a:gd name="T4" fmla="*/ 49 w 55"/>
                <a:gd name="T5" fmla="*/ 28 h 29"/>
                <a:gd name="T6" fmla="*/ 54 w 55"/>
                <a:gd name="T7" fmla="*/ 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9">
                  <a:moveTo>
                    <a:pt x="54" y="6"/>
                  </a:moveTo>
                  <a:lnTo>
                    <a:pt x="0" y="0"/>
                  </a:lnTo>
                  <a:lnTo>
                    <a:pt x="49" y="28"/>
                  </a:lnTo>
                  <a:lnTo>
                    <a:pt x="54" y="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0" name="Freeform 54"/>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1" name="Freeform 55"/>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2" name="Freeform 56"/>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3" name="Freeform 57"/>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4" name="Freeform 58"/>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5" name="Freeform 59"/>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6" name="Freeform 60"/>
            <p:cNvSpPr>
              <a:spLocks/>
            </p:cNvSpPr>
            <p:nvPr/>
          </p:nvSpPr>
          <p:spPr bwMode="gray">
            <a:xfrm>
              <a:off x="4689" y="2714"/>
              <a:ext cx="35" cy="75"/>
            </a:xfrm>
            <a:custGeom>
              <a:avLst/>
              <a:gdLst>
                <a:gd name="T0" fmla="*/ 19 w 35"/>
                <a:gd name="T1" fmla="*/ 74 h 75"/>
                <a:gd name="T2" fmla="*/ 10 w 35"/>
                <a:gd name="T3" fmla="*/ 67 h 75"/>
                <a:gd name="T4" fmla="*/ 4 w 35"/>
                <a:gd name="T5" fmla="*/ 58 h 75"/>
                <a:gd name="T6" fmla="*/ 1 w 35"/>
                <a:gd name="T7" fmla="*/ 49 h 75"/>
                <a:gd name="T8" fmla="*/ 0 w 35"/>
                <a:gd name="T9" fmla="*/ 40 h 75"/>
                <a:gd name="T10" fmla="*/ 1 w 35"/>
                <a:gd name="T11" fmla="*/ 30 h 75"/>
                <a:gd name="T12" fmla="*/ 4 w 35"/>
                <a:gd name="T13" fmla="*/ 21 h 75"/>
                <a:gd name="T14" fmla="*/ 9 w 35"/>
                <a:gd name="T15" fmla="*/ 14 h 75"/>
                <a:gd name="T16" fmla="*/ 16 w 35"/>
                <a:gd name="T17" fmla="*/ 6 h 75"/>
                <a:gd name="T18" fmla="*/ 24 w 35"/>
                <a:gd name="T19" fmla="*/ 2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8"/>
                  </a:lnTo>
                  <a:lnTo>
                    <a:pt x="1" y="49"/>
                  </a:lnTo>
                  <a:lnTo>
                    <a:pt x="0" y="40"/>
                  </a:lnTo>
                  <a:lnTo>
                    <a:pt x="1" y="30"/>
                  </a:lnTo>
                  <a:lnTo>
                    <a:pt x="4" y="21"/>
                  </a:lnTo>
                  <a:lnTo>
                    <a:pt x="9" y="14"/>
                  </a:lnTo>
                  <a:lnTo>
                    <a:pt x="16" y="6"/>
                  </a:lnTo>
                  <a:lnTo>
                    <a:pt x="24"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7" name="Freeform 61"/>
            <p:cNvSpPr>
              <a:spLocks/>
            </p:cNvSpPr>
            <p:nvPr/>
          </p:nvSpPr>
          <p:spPr bwMode="gray">
            <a:xfrm>
              <a:off x="4676" y="2711"/>
              <a:ext cx="35" cy="75"/>
            </a:xfrm>
            <a:custGeom>
              <a:avLst/>
              <a:gdLst>
                <a:gd name="T0" fmla="*/ 19 w 35"/>
                <a:gd name="T1" fmla="*/ 74 h 75"/>
                <a:gd name="T2" fmla="*/ 10 w 35"/>
                <a:gd name="T3" fmla="*/ 67 h 75"/>
                <a:gd name="T4" fmla="*/ 4 w 35"/>
                <a:gd name="T5" fmla="*/ 59 h 75"/>
                <a:gd name="T6" fmla="*/ 1 w 35"/>
                <a:gd name="T7" fmla="*/ 49 h 75"/>
                <a:gd name="T8" fmla="*/ 0 w 35"/>
                <a:gd name="T9" fmla="*/ 39 h 75"/>
                <a:gd name="T10" fmla="*/ 1 w 35"/>
                <a:gd name="T11" fmla="*/ 30 h 75"/>
                <a:gd name="T12" fmla="*/ 4 w 35"/>
                <a:gd name="T13" fmla="*/ 21 h 75"/>
                <a:gd name="T14" fmla="*/ 9 w 35"/>
                <a:gd name="T15" fmla="*/ 13 h 75"/>
                <a:gd name="T16" fmla="*/ 16 w 35"/>
                <a:gd name="T17" fmla="*/ 6 h 75"/>
                <a:gd name="T18" fmla="*/ 24 w 35"/>
                <a:gd name="T19" fmla="*/ 1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9"/>
                  </a:lnTo>
                  <a:lnTo>
                    <a:pt x="1" y="49"/>
                  </a:lnTo>
                  <a:lnTo>
                    <a:pt x="0" y="39"/>
                  </a:lnTo>
                  <a:lnTo>
                    <a:pt x="1" y="30"/>
                  </a:lnTo>
                  <a:lnTo>
                    <a:pt x="4" y="21"/>
                  </a:lnTo>
                  <a:lnTo>
                    <a:pt x="9" y="13"/>
                  </a:lnTo>
                  <a:lnTo>
                    <a:pt x="16" y="6"/>
                  </a:lnTo>
                  <a:lnTo>
                    <a:pt x="24" y="1"/>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8" name="Freeform 62"/>
            <p:cNvSpPr>
              <a:spLocks/>
            </p:cNvSpPr>
            <p:nvPr/>
          </p:nvSpPr>
          <p:spPr bwMode="gray">
            <a:xfrm>
              <a:off x="4662" y="2707"/>
              <a:ext cx="36" cy="77"/>
            </a:xfrm>
            <a:custGeom>
              <a:avLst/>
              <a:gdLst>
                <a:gd name="T0" fmla="*/ 20 w 36"/>
                <a:gd name="T1" fmla="*/ 76 h 77"/>
                <a:gd name="T2" fmla="*/ 10 w 36"/>
                <a:gd name="T3" fmla="*/ 69 h 77"/>
                <a:gd name="T4" fmla="*/ 5 w 36"/>
                <a:gd name="T5" fmla="*/ 60 h 77"/>
                <a:gd name="T6" fmla="*/ 1 w 36"/>
                <a:gd name="T7" fmla="*/ 50 h 77"/>
                <a:gd name="T8" fmla="*/ 0 w 36"/>
                <a:gd name="T9" fmla="*/ 41 h 77"/>
                <a:gd name="T10" fmla="*/ 1 w 36"/>
                <a:gd name="T11" fmla="*/ 32 h 77"/>
                <a:gd name="T12" fmla="*/ 5 w 36"/>
                <a:gd name="T13" fmla="*/ 21 h 77"/>
                <a:gd name="T14" fmla="*/ 10 w 36"/>
                <a:gd name="T15" fmla="*/ 14 h 77"/>
                <a:gd name="T16" fmla="*/ 17 w 36"/>
                <a:gd name="T17" fmla="*/ 6 h 77"/>
                <a:gd name="T18" fmla="*/ 25 w 36"/>
                <a:gd name="T19" fmla="*/ 2 h 77"/>
                <a:gd name="T20" fmla="*/ 35 w 36"/>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77">
                  <a:moveTo>
                    <a:pt x="20" y="76"/>
                  </a:moveTo>
                  <a:lnTo>
                    <a:pt x="10" y="69"/>
                  </a:lnTo>
                  <a:lnTo>
                    <a:pt x="5" y="60"/>
                  </a:lnTo>
                  <a:lnTo>
                    <a:pt x="1" y="50"/>
                  </a:lnTo>
                  <a:lnTo>
                    <a:pt x="0" y="41"/>
                  </a:lnTo>
                  <a:lnTo>
                    <a:pt x="1" y="32"/>
                  </a:lnTo>
                  <a:lnTo>
                    <a:pt x="5" y="21"/>
                  </a:lnTo>
                  <a:lnTo>
                    <a:pt x="10" y="14"/>
                  </a:lnTo>
                  <a:lnTo>
                    <a:pt x="17" y="6"/>
                  </a:lnTo>
                  <a:lnTo>
                    <a:pt x="25" y="2"/>
                  </a:lnTo>
                  <a:lnTo>
                    <a:pt x="3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9" name="Freeform 63"/>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0" name="Freeform 64"/>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1" name="Freeform 65"/>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159 w 161"/>
                <a:gd name="T45" fmla="*/ 48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lnTo>
                    <a:pt x="159"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2" name="Freeform 66"/>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3" name="Freeform 67"/>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4" name="Freeform 68"/>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5" name="Freeform 69"/>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6" name="Freeform 70"/>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7" name="Freeform 71"/>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8" name="Freeform 72"/>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9" name="Freeform 73"/>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0" name="Freeform 74"/>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1" name="Freeform 75"/>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2" name="Freeform 76"/>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3" name="Freeform 77"/>
            <p:cNvSpPr>
              <a:spLocks/>
            </p:cNvSpPr>
            <p:nvPr/>
          </p:nvSpPr>
          <p:spPr bwMode="gray">
            <a:xfrm>
              <a:off x="4374" y="3278"/>
              <a:ext cx="79" cy="61"/>
            </a:xfrm>
            <a:custGeom>
              <a:avLst/>
              <a:gdLst>
                <a:gd name="T0" fmla="*/ 0 w 79"/>
                <a:gd name="T1" fmla="*/ 9 h 61"/>
                <a:gd name="T2" fmla="*/ 12 w 79"/>
                <a:gd name="T3" fmla="*/ 3 h 61"/>
                <a:gd name="T4" fmla="*/ 25 w 79"/>
                <a:gd name="T5" fmla="*/ 0 h 61"/>
                <a:gd name="T6" fmla="*/ 37 w 79"/>
                <a:gd name="T7" fmla="*/ 0 h 61"/>
                <a:gd name="T8" fmla="*/ 47 w 79"/>
                <a:gd name="T9" fmla="*/ 3 h 61"/>
                <a:gd name="T10" fmla="*/ 57 w 79"/>
                <a:gd name="T11" fmla="*/ 9 h 61"/>
                <a:gd name="T12" fmla="*/ 66 w 79"/>
                <a:gd name="T13" fmla="*/ 17 h 61"/>
                <a:gd name="T14" fmla="*/ 72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9"/>
                  </a:moveTo>
                  <a:lnTo>
                    <a:pt x="12" y="3"/>
                  </a:lnTo>
                  <a:lnTo>
                    <a:pt x="25" y="0"/>
                  </a:lnTo>
                  <a:lnTo>
                    <a:pt x="37" y="0"/>
                  </a:lnTo>
                  <a:lnTo>
                    <a:pt x="47" y="3"/>
                  </a:lnTo>
                  <a:lnTo>
                    <a:pt x="57" y="9"/>
                  </a:lnTo>
                  <a:lnTo>
                    <a:pt x="66" y="17"/>
                  </a:lnTo>
                  <a:lnTo>
                    <a:pt x="72"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4" name="Freeform 78"/>
            <p:cNvSpPr>
              <a:spLocks/>
            </p:cNvSpPr>
            <p:nvPr/>
          </p:nvSpPr>
          <p:spPr bwMode="gray">
            <a:xfrm>
              <a:off x="4384" y="3267"/>
              <a:ext cx="79" cy="62"/>
            </a:xfrm>
            <a:custGeom>
              <a:avLst/>
              <a:gdLst>
                <a:gd name="T0" fmla="*/ 0 w 79"/>
                <a:gd name="T1" fmla="*/ 9 h 62"/>
                <a:gd name="T2" fmla="*/ 12 w 79"/>
                <a:gd name="T3" fmla="*/ 3 h 62"/>
                <a:gd name="T4" fmla="*/ 24 w 79"/>
                <a:gd name="T5" fmla="*/ 0 h 62"/>
                <a:gd name="T6" fmla="*/ 36 w 79"/>
                <a:gd name="T7" fmla="*/ 0 h 62"/>
                <a:gd name="T8" fmla="*/ 48 w 79"/>
                <a:gd name="T9" fmla="*/ 4 h 62"/>
                <a:gd name="T10" fmla="*/ 58 w 79"/>
                <a:gd name="T11" fmla="*/ 9 h 62"/>
                <a:gd name="T12" fmla="*/ 66 w 79"/>
                <a:gd name="T13" fmla="*/ 17 h 62"/>
                <a:gd name="T14" fmla="*/ 73 w 79"/>
                <a:gd name="T15" fmla="*/ 27 h 62"/>
                <a:gd name="T16" fmla="*/ 76 w 79"/>
                <a:gd name="T17" fmla="*/ 37 h 62"/>
                <a:gd name="T18" fmla="*/ 78 w 79"/>
                <a:gd name="T19" fmla="*/ 49 h 62"/>
                <a:gd name="T20" fmla="*/ 75 w 79"/>
                <a:gd name="T21" fmla="*/ 6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2">
                  <a:moveTo>
                    <a:pt x="0" y="9"/>
                  </a:moveTo>
                  <a:lnTo>
                    <a:pt x="12" y="3"/>
                  </a:lnTo>
                  <a:lnTo>
                    <a:pt x="24" y="0"/>
                  </a:lnTo>
                  <a:lnTo>
                    <a:pt x="36" y="0"/>
                  </a:lnTo>
                  <a:lnTo>
                    <a:pt x="48" y="4"/>
                  </a:lnTo>
                  <a:lnTo>
                    <a:pt x="58" y="9"/>
                  </a:lnTo>
                  <a:lnTo>
                    <a:pt x="66" y="17"/>
                  </a:lnTo>
                  <a:lnTo>
                    <a:pt x="73" y="27"/>
                  </a:lnTo>
                  <a:lnTo>
                    <a:pt x="76" y="37"/>
                  </a:lnTo>
                  <a:lnTo>
                    <a:pt x="78" y="49"/>
                  </a:lnTo>
                  <a:lnTo>
                    <a:pt x="75" y="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5" name="Freeform 79"/>
            <p:cNvSpPr>
              <a:spLocks/>
            </p:cNvSpPr>
            <p:nvPr/>
          </p:nvSpPr>
          <p:spPr bwMode="gray">
            <a:xfrm>
              <a:off x="4392" y="3257"/>
              <a:ext cx="79" cy="61"/>
            </a:xfrm>
            <a:custGeom>
              <a:avLst/>
              <a:gdLst>
                <a:gd name="T0" fmla="*/ 0 w 79"/>
                <a:gd name="T1" fmla="*/ 8 h 61"/>
                <a:gd name="T2" fmla="*/ 12 w 79"/>
                <a:gd name="T3" fmla="*/ 2 h 61"/>
                <a:gd name="T4" fmla="*/ 24 w 79"/>
                <a:gd name="T5" fmla="*/ 0 h 61"/>
                <a:gd name="T6" fmla="*/ 37 w 79"/>
                <a:gd name="T7" fmla="*/ 0 h 61"/>
                <a:gd name="T8" fmla="*/ 48 w 79"/>
                <a:gd name="T9" fmla="*/ 3 h 61"/>
                <a:gd name="T10" fmla="*/ 58 w 79"/>
                <a:gd name="T11" fmla="*/ 9 h 61"/>
                <a:gd name="T12" fmla="*/ 66 w 79"/>
                <a:gd name="T13" fmla="*/ 17 h 61"/>
                <a:gd name="T14" fmla="*/ 73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8"/>
                  </a:moveTo>
                  <a:lnTo>
                    <a:pt x="12" y="2"/>
                  </a:lnTo>
                  <a:lnTo>
                    <a:pt x="24" y="0"/>
                  </a:lnTo>
                  <a:lnTo>
                    <a:pt x="37" y="0"/>
                  </a:lnTo>
                  <a:lnTo>
                    <a:pt x="48" y="3"/>
                  </a:lnTo>
                  <a:lnTo>
                    <a:pt x="58" y="9"/>
                  </a:lnTo>
                  <a:lnTo>
                    <a:pt x="66" y="17"/>
                  </a:lnTo>
                  <a:lnTo>
                    <a:pt x="73"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6" name="Freeform 80"/>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7" name="Freeform 81"/>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8" name="Freeform 82"/>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9" name="Freeform 83"/>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30" name="Freeform 84"/>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w 136"/>
                <a:gd name="T45" fmla="*/ 147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lnTo>
                    <a:pt x="0" y="14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31" name="Freeform 85"/>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149" name="Rectangle 86"/>
          <p:cNvSpPr>
            <a:spLocks noChangeArrowheads="1"/>
          </p:cNvSpPr>
          <p:nvPr/>
        </p:nvSpPr>
        <p:spPr bwMode="auto">
          <a:xfrm>
            <a:off x="533400" y="1901825"/>
            <a:ext cx="807720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buNone/>
            </a:pPr>
            <a:endParaRPr lang="en-US" altLang="en-US" dirty="0"/>
          </a:p>
          <a:p>
            <a:pPr eaLnBrk="1" hangingPunct="1"/>
            <a:r>
              <a:rPr lang="en-US" altLang="en-US" dirty="0"/>
              <a:t>Use layout versus schematic (LVS) tools</a:t>
            </a:r>
          </a:p>
          <a:p>
            <a:pPr eaLnBrk="1" hangingPunct="1"/>
            <a:r>
              <a:rPr lang="en-US" altLang="en-US" dirty="0"/>
              <a:t>Perform an extraction with </a:t>
            </a:r>
            <a:r>
              <a:rPr lang="en-US" altLang="en-US" dirty="0" smtClean="0"/>
              <a:t>parasitic elements</a:t>
            </a:r>
            <a:endParaRPr lang="en-US" altLang="en-US" dirty="0"/>
          </a:p>
          <a:p>
            <a:pPr eaLnBrk="1" hangingPunct="1"/>
            <a:r>
              <a:rPr lang="en-US" altLang="en-US" dirty="0">
                <a:solidFill>
                  <a:srgbClr val="FF0000"/>
                </a:solidFill>
              </a:rPr>
              <a:t>Use the hierarchy editor</a:t>
            </a:r>
          </a:p>
          <a:p>
            <a:pPr eaLnBrk="1" hangingPunct="1"/>
            <a:r>
              <a:rPr lang="en-US" altLang="en-US" dirty="0">
                <a:solidFill>
                  <a:srgbClr val="FF0000"/>
                </a:solidFill>
              </a:rPr>
              <a:t>Run a post-layout simulation</a:t>
            </a:r>
          </a:p>
        </p:txBody>
      </p:sp>
      <p:pic>
        <p:nvPicPr>
          <p:cNvPr id="6150" name="Picture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363" y="4764088"/>
            <a:ext cx="98583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407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indent="0" eaLnBrk="1" hangingPunct="1"/>
            <a:r>
              <a:rPr lang="en-GB" altLang="en-US" smtClean="0"/>
              <a:t>Extracting with parasitics</a:t>
            </a:r>
          </a:p>
        </p:txBody>
      </p:sp>
      <p:sp>
        <p:nvSpPr>
          <p:cNvPr id="26627" name="Rectangle 3"/>
          <p:cNvSpPr>
            <a:spLocks noGrp="1" noChangeArrowheads="1"/>
          </p:cNvSpPr>
          <p:nvPr>
            <p:ph type="body" idx="1"/>
          </p:nvPr>
        </p:nvSpPr>
        <p:spPr/>
        <p:txBody>
          <a:bodyPr/>
          <a:lstStyle/>
          <a:p>
            <a:pPr eaLnBrk="1" hangingPunct="1"/>
            <a:r>
              <a:rPr lang="en-GB" altLang="en-US" smtClean="0"/>
              <a:t>We want to simulate the parasitic components in the layout to see their effect on the performance</a:t>
            </a:r>
          </a:p>
          <a:p>
            <a:pPr lvl="1" eaLnBrk="1" hangingPunct="1"/>
            <a:r>
              <a:rPr lang="en-GB" altLang="en-US" smtClean="0"/>
              <a:t>E.g. rise time, fall time</a:t>
            </a:r>
          </a:p>
          <a:p>
            <a:pPr eaLnBrk="1" hangingPunct="1"/>
            <a:r>
              <a:rPr lang="en-GB" altLang="en-US" smtClean="0"/>
              <a:t>Parasitic components consist of Rs and Cs</a:t>
            </a:r>
          </a:p>
          <a:p>
            <a:pPr lvl="1" eaLnBrk="1" hangingPunct="1"/>
            <a:r>
              <a:rPr lang="en-GB" altLang="en-US" smtClean="0"/>
              <a:t>Resistance of interconnect</a:t>
            </a:r>
          </a:p>
          <a:p>
            <a:pPr lvl="1" eaLnBrk="1" hangingPunct="1"/>
            <a:r>
              <a:rPr lang="en-GB" altLang="en-US" smtClean="0"/>
              <a:t>Capacitance between layers</a:t>
            </a:r>
          </a:p>
          <a:p>
            <a:pPr eaLnBrk="1" hangingPunct="1"/>
            <a:r>
              <a:rPr lang="en-GB" altLang="en-US" smtClean="0"/>
              <a:t>The AMS kit allows us to extract the parasitic capacitances only</a:t>
            </a:r>
          </a:p>
        </p:txBody>
      </p:sp>
    </p:spTree>
    <p:extLst>
      <p:ext uri="{BB962C8B-B14F-4D97-AF65-F5344CB8AC3E}">
        <p14:creationId xmlns:p14="http://schemas.microsoft.com/office/powerpoint/2010/main" val="1285076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indent="0" eaLnBrk="1" hangingPunct="1"/>
            <a:r>
              <a:rPr lang="en-GB" altLang="en-US" smtClean="0"/>
              <a:t>Post-layout simulation</a:t>
            </a:r>
          </a:p>
        </p:txBody>
      </p:sp>
      <p:sp>
        <p:nvSpPr>
          <p:cNvPr id="28675" name="Rectangle 3"/>
          <p:cNvSpPr>
            <a:spLocks noGrp="1" noChangeArrowheads="1"/>
          </p:cNvSpPr>
          <p:nvPr>
            <p:ph type="body" idx="1"/>
          </p:nvPr>
        </p:nvSpPr>
        <p:spPr>
          <a:xfrm>
            <a:off x="533400" y="1400175"/>
            <a:ext cx="8121650" cy="4724400"/>
          </a:xfrm>
        </p:spPr>
        <p:txBody>
          <a:bodyPr/>
          <a:lstStyle/>
          <a:p>
            <a:pPr eaLnBrk="1" hangingPunct="1"/>
            <a:r>
              <a:rPr lang="en-GB" altLang="en-US" smtClean="0"/>
              <a:t>The schematic you have drawn is not realistic</a:t>
            </a:r>
          </a:p>
          <a:p>
            <a:pPr eaLnBrk="1" hangingPunct="1"/>
            <a:r>
              <a:rPr lang="en-GB" altLang="en-US" smtClean="0"/>
              <a:t>The extracted layout, containing parasitic capacitances is far more realistic and it is useful to simulate this to increase confidence in your design</a:t>
            </a:r>
          </a:p>
          <a:p>
            <a:pPr eaLnBrk="1" hangingPunct="1"/>
            <a:r>
              <a:rPr lang="en-GB" altLang="en-US" smtClean="0"/>
              <a:t>First we need a test circuit for our inverter, then we need to tell the simulator to use the extracted view, not the schematic view</a:t>
            </a:r>
          </a:p>
          <a:p>
            <a:pPr eaLnBrk="1" hangingPunct="1">
              <a:buFont typeface="Wingdings" pitchFamily="2" charset="2"/>
              <a:buNone/>
            </a:pPr>
            <a:endParaRPr lang="en-GB" altLang="en-US" smtClean="0"/>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563" y="4230688"/>
            <a:ext cx="98583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indent="0" eaLnBrk="1" hangingPunct="1"/>
            <a:r>
              <a:rPr lang="en-GB" altLang="en-US" smtClean="0"/>
              <a:t>Post-layout simulation</a:t>
            </a:r>
          </a:p>
        </p:txBody>
      </p:sp>
      <p:sp>
        <p:nvSpPr>
          <p:cNvPr id="29699" name="Rectangle 3"/>
          <p:cNvSpPr>
            <a:spLocks noGrp="1" noChangeArrowheads="1"/>
          </p:cNvSpPr>
          <p:nvPr>
            <p:ph type="body" idx="1"/>
          </p:nvPr>
        </p:nvSpPr>
        <p:spPr>
          <a:xfrm>
            <a:off x="0" y="1024605"/>
            <a:ext cx="8275638" cy="5596115"/>
          </a:xfrm>
        </p:spPr>
        <p:txBody>
          <a:bodyPr/>
          <a:lstStyle/>
          <a:p>
            <a:pPr marL="457200" lvl="1" indent="0" eaLnBrk="1" hangingPunct="1">
              <a:buNone/>
            </a:pPr>
            <a:endParaRPr lang="en-GB" altLang="en-US" dirty="0" smtClean="0"/>
          </a:p>
          <a:p>
            <a:pPr marL="914400" lvl="1" indent="-457200" algn="just" eaLnBrk="1" hangingPunct="1">
              <a:buFont typeface="+mj-lt"/>
              <a:buAutoNum type="arabicPeriod"/>
            </a:pPr>
            <a:r>
              <a:rPr lang="en-GB" altLang="en-US" dirty="0" smtClean="0"/>
              <a:t>For this simulation you need to use the inverter cell which has the following views (schematic, layout, extracted</a:t>
            </a:r>
            <a:r>
              <a:rPr lang="en-GB" altLang="en-US" dirty="0"/>
              <a:t> </a:t>
            </a:r>
            <a:r>
              <a:rPr lang="en-GB" altLang="en-US" dirty="0" smtClean="0"/>
              <a:t>and symbol)</a:t>
            </a:r>
          </a:p>
          <a:p>
            <a:pPr marL="914400" lvl="1" indent="-457200" algn="just" eaLnBrk="1" hangingPunct="1">
              <a:buFont typeface="+mj-lt"/>
              <a:buAutoNum type="arabicPeriod"/>
            </a:pPr>
            <a:r>
              <a:rPr lang="en-GB" altLang="en-US" dirty="0"/>
              <a:t>Create </a:t>
            </a:r>
            <a:r>
              <a:rPr lang="en-GB" altLang="en-US" dirty="0" smtClean="0"/>
              <a:t>a new </a:t>
            </a:r>
            <a:r>
              <a:rPr lang="en-GB" altLang="en-US" dirty="0"/>
              <a:t>test </a:t>
            </a:r>
            <a:r>
              <a:rPr lang="en-GB" altLang="en-US" dirty="0" smtClean="0"/>
              <a:t>schematic called </a:t>
            </a:r>
            <a:r>
              <a:rPr lang="en-GB" altLang="en-US" i="1" dirty="0" err="1" smtClean="0"/>
              <a:t>Test_Inverter_layout</a:t>
            </a:r>
            <a:r>
              <a:rPr lang="en-GB" altLang="en-US" i="1" dirty="0" smtClean="0"/>
              <a:t>  </a:t>
            </a:r>
            <a:r>
              <a:rPr lang="en-GB" altLang="en-US" dirty="0" smtClean="0"/>
              <a:t>as shown below using your fixed dimension inverter in it</a:t>
            </a:r>
          </a:p>
        </p:txBody>
      </p:sp>
      <p:pic>
        <p:nvPicPr>
          <p:cNvPr id="2970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5349" y="3429000"/>
            <a:ext cx="7671165" cy="297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indent="0" eaLnBrk="1" hangingPunct="1"/>
            <a:r>
              <a:rPr lang="en-US" altLang="en-US" dirty="0" smtClean="0"/>
              <a:t>Learning Outcomes</a:t>
            </a:r>
          </a:p>
        </p:txBody>
      </p:sp>
      <p:sp>
        <p:nvSpPr>
          <p:cNvPr id="6147" name="Rectangle 3"/>
          <p:cNvSpPr>
            <a:spLocks noGrp="1" noChangeArrowheads="1"/>
          </p:cNvSpPr>
          <p:nvPr>
            <p:ph type="body" idx="1"/>
          </p:nvPr>
        </p:nvSpPr>
        <p:spPr>
          <a:xfrm>
            <a:off x="1223963" y="1851025"/>
            <a:ext cx="7539037" cy="4160838"/>
          </a:xfrm>
        </p:spPr>
        <p:txBody>
          <a:bodyPr/>
          <a:lstStyle/>
          <a:p>
            <a:pPr eaLnBrk="1" hangingPunct="1">
              <a:spcBef>
                <a:spcPct val="0"/>
              </a:spcBef>
              <a:buClrTx/>
              <a:buSzTx/>
              <a:buFontTx/>
              <a:buNone/>
            </a:pPr>
            <a:r>
              <a:rPr lang="en-US" altLang="en-US" dirty="0" smtClean="0"/>
              <a:t>After completing this unit, you should be able to:</a:t>
            </a:r>
          </a:p>
          <a:p>
            <a:pPr eaLnBrk="1" hangingPunct="1">
              <a:spcBef>
                <a:spcPct val="0"/>
              </a:spcBef>
              <a:buClrTx/>
              <a:buSzTx/>
              <a:buFontTx/>
              <a:buNone/>
            </a:pPr>
            <a:endParaRPr lang="en-US" altLang="en-US" dirty="0" smtClean="0"/>
          </a:p>
          <a:p>
            <a:pPr eaLnBrk="1" hangingPunct="1">
              <a:spcBef>
                <a:spcPct val="0"/>
              </a:spcBef>
              <a:buClrTx/>
              <a:buSzTx/>
              <a:buFontTx/>
              <a:buChar char="•"/>
            </a:pPr>
            <a:endParaRPr lang="en-US" altLang="en-US" dirty="0" smtClean="0"/>
          </a:p>
        </p:txBody>
      </p:sp>
      <p:grpSp>
        <p:nvGrpSpPr>
          <p:cNvPr id="6148" name="Group 4"/>
          <p:cNvGrpSpPr>
            <a:grpSpLocks/>
          </p:cNvGrpSpPr>
          <p:nvPr/>
        </p:nvGrpSpPr>
        <p:grpSpPr bwMode="auto">
          <a:xfrm>
            <a:off x="306388" y="885825"/>
            <a:ext cx="1081087" cy="1204913"/>
            <a:chOff x="3822" y="1768"/>
            <a:chExt cx="1601" cy="1935"/>
          </a:xfrm>
        </p:grpSpPr>
        <p:sp>
          <p:nvSpPr>
            <p:cNvPr id="6151" name="Freeform 5"/>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2" name="Freeform 6"/>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3" name="Freeform 7"/>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4" name="Freeform 8"/>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5" name="Freeform 9"/>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6" name="Freeform 10"/>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7" name="Freeform 11"/>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5 w 1506"/>
                <a:gd name="T83" fmla="*/ 675 h 14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lnTo>
                    <a:pt x="5" y="67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8" name="Freeform 12"/>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9" name="Freeform 13"/>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49 h 429"/>
                <a:gd name="T12" fmla="*/ 112 w 435"/>
                <a:gd name="T13" fmla="*/ 31 h 429"/>
                <a:gd name="T14" fmla="*/ 143 w 435"/>
                <a:gd name="T15" fmla="*/ 15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1 w 435"/>
                <a:gd name="T27" fmla="*/ 32 h 429"/>
                <a:gd name="T28" fmla="*/ 366 w 435"/>
                <a:gd name="T29" fmla="*/ 52 h 429"/>
                <a:gd name="T30" fmla="*/ 389 w 435"/>
                <a:gd name="T31" fmla="*/ 75 h 429"/>
                <a:gd name="T32" fmla="*/ 407 w 435"/>
                <a:gd name="T33" fmla="*/ 102 h 429"/>
                <a:gd name="T34" fmla="*/ 421 w 435"/>
                <a:gd name="T35" fmla="*/ 131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7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5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49"/>
                  </a:lnTo>
                  <a:lnTo>
                    <a:pt x="112" y="31"/>
                  </a:lnTo>
                  <a:lnTo>
                    <a:pt x="143" y="15"/>
                  </a:lnTo>
                  <a:lnTo>
                    <a:pt x="175" y="5"/>
                  </a:lnTo>
                  <a:lnTo>
                    <a:pt x="210" y="0"/>
                  </a:lnTo>
                  <a:lnTo>
                    <a:pt x="245" y="0"/>
                  </a:lnTo>
                  <a:lnTo>
                    <a:pt x="279" y="6"/>
                  </a:lnTo>
                  <a:lnTo>
                    <a:pt x="311" y="16"/>
                  </a:lnTo>
                  <a:lnTo>
                    <a:pt x="341" y="32"/>
                  </a:lnTo>
                  <a:lnTo>
                    <a:pt x="366" y="52"/>
                  </a:lnTo>
                  <a:lnTo>
                    <a:pt x="389" y="75"/>
                  </a:lnTo>
                  <a:lnTo>
                    <a:pt x="407" y="102"/>
                  </a:lnTo>
                  <a:lnTo>
                    <a:pt x="421" y="131"/>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7"/>
                  </a:lnTo>
                  <a:lnTo>
                    <a:pt x="154" y="422"/>
                  </a:lnTo>
                  <a:lnTo>
                    <a:pt x="122" y="411"/>
                  </a:lnTo>
                  <a:lnTo>
                    <a:pt x="93" y="395"/>
                  </a:lnTo>
                  <a:lnTo>
                    <a:pt x="67" y="375"/>
                  </a:lnTo>
                  <a:lnTo>
                    <a:pt x="45" y="352"/>
                  </a:lnTo>
                  <a:lnTo>
                    <a:pt x="26" y="325"/>
                  </a:lnTo>
                  <a:lnTo>
                    <a:pt x="13" y="295"/>
                  </a:lnTo>
                  <a:lnTo>
                    <a:pt x="3" y="264"/>
                  </a:lnTo>
                  <a:lnTo>
                    <a:pt x="0" y="230"/>
                  </a:lnTo>
                  <a:lnTo>
                    <a:pt x="1" y="19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0" name="Freeform 14"/>
            <p:cNvSpPr>
              <a:spLocks/>
            </p:cNvSpPr>
            <p:nvPr/>
          </p:nvSpPr>
          <p:spPr bwMode="gray">
            <a:xfrm>
              <a:off x="4248" y="2390"/>
              <a:ext cx="725" cy="715"/>
            </a:xfrm>
            <a:custGeom>
              <a:avLst/>
              <a:gdLst>
                <a:gd name="T0" fmla="*/ 2 w 725"/>
                <a:gd name="T1" fmla="*/ 326 h 715"/>
                <a:gd name="T2" fmla="*/ 15 w 725"/>
                <a:gd name="T3" fmla="*/ 268 h 715"/>
                <a:gd name="T4" fmla="*/ 35 w 725"/>
                <a:gd name="T5" fmla="*/ 214 h 715"/>
                <a:gd name="T6" fmla="*/ 63 w 725"/>
                <a:gd name="T7" fmla="*/ 165 h 715"/>
                <a:gd name="T8" fmla="*/ 99 w 725"/>
                <a:gd name="T9" fmla="*/ 121 h 715"/>
                <a:gd name="T10" fmla="*/ 141 w 725"/>
                <a:gd name="T11" fmla="*/ 83 h 715"/>
                <a:gd name="T12" fmla="*/ 187 w 725"/>
                <a:gd name="T13" fmla="*/ 51 h 715"/>
                <a:gd name="T14" fmla="*/ 238 w 725"/>
                <a:gd name="T15" fmla="*/ 26 h 715"/>
                <a:gd name="T16" fmla="*/ 292 w 725"/>
                <a:gd name="T17" fmla="*/ 9 h 715"/>
                <a:gd name="T18" fmla="*/ 349 w 725"/>
                <a:gd name="T19" fmla="*/ 0 h 715"/>
                <a:gd name="T20" fmla="*/ 408 w 725"/>
                <a:gd name="T21" fmla="*/ 0 h 715"/>
                <a:gd name="T22" fmla="*/ 466 w 725"/>
                <a:gd name="T23" fmla="*/ 9 h 715"/>
                <a:gd name="T24" fmla="*/ 519 w 725"/>
                <a:gd name="T25" fmla="*/ 28 h 715"/>
                <a:gd name="T26" fmla="*/ 567 w 725"/>
                <a:gd name="T27" fmla="*/ 54 h 715"/>
                <a:gd name="T28" fmla="*/ 611 w 725"/>
                <a:gd name="T29" fmla="*/ 87 h 715"/>
                <a:gd name="T30" fmla="*/ 648 w 725"/>
                <a:gd name="T31" fmla="*/ 126 h 715"/>
                <a:gd name="T32" fmla="*/ 679 w 725"/>
                <a:gd name="T33" fmla="*/ 171 h 715"/>
                <a:gd name="T34" fmla="*/ 702 w 725"/>
                <a:gd name="T35" fmla="*/ 221 h 715"/>
                <a:gd name="T36" fmla="*/ 717 w 725"/>
                <a:gd name="T37" fmla="*/ 273 h 715"/>
                <a:gd name="T38" fmla="*/ 724 w 725"/>
                <a:gd name="T39" fmla="*/ 329 h 715"/>
                <a:gd name="T40" fmla="*/ 720 w 725"/>
                <a:gd name="T41" fmla="*/ 387 h 715"/>
                <a:gd name="T42" fmla="*/ 708 w 725"/>
                <a:gd name="T43" fmla="*/ 445 h 715"/>
                <a:gd name="T44" fmla="*/ 687 w 725"/>
                <a:gd name="T45" fmla="*/ 498 h 715"/>
                <a:gd name="T46" fmla="*/ 659 w 725"/>
                <a:gd name="T47" fmla="*/ 548 h 715"/>
                <a:gd name="T48" fmla="*/ 623 w 725"/>
                <a:gd name="T49" fmla="*/ 592 h 715"/>
                <a:gd name="T50" fmla="*/ 582 w 725"/>
                <a:gd name="T51" fmla="*/ 631 h 715"/>
                <a:gd name="T52" fmla="*/ 535 w 725"/>
                <a:gd name="T53" fmla="*/ 662 h 715"/>
                <a:gd name="T54" fmla="*/ 484 w 725"/>
                <a:gd name="T55" fmla="*/ 687 h 715"/>
                <a:gd name="T56" fmla="*/ 431 w 725"/>
                <a:gd name="T57" fmla="*/ 704 h 715"/>
                <a:gd name="T58" fmla="*/ 373 w 725"/>
                <a:gd name="T59" fmla="*/ 714 h 715"/>
                <a:gd name="T60" fmla="*/ 314 w 725"/>
                <a:gd name="T61" fmla="*/ 713 h 715"/>
                <a:gd name="T62" fmla="*/ 257 w 725"/>
                <a:gd name="T63" fmla="*/ 703 h 715"/>
                <a:gd name="T64" fmla="*/ 203 w 725"/>
                <a:gd name="T65" fmla="*/ 685 h 715"/>
                <a:gd name="T66" fmla="*/ 154 w 725"/>
                <a:gd name="T67" fmla="*/ 659 h 715"/>
                <a:gd name="T68" fmla="*/ 111 w 725"/>
                <a:gd name="T69" fmla="*/ 626 h 715"/>
                <a:gd name="T70" fmla="*/ 74 w 725"/>
                <a:gd name="T71" fmla="*/ 587 h 715"/>
                <a:gd name="T72" fmla="*/ 43 w 725"/>
                <a:gd name="T73" fmla="*/ 542 h 715"/>
                <a:gd name="T74" fmla="*/ 20 w 725"/>
                <a:gd name="T75" fmla="*/ 493 h 715"/>
                <a:gd name="T76" fmla="*/ 5 w 725"/>
                <a:gd name="T77" fmla="*/ 440 h 715"/>
                <a:gd name="T78" fmla="*/ 0 w 725"/>
                <a:gd name="T79" fmla="*/ 384 h 715"/>
                <a:gd name="T80" fmla="*/ 2 w 725"/>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5" h="715">
                  <a:moveTo>
                    <a:pt x="2" y="326"/>
                  </a:moveTo>
                  <a:lnTo>
                    <a:pt x="15" y="268"/>
                  </a:lnTo>
                  <a:lnTo>
                    <a:pt x="35" y="214"/>
                  </a:lnTo>
                  <a:lnTo>
                    <a:pt x="63" y="165"/>
                  </a:lnTo>
                  <a:lnTo>
                    <a:pt x="99" y="121"/>
                  </a:lnTo>
                  <a:lnTo>
                    <a:pt x="141" y="83"/>
                  </a:lnTo>
                  <a:lnTo>
                    <a:pt x="187" y="51"/>
                  </a:lnTo>
                  <a:lnTo>
                    <a:pt x="238" y="26"/>
                  </a:lnTo>
                  <a:lnTo>
                    <a:pt x="292" y="9"/>
                  </a:lnTo>
                  <a:lnTo>
                    <a:pt x="349" y="0"/>
                  </a:lnTo>
                  <a:lnTo>
                    <a:pt x="408" y="0"/>
                  </a:lnTo>
                  <a:lnTo>
                    <a:pt x="466" y="9"/>
                  </a:lnTo>
                  <a:lnTo>
                    <a:pt x="519" y="28"/>
                  </a:lnTo>
                  <a:lnTo>
                    <a:pt x="567" y="54"/>
                  </a:lnTo>
                  <a:lnTo>
                    <a:pt x="611" y="87"/>
                  </a:lnTo>
                  <a:lnTo>
                    <a:pt x="648" y="126"/>
                  </a:lnTo>
                  <a:lnTo>
                    <a:pt x="679" y="171"/>
                  </a:lnTo>
                  <a:lnTo>
                    <a:pt x="702" y="221"/>
                  </a:lnTo>
                  <a:lnTo>
                    <a:pt x="717" y="273"/>
                  </a:lnTo>
                  <a:lnTo>
                    <a:pt x="724" y="329"/>
                  </a:lnTo>
                  <a:lnTo>
                    <a:pt x="720" y="387"/>
                  </a:lnTo>
                  <a:lnTo>
                    <a:pt x="708" y="445"/>
                  </a:lnTo>
                  <a:lnTo>
                    <a:pt x="687" y="498"/>
                  </a:lnTo>
                  <a:lnTo>
                    <a:pt x="659" y="548"/>
                  </a:lnTo>
                  <a:lnTo>
                    <a:pt x="623" y="592"/>
                  </a:lnTo>
                  <a:lnTo>
                    <a:pt x="582" y="631"/>
                  </a:lnTo>
                  <a:lnTo>
                    <a:pt x="535" y="662"/>
                  </a:lnTo>
                  <a:lnTo>
                    <a:pt x="484" y="687"/>
                  </a:lnTo>
                  <a:lnTo>
                    <a:pt x="431" y="704"/>
                  </a:lnTo>
                  <a:lnTo>
                    <a:pt x="373" y="714"/>
                  </a:lnTo>
                  <a:lnTo>
                    <a:pt x="314" y="713"/>
                  </a:lnTo>
                  <a:lnTo>
                    <a:pt x="257" y="703"/>
                  </a:lnTo>
                  <a:lnTo>
                    <a:pt x="203" y="685"/>
                  </a:lnTo>
                  <a:lnTo>
                    <a:pt x="154" y="659"/>
                  </a:lnTo>
                  <a:lnTo>
                    <a:pt x="111" y="626"/>
                  </a:lnTo>
                  <a:lnTo>
                    <a:pt x="74" y="587"/>
                  </a:lnTo>
                  <a:lnTo>
                    <a:pt x="43" y="542"/>
                  </a:lnTo>
                  <a:lnTo>
                    <a:pt x="20" y="493"/>
                  </a:lnTo>
                  <a:lnTo>
                    <a:pt x="5" y="440"/>
                  </a:lnTo>
                  <a:lnTo>
                    <a:pt x="0" y="384"/>
                  </a:lnTo>
                  <a:lnTo>
                    <a:pt x="2"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1" name="Freeform 15"/>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2" name="Freeform 16"/>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solidFill>
              <a:srgbClr val="EAEAEA"/>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3" name="Freeform 17"/>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4" name="Freeform 18"/>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5" name="Freeform 19"/>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6" name="Freeform 20"/>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7" name="Freeform 21"/>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solidFill>
              <a:srgbClr val="FF00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8" name="Freeform 22"/>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9" name="Line 23"/>
            <p:cNvSpPr>
              <a:spLocks noChangeShapeType="1"/>
            </p:cNvSpPr>
            <p:nvPr/>
          </p:nvSpPr>
          <p:spPr bwMode="gray">
            <a:xfrm flipH="1" flipV="1">
              <a:off x="3868" y="2681"/>
              <a:ext cx="1483" cy="126"/>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0" name="Line 24"/>
            <p:cNvSpPr>
              <a:spLocks noChangeShapeType="1"/>
            </p:cNvSpPr>
            <p:nvPr/>
          </p:nvSpPr>
          <p:spPr bwMode="gray">
            <a:xfrm flipH="1">
              <a:off x="4515" y="2013"/>
              <a:ext cx="193" cy="1472"/>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1" name="Line 25"/>
            <p:cNvSpPr>
              <a:spLocks noChangeShapeType="1"/>
            </p:cNvSpPr>
            <p:nvPr/>
          </p:nvSpPr>
          <p:spPr bwMode="gray">
            <a:xfrm flipH="1">
              <a:off x="4515" y="2013"/>
              <a:ext cx="193" cy="14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2" name="Line 26"/>
            <p:cNvSpPr>
              <a:spLocks noChangeShapeType="1"/>
            </p:cNvSpPr>
            <p:nvPr/>
          </p:nvSpPr>
          <p:spPr bwMode="gray">
            <a:xfrm flipH="1" flipV="1">
              <a:off x="3868" y="2681"/>
              <a:ext cx="1483" cy="126"/>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3" name="Freeform 27"/>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4" name="Freeform 28"/>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w 189"/>
                <a:gd name="T83" fmla="*/ 83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lnTo>
                    <a:pt x="0" y="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5" name="Freeform 29"/>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6" name="Freeform 30"/>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7" name="Freeform 31"/>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8" name="Freeform 32"/>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9" name="Freeform 33"/>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0" name="Freeform 34"/>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1" name="Freeform 35"/>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2" name="Freeform 36"/>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3" name="Freeform 37"/>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4" name="Freeform 38"/>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80 w 81"/>
                <a:gd name="T29" fmla="*/ 54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lnTo>
                    <a:pt x="80" y="5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5" name="Freeform 39"/>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6" name="Freeform 40"/>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397 w 406"/>
                <a:gd name="T73" fmla="*/ 34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lnTo>
                    <a:pt x="397" y="34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7" name="Freeform 41"/>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8" name="Freeform 42"/>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9" name="Freeform 43"/>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0" name="Freeform 44"/>
            <p:cNvSpPr>
              <a:spLocks/>
            </p:cNvSpPr>
            <p:nvPr/>
          </p:nvSpPr>
          <p:spPr bwMode="gray">
            <a:xfrm>
              <a:off x="4648" y="2116"/>
              <a:ext cx="67" cy="75"/>
            </a:xfrm>
            <a:custGeom>
              <a:avLst/>
              <a:gdLst>
                <a:gd name="T0" fmla="*/ 57 w 67"/>
                <a:gd name="T1" fmla="*/ 0 h 75"/>
                <a:gd name="T2" fmla="*/ 63 w 67"/>
                <a:gd name="T3" fmla="*/ 13 h 75"/>
                <a:gd name="T4" fmla="*/ 66 w 67"/>
                <a:gd name="T5" fmla="*/ 26 h 75"/>
                <a:gd name="T6" fmla="*/ 63 w 67"/>
                <a:gd name="T7" fmla="*/ 38 h 75"/>
                <a:gd name="T8" fmla="*/ 59 w 67"/>
                <a:gd name="T9" fmla="*/ 49 h 75"/>
                <a:gd name="T10" fmla="*/ 52 w 67"/>
                <a:gd name="T11" fmla="*/ 58 h 75"/>
                <a:gd name="T12" fmla="*/ 44 w 67"/>
                <a:gd name="T13" fmla="*/ 66 h 75"/>
                <a:gd name="T14" fmla="*/ 34 w 67"/>
                <a:gd name="T15" fmla="*/ 71 h 75"/>
                <a:gd name="T16" fmla="*/ 23 w 67"/>
                <a:gd name="T17" fmla="*/ 74 h 75"/>
                <a:gd name="T18" fmla="*/ 11 w 67"/>
                <a:gd name="T19" fmla="*/ 74 h 75"/>
                <a:gd name="T20" fmla="*/ 0 w 67"/>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5">
                  <a:moveTo>
                    <a:pt x="57" y="0"/>
                  </a:moveTo>
                  <a:lnTo>
                    <a:pt x="63" y="13"/>
                  </a:lnTo>
                  <a:lnTo>
                    <a:pt x="66" y="26"/>
                  </a:lnTo>
                  <a:lnTo>
                    <a:pt x="63" y="38"/>
                  </a:lnTo>
                  <a:lnTo>
                    <a:pt x="59" y="49"/>
                  </a:lnTo>
                  <a:lnTo>
                    <a:pt x="52" y="58"/>
                  </a:lnTo>
                  <a:lnTo>
                    <a:pt x="44" y="66"/>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1" name="Freeform 45"/>
            <p:cNvSpPr>
              <a:spLocks/>
            </p:cNvSpPr>
            <p:nvPr/>
          </p:nvSpPr>
          <p:spPr bwMode="gray">
            <a:xfrm>
              <a:off x="4658" y="2128"/>
              <a:ext cx="67" cy="74"/>
            </a:xfrm>
            <a:custGeom>
              <a:avLst/>
              <a:gdLst>
                <a:gd name="T0" fmla="*/ 58 w 67"/>
                <a:gd name="T1" fmla="*/ 0 h 74"/>
                <a:gd name="T2" fmla="*/ 64 w 67"/>
                <a:gd name="T3" fmla="*/ 13 h 74"/>
                <a:gd name="T4" fmla="*/ 66 w 67"/>
                <a:gd name="T5" fmla="*/ 25 h 74"/>
                <a:gd name="T6" fmla="*/ 64 w 67"/>
                <a:gd name="T7" fmla="*/ 37 h 74"/>
                <a:gd name="T8" fmla="*/ 59 w 67"/>
                <a:gd name="T9" fmla="*/ 48 h 74"/>
                <a:gd name="T10" fmla="*/ 53 w 67"/>
                <a:gd name="T11" fmla="*/ 57 h 74"/>
                <a:gd name="T12" fmla="*/ 44 w 67"/>
                <a:gd name="T13" fmla="*/ 65 h 74"/>
                <a:gd name="T14" fmla="*/ 33 w 67"/>
                <a:gd name="T15" fmla="*/ 70 h 74"/>
                <a:gd name="T16" fmla="*/ 23 w 67"/>
                <a:gd name="T17" fmla="*/ 73 h 74"/>
                <a:gd name="T18" fmla="*/ 11 w 67"/>
                <a:gd name="T19" fmla="*/ 73 h 74"/>
                <a:gd name="T20" fmla="*/ 0 w 67"/>
                <a:gd name="T21" fmla="*/ 7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4">
                  <a:moveTo>
                    <a:pt x="58" y="0"/>
                  </a:moveTo>
                  <a:lnTo>
                    <a:pt x="64" y="13"/>
                  </a:lnTo>
                  <a:lnTo>
                    <a:pt x="66" y="25"/>
                  </a:lnTo>
                  <a:lnTo>
                    <a:pt x="64" y="37"/>
                  </a:lnTo>
                  <a:lnTo>
                    <a:pt x="59" y="48"/>
                  </a:lnTo>
                  <a:lnTo>
                    <a:pt x="53" y="57"/>
                  </a:lnTo>
                  <a:lnTo>
                    <a:pt x="44" y="65"/>
                  </a:lnTo>
                  <a:lnTo>
                    <a:pt x="33" y="70"/>
                  </a:lnTo>
                  <a:lnTo>
                    <a:pt x="23" y="73"/>
                  </a:lnTo>
                  <a:lnTo>
                    <a:pt x="11" y="73"/>
                  </a:lnTo>
                  <a:lnTo>
                    <a:pt x="0" y="7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2" name="Freeform 46"/>
            <p:cNvSpPr>
              <a:spLocks/>
            </p:cNvSpPr>
            <p:nvPr/>
          </p:nvSpPr>
          <p:spPr bwMode="gray">
            <a:xfrm>
              <a:off x="4669" y="2137"/>
              <a:ext cx="66" cy="75"/>
            </a:xfrm>
            <a:custGeom>
              <a:avLst/>
              <a:gdLst>
                <a:gd name="T0" fmla="*/ 57 w 66"/>
                <a:gd name="T1" fmla="*/ 0 h 75"/>
                <a:gd name="T2" fmla="*/ 63 w 66"/>
                <a:gd name="T3" fmla="*/ 13 h 75"/>
                <a:gd name="T4" fmla="*/ 65 w 66"/>
                <a:gd name="T5" fmla="*/ 26 h 75"/>
                <a:gd name="T6" fmla="*/ 63 w 66"/>
                <a:gd name="T7" fmla="*/ 38 h 75"/>
                <a:gd name="T8" fmla="*/ 59 w 66"/>
                <a:gd name="T9" fmla="*/ 48 h 75"/>
                <a:gd name="T10" fmla="*/ 52 w 66"/>
                <a:gd name="T11" fmla="*/ 58 h 75"/>
                <a:gd name="T12" fmla="*/ 43 w 66"/>
                <a:gd name="T13" fmla="*/ 65 h 75"/>
                <a:gd name="T14" fmla="*/ 34 w 66"/>
                <a:gd name="T15" fmla="*/ 71 h 75"/>
                <a:gd name="T16" fmla="*/ 23 w 66"/>
                <a:gd name="T17" fmla="*/ 74 h 75"/>
                <a:gd name="T18" fmla="*/ 11 w 66"/>
                <a:gd name="T19" fmla="*/ 74 h 75"/>
                <a:gd name="T20" fmla="*/ 0 w 66"/>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5">
                  <a:moveTo>
                    <a:pt x="57" y="0"/>
                  </a:moveTo>
                  <a:lnTo>
                    <a:pt x="63" y="13"/>
                  </a:lnTo>
                  <a:lnTo>
                    <a:pt x="65" y="26"/>
                  </a:lnTo>
                  <a:lnTo>
                    <a:pt x="63" y="38"/>
                  </a:lnTo>
                  <a:lnTo>
                    <a:pt x="59" y="48"/>
                  </a:lnTo>
                  <a:lnTo>
                    <a:pt x="52" y="58"/>
                  </a:lnTo>
                  <a:lnTo>
                    <a:pt x="43" y="65"/>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3" name="Freeform 47"/>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390 w 392"/>
                <a:gd name="T125" fmla="*/ 311 h 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lnTo>
                    <a:pt x="390" y="3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4" name="Freeform 48"/>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5" name="Freeform 49"/>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49 w 86"/>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lnTo>
                    <a:pt x="4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6" name="Freeform 50"/>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7" name="Freeform 51"/>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8" name="Freeform 52"/>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9" name="Freeform 53"/>
            <p:cNvSpPr>
              <a:spLocks/>
            </p:cNvSpPr>
            <p:nvPr/>
          </p:nvSpPr>
          <p:spPr bwMode="gray">
            <a:xfrm>
              <a:off x="4605" y="2717"/>
              <a:ext cx="55" cy="29"/>
            </a:xfrm>
            <a:custGeom>
              <a:avLst/>
              <a:gdLst>
                <a:gd name="T0" fmla="*/ 54 w 55"/>
                <a:gd name="T1" fmla="*/ 6 h 29"/>
                <a:gd name="T2" fmla="*/ 0 w 55"/>
                <a:gd name="T3" fmla="*/ 0 h 29"/>
                <a:gd name="T4" fmla="*/ 49 w 55"/>
                <a:gd name="T5" fmla="*/ 28 h 29"/>
                <a:gd name="T6" fmla="*/ 54 w 55"/>
                <a:gd name="T7" fmla="*/ 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9">
                  <a:moveTo>
                    <a:pt x="54" y="6"/>
                  </a:moveTo>
                  <a:lnTo>
                    <a:pt x="0" y="0"/>
                  </a:lnTo>
                  <a:lnTo>
                    <a:pt x="49" y="28"/>
                  </a:lnTo>
                  <a:lnTo>
                    <a:pt x="54" y="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0" name="Freeform 54"/>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1" name="Freeform 55"/>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2" name="Freeform 56"/>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3" name="Freeform 57"/>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4" name="Freeform 58"/>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5" name="Freeform 59"/>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6" name="Freeform 60"/>
            <p:cNvSpPr>
              <a:spLocks/>
            </p:cNvSpPr>
            <p:nvPr/>
          </p:nvSpPr>
          <p:spPr bwMode="gray">
            <a:xfrm>
              <a:off x="4689" y="2714"/>
              <a:ext cx="35" cy="75"/>
            </a:xfrm>
            <a:custGeom>
              <a:avLst/>
              <a:gdLst>
                <a:gd name="T0" fmla="*/ 19 w 35"/>
                <a:gd name="T1" fmla="*/ 74 h 75"/>
                <a:gd name="T2" fmla="*/ 10 w 35"/>
                <a:gd name="T3" fmla="*/ 67 h 75"/>
                <a:gd name="T4" fmla="*/ 4 w 35"/>
                <a:gd name="T5" fmla="*/ 58 h 75"/>
                <a:gd name="T6" fmla="*/ 1 w 35"/>
                <a:gd name="T7" fmla="*/ 49 h 75"/>
                <a:gd name="T8" fmla="*/ 0 w 35"/>
                <a:gd name="T9" fmla="*/ 40 h 75"/>
                <a:gd name="T10" fmla="*/ 1 w 35"/>
                <a:gd name="T11" fmla="*/ 30 h 75"/>
                <a:gd name="T12" fmla="*/ 4 w 35"/>
                <a:gd name="T13" fmla="*/ 21 h 75"/>
                <a:gd name="T14" fmla="*/ 9 w 35"/>
                <a:gd name="T15" fmla="*/ 14 h 75"/>
                <a:gd name="T16" fmla="*/ 16 w 35"/>
                <a:gd name="T17" fmla="*/ 6 h 75"/>
                <a:gd name="T18" fmla="*/ 24 w 35"/>
                <a:gd name="T19" fmla="*/ 2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8"/>
                  </a:lnTo>
                  <a:lnTo>
                    <a:pt x="1" y="49"/>
                  </a:lnTo>
                  <a:lnTo>
                    <a:pt x="0" y="40"/>
                  </a:lnTo>
                  <a:lnTo>
                    <a:pt x="1" y="30"/>
                  </a:lnTo>
                  <a:lnTo>
                    <a:pt x="4" y="21"/>
                  </a:lnTo>
                  <a:lnTo>
                    <a:pt x="9" y="14"/>
                  </a:lnTo>
                  <a:lnTo>
                    <a:pt x="16" y="6"/>
                  </a:lnTo>
                  <a:lnTo>
                    <a:pt x="24"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7" name="Freeform 61"/>
            <p:cNvSpPr>
              <a:spLocks/>
            </p:cNvSpPr>
            <p:nvPr/>
          </p:nvSpPr>
          <p:spPr bwMode="gray">
            <a:xfrm>
              <a:off x="4676" y="2711"/>
              <a:ext cx="35" cy="75"/>
            </a:xfrm>
            <a:custGeom>
              <a:avLst/>
              <a:gdLst>
                <a:gd name="T0" fmla="*/ 19 w 35"/>
                <a:gd name="T1" fmla="*/ 74 h 75"/>
                <a:gd name="T2" fmla="*/ 10 w 35"/>
                <a:gd name="T3" fmla="*/ 67 h 75"/>
                <a:gd name="T4" fmla="*/ 4 w 35"/>
                <a:gd name="T5" fmla="*/ 59 h 75"/>
                <a:gd name="T6" fmla="*/ 1 w 35"/>
                <a:gd name="T7" fmla="*/ 49 h 75"/>
                <a:gd name="T8" fmla="*/ 0 w 35"/>
                <a:gd name="T9" fmla="*/ 39 h 75"/>
                <a:gd name="T10" fmla="*/ 1 w 35"/>
                <a:gd name="T11" fmla="*/ 30 h 75"/>
                <a:gd name="T12" fmla="*/ 4 w 35"/>
                <a:gd name="T13" fmla="*/ 21 h 75"/>
                <a:gd name="T14" fmla="*/ 9 w 35"/>
                <a:gd name="T15" fmla="*/ 13 h 75"/>
                <a:gd name="T16" fmla="*/ 16 w 35"/>
                <a:gd name="T17" fmla="*/ 6 h 75"/>
                <a:gd name="T18" fmla="*/ 24 w 35"/>
                <a:gd name="T19" fmla="*/ 1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9"/>
                  </a:lnTo>
                  <a:lnTo>
                    <a:pt x="1" y="49"/>
                  </a:lnTo>
                  <a:lnTo>
                    <a:pt x="0" y="39"/>
                  </a:lnTo>
                  <a:lnTo>
                    <a:pt x="1" y="30"/>
                  </a:lnTo>
                  <a:lnTo>
                    <a:pt x="4" y="21"/>
                  </a:lnTo>
                  <a:lnTo>
                    <a:pt x="9" y="13"/>
                  </a:lnTo>
                  <a:lnTo>
                    <a:pt x="16" y="6"/>
                  </a:lnTo>
                  <a:lnTo>
                    <a:pt x="24" y="1"/>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8" name="Freeform 62"/>
            <p:cNvSpPr>
              <a:spLocks/>
            </p:cNvSpPr>
            <p:nvPr/>
          </p:nvSpPr>
          <p:spPr bwMode="gray">
            <a:xfrm>
              <a:off x="4662" y="2707"/>
              <a:ext cx="36" cy="77"/>
            </a:xfrm>
            <a:custGeom>
              <a:avLst/>
              <a:gdLst>
                <a:gd name="T0" fmla="*/ 20 w 36"/>
                <a:gd name="T1" fmla="*/ 76 h 77"/>
                <a:gd name="T2" fmla="*/ 10 w 36"/>
                <a:gd name="T3" fmla="*/ 69 h 77"/>
                <a:gd name="T4" fmla="*/ 5 w 36"/>
                <a:gd name="T5" fmla="*/ 60 h 77"/>
                <a:gd name="T6" fmla="*/ 1 w 36"/>
                <a:gd name="T7" fmla="*/ 50 h 77"/>
                <a:gd name="T8" fmla="*/ 0 w 36"/>
                <a:gd name="T9" fmla="*/ 41 h 77"/>
                <a:gd name="T10" fmla="*/ 1 w 36"/>
                <a:gd name="T11" fmla="*/ 32 h 77"/>
                <a:gd name="T12" fmla="*/ 5 w 36"/>
                <a:gd name="T13" fmla="*/ 21 h 77"/>
                <a:gd name="T14" fmla="*/ 10 w 36"/>
                <a:gd name="T15" fmla="*/ 14 h 77"/>
                <a:gd name="T16" fmla="*/ 17 w 36"/>
                <a:gd name="T17" fmla="*/ 6 h 77"/>
                <a:gd name="T18" fmla="*/ 25 w 36"/>
                <a:gd name="T19" fmla="*/ 2 h 77"/>
                <a:gd name="T20" fmla="*/ 35 w 36"/>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77">
                  <a:moveTo>
                    <a:pt x="20" y="76"/>
                  </a:moveTo>
                  <a:lnTo>
                    <a:pt x="10" y="69"/>
                  </a:lnTo>
                  <a:lnTo>
                    <a:pt x="5" y="60"/>
                  </a:lnTo>
                  <a:lnTo>
                    <a:pt x="1" y="50"/>
                  </a:lnTo>
                  <a:lnTo>
                    <a:pt x="0" y="41"/>
                  </a:lnTo>
                  <a:lnTo>
                    <a:pt x="1" y="32"/>
                  </a:lnTo>
                  <a:lnTo>
                    <a:pt x="5" y="21"/>
                  </a:lnTo>
                  <a:lnTo>
                    <a:pt x="10" y="14"/>
                  </a:lnTo>
                  <a:lnTo>
                    <a:pt x="17" y="6"/>
                  </a:lnTo>
                  <a:lnTo>
                    <a:pt x="25" y="2"/>
                  </a:lnTo>
                  <a:lnTo>
                    <a:pt x="3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9" name="Freeform 63"/>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0" name="Freeform 64"/>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1" name="Freeform 65"/>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159 w 161"/>
                <a:gd name="T45" fmla="*/ 48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lnTo>
                    <a:pt x="159"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2" name="Freeform 66"/>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3" name="Freeform 67"/>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4" name="Freeform 68"/>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5" name="Freeform 69"/>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6" name="Freeform 70"/>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7" name="Freeform 71"/>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8" name="Freeform 72"/>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9" name="Freeform 73"/>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0" name="Freeform 74"/>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1" name="Freeform 75"/>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2" name="Freeform 76"/>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3" name="Freeform 77"/>
            <p:cNvSpPr>
              <a:spLocks/>
            </p:cNvSpPr>
            <p:nvPr/>
          </p:nvSpPr>
          <p:spPr bwMode="gray">
            <a:xfrm>
              <a:off x="4374" y="3278"/>
              <a:ext cx="79" cy="61"/>
            </a:xfrm>
            <a:custGeom>
              <a:avLst/>
              <a:gdLst>
                <a:gd name="T0" fmla="*/ 0 w 79"/>
                <a:gd name="T1" fmla="*/ 9 h 61"/>
                <a:gd name="T2" fmla="*/ 12 w 79"/>
                <a:gd name="T3" fmla="*/ 3 h 61"/>
                <a:gd name="T4" fmla="*/ 25 w 79"/>
                <a:gd name="T5" fmla="*/ 0 h 61"/>
                <a:gd name="T6" fmla="*/ 37 w 79"/>
                <a:gd name="T7" fmla="*/ 0 h 61"/>
                <a:gd name="T8" fmla="*/ 47 w 79"/>
                <a:gd name="T9" fmla="*/ 3 h 61"/>
                <a:gd name="T10" fmla="*/ 57 w 79"/>
                <a:gd name="T11" fmla="*/ 9 h 61"/>
                <a:gd name="T12" fmla="*/ 66 w 79"/>
                <a:gd name="T13" fmla="*/ 17 h 61"/>
                <a:gd name="T14" fmla="*/ 72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9"/>
                  </a:moveTo>
                  <a:lnTo>
                    <a:pt x="12" y="3"/>
                  </a:lnTo>
                  <a:lnTo>
                    <a:pt x="25" y="0"/>
                  </a:lnTo>
                  <a:lnTo>
                    <a:pt x="37" y="0"/>
                  </a:lnTo>
                  <a:lnTo>
                    <a:pt x="47" y="3"/>
                  </a:lnTo>
                  <a:lnTo>
                    <a:pt x="57" y="9"/>
                  </a:lnTo>
                  <a:lnTo>
                    <a:pt x="66" y="17"/>
                  </a:lnTo>
                  <a:lnTo>
                    <a:pt x="72"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4" name="Freeform 78"/>
            <p:cNvSpPr>
              <a:spLocks/>
            </p:cNvSpPr>
            <p:nvPr/>
          </p:nvSpPr>
          <p:spPr bwMode="gray">
            <a:xfrm>
              <a:off x="4384" y="3267"/>
              <a:ext cx="79" cy="62"/>
            </a:xfrm>
            <a:custGeom>
              <a:avLst/>
              <a:gdLst>
                <a:gd name="T0" fmla="*/ 0 w 79"/>
                <a:gd name="T1" fmla="*/ 9 h 62"/>
                <a:gd name="T2" fmla="*/ 12 w 79"/>
                <a:gd name="T3" fmla="*/ 3 h 62"/>
                <a:gd name="T4" fmla="*/ 24 w 79"/>
                <a:gd name="T5" fmla="*/ 0 h 62"/>
                <a:gd name="T6" fmla="*/ 36 w 79"/>
                <a:gd name="T7" fmla="*/ 0 h 62"/>
                <a:gd name="T8" fmla="*/ 48 w 79"/>
                <a:gd name="T9" fmla="*/ 4 h 62"/>
                <a:gd name="T10" fmla="*/ 58 w 79"/>
                <a:gd name="T11" fmla="*/ 9 h 62"/>
                <a:gd name="T12" fmla="*/ 66 w 79"/>
                <a:gd name="T13" fmla="*/ 17 h 62"/>
                <a:gd name="T14" fmla="*/ 73 w 79"/>
                <a:gd name="T15" fmla="*/ 27 h 62"/>
                <a:gd name="T16" fmla="*/ 76 w 79"/>
                <a:gd name="T17" fmla="*/ 37 h 62"/>
                <a:gd name="T18" fmla="*/ 78 w 79"/>
                <a:gd name="T19" fmla="*/ 49 h 62"/>
                <a:gd name="T20" fmla="*/ 75 w 79"/>
                <a:gd name="T21" fmla="*/ 6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2">
                  <a:moveTo>
                    <a:pt x="0" y="9"/>
                  </a:moveTo>
                  <a:lnTo>
                    <a:pt x="12" y="3"/>
                  </a:lnTo>
                  <a:lnTo>
                    <a:pt x="24" y="0"/>
                  </a:lnTo>
                  <a:lnTo>
                    <a:pt x="36" y="0"/>
                  </a:lnTo>
                  <a:lnTo>
                    <a:pt x="48" y="4"/>
                  </a:lnTo>
                  <a:lnTo>
                    <a:pt x="58" y="9"/>
                  </a:lnTo>
                  <a:lnTo>
                    <a:pt x="66" y="17"/>
                  </a:lnTo>
                  <a:lnTo>
                    <a:pt x="73" y="27"/>
                  </a:lnTo>
                  <a:lnTo>
                    <a:pt x="76" y="37"/>
                  </a:lnTo>
                  <a:lnTo>
                    <a:pt x="78" y="49"/>
                  </a:lnTo>
                  <a:lnTo>
                    <a:pt x="75" y="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5" name="Freeform 79"/>
            <p:cNvSpPr>
              <a:spLocks/>
            </p:cNvSpPr>
            <p:nvPr/>
          </p:nvSpPr>
          <p:spPr bwMode="gray">
            <a:xfrm>
              <a:off x="4392" y="3257"/>
              <a:ext cx="79" cy="61"/>
            </a:xfrm>
            <a:custGeom>
              <a:avLst/>
              <a:gdLst>
                <a:gd name="T0" fmla="*/ 0 w 79"/>
                <a:gd name="T1" fmla="*/ 8 h 61"/>
                <a:gd name="T2" fmla="*/ 12 w 79"/>
                <a:gd name="T3" fmla="*/ 2 h 61"/>
                <a:gd name="T4" fmla="*/ 24 w 79"/>
                <a:gd name="T5" fmla="*/ 0 h 61"/>
                <a:gd name="T6" fmla="*/ 37 w 79"/>
                <a:gd name="T7" fmla="*/ 0 h 61"/>
                <a:gd name="T8" fmla="*/ 48 w 79"/>
                <a:gd name="T9" fmla="*/ 3 h 61"/>
                <a:gd name="T10" fmla="*/ 58 w 79"/>
                <a:gd name="T11" fmla="*/ 9 h 61"/>
                <a:gd name="T12" fmla="*/ 66 w 79"/>
                <a:gd name="T13" fmla="*/ 17 h 61"/>
                <a:gd name="T14" fmla="*/ 73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8"/>
                  </a:moveTo>
                  <a:lnTo>
                    <a:pt x="12" y="2"/>
                  </a:lnTo>
                  <a:lnTo>
                    <a:pt x="24" y="0"/>
                  </a:lnTo>
                  <a:lnTo>
                    <a:pt x="37" y="0"/>
                  </a:lnTo>
                  <a:lnTo>
                    <a:pt x="48" y="3"/>
                  </a:lnTo>
                  <a:lnTo>
                    <a:pt x="58" y="9"/>
                  </a:lnTo>
                  <a:lnTo>
                    <a:pt x="66" y="17"/>
                  </a:lnTo>
                  <a:lnTo>
                    <a:pt x="73"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6" name="Freeform 80"/>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7" name="Freeform 81"/>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8" name="Freeform 82"/>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9" name="Freeform 83"/>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30" name="Freeform 84"/>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w 136"/>
                <a:gd name="T45" fmla="*/ 147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lnTo>
                    <a:pt x="0" y="14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31" name="Freeform 85"/>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149" name="Rectangle 86"/>
          <p:cNvSpPr>
            <a:spLocks noChangeArrowheads="1"/>
          </p:cNvSpPr>
          <p:nvPr/>
        </p:nvSpPr>
        <p:spPr bwMode="auto">
          <a:xfrm>
            <a:off x="533400" y="1901825"/>
            <a:ext cx="807720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buNone/>
            </a:pPr>
            <a:endParaRPr lang="en-US" altLang="en-US" dirty="0"/>
          </a:p>
          <a:p>
            <a:pPr eaLnBrk="1" hangingPunct="1"/>
            <a:r>
              <a:rPr lang="en-US" altLang="en-US" dirty="0"/>
              <a:t>Use layout versus schematic (LVS) tools</a:t>
            </a:r>
          </a:p>
          <a:p>
            <a:pPr eaLnBrk="1" hangingPunct="1"/>
            <a:r>
              <a:rPr lang="en-US" altLang="en-US" dirty="0"/>
              <a:t>Perform an extraction with </a:t>
            </a:r>
            <a:r>
              <a:rPr lang="en-US" altLang="en-US" dirty="0" smtClean="0"/>
              <a:t>parasitic elements</a:t>
            </a:r>
            <a:endParaRPr lang="en-US" altLang="en-US" dirty="0"/>
          </a:p>
          <a:p>
            <a:pPr eaLnBrk="1" hangingPunct="1"/>
            <a:r>
              <a:rPr lang="en-US" altLang="en-US" dirty="0"/>
              <a:t>Use the hierarchy editor</a:t>
            </a:r>
          </a:p>
          <a:p>
            <a:pPr eaLnBrk="1" hangingPunct="1"/>
            <a:r>
              <a:rPr lang="en-US" altLang="en-US" dirty="0"/>
              <a:t>Run a post-layout simulation</a:t>
            </a:r>
          </a:p>
        </p:txBody>
      </p:sp>
      <p:pic>
        <p:nvPicPr>
          <p:cNvPr id="6150" name="Picture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363" y="4764088"/>
            <a:ext cx="98583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indent="0" eaLnBrk="1" hangingPunct="1"/>
            <a:r>
              <a:rPr lang="en-GB" altLang="en-US" smtClean="0"/>
              <a:t>How to use the Hierarchy Editor</a:t>
            </a:r>
          </a:p>
        </p:txBody>
      </p:sp>
      <p:sp>
        <p:nvSpPr>
          <p:cNvPr id="30723" name="Rectangle 3"/>
          <p:cNvSpPr>
            <a:spLocks noGrp="1" noChangeArrowheads="1"/>
          </p:cNvSpPr>
          <p:nvPr>
            <p:ph type="body" idx="1"/>
          </p:nvPr>
        </p:nvSpPr>
        <p:spPr>
          <a:xfrm>
            <a:off x="533400" y="1400175"/>
            <a:ext cx="4572910" cy="4724400"/>
          </a:xfrm>
        </p:spPr>
        <p:txBody>
          <a:bodyPr/>
          <a:lstStyle/>
          <a:p>
            <a:pPr eaLnBrk="1" hangingPunct="1"/>
            <a:r>
              <a:rPr lang="en-GB" altLang="en-US" sz="2000" b="0" dirty="0" smtClean="0"/>
              <a:t>We need to create a </a:t>
            </a:r>
            <a:r>
              <a:rPr lang="en-GB" altLang="en-US" sz="2000" b="0" dirty="0" err="1" smtClean="0"/>
              <a:t>config</a:t>
            </a:r>
            <a:r>
              <a:rPr lang="en-GB" altLang="en-US" sz="2000" b="0" dirty="0" smtClean="0"/>
              <a:t> view  for the </a:t>
            </a:r>
            <a:r>
              <a:rPr lang="en-GB" altLang="en-US" sz="2000" b="0" i="1" dirty="0" err="1" smtClean="0"/>
              <a:t>Test_Inverter_layout</a:t>
            </a:r>
            <a:r>
              <a:rPr lang="en-GB" altLang="en-US" sz="2000" b="0" i="1" dirty="0" smtClean="0"/>
              <a:t> cell</a:t>
            </a:r>
            <a:r>
              <a:rPr lang="en-GB" altLang="en-US" sz="2000" b="0" dirty="0" smtClean="0"/>
              <a:t> , to tell the simulator which view to use</a:t>
            </a:r>
          </a:p>
          <a:p>
            <a:pPr eaLnBrk="1" hangingPunct="1"/>
            <a:r>
              <a:rPr lang="en-GB" altLang="en-US" sz="2000" b="0" dirty="0" smtClean="0"/>
              <a:t>From Library Manager, go to File -&gt; </a:t>
            </a:r>
            <a:br>
              <a:rPr lang="en-GB" altLang="en-US" sz="2000" b="0" dirty="0" smtClean="0"/>
            </a:br>
            <a:r>
              <a:rPr lang="en-GB" altLang="en-US" sz="2000" b="0" dirty="0" smtClean="0"/>
              <a:t>New cell view</a:t>
            </a:r>
          </a:p>
          <a:p>
            <a:pPr eaLnBrk="1" hangingPunct="1"/>
            <a:r>
              <a:rPr lang="en-GB" altLang="en-US" sz="2000" b="0" dirty="0" smtClean="0"/>
              <a:t>Choose the name of the cell </a:t>
            </a:r>
            <a:r>
              <a:rPr lang="en-GB" altLang="en-US" sz="2000" b="0" i="1" dirty="0" err="1" smtClean="0"/>
              <a:t>Test_Inverter_layout</a:t>
            </a:r>
            <a:endParaRPr lang="en-GB" altLang="en-US" sz="2000" b="0" i="1" dirty="0" smtClean="0"/>
          </a:p>
          <a:p>
            <a:pPr eaLnBrk="1" hangingPunct="1"/>
            <a:r>
              <a:rPr lang="en-GB" altLang="en-US" sz="2000" b="0" dirty="0" smtClean="0"/>
              <a:t>Choose Type to be </a:t>
            </a:r>
            <a:r>
              <a:rPr lang="en-GB" altLang="en-US" sz="2000" b="0" i="1" dirty="0" err="1" smtClean="0"/>
              <a:t>config</a:t>
            </a:r>
            <a:endParaRPr lang="en-GB" altLang="en-US" sz="2000" b="0" i="1" dirty="0" smtClean="0"/>
          </a:p>
          <a:p>
            <a:pPr eaLnBrk="1" hangingPunct="1"/>
            <a:r>
              <a:rPr lang="en-GB" altLang="en-US" sz="2000" b="0" i="1" dirty="0" smtClean="0"/>
              <a:t>Click ok</a:t>
            </a:r>
            <a:r>
              <a:rPr lang="en-GB" altLang="en-US" sz="2000" b="0" dirty="0"/>
              <a:t> </a:t>
            </a:r>
            <a:r>
              <a:rPr lang="en-GB" altLang="en-US" sz="2000" b="0" dirty="0" smtClean="0"/>
              <a:t>and the Hierarchy Editor will appear</a:t>
            </a:r>
          </a:p>
          <a:p>
            <a:pPr eaLnBrk="1" hangingPunct="1"/>
            <a:endParaRPr lang="en-GB" altLang="en-US" sz="2000" dirty="0" smtClean="0"/>
          </a:p>
          <a:p>
            <a:pPr eaLnBrk="1" hangingPunct="1"/>
            <a:endParaRPr lang="en-GB" altLang="en-US" sz="2000" dirty="0" smtClean="0"/>
          </a:p>
        </p:txBody>
      </p:sp>
      <p:pic>
        <p:nvPicPr>
          <p:cNvPr id="307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7938" y="1826070"/>
            <a:ext cx="27860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indent="0" eaLnBrk="1" hangingPunct="1"/>
            <a:r>
              <a:rPr lang="en-GB" altLang="en-US" smtClean="0"/>
              <a:t>How to use the Hierarchy Editor</a:t>
            </a:r>
          </a:p>
        </p:txBody>
      </p:sp>
      <p:sp>
        <p:nvSpPr>
          <p:cNvPr id="31747" name="Rectangle 3"/>
          <p:cNvSpPr>
            <a:spLocks noGrp="1" noChangeArrowheads="1"/>
          </p:cNvSpPr>
          <p:nvPr>
            <p:ph type="body" idx="1"/>
          </p:nvPr>
        </p:nvSpPr>
        <p:spPr>
          <a:xfrm>
            <a:off x="533400" y="1400175"/>
            <a:ext cx="8121650" cy="4724400"/>
          </a:xfrm>
        </p:spPr>
        <p:txBody>
          <a:bodyPr/>
          <a:lstStyle/>
          <a:p>
            <a:pPr eaLnBrk="1" hangingPunct="1"/>
            <a:r>
              <a:rPr lang="en-GB" altLang="en-US" sz="2000" smtClean="0"/>
              <a:t>Click ‘Use template’ and choose a template name ‘spectre’</a:t>
            </a:r>
          </a:p>
          <a:p>
            <a:pPr eaLnBrk="1" hangingPunct="1"/>
            <a:r>
              <a:rPr lang="en-GB" altLang="en-US" sz="2000" smtClean="0"/>
              <a:t>Click ‘Ok’</a:t>
            </a:r>
          </a:p>
          <a:p>
            <a:pPr eaLnBrk="1" hangingPunct="1"/>
            <a:endParaRPr lang="en-GB" altLang="en-US" sz="2000" smtClean="0"/>
          </a:p>
          <a:p>
            <a:pPr eaLnBrk="1" hangingPunct="1"/>
            <a:endParaRPr lang="en-GB" altLang="en-US" sz="2000" smtClean="0"/>
          </a:p>
        </p:txBody>
      </p:sp>
      <p:pic>
        <p:nvPicPr>
          <p:cNvPr id="3174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6088" y="1939925"/>
            <a:ext cx="3171825"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indent="0" eaLnBrk="1" hangingPunct="1"/>
            <a:r>
              <a:rPr lang="en-GB" altLang="en-US" smtClean="0"/>
              <a:t>How to use the Hierarchy Editor</a:t>
            </a:r>
          </a:p>
        </p:txBody>
      </p:sp>
      <p:sp>
        <p:nvSpPr>
          <p:cNvPr id="32771" name="AutoShape 3"/>
          <p:cNvSpPr>
            <a:spLocks noGrp="1" noChangeAspect="1" noChangeArrowheads="1"/>
          </p:cNvSpPr>
          <p:nvPr>
            <p:ph type="body" idx="1"/>
          </p:nvPr>
        </p:nvSpPr>
        <p:spPr>
          <a:xfrm>
            <a:off x="335685" y="1416050"/>
            <a:ext cx="3389313" cy="4724400"/>
          </a:xfrm>
        </p:spPr>
        <p:txBody>
          <a:bodyPr/>
          <a:lstStyle/>
          <a:p>
            <a:pPr eaLnBrk="1" hangingPunct="1">
              <a:lnSpc>
                <a:spcPct val="90000"/>
              </a:lnSpc>
            </a:pPr>
            <a:r>
              <a:rPr lang="en-GB" altLang="en-US" sz="2000" dirty="0" smtClean="0"/>
              <a:t>From the View Tap, Switch to the tree view in the hierarchy editor</a:t>
            </a:r>
          </a:p>
          <a:p>
            <a:pPr eaLnBrk="1" hangingPunct="1">
              <a:lnSpc>
                <a:spcPct val="90000"/>
              </a:lnSpc>
            </a:pPr>
            <a:r>
              <a:rPr lang="en-GB" altLang="en-US" sz="2000" dirty="0" smtClean="0"/>
              <a:t>You can see the</a:t>
            </a:r>
            <a:br>
              <a:rPr lang="en-GB" altLang="en-US" sz="2000" dirty="0" smtClean="0"/>
            </a:br>
            <a:r>
              <a:rPr lang="en-GB" altLang="en-US" sz="2000" dirty="0" smtClean="0"/>
              <a:t>two inverter </a:t>
            </a:r>
            <a:br>
              <a:rPr lang="en-GB" altLang="en-US" sz="2000" dirty="0" smtClean="0"/>
            </a:br>
            <a:r>
              <a:rPr lang="en-GB" altLang="en-US" sz="2000" dirty="0" smtClean="0"/>
              <a:t>instances there</a:t>
            </a:r>
          </a:p>
          <a:p>
            <a:pPr eaLnBrk="1" hangingPunct="1">
              <a:lnSpc>
                <a:spcPct val="90000"/>
              </a:lnSpc>
            </a:pPr>
            <a:r>
              <a:rPr lang="en-GB" altLang="en-US" sz="2000" dirty="0" smtClean="0"/>
              <a:t>Right click the ‘Set Instance View’ column to select the view</a:t>
            </a:r>
          </a:p>
          <a:p>
            <a:pPr eaLnBrk="1" hangingPunct="1">
              <a:lnSpc>
                <a:spcPct val="90000"/>
              </a:lnSpc>
              <a:defRPr/>
            </a:pPr>
            <a:r>
              <a:rPr lang="en-GB" sz="2000" dirty="0"/>
              <a:t>Choose Schematic </a:t>
            </a:r>
            <a:br>
              <a:rPr lang="en-GB" sz="2000" dirty="0"/>
            </a:br>
            <a:r>
              <a:rPr lang="en-GB" sz="2000" dirty="0"/>
              <a:t>for one </a:t>
            </a:r>
            <a:r>
              <a:rPr lang="en-GB" sz="2000" dirty="0" smtClean="0"/>
              <a:t>inverter and choose </a:t>
            </a:r>
            <a:r>
              <a:rPr lang="en-GB" sz="2000" dirty="0"/>
              <a:t>extracted </a:t>
            </a:r>
            <a:r>
              <a:rPr lang="en-GB" sz="2000" dirty="0" smtClean="0"/>
              <a:t>view for the other</a:t>
            </a:r>
            <a:endParaRPr lang="en-GB" sz="2000" dirty="0"/>
          </a:p>
          <a:p>
            <a:pPr marL="0" indent="0" eaLnBrk="1" hangingPunct="1">
              <a:lnSpc>
                <a:spcPct val="90000"/>
              </a:lnSpc>
              <a:buNone/>
            </a:pPr>
            <a:endParaRPr lang="en-GB" altLang="en-US" sz="2000" dirty="0" smtClean="0"/>
          </a:p>
        </p:txBody>
      </p:sp>
      <p:pic>
        <p:nvPicPr>
          <p:cNvPr id="327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16050"/>
            <a:ext cx="43688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3159895" y="1635245"/>
            <a:ext cx="156476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indent="0" eaLnBrk="1" hangingPunct="1"/>
            <a:r>
              <a:rPr lang="en-GB" altLang="en-US" smtClean="0"/>
              <a:t>How to use the Hierarchy Editor</a:t>
            </a:r>
          </a:p>
        </p:txBody>
      </p:sp>
      <p:sp>
        <p:nvSpPr>
          <p:cNvPr id="24579" name="AutoShape 3"/>
          <p:cNvSpPr>
            <a:spLocks noGrp="1" noChangeAspect="1" noChangeArrowheads="1"/>
          </p:cNvSpPr>
          <p:nvPr>
            <p:ph type="body" idx="1"/>
          </p:nvPr>
        </p:nvSpPr>
        <p:spPr>
          <a:xfrm>
            <a:off x="-4057" y="1063625"/>
            <a:ext cx="4000435" cy="4724400"/>
          </a:xfrm>
        </p:spPr>
        <p:txBody>
          <a:bodyPr/>
          <a:lstStyle/>
          <a:p>
            <a:pPr eaLnBrk="1" hangingPunct="1">
              <a:lnSpc>
                <a:spcPct val="90000"/>
              </a:lnSpc>
              <a:defRPr/>
            </a:pPr>
            <a:r>
              <a:rPr lang="en-GB" dirty="0" smtClean="0"/>
              <a:t>Update the instance by clicking   </a:t>
            </a:r>
          </a:p>
        </p:txBody>
      </p:sp>
      <p:pic>
        <p:nvPicPr>
          <p:cNvPr id="337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1776" y="1329925"/>
            <a:ext cx="4325938"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0751" y="1520861"/>
            <a:ext cx="166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3312555" y="1673410"/>
            <a:ext cx="3549345" cy="1144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indent="0" eaLnBrk="1" hangingPunct="1"/>
            <a:r>
              <a:rPr lang="en-GB" altLang="en-US" smtClean="0"/>
              <a:t>How to use the Hierarchy Editor</a:t>
            </a:r>
          </a:p>
        </p:txBody>
      </p:sp>
      <p:sp>
        <p:nvSpPr>
          <p:cNvPr id="34819" name="AutoShape 3"/>
          <p:cNvSpPr>
            <a:spLocks noGrp="1" noChangeAspect="1" noChangeArrowheads="1"/>
          </p:cNvSpPr>
          <p:nvPr>
            <p:ph type="body" idx="1"/>
          </p:nvPr>
        </p:nvSpPr>
        <p:spPr>
          <a:xfrm>
            <a:off x="412015" y="1231900"/>
            <a:ext cx="3313465" cy="4724400"/>
          </a:xfrm>
        </p:spPr>
        <p:txBody>
          <a:bodyPr/>
          <a:lstStyle/>
          <a:p>
            <a:pPr algn="just" eaLnBrk="1" hangingPunct="1">
              <a:lnSpc>
                <a:spcPct val="90000"/>
              </a:lnSpc>
            </a:pPr>
            <a:r>
              <a:rPr lang="en-GB" altLang="en-US" dirty="0" smtClean="0"/>
              <a:t>Open your test from Schematic </a:t>
            </a:r>
            <a:r>
              <a:rPr lang="en-GB" altLang="en-US" dirty="0" err="1" smtClean="0"/>
              <a:t>Config</a:t>
            </a:r>
            <a:r>
              <a:rPr lang="en-GB" altLang="en-US" dirty="0" smtClean="0"/>
              <a:t> mode</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3469" y="1231900"/>
            <a:ext cx="4325938"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2854575" y="2169555"/>
            <a:ext cx="2175405" cy="4579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indent="0" eaLnBrk="1" hangingPunct="1"/>
            <a:r>
              <a:rPr lang="en-GB" altLang="en-US" smtClean="0"/>
              <a:t>Post-layout simulation</a:t>
            </a:r>
          </a:p>
        </p:txBody>
      </p:sp>
      <p:sp>
        <p:nvSpPr>
          <p:cNvPr id="35843" name="Rectangle 3"/>
          <p:cNvSpPr>
            <a:spLocks noGrp="1" noChangeArrowheads="1"/>
          </p:cNvSpPr>
          <p:nvPr>
            <p:ph type="body" idx="1"/>
          </p:nvPr>
        </p:nvSpPr>
        <p:spPr>
          <a:xfrm>
            <a:off x="533400" y="1400175"/>
            <a:ext cx="8121650" cy="4724400"/>
          </a:xfrm>
        </p:spPr>
        <p:txBody>
          <a:bodyPr/>
          <a:lstStyle/>
          <a:p>
            <a:pPr eaLnBrk="1" hangingPunct="1">
              <a:lnSpc>
                <a:spcPct val="90000"/>
              </a:lnSpc>
            </a:pPr>
            <a:r>
              <a:rPr lang="en-GB" altLang="en-US" sz="1800" smtClean="0"/>
              <a:t>Now, whenever you want to use the config view in your simulations, you must open the config view to open the schematic, not just open the schematic</a:t>
            </a:r>
          </a:p>
          <a:p>
            <a:pPr eaLnBrk="1" hangingPunct="1">
              <a:lnSpc>
                <a:spcPct val="90000"/>
              </a:lnSpc>
            </a:pPr>
            <a:r>
              <a:rPr lang="en-GB" altLang="en-US" sz="1800" smtClean="0"/>
              <a:t>This will give you the option of opening the hierarchy editor and/or schematic</a:t>
            </a:r>
          </a:p>
          <a:p>
            <a:pPr eaLnBrk="1" hangingPunct="1">
              <a:lnSpc>
                <a:spcPct val="90000"/>
              </a:lnSpc>
            </a:pPr>
            <a:endParaRPr lang="en-GB" altLang="en-US" sz="1800" smtClean="0"/>
          </a:p>
          <a:p>
            <a:pPr eaLnBrk="1" hangingPunct="1">
              <a:lnSpc>
                <a:spcPct val="90000"/>
              </a:lnSpc>
            </a:pPr>
            <a:endParaRPr lang="en-GB" altLang="en-US" sz="1800" smtClean="0"/>
          </a:p>
          <a:p>
            <a:pPr eaLnBrk="1" hangingPunct="1">
              <a:lnSpc>
                <a:spcPct val="90000"/>
              </a:lnSpc>
            </a:pPr>
            <a:endParaRPr lang="en-GB" altLang="en-US" sz="1800" smtClean="0"/>
          </a:p>
          <a:p>
            <a:pPr eaLnBrk="1" hangingPunct="1">
              <a:lnSpc>
                <a:spcPct val="90000"/>
              </a:lnSpc>
            </a:pPr>
            <a:r>
              <a:rPr lang="en-GB" altLang="en-US" sz="1800" smtClean="0"/>
              <a:t>Normally you just want to open the schematic</a:t>
            </a:r>
          </a:p>
          <a:p>
            <a:pPr eaLnBrk="1" hangingPunct="1">
              <a:lnSpc>
                <a:spcPct val="90000"/>
              </a:lnSpc>
            </a:pPr>
            <a:r>
              <a:rPr lang="en-GB" altLang="en-US" sz="1800" smtClean="0"/>
              <a:t>Try descending into each of the inverters in the schematic </a:t>
            </a:r>
          </a:p>
          <a:p>
            <a:pPr lvl="1" eaLnBrk="1" hangingPunct="1">
              <a:lnSpc>
                <a:spcPct val="80000"/>
              </a:lnSpc>
            </a:pPr>
            <a:r>
              <a:rPr lang="en-GB" altLang="en-US" sz="1800" smtClean="0"/>
              <a:t>One will descent into the schematic, and one into the layout</a:t>
            </a:r>
          </a:p>
          <a:p>
            <a:pPr eaLnBrk="1" hangingPunct="1">
              <a:lnSpc>
                <a:spcPct val="90000"/>
              </a:lnSpc>
            </a:pPr>
            <a:r>
              <a:rPr lang="en-GB" altLang="en-US" sz="1800" smtClean="0"/>
              <a:t>Start ADE as usual.</a:t>
            </a:r>
          </a:p>
          <a:p>
            <a:pPr lvl="1" eaLnBrk="1" hangingPunct="1">
              <a:lnSpc>
                <a:spcPct val="80000"/>
              </a:lnSpc>
            </a:pPr>
            <a:r>
              <a:rPr lang="en-GB" altLang="en-US" sz="1800" smtClean="0"/>
              <a:t>ADE will have loaded the config view as it initialised</a:t>
            </a:r>
          </a:p>
        </p:txBody>
      </p:sp>
      <p:pic>
        <p:nvPicPr>
          <p:cNvPr id="358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25" y="2665413"/>
            <a:ext cx="48768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indent="0" eaLnBrk="1" hangingPunct="1"/>
            <a:r>
              <a:rPr lang="en-GB" altLang="en-US" smtClean="0"/>
              <a:t>Post-layout simulation</a:t>
            </a:r>
          </a:p>
        </p:txBody>
      </p:sp>
      <p:sp>
        <p:nvSpPr>
          <p:cNvPr id="36867" name="Rectangle 3"/>
          <p:cNvSpPr>
            <a:spLocks noGrp="1" noChangeArrowheads="1"/>
          </p:cNvSpPr>
          <p:nvPr>
            <p:ph type="body" idx="1"/>
          </p:nvPr>
        </p:nvSpPr>
        <p:spPr>
          <a:xfrm>
            <a:off x="533400" y="1400175"/>
            <a:ext cx="8007350" cy="4724400"/>
          </a:xfrm>
        </p:spPr>
        <p:txBody>
          <a:bodyPr/>
          <a:lstStyle/>
          <a:p>
            <a:pPr eaLnBrk="1" hangingPunct="1"/>
            <a:r>
              <a:rPr lang="en-GB" altLang="en-US" smtClean="0"/>
              <a:t>Set up a simulation as before</a:t>
            </a:r>
          </a:p>
          <a:p>
            <a:pPr eaLnBrk="1" hangingPunct="1"/>
            <a:r>
              <a:rPr lang="en-GB" altLang="en-US" smtClean="0"/>
              <a:t>Run the simulation</a:t>
            </a:r>
          </a:p>
          <a:p>
            <a:pPr eaLnBrk="1" hangingPunct="1"/>
            <a:r>
              <a:rPr lang="en-GB" altLang="en-US" smtClean="0"/>
              <a:t>Plot the output of both </a:t>
            </a:r>
            <a:br>
              <a:rPr lang="en-GB" altLang="en-US" smtClean="0"/>
            </a:br>
            <a:r>
              <a:rPr lang="en-GB" altLang="en-US" smtClean="0"/>
              <a:t>inverters in the schematic</a:t>
            </a:r>
          </a:p>
          <a:p>
            <a:pPr eaLnBrk="1" hangingPunct="1"/>
            <a:r>
              <a:rPr lang="en-GB" altLang="en-US" smtClean="0"/>
              <a:t>Slight difference</a:t>
            </a:r>
          </a:p>
          <a:p>
            <a:pPr eaLnBrk="1" hangingPunct="1"/>
            <a:endParaRPr lang="en-GB" altLang="en-US" smtClean="0"/>
          </a:p>
          <a:p>
            <a:pPr eaLnBrk="1" hangingPunct="1"/>
            <a:endParaRPr lang="en-GB" altLang="en-US" smtClean="0"/>
          </a:p>
          <a:p>
            <a:pPr eaLnBrk="1" hangingPunct="1"/>
            <a:endParaRPr lang="en-GB" altLang="en-US" smtClean="0"/>
          </a:p>
        </p:txBody>
      </p:sp>
      <p:pic>
        <p:nvPicPr>
          <p:cNvPr id="368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9050" y="3963310"/>
            <a:ext cx="3525838"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5450" y="1144588"/>
            <a:ext cx="30353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5450" y="3762375"/>
            <a:ext cx="304165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indent="0" eaLnBrk="1" hangingPunct="1"/>
            <a:r>
              <a:rPr lang="en-GB" altLang="en-US" smtClean="0"/>
              <a:t>Summary</a:t>
            </a:r>
            <a:endParaRPr lang="en-US" altLang="en-US" smtClean="0"/>
          </a:p>
        </p:txBody>
      </p:sp>
      <p:sp>
        <p:nvSpPr>
          <p:cNvPr id="37891" name="Rectangle 3"/>
          <p:cNvSpPr>
            <a:spLocks noGrp="1" noChangeArrowheads="1"/>
          </p:cNvSpPr>
          <p:nvPr>
            <p:ph type="body" idx="1"/>
          </p:nvPr>
        </p:nvSpPr>
        <p:spPr/>
        <p:txBody>
          <a:bodyPr/>
          <a:lstStyle/>
          <a:p>
            <a:pPr eaLnBrk="1" hangingPunct="1"/>
            <a:r>
              <a:rPr lang="en-US" altLang="en-US" smtClean="0"/>
              <a:t>Extraction creates a netlist from your layout</a:t>
            </a:r>
          </a:p>
          <a:p>
            <a:pPr eaLnBrk="1" hangingPunct="1"/>
            <a:r>
              <a:rPr lang="en-US" altLang="en-US" smtClean="0"/>
              <a:t>LVS compares the extracted netlist with your schematic</a:t>
            </a:r>
          </a:p>
          <a:p>
            <a:pPr eaLnBrk="1" hangingPunct="1"/>
            <a:r>
              <a:rPr lang="en-US" altLang="en-US" smtClean="0"/>
              <a:t>Extraction can extract parasitic components</a:t>
            </a:r>
          </a:p>
          <a:p>
            <a:pPr eaLnBrk="1" hangingPunct="1"/>
            <a:r>
              <a:rPr lang="en-US" altLang="en-US" smtClean="0"/>
              <a:t>The hierarchy editor can be used to configure which view to use for schematic instances</a:t>
            </a:r>
          </a:p>
          <a:p>
            <a:pPr eaLnBrk="1" hangingPunct="1"/>
            <a:r>
              <a:rPr lang="en-US" altLang="en-US" smtClean="0"/>
              <a:t>Post layout simulation is important </a:t>
            </a:r>
            <a:br>
              <a:rPr lang="en-US" altLang="en-US" smtClean="0"/>
            </a:br>
            <a:r>
              <a:rPr lang="en-US" altLang="en-US" smtClean="0"/>
              <a:t>for increased confidence in your</a:t>
            </a:r>
            <a:br>
              <a:rPr lang="en-US" altLang="en-US" smtClean="0"/>
            </a:br>
            <a:r>
              <a:rPr lang="en-US" altLang="en-US" smtClean="0"/>
              <a:t>design</a:t>
            </a:r>
          </a:p>
          <a:p>
            <a:pPr eaLnBrk="1" hangingPunct="1"/>
            <a:endParaRPr lang="en-US" altLang="en-US" smtClean="0"/>
          </a:p>
        </p:txBody>
      </p:sp>
      <p:pic>
        <p:nvPicPr>
          <p:cNvPr id="37892" name="Picture 4" descr="j00787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7063" y="4230688"/>
            <a:ext cx="10747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3"/>
          <p:cNvGrpSpPr>
            <a:grpSpLocks/>
          </p:cNvGrpSpPr>
          <p:nvPr/>
        </p:nvGrpSpPr>
        <p:grpSpPr bwMode="auto">
          <a:xfrm>
            <a:off x="676275" y="1143000"/>
            <a:ext cx="884238" cy="862013"/>
            <a:chOff x="220" y="1298"/>
            <a:chExt cx="410" cy="394"/>
          </a:xfrm>
        </p:grpSpPr>
        <p:grpSp>
          <p:nvGrpSpPr>
            <p:cNvPr id="38924" name="Group 4"/>
            <p:cNvGrpSpPr>
              <a:grpSpLocks noChangeAspect="1"/>
            </p:cNvGrpSpPr>
            <p:nvPr/>
          </p:nvGrpSpPr>
          <p:grpSpPr bwMode="auto">
            <a:xfrm>
              <a:off x="220" y="1298"/>
              <a:ext cx="410" cy="394"/>
              <a:chOff x="268" y="3427"/>
              <a:chExt cx="556" cy="556"/>
            </a:xfrm>
          </p:grpSpPr>
          <p:sp>
            <p:nvSpPr>
              <p:cNvPr id="38932" name="Freeform 5"/>
              <p:cNvSpPr>
                <a:spLocks noChangeAspect="1"/>
              </p:cNvSpPr>
              <p:nvPr/>
            </p:nvSpPr>
            <p:spPr bwMode="auto">
              <a:xfrm>
                <a:off x="288" y="3444"/>
                <a:ext cx="519" cy="519"/>
              </a:xfrm>
              <a:custGeom>
                <a:avLst/>
                <a:gdLst>
                  <a:gd name="T0" fmla="*/ 188 w 541"/>
                  <a:gd name="T1" fmla="*/ 341 h 541"/>
                  <a:gd name="T2" fmla="*/ 221 w 541"/>
                  <a:gd name="T3" fmla="*/ 333 h 541"/>
                  <a:gd name="T4" fmla="*/ 251 w 541"/>
                  <a:gd name="T5" fmla="*/ 321 h 541"/>
                  <a:gd name="T6" fmla="*/ 279 w 541"/>
                  <a:gd name="T7" fmla="*/ 303 h 541"/>
                  <a:gd name="T8" fmla="*/ 303 w 541"/>
                  <a:gd name="T9" fmla="*/ 279 h 541"/>
                  <a:gd name="T10" fmla="*/ 321 w 541"/>
                  <a:gd name="T11" fmla="*/ 251 h 541"/>
                  <a:gd name="T12" fmla="*/ 333 w 541"/>
                  <a:gd name="T13" fmla="*/ 220 h 541"/>
                  <a:gd name="T14" fmla="*/ 340 w 541"/>
                  <a:gd name="T15" fmla="*/ 188 h 541"/>
                  <a:gd name="T16" fmla="*/ 340 w 541"/>
                  <a:gd name="T17" fmla="*/ 154 h 541"/>
                  <a:gd name="T18" fmla="*/ 333 w 541"/>
                  <a:gd name="T19" fmla="*/ 120 h 541"/>
                  <a:gd name="T20" fmla="*/ 321 w 541"/>
                  <a:gd name="T21" fmla="*/ 90 h 541"/>
                  <a:gd name="T22" fmla="*/ 303 w 541"/>
                  <a:gd name="T23" fmla="*/ 62 h 541"/>
                  <a:gd name="T24" fmla="*/ 279 w 541"/>
                  <a:gd name="T25" fmla="*/ 39 h 541"/>
                  <a:gd name="T26" fmla="*/ 251 w 541"/>
                  <a:gd name="T27" fmla="*/ 21 h 541"/>
                  <a:gd name="T28" fmla="*/ 221 w 541"/>
                  <a:gd name="T29" fmla="*/ 12 h 541"/>
                  <a:gd name="T30" fmla="*/ 188 w 541"/>
                  <a:gd name="T31" fmla="*/ 1 h 541"/>
                  <a:gd name="T32" fmla="*/ 153 w 541"/>
                  <a:gd name="T33" fmla="*/ 1 h 541"/>
                  <a:gd name="T34" fmla="*/ 120 w 541"/>
                  <a:gd name="T35" fmla="*/ 12 h 541"/>
                  <a:gd name="T36" fmla="*/ 90 w 541"/>
                  <a:gd name="T37" fmla="*/ 21 h 541"/>
                  <a:gd name="T38" fmla="*/ 62 w 541"/>
                  <a:gd name="T39" fmla="*/ 39 h 541"/>
                  <a:gd name="T40" fmla="*/ 39 w 541"/>
                  <a:gd name="T41" fmla="*/ 62 h 541"/>
                  <a:gd name="T42" fmla="*/ 21 w 541"/>
                  <a:gd name="T43" fmla="*/ 90 h 541"/>
                  <a:gd name="T44" fmla="*/ 12 w 541"/>
                  <a:gd name="T45" fmla="*/ 120 h 541"/>
                  <a:gd name="T46" fmla="*/ 2 w 541"/>
                  <a:gd name="T47" fmla="*/ 154 h 541"/>
                  <a:gd name="T48" fmla="*/ 2 w 541"/>
                  <a:gd name="T49" fmla="*/ 188 h 541"/>
                  <a:gd name="T50" fmla="*/ 12 w 541"/>
                  <a:gd name="T51" fmla="*/ 220 h 541"/>
                  <a:gd name="T52" fmla="*/ 21 w 541"/>
                  <a:gd name="T53" fmla="*/ 251 h 541"/>
                  <a:gd name="T54" fmla="*/ 39 w 541"/>
                  <a:gd name="T55" fmla="*/ 279 h 541"/>
                  <a:gd name="T56" fmla="*/ 62 w 541"/>
                  <a:gd name="T57" fmla="*/ 303 h 541"/>
                  <a:gd name="T58" fmla="*/ 90 w 541"/>
                  <a:gd name="T59" fmla="*/ 321 h 541"/>
                  <a:gd name="T60" fmla="*/ 120 w 541"/>
                  <a:gd name="T61" fmla="*/ 333 h 541"/>
                  <a:gd name="T62" fmla="*/ 153 w 541"/>
                  <a:gd name="T63" fmla="*/ 341 h 5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1" h="541">
                    <a:moveTo>
                      <a:pt x="269" y="540"/>
                    </a:moveTo>
                    <a:lnTo>
                      <a:pt x="297" y="538"/>
                    </a:lnTo>
                    <a:lnTo>
                      <a:pt x="323" y="533"/>
                    </a:lnTo>
                    <a:lnTo>
                      <a:pt x="350" y="526"/>
                    </a:lnTo>
                    <a:lnTo>
                      <a:pt x="374" y="518"/>
                    </a:lnTo>
                    <a:lnTo>
                      <a:pt x="398" y="507"/>
                    </a:lnTo>
                    <a:lnTo>
                      <a:pt x="420" y="493"/>
                    </a:lnTo>
                    <a:lnTo>
                      <a:pt x="440" y="478"/>
                    </a:lnTo>
                    <a:lnTo>
                      <a:pt x="460" y="461"/>
                    </a:lnTo>
                    <a:lnTo>
                      <a:pt x="478" y="441"/>
                    </a:lnTo>
                    <a:lnTo>
                      <a:pt x="492" y="420"/>
                    </a:lnTo>
                    <a:lnTo>
                      <a:pt x="507" y="398"/>
                    </a:lnTo>
                    <a:lnTo>
                      <a:pt x="518" y="375"/>
                    </a:lnTo>
                    <a:lnTo>
                      <a:pt x="526" y="349"/>
                    </a:lnTo>
                    <a:lnTo>
                      <a:pt x="533" y="324"/>
                    </a:lnTo>
                    <a:lnTo>
                      <a:pt x="537" y="297"/>
                    </a:lnTo>
                    <a:lnTo>
                      <a:pt x="540" y="270"/>
                    </a:lnTo>
                    <a:lnTo>
                      <a:pt x="537" y="243"/>
                    </a:lnTo>
                    <a:lnTo>
                      <a:pt x="533" y="215"/>
                    </a:lnTo>
                    <a:lnTo>
                      <a:pt x="526" y="190"/>
                    </a:lnTo>
                    <a:lnTo>
                      <a:pt x="518" y="164"/>
                    </a:lnTo>
                    <a:lnTo>
                      <a:pt x="507" y="141"/>
                    </a:lnTo>
                    <a:lnTo>
                      <a:pt x="492" y="119"/>
                    </a:lnTo>
                    <a:lnTo>
                      <a:pt x="478" y="99"/>
                    </a:lnTo>
                    <a:lnTo>
                      <a:pt x="460" y="79"/>
                    </a:lnTo>
                    <a:lnTo>
                      <a:pt x="440" y="61"/>
                    </a:lnTo>
                    <a:lnTo>
                      <a:pt x="420" y="46"/>
                    </a:lnTo>
                    <a:lnTo>
                      <a:pt x="398" y="32"/>
                    </a:lnTo>
                    <a:lnTo>
                      <a:pt x="374" y="21"/>
                    </a:lnTo>
                    <a:lnTo>
                      <a:pt x="350" y="13"/>
                    </a:lnTo>
                    <a:lnTo>
                      <a:pt x="323" y="6"/>
                    </a:lnTo>
                    <a:lnTo>
                      <a:pt x="297" y="1"/>
                    </a:lnTo>
                    <a:lnTo>
                      <a:pt x="269" y="0"/>
                    </a:lnTo>
                    <a:lnTo>
                      <a:pt x="241" y="1"/>
                    </a:lnTo>
                    <a:lnTo>
                      <a:pt x="215" y="6"/>
                    </a:lnTo>
                    <a:lnTo>
                      <a:pt x="189" y="13"/>
                    </a:lnTo>
                    <a:lnTo>
                      <a:pt x="165" y="21"/>
                    </a:lnTo>
                    <a:lnTo>
                      <a:pt x="141" y="32"/>
                    </a:lnTo>
                    <a:lnTo>
                      <a:pt x="119" y="46"/>
                    </a:lnTo>
                    <a:lnTo>
                      <a:pt x="99" y="61"/>
                    </a:lnTo>
                    <a:lnTo>
                      <a:pt x="79" y="79"/>
                    </a:lnTo>
                    <a:lnTo>
                      <a:pt x="61" y="99"/>
                    </a:lnTo>
                    <a:lnTo>
                      <a:pt x="45" y="119"/>
                    </a:lnTo>
                    <a:lnTo>
                      <a:pt x="32" y="141"/>
                    </a:lnTo>
                    <a:lnTo>
                      <a:pt x="21" y="164"/>
                    </a:lnTo>
                    <a:lnTo>
                      <a:pt x="13" y="190"/>
                    </a:lnTo>
                    <a:lnTo>
                      <a:pt x="6" y="215"/>
                    </a:lnTo>
                    <a:lnTo>
                      <a:pt x="2" y="243"/>
                    </a:lnTo>
                    <a:lnTo>
                      <a:pt x="0" y="270"/>
                    </a:lnTo>
                    <a:lnTo>
                      <a:pt x="2" y="297"/>
                    </a:lnTo>
                    <a:lnTo>
                      <a:pt x="6" y="324"/>
                    </a:lnTo>
                    <a:lnTo>
                      <a:pt x="13" y="349"/>
                    </a:lnTo>
                    <a:lnTo>
                      <a:pt x="21" y="375"/>
                    </a:lnTo>
                    <a:lnTo>
                      <a:pt x="32" y="398"/>
                    </a:lnTo>
                    <a:lnTo>
                      <a:pt x="45" y="420"/>
                    </a:lnTo>
                    <a:lnTo>
                      <a:pt x="61" y="441"/>
                    </a:lnTo>
                    <a:lnTo>
                      <a:pt x="79" y="461"/>
                    </a:lnTo>
                    <a:lnTo>
                      <a:pt x="99" y="478"/>
                    </a:lnTo>
                    <a:lnTo>
                      <a:pt x="119" y="493"/>
                    </a:lnTo>
                    <a:lnTo>
                      <a:pt x="141" y="507"/>
                    </a:lnTo>
                    <a:lnTo>
                      <a:pt x="165" y="518"/>
                    </a:lnTo>
                    <a:lnTo>
                      <a:pt x="189" y="526"/>
                    </a:lnTo>
                    <a:lnTo>
                      <a:pt x="215" y="533"/>
                    </a:lnTo>
                    <a:lnTo>
                      <a:pt x="241" y="538"/>
                    </a:lnTo>
                    <a:lnTo>
                      <a:pt x="269" y="540"/>
                    </a:lnTo>
                  </a:path>
                </a:pathLst>
              </a:custGeom>
              <a:gradFill rotWithShape="0">
                <a:gsLst>
                  <a:gs pos="0">
                    <a:srgbClr val="0000FF"/>
                  </a:gs>
                  <a:gs pos="100000">
                    <a:srgbClr val="000099"/>
                  </a:gs>
                </a:gsLst>
                <a:path path="rect">
                  <a:fillToRect l="50000" t="50000" r="50000" b="50000"/>
                </a:path>
              </a:gradFill>
              <a:ln w="12700" cap="rnd" cmpd="sng">
                <a:solidFill>
                  <a:srgbClr val="0000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33" name="Freeform 6"/>
              <p:cNvSpPr>
                <a:spLocks noChangeAspect="1"/>
              </p:cNvSpPr>
              <p:nvPr/>
            </p:nvSpPr>
            <p:spPr bwMode="auto">
              <a:xfrm>
                <a:off x="544" y="3704"/>
                <a:ext cx="280" cy="279"/>
              </a:xfrm>
              <a:custGeom>
                <a:avLst/>
                <a:gdLst>
                  <a:gd name="T0" fmla="*/ 158 w 292"/>
                  <a:gd name="T1" fmla="*/ 0 h 291"/>
                  <a:gd name="T2" fmla="*/ 158 w 292"/>
                  <a:gd name="T3" fmla="*/ 0 h 291"/>
                  <a:gd name="T4" fmla="*/ 157 w 292"/>
                  <a:gd name="T5" fmla="*/ 15 h 291"/>
                  <a:gd name="T6" fmla="*/ 154 w 292"/>
                  <a:gd name="T7" fmla="*/ 33 h 291"/>
                  <a:gd name="T8" fmla="*/ 152 w 292"/>
                  <a:gd name="T9" fmla="*/ 48 h 291"/>
                  <a:gd name="T10" fmla="*/ 146 w 292"/>
                  <a:gd name="T11" fmla="*/ 61 h 291"/>
                  <a:gd name="T12" fmla="*/ 139 w 292"/>
                  <a:gd name="T13" fmla="*/ 75 h 291"/>
                  <a:gd name="T14" fmla="*/ 130 w 292"/>
                  <a:gd name="T15" fmla="*/ 88 h 291"/>
                  <a:gd name="T16" fmla="*/ 123 w 292"/>
                  <a:gd name="T17" fmla="*/ 101 h 291"/>
                  <a:gd name="T18" fmla="*/ 113 w 292"/>
                  <a:gd name="T19" fmla="*/ 112 h 291"/>
                  <a:gd name="T20" fmla="*/ 101 w 292"/>
                  <a:gd name="T21" fmla="*/ 121 h 291"/>
                  <a:gd name="T22" fmla="*/ 88 w 292"/>
                  <a:gd name="T23" fmla="*/ 129 h 291"/>
                  <a:gd name="T24" fmla="*/ 76 w 292"/>
                  <a:gd name="T25" fmla="*/ 138 h 291"/>
                  <a:gd name="T26" fmla="*/ 61 w 292"/>
                  <a:gd name="T27" fmla="*/ 145 h 291"/>
                  <a:gd name="T28" fmla="*/ 48 w 292"/>
                  <a:gd name="T29" fmla="*/ 151 h 291"/>
                  <a:gd name="T30" fmla="*/ 32 w 292"/>
                  <a:gd name="T31" fmla="*/ 153 h 291"/>
                  <a:gd name="T32" fmla="*/ 15 w 292"/>
                  <a:gd name="T33" fmla="*/ 156 h 291"/>
                  <a:gd name="T34" fmla="*/ 0 w 292"/>
                  <a:gd name="T35" fmla="*/ 157 h 291"/>
                  <a:gd name="T36" fmla="*/ 0 w 292"/>
                  <a:gd name="T37" fmla="*/ 182 h 291"/>
                  <a:gd name="T38" fmla="*/ 18 w 292"/>
                  <a:gd name="T39" fmla="*/ 182 h 291"/>
                  <a:gd name="T40" fmla="*/ 36 w 292"/>
                  <a:gd name="T41" fmla="*/ 178 h 291"/>
                  <a:gd name="T42" fmla="*/ 54 w 292"/>
                  <a:gd name="T43" fmla="*/ 174 h 291"/>
                  <a:gd name="T44" fmla="*/ 71 w 292"/>
                  <a:gd name="T45" fmla="*/ 167 h 291"/>
                  <a:gd name="T46" fmla="*/ 87 w 292"/>
                  <a:gd name="T47" fmla="*/ 160 h 291"/>
                  <a:gd name="T48" fmla="*/ 102 w 292"/>
                  <a:gd name="T49" fmla="*/ 151 h 291"/>
                  <a:gd name="T50" fmla="*/ 116 w 292"/>
                  <a:gd name="T51" fmla="*/ 141 h 291"/>
                  <a:gd name="T52" fmla="*/ 128 w 292"/>
                  <a:gd name="T53" fmla="*/ 129 h 291"/>
                  <a:gd name="T54" fmla="*/ 142 w 292"/>
                  <a:gd name="T55" fmla="*/ 116 h 291"/>
                  <a:gd name="T56" fmla="*/ 152 w 292"/>
                  <a:gd name="T57" fmla="*/ 101 h 291"/>
                  <a:gd name="T58" fmla="*/ 161 w 292"/>
                  <a:gd name="T59" fmla="*/ 87 h 291"/>
                  <a:gd name="T60" fmla="*/ 168 w 292"/>
                  <a:gd name="T61" fmla="*/ 71 h 291"/>
                  <a:gd name="T62" fmla="*/ 175 w 292"/>
                  <a:gd name="T63" fmla="*/ 54 h 291"/>
                  <a:gd name="T64" fmla="*/ 179 w 292"/>
                  <a:gd name="T65" fmla="*/ 36 h 291"/>
                  <a:gd name="T66" fmla="*/ 182 w 292"/>
                  <a:gd name="T67" fmla="*/ 18 h 291"/>
                  <a:gd name="T68" fmla="*/ 183 w 292"/>
                  <a:gd name="T69" fmla="*/ 0 h 291"/>
                  <a:gd name="T70" fmla="*/ 183 w 292"/>
                  <a:gd name="T71" fmla="*/ 0 h 291"/>
                  <a:gd name="T72" fmla="*/ 158 w 292"/>
                  <a:gd name="T73" fmla="*/ 0 h 2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291">
                    <a:moveTo>
                      <a:pt x="250" y="0"/>
                    </a:moveTo>
                    <a:lnTo>
                      <a:pt x="250" y="0"/>
                    </a:lnTo>
                    <a:lnTo>
                      <a:pt x="249" y="26"/>
                    </a:lnTo>
                    <a:lnTo>
                      <a:pt x="246" y="52"/>
                    </a:lnTo>
                    <a:lnTo>
                      <a:pt x="240" y="75"/>
                    </a:lnTo>
                    <a:lnTo>
                      <a:pt x="231" y="98"/>
                    </a:lnTo>
                    <a:lnTo>
                      <a:pt x="220" y="118"/>
                    </a:lnTo>
                    <a:lnTo>
                      <a:pt x="208" y="139"/>
                    </a:lnTo>
                    <a:lnTo>
                      <a:pt x="194" y="160"/>
                    </a:lnTo>
                    <a:lnTo>
                      <a:pt x="178" y="177"/>
                    </a:lnTo>
                    <a:lnTo>
                      <a:pt x="160" y="192"/>
                    </a:lnTo>
                    <a:lnTo>
                      <a:pt x="140" y="207"/>
                    </a:lnTo>
                    <a:lnTo>
                      <a:pt x="120" y="219"/>
                    </a:lnTo>
                    <a:lnTo>
                      <a:pt x="98" y="230"/>
                    </a:lnTo>
                    <a:lnTo>
                      <a:pt x="75" y="239"/>
                    </a:lnTo>
                    <a:lnTo>
                      <a:pt x="50" y="245"/>
                    </a:lnTo>
                    <a:lnTo>
                      <a:pt x="26" y="248"/>
                    </a:lnTo>
                    <a:lnTo>
                      <a:pt x="0" y="249"/>
                    </a:lnTo>
                    <a:lnTo>
                      <a:pt x="0" y="290"/>
                    </a:lnTo>
                    <a:lnTo>
                      <a:pt x="29" y="288"/>
                    </a:lnTo>
                    <a:lnTo>
                      <a:pt x="58" y="283"/>
                    </a:lnTo>
                    <a:lnTo>
                      <a:pt x="86" y="276"/>
                    </a:lnTo>
                    <a:lnTo>
                      <a:pt x="112" y="266"/>
                    </a:lnTo>
                    <a:lnTo>
                      <a:pt x="138" y="256"/>
                    </a:lnTo>
                    <a:lnTo>
                      <a:pt x="162" y="240"/>
                    </a:lnTo>
                    <a:lnTo>
                      <a:pt x="184" y="223"/>
                    </a:lnTo>
                    <a:lnTo>
                      <a:pt x="204" y="205"/>
                    </a:lnTo>
                    <a:lnTo>
                      <a:pt x="224" y="184"/>
                    </a:lnTo>
                    <a:lnTo>
                      <a:pt x="241" y="161"/>
                    </a:lnTo>
                    <a:lnTo>
                      <a:pt x="255" y="138"/>
                    </a:lnTo>
                    <a:lnTo>
                      <a:pt x="267" y="112"/>
                    </a:lnTo>
                    <a:lnTo>
                      <a:pt x="277" y="86"/>
                    </a:lnTo>
                    <a:lnTo>
                      <a:pt x="284" y="58"/>
                    </a:lnTo>
                    <a:lnTo>
                      <a:pt x="289" y="29"/>
                    </a:lnTo>
                    <a:lnTo>
                      <a:pt x="291" y="0"/>
                    </a:lnTo>
                    <a:lnTo>
                      <a:pt x="250" y="0"/>
                    </a:lnTo>
                  </a:path>
                </a:pathLst>
              </a:custGeom>
              <a:solidFill>
                <a:srgbClr val="000099"/>
              </a:solidFill>
              <a:ln w="12700" cap="rnd" cmpd="sng">
                <a:solidFill>
                  <a:srgbClr val="0000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34" name="Freeform 7"/>
              <p:cNvSpPr>
                <a:spLocks noChangeAspect="1"/>
              </p:cNvSpPr>
              <p:nvPr/>
            </p:nvSpPr>
            <p:spPr bwMode="auto">
              <a:xfrm>
                <a:off x="544" y="3427"/>
                <a:ext cx="280" cy="277"/>
              </a:xfrm>
              <a:custGeom>
                <a:avLst/>
                <a:gdLst>
                  <a:gd name="T0" fmla="*/ 0 w 292"/>
                  <a:gd name="T1" fmla="*/ 26 h 289"/>
                  <a:gd name="T2" fmla="*/ 0 w 292"/>
                  <a:gd name="T3" fmla="*/ 26 h 289"/>
                  <a:gd name="T4" fmla="*/ 15 w 292"/>
                  <a:gd name="T5" fmla="*/ 26 h 289"/>
                  <a:gd name="T6" fmla="*/ 32 w 292"/>
                  <a:gd name="T7" fmla="*/ 28 h 289"/>
                  <a:gd name="T8" fmla="*/ 48 w 292"/>
                  <a:gd name="T9" fmla="*/ 31 h 289"/>
                  <a:gd name="T10" fmla="*/ 61 w 292"/>
                  <a:gd name="T11" fmla="*/ 36 h 289"/>
                  <a:gd name="T12" fmla="*/ 76 w 292"/>
                  <a:gd name="T13" fmla="*/ 43 h 289"/>
                  <a:gd name="T14" fmla="*/ 88 w 292"/>
                  <a:gd name="T15" fmla="*/ 52 h 289"/>
                  <a:gd name="T16" fmla="*/ 101 w 292"/>
                  <a:gd name="T17" fmla="*/ 59 h 289"/>
                  <a:gd name="T18" fmla="*/ 113 w 292"/>
                  <a:gd name="T19" fmla="*/ 70 h 289"/>
                  <a:gd name="T20" fmla="*/ 123 w 292"/>
                  <a:gd name="T21" fmla="*/ 81 h 289"/>
                  <a:gd name="T22" fmla="*/ 130 w 292"/>
                  <a:gd name="T23" fmla="*/ 93 h 289"/>
                  <a:gd name="T24" fmla="*/ 139 w 292"/>
                  <a:gd name="T25" fmla="*/ 106 h 289"/>
                  <a:gd name="T26" fmla="*/ 146 w 292"/>
                  <a:gd name="T27" fmla="*/ 120 h 289"/>
                  <a:gd name="T28" fmla="*/ 152 w 292"/>
                  <a:gd name="T29" fmla="*/ 134 h 289"/>
                  <a:gd name="T30" fmla="*/ 154 w 292"/>
                  <a:gd name="T31" fmla="*/ 149 h 289"/>
                  <a:gd name="T32" fmla="*/ 157 w 292"/>
                  <a:gd name="T33" fmla="*/ 165 h 289"/>
                  <a:gd name="T34" fmla="*/ 158 w 292"/>
                  <a:gd name="T35" fmla="*/ 180 h 289"/>
                  <a:gd name="T36" fmla="*/ 183 w 292"/>
                  <a:gd name="T37" fmla="*/ 180 h 289"/>
                  <a:gd name="T38" fmla="*/ 182 w 292"/>
                  <a:gd name="T39" fmla="*/ 163 h 289"/>
                  <a:gd name="T40" fmla="*/ 179 w 292"/>
                  <a:gd name="T41" fmla="*/ 144 h 289"/>
                  <a:gd name="T42" fmla="*/ 175 w 292"/>
                  <a:gd name="T43" fmla="*/ 127 h 289"/>
                  <a:gd name="T44" fmla="*/ 168 w 292"/>
                  <a:gd name="T45" fmla="*/ 110 h 289"/>
                  <a:gd name="T46" fmla="*/ 161 w 292"/>
                  <a:gd name="T47" fmla="*/ 95 h 289"/>
                  <a:gd name="T48" fmla="*/ 152 w 292"/>
                  <a:gd name="T49" fmla="*/ 80 h 289"/>
                  <a:gd name="T50" fmla="*/ 142 w 292"/>
                  <a:gd name="T51" fmla="*/ 66 h 289"/>
                  <a:gd name="T52" fmla="*/ 128 w 292"/>
                  <a:gd name="T53" fmla="*/ 54 h 289"/>
                  <a:gd name="T54" fmla="*/ 117 w 292"/>
                  <a:gd name="T55" fmla="*/ 41 h 289"/>
                  <a:gd name="T56" fmla="*/ 102 w 292"/>
                  <a:gd name="T57" fmla="*/ 31 h 289"/>
                  <a:gd name="T58" fmla="*/ 87 w 292"/>
                  <a:gd name="T59" fmla="*/ 22 h 289"/>
                  <a:gd name="T60" fmla="*/ 71 w 292"/>
                  <a:gd name="T61" fmla="*/ 12 h 289"/>
                  <a:gd name="T62" fmla="*/ 54 w 292"/>
                  <a:gd name="T63" fmla="*/ 12 h 289"/>
                  <a:gd name="T64" fmla="*/ 36 w 292"/>
                  <a:gd name="T65" fmla="*/ 4 h 289"/>
                  <a:gd name="T66" fmla="*/ 18 w 292"/>
                  <a:gd name="T67" fmla="*/ 0 h 289"/>
                  <a:gd name="T68" fmla="*/ 0 w 292"/>
                  <a:gd name="T69" fmla="*/ 0 h 289"/>
                  <a:gd name="T70" fmla="*/ 0 w 292"/>
                  <a:gd name="T71" fmla="*/ 0 h 289"/>
                  <a:gd name="T72" fmla="*/ 0 w 292"/>
                  <a:gd name="T73" fmla="*/ 26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289">
                    <a:moveTo>
                      <a:pt x="0" y="38"/>
                    </a:moveTo>
                    <a:lnTo>
                      <a:pt x="0" y="38"/>
                    </a:lnTo>
                    <a:lnTo>
                      <a:pt x="26" y="39"/>
                    </a:lnTo>
                    <a:lnTo>
                      <a:pt x="50" y="43"/>
                    </a:lnTo>
                    <a:lnTo>
                      <a:pt x="75" y="49"/>
                    </a:lnTo>
                    <a:lnTo>
                      <a:pt x="98" y="58"/>
                    </a:lnTo>
                    <a:lnTo>
                      <a:pt x="120" y="68"/>
                    </a:lnTo>
                    <a:lnTo>
                      <a:pt x="140" y="81"/>
                    </a:lnTo>
                    <a:lnTo>
                      <a:pt x="160" y="95"/>
                    </a:lnTo>
                    <a:lnTo>
                      <a:pt x="178" y="111"/>
                    </a:lnTo>
                    <a:lnTo>
                      <a:pt x="194" y="129"/>
                    </a:lnTo>
                    <a:lnTo>
                      <a:pt x="208" y="148"/>
                    </a:lnTo>
                    <a:lnTo>
                      <a:pt x="220" y="169"/>
                    </a:lnTo>
                    <a:lnTo>
                      <a:pt x="231" y="191"/>
                    </a:lnTo>
                    <a:lnTo>
                      <a:pt x="240" y="214"/>
                    </a:lnTo>
                    <a:lnTo>
                      <a:pt x="246" y="237"/>
                    </a:lnTo>
                    <a:lnTo>
                      <a:pt x="249" y="262"/>
                    </a:lnTo>
                    <a:lnTo>
                      <a:pt x="250" y="288"/>
                    </a:lnTo>
                    <a:lnTo>
                      <a:pt x="291" y="288"/>
                    </a:lnTo>
                    <a:lnTo>
                      <a:pt x="289" y="260"/>
                    </a:lnTo>
                    <a:lnTo>
                      <a:pt x="284" y="229"/>
                    </a:lnTo>
                    <a:lnTo>
                      <a:pt x="277" y="203"/>
                    </a:lnTo>
                    <a:lnTo>
                      <a:pt x="267" y="175"/>
                    </a:lnTo>
                    <a:lnTo>
                      <a:pt x="255" y="150"/>
                    </a:lnTo>
                    <a:lnTo>
                      <a:pt x="241" y="127"/>
                    </a:lnTo>
                    <a:lnTo>
                      <a:pt x="224" y="104"/>
                    </a:lnTo>
                    <a:lnTo>
                      <a:pt x="204" y="84"/>
                    </a:lnTo>
                    <a:lnTo>
                      <a:pt x="185" y="65"/>
                    </a:lnTo>
                    <a:lnTo>
                      <a:pt x="162" y="48"/>
                    </a:lnTo>
                    <a:lnTo>
                      <a:pt x="138" y="33"/>
                    </a:lnTo>
                    <a:lnTo>
                      <a:pt x="112" y="21"/>
                    </a:lnTo>
                    <a:lnTo>
                      <a:pt x="86" y="12"/>
                    </a:lnTo>
                    <a:lnTo>
                      <a:pt x="58" y="4"/>
                    </a:lnTo>
                    <a:lnTo>
                      <a:pt x="29" y="0"/>
                    </a:lnTo>
                    <a:lnTo>
                      <a:pt x="0" y="0"/>
                    </a:lnTo>
                    <a:lnTo>
                      <a:pt x="0" y="38"/>
                    </a:lnTo>
                  </a:path>
                </a:pathLst>
              </a:custGeom>
              <a:solidFill>
                <a:srgbClr val="000099"/>
              </a:solidFill>
              <a:ln w="12700" cap="rnd" cmpd="sng">
                <a:solidFill>
                  <a:srgbClr val="0000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35" name="Freeform 8"/>
              <p:cNvSpPr>
                <a:spLocks noChangeAspect="1"/>
              </p:cNvSpPr>
              <p:nvPr/>
            </p:nvSpPr>
            <p:spPr bwMode="auto">
              <a:xfrm>
                <a:off x="268" y="3427"/>
                <a:ext cx="278" cy="277"/>
              </a:xfrm>
              <a:custGeom>
                <a:avLst/>
                <a:gdLst>
                  <a:gd name="T0" fmla="*/ 26 w 290"/>
                  <a:gd name="T1" fmla="*/ 180 h 289"/>
                  <a:gd name="T2" fmla="*/ 26 w 290"/>
                  <a:gd name="T3" fmla="*/ 180 h 289"/>
                  <a:gd name="T4" fmla="*/ 27 w 290"/>
                  <a:gd name="T5" fmla="*/ 165 h 289"/>
                  <a:gd name="T6" fmla="*/ 29 w 290"/>
                  <a:gd name="T7" fmla="*/ 149 h 289"/>
                  <a:gd name="T8" fmla="*/ 32 w 290"/>
                  <a:gd name="T9" fmla="*/ 134 h 289"/>
                  <a:gd name="T10" fmla="*/ 37 w 290"/>
                  <a:gd name="T11" fmla="*/ 120 h 289"/>
                  <a:gd name="T12" fmla="*/ 44 w 290"/>
                  <a:gd name="T13" fmla="*/ 106 h 289"/>
                  <a:gd name="T14" fmla="*/ 52 w 290"/>
                  <a:gd name="T15" fmla="*/ 93 h 289"/>
                  <a:gd name="T16" fmla="*/ 60 w 290"/>
                  <a:gd name="T17" fmla="*/ 81 h 289"/>
                  <a:gd name="T18" fmla="*/ 71 w 290"/>
                  <a:gd name="T19" fmla="*/ 70 h 289"/>
                  <a:gd name="T20" fmla="*/ 81 w 290"/>
                  <a:gd name="T21" fmla="*/ 59 h 289"/>
                  <a:gd name="T22" fmla="*/ 94 w 290"/>
                  <a:gd name="T23" fmla="*/ 52 h 289"/>
                  <a:gd name="T24" fmla="*/ 106 w 290"/>
                  <a:gd name="T25" fmla="*/ 43 h 289"/>
                  <a:gd name="T26" fmla="*/ 121 w 290"/>
                  <a:gd name="T27" fmla="*/ 36 h 289"/>
                  <a:gd name="T28" fmla="*/ 135 w 290"/>
                  <a:gd name="T29" fmla="*/ 31 h 289"/>
                  <a:gd name="T30" fmla="*/ 150 w 290"/>
                  <a:gd name="T31" fmla="*/ 28 h 289"/>
                  <a:gd name="T32" fmla="*/ 165 w 290"/>
                  <a:gd name="T33" fmla="*/ 26 h 289"/>
                  <a:gd name="T34" fmla="*/ 181 w 290"/>
                  <a:gd name="T35" fmla="*/ 26 h 289"/>
                  <a:gd name="T36" fmla="*/ 181 w 290"/>
                  <a:gd name="T37" fmla="*/ 0 h 289"/>
                  <a:gd name="T38" fmla="*/ 163 w 290"/>
                  <a:gd name="T39" fmla="*/ 0 h 289"/>
                  <a:gd name="T40" fmla="*/ 145 w 290"/>
                  <a:gd name="T41" fmla="*/ 4 h 289"/>
                  <a:gd name="T42" fmla="*/ 127 w 290"/>
                  <a:gd name="T43" fmla="*/ 12 h 289"/>
                  <a:gd name="T44" fmla="*/ 111 w 290"/>
                  <a:gd name="T45" fmla="*/ 12 h 289"/>
                  <a:gd name="T46" fmla="*/ 95 w 290"/>
                  <a:gd name="T47" fmla="*/ 22 h 289"/>
                  <a:gd name="T48" fmla="*/ 81 w 290"/>
                  <a:gd name="T49" fmla="*/ 31 h 289"/>
                  <a:gd name="T50" fmla="*/ 66 w 290"/>
                  <a:gd name="T51" fmla="*/ 41 h 289"/>
                  <a:gd name="T52" fmla="*/ 54 w 290"/>
                  <a:gd name="T53" fmla="*/ 54 h 289"/>
                  <a:gd name="T54" fmla="*/ 42 w 290"/>
                  <a:gd name="T55" fmla="*/ 66 h 289"/>
                  <a:gd name="T56" fmla="*/ 31 w 290"/>
                  <a:gd name="T57" fmla="*/ 80 h 289"/>
                  <a:gd name="T58" fmla="*/ 24 w 290"/>
                  <a:gd name="T59" fmla="*/ 95 h 289"/>
                  <a:gd name="T60" fmla="*/ 12 w 290"/>
                  <a:gd name="T61" fmla="*/ 110 h 289"/>
                  <a:gd name="T62" fmla="*/ 12 w 290"/>
                  <a:gd name="T63" fmla="*/ 127 h 289"/>
                  <a:gd name="T64" fmla="*/ 6 w 290"/>
                  <a:gd name="T65" fmla="*/ 144 h 289"/>
                  <a:gd name="T66" fmla="*/ 1 w 290"/>
                  <a:gd name="T67" fmla="*/ 163 h 289"/>
                  <a:gd name="T68" fmla="*/ 0 w 290"/>
                  <a:gd name="T69" fmla="*/ 180 h 289"/>
                  <a:gd name="T70" fmla="*/ 0 w 290"/>
                  <a:gd name="T71" fmla="*/ 180 h 289"/>
                  <a:gd name="T72" fmla="*/ 26 w 290"/>
                  <a:gd name="T73" fmla="*/ 18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0" h="289">
                    <a:moveTo>
                      <a:pt x="39" y="288"/>
                    </a:moveTo>
                    <a:lnTo>
                      <a:pt x="39" y="288"/>
                    </a:lnTo>
                    <a:lnTo>
                      <a:pt x="41" y="262"/>
                    </a:lnTo>
                    <a:lnTo>
                      <a:pt x="44" y="237"/>
                    </a:lnTo>
                    <a:lnTo>
                      <a:pt x="50" y="214"/>
                    </a:lnTo>
                    <a:lnTo>
                      <a:pt x="59" y="191"/>
                    </a:lnTo>
                    <a:lnTo>
                      <a:pt x="70" y="169"/>
                    </a:lnTo>
                    <a:lnTo>
                      <a:pt x="82" y="148"/>
                    </a:lnTo>
                    <a:lnTo>
                      <a:pt x="96" y="129"/>
                    </a:lnTo>
                    <a:lnTo>
                      <a:pt x="112" y="111"/>
                    </a:lnTo>
                    <a:lnTo>
                      <a:pt x="130" y="95"/>
                    </a:lnTo>
                    <a:lnTo>
                      <a:pt x="149" y="81"/>
                    </a:lnTo>
                    <a:lnTo>
                      <a:pt x="169" y="68"/>
                    </a:lnTo>
                    <a:lnTo>
                      <a:pt x="192" y="58"/>
                    </a:lnTo>
                    <a:lnTo>
                      <a:pt x="214" y="49"/>
                    </a:lnTo>
                    <a:lnTo>
                      <a:pt x="238" y="43"/>
                    </a:lnTo>
                    <a:lnTo>
                      <a:pt x="262" y="39"/>
                    </a:lnTo>
                    <a:lnTo>
                      <a:pt x="289" y="38"/>
                    </a:lnTo>
                    <a:lnTo>
                      <a:pt x="289" y="0"/>
                    </a:lnTo>
                    <a:lnTo>
                      <a:pt x="259" y="0"/>
                    </a:lnTo>
                    <a:lnTo>
                      <a:pt x="230" y="4"/>
                    </a:lnTo>
                    <a:lnTo>
                      <a:pt x="203" y="12"/>
                    </a:lnTo>
                    <a:lnTo>
                      <a:pt x="176" y="21"/>
                    </a:lnTo>
                    <a:lnTo>
                      <a:pt x="151" y="33"/>
                    </a:lnTo>
                    <a:lnTo>
                      <a:pt x="128" y="48"/>
                    </a:lnTo>
                    <a:lnTo>
                      <a:pt x="105" y="65"/>
                    </a:lnTo>
                    <a:lnTo>
                      <a:pt x="85" y="84"/>
                    </a:lnTo>
                    <a:lnTo>
                      <a:pt x="66" y="104"/>
                    </a:lnTo>
                    <a:lnTo>
                      <a:pt x="49" y="127"/>
                    </a:lnTo>
                    <a:lnTo>
                      <a:pt x="35" y="151"/>
                    </a:lnTo>
                    <a:lnTo>
                      <a:pt x="22" y="175"/>
                    </a:lnTo>
                    <a:lnTo>
                      <a:pt x="13" y="203"/>
                    </a:lnTo>
                    <a:lnTo>
                      <a:pt x="6" y="229"/>
                    </a:lnTo>
                    <a:lnTo>
                      <a:pt x="1" y="260"/>
                    </a:lnTo>
                    <a:lnTo>
                      <a:pt x="0" y="288"/>
                    </a:lnTo>
                    <a:lnTo>
                      <a:pt x="39" y="288"/>
                    </a:lnTo>
                  </a:path>
                </a:pathLst>
              </a:custGeom>
              <a:solidFill>
                <a:srgbClr val="000099"/>
              </a:solidFill>
              <a:ln w="12700" cap="rnd" cmpd="sng">
                <a:solidFill>
                  <a:srgbClr val="0000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36" name="Freeform 9"/>
              <p:cNvSpPr>
                <a:spLocks noChangeAspect="1"/>
              </p:cNvSpPr>
              <p:nvPr/>
            </p:nvSpPr>
            <p:spPr bwMode="auto">
              <a:xfrm>
                <a:off x="268" y="3704"/>
                <a:ext cx="278" cy="279"/>
              </a:xfrm>
              <a:custGeom>
                <a:avLst/>
                <a:gdLst>
                  <a:gd name="T0" fmla="*/ 181 w 290"/>
                  <a:gd name="T1" fmla="*/ 157 h 291"/>
                  <a:gd name="T2" fmla="*/ 181 w 290"/>
                  <a:gd name="T3" fmla="*/ 157 h 291"/>
                  <a:gd name="T4" fmla="*/ 165 w 290"/>
                  <a:gd name="T5" fmla="*/ 156 h 291"/>
                  <a:gd name="T6" fmla="*/ 150 w 290"/>
                  <a:gd name="T7" fmla="*/ 153 h 291"/>
                  <a:gd name="T8" fmla="*/ 135 w 290"/>
                  <a:gd name="T9" fmla="*/ 151 h 291"/>
                  <a:gd name="T10" fmla="*/ 121 w 290"/>
                  <a:gd name="T11" fmla="*/ 145 h 291"/>
                  <a:gd name="T12" fmla="*/ 106 w 290"/>
                  <a:gd name="T13" fmla="*/ 139 h 291"/>
                  <a:gd name="T14" fmla="*/ 94 w 290"/>
                  <a:gd name="T15" fmla="*/ 129 h 291"/>
                  <a:gd name="T16" fmla="*/ 81 w 290"/>
                  <a:gd name="T17" fmla="*/ 121 h 291"/>
                  <a:gd name="T18" fmla="*/ 71 w 290"/>
                  <a:gd name="T19" fmla="*/ 112 h 291"/>
                  <a:gd name="T20" fmla="*/ 60 w 290"/>
                  <a:gd name="T21" fmla="*/ 101 h 291"/>
                  <a:gd name="T22" fmla="*/ 52 w 290"/>
                  <a:gd name="T23" fmla="*/ 88 h 291"/>
                  <a:gd name="T24" fmla="*/ 44 w 290"/>
                  <a:gd name="T25" fmla="*/ 75 h 291"/>
                  <a:gd name="T26" fmla="*/ 37 w 290"/>
                  <a:gd name="T27" fmla="*/ 61 h 291"/>
                  <a:gd name="T28" fmla="*/ 32 w 290"/>
                  <a:gd name="T29" fmla="*/ 48 h 291"/>
                  <a:gd name="T30" fmla="*/ 29 w 290"/>
                  <a:gd name="T31" fmla="*/ 33 h 291"/>
                  <a:gd name="T32" fmla="*/ 27 w 290"/>
                  <a:gd name="T33" fmla="*/ 15 h 291"/>
                  <a:gd name="T34" fmla="*/ 26 w 290"/>
                  <a:gd name="T35" fmla="*/ 0 h 291"/>
                  <a:gd name="T36" fmla="*/ 0 w 290"/>
                  <a:gd name="T37" fmla="*/ 0 h 291"/>
                  <a:gd name="T38" fmla="*/ 1 w 290"/>
                  <a:gd name="T39" fmla="*/ 18 h 291"/>
                  <a:gd name="T40" fmla="*/ 6 w 290"/>
                  <a:gd name="T41" fmla="*/ 36 h 291"/>
                  <a:gd name="T42" fmla="*/ 12 w 290"/>
                  <a:gd name="T43" fmla="*/ 54 h 291"/>
                  <a:gd name="T44" fmla="*/ 12 w 290"/>
                  <a:gd name="T45" fmla="*/ 71 h 291"/>
                  <a:gd name="T46" fmla="*/ 24 w 290"/>
                  <a:gd name="T47" fmla="*/ 87 h 291"/>
                  <a:gd name="T48" fmla="*/ 31 w 290"/>
                  <a:gd name="T49" fmla="*/ 101 h 291"/>
                  <a:gd name="T50" fmla="*/ 42 w 290"/>
                  <a:gd name="T51" fmla="*/ 116 h 291"/>
                  <a:gd name="T52" fmla="*/ 54 w 290"/>
                  <a:gd name="T53" fmla="*/ 129 h 291"/>
                  <a:gd name="T54" fmla="*/ 67 w 290"/>
                  <a:gd name="T55" fmla="*/ 141 h 291"/>
                  <a:gd name="T56" fmla="*/ 81 w 290"/>
                  <a:gd name="T57" fmla="*/ 151 h 291"/>
                  <a:gd name="T58" fmla="*/ 95 w 290"/>
                  <a:gd name="T59" fmla="*/ 160 h 291"/>
                  <a:gd name="T60" fmla="*/ 111 w 290"/>
                  <a:gd name="T61" fmla="*/ 167 h 291"/>
                  <a:gd name="T62" fmla="*/ 127 w 290"/>
                  <a:gd name="T63" fmla="*/ 174 h 291"/>
                  <a:gd name="T64" fmla="*/ 145 w 290"/>
                  <a:gd name="T65" fmla="*/ 178 h 291"/>
                  <a:gd name="T66" fmla="*/ 163 w 290"/>
                  <a:gd name="T67" fmla="*/ 182 h 291"/>
                  <a:gd name="T68" fmla="*/ 181 w 290"/>
                  <a:gd name="T69" fmla="*/ 182 h 291"/>
                  <a:gd name="T70" fmla="*/ 181 w 290"/>
                  <a:gd name="T71" fmla="*/ 182 h 291"/>
                  <a:gd name="T72" fmla="*/ 181 w 290"/>
                  <a:gd name="T73" fmla="*/ 157 h 2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0" h="291">
                    <a:moveTo>
                      <a:pt x="289" y="249"/>
                    </a:moveTo>
                    <a:lnTo>
                      <a:pt x="289" y="249"/>
                    </a:lnTo>
                    <a:lnTo>
                      <a:pt x="262" y="248"/>
                    </a:lnTo>
                    <a:lnTo>
                      <a:pt x="238" y="245"/>
                    </a:lnTo>
                    <a:lnTo>
                      <a:pt x="214" y="239"/>
                    </a:lnTo>
                    <a:lnTo>
                      <a:pt x="192" y="230"/>
                    </a:lnTo>
                    <a:lnTo>
                      <a:pt x="169" y="220"/>
                    </a:lnTo>
                    <a:lnTo>
                      <a:pt x="149" y="207"/>
                    </a:lnTo>
                    <a:lnTo>
                      <a:pt x="130" y="192"/>
                    </a:lnTo>
                    <a:lnTo>
                      <a:pt x="112" y="177"/>
                    </a:lnTo>
                    <a:lnTo>
                      <a:pt x="96" y="160"/>
                    </a:lnTo>
                    <a:lnTo>
                      <a:pt x="82" y="139"/>
                    </a:lnTo>
                    <a:lnTo>
                      <a:pt x="70" y="118"/>
                    </a:lnTo>
                    <a:lnTo>
                      <a:pt x="59" y="98"/>
                    </a:lnTo>
                    <a:lnTo>
                      <a:pt x="50" y="75"/>
                    </a:lnTo>
                    <a:lnTo>
                      <a:pt x="44" y="52"/>
                    </a:lnTo>
                    <a:lnTo>
                      <a:pt x="41" y="26"/>
                    </a:lnTo>
                    <a:lnTo>
                      <a:pt x="39" y="0"/>
                    </a:lnTo>
                    <a:lnTo>
                      <a:pt x="0" y="0"/>
                    </a:lnTo>
                    <a:lnTo>
                      <a:pt x="1" y="29"/>
                    </a:lnTo>
                    <a:lnTo>
                      <a:pt x="6" y="58"/>
                    </a:lnTo>
                    <a:lnTo>
                      <a:pt x="13" y="86"/>
                    </a:lnTo>
                    <a:lnTo>
                      <a:pt x="22" y="112"/>
                    </a:lnTo>
                    <a:lnTo>
                      <a:pt x="35" y="138"/>
                    </a:lnTo>
                    <a:lnTo>
                      <a:pt x="49" y="161"/>
                    </a:lnTo>
                    <a:lnTo>
                      <a:pt x="66" y="184"/>
                    </a:lnTo>
                    <a:lnTo>
                      <a:pt x="85" y="205"/>
                    </a:lnTo>
                    <a:lnTo>
                      <a:pt x="106" y="223"/>
                    </a:lnTo>
                    <a:lnTo>
                      <a:pt x="128" y="240"/>
                    </a:lnTo>
                    <a:lnTo>
                      <a:pt x="151" y="254"/>
                    </a:lnTo>
                    <a:lnTo>
                      <a:pt x="176" y="266"/>
                    </a:lnTo>
                    <a:lnTo>
                      <a:pt x="203" y="276"/>
                    </a:lnTo>
                    <a:lnTo>
                      <a:pt x="230" y="283"/>
                    </a:lnTo>
                    <a:lnTo>
                      <a:pt x="259" y="288"/>
                    </a:lnTo>
                    <a:lnTo>
                      <a:pt x="289" y="290"/>
                    </a:lnTo>
                    <a:lnTo>
                      <a:pt x="289" y="249"/>
                    </a:lnTo>
                  </a:path>
                </a:pathLst>
              </a:custGeom>
              <a:solidFill>
                <a:srgbClr val="000099"/>
              </a:solidFill>
              <a:ln w="12700" cap="rnd" cmpd="sng">
                <a:solidFill>
                  <a:srgbClr val="0000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925" name="Group 10"/>
            <p:cNvGrpSpPr>
              <a:grpSpLocks noChangeAspect="1"/>
            </p:cNvGrpSpPr>
            <p:nvPr/>
          </p:nvGrpSpPr>
          <p:grpSpPr bwMode="auto">
            <a:xfrm>
              <a:off x="288" y="1332"/>
              <a:ext cx="310" cy="326"/>
              <a:chOff x="369" y="1415"/>
              <a:chExt cx="421" cy="460"/>
            </a:xfrm>
          </p:grpSpPr>
          <p:sp>
            <p:nvSpPr>
              <p:cNvPr id="38926" name="Freeform 11"/>
              <p:cNvSpPr>
                <a:spLocks noChangeAspect="1"/>
              </p:cNvSpPr>
              <p:nvPr/>
            </p:nvSpPr>
            <p:spPr bwMode="gray">
              <a:xfrm>
                <a:off x="411" y="1415"/>
                <a:ext cx="291" cy="195"/>
              </a:xfrm>
              <a:custGeom>
                <a:avLst/>
                <a:gdLst>
                  <a:gd name="T0" fmla="*/ 290 w 291"/>
                  <a:gd name="T1" fmla="*/ 193 h 195"/>
                  <a:gd name="T2" fmla="*/ 0 w 291"/>
                  <a:gd name="T3" fmla="*/ 194 h 195"/>
                  <a:gd name="T4" fmla="*/ 1 w 291"/>
                  <a:gd name="T5" fmla="*/ 0 h 195"/>
                  <a:gd name="T6" fmla="*/ 290 w 291"/>
                  <a:gd name="T7" fmla="*/ 0 h 195"/>
                  <a:gd name="T8" fmla="*/ 290 w 291"/>
                  <a:gd name="T9" fmla="*/ 193 h 195"/>
                  <a:gd name="T10" fmla="*/ 290 w 291"/>
                  <a:gd name="T11" fmla="*/ 193 h 1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195">
                    <a:moveTo>
                      <a:pt x="290" y="193"/>
                    </a:moveTo>
                    <a:lnTo>
                      <a:pt x="0" y="194"/>
                    </a:lnTo>
                    <a:lnTo>
                      <a:pt x="1" y="0"/>
                    </a:lnTo>
                    <a:lnTo>
                      <a:pt x="290" y="0"/>
                    </a:lnTo>
                    <a:lnTo>
                      <a:pt x="290" y="193"/>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27" name="Freeform 12"/>
              <p:cNvSpPr>
                <a:spLocks noChangeAspect="1"/>
              </p:cNvSpPr>
              <p:nvPr/>
            </p:nvSpPr>
            <p:spPr bwMode="gray">
              <a:xfrm>
                <a:off x="428" y="1433"/>
                <a:ext cx="257" cy="159"/>
              </a:xfrm>
              <a:custGeom>
                <a:avLst/>
                <a:gdLst>
                  <a:gd name="T0" fmla="*/ 256 w 257"/>
                  <a:gd name="T1" fmla="*/ 156 h 159"/>
                  <a:gd name="T2" fmla="*/ 1 w 257"/>
                  <a:gd name="T3" fmla="*/ 158 h 159"/>
                  <a:gd name="T4" fmla="*/ 0 w 257"/>
                  <a:gd name="T5" fmla="*/ 0 h 159"/>
                  <a:gd name="T6" fmla="*/ 256 w 257"/>
                  <a:gd name="T7" fmla="*/ 0 h 159"/>
                  <a:gd name="T8" fmla="*/ 256 w 257"/>
                  <a:gd name="T9" fmla="*/ 156 h 159"/>
                  <a:gd name="T10" fmla="*/ 256 w 257"/>
                  <a:gd name="T11" fmla="*/ 156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7" h="159">
                    <a:moveTo>
                      <a:pt x="256" y="156"/>
                    </a:moveTo>
                    <a:lnTo>
                      <a:pt x="1" y="158"/>
                    </a:lnTo>
                    <a:lnTo>
                      <a:pt x="0" y="0"/>
                    </a:lnTo>
                    <a:lnTo>
                      <a:pt x="256" y="0"/>
                    </a:lnTo>
                    <a:lnTo>
                      <a:pt x="256" y="156"/>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28" name="Freeform 13"/>
              <p:cNvSpPr>
                <a:spLocks noChangeAspect="1"/>
              </p:cNvSpPr>
              <p:nvPr/>
            </p:nvSpPr>
            <p:spPr bwMode="gray">
              <a:xfrm>
                <a:off x="448" y="1616"/>
                <a:ext cx="216" cy="49"/>
              </a:xfrm>
              <a:custGeom>
                <a:avLst/>
                <a:gdLst>
                  <a:gd name="T0" fmla="*/ 215 w 216"/>
                  <a:gd name="T1" fmla="*/ 48 h 49"/>
                  <a:gd name="T2" fmla="*/ 0 w 216"/>
                  <a:gd name="T3" fmla="*/ 48 h 49"/>
                  <a:gd name="T4" fmla="*/ 1 w 216"/>
                  <a:gd name="T5" fmla="*/ 0 h 49"/>
                  <a:gd name="T6" fmla="*/ 215 w 216"/>
                  <a:gd name="T7" fmla="*/ 0 h 49"/>
                  <a:gd name="T8" fmla="*/ 215 w 216"/>
                  <a:gd name="T9" fmla="*/ 48 h 49"/>
                  <a:gd name="T10" fmla="*/ 215 w 216"/>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49">
                    <a:moveTo>
                      <a:pt x="215" y="48"/>
                    </a:moveTo>
                    <a:lnTo>
                      <a:pt x="0" y="48"/>
                    </a:lnTo>
                    <a:lnTo>
                      <a:pt x="1" y="0"/>
                    </a:lnTo>
                    <a:lnTo>
                      <a:pt x="215" y="0"/>
                    </a:lnTo>
                    <a:lnTo>
                      <a:pt x="215"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29" name="Freeform 14"/>
              <p:cNvSpPr>
                <a:spLocks noChangeAspect="1"/>
              </p:cNvSpPr>
              <p:nvPr/>
            </p:nvSpPr>
            <p:spPr bwMode="gray">
              <a:xfrm>
                <a:off x="369" y="1663"/>
                <a:ext cx="375" cy="90"/>
              </a:xfrm>
              <a:custGeom>
                <a:avLst/>
                <a:gdLst>
                  <a:gd name="T0" fmla="*/ 374 w 375"/>
                  <a:gd name="T1" fmla="*/ 86 h 90"/>
                  <a:gd name="T2" fmla="*/ 0 w 375"/>
                  <a:gd name="T3" fmla="*/ 89 h 90"/>
                  <a:gd name="T4" fmla="*/ 20 w 375"/>
                  <a:gd name="T5" fmla="*/ 2 h 90"/>
                  <a:gd name="T6" fmla="*/ 53 w 375"/>
                  <a:gd name="T7" fmla="*/ 2 h 90"/>
                  <a:gd name="T8" fmla="*/ 86 w 375"/>
                  <a:gd name="T9" fmla="*/ 2 h 90"/>
                  <a:gd name="T10" fmla="*/ 119 w 375"/>
                  <a:gd name="T11" fmla="*/ 2 h 90"/>
                  <a:gd name="T12" fmla="*/ 152 w 375"/>
                  <a:gd name="T13" fmla="*/ 1 h 90"/>
                  <a:gd name="T14" fmla="*/ 185 w 375"/>
                  <a:gd name="T15" fmla="*/ 0 h 90"/>
                  <a:gd name="T16" fmla="*/ 218 w 375"/>
                  <a:gd name="T17" fmla="*/ 0 h 90"/>
                  <a:gd name="T18" fmla="*/ 251 w 375"/>
                  <a:gd name="T19" fmla="*/ 0 h 90"/>
                  <a:gd name="T20" fmla="*/ 285 w 375"/>
                  <a:gd name="T21" fmla="*/ 0 h 90"/>
                  <a:gd name="T22" fmla="*/ 318 w 375"/>
                  <a:gd name="T23" fmla="*/ 0 h 90"/>
                  <a:gd name="T24" fmla="*/ 352 w 375"/>
                  <a:gd name="T25" fmla="*/ 0 h 90"/>
                  <a:gd name="T26" fmla="*/ 374 w 375"/>
                  <a:gd name="T27" fmla="*/ 86 h 90"/>
                  <a:gd name="T28" fmla="*/ 374 w 375"/>
                  <a:gd name="T29" fmla="*/ 86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5" h="90">
                    <a:moveTo>
                      <a:pt x="374" y="86"/>
                    </a:moveTo>
                    <a:lnTo>
                      <a:pt x="0" y="89"/>
                    </a:lnTo>
                    <a:lnTo>
                      <a:pt x="20" y="2"/>
                    </a:lnTo>
                    <a:lnTo>
                      <a:pt x="53" y="2"/>
                    </a:lnTo>
                    <a:lnTo>
                      <a:pt x="86" y="2"/>
                    </a:lnTo>
                    <a:lnTo>
                      <a:pt x="119" y="2"/>
                    </a:lnTo>
                    <a:lnTo>
                      <a:pt x="152" y="1"/>
                    </a:lnTo>
                    <a:lnTo>
                      <a:pt x="185" y="0"/>
                    </a:lnTo>
                    <a:lnTo>
                      <a:pt x="218" y="0"/>
                    </a:lnTo>
                    <a:lnTo>
                      <a:pt x="251" y="0"/>
                    </a:lnTo>
                    <a:lnTo>
                      <a:pt x="285" y="0"/>
                    </a:lnTo>
                    <a:lnTo>
                      <a:pt x="318" y="0"/>
                    </a:lnTo>
                    <a:lnTo>
                      <a:pt x="352" y="0"/>
                    </a:lnTo>
                    <a:lnTo>
                      <a:pt x="374" y="8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30" name="Freeform 15"/>
              <p:cNvSpPr>
                <a:spLocks noChangeAspect="1"/>
              </p:cNvSpPr>
              <p:nvPr/>
            </p:nvSpPr>
            <p:spPr bwMode="gray">
              <a:xfrm>
                <a:off x="579" y="1699"/>
                <a:ext cx="211" cy="108"/>
              </a:xfrm>
              <a:custGeom>
                <a:avLst/>
                <a:gdLst>
                  <a:gd name="T0" fmla="*/ 205 w 211"/>
                  <a:gd name="T1" fmla="*/ 20 h 108"/>
                  <a:gd name="T2" fmla="*/ 208 w 211"/>
                  <a:gd name="T3" fmla="*/ 28 h 108"/>
                  <a:gd name="T4" fmla="*/ 209 w 211"/>
                  <a:gd name="T5" fmla="*/ 37 h 108"/>
                  <a:gd name="T6" fmla="*/ 209 w 211"/>
                  <a:gd name="T7" fmla="*/ 45 h 108"/>
                  <a:gd name="T8" fmla="*/ 207 w 211"/>
                  <a:gd name="T9" fmla="*/ 53 h 108"/>
                  <a:gd name="T10" fmla="*/ 192 w 211"/>
                  <a:gd name="T11" fmla="*/ 72 h 108"/>
                  <a:gd name="T12" fmla="*/ 158 w 211"/>
                  <a:gd name="T13" fmla="*/ 88 h 108"/>
                  <a:gd name="T14" fmla="*/ 120 w 211"/>
                  <a:gd name="T15" fmla="*/ 93 h 108"/>
                  <a:gd name="T16" fmla="*/ 79 w 211"/>
                  <a:gd name="T17" fmla="*/ 93 h 108"/>
                  <a:gd name="T18" fmla="*/ 40 w 211"/>
                  <a:gd name="T19" fmla="*/ 96 h 108"/>
                  <a:gd name="T20" fmla="*/ 19 w 211"/>
                  <a:gd name="T21" fmla="*/ 104 h 108"/>
                  <a:gd name="T22" fmla="*/ 14 w 211"/>
                  <a:gd name="T23" fmla="*/ 106 h 108"/>
                  <a:gd name="T24" fmla="*/ 10 w 211"/>
                  <a:gd name="T25" fmla="*/ 107 h 108"/>
                  <a:gd name="T26" fmla="*/ 5 w 211"/>
                  <a:gd name="T27" fmla="*/ 105 h 108"/>
                  <a:gd name="T28" fmla="*/ 1 w 211"/>
                  <a:gd name="T29" fmla="*/ 101 h 108"/>
                  <a:gd name="T30" fmla="*/ 13 w 211"/>
                  <a:gd name="T31" fmla="*/ 91 h 108"/>
                  <a:gd name="T32" fmla="*/ 44 w 211"/>
                  <a:gd name="T33" fmla="*/ 83 h 108"/>
                  <a:gd name="T34" fmla="*/ 76 w 211"/>
                  <a:gd name="T35" fmla="*/ 80 h 108"/>
                  <a:gd name="T36" fmla="*/ 110 w 211"/>
                  <a:gd name="T37" fmla="*/ 79 h 108"/>
                  <a:gd name="T38" fmla="*/ 143 w 211"/>
                  <a:gd name="T39" fmla="*/ 79 h 108"/>
                  <a:gd name="T40" fmla="*/ 163 w 211"/>
                  <a:gd name="T41" fmla="*/ 76 h 108"/>
                  <a:gd name="T42" fmla="*/ 171 w 211"/>
                  <a:gd name="T43" fmla="*/ 73 h 108"/>
                  <a:gd name="T44" fmla="*/ 179 w 211"/>
                  <a:gd name="T45" fmla="*/ 68 h 108"/>
                  <a:gd name="T46" fmla="*/ 186 w 211"/>
                  <a:gd name="T47" fmla="*/ 62 h 108"/>
                  <a:gd name="T48" fmla="*/ 192 w 211"/>
                  <a:gd name="T49" fmla="*/ 55 h 108"/>
                  <a:gd name="T50" fmla="*/ 194 w 211"/>
                  <a:gd name="T51" fmla="*/ 49 h 108"/>
                  <a:gd name="T52" fmla="*/ 195 w 211"/>
                  <a:gd name="T53" fmla="*/ 44 h 108"/>
                  <a:gd name="T54" fmla="*/ 196 w 211"/>
                  <a:gd name="T55" fmla="*/ 39 h 108"/>
                  <a:gd name="T56" fmla="*/ 195 w 211"/>
                  <a:gd name="T57" fmla="*/ 33 h 108"/>
                  <a:gd name="T58" fmla="*/ 194 w 211"/>
                  <a:gd name="T59" fmla="*/ 29 h 108"/>
                  <a:gd name="T60" fmla="*/ 191 w 211"/>
                  <a:gd name="T61" fmla="*/ 21 h 108"/>
                  <a:gd name="T62" fmla="*/ 184 w 211"/>
                  <a:gd name="T63" fmla="*/ 16 h 108"/>
                  <a:gd name="T64" fmla="*/ 175 w 211"/>
                  <a:gd name="T65" fmla="*/ 13 h 108"/>
                  <a:gd name="T66" fmla="*/ 166 w 211"/>
                  <a:gd name="T67" fmla="*/ 10 h 108"/>
                  <a:gd name="T68" fmla="*/ 161 w 211"/>
                  <a:gd name="T69" fmla="*/ 5 h 108"/>
                  <a:gd name="T70" fmla="*/ 166 w 211"/>
                  <a:gd name="T71" fmla="*/ 0 h 108"/>
                  <a:gd name="T72" fmla="*/ 176 w 211"/>
                  <a:gd name="T73" fmla="*/ 0 h 108"/>
                  <a:gd name="T74" fmla="*/ 186 w 211"/>
                  <a:gd name="T75" fmla="*/ 3 h 108"/>
                  <a:gd name="T76" fmla="*/ 194 w 211"/>
                  <a:gd name="T77" fmla="*/ 7 h 108"/>
                  <a:gd name="T78" fmla="*/ 200 w 211"/>
                  <a:gd name="T79" fmla="*/ 13 h 108"/>
                  <a:gd name="T80" fmla="*/ 204 w 211"/>
                  <a:gd name="T81" fmla="*/ 17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1" h="108">
                    <a:moveTo>
                      <a:pt x="204" y="17"/>
                    </a:moveTo>
                    <a:lnTo>
                      <a:pt x="205" y="20"/>
                    </a:lnTo>
                    <a:lnTo>
                      <a:pt x="207" y="24"/>
                    </a:lnTo>
                    <a:lnTo>
                      <a:pt x="208" y="28"/>
                    </a:lnTo>
                    <a:lnTo>
                      <a:pt x="208" y="33"/>
                    </a:lnTo>
                    <a:lnTo>
                      <a:pt x="209" y="37"/>
                    </a:lnTo>
                    <a:lnTo>
                      <a:pt x="210" y="41"/>
                    </a:lnTo>
                    <a:lnTo>
                      <a:pt x="209" y="45"/>
                    </a:lnTo>
                    <a:lnTo>
                      <a:pt x="208" y="49"/>
                    </a:lnTo>
                    <a:lnTo>
                      <a:pt x="207" y="53"/>
                    </a:lnTo>
                    <a:lnTo>
                      <a:pt x="205" y="57"/>
                    </a:lnTo>
                    <a:lnTo>
                      <a:pt x="192" y="72"/>
                    </a:lnTo>
                    <a:lnTo>
                      <a:pt x="176" y="83"/>
                    </a:lnTo>
                    <a:lnTo>
                      <a:pt x="158" y="88"/>
                    </a:lnTo>
                    <a:lnTo>
                      <a:pt x="140" y="91"/>
                    </a:lnTo>
                    <a:lnTo>
                      <a:pt x="120" y="93"/>
                    </a:lnTo>
                    <a:lnTo>
                      <a:pt x="100" y="93"/>
                    </a:lnTo>
                    <a:lnTo>
                      <a:pt x="79" y="93"/>
                    </a:lnTo>
                    <a:lnTo>
                      <a:pt x="59" y="93"/>
                    </a:lnTo>
                    <a:lnTo>
                      <a:pt x="40" y="96"/>
                    </a:lnTo>
                    <a:lnTo>
                      <a:pt x="22" y="102"/>
                    </a:lnTo>
                    <a:lnTo>
                      <a:pt x="19" y="104"/>
                    </a:lnTo>
                    <a:lnTo>
                      <a:pt x="17" y="105"/>
                    </a:lnTo>
                    <a:lnTo>
                      <a:pt x="14" y="106"/>
                    </a:lnTo>
                    <a:lnTo>
                      <a:pt x="12" y="107"/>
                    </a:lnTo>
                    <a:lnTo>
                      <a:pt x="10" y="107"/>
                    </a:lnTo>
                    <a:lnTo>
                      <a:pt x="7" y="106"/>
                    </a:lnTo>
                    <a:lnTo>
                      <a:pt x="5" y="105"/>
                    </a:lnTo>
                    <a:lnTo>
                      <a:pt x="3" y="103"/>
                    </a:lnTo>
                    <a:lnTo>
                      <a:pt x="1" y="101"/>
                    </a:lnTo>
                    <a:lnTo>
                      <a:pt x="0" y="99"/>
                    </a:lnTo>
                    <a:lnTo>
                      <a:pt x="13" y="91"/>
                    </a:lnTo>
                    <a:lnTo>
                      <a:pt x="28" y="86"/>
                    </a:lnTo>
                    <a:lnTo>
                      <a:pt x="44" y="83"/>
                    </a:lnTo>
                    <a:lnTo>
                      <a:pt x="60" y="80"/>
                    </a:lnTo>
                    <a:lnTo>
                      <a:pt x="76" y="80"/>
                    </a:lnTo>
                    <a:lnTo>
                      <a:pt x="94" y="79"/>
                    </a:lnTo>
                    <a:lnTo>
                      <a:pt x="110" y="79"/>
                    </a:lnTo>
                    <a:lnTo>
                      <a:pt x="127" y="79"/>
                    </a:lnTo>
                    <a:lnTo>
                      <a:pt x="143" y="79"/>
                    </a:lnTo>
                    <a:lnTo>
                      <a:pt x="158" y="78"/>
                    </a:lnTo>
                    <a:lnTo>
                      <a:pt x="163" y="76"/>
                    </a:lnTo>
                    <a:lnTo>
                      <a:pt x="167" y="74"/>
                    </a:lnTo>
                    <a:lnTo>
                      <a:pt x="171" y="73"/>
                    </a:lnTo>
                    <a:lnTo>
                      <a:pt x="175" y="70"/>
                    </a:lnTo>
                    <a:lnTo>
                      <a:pt x="179" y="68"/>
                    </a:lnTo>
                    <a:lnTo>
                      <a:pt x="183" y="65"/>
                    </a:lnTo>
                    <a:lnTo>
                      <a:pt x="186" y="62"/>
                    </a:lnTo>
                    <a:lnTo>
                      <a:pt x="189" y="59"/>
                    </a:lnTo>
                    <a:lnTo>
                      <a:pt x="192" y="55"/>
                    </a:lnTo>
                    <a:lnTo>
                      <a:pt x="194" y="52"/>
                    </a:lnTo>
                    <a:lnTo>
                      <a:pt x="194" y="49"/>
                    </a:lnTo>
                    <a:lnTo>
                      <a:pt x="195" y="46"/>
                    </a:lnTo>
                    <a:lnTo>
                      <a:pt x="195" y="44"/>
                    </a:lnTo>
                    <a:lnTo>
                      <a:pt x="196" y="41"/>
                    </a:lnTo>
                    <a:lnTo>
                      <a:pt x="196" y="39"/>
                    </a:lnTo>
                    <a:lnTo>
                      <a:pt x="196" y="36"/>
                    </a:lnTo>
                    <a:lnTo>
                      <a:pt x="195" y="33"/>
                    </a:lnTo>
                    <a:lnTo>
                      <a:pt x="194" y="31"/>
                    </a:lnTo>
                    <a:lnTo>
                      <a:pt x="194" y="29"/>
                    </a:lnTo>
                    <a:lnTo>
                      <a:pt x="193" y="27"/>
                    </a:lnTo>
                    <a:lnTo>
                      <a:pt x="191" y="21"/>
                    </a:lnTo>
                    <a:lnTo>
                      <a:pt x="188" y="18"/>
                    </a:lnTo>
                    <a:lnTo>
                      <a:pt x="184" y="16"/>
                    </a:lnTo>
                    <a:lnTo>
                      <a:pt x="179" y="15"/>
                    </a:lnTo>
                    <a:lnTo>
                      <a:pt x="175" y="13"/>
                    </a:lnTo>
                    <a:lnTo>
                      <a:pt x="171" y="13"/>
                    </a:lnTo>
                    <a:lnTo>
                      <a:pt x="166" y="10"/>
                    </a:lnTo>
                    <a:lnTo>
                      <a:pt x="163" y="8"/>
                    </a:lnTo>
                    <a:lnTo>
                      <a:pt x="161" y="5"/>
                    </a:lnTo>
                    <a:lnTo>
                      <a:pt x="161" y="0"/>
                    </a:lnTo>
                    <a:lnTo>
                      <a:pt x="166" y="0"/>
                    </a:lnTo>
                    <a:lnTo>
                      <a:pt x="171" y="0"/>
                    </a:lnTo>
                    <a:lnTo>
                      <a:pt x="176" y="0"/>
                    </a:lnTo>
                    <a:lnTo>
                      <a:pt x="181" y="2"/>
                    </a:lnTo>
                    <a:lnTo>
                      <a:pt x="186" y="3"/>
                    </a:lnTo>
                    <a:lnTo>
                      <a:pt x="189" y="5"/>
                    </a:lnTo>
                    <a:lnTo>
                      <a:pt x="194" y="7"/>
                    </a:lnTo>
                    <a:lnTo>
                      <a:pt x="197" y="10"/>
                    </a:lnTo>
                    <a:lnTo>
                      <a:pt x="200" y="13"/>
                    </a:lnTo>
                    <a:lnTo>
                      <a:pt x="204"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31" name="Freeform 16"/>
              <p:cNvSpPr>
                <a:spLocks noChangeAspect="1"/>
              </p:cNvSpPr>
              <p:nvPr/>
            </p:nvSpPr>
            <p:spPr bwMode="gray">
              <a:xfrm>
                <a:off x="509" y="1787"/>
                <a:ext cx="86" cy="88"/>
              </a:xfrm>
              <a:custGeom>
                <a:avLst/>
                <a:gdLst>
                  <a:gd name="T0" fmla="*/ 85 w 86"/>
                  <a:gd name="T1" fmla="*/ 36 h 88"/>
                  <a:gd name="T2" fmla="*/ 80 w 86"/>
                  <a:gd name="T3" fmla="*/ 41 h 88"/>
                  <a:gd name="T4" fmla="*/ 75 w 86"/>
                  <a:gd name="T5" fmla="*/ 46 h 88"/>
                  <a:gd name="T6" fmla="*/ 70 w 86"/>
                  <a:gd name="T7" fmla="*/ 52 h 88"/>
                  <a:gd name="T8" fmla="*/ 65 w 86"/>
                  <a:gd name="T9" fmla="*/ 58 h 88"/>
                  <a:gd name="T10" fmla="*/ 60 w 86"/>
                  <a:gd name="T11" fmla="*/ 63 h 88"/>
                  <a:gd name="T12" fmla="*/ 55 w 86"/>
                  <a:gd name="T13" fmla="*/ 69 h 88"/>
                  <a:gd name="T14" fmla="*/ 49 w 86"/>
                  <a:gd name="T15" fmla="*/ 73 h 88"/>
                  <a:gd name="T16" fmla="*/ 45 w 86"/>
                  <a:gd name="T17" fmla="*/ 78 h 88"/>
                  <a:gd name="T18" fmla="*/ 39 w 86"/>
                  <a:gd name="T19" fmla="*/ 83 h 88"/>
                  <a:gd name="T20" fmla="*/ 35 w 86"/>
                  <a:gd name="T21" fmla="*/ 87 h 88"/>
                  <a:gd name="T22" fmla="*/ 0 w 86"/>
                  <a:gd name="T23" fmla="*/ 49 h 88"/>
                  <a:gd name="T24" fmla="*/ 48 w 86"/>
                  <a:gd name="T25" fmla="*/ 0 h 88"/>
                  <a:gd name="T26" fmla="*/ 85 w 86"/>
                  <a:gd name="T27" fmla="*/ 37 h 88"/>
                  <a:gd name="T28" fmla="*/ 85 w 86"/>
                  <a:gd name="T29" fmla="*/ 37 h 88"/>
                  <a:gd name="T30" fmla="*/ 85 w 86"/>
                  <a:gd name="T31" fmla="*/ 36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 h="88">
                    <a:moveTo>
                      <a:pt x="85" y="36"/>
                    </a:moveTo>
                    <a:lnTo>
                      <a:pt x="80" y="41"/>
                    </a:lnTo>
                    <a:lnTo>
                      <a:pt x="75" y="46"/>
                    </a:lnTo>
                    <a:lnTo>
                      <a:pt x="70" y="52"/>
                    </a:lnTo>
                    <a:lnTo>
                      <a:pt x="65" y="58"/>
                    </a:lnTo>
                    <a:lnTo>
                      <a:pt x="60" y="63"/>
                    </a:lnTo>
                    <a:lnTo>
                      <a:pt x="55" y="69"/>
                    </a:lnTo>
                    <a:lnTo>
                      <a:pt x="49" y="73"/>
                    </a:lnTo>
                    <a:lnTo>
                      <a:pt x="45" y="78"/>
                    </a:lnTo>
                    <a:lnTo>
                      <a:pt x="39" y="83"/>
                    </a:lnTo>
                    <a:lnTo>
                      <a:pt x="35" y="87"/>
                    </a:lnTo>
                    <a:lnTo>
                      <a:pt x="0" y="49"/>
                    </a:lnTo>
                    <a:lnTo>
                      <a:pt x="48" y="0"/>
                    </a:lnTo>
                    <a:lnTo>
                      <a:pt x="85" y="37"/>
                    </a:lnTo>
                    <a:lnTo>
                      <a:pt x="85" y="3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38915" name="Rectangle 17"/>
          <p:cNvSpPr>
            <a:spLocks noGrp="1" noChangeArrowheads="1"/>
          </p:cNvSpPr>
          <p:nvPr>
            <p:ph type="body" idx="1"/>
          </p:nvPr>
        </p:nvSpPr>
        <p:spPr>
          <a:xfrm>
            <a:off x="1404938" y="2703513"/>
            <a:ext cx="3440112" cy="2959100"/>
          </a:xfrm>
        </p:spPr>
        <p:txBody>
          <a:bodyPr/>
          <a:lstStyle/>
          <a:p>
            <a:pPr marL="0" indent="0" eaLnBrk="1" hangingPunct="1">
              <a:buFont typeface="Wingdings" pitchFamily="2" charset="2"/>
              <a:buNone/>
            </a:pPr>
            <a:r>
              <a:rPr lang="en-US" altLang="en-US" smtClean="0"/>
              <a:t>Objective: Extract your layout, run LVS, use the hierarchy editor and run a post layout simulation</a:t>
            </a:r>
          </a:p>
        </p:txBody>
      </p:sp>
      <p:sp>
        <p:nvSpPr>
          <p:cNvPr id="38916" name="AutoShape 18"/>
          <p:cNvSpPr>
            <a:spLocks noChangeArrowheads="1"/>
          </p:cNvSpPr>
          <p:nvPr/>
        </p:nvSpPr>
        <p:spPr bwMode="blackWhite">
          <a:xfrm>
            <a:off x="5335588" y="1912938"/>
            <a:ext cx="3505200" cy="471487"/>
          </a:xfrm>
          <a:prstGeom prst="flowChartProcess">
            <a:avLst/>
          </a:prstGeom>
          <a:solidFill>
            <a:schemeClr val="tx2"/>
          </a:solidFill>
          <a:ln w="12700" cap="rnd">
            <a:solidFill>
              <a:schemeClr val="tx1"/>
            </a:solidFill>
            <a:miter lim="800000"/>
            <a:headEnd type="none" w="sm" len="sm"/>
            <a:tailEnd type="none" w="sm" len="sm"/>
          </a:ln>
          <a:effectLst>
            <a:outerShdw dist="107763" dir="2700000" algn="ctr" rotWithShape="0">
              <a:schemeClr val="bg2">
                <a:alpha val="50000"/>
              </a:schemeClr>
            </a:outerShdw>
          </a:effectLst>
        </p:spPr>
        <p:txBody>
          <a:bodyPr anchor="ctr" anchorCtr="1"/>
          <a:lstStyle>
            <a:lvl1pPr>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SzTx/>
              <a:buFontTx/>
              <a:buNone/>
            </a:pPr>
            <a:r>
              <a:rPr lang="en-GB" altLang="en-US" sz="1600">
                <a:solidFill>
                  <a:schemeClr val="bg1"/>
                </a:solidFill>
              </a:rPr>
              <a:t>Extract the layout netlist</a:t>
            </a:r>
          </a:p>
        </p:txBody>
      </p:sp>
      <p:sp>
        <p:nvSpPr>
          <p:cNvPr id="38917" name="AutoShape 19"/>
          <p:cNvSpPr>
            <a:spLocks noChangeArrowheads="1"/>
          </p:cNvSpPr>
          <p:nvPr/>
        </p:nvSpPr>
        <p:spPr bwMode="blackWhite">
          <a:xfrm>
            <a:off x="5335588" y="2855913"/>
            <a:ext cx="3505200" cy="649287"/>
          </a:xfrm>
          <a:prstGeom prst="flowChartProcess">
            <a:avLst/>
          </a:prstGeom>
          <a:solidFill>
            <a:schemeClr val="tx2"/>
          </a:solidFill>
          <a:ln w="12700" cap="rnd">
            <a:solidFill>
              <a:schemeClr val="tx1"/>
            </a:solidFill>
            <a:miter lim="800000"/>
            <a:headEnd type="none" w="sm" len="sm"/>
            <a:tailEnd type="none" w="sm" len="sm"/>
          </a:ln>
          <a:effectLst>
            <a:outerShdw dist="107763" dir="2700000" algn="ctr" rotWithShape="0">
              <a:schemeClr val="bg2">
                <a:alpha val="50000"/>
              </a:schemeClr>
            </a:outerShdw>
          </a:effectLst>
        </p:spPr>
        <p:txBody>
          <a:bodyPr anchor="ctr" anchorCtr="1"/>
          <a:lstStyle>
            <a:lvl1pPr>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SzTx/>
              <a:buFontTx/>
              <a:buNone/>
            </a:pPr>
            <a:r>
              <a:rPr lang="en-GB" altLang="en-US" sz="1600">
                <a:solidFill>
                  <a:schemeClr val="bg1"/>
                </a:solidFill>
              </a:rPr>
              <a:t>Run LVS to compare with schematic</a:t>
            </a:r>
          </a:p>
        </p:txBody>
      </p:sp>
      <p:sp>
        <p:nvSpPr>
          <p:cNvPr id="38918" name="AutoShape 20"/>
          <p:cNvSpPr>
            <a:spLocks noChangeArrowheads="1"/>
          </p:cNvSpPr>
          <p:nvPr/>
        </p:nvSpPr>
        <p:spPr bwMode="blackWhite">
          <a:xfrm>
            <a:off x="5335588" y="3963988"/>
            <a:ext cx="3505200" cy="550862"/>
          </a:xfrm>
          <a:prstGeom prst="flowChartProcess">
            <a:avLst/>
          </a:prstGeom>
          <a:solidFill>
            <a:schemeClr val="tx2"/>
          </a:solidFill>
          <a:ln w="12700" cap="rnd">
            <a:solidFill>
              <a:schemeClr val="tx1"/>
            </a:solidFill>
            <a:miter lim="800000"/>
            <a:headEnd type="none" w="sm" len="sm"/>
            <a:tailEnd type="none" w="sm" len="sm"/>
          </a:ln>
          <a:effectLst>
            <a:outerShdw dist="107763" dir="2700000" algn="ctr" rotWithShape="0">
              <a:schemeClr val="bg2">
                <a:alpha val="50000"/>
              </a:schemeClr>
            </a:outerShdw>
          </a:effectLst>
        </p:spPr>
        <p:txBody>
          <a:bodyPr anchor="ctr" anchorCtr="1"/>
          <a:lstStyle>
            <a:lvl1pPr>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SzTx/>
              <a:buFontTx/>
              <a:buNone/>
            </a:pPr>
            <a:r>
              <a:rPr lang="en-GB" altLang="en-US" sz="1600">
                <a:solidFill>
                  <a:schemeClr val="bg1"/>
                </a:solidFill>
              </a:rPr>
              <a:t>Extract again, with parasitics</a:t>
            </a:r>
          </a:p>
        </p:txBody>
      </p:sp>
      <p:sp>
        <p:nvSpPr>
          <p:cNvPr id="38919" name="AutoShape 21"/>
          <p:cNvSpPr>
            <a:spLocks noChangeArrowheads="1"/>
          </p:cNvSpPr>
          <p:nvPr/>
        </p:nvSpPr>
        <p:spPr bwMode="blackWhite">
          <a:xfrm>
            <a:off x="5335588" y="5108575"/>
            <a:ext cx="3505200" cy="471488"/>
          </a:xfrm>
          <a:prstGeom prst="flowChartProcess">
            <a:avLst/>
          </a:prstGeom>
          <a:solidFill>
            <a:schemeClr val="tx2"/>
          </a:solidFill>
          <a:ln w="12700" cap="rnd">
            <a:solidFill>
              <a:schemeClr val="tx1"/>
            </a:solidFill>
            <a:miter lim="800000"/>
            <a:headEnd type="none" w="sm" len="sm"/>
            <a:tailEnd type="none" w="sm" len="sm"/>
          </a:ln>
          <a:effectLst>
            <a:outerShdw dist="107763" dir="2700000" algn="ctr" rotWithShape="0">
              <a:schemeClr val="bg2">
                <a:alpha val="50000"/>
              </a:schemeClr>
            </a:outerShdw>
          </a:effectLst>
        </p:spPr>
        <p:txBody>
          <a:bodyPr anchor="ctr" anchorCtr="1"/>
          <a:lstStyle>
            <a:lvl1pPr>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SzTx/>
              <a:buFontTx/>
              <a:buNone/>
            </a:pPr>
            <a:r>
              <a:rPr lang="en-GB" altLang="en-US" sz="1600">
                <a:solidFill>
                  <a:schemeClr val="bg1"/>
                </a:solidFill>
              </a:rPr>
              <a:t>Post layout Simulation </a:t>
            </a:r>
          </a:p>
        </p:txBody>
      </p:sp>
      <p:cxnSp>
        <p:nvCxnSpPr>
          <p:cNvPr id="38920" name="AutoShape 23"/>
          <p:cNvCxnSpPr>
            <a:cxnSpLocks noChangeShapeType="1"/>
            <a:stCxn id="38916" idx="2"/>
            <a:endCxn id="38917" idx="0"/>
          </p:cNvCxnSpPr>
          <p:nvPr/>
        </p:nvCxnSpPr>
        <p:spPr bwMode="auto">
          <a:xfrm>
            <a:off x="7088188" y="2384425"/>
            <a:ext cx="0" cy="471488"/>
          </a:xfrm>
          <a:prstGeom prst="straightConnector1">
            <a:avLst/>
          </a:prstGeom>
          <a:noFill/>
          <a:ln w="22225">
            <a:solidFill>
              <a:schemeClr val="tx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21" name="AutoShape 24"/>
          <p:cNvCxnSpPr>
            <a:cxnSpLocks noChangeShapeType="1"/>
            <a:stCxn id="38917" idx="2"/>
            <a:endCxn id="38918" idx="0"/>
          </p:cNvCxnSpPr>
          <p:nvPr/>
        </p:nvCxnSpPr>
        <p:spPr bwMode="auto">
          <a:xfrm>
            <a:off x="7088188" y="3505200"/>
            <a:ext cx="0" cy="458788"/>
          </a:xfrm>
          <a:prstGeom prst="straightConnector1">
            <a:avLst/>
          </a:prstGeom>
          <a:noFill/>
          <a:ln w="22225">
            <a:solidFill>
              <a:schemeClr val="tx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22" name="AutoShape 26"/>
          <p:cNvCxnSpPr>
            <a:cxnSpLocks noChangeShapeType="1"/>
            <a:stCxn id="38918" idx="2"/>
            <a:endCxn id="38919" idx="0"/>
          </p:cNvCxnSpPr>
          <p:nvPr/>
        </p:nvCxnSpPr>
        <p:spPr bwMode="auto">
          <a:xfrm>
            <a:off x="7088188" y="4514850"/>
            <a:ext cx="0" cy="593725"/>
          </a:xfrm>
          <a:prstGeom prst="straightConnector1">
            <a:avLst/>
          </a:prstGeom>
          <a:noFill/>
          <a:ln w="22225">
            <a:solidFill>
              <a:schemeClr val="tx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23" name="Rectangle 27"/>
          <p:cNvSpPr>
            <a:spLocks noGrp="1" noChangeArrowheads="1"/>
          </p:cNvSpPr>
          <p:nvPr>
            <p:ph type="title"/>
          </p:nvPr>
        </p:nvSpPr>
        <p:spPr/>
        <p:txBody>
          <a:bodyPr/>
          <a:lstStyle/>
          <a:p>
            <a:pPr indent="0" eaLnBrk="1" hangingPunct="1"/>
            <a:r>
              <a:rPr lang="en-US" altLang="en-US" smtClean="0"/>
              <a:t>Lab: Layout</a:t>
            </a:r>
            <a:endParaRPr lang="en-US" altLang="en-US" sz="200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indent="0" eaLnBrk="1" hangingPunct="1"/>
            <a:r>
              <a:rPr lang="en-US" altLang="en-US" dirty="0" smtClean="0"/>
              <a:t>Learning Outcomes</a:t>
            </a:r>
          </a:p>
        </p:txBody>
      </p:sp>
      <p:sp>
        <p:nvSpPr>
          <p:cNvPr id="6147" name="Rectangle 3"/>
          <p:cNvSpPr>
            <a:spLocks noGrp="1" noChangeArrowheads="1"/>
          </p:cNvSpPr>
          <p:nvPr>
            <p:ph type="body" idx="1"/>
          </p:nvPr>
        </p:nvSpPr>
        <p:spPr>
          <a:xfrm>
            <a:off x="1223963" y="1851025"/>
            <a:ext cx="7539037" cy="4160838"/>
          </a:xfrm>
        </p:spPr>
        <p:txBody>
          <a:bodyPr/>
          <a:lstStyle/>
          <a:p>
            <a:pPr eaLnBrk="1" hangingPunct="1">
              <a:spcBef>
                <a:spcPct val="0"/>
              </a:spcBef>
              <a:buClrTx/>
              <a:buSzTx/>
              <a:buFontTx/>
              <a:buNone/>
            </a:pPr>
            <a:r>
              <a:rPr lang="en-US" altLang="en-US" dirty="0" smtClean="0"/>
              <a:t>After completing this unit, you should be able to:</a:t>
            </a:r>
          </a:p>
          <a:p>
            <a:pPr eaLnBrk="1" hangingPunct="1">
              <a:spcBef>
                <a:spcPct val="0"/>
              </a:spcBef>
              <a:buClrTx/>
              <a:buSzTx/>
              <a:buFontTx/>
              <a:buNone/>
            </a:pPr>
            <a:endParaRPr lang="en-US" altLang="en-US" dirty="0" smtClean="0"/>
          </a:p>
          <a:p>
            <a:pPr eaLnBrk="1" hangingPunct="1">
              <a:spcBef>
                <a:spcPct val="0"/>
              </a:spcBef>
              <a:buClrTx/>
              <a:buSzTx/>
              <a:buFontTx/>
              <a:buChar char="•"/>
            </a:pPr>
            <a:endParaRPr lang="en-US" altLang="en-US" dirty="0" smtClean="0"/>
          </a:p>
        </p:txBody>
      </p:sp>
      <p:grpSp>
        <p:nvGrpSpPr>
          <p:cNvPr id="6148" name="Group 4"/>
          <p:cNvGrpSpPr>
            <a:grpSpLocks/>
          </p:cNvGrpSpPr>
          <p:nvPr/>
        </p:nvGrpSpPr>
        <p:grpSpPr bwMode="auto">
          <a:xfrm>
            <a:off x="306388" y="885825"/>
            <a:ext cx="1081087" cy="1204913"/>
            <a:chOff x="3822" y="1768"/>
            <a:chExt cx="1601" cy="1935"/>
          </a:xfrm>
        </p:grpSpPr>
        <p:sp>
          <p:nvSpPr>
            <p:cNvPr id="6151" name="Freeform 5"/>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2" name="Freeform 6"/>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3" name="Freeform 7"/>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4" name="Freeform 8"/>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5" name="Freeform 9"/>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6" name="Freeform 10"/>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7" name="Freeform 11"/>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5 w 1506"/>
                <a:gd name="T83" fmla="*/ 675 h 14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lnTo>
                    <a:pt x="5" y="67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8" name="Freeform 12"/>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9" name="Freeform 13"/>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49 h 429"/>
                <a:gd name="T12" fmla="*/ 112 w 435"/>
                <a:gd name="T13" fmla="*/ 31 h 429"/>
                <a:gd name="T14" fmla="*/ 143 w 435"/>
                <a:gd name="T15" fmla="*/ 15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1 w 435"/>
                <a:gd name="T27" fmla="*/ 32 h 429"/>
                <a:gd name="T28" fmla="*/ 366 w 435"/>
                <a:gd name="T29" fmla="*/ 52 h 429"/>
                <a:gd name="T30" fmla="*/ 389 w 435"/>
                <a:gd name="T31" fmla="*/ 75 h 429"/>
                <a:gd name="T32" fmla="*/ 407 w 435"/>
                <a:gd name="T33" fmla="*/ 102 h 429"/>
                <a:gd name="T34" fmla="*/ 421 w 435"/>
                <a:gd name="T35" fmla="*/ 131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7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5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49"/>
                  </a:lnTo>
                  <a:lnTo>
                    <a:pt x="112" y="31"/>
                  </a:lnTo>
                  <a:lnTo>
                    <a:pt x="143" y="15"/>
                  </a:lnTo>
                  <a:lnTo>
                    <a:pt x="175" y="5"/>
                  </a:lnTo>
                  <a:lnTo>
                    <a:pt x="210" y="0"/>
                  </a:lnTo>
                  <a:lnTo>
                    <a:pt x="245" y="0"/>
                  </a:lnTo>
                  <a:lnTo>
                    <a:pt x="279" y="6"/>
                  </a:lnTo>
                  <a:lnTo>
                    <a:pt x="311" y="16"/>
                  </a:lnTo>
                  <a:lnTo>
                    <a:pt x="341" y="32"/>
                  </a:lnTo>
                  <a:lnTo>
                    <a:pt x="366" y="52"/>
                  </a:lnTo>
                  <a:lnTo>
                    <a:pt x="389" y="75"/>
                  </a:lnTo>
                  <a:lnTo>
                    <a:pt x="407" y="102"/>
                  </a:lnTo>
                  <a:lnTo>
                    <a:pt x="421" y="131"/>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7"/>
                  </a:lnTo>
                  <a:lnTo>
                    <a:pt x="154" y="422"/>
                  </a:lnTo>
                  <a:lnTo>
                    <a:pt x="122" y="411"/>
                  </a:lnTo>
                  <a:lnTo>
                    <a:pt x="93" y="395"/>
                  </a:lnTo>
                  <a:lnTo>
                    <a:pt x="67" y="375"/>
                  </a:lnTo>
                  <a:lnTo>
                    <a:pt x="45" y="352"/>
                  </a:lnTo>
                  <a:lnTo>
                    <a:pt x="26" y="325"/>
                  </a:lnTo>
                  <a:lnTo>
                    <a:pt x="13" y="295"/>
                  </a:lnTo>
                  <a:lnTo>
                    <a:pt x="3" y="264"/>
                  </a:lnTo>
                  <a:lnTo>
                    <a:pt x="0" y="230"/>
                  </a:lnTo>
                  <a:lnTo>
                    <a:pt x="1" y="19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0" name="Freeform 14"/>
            <p:cNvSpPr>
              <a:spLocks/>
            </p:cNvSpPr>
            <p:nvPr/>
          </p:nvSpPr>
          <p:spPr bwMode="gray">
            <a:xfrm>
              <a:off x="4248" y="2390"/>
              <a:ext cx="725" cy="715"/>
            </a:xfrm>
            <a:custGeom>
              <a:avLst/>
              <a:gdLst>
                <a:gd name="T0" fmla="*/ 2 w 725"/>
                <a:gd name="T1" fmla="*/ 326 h 715"/>
                <a:gd name="T2" fmla="*/ 15 w 725"/>
                <a:gd name="T3" fmla="*/ 268 h 715"/>
                <a:gd name="T4" fmla="*/ 35 w 725"/>
                <a:gd name="T5" fmla="*/ 214 h 715"/>
                <a:gd name="T6" fmla="*/ 63 w 725"/>
                <a:gd name="T7" fmla="*/ 165 h 715"/>
                <a:gd name="T8" fmla="*/ 99 w 725"/>
                <a:gd name="T9" fmla="*/ 121 h 715"/>
                <a:gd name="T10" fmla="*/ 141 w 725"/>
                <a:gd name="T11" fmla="*/ 83 h 715"/>
                <a:gd name="T12" fmla="*/ 187 w 725"/>
                <a:gd name="T13" fmla="*/ 51 h 715"/>
                <a:gd name="T14" fmla="*/ 238 w 725"/>
                <a:gd name="T15" fmla="*/ 26 h 715"/>
                <a:gd name="T16" fmla="*/ 292 w 725"/>
                <a:gd name="T17" fmla="*/ 9 h 715"/>
                <a:gd name="T18" fmla="*/ 349 w 725"/>
                <a:gd name="T19" fmla="*/ 0 h 715"/>
                <a:gd name="T20" fmla="*/ 408 w 725"/>
                <a:gd name="T21" fmla="*/ 0 h 715"/>
                <a:gd name="T22" fmla="*/ 466 w 725"/>
                <a:gd name="T23" fmla="*/ 9 h 715"/>
                <a:gd name="T24" fmla="*/ 519 w 725"/>
                <a:gd name="T25" fmla="*/ 28 h 715"/>
                <a:gd name="T26" fmla="*/ 567 w 725"/>
                <a:gd name="T27" fmla="*/ 54 h 715"/>
                <a:gd name="T28" fmla="*/ 611 w 725"/>
                <a:gd name="T29" fmla="*/ 87 h 715"/>
                <a:gd name="T30" fmla="*/ 648 w 725"/>
                <a:gd name="T31" fmla="*/ 126 h 715"/>
                <a:gd name="T32" fmla="*/ 679 w 725"/>
                <a:gd name="T33" fmla="*/ 171 h 715"/>
                <a:gd name="T34" fmla="*/ 702 w 725"/>
                <a:gd name="T35" fmla="*/ 221 h 715"/>
                <a:gd name="T36" fmla="*/ 717 w 725"/>
                <a:gd name="T37" fmla="*/ 273 h 715"/>
                <a:gd name="T38" fmla="*/ 724 w 725"/>
                <a:gd name="T39" fmla="*/ 329 h 715"/>
                <a:gd name="T40" fmla="*/ 720 w 725"/>
                <a:gd name="T41" fmla="*/ 387 h 715"/>
                <a:gd name="T42" fmla="*/ 708 w 725"/>
                <a:gd name="T43" fmla="*/ 445 h 715"/>
                <a:gd name="T44" fmla="*/ 687 w 725"/>
                <a:gd name="T45" fmla="*/ 498 h 715"/>
                <a:gd name="T46" fmla="*/ 659 w 725"/>
                <a:gd name="T47" fmla="*/ 548 h 715"/>
                <a:gd name="T48" fmla="*/ 623 w 725"/>
                <a:gd name="T49" fmla="*/ 592 h 715"/>
                <a:gd name="T50" fmla="*/ 582 w 725"/>
                <a:gd name="T51" fmla="*/ 631 h 715"/>
                <a:gd name="T52" fmla="*/ 535 w 725"/>
                <a:gd name="T53" fmla="*/ 662 h 715"/>
                <a:gd name="T54" fmla="*/ 484 w 725"/>
                <a:gd name="T55" fmla="*/ 687 h 715"/>
                <a:gd name="T56" fmla="*/ 431 w 725"/>
                <a:gd name="T57" fmla="*/ 704 h 715"/>
                <a:gd name="T58" fmla="*/ 373 w 725"/>
                <a:gd name="T59" fmla="*/ 714 h 715"/>
                <a:gd name="T60" fmla="*/ 314 w 725"/>
                <a:gd name="T61" fmla="*/ 713 h 715"/>
                <a:gd name="T62" fmla="*/ 257 w 725"/>
                <a:gd name="T63" fmla="*/ 703 h 715"/>
                <a:gd name="T64" fmla="*/ 203 w 725"/>
                <a:gd name="T65" fmla="*/ 685 h 715"/>
                <a:gd name="T66" fmla="*/ 154 w 725"/>
                <a:gd name="T67" fmla="*/ 659 h 715"/>
                <a:gd name="T68" fmla="*/ 111 w 725"/>
                <a:gd name="T69" fmla="*/ 626 h 715"/>
                <a:gd name="T70" fmla="*/ 74 w 725"/>
                <a:gd name="T71" fmla="*/ 587 h 715"/>
                <a:gd name="T72" fmla="*/ 43 w 725"/>
                <a:gd name="T73" fmla="*/ 542 h 715"/>
                <a:gd name="T74" fmla="*/ 20 w 725"/>
                <a:gd name="T75" fmla="*/ 493 h 715"/>
                <a:gd name="T76" fmla="*/ 5 w 725"/>
                <a:gd name="T77" fmla="*/ 440 h 715"/>
                <a:gd name="T78" fmla="*/ 0 w 725"/>
                <a:gd name="T79" fmla="*/ 384 h 715"/>
                <a:gd name="T80" fmla="*/ 2 w 725"/>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5" h="715">
                  <a:moveTo>
                    <a:pt x="2" y="326"/>
                  </a:moveTo>
                  <a:lnTo>
                    <a:pt x="15" y="268"/>
                  </a:lnTo>
                  <a:lnTo>
                    <a:pt x="35" y="214"/>
                  </a:lnTo>
                  <a:lnTo>
                    <a:pt x="63" y="165"/>
                  </a:lnTo>
                  <a:lnTo>
                    <a:pt x="99" y="121"/>
                  </a:lnTo>
                  <a:lnTo>
                    <a:pt x="141" y="83"/>
                  </a:lnTo>
                  <a:lnTo>
                    <a:pt x="187" y="51"/>
                  </a:lnTo>
                  <a:lnTo>
                    <a:pt x="238" y="26"/>
                  </a:lnTo>
                  <a:lnTo>
                    <a:pt x="292" y="9"/>
                  </a:lnTo>
                  <a:lnTo>
                    <a:pt x="349" y="0"/>
                  </a:lnTo>
                  <a:lnTo>
                    <a:pt x="408" y="0"/>
                  </a:lnTo>
                  <a:lnTo>
                    <a:pt x="466" y="9"/>
                  </a:lnTo>
                  <a:lnTo>
                    <a:pt x="519" y="28"/>
                  </a:lnTo>
                  <a:lnTo>
                    <a:pt x="567" y="54"/>
                  </a:lnTo>
                  <a:lnTo>
                    <a:pt x="611" y="87"/>
                  </a:lnTo>
                  <a:lnTo>
                    <a:pt x="648" y="126"/>
                  </a:lnTo>
                  <a:lnTo>
                    <a:pt x="679" y="171"/>
                  </a:lnTo>
                  <a:lnTo>
                    <a:pt x="702" y="221"/>
                  </a:lnTo>
                  <a:lnTo>
                    <a:pt x="717" y="273"/>
                  </a:lnTo>
                  <a:lnTo>
                    <a:pt x="724" y="329"/>
                  </a:lnTo>
                  <a:lnTo>
                    <a:pt x="720" y="387"/>
                  </a:lnTo>
                  <a:lnTo>
                    <a:pt x="708" y="445"/>
                  </a:lnTo>
                  <a:lnTo>
                    <a:pt x="687" y="498"/>
                  </a:lnTo>
                  <a:lnTo>
                    <a:pt x="659" y="548"/>
                  </a:lnTo>
                  <a:lnTo>
                    <a:pt x="623" y="592"/>
                  </a:lnTo>
                  <a:lnTo>
                    <a:pt x="582" y="631"/>
                  </a:lnTo>
                  <a:lnTo>
                    <a:pt x="535" y="662"/>
                  </a:lnTo>
                  <a:lnTo>
                    <a:pt x="484" y="687"/>
                  </a:lnTo>
                  <a:lnTo>
                    <a:pt x="431" y="704"/>
                  </a:lnTo>
                  <a:lnTo>
                    <a:pt x="373" y="714"/>
                  </a:lnTo>
                  <a:lnTo>
                    <a:pt x="314" y="713"/>
                  </a:lnTo>
                  <a:lnTo>
                    <a:pt x="257" y="703"/>
                  </a:lnTo>
                  <a:lnTo>
                    <a:pt x="203" y="685"/>
                  </a:lnTo>
                  <a:lnTo>
                    <a:pt x="154" y="659"/>
                  </a:lnTo>
                  <a:lnTo>
                    <a:pt x="111" y="626"/>
                  </a:lnTo>
                  <a:lnTo>
                    <a:pt x="74" y="587"/>
                  </a:lnTo>
                  <a:lnTo>
                    <a:pt x="43" y="542"/>
                  </a:lnTo>
                  <a:lnTo>
                    <a:pt x="20" y="493"/>
                  </a:lnTo>
                  <a:lnTo>
                    <a:pt x="5" y="440"/>
                  </a:lnTo>
                  <a:lnTo>
                    <a:pt x="0" y="384"/>
                  </a:lnTo>
                  <a:lnTo>
                    <a:pt x="2"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1" name="Freeform 15"/>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2" name="Freeform 16"/>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solidFill>
              <a:srgbClr val="EAEAEA"/>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3" name="Freeform 17"/>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4" name="Freeform 18"/>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5" name="Freeform 19"/>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6" name="Freeform 20"/>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7" name="Freeform 21"/>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solidFill>
              <a:srgbClr val="FF00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8" name="Freeform 22"/>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9" name="Line 23"/>
            <p:cNvSpPr>
              <a:spLocks noChangeShapeType="1"/>
            </p:cNvSpPr>
            <p:nvPr/>
          </p:nvSpPr>
          <p:spPr bwMode="gray">
            <a:xfrm flipH="1" flipV="1">
              <a:off x="3868" y="2681"/>
              <a:ext cx="1483" cy="126"/>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0" name="Line 24"/>
            <p:cNvSpPr>
              <a:spLocks noChangeShapeType="1"/>
            </p:cNvSpPr>
            <p:nvPr/>
          </p:nvSpPr>
          <p:spPr bwMode="gray">
            <a:xfrm flipH="1">
              <a:off x="4515" y="2013"/>
              <a:ext cx="193" cy="1472"/>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1" name="Line 25"/>
            <p:cNvSpPr>
              <a:spLocks noChangeShapeType="1"/>
            </p:cNvSpPr>
            <p:nvPr/>
          </p:nvSpPr>
          <p:spPr bwMode="gray">
            <a:xfrm flipH="1">
              <a:off x="4515" y="2013"/>
              <a:ext cx="193" cy="14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2" name="Line 26"/>
            <p:cNvSpPr>
              <a:spLocks noChangeShapeType="1"/>
            </p:cNvSpPr>
            <p:nvPr/>
          </p:nvSpPr>
          <p:spPr bwMode="gray">
            <a:xfrm flipH="1" flipV="1">
              <a:off x="3868" y="2681"/>
              <a:ext cx="1483" cy="126"/>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3" name="Freeform 27"/>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4" name="Freeform 28"/>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w 189"/>
                <a:gd name="T83" fmla="*/ 83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lnTo>
                    <a:pt x="0" y="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5" name="Freeform 29"/>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6" name="Freeform 30"/>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7" name="Freeform 31"/>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8" name="Freeform 32"/>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9" name="Freeform 33"/>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0" name="Freeform 34"/>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1" name="Freeform 35"/>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2" name="Freeform 36"/>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3" name="Freeform 37"/>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4" name="Freeform 38"/>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80 w 81"/>
                <a:gd name="T29" fmla="*/ 54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lnTo>
                    <a:pt x="80" y="5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5" name="Freeform 39"/>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6" name="Freeform 40"/>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397 w 406"/>
                <a:gd name="T73" fmla="*/ 34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lnTo>
                    <a:pt x="397" y="34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7" name="Freeform 41"/>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8" name="Freeform 42"/>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9" name="Freeform 43"/>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0" name="Freeform 44"/>
            <p:cNvSpPr>
              <a:spLocks/>
            </p:cNvSpPr>
            <p:nvPr/>
          </p:nvSpPr>
          <p:spPr bwMode="gray">
            <a:xfrm>
              <a:off x="4648" y="2116"/>
              <a:ext cx="67" cy="75"/>
            </a:xfrm>
            <a:custGeom>
              <a:avLst/>
              <a:gdLst>
                <a:gd name="T0" fmla="*/ 57 w 67"/>
                <a:gd name="T1" fmla="*/ 0 h 75"/>
                <a:gd name="T2" fmla="*/ 63 w 67"/>
                <a:gd name="T3" fmla="*/ 13 h 75"/>
                <a:gd name="T4" fmla="*/ 66 w 67"/>
                <a:gd name="T5" fmla="*/ 26 h 75"/>
                <a:gd name="T6" fmla="*/ 63 w 67"/>
                <a:gd name="T7" fmla="*/ 38 h 75"/>
                <a:gd name="T8" fmla="*/ 59 w 67"/>
                <a:gd name="T9" fmla="*/ 49 h 75"/>
                <a:gd name="T10" fmla="*/ 52 w 67"/>
                <a:gd name="T11" fmla="*/ 58 h 75"/>
                <a:gd name="T12" fmla="*/ 44 w 67"/>
                <a:gd name="T13" fmla="*/ 66 h 75"/>
                <a:gd name="T14" fmla="*/ 34 w 67"/>
                <a:gd name="T15" fmla="*/ 71 h 75"/>
                <a:gd name="T16" fmla="*/ 23 w 67"/>
                <a:gd name="T17" fmla="*/ 74 h 75"/>
                <a:gd name="T18" fmla="*/ 11 w 67"/>
                <a:gd name="T19" fmla="*/ 74 h 75"/>
                <a:gd name="T20" fmla="*/ 0 w 67"/>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5">
                  <a:moveTo>
                    <a:pt x="57" y="0"/>
                  </a:moveTo>
                  <a:lnTo>
                    <a:pt x="63" y="13"/>
                  </a:lnTo>
                  <a:lnTo>
                    <a:pt x="66" y="26"/>
                  </a:lnTo>
                  <a:lnTo>
                    <a:pt x="63" y="38"/>
                  </a:lnTo>
                  <a:lnTo>
                    <a:pt x="59" y="49"/>
                  </a:lnTo>
                  <a:lnTo>
                    <a:pt x="52" y="58"/>
                  </a:lnTo>
                  <a:lnTo>
                    <a:pt x="44" y="66"/>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1" name="Freeform 45"/>
            <p:cNvSpPr>
              <a:spLocks/>
            </p:cNvSpPr>
            <p:nvPr/>
          </p:nvSpPr>
          <p:spPr bwMode="gray">
            <a:xfrm>
              <a:off x="4658" y="2128"/>
              <a:ext cx="67" cy="74"/>
            </a:xfrm>
            <a:custGeom>
              <a:avLst/>
              <a:gdLst>
                <a:gd name="T0" fmla="*/ 58 w 67"/>
                <a:gd name="T1" fmla="*/ 0 h 74"/>
                <a:gd name="T2" fmla="*/ 64 w 67"/>
                <a:gd name="T3" fmla="*/ 13 h 74"/>
                <a:gd name="T4" fmla="*/ 66 w 67"/>
                <a:gd name="T5" fmla="*/ 25 h 74"/>
                <a:gd name="T6" fmla="*/ 64 w 67"/>
                <a:gd name="T7" fmla="*/ 37 h 74"/>
                <a:gd name="T8" fmla="*/ 59 w 67"/>
                <a:gd name="T9" fmla="*/ 48 h 74"/>
                <a:gd name="T10" fmla="*/ 53 w 67"/>
                <a:gd name="T11" fmla="*/ 57 h 74"/>
                <a:gd name="T12" fmla="*/ 44 w 67"/>
                <a:gd name="T13" fmla="*/ 65 h 74"/>
                <a:gd name="T14" fmla="*/ 33 w 67"/>
                <a:gd name="T15" fmla="*/ 70 h 74"/>
                <a:gd name="T16" fmla="*/ 23 w 67"/>
                <a:gd name="T17" fmla="*/ 73 h 74"/>
                <a:gd name="T18" fmla="*/ 11 w 67"/>
                <a:gd name="T19" fmla="*/ 73 h 74"/>
                <a:gd name="T20" fmla="*/ 0 w 67"/>
                <a:gd name="T21" fmla="*/ 7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4">
                  <a:moveTo>
                    <a:pt x="58" y="0"/>
                  </a:moveTo>
                  <a:lnTo>
                    <a:pt x="64" y="13"/>
                  </a:lnTo>
                  <a:lnTo>
                    <a:pt x="66" y="25"/>
                  </a:lnTo>
                  <a:lnTo>
                    <a:pt x="64" y="37"/>
                  </a:lnTo>
                  <a:lnTo>
                    <a:pt x="59" y="48"/>
                  </a:lnTo>
                  <a:lnTo>
                    <a:pt x="53" y="57"/>
                  </a:lnTo>
                  <a:lnTo>
                    <a:pt x="44" y="65"/>
                  </a:lnTo>
                  <a:lnTo>
                    <a:pt x="33" y="70"/>
                  </a:lnTo>
                  <a:lnTo>
                    <a:pt x="23" y="73"/>
                  </a:lnTo>
                  <a:lnTo>
                    <a:pt x="11" y="73"/>
                  </a:lnTo>
                  <a:lnTo>
                    <a:pt x="0" y="7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2" name="Freeform 46"/>
            <p:cNvSpPr>
              <a:spLocks/>
            </p:cNvSpPr>
            <p:nvPr/>
          </p:nvSpPr>
          <p:spPr bwMode="gray">
            <a:xfrm>
              <a:off x="4669" y="2137"/>
              <a:ext cx="66" cy="75"/>
            </a:xfrm>
            <a:custGeom>
              <a:avLst/>
              <a:gdLst>
                <a:gd name="T0" fmla="*/ 57 w 66"/>
                <a:gd name="T1" fmla="*/ 0 h 75"/>
                <a:gd name="T2" fmla="*/ 63 w 66"/>
                <a:gd name="T3" fmla="*/ 13 h 75"/>
                <a:gd name="T4" fmla="*/ 65 w 66"/>
                <a:gd name="T5" fmla="*/ 26 h 75"/>
                <a:gd name="T6" fmla="*/ 63 w 66"/>
                <a:gd name="T7" fmla="*/ 38 h 75"/>
                <a:gd name="T8" fmla="*/ 59 w 66"/>
                <a:gd name="T9" fmla="*/ 48 h 75"/>
                <a:gd name="T10" fmla="*/ 52 w 66"/>
                <a:gd name="T11" fmla="*/ 58 h 75"/>
                <a:gd name="T12" fmla="*/ 43 w 66"/>
                <a:gd name="T13" fmla="*/ 65 h 75"/>
                <a:gd name="T14" fmla="*/ 34 w 66"/>
                <a:gd name="T15" fmla="*/ 71 h 75"/>
                <a:gd name="T16" fmla="*/ 23 w 66"/>
                <a:gd name="T17" fmla="*/ 74 h 75"/>
                <a:gd name="T18" fmla="*/ 11 w 66"/>
                <a:gd name="T19" fmla="*/ 74 h 75"/>
                <a:gd name="T20" fmla="*/ 0 w 66"/>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5">
                  <a:moveTo>
                    <a:pt x="57" y="0"/>
                  </a:moveTo>
                  <a:lnTo>
                    <a:pt x="63" y="13"/>
                  </a:lnTo>
                  <a:lnTo>
                    <a:pt x="65" y="26"/>
                  </a:lnTo>
                  <a:lnTo>
                    <a:pt x="63" y="38"/>
                  </a:lnTo>
                  <a:lnTo>
                    <a:pt x="59" y="48"/>
                  </a:lnTo>
                  <a:lnTo>
                    <a:pt x="52" y="58"/>
                  </a:lnTo>
                  <a:lnTo>
                    <a:pt x="43" y="65"/>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3" name="Freeform 47"/>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390 w 392"/>
                <a:gd name="T125" fmla="*/ 311 h 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lnTo>
                    <a:pt x="390" y="3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4" name="Freeform 48"/>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5" name="Freeform 49"/>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49 w 86"/>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lnTo>
                    <a:pt x="4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6" name="Freeform 50"/>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7" name="Freeform 51"/>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8" name="Freeform 52"/>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9" name="Freeform 53"/>
            <p:cNvSpPr>
              <a:spLocks/>
            </p:cNvSpPr>
            <p:nvPr/>
          </p:nvSpPr>
          <p:spPr bwMode="gray">
            <a:xfrm>
              <a:off x="4605" y="2717"/>
              <a:ext cx="55" cy="29"/>
            </a:xfrm>
            <a:custGeom>
              <a:avLst/>
              <a:gdLst>
                <a:gd name="T0" fmla="*/ 54 w 55"/>
                <a:gd name="T1" fmla="*/ 6 h 29"/>
                <a:gd name="T2" fmla="*/ 0 w 55"/>
                <a:gd name="T3" fmla="*/ 0 h 29"/>
                <a:gd name="T4" fmla="*/ 49 w 55"/>
                <a:gd name="T5" fmla="*/ 28 h 29"/>
                <a:gd name="T6" fmla="*/ 54 w 55"/>
                <a:gd name="T7" fmla="*/ 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9">
                  <a:moveTo>
                    <a:pt x="54" y="6"/>
                  </a:moveTo>
                  <a:lnTo>
                    <a:pt x="0" y="0"/>
                  </a:lnTo>
                  <a:lnTo>
                    <a:pt x="49" y="28"/>
                  </a:lnTo>
                  <a:lnTo>
                    <a:pt x="54" y="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0" name="Freeform 54"/>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1" name="Freeform 55"/>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2" name="Freeform 56"/>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3" name="Freeform 57"/>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4" name="Freeform 58"/>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5" name="Freeform 59"/>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6" name="Freeform 60"/>
            <p:cNvSpPr>
              <a:spLocks/>
            </p:cNvSpPr>
            <p:nvPr/>
          </p:nvSpPr>
          <p:spPr bwMode="gray">
            <a:xfrm>
              <a:off x="4689" y="2714"/>
              <a:ext cx="35" cy="75"/>
            </a:xfrm>
            <a:custGeom>
              <a:avLst/>
              <a:gdLst>
                <a:gd name="T0" fmla="*/ 19 w 35"/>
                <a:gd name="T1" fmla="*/ 74 h 75"/>
                <a:gd name="T2" fmla="*/ 10 w 35"/>
                <a:gd name="T3" fmla="*/ 67 h 75"/>
                <a:gd name="T4" fmla="*/ 4 w 35"/>
                <a:gd name="T5" fmla="*/ 58 h 75"/>
                <a:gd name="T6" fmla="*/ 1 w 35"/>
                <a:gd name="T7" fmla="*/ 49 h 75"/>
                <a:gd name="T8" fmla="*/ 0 w 35"/>
                <a:gd name="T9" fmla="*/ 40 h 75"/>
                <a:gd name="T10" fmla="*/ 1 w 35"/>
                <a:gd name="T11" fmla="*/ 30 h 75"/>
                <a:gd name="T12" fmla="*/ 4 w 35"/>
                <a:gd name="T13" fmla="*/ 21 h 75"/>
                <a:gd name="T14" fmla="*/ 9 w 35"/>
                <a:gd name="T15" fmla="*/ 14 h 75"/>
                <a:gd name="T16" fmla="*/ 16 w 35"/>
                <a:gd name="T17" fmla="*/ 6 h 75"/>
                <a:gd name="T18" fmla="*/ 24 w 35"/>
                <a:gd name="T19" fmla="*/ 2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8"/>
                  </a:lnTo>
                  <a:lnTo>
                    <a:pt x="1" y="49"/>
                  </a:lnTo>
                  <a:lnTo>
                    <a:pt x="0" y="40"/>
                  </a:lnTo>
                  <a:lnTo>
                    <a:pt x="1" y="30"/>
                  </a:lnTo>
                  <a:lnTo>
                    <a:pt x="4" y="21"/>
                  </a:lnTo>
                  <a:lnTo>
                    <a:pt x="9" y="14"/>
                  </a:lnTo>
                  <a:lnTo>
                    <a:pt x="16" y="6"/>
                  </a:lnTo>
                  <a:lnTo>
                    <a:pt x="24"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7" name="Freeform 61"/>
            <p:cNvSpPr>
              <a:spLocks/>
            </p:cNvSpPr>
            <p:nvPr/>
          </p:nvSpPr>
          <p:spPr bwMode="gray">
            <a:xfrm>
              <a:off x="4676" y="2711"/>
              <a:ext cx="35" cy="75"/>
            </a:xfrm>
            <a:custGeom>
              <a:avLst/>
              <a:gdLst>
                <a:gd name="T0" fmla="*/ 19 w 35"/>
                <a:gd name="T1" fmla="*/ 74 h 75"/>
                <a:gd name="T2" fmla="*/ 10 w 35"/>
                <a:gd name="T3" fmla="*/ 67 h 75"/>
                <a:gd name="T4" fmla="*/ 4 w 35"/>
                <a:gd name="T5" fmla="*/ 59 h 75"/>
                <a:gd name="T6" fmla="*/ 1 w 35"/>
                <a:gd name="T7" fmla="*/ 49 h 75"/>
                <a:gd name="T8" fmla="*/ 0 w 35"/>
                <a:gd name="T9" fmla="*/ 39 h 75"/>
                <a:gd name="T10" fmla="*/ 1 w 35"/>
                <a:gd name="T11" fmla="*/ 30 h 75"/>
                <a:gd name="T12" fmla="*/ 4 w 35"/>
                <a:gd name="T13" fmla="*/ 21 h 75"/>
                <a:gd name="T14" fmla="*/ 9 w 35"/>
                <a:gd name="T15" fmla="*/ 13 h 75"/>
                <a:gd name="T16" fmla="*/ 16 w 35"/>
                <a:gd name="T17" fmla="*/ 6 h 75"/>
                <a:gd name="T18" fmla="*/ 24 w 35"/>
                <a:gd name="T19" fmla="*/ 1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9"/>
                  </a:lnTo>
                  <a:lnTo>
                    <a:pt x="1" y="49"/>
                  </a:lnTo>
                  <a:lnTo>
                    <a:pt x="0" y="39"/>
                  </a:lnTo>
                  <a:lnTo>
                    <a:pt x="1" y="30"/>
                  </a:lnTo>
                  <a:lnTo>
                    <a:pt x="4" y="21"/>
                  </a:lnTo>
                  <a:lnTo>
                    <a:pt x="9" y="13"/>
                  </a:lnTo>
                  <a:lnTo>
                    <a:pt x="16" y="6"/>
                  </a:lnTo>
                  <a:lnTo>
                    <a:pt x="24" y="1"/>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8" name="Freeform 62"/>
            <p:cNvSpPr>
              <a:spLocks/>
            </p:cNvSpPr>
            <p:nvPr/>
          </p:nvSpPr>
          <p:spPr bwMode="gray">
            <a:xfrm>
              <a:off x="4662" y="2707"/>
              <a:ext cx="36" cy="77"/>
            </a:xfrm>
            <a:custGeom>
              <a:avLst/>
              <a:gdLst>
                <a:gd name="T0" fmla="*/ 20 w 36"/>
                <a:gd name="T1" fmla="*/ 76 h 77"/>
                <a:gd name="T2" fmla="*/ 10 w 36"/>
                <a:gd name="T3" fmla="*/ 69 h 77"/>
                <a:gd name="T4" fmla="*/ 5 w 36"/>
                <a:gd name="T5" fmla="*/ 60 h 77"/>
                <a:gd name="T6" fmla="*/ 1 w 36"/>
                <a:gd name="T7" fmla="*/ 50 h 77"/>
                <a:gd name="T8" fmla="*/ 0 w 36"/>
                <a:gd name="T9" fmla="*/ 41 h 77"/>
                <a:gd name="T10" fmla="*/ 1 w 36"/>
                <a:gd name="T11" fmla="*/ 32 h 77"/>
                <a:gd name="T12" fmla="*/ 5 w 36"/>
                <a:gd name="T13" fmla="*/ 21 h 77"/>
                <a:gd name="T14" fmla="*/ 10 w 36"/>
                <a:gd name="T15" fmla="*/ 14 h 77"/>
                <a:gd name="T16" fmla="*/ 17 w 36"/>
                <a:gd name="T17" fmla="*/ 6 h 77"/>
                <a:gd name="T18" fmla="*/ 25 w 36"/>
                <a:gd name="T19" fmla="*/ 2 h 77"/>
                <a:gd name="T20" fmla="*/ 35 w 36"/>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77">
                  <a:moveTo>
                    <a:pt x="20" y="76"/>
                  </a:moveTo>
                  <a:lnTo>
                    <a:pt x="10" y="69"/>
                  </a:lnTo>
                  <a:lnTo>
                    <a:pt x="5" y="60"/>
                  </a:lnTo>
                  <a:lnTo>
                    <a:pt x="1" y="50"/>
                  </a:lnTo>
                  <a:lnTo>
                    <a:pt x="0" y="41"/>
                  </a:lnTo>
                  <a:lnTo>
                    <a:pt x="1" y="32"/>
                  </a:lnTo>
                  <a:lnTo>
                    <a:pt x="5" y="21"/>
                  </a:lnTo>
                  <a:lnTo>
                    <a:pt x="10" y="14"/>
                  </a:lnTo>
                  <a:lnTo>
                    <a:pt x="17" y="6"/>
                  </a:lnTo>
                  <a:lnTo>
                    <a:pt x="25" y="2"/>
                  </a:lnTo>
                  <a:lnTo>
                    <a:pt x="3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9" name="Freeform 63"/>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0" name="Freeform 64"/>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1" name="Freeform 65"/>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159 w 161"/>
                <a:gd name="T45" fmla="*/ 48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lnTo>
                    <a:pt x="159"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2" name="Freeform 66"/>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3" name="Freeform 67"/>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4" name="Freeform 68"/>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5" name="Freeform 69"/>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6" name="Freeform 70"/>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7" name="Freeform 71"/>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8" name="Freeform 72"/>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9" name="Freeform 73"/>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0" name="Freeform 74"/>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1" name="Freeform 75"/>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2" name="Freeform 76"/>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3" name="Freeform 77"/>
            <p:cNvSpPr>
              <a:spLocks/>
            </p:cNvSpPr>
            <p:nvPr/>
          </p:nvSpPr>
          <p:spPr bwMode="gray">
            <a:xfrm>
              <a:off x="4374" y="3278"/>
              <a:ext cx="79" cy="61"/>
            </a:xfrm>
            <a:custGeom>
              <a:avLst/>
              <a:gdLst>
                <a:gd name="T0" fmla="*/ 0 w 79"/>
                <a:gd name="T1" fmla="*/ 9 h 61"/>
                <a:gd name="T2" fmla="*/ 12 w 79"/>
                <a:gd name="T3" fmla="*/ 3 h 61"/>
                <a:gd name="T4" fmla="*/ 25 w 79"/>
                <a:gd name="T5" fmla="*/ 0 h 61"/>
                <a:gd name="T6" fmla="*/ 37 w 79"/>
                <a:gd name="T7" fmla="*/ 0 h 61"/>
                <a:gd name="T8" fmla="*/ 47 w 79"/>
                <a:gd name="T9" fmla="*/ 3 h 61"/>
                <a:gd name="T10" fmla="*/ 57 w 79"/>
                <a:gd name="T11" fmla="*/ 9 h 61"/>
                <a:gd name="T12" fmla="*/ 66 w 79"/>
                <a:gd name="T13" fmla="*/ 17 h 61"/>
                <a:gd name="T14" fmla="*/ 72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9"/>
                  </a:moveTo>
                  <a:lnTo>
                    <a:pt x="12" y="3"/>
                  </a:lnTo>
                  <a:lnTo>
                    <a:pt x="25" y="0"/>
                  </a:lnTo>
                  <a:lnTo>
                    <a:pt x="37" y="0"/>
                  </a:lnTo>
                  <a:lnTo>
                    <a:pt x="47" y="3"/>
                  </a:lnTo>
                  <a:lnTo>
                    <a:pt x="57" y="9"/>
                  </a:lnTo>
                  <a:lnTo>
                    <a:pt x="66" y="17"/>
                  </a:lnTo>
                  <a:lnTo>
                    <a:pt x="72"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4" name="Freeform 78"/>
            <p:cNvSpPr>
              <a:spLocks/>
            </p:cNvSpPr>
            <p:nvPr/>
          </p:nvSpPr>
          <p:spPr bwMode="gray">
            <a:xfrm>
              <a:off x="4384" y="3267"/>
              <a:ext cx="79" cy="62"/>
            </a:xfrm>
            <a:custGeom>
              <a:avLst/>
              <a:gdLst>
                <a:gd name="T0" fmla="*/ 0 w 79"/>
                <a:gd name="T1" fmla="*/ 9 h 62"/>
                <a:gd name="T2" fmla="*/ 12 w 79"/>
                <a:gd name="T3" fmla="*/ 3 h 62"/>
                <a:gd name="T4" fmla="*/ 24 w 79"/>
                <a:gd name="T5" fmla="*/ 0 h 62"/>
                <a:gd name="T6" fmla="*/ 36 w 79"/>
                <a:gd name="T7" fmla="*/ 0 h 62"/>
                <a:gd name="T8" fmla="*/ 48 w 79"/>
                <a:gd name="T9" fmla="*/ 4 h 62"/>
                <a:gd name="T10" fmla="*/ 58 w 79"/>
                <a:gd name="T11" fmla="*/ 9 h 62"/>
                <a:gd name="T12" fmla="*/ 66 w 79"/>
                <a:gd name="T13" fmla="*/ 17 h 62"/>
                <a:gd name="T14" fmla="*/ 73 w 79"/>
                <a:gd name="T15" fmla="*/ 27 h 62"/>
                <a:gd name="T16" fmla="*/ 76 w 79"/>
                <a:gd name="T17" fmla="*/ 37 h 62"/>
                <a:gd name="T18" fmla="*/ 78 w 79"/>
                <a:gd name="T19" fmla="*/ 49 h 62"/>
                <a:gd name="T20" fmla="*/ 75 w 79"/>
                <a:gd name="T21" fmla="*/ 6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2">
                  <a:moveTo>
                    <a:pt x="0" y="9"/>
                  </a:moveTo>
                  <a:lnTo>
                    <a:pt x="12" y="3"/>
                  </a:lnTo>
                  <a:lnTo>
                    <a:pt x="24" y="0"/>
                  </a:lnTo>
                  <a:lnTo>
                    <a:pt x="36" y="0"/>
                  </a:lnTo>
                  <a:lnTo>
                    <a:pt x="48" y="4"/>
                  </a:lnTo>
                  <a:lnTo>
                    <a:pt x="58" y="9"/>
                  </a:lnTo>
                  <a:lnTo>
                    <a:pt x="66" y="17"/>
                  </a:lnTo>
                  <a:lnTo>
                    <a:pt x="73" y="27"/>
                  </a:lnTo>
                  <a:lnTo>
                    <a:pt x="76" y="37"/>
                  </a:lnTo>
                  <a:lnTo>
                    <a:pt x="78" y="49"/>
                  </a:lnTo>
                  <a:lnTo>
                    <a:pt x="75" y="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5" name="Freeform 79"/>
            <p:cNvSpPr>
              <a:spLocks/>
            </p:cNvSpPr>
            <p:nvPr/>
          </p:nvSpPr>
          <p:spPr bwMode="gray">
            <a:xfrm>
              <a:off x="4392" y="3257"/>
              <a:ext cx="79" cy="61"/>
            </a:xfrm>
            <a:custGeom>
              <a:avLst/>
              <a:gdLst>
                <a:gd name="T0" fmla="*/ 0 w 79"/>
                <a:gd name="T1" fmla="*/ 8 h 61"/>
                <a:gd name="T2" fmla="*/ 12 w 79"/>
                <a:gd name="T3" fmla="*/ 2 h 61"/>
                <a:gd name="T4" fmla="*/ 24 w 79"/>
                <a:gd name="T5" fmla="*/ 0 h 61"/>
                <a:gd name="T6" fmla="*/ 37 w 79"/>
                <a:gd name="T7" fmla="*/ 0 h 61"/>
                <a:gd name="T8" fmla="*/ 48 w 79"/>
                <a:gd name="T9" fmla="*/ 3 h 61"/>
                <a:gd name="T10" fmla="*/ 58 w 79"/>
                <a:gd name="T11" fmla="*/ 9 h 61"/>
                <a:gd name="T12" fmla="*/ 66 w 79"/>
                <a:gd name="T13" fmla="*/ 17 h 61"/>
                <a:gd name="T14" fmla="*/ 73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8"/>
                  </a:moveTo>
                  <a:lnTo>
                    <a:pt x="12" y="2"/>
                  </a:lnTo>
                  <a:lnTo>
                    <a:pt x="24" y="0"/>
                  </a:lnTo>
                  <a:lnTo>
                    <a:pt x="37" y="0"/>
                  </a:lnTo>
                  <a:lnTo>
                    <a:pt x="48" y="3"/>
                  </a:lnTo>
                  <a:lnTo>
                    <a:pt x="58" y="9"/>
                  </a:lnTo>
                  <a:lnTo>
                    <a:pt x="66" y="17"/>
                  </a:lnTo>
                  <a:lnTo>
                    <a:pt x="73"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6" name="Freeform 80"/>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7" name="Freeform 81"/>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8" name="Freeform 82"/>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9" name="Freeform 83"/>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30" name="Freeform 84"/>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w 136"/>
                <a:gd name="T45" fmla="*/ 147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lnTo>
                    <a:pt x="0" y="14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31" name="Freeform 85"/>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149" name="Rectangle 86"/>
          <p:cNvSpPr>
            <a:spLocks noChangeArrowheads="1"/>
          </p:cNvSpPr>
          <p:nvPr/>
        </p:nvSpPr>
        <p:spPr bwMode="auto">
          <a:xfrm>
            <a:off x="533400" y="1901825"/>
            <a:ext cx="807720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buNone/>
            </a:pPr>
            <a:endParaRPr lang="en-US" altLang="en-US" dirty="0"/>
          </a:p>
          <a:p>
            <a:pPr eaLnBrk="1" hangingPunct="1"/>
            <a:r>
              <a:rPr lang="en-US" altLang="en-US" dirty="0">
                <a:solidFill>
                  <a:srgbClr val="FF0000"/>
                </a:solidFill>
              </a:rPr>
              <a:t>Use layout versus schematic (LVS) tools</a:t>
            </a:r>
          </a:p>
          <a:p>
            <a:pPr eaLnBrk="1" hangingPunct="1"/>
            <a:r>
              <a:rPr lang="en-US" altLang="en-US" dirty="0"/>
              <a:t>Perform an extraction with </a:t>
            </a:r>
            <a:r>
              <a:rPr lang="en-US" altLang="en-US" dirty="0" smtClean="0"/>
              <a:t>parasitic elements</a:t>
            </a:r>
            <a:endParaRPr lang="en-US" altLang="en-US" dirty="0"/>
          </a:p>
          <a:p>
            <a:pPr eaLnBrk="1" hangingPunct="1"/>
            <a:r>
              <a:rPr lang="en-US" altLang="en-US" dirty="0"/>
              <a:t>Use the hierarchy editor</a:t>
            </a:r>
          </a:p>
          <a:p>
            <a:pPr eaLnBrk="1" hangingPunct="1"/>
            <a:r>
              <a:rPr lang="en-US" altLang="en-US" dirty="0"/>
              <a:t>Run a post-layout simulation</a:t>
            </a:r>
          </a:p>
        </p:txBody>
      </p:sp>
      <p:pic>
        <p:nvPicPr>
          <p:cNvPr id="6150" name="Picture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363" y="4764088"/>
            <a:ext cx="98583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924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indent="0" eaLnBrk="1" hangingPunct="1"/>
            <a:r>
              <a:rPr lang="en-GB" altLang="en-US" smtClean="0"/>
              <a:t>Where we left off</a:t>
            </a:r>
          </a:p>
        </p:txBody>
      </p:sp>
      <p:sp>
        <p:nvSpPr>
          <p:cNvPr id="7171" name="Rectangle 3"/>
          <p:cNvSpPr>
            <a:spLocks noGrp="1" noChangeArrowheads="1"/>
          </p:cNvSpPr>
          <p:nvPr>
            <p:ph type="body" idx="1"/>
          </p:nvPr>
        </p:nvSpPr>
        <p:spPr>
          <a:xfrm>
            <a:off x="526510" y="871945"/>
            <a:ext cx="8617490" cy="4724400"/>
          </a:xfrm>
        </p:spPr>
        <p:txBody>
          <a:bodyPr/>
          <a:lstStyle/>
          <a:p>
            <a:pPr algn="just" eaLnBrk="1" hangingPunct="1"/>
            <a:r>
              <a:rPr lang="en-GB" altLang="en-US" sz="2000" dirty="0" smtClean="0"/>
              <a:t>In the last lecture, you saw how to use Virtuoso to create a basic layout cell.</a:t>
            </a:r>
          </a:p>
          <a:p>
            <a:pPr algn="just" eaLnBrk="1" hangingPunct="1"/>
            <a:r>
              <a:rPr lang="en-GB" altLang="en-US" sz="2000" dirty="0" smtClean="0"/>
              <a:t>Your layout much be free from all DRC errors before you do LVS checking</a:t>
            </a:r>
          </a:p>
        </p:txBody>
      </p:sp>
      <p:pic>
        <p:nvPicPr>
          <p:cNvPr id="71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0064" y="2016895"/>
            <a:ext cx="3813854" cy="456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indent="0" eaLnBrk="1" hangingPunct="1"/>
            <a:r>
              <a:rPr lang="en-GB" altLang="en-US" smtClean="0"/>
              <a:t>Extraction</a:t>
            </a:r>
          </a:p>
        </p:txBody>
      </p:sp>
      <p:sp>
        <p:nvSpPr>
          <p:cNvPr id="9219" name="AutoShape 3"/>
          <p:cNvSpPr>
            <a:spLocks noGrp="1" noChangeAspect="1" noChangeArrowheads="1"/>
          </p:cNvSpPr>
          <p:nvPr>
            <p:ph type="body" idx="1"/>
          </p:nvPr>
        </p:nvSpPr>
        <p:spPr>
          <a:xfrm>
            <a:off x="533400" y="1400175"/>
            <a:ext cx="6099175" cy="4724400"/>
          </a:xfrm>
        </p:spPr>
        <p:txBody>
          <a:bodyPr/>
          <a:lstStyle/>
          <a:p>
            <a:pPr eaLnBrk="1" hangingPunct="1"/>
            <a:r>
              <a:rPr lang="en-GB" altLang="en-US" dirty="0" smtClean="0"/>
              <a:t>The extraction tool is invoked from within the Layout window</a:t>
            </a:r>
          </a:p>
          <a:p>
            <a:pPr eaLnBrk="1" hangingPunct="1"/>
            <a:r>
              <a:rPr lang="en-GB" altLang="en-US" dirty="0" smtClean="0"/>
              <a:t>This bring up the extract form (Run </a:t>
            </a:r>
            <a:r>
              <a:rPr lang="en-GB" altLang="en-US" dirty="0" err="1" smtClean="0"/>
              <a:t>Assura</a:t>
            </a:r>
            <a:r>
              <a:rPr lang="en-GB" altLang="en-US" dirty="0" smtClean="0"/>
              <a:t> LVS)</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8230" y="1355869"/>
            <a:ext cx="16129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1090" y="3123680"/>
            <a:ext cx="2900540" cy="338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176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indent="0" eaLnBrk="1" hangingPunct="1"/>
            <a:r>
              <a:rPr lang="en-GB" altLang="en-US" smtClean="0"/>
              <a:t>Layout versus schematic (LVS)</a:t>
            </a:r>
          </a:p>
        </p:txBody>
      </p:sp>
      <p:sp>
        <p:nvSpPr>
          <p:cNvPr id="9219" name="Rectangle 3"/>
          <p:cNvSpPr>
            <a:spLocks noGrp="1" noChangeArrowheads="1"/>
          </p:cNvSpPr>
          <p:nvPr>
            <p:ph type="body" idx="1"/>
          </p:nvPr>
        </p:nvSpPr>
        <p:spPr>
          <a:xfrm>
            <a:off x="526510" y="1139100"/>
            <a:ext cx="8077200" cy="4724400"/>
          </a:xfrm>
        </p:spPr>
        <p:txBody>
          <a:bodyPr/>
          <a:lstStyle/>
          <a:p>
            <a:pPr eaLnBrk="1" hangingPunct="1"/>
            <a:r>
              <a:rPr lang="en-GB" altLang="en-US" dirty="0" smtClean="0"/>
              <a:t>Layout versus schematic compares the extracted </a:t>
            </a:r>
            <a:r>
              <a:rPr lang="en-GB" altLang="en-US" dirty="0" err="1" smtClean="0"/>
              <a:t>netlist</a:t>
            </a:r>
            <a:r>
              <a:rPr lang="en-GB" altLang="en-US" dirty="0" smtClean="0"/>
              <a:t> to the schematic</a:t>
            </a:r>
          </a:p>
          <a:p>
            <a:pPr eaLnBrk="1" hangingPunct="1"/>
            <a:r>
              <a:rPr lang="en-GB" altLang="en-US" dirty="0" smtClean="0"/>
              <a:t>You can invoke the LVS tool from the Layout view window</a:t>
            </a:r>
          </a:p>
          <a:p>
            <a:pPr eaLnBrk="1" hangingPunct="1"/>
            <a:endParaRPr lang="en-GB" altLang="en-US" dirty="0" smtClean="0"/>
          </a:p>
          <a:p>
            <a:pPr eaLnBrk="1" hangingPunct="1"/>
            <a:endParaRPr lang="en-GB" altLang="en-US" dirty="0" smtClean="0"/>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7050" y="3047350"/>
            <a:ext cx="16129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indent="0" eaLnBrk="1" hangingPunct="1"/>
            <a:r>
              <a:rPr lang="en-GB" altLang="en-US" smtClean="0"/>
              <a:t>Layout versus schematic (LVS)</a:t>
            </a:r>
          </a:p>
        </p:txBody>
      </p:sp>
      <p:sp>
        <p:nvSpPr>
          <p:cNvPr id="10243" name="Rectangle 3"/>
          <p:cNvSpPr>
            <a:spLocks noGrp="1" noChangeArrowheads="1"/>
          </p:cNvSpPr>
          <p:nvPr>
            <p:ph type="body" idx="1"/>
          </p:nvPr>
        </p:nvSpPr>
        <p:spPr>
          <a:xfrm>
            <a:off x="533400" y="1400175"/>
            <a:ext cx="8428038" cy="4724400"/>
          </a:xfrm>
        </p:spPr>
        <p:txBody>
          <a:bodyPr/>
          <a:lstStyle/>
          <a:p>
            <a:r>
              <a:rPr lang="en-GB" altLang="en-US" dirty="0" smtClean="0"/>
              <a:t>Here we will perform the circuit extraction, that is, all the </a:t>
            </a:r>
            <a:r>
              <a:rPr lang="en-GB" altLang="en-US" dirty="0" err="1" smtClean="0"/>
              <a:t>parasitics</a:t>
            </a:r>
            <a:r>
              <a:rPr lang="en-GB" altLang="en-US" dirty="0" smtClean="0"/>
              <a:t> resulting the layout of the devices (capacitances, diodes, and other components that can exist due to the interaction between different layers). The layout view will also be compared with the schematic (Layout versus Schematic, or simply LVS)</a:t>
            </a:r>
          </a:p>
          <a:p>
            <a:r>
              <a:rPr lang="en-GB" altLang="en-US" dirty="0" smtClean="0"/>
              <a:t>Without any DRC error, select </a:t>
            </a:r>
            <a:r>
              <a:rPr lang="en-GB" altLang="en-US" b="0" dirty="0" err="1" smtClean="0"/>
              <a:t>Assura</a:t>
            </a:r>
            <a:r>
              <a:rPr lang="en-GB" altLang="en-US" dirty="0" smtClean="0"/>
              <a:t> → </a:t>
            </a:r>
            <a:r>
              <a:rPr lang="en-GB" altLang="en-US" b="0" dirty="0" smtClean="0"/>
              <a:t>Run LVS</a:t>
            </a:r>
            <a:r>
              <a:rPr lang="en-GB" altLang="en-US" dirty="0" smtClean="0"/>
              <a:t>. In the main form press Set Switches, select the </a:t>
            </a:r>
            <a:r>
              <a:rPr lang="en-GB" altLang="en-US" b="0" dirty="0" err="1" smtClean="0"/>
              <a:t>resimulate_extracted</a:t>
            </a:r>
            <a:r>
              <a:rPr lang="en-GB" altLang="en-US" dirty="0" smtClean="0"/>
              <a:t> option and press OK. This ensures the use of this LVS run for RCX.</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indent="0" eaLnBrk="1" hangingPunct="1"/>
            <a:r>
              <a:rPr lang="en-GB" altLang="en-US" dirty="0" smtClean="0"/>
              <a:t>Running the LVS check</a:t>
            </a:r>
          </a:p>
        </p:txBody>
      </p:sp>
      <p:sp>
        <p:nvSpPr>
          <p:cNvPr id="38915" name="Rectangle 3"/>
          <p:cNvSpPr>
            <a:spLocks noGrp="1" noChangeArrowheads="1"/>
          </p:cNvSpPr>
          <p:nvPr>
            <p:ph type="body" idx="1"/>
          </p:nvPr>
        </p:nvSpPr>
        <p:spPr>
          <a:xfrm>
            <a:off x="-1" y="833780"/>
            <a:ext cx="5106311" cy="4724400"/>
          </a:xfrm>
        </p:spPr>
        <p:txBody>
          <a:bodyPr/>
          <a:lstStyle/>
          <a:p>
            <a:pPr marL="0" indent="0">
              <a:buNone/>
            </a:pPr>
            <a:endParaRPr lang="en-GB" altLang="en-US" sz="1800" dirty="0" smtClean="0"/>
          </a:p>
          <a:p>
            <a:r>
              <a:rPr lang="en-GB" altLang="en-US" sz="1400" dirty="0" smtClean="0"/>
              <a:t>In the </a:t>
            </a:r>
            <a:r>
              <a:rPr lang="en-GB" altLang="en-US" sz="1400" i="1" dirty="0" smtClean="0"/>
              <a:t>RUN </a:t>
            </a:r>
            <a:r>
              <a:rPr lang="en-GB" altLang="en-US" sz="1400" i="1" dirty="0" err="1" smtClean="0"/>
              <a:t>Assura</a:t>
            </a:r>
            <a:r>
              <a:rPr lang="en-GB" altLang="en-US" sz="1400" i="1" dirty="0" smtClean="0"/>
              <a:t> LVS </a:t>
            </a:r>
            <a:r>
              <a:rPr lang="en-GB" altLang="en-US" sz="1400" dirty="0" smtClean="0"/>
              <a:t>window:</a:t>
            </a:r>
          </a:p>
          <a:p>
            <a:pPr>
              <a:buFont typeface="+mj-lt"/>
              <a:buAutoNum type="arabicPeriod"/>
            </a:pPr>
            <a:r>
              <a:rPr lang="en-GB" altLang="en-US" sz="1400" b="0" dirty="0" smtClean="0"/>
              <a:t>The </a:t>
            </a:r>
            <a:r>
              <a:rPr lang="en-GB" altLang="en-US" sz="1400" b="0" dirty="0"/>
              <a:t>C</a:t>
            </a:r>
            <a:r>
              <a:rPr lang="en-GB" altLang="en-US" sz="1400" b="0" dirty="0" smtClean="0"/>
              <a:t>ell name should be the same as your Run name.</a:t>
            </a:r>
          </a:p>
          <a:p>
            <a:pPr>
              <a:buFont typeface="+mj-lt"/>
              <a:buAutoNum type="arabicPeriod"/>
            </a:pPr>
            <a:r>
              <a:rPr lang="en-GB" altLang="en-US" sz="1400" b="0" dirty="0"/>
              <a:t>Technology should be chosen by c35b4</a:t>
            </a:r>
            <a:r>
              <a:rPr lang="en-GB" altLang="en-US" sz="1400" b="0" dirty="0" smtClean="0"/>
              <a:t>.</a:t>
            </a:r>
          </a:p>
          <a:p>
            <a:pPr>
              <a:buFont typeface="+mj-lt"/>
              <a:buAutoNum type="arabicPeriod"/>
            </a:pPr>
            <a:r>
              <a:rPr lang="en-GB" altLang="en-US" sz="1400" b="0" dirty="0" smtClean="0"/>
              <a:t>The extract rule should be:</a:t>
            </a:r>
            <a:r>
              <a:rPr lang="en-GB" altLang="en-US" sz="1400" b="0" dirty="0" smtClean="0">
                <a:solidFill>
                  <a:srgbClr val="FF0000"/>
                </a:solidFill>
              </a:rPr>
              <a:t>   </a:t>
            </a:r>
          </a:p>
          <a:p>
            <a:pPr marL="0" indent="0">
              <a:buNone/>
            </a:pPr>
            <a:r>
              <a:rPr lang="en-GB" altLang="en-US" sz="1200" b="0" dirty="0">
                <a:solidFill>
                  <a:srgbClr val="FF0000"/>
                </a:solidFill>
              </a:rPr>
              <a:t>/home/</a:t>
            </a:r>
            <a:r>
              <a:rPr lang="en-GB" altLang="en-US" sz="1200" b="0" dirty="0" err="1">
                <a:solidFill>
                  <a:srgbClr val="FF0000"/>
                </a:solidFill>
              </a:rPr>
              <a:t>esdcad</a:t>
            </a:r>
            <a:r>
              <a:rPr lang="en-GB" altLang="en-US" sz="1200" b="0" dirty="0">
                <a:solidFill>
                  <a:srgbClr val="FF0000"/>
                </a:solidFill>
              </a:rPr>
              <a:t>/</a:t>
            </a:r>
            <a:r>
              <a:rPr lang="en-GB" altLang="en-US" sz="1200" b="0" dirty="0" err="1">
                <a:solidFill>
                  <a:srgbClr val="FF0000"/>
                </a:solidFill>
              </a:rPr>
              <a:t>designkits</a:t>
            </a:r>
            <a:r>
              <a:rPr lang="en-GB" altLang="en-US" sz="1200" b="0" dirty="0">
                <a:solidFill>
                  <a:srgbClr val="FF0000"/>
                </a:solidFill>
              </a:rPr>
              <a:t>/</a:t>
            </a:r>
            <a:r>
              <a:rPr lang="en-GB" altLang="en-US" sz="1200" b="0" dirty="0" err="1">
                <a:solidFill>
                  <a:srgbClr val="FF0000"/>
                </a:solidFill>
              </a:rPr>
              <a:t>ams</a:t>
            </a:r>
            <a:r>
              <a:rPr lang="en-GB" altLang="en-US" sz="1200" b="0" dirty="0">
                <a:solidFill>
                  <a:srgbClr val="FF0000"/>
                </a:solidFill>
              </a:rPr>
              <a:t>/v400/</a:t>
            </a:r>
            <a:r>
              <a:rPr lang="en-GB" altLang="en-US" sz="1200" b="0" dirty="0" err="1">
                <a:solidFill>
                  <a:srgbClr val="FF0000"/>
                </a:solidFill>
              </a:rPr>
              <a:t>assura</a:t>
            </a:r>
            <a:r>
              <a:rPr lang="en-GB" altLang="en-US" sz="1200" b="0" dirty="0">
                <a:solidFill>
                  <a:srgbClr val="FF0000"/>
                </a:solidFill>
              </a:rPr>
              <a:t>/c35b4/c35b4/</a:t>
            </a:r>
            <a:r>
              <a:rPr lang="en-GB" altLang="en-US" sz="1200" b="0" dirty="0" err="1">
                <a:solidFill>
                  <a:srgbClr val="FF0000"/>
                </a:solidFill>
              </a:rPr>
              <a:t>extract.rul</a:t>
            </a:r>
            <a:r>
              <a:rPr lang="en-GB" altLang="en-US" sz="1200" b="0" dirty="0">
                <a:solidFill>
                  <a:srgbClr val="FF0000"/>
                </a:solidFill>
              </a:rPr>
              <a:t>     </a:t>
            </a:r>
            <a:endParaRPr lang="en-GB" altLang="en-US" sz="1400" b="0" dirty="0" smtClean="0">
              <a:solidFill>
                <a:srgbClr val="FF0000"/>
              </a:solidFill>
            </a:endParaRPr>
          </a:p>
          <a:p>
            <a:pPr>
              <a:buFont typeface="+mj-lt"/>
              <a:buAutoNum type="arabicPeriod" startAt="4"/>
            </a:pPr>
            <a:r>
              <a:rPr lang="en-GB" altLang="en-US" sz="1400" b="0" dirty="0" smtClean="0"/>
              <a:t>The Compare rules should be </a:t>
            </a:r>
            <a:r>
              <a:rPr lang="en-GB" altLang="en-US" sz="1200" b="0" dirty="0" smtClean="0">
                <a:solidFill>
                  <a:srgbClr val="FF0000"/>
                </a:solidFill>
              </a:rPr>
              <a:t>home/</a:t>
            </a:r>
            <a:r>
              <a:rPr lang="en-GB" altLang="en-US" sz="1200" b="0" dirty="0" err="1" smtClean="0">
                <a:solidFill>
                  <a:srgbClr val="FF0000"/>
                </a:solidFill>
              </a:rPr>
              <a:t>designkits</a:t>
            </a:r>
            <a:r>
              <a:rPr lang="en-GB" altLang="en-US" sz="1200" b="0" dirty="0" smtClean="0">
                <a:solidFill>
                  <a:srgbClr val="FF0000"/>
                </a:solidFill>
              </a:rPr>
              <a:t>/</a:t>
            </a:r>
            <a:r>
              <a:rPr lang="en-GB" altLang="en-US" sz="1200" b="0" dirty="0" err="1" smtClean="0">
                <a:solidFill>
                  <a:srgbClr val="FF0000"/>
                </a:solidFill>
              </a:rPr>
              <a:t>ams</a:t>
            </a:r>
            <a:r>
              <a:rPr lang="en-GB" altLang="en-US" sz="1200" b="0" dirty="0" smtClean="0">
                <a:solidFill>
                  <a:srgbClr val="FF0000"/>
                </a:solidFill>
              </a:rPr>
              <a:t>/v400/</a:t>
            </a:r>
            <a:r>
              <a:rPr lang="en-GB" altLang="en-US" sz="1200" b="0" dirty="0" err="1" smtClean="0">
                <a:solidFill>
                  <a:srgbClr val="FF0000"/>
                </a:solidFill>
              </a:rPr>
              <a:t>assura</a:t>
            </a:r>
            <a:r>
              <a:rPr lang="en-GB" altLang="en-US" sz="1200" b="0" dirty="0" smtClean="0">
                <a:solidFill>
                  <a:srgbClr val="FF0000"/>
                </a:solidFill>
              </a:rPr>
              <a:t>/c35b4/c35b4/</a:t>
            </a:r>
            <a:r>
              <a:rPr lang="en-GB" altLang="en-US" sz="1200" b="0" dirty="0" err="1" smtClean="0">
                <a:solidFill>
                  <a:srgbClr val="FF0000"/>
                </a:solidFill>
              </a:rPr>
              <a:t>compare.rul</a:t>
            </a:r>
            <a:endParaRPr lang="en-GB" altLang="en-US" sz="1200" b="0" dirty="0" smtClean="0">
              <a:solidFill>
                <a:srgbClr val="FF0000"/>
              </a:solidFill>
            </a:endParaRPr>
          </a:p>
          <a:p>
            <a:pPr>
              <a:buFont typeface="+mj-lt"/>
              <a:buAutoNum type="arabicPeriod" startAt="4"/>
            </a:pPr>
            <a:r>
              <a:rPr lang="en-GB" altLang="en-US" sz="1400" b="0" dirty="0" smtClean="0"/>
              <a:t>The binding files should </a:t>
            </a:r>
            <a:r>
              <a:rPr lang="en-GB" altLang="en-US" sz="1400" b="0" dirty="0"/>
              <a:t>be </a:t>
            </a:r>
            <a:r>
              <a:rPr lang="en-GB" altLang="en-US" sz="1200" b="0" dirty="0">
                <a:solidFill>
                  <a:srgbClr val="FF0000"/>
                </a:solidFill>
              </a:rPr>
              <a:t>/</a:t>
            </a:r>
            <a:r>
              <a:rPr lang="en-GB" altLang="en-US" sz="1200" b="0" dirty="0" smtClean="0">
                <a:solidFill>
                  <a:srgbClr val="FF0000"/>
                </a:solidFill>
              </a:rPr>
              <a:t>home/</a:t>
            </a:r>
            <a:r>
              <a:rPr lang="en-GB" altLang="en-US" sz="1200" b="0" dirty="0" err="1" smtClean="0">
                <a:solidFill>
                  <a:srgbClr val="FF0000"/>
                </a:solidFill>
              </a:rPr>
              <a:t>esdcad</a:t>
            </a:r>
            <a:r>
              <a:rPr lang="en-GB" altLang="en-US" sz="1200" b="0" dirty="0" smtClean="0">
                <a:solidFill>
                  <a:srgbClr val="FF0000"/>
                </a:solidFill>
              </a:rPr>
              <a:t>/</a:t>
            </a:r>
            <a:r>
              <a:rPr lang="en-GB" altLang="en-US" sz="1200" b="0" dirty="0" err="1" smtClean="0">
                <a:solidFill>
                  <a:srgbClr val="FF0000"/>
                </a:solidFill>
              </a:rPr>
              <a:t>designkits</a:t>
            </a:r>
            <a:r>
              <a:rPr lang="en-GB" altLang="en-US" sz="1200" b="0" dirty="0" smtClean="0">
                <a:solidFill>
                  <a:srgbClr val="FF0000"/>
                </a:solidFill>
              </a:rPr>
              <a:t>/</a:t>
            </a:r>
            <a:r>
              <a:rPr lang="en-GB" altLang="en-US" sz="1200" b="0" dirty="0" err="1" smtClean="0">
                <a:solidFill>
                  <a:srgbClr val="FF0000"/>
                </a:solidFill>
              </a:rPr>
              <a:t>ams</a:t>
            </a:r>
            <a:r>
              <a:rPr lang="en-GB" altLang="en-US" sz="1200" b="0" dirty="0" smtClean="0">
                <a:solidFill>
                  <a:srgbClr val="FF0000"/>
                </a:solidFill>
              </a:rPr>
              <a:t>/v400/</a:t>
            </a:r>
            <a:r>
              <a:rPr lang="en-GB" altLang="en-US" sz="1200" b="0" dirty="0" err="1" smtClean="0">
                <a:solidFill>
                  <a:srgbClr val="FF0000"/>
                </a:solidFill>
              </a:rPr>
              <a:t>assura</a:t>
            </a:r>
            <a:r>
              <a:rPr lang="en-GB" altLang="en-US" sz="1200" b="0" dirty="0" smtClean="0">
                <a:solidFill>
                  <a:srgbClr val="FF0000"/>
                </a:solidFill>
              </a:rPr>
              <a:t>/c35b4/c35b4/</a:t>
            </a:r>
            <a:r>
              <a:rPr lang="en-GB" altLang="en-US" sz="1200" b="0" dirty="0" err="1" smtClean="0">
                <a:solidFill>
                  <a:srgbClr val="FF0000"/>
                </a:solidFill>
              </a:rPr>
              <a:t>bind.rul</a:t>
            </a:r>
            <a:endParaRPr lang="en-GB" altLang="en-US" sz="1200" b="0" dirty="0" smtClean="0">
              <a:solidFill>
                <a:srgbClr val="FF0000"/>
              </a:solidFill>
            </a:endParaRPr>
          </a:p>
          <a:p>
            <a:pPr>
              <a:buFont typeface="+mj-lt"/>
              <a:buAutoNum type="arabicPeriod" startAt="4"/>
            </a:pPr>
            <a:r>
              <a:rPr lang="en-GB" altLang="en-US" sz="1400" b="0" dirty="0" smtClean="0"/>
              <a:t>RSF include should be </a:t>
            </a:r>
            <a:endParaRPr lang="en-GB" altLang="en-US" sz="1400" b="0" dirty="0"/>
          </a:p>
          <a:p>
            <a:pPr marL="0" indent="0">
              <a:buNone/>
            </a:pPr>
            <a:r>
              <a:rPr lang="en-GB" altLang="en-US" sz="1200" b="0" dirty="0">
                <a:solidFill>
                  <a:srgbClr val="FF0000"/>
                </a:solidFill>
              </a:rPr>
              <a:t>        /</a:t>
            </a:r>
            <a:r>
              <a:rPr lang="en-GB" altLang="en-US" sz="1200" b="0" dirty="0" smtClean="0">
                <a:solidFill>
                  <a:srgbClr val="FF0000"/>
                </a:solidFill>
              </a:rPr>
              <a:t>home/</a:t>
            </a:r>
            <a:r>
              <a:rPr lang="en-GB" altLang="en-US" sz="1200" b="0" dirty="0" err="1" smtClean="0">
                <a:solidFill>
                  <a:srgbClr val="FF0000"/>
                </a:solidFill>
              </a:rPr>
              <a:t>esdcad</a:t>
            </a:r>
            <a:r>
              <a:rPr lang="en-GB" altLang="en-US" sz="1200" b="0" dirty="0" smtClean="0">
                <a:solidFill>
                  <a:srgbClr val="FF0000"/>
                </a:solidFill>
              </a:rPr>
              <a:t>/</a:t>
            </a:r>
            <a:r>
              <a:rPr lang="en-GB" altLang="en-US" sz="1200" b="0" dirty="0" err="1" smtClean="0">
                <a:solidFill>
                  <a:srgbClr val="FF0000"/>
                </a:solidFill>
              </a:rPr>
              <a:t>designkits</a:t>
            </a:r>
            <a:r>
              <a:rPr lang="en-GB" altLang="en-US" sz="1200" b="0" dirty="0" smtClean="0">
                <a:solidFill>
                  <a:srgbClr val="FF0000"/>
                </a:solidFill>
              </a:rPr>
              <a:t>/</a:t>
            </a:r>
            <a:r>
              <a:rPr lang="en-GB" altLang="en-US" sz="1200" b="0" dirty="0" err="1" smtClean="0">
                <a:solidFill>
                  <a:srgbClr val="FF0000"/>
                </a:solidFill>
              </a:rPr>
              <a:t>ams</a:t>
            </a:r>
            <a:r>
              <a:rPr lang="en-GB" altLang="en-US" sz="1200" b="0" dirty="0" smtClean="0">
                <a:solidFill>
                  <a:srgbClr val="FF0000"/>
                </a:solidFill>
              </a:rPr>
              <a:t>/v400/</a:t>
            </a:r>
            <a:r>
              <a:rPr lang="en-GB" altLang="en-US" sz="1200" b="0" dirty="0" err="1" smtClean="0">
                <a:solidFill>
                  <a:srgbClr val="FF0000"/>
                </a:solidFill>
              </a:rPr>
              <a:t>assura</a:t>
            </a:r>
            <a:r>
              <a:rPr lang="en-GB" altLang="en-US" sz="1200" b="0" dirty="0" smtClean="0">
                <a:solidFill>
                  <a:srgbClr val="FF0000"/>
                </a:solidFill>
              </a:rPr>
              <a:t>/c35b4/c35b4/</a:t>
            </a:r>
            <a:r>
              <a:rPr lang="en-GB" altLang="en-US" sz="1200" b="0" dirty="0" err="1" smtClean="0">
                <a:solidFill>
                  <a:srgbClr val="FF0000"/>
                </a:solidFill>
              </a:rPr>
              <a:t>LVSinclude.rsf</a:t>
            </a:r>
            <a:endParaRPr lang="en-GB" altLang="en-US" sz="1200" b="0" dirty="0" smtClean="0">
              <a:solidFill>
                <a:srgbClr val="FF0000"/>
              </a:solidFill>
            </a:endParaRPr>
          </a:p>
          <a:p>
            <a:pPr marL="228600" indent="-228600">
              <a:buFont typeface="+mj-lt"/>
              <a:buAutoNum type="arabicPeriod" startAt="7"/>
            </a:pPr>
            <a:r>
              <a:rPr lang="en-GB" altLang="en-US" sz="1400" b="0" dirty="0" smtClean="0"/>
              <a:t>Select the switches </a:t>
            </a:r>
            <a:r>
              <a:rPr lang="en-GB" altLang="en-US" sz="1400" b="0" dirty="0"/>
              <a:t>option </a:t>
            </a:r>
            <a:r>
              <a:rPr lang="en-GB" altLang="en-US" sz="1400" b="0" dirty="0" smtClean="0"/>
              <a:t> </a:t>
            </a:r>
            <a:r>
              <a:rPr lang="en-GB" altLang="en-US" sz="1400" b="0" i="1" dirty="0" err="1" smtClean="0"/>
              <a:t>resimulate_extracte</a:t>
            </a:r>
            <a:r>
              <a:rPr lang="en-GB" altLang="en-US" sz="1400" b="0" dirty="0" err="1" smtClean="0"/>
              <a:t>d</a:t>
            </a:r>
            <a:r>
              <a:rPr lang="en-GB" altLang="en-US" sz="1400" b="0" dirty="0" smtClean="0"/>
              <a:t> to ensure ensures the use of this LVS run for RCX</a:t>
            </a:r>
            <a:r>
              <a:rPr lang="en-GB" altLang="en-US" sz="1400" dirty="0" smtClean="0"/>
              <a:t>.</a:t>
            </a:r>
          </a:p>
          <a:p>
            <a:pPr marL="0" indent="0">
              <a:buNone/>
            </a:pPr>
            <a:endParaRPr lang="en-GB" altLang="en-US" sz="1800" b="0" dirty="0"/>
          </a:p>
          <a:p>
            <a:pPr>
              <a:buAutoNum type="arabicPeriod" startAt="3"/>
            </a:pPr>
            <a:endParaRPr lang="en-GB" altLang="en-US" sz="1800" b="0" dirty="0" smtClean="0"/>
          </a:p>
          <a:p>
            <a:pPr marL="0" indent="0">
              <a:buNone/>
            </a:pPr>
            <a:endParaRPr lang="en-GB" altLang="en-US" sz="1800" b="0" dirty="0" smtClean="0"/>
          </a:p>
          <a:p>
            <a:pPr marL="0" indent="0" eaLnBrk="1" hangingPunct="1">
              <a:buNone/>
            </a:pPr>
            <a:endParaRPr lang="en-GB" altLang="en-US" sz="1400" b="0" dirty="0" smtClean="0"/>
          </a:p>
          <a:p>
            <a:pPr marL="0" indent="0" eaLnBrk="1" hangingPunct="1">
              <a:buNone/>
            </a:pPr>
            <a:endParaRPr lang="en-GB" altLang="en-US" sz="1800" dirty="0" smtClean="0"/>
          </a:p>
          <a:p>
            <a:pPr eaLnBrk="1" hangingPunct="1"/>
            <a:endParaRPr lang="en-GB" altLang="en-US" sz="1800" dirty="0" smtClean="0"/>
          </a:p>
        </p:txBody>
      </p:sp>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9887" y="986440"/>
            <a:ext cx="3770710" cy="477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174930" y="1329925"/>
            <a:ext cx="1108075"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en-GB" altLang="en-US" smtClean="0">
              <a:solidFill>
                <a:srgbClr val="FF0000"/>
              </a:solidFill>
              <a:latin typeface="Arial" pitchFamily="34" charset="0"/>
            </a:endParaRPr>
          </a:p>
        </p:txBody>
      </p:sp>
      <p:sp>
        <p:nvSpPr>
          <p:cNvPr id="6" name="Oval 5"/>
          <p:cNvSpPr/>
          <p:nvPr/>
        </p:nvSpPr>
        <p:spPr>
          <a:xfrm>
            <a:off x="5396753" y="2294431"/>
            <a:ext cx="137477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en-GB" altLang="en-US" smtClean="0">
              <a:solidFill>
                <a:srgbClr val="FF0000"/>
              </a:solidFill>
              <a:latin typeface="Arial" pitchFamily="34" charset="0"/>
            </a:endParaRPr>
          </a:p>
        </p:txBody>
      </p:sp>
      <p:cxnSp>
        <p:nvCxnSpPr>
          <p:cNvPr id="10" name="Straight Arrow Connector 9"/>
          <p:cNvCxnSpPr/>
          <p:nvPr/>
        </p:nvCxnSpPr>
        <p:spPr>
          <a:xfrm flipV="1">
            <a:off x="4686495" y="1596626"/>
            <a:ext cx="1488435" cy="1142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83693" y="1710925"/>
            <a:ext cx="613060" cy="6978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220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969696"/>
      </a:lt2>
      <a:accent1>
        <a:srgbClr val="E1E1FF"/>
      </a:accent1>
      <a:accent2>
        <a:srgbClr val="FFC993"/>
      </a:accent2>
      <a:accent3>
        <a:srgbClr val="FFFFFF"/>
      </a:accent3>
      <a:accent4>
        <a:srgbClr val="000000"/>
      </a:accent4>
      <a:accent5>
        <a:srgbClr val="EEEEFF"/>
      </a:accent5>
      <a:accent6>
        <a:srgbClr val="E7B685"/>
      </a:accent6>
      <a:hlink>
        <a:srgbClr val="0000FF"/>
      </a:hlink>
      <a:folHlink>
        <a:srgbClr val="FFFFA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99"/>
      </a:dk2>
      <a:lt2>
        <a:srgbClr val="969696"/>
      </a:lt2>
      <a:accent1>
        <a:srgbClr val="E1E1FF"/>
      </a:accent1>
      <a:accent2>
        <a:srgbClr val="FFC993"/>
      </a:accent2>
      <a:accent3>
        <a:srgbClr val="FFFFFF"/>
      </a:accent3>
      <a:accent4>
        <a:srgbClr val="000000"/>
      </a:accent4>
      <a:accent5>
        <a:srgbClr val="EEEEFF"/>
      </a:accent5>
      <a:accent6>
        <a:srgbClr val="E7B685"/>
      </a:accent6>
      <a:hlink>
        <a:srgbClr val="0000FF"/>
      </a:hlink>
      <a:folHlink>
        <a:srgbClr val="FFFF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9292</TotalTime>
  <Words>1319</Words>
  <Application>Microsoft Office PowerPoint</Application>
  <PresentationFormat>Letter Paper (8.5x11 in)</PresentationFormat>
  <Paragraphs>209</Paragraphs>
  <Slides>38</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Default Design</vt:lpstr>
      <vt:lpstr>CorelDRAW</vt:lpstr>
      <vt:lpstr>Extraction, LVS and   Post-layout simulation</vt:lpstr>
      <vt:lpstr>Custom Design Flow </vt:lpstr>
      <vt:lpstr>Learning Outcomes</vt:lpstr>
      <vt:lpstr>Learning Outcomes</vt:lpstr>
      <vt:lpstr>Where we left off</vt:lpstr>
      <vt:lpstr>Extraction</vt:lpstr>
      <vt:lpstr>Layout versus schematic (LVS)</vt:lpstr>
      <vt:lpstr>Layout versus schematic (LVS)</vt:lpstr>
      <vt:lpstr>Running the LVS check</vt:lpstr>
      <vt:lpstr>Layout versus schematic (LVS)</vt:lpstr>
      <vt:lpstr>Checking the LVS output</vt:lpstr>
      <vt:lpstr>Layout versus schematic (LVS)</vt:lpstr>
      <vt:lpstr>Typical LVS errors </vt:lpstr>
      <vt:lpstr>Typical LVS errors </vt:lpstr>
      <vt:lpstr>Typical LVS errors </vt:lpstr>
      <vt:lpstr>Typical LVS errors </vt:lpstr>
      <vt:lpstr>Learning Outcomes Outcomes</vt:lpstr>
      <vt:lpstr>Extraction</vt:lpstr>
      <vt:lpstr>Setup tap</vt:lpstr>
      <vt:lpstr>Extraction Tap</vt:lpstr>
      <vt:lpstr>Netlisting Tap</vt:lpstr>
      <vt:lpstr>Run the extraction</vt:lpstr>
      <vt:lpstr>The extracted view</vt:lpstr>
      <vt:lpstr>The extracted view</vt:lpstr>
      <vt:lpstr>Extracting with parasitics</vt:lpstr>
      <vt:lpstr>Learning Outcomes Outcomes</vt:lpstr>
      <vt:lpstr>Extracting with parasitics</vt:lpstr>
      <vt:lpstr>Post-layout simulation</vt:lpstr>
      <vt:lpstr>Post-layout simulation</vt:lpstr>
      <vt:lpstr>How to use the Hierarchy Editor</vt:lpstr>
      <vt:lpstr>How to use the Hierarchy Editor</vt:lpstr>
      <vt:lpstr>How to use the Hierarchy Editor</vt:lpstr>
      <vt:lpstr>How to use the Hierarchy Editor</vt:lpstr>
      <vt:lpstr>How to use the Hierarchy Editor</vt:lpstr>
      <vt:lpstr>Post-layout simulation</vt:lpstr>
      <vt:lpstr>Post-layout simulation</vt:lpstr>
      <vt:lpstr>Summary</vt:lpstr>
      <vt:lpstr>Lab: Layout</vt:lpstr>
    </vt:vector>
  </TitlesOfParts>
  <Company>Synopsys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 Shehata</dc:creator>
  <cp:lastModifiedBy>Basel Halak</cp:lastModifiedBy>
  <cp:revision>211</cp:revision>
  <dcterms:created xsi:type="dcterms:W3CDTF">2003-04-29T08:15:16Z</dcterms:created>
  <dcterms:modified xsi:type="dcterms:W3CDTF">2015-10-27T09:50:35Z</dcterms:modified>
</cp:coreProperties>
</file>