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314" r:id="rId2"/>
    <p:sldId id="355" r:id="rId3"/>
    <p:sldId id="372" r:id="rId4"/>
    <p:sldId id="258" r:id="rId5"/>
    <p:sldId id="373" r:id="rId6"/>
    <p:sldId id="354" r:id="rId7"/>
    <p:sldId id="371" r:id="rId8"/>
    <p:sldId id="315" r:id="rId9"/>
    <p:sldId id="316" r:id="rId10"/>
    <p:sldId id="318" r:id="rId11"/>
    <p:sldId id="319" r:id="rId12"/>
    <p:sldId id="320" r:id="rId13"/>
    <p:sldId id="361" r:id="rId14"/>
    <p:sldId id="322" r:id="rId15"/>
    <p:sldId id="323" r:id="rId16"/>
    <p:sldId id="324" r:id="rId17"/>
    <p:sldId id="325" r:id="rId18"/>
    <p:sldId id="374" r:id="rId19"/>
    <p:sldId id="326" r:id="rId20"/>
    <p:sldId id="347" r:id="rId21"/>
    <p:sldId id="348" r:id="rId22"/>
    <p:sldId id="349" r:id="rId23"/>
    <p:sldId id="350" r:id="rId24"/>
    <p:sldId id="327" r:id="rId25"/>
    <p:sldId id="339" r:id="rId26"/>
    <p:sldId id="340" r:id="rId27"/>
    <p:sldId id="341" r:id="rId28"/>
    <p:sldId id="342" r:id="rId29"/>
    <p:sldId id="343" r:id="rId30"/>
    <p:sldId id="344" r:id="rId31"/>
    <p:sldId id="345" r:id="rId32"/>
    <p:sldId id="362" r:id="rId33"/>
    <p:sldId id="375" r:id="rId34"/>
    <p:sldId id="363" r:id="rId35"/>
    <p:sldId id="365" r:id="rId36"/>
    <p:sldId id="367" r:id="rId37"/>
    <p:sldId id="376" r:id="rId38"/>
    <p:sldId id="368" r:id="rId39"/>
    <p:sldId id="329" r:id="rId40"/>
    <p:sldId id="330" r:id="rId41"/>
    <p:sldId id="377" r:id="rId42"/>
    <p:sldId id="331" r:id="rId43"/>
    <p:sldId id="356" r:id="rId44"/>
    <p:sldId id="357" r:id="rId45"/>
    <p:sldId id="358" r:id="rId46"/>
    <p:sldId id="359" r:id="rId47"/>
    <p:sldId id="360" r:id="rId48"/>
    <p:sldId id="312" r:id="rId49"/>
    <p:sldId id="313" r:id="rId50"/>
  </p:sldIdLst>
  <p:sldSz cx="9144000" cy="6858000" type="letter"/>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6600"/>
    <a:srgbClr val="E7E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7" autoAdjust="0"/>
    <p:restoredTop sz="63784" autoAdjust="0"/>
  </p:normalViewPr>
  <p:slideViewPr>
    <p:cSldViewPr>
      <p:cViewPr varScale="1">
        <p:scale>
          <a:sx n="66" d="100"/>
          <a:sy n="66" d="100"/>
        </p:scale>
        <p:origin x="-1764" y="-10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688" y="-72"/>
      </p:cViewPr>
      <p:guideLst>
        <p:guide orient="horz" pos="3024"/>
        <p:guide pos="2304"/>
      </p:guideLst>
    </p:cSldViewPr>
  </p:notesViewPr>
  <p:gridSpacing cx="38165" cy="3816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_rels/viewProps.xml.rels><?xml version="1.0" encoding="UTF-8" standalone="yes"?>
<Relationships xmlns="http://schemas.openxmlformats.org/package/2006/relationships"><Relationship Id="rId1"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1" y="0"/>
            <a:ext cx="3170138" cy="479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eaLnBrk="1" hangingPunct="1">
              <a:defRPr sz="1300" smtClean="0"/>
            </a:lvl1pPr>
          </a:lstStyle>
          <a:p>
            <a:pPr>
              <a:defRPr/>
            </a:pPr>
            <a:endParaRPr lang="en-US" altLang="en-US"/>
          </a:p>
        </p:txBody>
      </p:sp>
      <p:sp>
        <p:nvSpPr>
          <p:cNvPr id="19459" name="Rectangle 3"/>
          <p:cNvSpPr>
            <a:spLocks noGrp="1" noChangeArrowheads="1"/>
          </p:cNvSpPr>
          <p:nvPr>
            <p:ph type="dt" sz="quarter" idx="1"/>
          </p:nvPr>
        </p:nvSpPr>
        <p:spPr bwMode="auto">
          <a:xfrm>
            <a:off x="4145062" y="0"/>
            <a:ext cx="3170138" cy="479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eaLnBrk="1" hangingPunct="1">
              <a:defRPr sz="1300" smtClean="0"/>
            </a:lvl1pPr>
          </a:lstStyle>
          <a:p>
            <a:pPr>
              <a:defRPr/>
            </a:pPr>
            <a:endParaRPr lang="en-US" altLang="en-US"/>
          </a:p>
        </p:txBody>
      </p:sp>
      <p:sp>
        <p:nvSpPr>
          <p:cNvPr id="19460" name="Rectangle 4"/>
          <p:cNvSpPr>
            <a:spLocks noGrp="1" noChangeArrowheads="1"/>
          </p:cNvSpPr>
          <p:nvPr>
            <p:ph type="ftr" sz="quarter" idx="2"/>
          </p:nvPr>
        </p:nvSpPr>
        <p:spPr bwMode="auto">
          <a:xfrm>
            <a:off x="1" y="9121662"/>
            <a:ext cx="3170138" cy="479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eaLnBrk="1" hangingPunct="1">
              <a:defRPr sz="1300" smtClean="0"/>
            </a:lvl1pPr>
          </a:lstStyle>
          <a:p>
            <a:pPr>
              <a:defRPr/>
            </a:pPr>
            <a:endParaRPr lang="en-US" altLang="en-US"/>
          </a:p>
        </p:txBody>
      </p:sp>
      <p:sp>
        <p:nvSpPr>
          <p:cNvPr id="19461" name="Rectangle 5"/>
          <p:cNvSpPr>
            <a:spLocks noGrp="1" noChangeArrowheads="1"/>
          </p:cNvSpPr>
          <p:nvPr>
            <p:ph type="sldNum" sz="quarter" idx="3"/>
          </p:nvPr>
        </p:nvSpPr>
        <p:spPr bwMode="auto">
          <a:xfrm>
            <a:off x="4145062" y="9121662"/>
            <a:ext cx="3170138" cy="479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eaLnBrk="1" hangingPunct="1">
              <a:defRPr sz="1300" smtClean="0"/>
            </a:lvl1pPr>
          </a:lstStyle>
          <a:p>
            <a:pPr>
              <a:defRPr/>
            </a:pPr>
            <a:fld id="{85DBCC06-D965-4935-9D68-EC830C040A77}" type="slidenum">
              <a:rPr lang="en-US" altLang="en-US"/>
              <a:pPr>
                <a:defRPr/>
              </a:pPr>
              <a:t>‹#›</a:t>
            </a:fld>
            <a:endParaRPr lang="en-US" altLang="en-US"/>
          </a:p>
        </p:txBody>
      </p:sp>
    </p:spTree>
    <p:extLst>
      <p:ext uri="{BB962C8B-B14F-4D97-AF65-F5344CB8AC3E}">
        <p14:creationId xmlns:p14="http://schemas.microsoft.com/office/powerpoint/2010/main" val="1090323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4"/>
          <p:cNvSpPr>
            <a:spLocks noGrp="1" noRot="1" noChangeAspect="1" noChangeArrowheads="1" noTextEdit="1"/>
          </p:cNvSpPr>
          <p:nvPr>
            <p:ph type="sldImg" idx="2"/>
          </p:nvPr>
        </p:nvSpPr>
        <p:spPr bwMode="auto">
          <a:xfrm>
            <a:off x="376238" y="158750"/>
            <a:ext cx="6562725" cy="49228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325521" y="5245142"/>
            <a:ext cx="6664160" cy="4001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en-US" altLang="en-US" noProof="0" smtClean="0"/>
              <a:t>Notes Text Time New Roman 12pt</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a:p>
            <a:pPr lvl="0"/>
            <a:endParaRPr lang="en-US" altLang="en-US" noProof="0" smtClean="0"/>
          </a:p>
          <a:p>
            <a:pPr lvl="0"/>
            <a:r>
              <a:rPr lang="en-US" altLang="en-US" noProof="0" smtClean="0"/>
              <a:t>Line Spacing is 0.9</a:t>
            </a:r>
          </a:p>
          <a:p>
            <a:pPr lvl="0"/>
            <a:r>
              <a:rPr lang="en-US" altLang="en-US" noProof="0" smtClean="0"/>
              <a:t>Paragraph Spacing is 0.15</a:t>
            </a:r>
          </a:p>
          <a:p>
            <a:pPr lvl="0"/>
            <a:endParaRPr lang="en-US" altLang="en-US" noProof="0" smtClean="0"/>
          </a:p>
          <a:p>
            <a:pPr lvl="0"/>
            <a:r>
              <a:rPr lang="en-US" altLang="en-US" noProof="0" smtClean="0"/>
              <a:t>Commands are written in Courier New 12pt</a:t>
            </a:r>
          </a:p>
          <a:p>
            <a:pPr lvl="0"/>
            <a:endParaRPr lang="en-US" altLang="en-US" noProof="0" smtClean="0"/>
          </a:p>
        </p:txBody>
      </p:sp>
      <p:sp>
        <p:nvSpPr>
          <p:cNvPr id="41988" name="notes_unit_title"/>
          <p:cNvSpPr>
            <a:spLocks noChangeArrowheads="1"/>
          </p:cNvSpPr>
          <p:nvPr/>
        </p:nvSpPr>
        <p:spPr bwMode="gray">
          <a:xfrm>
            <a:off x="278082" y="9313775"/>
            <a:ext cx="2551814" cy="1384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1047750" eaLnBrk="0" hangingPunct="0">
              <a:defRPr sz="2400">
                <a:solidFill>
                  <a:schemeClr val="tx1"/>
                </a:solidFill>
                <a:latin typeface="Times New Roman" pitchFamily="18" charset="0"/>
              </a:defRPr>
            </a:lvl1pPr>
            <a:lvl2pPr marL="742950" indent="-285750" defTabSz="1047750" eaLnBrk="0" hangingPunct="0">
              <a:defRPr sz="2400">
                <a:solidFill>
                  <a:schemeClr val="tx1"/>
                </a:solidFill>
                <a:latin typeface="Times New Roman" pitchFamily="18" charset="0"/>
              </a:defRPr>
            </a:lvl2pPr>
            <a:lvl3pPr marL="1143000" indent="-228600" defTabSz="1047750" eaLnBrk="0" hangingPunct="0">
              <a:defRPr sz="2400">
                <a:solidFill>
                  <a:schemeClr val="tx1"/>
                </a:solidFill>
                <a:latin typeface="Times New Roman" pitchFamily="18" charset="0"/>
              </a:defRPr>
            </a:lvl3pPr>
            <a:lvl4pPr marL="1600200" indent="-228600" defTabSz="1047750" eaLnBrk="0" hangingPunct="0">
              <a:defRPr sz="2400">
                <a:solidFill>
                  <a:schemeClr val="tx1"/>
                </a:solidFill>
                <a:latin typeface="Times New Roman" pitchFamily="18" charset="0"/>
              </a:defRPr>
            </a:lvl4pPr>
            <a:lvl5pPr marL="2057400" indent="-228600" defTabSz="1047750" eaLnBrk="0" hangingPunct="0">
              <a:defRPr sz="2400">
                <a:solidFill>
                  <a:schemeClr val="tx1"/>
                </a:solidFill>
                <a:latin typeface="Times New Roman" pitchFamily="18" charset="0"/>
              </a:defRPr>
            </a:lvl5pPr>
            <a:lvl6pPr marL="2514600" indent="-228600" defTabSz="1047750" eaLnBrk="0" fontAlgn="base" hangingPunct="0">
              <a:spcBef>
                <a:spcPct val="0"/>
              </a:spcBef>
              <a:spcAft>
                <a:spcPct val="0"/>
              </a:spcAft>
              <a:defRPr sz="2400">
                <a:solidFill>
                  <a:schemeClr val="tx1"/>
                </a:solidFill>
                <a:latin typeface="Times New Roman" pitchFamily="18" charset="0"/>
              </a:defRPr>
            </a:lvl6pPr>
            <a:lvl7pPr marL="2971800" indent="-228600" defTabSz="1047750" eaLnBrk="0" fontAlgn="base" hangingPunct="0">
              <a:spcBef>
                <a:spcPct val="0"/>
              </a:spcBef>
              <a:spcAft>
                <a:spcPct val="0"/>
              </a:spcAft>
              <a:defRPr sz="2400">
                <a:solidFill>
                  <a:schemeClr val="tx1"/>
                </a:solidFill>
                <a:latin typeface="Times New Roman" pitchFamily="18" charset="0"/>
              </a:defRPr>
            </a:lvl7pPr>
            <a:lvl8pPr marL="3429000" indent="-228600" defTabSz="1047750" eaLnBrk="0" fontAlgn="base" hangingPunct="0">
              <a:spcBef>
                <a:spcPct val="0"/>
              </a:spcBef>
              <a:spcAft>
                <a:spcPct val="0"/>
              </a:spcAft>
              <a:defRPr sz="2400">
                <a:solidFill>
                  <a:schemeClr val="tx1"/>
                </a:solidFill>
                <a:latin typeface="Times New Roman" pitchFamily="18" charset="0"/>
              </a:defRPr>
            </a:lvl8pPr>
            <a:lvl9pPr marL="3886200" indent="-228600" defTabSz="1047750" eaLnBrk="0" fontAlgn="base" hangingPunct="0">
              <a:spcBef>
                <a:spcPct val="0"/>
              </a:spcBef>
              <a:spcAft>
                <a:spcPct val="0"/>
              </a:spcAft>
              <a:defRPr sz="2400">
                <a:solidFill>
                  <a:schemeClr val="tx1"/>
                </a:solidFill>
                <a:latin typeface="Times New Roman" pitchFamily="18" charset="0"/>
              </a:defRPr>
            </a:lvl9pPr>
          </a:lstStyle>
          <a:p>
            <a:pPr>
              <a:defRPr/>
            </a:pPr>
            <a:r>
              <a:rPr lang="en-US" altLang="en-US" sz="900" smtClean="0">
                <a:latin typeface="Arial" charset="0"/>
              </a:rPr>
              <a:t>Unit Title</a:t>
            </a:r>
          </a:p>
        </p:txBody>
      </p:sp>
      <p:sp>
        <p:nvSpPr>
          <p:cNvPr id="41989" name="notes_workshop_title"/>
          <p:cNvSpPr>
            <a:spLocks noChangeArrowheads="1"/>
          </p:cNvSpPr>
          <p:nvPr/>
        </p:nvSpPr>
        <p:spPr bwMode="gray">
          <a:xfrm>
            <a:off x="278082" y="9443340"/>
            <a:ext cx="2551814" cy="1384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1047750" eaLnBrk="0" hangingPunct="0">
              <a:defRPr sz="2400">
                <a:solidFill>
                  <a:schemeClr val="tx1"/>
                </a:solidFill>
                <a:latin typeface="Times New Roman" pitchFamily="18" charset="0"/>
              </a:defRPr>
            </a:lvl1pPr>
            <a:lvl2pPr marL="742950" indent="-285750" defTabSz="1047750" eaLnBrk="0" hangingPunct="0">
              <a:defRPr sz="2400">
                <a:solidFill>
                  <a:schemeClr val="tx1"/>
                </a:solidFill>
                <a:latin typeface="Times New Roman" pitchFamily="18" charset="0"/>
              </a:defRPr>
            </a:lvl2pPr>
            <a:lvl3pPr marL="1143000" indent="-228600" defTabSz="1047750" eaLnBrk="0" hangingPunct="0">
              <a:defRPr sz="2400">
                <a:solidFill>
                  <a:schemeClr val="tx1"/>
                </a:solidFill>
                <a:latin typeface="Times New Roman" pitchFamily="18" charset="0"/>
              </a:defRPr>
            </a:lvl3pPr>
            <a:lvl4pPr marL="1600200" indent="-228600" defTabSz="1047750" eaLnBrk="0" hangingPunct="0">
              <a:defRPr sz="2400">
                <a:solidFill>
                  <a:schemeClr val="tx1"/>
                </a:solidFill>
                <a:latin typeface="Times New Roman" pitchFamily="18" charset="0"/>
              </a:defRPr>
            </a:lvl4pPr>
            <a:lvl5pPr marL="2057400" indent="-228600" defTabSz="1047750" eaLnBrk="0" hangingPunct="0">
              <a:defRPr sz="2400">
                <a:solidFill>
                  <a:schemeClr val="tx1"/>
                </a:solidFill>
                <a:latin typeface="Times New Roman" pitchFamily="18" charset="0"/>
              </a:defRPr>
            </a:lvl5pPr>
            <a:lvl6pPr marL="2514600" indent="-228600" defTabSz="1047750" eaLnBrk="0" fontAlgn="base" hangingPunct="0">
              <a:spcBef>
                <a:spcPct val="0"/>
              </a:spcBef>
              <a:spcAft>
                <a:spcPct val="0"/>
              </a:spcAft>
              <a:defRPr sz="2400">
                <a:solidFill>
                  <a:schemeClr val="tx1"/>
                </a:solidFill>
                <a:latin typeface="Times New Roman" pitchFamily="18" charset="0"/>
              </a:defRPr>
            </a:lvl6pPr>
            <a:lvl7pPr marL="2971800" indent="-228600" defTabSz="1047750" eaLnBrk="0" fontAlgn="base" hangingPunct="0">
              <a:spcBef>
                <a:spcPct val="0"/>
              </a:spcBef>
              <a:spcAft>
                <a:spcPct val="0"/>
              </a:spcAft>
              <a:defRPr sz="2400">
                <a:solidFill>
                  <a:schemeClr val="tx1"/>
                </a:solidFill>
                <a:latin typeface="Times New Roman" pitchFamily="18" charset="0"/>
              </a:defRPr>
            </a:lvl7pPr>
            <a:lvl8pPr marL="3429000" indent="-228600" defTabSz="1047750" eaLnBrk="0" fontAlgn="base" hangingPunct="0">
              <a:spcBef>
                <a:spcPct val="0"/>
              </a:spcBef>
              <a:spcAft>
                <a:spcPct val="0"/>
              </a:spcAft>
              <a:defRPr sz="2400">
                <a:solidFill>
                  <a:schemeClr val="tx1"/>
                </a:solidFill>
                <a:latin typeface="Times New Roman" pitchFamily="18" charset="0"/>
              </a:defRPr>
            </a:lvl8pPr>
            <a:lvl9pPr marL="3886200" indent="-228600" defTabSz="1047750" eaLnBrk="0" fontAlgn="base" hangingPunct="0">
              <a:spcBef>
                <a:spcPct val="0"/>
              </a:spcBef>
              <a:spcAft>
                <a:spcPct val="0"/>
              </a:spcAft>
              <a:defRPr sz="2400">
                <a:solidFill>
                  <a:schemeClr val="tx1"/>
                </a:solidFill>
                <a:latin typeface="Times New Roman" pitchFamily="18" charset="0"/>
              </a:defRPr>
            </a:lvl9pPr>
          </a:lstStyle>
          <a:p>
            <a:pPr>
              <a:defRPr/>
            </a:pPr>
            <a:r>
              <a:rPr lang="en-US" altLang="en-US" sz="900" smtClean="0">
                <a:latin typeface="Arial" charset="0"/>
              </a:rPr>
              <a:t>Workshop Title</a:t>
            </a:r>
          </a:p>
        </p:txBody>
      </p:sp>
      <p:sp>
        <p:nvSpPr>
          <p:cNvPr id="41990" name="notes_unit_page_number"/>
          <p:cNvSpPr>
            <a:spLocks noChangeArrowheads="1"/>
          </p:cNvSpPr>
          <p:nvPr/>
        </p:nvSpPr>
        <p:spPr bwMode="gray">
          <a:xfrm>
            <a:off x="6474411" y="9313775"/>
            <a:ext cx="554529"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1028700">
              <a:defRPr sz="2400">
                <a:solidFill>
                  <a:schemeClr val="tx1"/>
                </a:solidFill>
                <a:latin typeface="Times New Roman" pitchFamily="18" charset="0"/>
              </a:defRPr>
            </a:lvl1pPr>
            <a:lvl2pPr marL="742950" indent="-285750" defTabSz="1028700">
              <a:defRPr sz="2400">
                <a:solidFill>
                  <a:schemeClr val="tx1"/>
                </a:solidFill>
                <a:latin typeface="Times New Roman" pitchFamily="18" charset="0"/>
              </a:defRPr>
            </a:lvl2pPr>
            <a:lvl3pPr marL="1143000" indent="-228600" defTabSz="1028700">
              <a:defRPr sz="2400">
                <a:solidFill>
                  <a:schemeClr val="tx1"/>
                </a:solidFill>
                <a:latin typeface="Times New Roman" pitchFamily="18" charset="0"/>
              </a:defRPr>
            </a:lvl3pPr>
            <a:lvl4pPr marL="1600200" indent="-228600" defTabSz="1028700">
              <a:defRPr sz="2400">
                <a:solidFill>
                  <a:schemeClr val="tx1"/>
                </a:solidFill>
                <a:latin typeface="Times New Roman" pitchFamily="18" charset="0"/>
              </a:defRPr>
            </a:lvl4pPr>
            <a:lvl5pPr marL="2057400" indent="-228600" defTabSz="1028700">
              <a:defRPr sz="2400">
                <a:solidFill>
                  <a:schemeClr val="tx1"/>
                </a:solidFill>
                <a:latin typeface="Times New Roman" pitchFamily="18" charset="0"/>
              </a:defRPr>
            </a:lvl5pPr>
            <a:lvl6pPr marL="2514600" indent="-228600" defTabSz="1028700" eaLnBrk="0" fontAlgn="base" hangingPunct="0">
              <a:spcBef>
                <a:spcPct val="0"/>
              </a:spcBef>
              <a:spcAft>
                <a:spcPct val="0"/>
              </a:spcAft>
              <a:defRPr sz="2400">
                <a:solidFill>
                  <a:schemeClr val="tx1"/>
                </a:solidFill>
                <a:latin typeface="Times New Roman" pitchFamily="18" charset="0"/>
              </a:defRPr>
            </a:lvl6pPr>
            <a:lvl7pPr marL="2971800" indent="-228600" defTabSz="1028700" eaLnBrk="0" fontAlgn="base" hangingPunct="0">
              <a:spcBef>
                <a:spcPct val="0"/>
              </a:spcBef>
              <a:spcAft>
                <a:spcPct val="0"/>
              </a:spcAft>
              <a:defRPr sz="2400">
                <a:solidFill>
                  <a:schemeClr val="tx1"/>
                </a:solidFill>
                <a:latin typeface="Times New Roman" pitchFamily="18" charset="0"/>
              </a:defRPr>
            </a:lvl7pPr>
            <a:lvl8pPr marL="3429000" indent="-228600" defTabSz="1028700" eaLnBrk="0" fontAlgn="base" hangingPunct="0">
              <a:spcBef>
                <a:spcPct val="0"/>
              </a:spcBef>
              <a:spcAft>
                <a:spcPct val="0"/>
              </a:spcAft>
              <a:defRPr sz="2400">
                <a:solidFill>
                  <a:schemeClr val="tx1"/>
                </a:solidFill>
                <a:latin typeface="Times New Roman" pitchFamily="18" charset="0"/>
              </a:defRPr>
            </a:lvl8pPr>
            <a:lvl9pPr marL="3886200" indent="-228600" defTabSz="1028700" eaLnBrk="0" fontAlgn="base" hangingPunct="0">
              <a:spcBef>
                <a:spcPct val="0"/>
              </a:spcBef>
              <a:spcAft>
                <a:spcPct val="0"/>
              </a:spcAft>
              <a:defRPr sz="2400">
                <a:solidFill>
                  <a:schemeClr val="tx1"/>
                </a:solidFill>
                <a:latin typeface="Times New Roman" pitchFamily="18" charset="0"/>
              </a:defRPr>
            </a:lvl9pPr>
          </a:lstStyle>
          <a:p>
            <a:pPr algn="r">
              <a:lnSpc>
                <a:spcPct val="90000"/>
              </a:lnSpc>
              <a:defRPr/>
            </a:pPr>
            <a:r>
              <a:rPr lang="en-US" altLang="en-US" sz="1000" b="1" smtClean="0">
                <a:latin typeface="Arial" pitchFamily="34" charset="0"/>
              </a:rPr>
              <a:t>1-</a:t>
            </a:r>
            <a:fld id="{3AF3A537-2A47-4B42-B787-577803D8660D}" type="slidenum">
              <a:rPr lang="en-US" altLang="en-US" sz="1000" b="1" smtClean="0">
                <a:latin typeface="Arial" pitchFamily="34" charset="0"/>
              </a:rPr>
              <a:pPr algn="r">
                <a:lnSpc>
                  <a:spcPct val="90000"/>
                </a:lnSpc>
                <a:defRPr/>
              </a:pPr>
              <a:t>‹#›</a:t>
            </a:fld>
            <a:endParaRPr lang="en-US" altLang="en-US" sz="1000" b="1" smtClean="0">
              <a:latin typeface="Arial" pitchFamily="34" charset="0"/>
            </a:endParaRPr>
          </a:p>
        </p:txBody>
      </p:sp>
      <p:sp>
        <p:nvSpPr>
          <p:cNvPr id="52231" name="Line 11"/>
          <p:cNvSpPr>
            <a:spLocks noChangeShapeType="1"/>
          </p:cNvSpPr>
          <p:nvPr/>
        </p:nvSpPr>
        <p:spPr bwMode="gray">
          <a:xfrm>
            <a:off x="282991" y="9306328"/>
            <a:ext cx="6749221"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86" name="Text Box 14"/>
          <p:cNvSpPr txBox="1">
            <a:spLocks noChangeArrowheads="1"/>
          </p:cNvSpPr>
          <p:nvPr/>
        </p:nvSpPr>
        <p:spPr bwMode="auto">
          <a:xfrm>
            <a:off x="3791734" y="9389727"/>
            <a:ext cx="372957"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90600">
              <a:defRPr sz="2400">
                <a:solidFill>
                  <a:schemeClr val="tx1"/>
                </a:solidFill>
                <a:latin typeface="Times New Roman" pitchFamily="18" charset="0"/>
              </a:defRPr>
            </a:lvl1pPr>
            <a:lvl2pPr marL="495300" defTabSz="990600">
              <a:defRPr sz="2400">
                <a:solidFill>
                  <a:schemeClr val="tx1"/>
                </a:solidFill>
                <a:latin typeface="Times New Roman" pitchFamily="18" charset="0"/>
              </a:defRPr>
            </a:lvl2pPr>
            <a:lvl3pPr marL="990600" defTabSz="990600">
              <a:defRPr sz="2400">
                <a:solidFill>
                  <a:schemeClr val="tx1"/>
                </a:solidFill>
                <a:latin typeface="Times New Roman" pitchFamily="18" charset="0"/>
              </a:defRPr>
            </a:lvl3pPr>
            <a:lvl4pPr marL="1485900" defTabSz="990600">
              <a:defRPr sz="2400">
                <a:solidFill>
                  <a:schemeClr val="tx1"/>
                </a:solidFill>
                <a:latin typeface="Times New Roman" pitchFamily="18" charset="0"/>
              </a:defRPr>
            </a:lvl4pPr>
            <a:lvl5pPr marL="1981200" defTabSz="990600">
              <a:defRPr sz="2400">
                <a:solidFill>
                  <a:schemeClr val="tx1"/>
                </a:solidFill>
                <a:latin typeface="Times New Roman" pitchFamily="18" charset="0"/>
              </a:defRPr>
            </a:lvl5pPr>
            <a:lvl6pPr marL="2438400" defTabSz="990600" fontAlgn="base">
              <a:spcBef>
                <a:spcPct val="0"/>
              </a:spcBef>
              <a:spcAft>
                <a:spcPct val="0"/>
              </a:spcAft>
              <a:defRPr sz="2400">
                <a:solidFill>
                  <a:schemeClr val="tx1"/>
                </a:solidFill>
                <a:latin typeface="Times New Roman" pitchFamily="18" charset="0"/>
              </a:defRPr>
            </a:lvl6pPr>
            <a:lvl7pPr marL="2895600" defTabSz="990600" fontAlgn="base">
              <a:spcBef>
                <a:spcPct val="0"/>
              </a:spcBef>
              <a:spcAft>
                <a:spcPct val="0"/>
              </a:spcAft>
              <a:defRPr sz="2400">
                <a:solidFill>
                  <a:schemeClr val="tx1"/>
                </a:solidFill>
                <a:latin typeface="Times New Roman" pitchFamily="18" charset="0"/>
              </a:defRPr>
            </a:lvl7pPr>
            <a:lvl8pPr marL="3352800" defTabSz="990600" fontAlgn="base">
              <a:spcBef>
                <a:spcPct val="0"/>
              </a:spcBef>
              <a:spcAft>
                <a:spcPct val="0"/>
              </a:spcAft>
              <a:defRPr sz="2400">
                <a:solidFill>
                  <a:schemeClr val="tx1"/>
                </a:solidFill>
                <a:latin typeface="Times New Roman" pitchFamily="18" charset="0"/>
              </a:defRPr>
            </a:lvl8pPr>
            <a:lvl9pPr marL="3810000" defTabSz="990600" fontAlgn="base">
              <a:spcBef>
                <a:spcPct val="0"/>
              </a:spcBef>
              <a:spcAft>
                <a:spcPct val="0"/>
              </a:spcAft>
              <a:defRPr sz="2400">
                <a:solidFill>
                  <a:schemeClr val="tx1"/>
                </a:solidFill>
                <a:latin typeface="Times New Roman" pitchFamily="18" charset="0"/>
              </a:defRPr>
            </a:lvl9pPr>
          </a:lstStyle>
          <a:p>
            <a:pPr>
              <a:spcBef>
                <a:spcPct val="50000"/>
              </a:spcBef>
              <a:defRPr/>
            </a:pPr>
            <a:r>
              <a:rPr lang="en-US" sz="900" b="1" smtClean="0">
                <a:latin typeface="Arial" charset="0"/>
                <a:cs typeface="Arial" charset="0"/>
              </a:rPr>
              <a:t>© </a:t>
            </a:r>
            <a:r>
              <a:rPr lang="en-US" sz="900" b="1" smtClean="0">
                <a:latin typeface="Arial" charset="0"/>
              </a:rPr>
              <a:t>2005</a:t>
            </a:r>
          </a:p>
        </p:txBody>
      </p:sp>
    </p:spTree>
    <p:extLst>
      <p:ext uri="{BB962C8B-B14F-4D97-AF65-F5344CB8AC3E}">
        <p14:creationId xmlns:p14="http://schemas.microsoft.com/office/powerpoint/2010/main" val="373422333"/>
      </p:ext>
    </p:extLst>
  </p:cSld>
  <p:clrMap bg1="lt1" tx1="dk1" bg2="lt2" tx2="dk2" accent1="accent1" accent2="accent2" accent3="accent3" accent4="accent4" accent5="accent5" accent6="accent6" hlink="hlink" folHlink="folHlink"/>
  <p:notesStyle>
    <a:lvl1pPr algn="l" defTabSz="230188" rtl="0" eaLnBrk="0" fontAlgn="base" hangingPunct="0">
      <a:lnSpc>
        <a:spcPct val="90000"/>
      </a:lnSpc>
      <a:spcBef>
        <a:spcPct val="0"/>
      </a:spcBef>
      <a:spcAft>
        <a:spcPct val="15000"/>
      </a:spcAft>
      <a:buSzPct val="70000"/>
      <a:buFont typeface="Wingdings" pitchFamily="2" charset="2"/>
      <a:defRPr sz="1200" kern="1200">
        <a:solidFill>
          <a:schemeClr val="tx1"/>
        </a:solidFill>
        <a:latin typeface="Times New Roman" pitchFamily="18" charset="0"/>
        <a:ea typeface="+mn-ea"/>
        <a:cs typeface="+mn-cs"/>
      </a:defRPr>
    </a:lvl1pPr>
    <a:lvl2pPr marL="230188" indent="-1588" algn="l" defTabSz="230188" rtl="0" eaLnBrk="0" fontAlgn="base" hangingPunct="0">
      <a:lnSpc>
        <a:spcPct val="90000"/>
      </a:lnSpc>
      <a:spcBef>
        <a:spcPct val="0"/>
      </a:spcBef>
      <a:spcAft>
        <a:spcPct val="15000"/>
      </a:spcAft>
      <a:defRPr sz="1200" kern="1200">
        <a:solidFill>
          <a:schemeClr val="tx1"/>
        </a:solidFill>
        <a:latin typeface="Times New Roman" pitchFamily="18" charset="0"/>
        <a:ea typeface="+mn-ea"/>
        <a:cs typeface="+mn-cs"/>
      </a:defRPr>
    </a:lvl2pPr>
    <a:lvl3pPr marL="458788" algn="l" defTabSz="230188" rtl="0" eaLnBrk="0" fontAlgn="base" hangingPunct="0">
      <a:lnSpc>
        <a:spcPct val="90000"/>
      </a:lnSpc>
      <a:spcBef>
        <a:spcPct val="0"/>
      </a:spcBef>
      <a:spcAft>
        <a:spcPct val="15000"/>
      </a:spcAft>
      <a:defRPr sz="1200" kern="1200">
        <a:solidFill>
          <a:schemeClr val="tx1"/>
        </a:solidFill>
        <a:latin typeface="Times New Roman" pitchFamily="18" charset="0"/>
        <a:ea typeface="+mn-ea"/>
        <a:cs typeface="+mn-cs"/>
      </a:defRPr>
    </a:lvl3pPr>
    <a:lvl4pPr marL="688975" indent="-1588" algn="l" defTabSz="230188" rtl="0" eaLnBrk="0" fontAlgn="base" hangingPunct="0">
      <a:lnSpc>
        <a:spcPct val="90000"/>
      </a:lnSpc>
      <a:spcBef>
        <a:spcPct val="0"/>
      </a:spcBef>
      <a:spcAft>
        <a:spcPct val="15000"/>
      </a:spcAft>
      <a:defRPr sz="1200" kern="1200">
        <a:solidFill>
          <a:schemeClr val="tx1"/>
        </a:solidFill>
        <a:latin typeface="Times New Roman" pitchFamily="18" charset="0"/>
        <a:ea typeface="+mn-ea"/>
        <a:cs typeface="+mn-cs"/>
      </a:defRPr>
    </a:lvl4pPr>
    <a:lvl5pPr marL="917575" algn="l" defTabSz="230188" rtl="0" eaLnBrk="0" fontAlgn="base" hangingPunct="0">
      <a:lnSpc>
        <a:spcPct val="90000"/>
      </a:lnSpc>
      <a:spcBef>
        <a:spcPct val="0"/>
      </a:spcBef>
      <a:spcAft>
        <a:spcPct val="1500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376238" y="158750"/>
            <a:ext cx="6562725" cy="4922838"/>
          </a:xfrm>
          <a:ln/>
        </p:spPr>
      </p:sp>
      <p:sp>
        <p:nvSpPr>
          <p:cNvPr id="53251"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94740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158750"/>
            <a:ext cx="6562725" cy="4922838"/>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476566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158750"/>
            <a:ext cx="6562725" cy="4922838"/>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897447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158750"/>
            <a:ext cx="6562725" cy="4922838"/>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37577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158750"/>
            <a:ext cx="6562725" cy="4922838"/>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643975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158750"/>
            <a:ext cx="6562725" cy="4922838"/>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840832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158750"/>
            <a:ext cx="6562725" cy="4922838"/>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775843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158750"/>
            <a:ext cx="6562725" cy="4922838"/>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8984626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158750"/>
            <a:ext cx="6562725" cy="4922838"/>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27043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376238" y="158750"/>
            <a:ext cx="6562725" cy="4922838"/>
          </a:xfrm>
          <a:ln/>
        </p:spPr>
      </p:sp>
      <p:sp>
        <p:nvSpPr>
          <p:cNvPr id="55299" name="Rectangle 3"/>
          <p:cNvSpPr>
            <a:spLocks noGrp="1" noChangeArrowheads="1"/>
          </p:cNvSpPr>
          <p:nvPr>
            <p:ph type="body" idx="1"/>
          </p:nvPr>
        </p:nvSpPr>
        <p:spPr>
          <a:noFill/>
        </p:spPr>
        <p:txBody>
          <a:bodyPr/>
          <a:lstStyle/>
          <a:p>
            <a:pPr eaLnBrk="1" hangingPunct="1"/>
            <a:endParaRPr lang="en-GB" altLang="en-US" smtClean="0">
              <a:solidFill>
                <a:schemeClr val="hlink"/>
              </a:solidFill>
            </a:endParaRPr>
          </a:p>
        </p:txBody>
      </p:sp>
    </p:spTree>
    <p:extLst>
      <p:ext uri="{BB962C8B-B14F-4D97-AF65-F5344CB8AC3E}">
        <p14:creationId xmlns:p14="http://schemas.microsoft.com/office/powerpoint/2010/main" val="2553895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158750"/>
            <a:ext cx="6562725" cy="4922838"/>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434600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376238" y="158750"/>
            <a:ext cx="6562725" cy="4922838"/>
          </a:xfrm>
          <a:ln/>
        </p:spPr>
      </p:sp>
      <p:sp>
        <p:nvSpPr>
          <p:cNvPr id="542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4276" name="Slide Number Placeholder 3"/>
          <p:cNvSpPr>
            <a:spLocks noGrp="1"/>
          </p:cNvSpPr>
          <p:nvPr>
            <p:ph type="sldNum" sz="quarter" idx="4294967295"/>
          </p:nvPr>
        </p:nvSpPr>
        <p:spPr bwMode="auto">
          <a:xfrm>
            <a:off x="4143427" y="9118683"/>
            <a:ext cx="3170138" cy="4810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033" tIns="49016" rIns="98033" bIns="49016"/>
          <a:lstStyle>
            <a:lvl1pPr>
              <a:lnSpc>
                <a:spcPct val="90000"/>
              </a:lnSpc>
              <a:spcAft>
                <a:spcPct val="15000"/>
              </a:spcAft>
              <a:buSzPct val="70000"/>
              <a:buFont typeface="Wingdings" pitchFamily="2" charset="2"/>
              <a:defRPr sz="1200">
                <a:solidFill>
                  <a:schemeClr val="tx1"/>
                </a:solidFill>
                <a:latin typeface="Times New Roman" pitchFamily="18" charset="0"/>
              </a:defRPr>
            </a:lvl1pPr>
            <a:lvl2pPr marL="742950" indent="-285750">
              <a:lnSpc>
                <a:spcPct val="90000"/>
              </a:lnSpc>
              <a:spcAft>
                <a:spcPct val="15000"/>
              </a:spcAft>
              <a:defRPr sz="1200">
                <a:solidFill>
                  <a:schemeClr val="tx1"/>
                </a:solidFill>
                <a:latin typeface="Times New Roman" pitchFamily="18" charset="0"/>
              </a:defRPr>
            </a:lvl2pPr>
            <a:lvl3pPr marL="1143000" indent="-228600">
              <a:lnSpc>
                <a:spcPct val="90000"/>
              </a:lnSpc>
              <a:spcAft>
                <a:spcPct val="15000"/>
              </a:spcAft>
              <a:defRPr sz="1200">
                <a:solidFill>
                  <a:schemeClr val="tx1"/>
                </a:solidFill>
                <a:latin typeface="Times New Roman" pitchFamily="18" charset="0"/>
              </a:defRPr>
            </a:lvl3pPr>
            <a:lvl4pPr marL="1600200" indent="-228600">
              <a:lnSpc>
                <a:spcPct val="90000"/>
              </a:lnSpc>
              <a:spcAft>
                <a:spcPct val="15000"/>
              </a:spcAft>
              <a:defRPr sz="1200">
                <a:solidFill>
                  <a:schemeClr val="tx1"/>
                </a:solidFill>
                <a:latin typeface="Times New Roman" pitchFamily="18" charset="0"/>
              </a:defRPr>
            </a:lvl4pPr>
            <a:lvl5pPr marL="2057400" indent="-228600">
              <a:lnSpc>
                <a:spcPct val="90000"/>
              </a:lnSpc>
              <a:spcAft>
                <a:spcPct val="15000"/>
              </a:spcAft>
              <a:defRPr sz="1200">
                <a:solidFill>
                  <a:schemeClr val="tx1"/>
                </a:solidFill>
                <a:latin typeface="Times New Roman" pitchFamily="18" charset="0"/>
              </a:defRPr>
            </a:lvl5pPr>
            <a:lvl6pPr marL="2514600" indent="-228600" eaLnBrk="0" fontAlgn="base" hangingPunct="0">
              <a:lnSpc>
                <a:spcPct val="90000"/>
              </a:lnSpc>
              <a:spcBef>
                <a:spcPct val="0"/>
              </a:spcBef>
              <a:spcAft>
                <a:spcPct val="15000"/>
              </a:spcAft>
              <a:defRPr sz="1200">
                <a:solidFill>
                  <a:schemeClr val="tx1"/>
                </a:solidFill>
                <a:latin typeface="Times New Roman" pitchFamily="18" charset="0"/>
              </a:defRPr>
            </a:lvl6pPr>
            <a:lvl7pPr marL="2971800" indent="-228600" eaLnBrk="0" fontAlgn="base" hangingPunct="0">
              <a:lnSpc>
                <a:spcPct val="90000"/>
              </a:lnSpc>
              <a:spcBef>
                <a:spcPct val="0"/>
              </a:spcBef>
              <a:spcAft>
                <a:spcPct val="15000"/>
              </a:spcAft>
              <a:defRPr sz="1200">
                <a:solidFill>
                  <a:schemeClr val="tx1"/>
                </a:solidFill>
                <a:latin typeface="Times New Roman" pitchFamily="18" charset="0"/>
              </a:defRPr>
            </a:lvl7pPr>
            <a:lvl8pPr marL="3429000" indent="-228600" eaLnBrk="0" fontAlgn="base" hangingPunct="0">
              <a:lnSpc>
                <a:spcPct val="90000"/>
              </a:lnSpc>
              <a:spcBef>
                <a:spcPct val="0"/>
              </a:spcBef>
              <a:spcAft>
                <a:spcPct val="15000"/>
              </a:spcAft>
              <a:defRPr sz="1200">
                <a:solidFill>
                  <a:schemeClr val="tx1"/>
                </a:solidFill>
                <a:latin typeface="Times New Roman" pitchFamily="18" charset="0"/>
              </a:defRPr>
            </a:lvl8pPr>
            <a:lvl9pPr marL="3886200" indent="-228600" eaLnBrk="0" fontAlgn="base" hangingPunct="0">
              <a:lnSpc>
                <a:spcPct val="90000"/>
              </a:lnSpc>
              <a:spcBef>
                <a:spcPct val="0"/>
              </a:spcBef>
              <a:spcAft>
                <a:spcPct val="15000"/>
              </a:spcAft>
              <a:defRPr sz="1200">
                <a:solidFill>
                  <a:schemeClr val="tx1"/>
                </a:solidFill>
                <a:latin typeface="Times New Roman" pitchFamily="18" charset="0"/>
              </a:defRPr>
            </a:lvl9pPr>
          </a:lstStyle>
          <a:p>
            <a:pPr eaLnBrk="1" hangingPunct="1">
              <a:lnSpc>
                <a:spcPct val="100000"/>
              </a:lnSpc>
              <a:spcAft>
                <a:spcPct val="0"/>
              </a:spcAft>
              <a:buSzTx/>
              <a:buFontTx/>
              <a:buNone/>
            </a:pPr>
            <a:fld id="{5A9F2881-9022-4339-8781-31F5C45DB2BE}" type="slidenum">
              <a:rPr lang="en-US" altLang="en-US" sz="2400"/>
              <a:pPr eaLnBrk="1" hangingPunct="1">
                <a:lnSpc>
                  <a:spcPct val="100000"/>
                </a:lnSpc>
                <a:spcAft>
                  <a:spcPct val="0"/>
                </a:spcAft>
                <a:buSzTx/>
                <a:buFontTx/>
                <a:buNone/>
              </a:pPr>
              <a:t>2</a:t>
            </a:fld>
            <a:endParaRPr lang="en-US" altLang="en-US" sz="2400"/>
          </a:p>
        </p:txBody>
      </p:sp>
    </p:spTree>
    <p:extLst>
      <p:ext uri="{BB962C8B-B14F-4D97-AF65-F5344CB8AC3E}">
        <p14:creationId xmlns:p14="http://schemas.microsoft.com/office/powerpoint/2010/main" val="2324488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376238" y="158750"/>
            <a:ext cx="6562725" cy="4922838"/>
          </a:xfrm>
          <a:ln/>
        </p:spPr>
      </p:sp>
      <p:sp>
        <p:nvSpPr>
          <p:cNvPr id="57347" name="Notes Placeholder 2"/>
          <p:cNvSpPr>
            <a:spLocks noGrp="1"/>
          </p:cNvSpPr>
          <p:nvPr>
            <p:ph type="body" idx="1"/>
          </p:nvPr>
        </p:nvSpPr>
        <p:spPr>
          <a:noFill/>
        </p:spPr>
        <p:txBody>
          <a:bodyPr/>
          <a:lstStyle/>
          <a:p>
            <a:r>
              <a:rPr lang="en-GB" altLang="en-US" b="1" smtClean="0"/>
              <a:t>How high (in 2D) does the cell needs to be? </a:t>
            </a:r>
          </a:p>
          <a:p>
            <a:r>
              <a:rPr lang="en-GB" altLang="en-US" smtClean="0"/>
              <a:t>If you want to use this cell as an additional cell in standard cell, then the dimensions of this cell should comply the specifications in terms of height for that library</a:t>
            </a:r>
          </a:p>
          <a:p>
            <a:endParaRPr lang="en-GB" altLang="en-US" smtClean="0"/>
          </a:p>
          <a:p>
            <a:r>
              <a:rPr lang="en-GB" altLang="en-US" b="1" smtClean="0"/>
              <a:t>About Standard Cells</a:t>
            </a:r>
          </a:p>
          <a:p>
            <a:r>
              <a:rPr lang="en-GB" altLang="en-US" smtClean="0"/>
              <a:t>First, a brief overview of standard cells:</a:t>
            </a:r>
          </a:p>
          <a:p>
            <a:r>
              <a:rPr lang="en-GB" altLang="en-US" smtClean="0"/>
              <a:t>When a circuit design is synthesized, high-level code written in (usually) Verilog or VHDL is converted</a:t>
            </a:r>
          </a:p>
          <a:p>
            <a:r>
              <a:rPr lang="en-GB" altLang="en-US" smtClean="0"/>
              <a:t>to a collection of generic logic gates and other generic elements.</a:t>
            </a:r>
          </a:p>
          <a:p>
            <a:r>
              <a:rPr lang="en-GB" altLang="en-US" smtClean="0"/>
              <a:t>·</a:t>
            </a:r>
          </a:p>
          <a:p>
            <a:r>
              <a:rPr lang="en-GB" altLang="en-US" smtClean="0"/>
              <a:t>Then, these generic cells are mapped to a particular library of pre-built VLSI circuits, such as the cells in</a:t>
            </a:r>
          </a:p>
          <a:p>
            <a:r>
              <a:rPr lang="en-GB" altLang="en-US" smtClean="0"/>
              <a:t>our "NCL Library".</a:t>
            </a:r>
          </a:p>
          <a:p>
            <a:r>
              <a:rPr lang="en-GB" altLang="en-US" smtClean="0"/>
              <a:t>·</a:t>
            </a:r>
          </a:p>
          <a:p>
            <a:r>
              <a:rPr lang="en-GB" altLang="en-US" smtClean="0"/>
              <a:t>These "standard cells" all follow the same layout rules: they are all of the same height - only the width</a:t>
            </a:r>
          </a:p>
          <a:p>
            <a:r>
              <a:rPr lang="en-GB" altLang="en-US" smtClean="0"/>
              <a:t>can vary; they all have a VCC and GND rail running along the top and bottom of the cell; the top half of</a:t>
            </a:r>
          </a:p>
          <a:p>
            <a:r>
              <a:rPr lang="en-GB" altLang="en-US" smtClean="0"/>
              <a:t>the cell is an n-well.</a:t>
            </a:r>
          </a:p>
          <a:p>
            <a:r>
              <a:rPr lang="en-GB" altLang="en-US" smtClean="0"/>
              <a:t>·</a:t>
            </a:r>
          </a:p>
          <a:p>
            <a:r>
              <a:rPr lang="en-GB" altLang="en-US" smtClean="0"/>
              <a:t>· On the chip itself, these cells are layed out in rows, with common VCC and GND rails.</a:t>
            </a:r>
          </a:p>
        </p:txBody>
      </p:sp>
    </p:spTree>
    <p:extLst>
      <p:ext uri="{BB962C8B-B14F-4D97-AF65-F5344CB8AC3E}">
        <p14:creationId xmlns:p14="http://schemas.microsoft.com/office/powerpoint/2010/main" val="10723909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376238" y="158750"/>
            <a:ext cx="6562725" cy="4922838"/>
          </a:xfrm>
          <a:ln/>
        </p:spPr>
      </p:sp>
      <p:sp>
        <p:nvSpPr>
          <p:cNvPr id="58371" name="Notes Placeholder 2"/>
          <p:cNvSpPr>
            <a:spLocks noGrp="1"/>
          </p:cNvSpPr>
          <p:nvPr>
            <p:ph type="body" idx="1"/>
          </p:nvPr>
        </p:nvSpPr>
        <p:spPr>
          <a:noFill/>
        </p:spPr>
        <p:txBody>
          <a:bodyPr/>
          <a:lstStyle/>
          <a:p>
            <a:endParaRPr lang="en-GB" altLang="en-US" smtClean="0"/>
          </a:p>
        </p:txBody>
      </p:sp>
    </p:spTree>
    <p:extLst>
      <p:ext uri="{BB962C8B-B14F-4D97-AF65-F5344CB8AC3E}">
        <p14:creationId xmlns:p14="http://schemas.microsoft.com/office/powerpoint/2010/main" val="443461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376238" y="158750"/>
            <a:ext cx="6562725" cy="4922838"/>
          </a:xfrm>
          <a:ln/>
        </p:spPr>
      </p:sp>
      <p:sp>
        <p:nvSpPr>
          <p:cNvPr id="59395" name="Notes Placeholder 2"/>
          <p:cNvSpPr>
            <a:spLocks noGrp="1"/>
          </p:cNvSpPr>
          <p:nvPr>
            <p:ph type="body" idx="1"/>
          </p:nvPr>
        </p:nvSpPr>
        <p:spPr>
          <a:noFill/>
        </p:spPr>
        <p:txBody>
          <a:bodyPr/>
          <a:lstStyle/>
          <a:p>
            <a:r>
              <a:rPr lang="en-GB" altLang="en-US" smtClean="0"/>
              <a:t>This is needed because this process is P-well (the black area is p-substrate) process so we need to extend the n-well around the PMOS</a:t>
            </a:r>
          </a:p>
          <a:p>
            <a:endParaRPr lang="en-GB" altLang="en-US" smtClean="0"/>
          </a:p>
          <a:p>
            <a:r>
              <a:rPr lang="en-GB" altLang="en-US" b="1" smtClean="0"/>
              <a:t>Drawing the N-Well </a:t>
            </a:r>
            <a:endParaRPr lang="en-GB" altLang="en-US" smtClean="0"/>
          </a:p>
          <a:p>
            <a:r>
              <a:rPr lang="en-GB" altLang="en-US" smtClean="0"/>
              <a:t>In this process, the silicon substrate is originally doped with p-type impurities. NMOS transistors can be realized on this p-type substrate simply by creating n-type diffusion areas. For the PMOS transistors however a different approach must be taken: A larger n-type region (n-well) must be created, which acts like a substrate for the PMOS transistors. </a:t>
            </a:r>
          </a:p>
          <a:p>
            <a:r>
              <a:rPr lang="en-GB" altLang="en-US" smtClean="0"/>
              <a:t>From the process point of view, the n-well is one of the first structures to be formed on the surface during fabrication. Here we chose to draw the n-well after almost everything else is finished. Note that the drawing sequence of different layers in a mask layout is completely arbitrary, it does not have to follow the actual fabrication sequence. </a:t>
            </a:r>
          </a:p>
        </p:txBody>
      </p:sp>
    </p:spTree>
    <p:extLst>
      <p:ext uri="{BB962C8B-B14F-4D97-AF65-F5344CB8AC3E}">
        <p14:creationId xmlns:p14="http://schemas.microsoft.com/office/powerpoint/2010/main" val="38883660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376238" y="158750"/>
            <a:ext cx="6562725" cy="4922838"/>
          </a:xfrm>
          <a:ln/>
        </p:spPr>
      </p:sp>
      <p:sp>
        <p:nvSpPr>
          <p:cNvPr id="60419" name="Notes Placeholder 2"/>
          <p:cNvSpPr>
            <a:spLocks noGrp="1"/>
          </p:cNvSpPr>
          <p:nvPr>
            <p:ph type="body" idx="1"/>
          </p:nvPr>
        </p:nvSpPr>
        <p:spPr>
          <a:noFill/>
        </p:spPr>
        <p:txBody>
          <a:bodyPr/>
          <a:lstStyle/>
          <a:p>
            <a:r>
              <a:rPr lang="en-GB" altLang="en-US" smtClean="0"/>
              <a:t>This is just to achieve higher Ohmic contact between the vdd and the PMOS by extending the PPLUS around the PMOS and connecting it to the NPLUS around the contact, other reason for this is to create a standard cell. This step might not exists in different technologies</a:t>
            </a:r>
          </a:p>
          <a:p>
            <a:endParaRPr lang="en-GB" altLang="en-US" smtClean="0"/>
          </a:p>
        </p:txBody>
      </p:sp>
    </p:spTree>
    <p:extLst>
      <p:ext uri="{BB962C8B-B14F-4D97-AF65-F5344CB8AC3E}">
        <p14:creationId xmlns:p14="http://schemas.microsoft.com/office/powerpoint/2010/main" val="41782346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376238" y="158750"/>
            <a:ext cx="6562725" cy="4922838"/>
          </a:xfrm>
          <a:ln/>
        </p:spPr>
      </p:sp>
      <p:sp>
        <p:nvSpPr>
          <p:cNvPr id="61443" name="Notes Placeholder 2"/>
          <p:cNvSpPr>
            <a:spLocks noGrp="1"/>
          </p:cNvSpPr>
          <p:nvPr>
            <p:ph type="body" idx="1"/>
          </p:nvPr>
        </p:nvSpPr>
        <p:spPr>
          <a:noFill/>
        </p:spPr>
        <p:txBody>
          <a:bodyPr/>
          <a:lstStyle/>
          <a:p>
            <a:endParaRPr lang="en-GB" altLang="en-US" smtClean="0"/>
          </a:p>
        </p:txBody>
      </p:sp>
    </p:spTree>
    <p:extLst>
      <p:ext uri="{BB962C8B-B14F-4D97-AF65-F5344CB8AC3E}">
        <p14:creationId xmlns:p14="http://schemas.microsoft.com/office/powerpoint/2010/main" val="11299706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376238" y="158750"/>
            <a:ext cx="6562725" cy="4922838"/>
          </a:xfrm>
          <a:ln/>
        </p:spPr>
      </p:sp>
      <p:sp>
        <p:nvSpPr>
          <p:cNvPr id="62467" name="Notes Placeholder 2"/>
          <p:cNvSpPr>
            <a:spLocks noGrp="1"/>
          </p:cNvSpPr>
          <p:nvPr>
            <p:ph type="body" idx="1"/>
          </p:nvPr>
        </p:nvSpPr>
        <p:spPr>
          <a:noFill/>
        </p:spPr>
        <p:txBody>
          <a:bodyPr/>
          <a:lstStyle/>
          <a:p>
            <a:endParaRPr lang="en-GB" altLang="en-US" smtClean="0"/>
          </a:p>
          <a:p>
            <a:r>
              <a:rPr lang="en-GB" altLang="en-US" smtClean="0"/>
              <a:t>This is the low ohmic contact of the bulk (nwell) to vdd. </a:t>
            </a:r>
          </a:p>
          <a:p>
            <a:endParaRPr lang="en-GB" altLang="en-US" smtClean="0"/>
          </a:p>
        </p:txBody>
      </p:sp>
    </p:spTree>
    <p:extLst>
      <p:ext uri="{BB962C8B-B14F-4D97-AF65-F5344CB8AC3E}">
        <p14:creationId xmlns:p14="http://schemas.microsoft.com/office/powerpoint/2010/main" val="32014084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376238" y="158750"/>
            <a:ext cx="6562725" cy="4922838"/>
          </a:xfrm>
          <a:ln/>
        </p:spPr>
      </p:sp>
      <p:sp>
        <p:nvSpPr>
          <p:cNvPr id="63491" name="Notes Placeholder 2"/>
          <p:cNvSpPr>
            <a:spLocks noGrp="1"/>
          </p:cNvSpPr>
          <p:nvPr>
            <p:ph type="body" idx="1"/>
          </p:nvPr>
        </p:nvSpPr>
        <p:spPr>
          <a:noFill/>
        </p:spPr>
        <p:txBody>
          <a:bodyPr/>
          <a:lstStyle/>
          <a:p>
            <a:r>
              <a:rPr lang="en-GB" altLang="en-US" smtClean="0"/>
              <a:t>This is just to achieve higher Ohmic contact between the gnd and the NMOS by extending the NPLUS around the NMOS and connecting it to the PPLUS around the contact, other reason for this is to create a standard cell. This step might not exists in different technologies</a:t>
            </a:r>
          </a:p>
        </p:txBody>
      </p:sp>
    </p:spTree>
    <p:extLst>
      <p:ext uri="{BB962C8B-B14F-4D97-AF65-F5344CB8AC3E}">
        <p14:creationId xmlns:p14="http://schemas.microsoft.com/office/powerpoint/2010/main" val="38663782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158750"/>
            <a:ext cx="6562725" cy="4922838"/>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8693821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376238" y="158750"/>
            <a:ext cx="6562725" cy="4922838"/>
          </a:xfrm>
          <a:ln/>
        </p:spPr>
      </p:sp>
      <p:sp>
        <p:nvSpPr>
          <p:cNvPr id="64515" name="Notes Placeholder 2"/>
          <p:cNvSpPr>
            <a:spLocks noGrp="1"/>
          </p:cNvSpPr>
          <p:nvPr>
            <p:ph type="body" idx="1"/>
          </p:nvPr>
        </p:nvSpPr>
        <p:spPr>
          <a:noFill/>
        </p:spPr>
        <p:txBody>
          <a:bodyPr/>
          <a:lstStyle/>
          <a:p>
            <a:endParaRPr lang="en-GB" altLang="en-US" smtClean="0"/>
          </a:p>
          <a:p>
            <a:r>
              <a:rPr lang="en-GB" altLang="en-US" smtClean="0"/>
              <a:t>This is the low ohmic contact of the bulk (pwell/p-substrate) to gnd. </a:t>
            </a:r>
          </a:p>
          <a:p>
            <a:endParaRPr lang="en-GB" altLang="en-US" smtClean="0"/>
          </a:p>
        </p:txBody>
      </p:sp>
    </p:spTree>
    <p:extLst>
      <p:ext uri="{BB962C8B-B14F-4D97-AF65-F5344CB8AC3E}">
        <p14:creationId xmlns:p14="http://schemas.microsoft.com/office/powerpoint/2010/main" val="28826141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158750"/>
            <a:ext cx="6562725" cy="4922838"/>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823535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158750"/>
            <a:ext cx="6562725" cy="4922838"/>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447244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158750"/>
            <a:ext cx="6562725" cy="4922838"/>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407714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158750"/>
            <a:ext cx="6562725" cy="4922838"/>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4098357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376238" y="158750"/>
            <a:ext cx="6562725" cy="4922838"/>
          </a:xfrm>
          <a:ln/>
        </p:spPr>
      </p:sp>
      <p:sp>
        <p:nvSpPr>
          <p:cNvPr id="66563" name="Notes Placeholder 2"/>
          <p:cNvSpPr>
            <a:spLocks noGrp="1"/>
          </p:cNvSpPr>
          <p:nvPr>
            <p:ph type="body" idx="1"/>
          </p:nvPr>
        </p:nvSpPr>
        <p:spPr>
          <a:noFill/>
        </p:spPr>
        <p:txBody>
          <a:bodyPr/>
          <a:lstStyle/>
          <a:p>
            <a:r>
              <a:rPr lang="en-GB" altLang="en-US" b="1" smtClean="0"/>
              <a:t>On which layer(s) do the pins need to be? </a:t>
            </a:r>
            <a:r>
              <a:rPr lang="en-GB" altLang="en-US" smtClean="0"/>
              <a:t>The vdd and gnd pins might need to be on metal 1 layer, but</a:t>
            </a:r>
          </a:p>
          <a:p>
            <a:r>
              <a:rPr lang="en-GB" altLang="en-US" smtClean="0"/>
              <a:t>the input/output pins might need to be on different layers (metal 2). Again, if you plan to use this cell with other</a:t>
            </a:r>
          </a:p>
          <a:p>
            <a:r>
              <a:rPr lang="en-GB" altLang="en-US" smtClean="0"/>
              <a:t>cells, you need to make sure you know the specs</a:t>
            </a:r>
          </a:p>
          <a:p>
            <a:endParaRPr lang="en-GB" altLang="en-US" smtClean="0"/>
          </a:p>
        </p:txBody>
      </p:sp>
    </p:spTree>
    <p:extLst>
      <p:ext uri="{BB962C8B-B14F-4D97-AF65-F5344CB8AC3E}">
        <p14:creationId xmlns:p14="http://schemas.microsoft.com/office/powerpoint/2010/main" val="28119632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376238" y="158750"/>
            <a:ext cx="6562725" cy="4922838"/>
          </a:xfrm>
          <a:ln/>
        </p:spPr>
      </p:sp>
      <p:sp>
        <p:nvSpPr>
          <p:cNvPr id="55299" name="Rectangle 3"/>
          <p:cNvSpPr>
            <a:spLocks noGrp="1" noChangeArrowheads="1"/>
          </p:cNvSpPr>
          <p:nvPr>
            <p:ph type="body" idx="1"/>
          </p:nvPr>
        </p:nvSpPr>
        <p:spPr>
          <a:noFill/>
        </p:spPr>
        <p:txBody>
          <a:bodyPr/>
          <a:lstStyle/>
          <a:p>
            <a:pPr eaLnBrk="1" hangingPunct="1"/>
            <a:endParaRPr lang="en-GB" altLang="en-US" smtClean="0">
              <a:solidFill>
                <a:schemeClr val="hlink"/>
              </a:solidFill>
            </a:endParaRPr>
          </a:p>
        </p:txBody>
      </p:sp>
    </p:spTree>
    <p:extLst>
      <p:ext uri="{BB962C8B-B14F-4D97-AF65-F5344CB8AC3E}">
        <p14:creationId xmlns:p14="http://schemas.microsoft.com/office/powerpoint/2010/main" val="41693052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158750"/>
            <a:ext cx="6562725" cy="4922838"/>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6435621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158750"/>
            <a:ext cx="6562725" cy="4922838"/>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9648842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158750"/>
            <a:ext cx="6562725" cy="4922838"/>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3125504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158750"/>
            <a:ext cx="6562725" cy="4922838"/>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0820362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158750"/>
            <a:ext cx="6562725" cy="4922838"/>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4121698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158750"/>
            <a:ext cx="6562725" cy="4922838"/>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414054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376238" y="158750"/>
            <a:ext cx="6562725" cy="4922838"/>
          </a:xfrm>
          <a:ln/>
        </p:spPr>
      </p:sp>
      <p:sp>
        <p:nvSpPr>
          <p:cNvPr id="55299" name="Rectangle 3"/>
          <p:cNvSpPr>
            <a:spLocks noGrp="1" noChangeArrowheads="1"/>
          </p:cNvSpPr>
          <p:nvPr>
            <p:ph type="body" idx="1"/>
          </p:nvPr>
        </p:nvSpPr>
        <p:spPr>
          <a:noFill/>
        </p:spPr>
        <p:txBody>
          <a:bodyPr/>
          <a:lstStyle/>
          <a:p>
            <a:pPr eaLnBrk="1" hangingPunct="1"/>
            <a:endParaRPr lang="en-GB" altLang="en-US" smtClean="0">
              <a:solidFill>
                <a:schemeClr val="hlink"/>
              </a:solidFill>
            </a:endParaRPr>
          </a:p>
        </p:txBody>
      </p:sp>
    </p:spTree>
    <p:extLst>
      <p:ext uri="{BB962C8B-B14F-4D97-AF65-F5344CB8AC3E}">
        <p14:creationId xmlns:p14="http://schemas.microsoft.com/office/powerpoint/2010/main" val="12482023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158750"/>
            <a:ext cx="6562725" cy="4922838"/>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8751167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158750"/>
            <a:ext cx="6562725" cy="4922838"/>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7815657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158750"/>
            <a:ext cx="6562725" cy="4922838"/>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372190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376238" y="158750"/>
            <a:ext cx="6562725" cy="4922838"/>
          </a:xfrm>
          <a:ln/>
        </p:spPr>
      </p:sp>
      <p:sp>
        <p:nvSpPr>
          <p:cNvPr id="675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his means that the amount of metal1 shapes in your design is less</a:t>
            </a:r>
            <a:br>
              <a:rPr lang="en-GB" altLang="en-US" smtClean="0"/>
            </a:br>
            <a:r>
              <a:rPr lang="en-GB" altLang="en-US" smtClean="0"/>
              <a:t>that 30% of the chip area. 30% is the minimum required.</a:t>
            </a:r>
            <a:br>
              <a:rPr lang="en-GB" altLang="en-US" smtClean="0"/>
            </a:br>
            <a:r>
              <a:rPr lang="en-GB" altLang="en-US" smtClean="0"/>
              <a:t>Depending on the process you're working on, the min MET1 density could</a:t>
            </a:r>
            <a:br>
              <a:rPr lang="en-GB" altLang="en-US" smtClean="0"/>
            </a:br>
            <a:r>
              <a:rPr lang="en-GB" altLang="en-US" smtClean="0"/>
              <a:t>be required at both chip level or 'window' level. Let me explain.</a:t>
            </a:r>
            <a:br>
              <a:rPr lang="en-GB" altLang="en-US" smtClean="0"/>
            </a:br>
            <a:r>
              <a:rPr lang="en-GB" altLang="en-US" smtClean="0"/>
              <a:t>Suppose your die size is 1000um*1000um. In order to achieve a good</a:t>
            </a:r>
            <a:br>
              <a:rPr lang="en-GB" altLang="en-US" smtClean="0"/>
            </a:br>
            <a:r>
              <a:rPr lang="en-GB" altLang="en-US" smtClean="0"/>
              <a:t>planarity and to make the metal etching as required, your foundry will</a:t>
            </a:r>
            <a:br>
              <a:rPr lang="en-GB" altLang="en-US" smtClean="0"/>
            </a:br>
            <a:r>
              <a:rPr lang="en-GB" altLang="en-US" smtClean="0"/>
              <a:t>ask for a minimum of 30% of metal1 over the entire die. That's a</a:t>
            </a:r>
            <a:br>
              <a:rPr lang="en-GB" altLang="en-US" smtClean="0"/>
            </a:br>
            <a:r>
              <a:rPr lang="en-GB" altLang="en-US" smtClean="0"/>
              <a:t>global density rule. Let's suppose you've got a very dense digital</a:t>
            </a:r>
            <a:br>
              <a:rPr lang="en-GB" altLang="en-US" smtClean="0"/>
            </a:br>
            <a:r>
              <a:rPr lang="en-GB" altLang="en-US" smtClean="0"/>
              <a:t>bloc as the half of your die. I guess this would be enough to achieve</a:t>
            </a:r>
            <a:br>
              <a:rPr lang="en-GB" altLang="en-US" smtClean="0"/>
            </a:br>
            <a:r>
              <a:rPr lang="en-GB" altLang="en-US" smtClean="0"/>
              <a:t>the required density even the other half of the die is fairly 'empty'.</a:t>
            </a:r>
            <a:br>
              <a:rPr lang="en-GB" altLang="en-US" smtClean="0"/>
            </a:br>
            <a:r>
              <a:rPr lang="en-GB" altLang="en-US" smtClean="0"/>
              <a:t>But some processes don't support big metal density gradients between</a:t>
            </a:r>
            <a:br>
              <a:rPr lang="en-GB" altLang="en-US" smtClean="0"/>
            </a:br>
            <a:r>
              <a:rPr lang="en-GB" altLang="en-US" smtClean="0"/>
              <a:t>different areas. In this case, foundries put in place 'Local' density</a:t>
            </a:r>
            <a:br>
              <a:rPr lang="en-GB" altLang="en-US" smtClean="0"/>
            </a:br>
            <a:r>
              <a:rPr lang="en-GB" altLang="en-US" smtClean="0"/>
              <a:t>rules as well. An example is a min MEt1 density is required by windows</a:t>
            </a:r>
            <a:br>
              <a:rPr lang="en-GB" altLang="en-US" smtClean="0"/>
            </a:br>
            <a:r>
              <a:rPr lang="en-GB" altLang="en-US" smtClean="0"/>
              <a:t>of 100um*100um. In this case, your DRC engine will parse your die as a</a:t>
            </a:r>
            <a:br>
              <a:rPr lang="en-GB" altLang="en-US" smtClean="0"/>
            </a:br>
            <a:r>
              <a:rPr lang="en-GB" altLang="en-US" smtClean="0"/>
              <a:t>matrix of 100*100 squares and make the density check in there. Hope it</a:t>
            </a:r>
            <a:br>
              <a:rPr lang="en-GB" altLang="en-US" smtClean="0"/>
            </a:br>
            <a:r>
              <a:rPr lang="en-GB" altLang="en-US" smtClean="0"/>
              <a:t>is clear for you. As I said earlier, density is very important for</a:t>
            </a:r>
            <a:br>
              <a:rPr lang="en-GB" altLang="en-US" smtClean="0"/>
            </a:br>
            <a:r>
              <a:rPr lang="en-GB" altLang="en-US" smtClean="0"/>
              <a:t>planarity and pattern etching. It is important to avoid the dishing/</a:t>
            </a:r>
            <a:br>
              <a:rPr lang="en-GB" altLang="en-US" smtClean="0"/>
            </a:br>
            <a:r>
              <a:rPr lang="en-GB" altLang="en-US" smtClean="0"/>
              <a:t>erosion in the modern nanotechnologies with Copper BE.</a:t>
            </a:r>
            <a:br>
              <a:rPr lang="en-GB" altLang="en-US" smtClean="0"/>
            </a:br>
            <a:r>
              <a:rPr lang="en-GB" altLang="en-US" smtClean="0"/>
              <a:t>Many IP designers are complaining about the density rules being</a:t>
            </a:r>
            <a:br>
              <a:rPr lang="en-GB" altLang="en-US" smtClean="0"/>
            </a:br>
            <a:r>
              <a:rPr lang="en-GB" altLang="en-US" smtClean="0"/>
              <a:t>checked at IP level. Many of them ask to check the densities at chip</a:t>
            </a:r>
            <a:br>
              <a:rPr lang="en-GB" altLang="en-US" smtClean="0"/>
            </a:br>
            <a:r>
              <a:rPr lang="en-GB" altLang="en-US" smtClean="0"/>
              <a:t>TOP level only. I've seen many TOP assembly engineers struggling to</a:t>
            </a:r>
            <a:br>
              <a:rPr lang="en-GB" altLang="en-US" smtClean="0"/>
            </a:br>
            <a:r>
              <a:rPr lang="en-GB" altLang="en-US" smtClean="0"/>
              <a:t>reach the density because the IPs haven't been thought with regards to</a:t>
            </a:r>
            <a:br>
              <a:rPr lang="en-GB" altLang="en-US" smtClean="0"/>
            </a:br>
            <a:r>
              <a:rPr lang="en-GB" altLang="en-US" smtClean="0"/>
              <a:t>this problem. So my point of view is to take this into account at the</a:t>
            </a:r>
            <a:br>
              <a:rPr lang="en-GB" altLang="en-US" smtClean="0"/>
            </a:br>
            <a:r>
              <a:rPr lang="en-GB" altLang="en-US" smtClean="0"/>
              <a:t>early stages.</a:t>
            </a:r>
            <a:br>
              <a:rPr lang="en-GB" altLang="en-US" smtClean="0"/>
            </a:br>
            <a:r>
              <a:rPr lang="en-GB" altLang="en-US" smtClean="0"/>
              <a:t>So how to solve this problem ? you just need to add 'dummy' MEt1</a:t>
            </a:r>
            <a:br>
              <a:rPr lang="en-GB" altLang="en-US" smtClean="0"/>
            </a:br>
            <a:r>
              <a:rPr lang="en-GB" altLang="en-US" smtClean="0"/>
              <a:t>shapes into your layout. These are floating bits of metals without any</a:t>
            </a:r>
            <a:br>
              <a:rPr lang="en-GB" altLang="en-US" smtClean="0"/>
            </a:br>
            <a:r>
              <a:rPr lang="en-GB" altLang="en-US" smtClean="0"/>
              <a:t>electrical functionality. Well, you've to be careful though because</a:t>
            </a:r>
            <a:br>
              <a:rPr lang="en-GB" altLang="en-US" smtClean="0"/>
            </a:br>
            <a:r>
              <a:rPr lang="en-GB" altLang="en-US" smtClean="0"/>
              <a:t>those pieces of metals are adding some parasitic to your true design.</a:t>
            </a:r>
            <a:br>
              <a:rPr lang="en-GB" altLang="en-US" smtClean="0"/>
            </a:br>
            <a:r>
              <a:rPr lang="en-GB" altLang="en-US" smtClean="0"/>
              <a:t>Many 'modern' PDKs come with 'dummy filling' procedures that saves you</a:t>
            </a:r>
            <a:br>
              <a:rPr lang="en-GB" altLang="en-US" smtClean="0"/>
            </a:br>
            <a:r>
              <a:rPr lang="en-GB" altLang="en-US" smtClean="0"/>
              <a:t>from a hand-made filling. Please ask your PDK provider.</a:t>
            </a:r>
          </a:p>
        </p:txBody>
      </p:sp>
    </p:spTree>
    <p:extLst>
      <p:ext uri="{BB962C8B-B14F-4D97-AF65-F5344CB8AC3E}">
        <p14:creationId xmlns:p14="http://schemas.microsoft.com/office/powerpoint/2010/main" val="11256592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158750"/>
            <a:ext cx="6562725" cy="4922838"/>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9702082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158750"/>
            <a:ext cx="6562725" cy="4922838"/>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2788826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158750"/>
            <a:ext cx="6562725" cy="4922838"/>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1975038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158750"/>
            <a:ext cx="6562725" cy="4922838"/>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9488543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376238" y="158750"/>
            <a:ext cx="6562725" cy="4922838"/>
          </a:xfrm>
          <a:ln/>
        </p:spPr>
      </p:sp>
      <p:sp>
        <p:nvSpPr>
          <p:cNvPr id="68611" name="Rectangle 3"/>
          <p:cNvSpPr>
            <a:spLocks noGrp="1" noChangeArrowheads="1"/>
          </p:cNvSpPr>
          <p:nvPr>
            <p:ph type="body" idx="1"/>
          </p:nvPr>
        </p:nvSpPr>
        <p:spPr>
          <a:noFill/>
        </p:spPr>
        <p:txBody>
          <a:bodyPr/>
          <a:lstStyle/>
          <a:p>
            <a:pPr eaLnBrk="1" hangingPunct="1"/>
            <a:endParaRPr lang="en-GB" altLang="en-US" smtClean="0">
              <a:solidFill>
                <a:schemeClr val="hlink"/>
              </a:solidFill>
            </a:endParaRPr>
          </a:p>
        </p:txBody>
      </p:sp>
    </p:spTree>
    <p:extLst>
      <p:ext uri="{BB962C8B-B14F-4D97-AF65-F5344CB8AC3E}">
        <p14:creationId xmlns:p14="http://schemas.microsoft.com/office/powerpoint/2010/main" val="18342533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376238" y="158750"/>
            <a:ext cx="6562725" cy="4922838"/>
          </a:xfrm>
          <a:ln/>
        </p:spPr>
      </p:sp>
      <p:sp>
        <p:nvSpPr>
          <p:cNvPr id="69635" name="Rectangle 3"/>
          <p:cNvSpPr>
            <a:spLocks noGrp="1" noChangeArrowheads="1"/>
          </p:cNvSpPr>
          <p:nvPr>
            <p:ph type="body" idx="1"/>
          </p:nvPr>
        </p:nvSpPr>
        <p:spPr>
          <a:noFill/>
        </p:spPr>
        <p:txBody>
          <a:bodyPr/>
          <a:lstStyle/>
          <a:p>
            <a:pPr eaLnBrk="1" hangingPunct="1"/>
            <a:endParaRPr lang="en-GB" altLang="en-US" smtClean="0">
              <a:solidFill>
                <a:schemeClr val="hlink"/>
              </a:solidFill>
            </a:endParaRPr>
          </a:p>
        </p:txBody>
      </p:sp>
    </p:spTree>
    <p:extLst>
      <p:ext uri="{BB962C8B-B14F-4D97-AF65-F5344CB8AC3E}">
        <p14:creationId xmlns:p14="http://schemas.microsoft.com/office/powerpoint/2010/main" val="2285644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376238" y="158750"/>
            <a:ext cx="6562725" cy="4922838"/>
          </a:xfrm>
          <a:ln/>
        </p:spPr>
      </p:sp>
      <p:sp>
        <p:nvSpPr>
          <p:cNvPr id="55299" name="Rectangle 3"/>
          <p:cNvSpPr>
            <a:spLocks noGrp="1" noChangeArrowheads="1"/>
          </p:cNvSpPr>
          <p:nvPr>
            <p:ph type="body" idx="1"/>
          </p:nvPr>
        </p:nvSpPr>
        <p:spPr>
          <a:noFill/>
        </p:spPr>
        <p:txBody>
          <a:bodyPr/>
          <a:lstStyle/>
          <a:p>
            <a:pPr eaLnBrk="1" hangingPunct="1"/>
            <a:endParaRPr lang="en-GB" altLang="en-US" smtClean="0">
              <a:solidFill>
                <a:schemeClr val="hlink"/>
              </a:solidFill>
            </a:endParaRPr>
          </a:p>
        </p:txBody>
      </p:sp>
    </p:spTree>
    <p:extLst>
      <p:ext uri="{BB962C8B-B14F-4D97-AF65-F5344CB8AC3E}">
        <p14:creationId xmlns:p14="http://schemas.microsoft.com/office/powerpoint/2010/main" val="2696168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376238" y="158750"/>
            <a:ext cx="6562725" cy="4922838"/>
          </a:xfrm>
          <a:ln/>
        </p:spPr>
      </p:sp>
      <p:sp>
        <p:nvSpPr>
          <p:cNvPr id="56323" name="Notes Placeholder 2"/>
          <p:cNvSpPr>
            <a:spLocks noGrp="1"/>
          </p:cNvSpPr>
          <p:nvPr>
            <p:ph type="body" idx="1"/>
          </p:nvPr>
        </p:nvSpPr>
        <p:spPr>
          <a:noFill/>
        </p:spPr>
        <p:txBody>
          <a:bodyPr/>
          <a:lstStyle/>
          <a:p>
            <a:r>
              <a:rPr lang="en-GB" altLang="en-US" smtClean="0"/>
              <a:t>This is what we will try to create using Cadence tools</a:t>
            </a:r>
          </a:p>
        </p:txBody>
      </p:sp>
    </p:spTree>
    <p:extLst>
      <p:ext uri="{BB962C8B-B14F-4D97-AF65-F5344CB8AC3E}">
        <p14:creationId xmlns:p14="http://schemas.microsoft.com/office/powerpoint/2010/main" val="432038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158750"/>
            <a:ext cx="6562725" cy="4922838"/>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891435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158750"/>
            <a:ext cx="6562725" cy="4922838"/>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99644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158750"/>
            <a:ext cx="6562725" cy="4922838"/>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601056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0" y="1873250"/>
            <a:ext cx="9144000" cy="1143000"/>
          </a:xfrm>
        </p:spPr>
        <p:txBody>
          <a:bodyPr lIns="914400" tIns="0" rIns="182880" bIns="0"/>
          <a:lstStyle>
            <a:lvl1pPr>
              <a:defRPr/>
            </a:lvl1pPr>
          </a:lstStyle>
          <a:p>
            <a:pPr lvl="0"/>
            <a:r>
              <a:rPr lang="en-US" noProof="0" smtClean="0"/>
              <a:t>Click to edit Master title style</a:t>
            </a:r>
          </a:p>
        </p:txBody>
      </p:sp>
      <p:sp>
        <p:nvSpPr>
          <p:cNvPr id="37891" name="Rectangle 3"/>
          <p:cNvSpPr>
            <a:spLocks noGrp="1" noChangeArrowheads="1"/>
          </p:cNvSpPr>
          <p:nvPr>
            <p:ph type="subTitle" idx="1"/>
          </p:nvPr>
        </p:nvSpPr>
        <p:spPr>
          <a:xfrm>
            <a:off x="2192338" y="3656013"/>
            <a:ext cx="6307137" cy="2741612"/>
          </a:xfrm>
        </p:spPr>
        <p:txBody>
          <a:bodyPr/>
          <a:lstStyle>
            <a:lvl1pPr marL="0" indent="0">
              <a:buFont typeface="Wingdings" pitchFamily="2" charset="2"/>
              <a:buNone/>
              <a:defRPr/>
            </a:lvl1pPr>
          </a:lstStyle>
          <a:p>
            <a:pPr lvl="0"/>
            <a:r>
              <a:rPr lang="en-US" noProof="0" smtClean="0"/>
              <a:t>Click to edit Master subtitle style</a:t>
            </a:r>
          </a:p>
        </p:txBody>
      </p:sp>
    </p:spTree>
    <p:extLst>
      <p:ext uri="{BB962C8B-B14F-4D97-AF65-F5344CB8AC3E}">
        <p14:creationId xmlns:p14="http://schemas.microsoft.com/office/powerpoint/2010/main" val="404105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12235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45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0"/>
            <a:ext cx="6705600" cy="6124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25129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00576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79432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3400" y="1400175"/>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00175"/>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46470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9619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291670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7591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91548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95336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731838"/>
          </a:xfrm>
          <a:prstGeom prst="rect">
            <a:avLst/>
          </a:prstGeom>
          <a:solidFill>
            <a:srgbClr val="E7E7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33400" y="1400175"/>
            <a:ext cx="80772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Body Text (Bullet is Wingdings, 80%, 24 point bold Arial, indent 0.4)</a:t>
            </a:r>
          </a:p>
          <a:p>
            <a:pPr lvl="1"/>
            <a:r>
              <a:rPr lang="en-US" altLang="en-US" smtClean="0"/>
              <a:t>Second Level (Bullet is Wingdings, 70% of text; 22 point Arial, indent 0.5 and 0.8)</a:t>
            </a:r>
          </a:p>
          <a:p>
            <a:pPr lvl="2"/>
            <a:r>
              <a:rPr lang="en-US" altLang="en-US" smtClean="0"/>
              <a:t>Third Level (Bullet is Wingdings, 60% of text; 20 point Arial, indent at 1.1 and 1.4.)</a:t>
            </a:r>
          </a:p>
        </p:txBody>
      </p:sp>
      <p:sp>
        <p:nvSpPr>
          <p:cNvPr id="1028" name="Rectangle 7"/>
          <p:cNvSpPr>
            <a:spLocks noChangeArrowheads="1"/>
          </p:cNvSpPr>
          <p:nvPr/>
        </p:nvSpPr>
        <p:spPr bwMode="auto">
          <a:xfrm>
            <a:off x="8594725" y="6492875"/>
            <a:ext cx="54927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566A0A06-96BC-440C-B9A9-82D9A35296E9}" type="slidenum">
              <a:rPr lang="en-US" altLang="en-US" b="1" smtClean="0">
                <a:solidFill>
                  <a:schemeClr val="tx2"/>
                </a:solidFill>
                <a:latin typeface="Arial" pitchFamily="34" charset="0"/>
              </a:rPr>
              <a:pPr>
                <a:defRPr/>
              </a:pPr>
              <a:t>‹#›</a:t>
            </a:fld>
            <a:endParaRPr lang="en-US" altLang="en-US" b="1" smtClean="0">
              <a:solidFill>
                <a:schemeClr val="tx2"/>
              </a:solidFill>
              <a:latin typeface="Arial" pitchFamily="34" charset="0"/>
            </a:endParaRPr>
          </a:p>
        </p:txBody>
      </p:sp>
      <p:sp>
        <p:nvSpPr>
          <p:cNvPr id="1029" name="Line 9"/>
          <p:cNvSpPr>
            <a:spLocks noChangeShapeType="1"/>
          </p:cNvSpPr>
          <p:nvPr/>
        </p:nvSpPr>
        <p:spPr bwMode="black">
          <a:xfrm>
            <a:off x="0" y="754063"/>
            <a:ext cx="9144000" cy="0"/>
          </a:xfrm>
          <a:prstGeom prst="line">
            <a:avLst/>
          </a:prstGeom>
          <a:noFill/>
          <a:ln w="63500">
            <a:solidFill>
              <a:srgbClr val="B9B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31" name="Text Box 11"/>
          <p:cNvSpPr txBox="1">
            <a:spLocks noChangeArrowheads="1"/>
          </p:cNvSpPr>
          <p:nvPr/>
        </p:nvSpPr>
        <p:spPr bwMode="auto">
          <a:xfrm>
            <a:off x="282575" y="6548438"/>
            <a:ext cx="7456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GB" sz="1400" b="1" smtClean="0">
                <a:solidFill>
                  <a:schemeClr val="tx2"/>
                </a:solidFill>
                <a:latin typeface="Univers" pitchFamily="34" charset="0"/>
              </a:rPr>
              <a:t>School of Electronics and Computer Science, University of Southampton, UK</a:t>
            </a:r>
          </a:p>
        </p:txBody>
      </p:sp>
      <p:grpSp>
        <p:nvGrpSpPr>
          <p:cNvPr id="1032" name="Group 730"/>
          <p:cNvGrpSpPr>
            <a:grpSpLocks/>
          </p:cNvGrpSpPr>
          <p:nvPr/>
        </p:nvGrpSpPr>
        <p:grpSpPr bwMode="auto">
          <a:xfrm>
            <a:off x="7929563" y="0"/>
            <a:ext cx="1184275" cy="688975"/>
            <a:chOff x="4995" y="0"/>
            <a:chExt cx="746" cy="434"/>
          </a:xfrm>
        </p:grpSpPr>
        <p:sp>
          <p:nvSpPr>
            <p:cNvPr id="1033" name="AutoShape 13"/>
            <p:cNvSpPr>
              <a:spLocks noChangeAspect="1" noChangeArrowheads="1" noTextEdit="1"/>
            </p:cNvSpPr>
            <p:nvPr userDrawn="1"/>
          </p:nvSpPr>
          <p:spPr bwMode="auto">
            <a:xfrm>
              <a:off x="4995" y="0"/>
              <a:ext cx="746"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4" name="Freeform 216"/>
            <p:cNvSpPr>
              <a:spLocks/>
            </p:cNvSpPr>
            <p:nvPr userDrawn="1"/>
          </p:nvSpPr>
          <p:spPr bwMode="auto">
            <a:xfrm>
              <a:off x="5478" y="124"/>
              <a:ext cx="238" cy="284"/>
            </a:xfrm>
            <a:custGeom>
              <a:avLst/>
              <a:gdLst>
                <a:gd name="T0" fmla="*/ 0 w 238"/>
                <a:gd name="T1" fmla="*/ 284 h 284"/>
                <a:gd name="T2" fmla="*/ 238 w 238"/>
                <a:gd name="T3" fmla="*/ 0 h 284"/>
                <a:gd name="T4" fmla="*/ 238 w 238"/>
                <a:gd name="T5" fmla="*/ 9 h 284"/>
                <a:gd name="T6" fmla="*/ 8 w 238"/>
                <a:gd name="T7" fmla="*/ 284 h 284"/>
                <a:gd name="T8" fmla="*/ 0 w 238"/>
                <a:gd name="T9" fmla="*/ 284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 h="284">
                  <a:moveTo>
                    <a:pt x="0" y="284"/>
                  </a:moveTo>
                  <a:lnTo>
                    <a:pt x="238" y="0"/>
                  </a:lnTo>
                  <a:lnTo>
                    <a:pt x="238" y="9"/>
                  </a:lnTo>
                  <a:lnTo>
                    <a:pt x="8" y="284"/>
                  </a:lnTo>
                  <a:lnTo>
                    <a:pt x="0" y="284"/>
                  </a:lnTo>
                  <a:close/>
                </a:path>
              </a:pathLst>
            </a:custGeom>
            <a:solidFill>
              <a:srgbClr val="4A6F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5" name="Freeform 217"/>
            <p:cNvSpPr>
              <a:spLocks/>
            </p:cNvSpPr>
            <p:nvPr userDrawn="1"/>
          </p:nvSpPr>
          <p:spPr bwMode="auto">
            <a:xfrm>
              <a:off x="5482" y="129"/>
              <a:ext cx="234" cy="279"/>
            </a:xfrm>
            <a:custGeom>
              <a:avLst/>
              <a:gdLst>
                <a:gd name="T0" fmla="*/ 0 w 234"/>
                <a:gd name="T1" fmla="*/ 279 h 279"/>
                <a:gd name="T2" fmla="*/ 234 w 234"/>
                <a:gd name="T3" fmla="*/ 0 h 279"/>
                <a:gd name="T4" fmla="*/ 234 w 234"/>
                <a:gd name="T5" fmla="*/ 10 h 279"/>
                <a:gd name="T6" fmla="*/ 8 w 234"/>
                <a:gd name="T7" fmla="*/ 279 h 279"/>
                <a:gd name="T8" fmla="*/ 0 w 234"/>
                <a:gd name="T9" fmla="*/ 279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 h="279">
                  <a:moveTo>
                    <a:pt x="0" y="279"/>
                  </a:moveTo>
                  <a:lnTo>
                    <a:pt x="234" y="0"/>
                  </a:lnTo>
                  <a:lnTo>
                    <a:pt x="234" y="10"/>
                  </a:lnTo>
                  <a:lnTo>
                    <a:pt x="8" y="279"/>
                  </a:lnTo>
                  <a:lnTo>
                    <a:pt x="0" y="279"/>
                  </a:lnTo>
                  <a:close/>
                </a:path>
              </a:pathLst>
            </a:custGeom>
            <a:solidFill>
              <a:srgbClr val="496D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6" name="Freeform 218"/>
            <p:cNvSpPr>
              <a:spLocks/>
            </p:cNvSpPr>
            <p:nvPr userDrawn="1"/>
          </p:nvSpPr>
          <p:spPr bwMode="auto">
            <a:xfrm>
              <a:off x="5486" y="133"/>
              <a:ext cx="230" cy="275"/>
            </a:xfrm>
            <a:custGeom>
              <a:avLst/>
              <a:gdLst>
                <a:gd name="T0" fmla="*/ 0 w 230"/>
                <a:gd name="T1" fmla="*/ 275 h 275"/>
                <a:gd name="T2" fmla="*/ 230 w 230"/>
                <a:gd name="T3" fmla="*/ 0 h 275"/>
                <a:gd name="T4" fmla="*/ 230 w 230"/>
                <a:gd name="T5" fmla="*/ 9 h 275"/>
                <a:gd name="T6" fmla="*/ 8 w 230"/>
                <a:gd name="T7" fmla="*/ 275 h 275"/>
                <a:gd name="T8" fmla="*/ 0 w 230"/>
                <a:gd name="T9" fmla="*/ 275 h 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0" h="275">
                  <a:moveTo>
                    <a:pt x="0" y="275"/>
                  </a:moveTo>
                  <a:lnTo>
                    <a:pt x="230" y="0"/>
                  </a:lnTo>
                  <a:lnTo>
                    <a:pt x="230" y="9"/>
                  </a:lnTo>
                  <a:lnTo>
                    <a:pt x="8" y="275"/>
                  </a:lnTo>
                  <a:lnTo>
                    <a:pt x="0" y="275"/>
                  </a:lnTo>
                  <a:close/>
                </a:path>
              </a:pathLst>
            </a:custGeom>
            <a:solidFill>
              <a:srgbClr val="486D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7" name="Freeform 219"/>
            <p:cNvSpPr>
              <a:spLocks/>
            </p:cNvSpPr>
            <p:nvPr userDrawn="1"/>
          </p:nvSpPr>
          <p:spPr bwMode="auto">
            <a:xfrm>
              <a:off x="5490" y="139"/>
              <a:ext cx="226" cy="269"/>
            </a:xfrm>
            <a:custGeom>
              <a:avLst/>
              <a:gdLst>
                <a:gd name="T0" fmla="*/ 0 w 226"/>
                <a:gd name="T1" fmla="*/ 269 h 269"/>
                <a:gd name="T2" fmla="*/ 226 w 226"/>
                <a:gd name="T3" fmla="*/ 0 h 269"/>
                <a:gd name="T4" fmla="*/ 226 w 226"/>
                <a:gd name="T5" fmla="*/ 9 h 269"/>
                <a:gd name="T6" fmla="*/ 8 w 226"/>
                <a:gd name="T7" fmla="*/ 269 h 269"/>
                <a:gd name="T8" fmla="*/ 0 w 226"/>
                <a:gd name="T9" fmla="*/ 269 h 2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6" h="269">
                  <a:moveTo>
                    <a:pt x="0" y="269"/>
                  </a:moveTo>
                  <a:lnTo>
                    <a:pt x="226" y="0"/>
                  </a:lnTo>
                  <a:lnTo>
                    <a:pt x="226" y="9"/>
                  </a:lnTo>
                  <a:lnTo>
                    <a:pt x="8" y="269"/>
                  </a:lnTo>
                  <a:lnTo>
                    <a:pt x="0" y="269"/>
                  </a:lnTo>
                  <a:close/>
                </a:path>
              </a:pathLst>
            </a:custGeom>
            <a:solidFill>
              <a:srgbClr val="466B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8" name="Freeform 220"/>
            <p:cNvSpPr>
              <a:spLocks/>
            </p:cNvSpPr>
            <p:nvPr userDrawn="1"/>
          </p:nvSpPr>
          <p:spPr bwMode="auto">
            <a:xfrm>
              <a:off x="5494" y="142"/>
              <a:ext cx="222" cy="266"/>
            </a:xfrm>
            <a:custGeom>
              <a:avLst/>
              <a:gdLst>
                <a:gd name="T0" fmla="*/ 0 w 222"/>
                <a:gd name="T1" fmla="*/ 266 h 266"/>
                <a:gd name="T2" fmla="*/ 222 w 222"/>
                <a:gd name="T3" fmla="*/ 0 h 266"/>
                <a:gd name="T4" fmla="*/ 222 w 222"/>
                <a:gd name="T5" fmla="*/ 11 h 266"/>
                <a:gd name="T6" fmla="*/ 8 w 222"/>
                <a:gd name="T7" fmla="*/ 266 h 266"/>
                <a:gd name="T8" fmla="*/ 0 w 222"/>
                <a:gd name="T9" fmla="*/ 266 h 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266">
                  <a:moveTo>
                    <a:pt x="0" y="266"/>
                  </a:moveTo>
                  <a:lnTo>
                    <a:pt x="222" y="0"/>
                  </a:lnTo>
                  <a:lnTo>
                    <a:pt x="222" y="11"/>
                  </a:lnTo>
                  <a:lnTo>
                    <a:pt x="8" y="266"/>
                  </a:lnTo>
                  <a:lnTo>
                    <a:pt x="0" y="266"/>
                  </a:lnTo>
                  <a:close/>
                </a:path>
              </a:pathLst>
            </a:custGeom>
            <a:solidFill>
              <a:srgbClr val="456B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9" name="Freeform 221"/>
            <p:cNvSpPr>
              <a:spLocks/>
            </p:cNvSpPr>
            <p:nvPr userDrawn="1"/>
          </p:nvSpPr>
          <p:spPr bwMode="auto">
            <a:xfrm>
              <a:off x="5498" y="148"/>
              <a:ext cx="218" cy="260"/>
            </a:xfrm>
            <a:custGeom>
              <a:avLst/>
              <a:gdLst>
                <a:gd name="T0" fmla="*/ 0 w 218"/>
                <a:gd name="T1" fmla="*/ 260 h 260"/>
                <a:gd name="T2" fmla="*/ 218 w 218"/>
                <a:gd name="T3" fmla="*/ 0 h 260"/>
                <a:gd name="T4" fmla="*/ 218 w 218"/>
                <a:gd name="T5" fmla="*/ 9 h 260"/>
                <a:gd name="T6" fmla="*/ 7 w 218"/>
                <a:gd name="T7" fmla="*/ 260 h 260"/>
                <a:gd name="T8" fmla="*/ 0 w 218"/>
                <a:gd name="T9" fmla="*/ 260 h 2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8" h="260">
                  <a:moveTo>
                    <a:pt x="0" y="260"/>
                  </a:moveTo>
                  <a:lnTo>
                    <a:pt x="218" y="0"/>
                  </a:lnTo>
                  <a:lnTo>
                    <a:pt x="218" y="9"/>
                  </a:lnTo>
                  <a:lnTo>
                    <a:pt x="7" y="260"/>
                  </a:lnTo>
                  <a:lnTo>
                    <a:pt x="0" y="260"/>
                  </a:lnTo>
                  <a:close/>
                </a:path>
              </a:pathLst>
            </a:custGeom>
            <a:solidFill>
              <a:srgbClr val="4469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0" name="Freeform 222"/>
            <p:cNvSpPr>
              <a:spLocks/>
            </p:cNvSpPr>
            <p:nvPr userDrawn="1"/>
          </p:nvSpPr>
          <p:spPr bwMode="auto">
            <a:xfrm>
              <a:off x="5502" y="153"/>
              <a:ext cx="214" cy="255"/>
            </a:xfrm>
            <a:custGeom>
              <a:avLst/>
              <a:gdLst>
                <a:gd name="T0" fmla="*/ 0 w 214"/>
                <a:gd name="T1" fmla="*/ 255 h 255"/>
                <a:gd name="T2" fmla="*/ 214 w 214"/>
                <a:gd name="T3" fmla="*/ 0 h 255"/>
                <a:gd name="T4" fmla="*/ 214 w 214"/>
                <a:gd name="T5" fmla="*/ 9 h 255"/>
                <a:gd name="T6" fmla="*/ 7 w 214"/>
                <a:gd name="T7" fmla="*/ 255 h 255"/>
                <a:gd name="T8" fmla="*/ 0 w 214"/>
                <a:gd name="T9" fmla="*/ 255 h 2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 h="255">
                  <a:moveTo>
                    <a:pt x="0" y="255"/>
                  </a:moveTo>
                  <a:lnTo>
                    <a:pt x="214" y="0"/>
                  </a:lnTo>
                  <a:lnTo>
                    <a:pt x="214" y="9"/>
                  </a:lnTo>
                  <a:lnTo>
                    <a:pt x="7" y="255"/>
                  </a:lnTo>
                  <a:lnTo>
                    <a:pt x="0" y="255"/>
                  </a:lnTo>
                  <a:close/>
                </a:path>
              </a:pathLst>
            </a:custGeom>
            <a:solidFill>
              <a:srgbClr val="4369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1" name="Freeform 223"/>
            <p:cNvSpPr>
              <a:spLocks/>
            </p:cNvSpPr>
            <p:nvPr userDrawn="1"/>
          </p:nvSpPr>
          <p:spPr bwMode="auto">
            <a:xfrm>
              <a:off x="5505" y="157"/>
              <a:ext cx="211" cy="251"/>
            </a:xfrm>
            <a:custGeom>
              <a:avLst/>
              <a:gdLst>
                <a:gd name="T0" fmla="*/ 0 w 211"/>
                <a:gd name="T1" fmla="*/ 251 h 251"/>
                <a:gd name="T2" fmla="*/ 211 w 211"/>
                <a:gd name="T3" fmla="*/ 0 h 251"/>
                <a:gd name="T4" fmla="*/ 211 w 211"/>
                <a:gd name="T5" fmla="*/ 11 h 251"/>
                <a:gd name="T6" fmla="*/ 8 w 211"/>
                <a:gd name="T7" fmla="*/ 251 h 251"/>
                <a:gd name="T8" fmla="*/ 0 w 211"/>
                <a:gd name="T9" fmla="*/ 251 h 2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251">
                  <a:moveTo>
                    <a:pt x="0" y="251"/>
                  </a:moveTo>
                  <a:lnTo>
                    <a:pt x="211" y="0"/>
                  </a:lnTo>
                  <a:lnTo>
                    <a:pt x="211" y="11"/>
                  </a:lnTo>
                  <a:lnTo>
                    <a:pt x="8" y="251"/>
                  </a:lnTo>
                  <a:lnTo>
                    <a:pt x="0" y="251"/>
                  </a:lnTo>
                  <a:close/>
                </a:path>
              </a:pathLst>
            </a:custGeom>
            <a:solidFill>
              <a:srgbClr val="4167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2" name="Freeform 224"/>
            <p:cNvSpPr>
              <a:spLocks/>
            </p:cNvSpPr>
            <p:nvPr userDrawn="1"/>
          </p:nvSpPr>
          <p:spPr bwMode="auto">
            <a:xfrm>
              <a:off x="5509" y="162"/>
              <a:ext cx="207" cy="246"/>
            </a:xfrm>
            <a:custGeom>
              <a:avLst/>
              <a:gdLst>
                <a:gd name="T0" fmla="*/ 0 w 207"/>
                <a:gd name="T1" fmla="*/ 246 h 246"/>
                <a:gd name="T2" fmla="*/ 207 w 207"/>
                <a:gd name="T3" fmla="*/ 0 h 246"/>
                <a:gd name="T4" fmla="*/ 207 w 207"/>
                <a:gd name="T5" fmla="*/ 9 h 246"/>
                <a:gd name="T6" fmla="*/ 8 w 207"/>
                <a:gd name="T7" fmla="*/ 246 h 246"/>
                <a:gd name="T8" fmla="*/ 0 w 207"/>
                <a:gd name="T9" fmla="*/ 246 h 2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246">
                  <a:moveTo>
                    <a:pt x="0" y="246"/>
                  </a:moveTo>
                  <a:lnTo>
                    <a:pt x="207" y="0"/>
                  </a:lnTo>
                  <a:lnTo>
                    <a:pt x="207" y="9"/>
                  </a:lnTo>
                  <a:lnTo>
                    <a:pt x="8" y="246"/>
                  </a:lnTo>
                  <a:lnTo>
                    <a:pt x="0" y="246"/>
                  </a:lnTo>
                  <a:close/>
                </a:path>
              </a:pathLst>
            </a:custGeom>
            <a:solidFill>
              <a:srgbClr val="4067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3" name="Freeform 225"/>
            <p:cNvSpPr>
              <a:spLocks/>
            </p:cNvSpPr>
            <p:nvPr userDrawn="1"/>
          </p:nvSpPr>
          <p:spPr bwMode="auto">
            <a:xfrm>
              <a:off x="5513" y="168"/>
              <a:ext cx="203" cy="240"/>
            </a:xfrm>
            <a:custGeom>
              <a:avLst/>
              <a:gdLst>
                <a:gd name="T0" fmla="*/ 0 w 203"/>
                <a:gd name="T1" fmla="*/ 240 h 240"/>
                <a:gd name="T2" fmla="*/ 203 w 203"/>
                <a:gd name="T3" fmla="*/ 0 h 240"/>
                <a:gd name="T4" fmla="*/ 203 w 203"/>
                <a:gd name="T5" fmla="*/ 9 h 240"/>
                <a:gd name="T6" fmla="*/ 8 w 203"/>
                <a:gd name="T7" fmla="*/ 240 h 240"/>
                <a:gd name="T8" fmla="*/ 0 w 203"/>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3" h="240">
                  <a:moveTo>
                    <a:pt x="0" y="240"/>
                  </a:moveTo>
                  <a:lnTo>
                    <a:pt x="203" y="0"/>
                  </a:lnTo>
                  <a:lnTo>
                    <a:pt x="203" y="9"/>
                  </a:lnTo>
                  <a:lnTo>
                    <a:pt x="8" y="240"/>
                  </a:lnTo>
                  <a:lnTo>
                    <a:pt x="0" y="240"/>
                  </a:lnTo>
                  <a:close/>
                </a:path>
              </a:pathLst>
            </a:custGeom>
            <a:solidFill>
              <a:srgbClr val="3F65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4" name="Freeform 226"/>
            <p:cNvSpPr>
              <a:spLocks/>
            </p:cNvSpPr>
            <p:nvPr userDrawn="1"/>
          </p:nvSpPr>
          <p:spPr bwMode="auto">
            <a:xfrm>
              <a:off x="5517" y="171"/>
              <a:ext cx="199" cy="237"/>
            </a:xfrm>
            <a:custGeom>
              <a:avLst/>
              <a:gdLst>
                <a:gd name="T0" fmla="*/ 0 w 199"/>
                <a:gd name="T1" fmla="*/ 237 h 237"/>
                <a:gd name="T2" fmla="*/ 199 w 199"/>
                <a:gd name="T3" fmla="*/ 0 h 237"/>
                <a:gd name="T4" fmla="*/ 199 w 199"/>
                <a:gd name="T5" fmla="*/ 11 h 237"/>
                <a:gd name="T6" fmla="*/ 8 w 199"/>
                <a:gd name="T7" fmla="*/ 237 h 237"/>
                <a:gd name="T8" fmla="*/ 0 w 199"/>
                <a:gd name="T9" fmla="*/ 237 h 2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9" h="237">
                  <a:moveTo>
                    <a:pt x="0" y="237"/>
                  </a:moveTo>
                  <a:lnTo>
                    <a:pt x="199" y="0"/>
                  </a:lnTo>
                  <a:lnTo>
                    <a:pt x="199" y="11"/>
                  </a:lnTo>
                  <a:lnTo>
                    <a:pt x="8" y="237"/>
                  </a:lnTo>
                  <a:lnTo>
                    <a:pt x="0" y="237"/>
                  </a:lnTo>
                  <a:close/>
                </a:path>
              </a:pathLst>
            </a:custGeom>
            <a:solidFill>
              <a:srgbClr val="3E65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5" name="Freeform 227"/>
            <p:cNvSpPr>
              <a:spLocks/>
            </p:cNvSpPr>
            <p:nvPr userDrawn="1"/>
          </p:nvSpPr>
          <p:spPr bwMode="auto">
            <a:xfrm>
              <a:off x="5521" y="177"/>
              <a:ext cx="195" cy="231"/>
            </a:xfrm>
            <a:custGeom>
              <a:avLst/>
              <a:gdLst>
                <a:gd name="T0" fmla="*/ 0 w 195"/>
                <a:gd name="T1" fmla="*/ 231 h 231"/>
                <a:gd name="T2" fmla="*/ 195 w 195"/>
                <a:gd name="T3" fmla="*/ 0 h 231"/>
                <a:gd name="T4" fmla="*/ 195 w 195"/>
                <a:gd name="T5" fmla="*/ 9 h 231"/>
                <a:gd name="T6" fmla="*/ 8 w 195"/>
                <a:gd name="T7" fmla="*/ 231 h 231"/>
                <a:gd name="T8" fmla="*/ 0 w 195"/>
                <a:gd name="T9" fmla="*/ 231 h 2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5" h="231">
                  <a:moveTo>
                    <a:pt x="0" y="231"/>
                  </a:moveTo>
                  <a:lnTo>
                    <a:pt x="195" y="0"/>
                  </a:lnTo>
                  <a:lnTo>
                    <a:pt x="195" y="9"/>
                  </a:lnTo>
                  <a:lnTo>
                    <a:pt x="8" y="231"/>
                  </a:lnTo>
                  <a:lnTo>
                    <a:pt x="0" y="231"/>
                  </a:lnTo>
                  <a:close/>
                </a:path>
              </a:pathLst>
            </a:custGeom>
            <a:solidFill>
              <a:srgbClr val="3C63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6" name="Freeform 228"/>
            <p:cNvSpPr>
              <a:spLocks/>
            </p:cNvSpPr>
            <p:nvPr userDrawn="1"/>
          </p:nvSpPr>
          <p:spPr bwMode="auto">
            <a:xfrm>
              <a:off x="5525" y="182"/>
              <a:ext cx="191" cy="226"/>
            </a:xfrm>
            <a:custGeom>
              <a:avLst/>
              <a:gdLst>
                <a:gd name="T0" fmla="*/ 0 w 191"/>
                <a:gd name="T1" fmla="*/ 226 h 226"/>
                <a:gd name="T2" fmla="*/ 191 w 191"/>
                <a:gd name="T3" fmla="*/ 0 h 226"/>
                <a:gd name="T4" fmla="*/ 191 w 191"/>
                <a:gd name="T5" fmla="*/ 9 h 226"/>
                <a:gd name="T6" fmla="*/ 8 w 191"/>
                <a:gd name="T7" fmla="*/ 226 h 226"/>
                <a:gd name="T8" fmla="*/ 0 w 191"/>
                <a:gd name="T9" fmla="*/ 226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 h="226">
                  <a:moveTo>
                    <a:pt x="0" y="226"/>
                  </a:moveTo>
                  <a:lnTo>
                    <a:pt x="191" y="0"/>
                  </a:lnTo>
                  <a:lnTo>
                    <a:pt x="191" y="9"/>
                  </a:lnTo>
                  <a:lnTo>
                    <a:pt x="8" y="226"/>
                  </a:lnTo>
                  <a:lnTo>
                    <a:pt x="0" y="226"/>
                  </a:lnTo>
                  <a:close/>
                </a:path>
              </a:pathLst>
            </a:custGeom>
            <a:solidFill>
              <a:srgbClr val="3B63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7" name="Freeform 229"/>
            <p:cNvSpPr>
              <a:spLocks/>
            </p:cNvSpPr>
            <p:nvPr userDrawn="1"/>
          </p:nvSpPr>
          <p:spPr bwMode="auto">
            <a:xfrm>
              <a:off x="5529" y="186"/>
              <a:ext cx="187" cy="222"/>
            </a:xfrm>
            <a:custGeom>
              <a:avLst/>
              <a:gdLst>
                <a:gd name="T0" fmla="*/ 0 w 187"/>
                <a:gd name="T1" fmla="*/ 222 h 222"/>
                <a:gd name="T2" fmla="*/ 187 w 187"/>
                <a:gd name="T3" fmla="*/ 0 h 222"/>
                <a:gd name="T4" fmla="*/ 187 w 187"/>
                <a:gd name="T5" fmla="*/ 11 h 222"/>
                <a:gd name="T6" fmla="*/ 9 w 187"/>
                <a:gd name="T7" fmla="*/ 222 h 222"/>
                <a:gd name="T8" fmla="*/ 0 w 187"/>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7" h="222">
                  <a:moveTo>
                    <a:pt x="0" y="222"/>
                  </a:moveTo>
                  <a:lnTo>
                    <a:pt x="187" y="0"/>
                  </a:lnTo>
                  <a:lnTo>
                    <a:pt x="187" y="11"/>
                  </a:lnTo>
                  <a:lnTo>
                    <a:pt x="9" y="222"/>
                  </a:lnTo>
                  <a:lnTo>
                    <a:pt x="0" y="222"/>
                  </a:lnTo>
                  <a:close/>
                </a:path>
              </a:pathLst>
            </a:custGeom>
            <a:solidFill>
              <a:srgbClr val="3A61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8" name="Freeform 230"/>
            <p:cNvSpPr>
              <a:spLocks/>
            </p:cNvSpPr>
            <p:nvPr userDrawn="1"/>
          </p:nvSpPr>
          <p:spPr bwMode="auto">
            <a:xfrm>
              <a:off x="5533" y="191"/>
              <a:ext cx="183" cy="217"/>
            </a:xfrm>
            <a:custGeom>
              <a:avLst/>
              <a:gdLst>
                <a:gd name="T0" fmla="*/ 0 w 183"/>
                <a:gd name="T1" fmla="*/ 217 h 217"/>
                <a:gd name="T2" fmla="*/ 183 w 183"/>
                <a:gd name="T3" fmla="*/ 0 h 217"/>
                <a:gd name="T4" fmla="*/ 183 w 183"/>
                <a:gd name="T5" fmla="*/ 10 h 217"/>
                <a:gd name="T6" fmla="*/ 9 w 183"/>
                <a:gd name="T7" fmla="*/ 217 h 217"/>
                <a:gd name="T8" fmla="*/ 0 w 183"/>
                <a:gd name="T9" fmla="*/ 217 h 2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217">
                  <a:moveTo>
                    <a:pt x="0" y="217"/>
                  </a:moveTo>
                  <a:lnTo>
                    <a:pt x="183" y="0"/>
                  </a:lnTo>
                  <a:lnTo>
                    <a:pt x="183" y="10"/>
                  </a:lnTo>
                  <a:lnTo>
                    <a:pt x="9" y="217"/>
                  </a:lnTo>
                  <a:lnTo>
                    <a:pt x="0" y="217"/>
                  </a:lnTo>
                  <a:close/>
                </a:path>
              </a:pathLst>
            </a:custGeom>
            <a:solidFill>
              <a:srgbClr val="3961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9" name="Freeform 231"/>
            <p:cNvSpPr>
              <a:spLocks/>
            </p:cNvSpPr>
            <p:nvPr userDrawn="1"/>
          </p:nvSpPr>
          <p:spPr bwMode="auto">
            <a:xfrm>
              <a:off x="5538" y="197"/>
              <a:ext cx="178" cy="211"/>
            </a:xfrm>
            <a:custGeom>
              <a:avLst/>
              <a:gdLst>
                <a:gd name="T0" fmla="*/ 0 w 178"/>
                <a:gd name="T1" fmla="*/ 211 h 211"/>
                <a:gd name="T2" fmla="*/ 178 w 178"/>
                <a:gd name="T3" fmla="*/ 0 h 211"/>
                <a:gd name="T4" fmla="*/ 178 w 178"/>
                <a:gd name="T5" fmla="*/ 9 h 211"/>
                <a:gd name="T6" fmla="*/ 8 w 178"/>
                <a:gd name="T7" fmla="*/ 211 h 211"/>
                <a:gd name="T8" fmla="*/ 0 w 178"/>
                <a:gd name="T9" fmla="*/ 211 h 2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 h="211">
                  <a:moveTo>
                    <a:pt x="0" y="211"/>
                  </a:moveTo>
                  <a:lnTo>
                    <a:pt x="178" y="0"/>
                  </a:lnTo>
                  <a:lnTo>
                    <a:pt x="178" y="9"/>
                  </a:lnTo>
                  <a:lnTo>
                    <a:pt x="8" y="211"/>
                  </a:lnTo>
                  <a:lnTo>
                    <a:pt x="0" y="211"/>
                  </a:lnTo>
                  <a:close/>
                </a:path>
              </a:pathLst>
            </a:custGeom>
            <a:solidFill>
              <a:srgbClr val="375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0" name="Freeform 232"/>
            <p:cNvSpPr>
              <a:spLocks/>
            </p:cNvSpPr>
            <p:nvPr userDrawn="1"/>
          </p:nvSpPr>
          <p:spPr bwMode="auto">
            <a:xfrm>
              <a:off x="5542" y="201"/>
              <a:ext cx="174" cy="207"/>
            </a:xfrm>
            <a:custGeom>
              <a:avLst/>
              <a:gdLst>
                <a:gd name="T0" fmla="*/ 0 w 174"/>
                <a:gd name="T1" fmla="*/ 207 h 207"/>
                <a:gd name="T2" fmla="*/ 174 w 174"/>
                <a:gd name="T3" fmla="*/ 0 h 207"/>
                <a:gd name="T4" fmla="*/ 174 w 174"/>
                <a:gd name="T5" fmla="*/ 10 h 207"/>
                <a:gd name="T6" fmla="*/ 8 w 174"/>
                <a:gd name="T7" fmla="*/ 207 h 207"/>
                <a:gd name="T8" fmla="*/ 0 w 174"/>
                <a:gd name="T9" fmla="*/ 207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 h="207">
                  <a:moveTo>
                    <a:pt x="0" y="207"/>
                  </a:moveTo>
                  <a:lnTo>
                    <a:pt x="174" y="0"/>
                  </a:lnTo>
                  <a:lnTo>
                    <a:pt x="174" y="10"/>
                  </a:lnTo>
                  <a:lnTo>
                    <a:pt x="8" y="207"/>
                  </a:lnTo>
                  <a:lnTo>
                    <a:pt x="0" y="207"/>
                  </a:lnTo>
                  <a:close/>
                </a:path>
              </a:pathLst>
            </a:custGeom>
            <a:solidFill>
              <a:srgbClr val="365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1" name="Freeform 233"/>
            <p:cNvSpPr>
              <a:spLocks/>
            </p:cNvSpPr>
            <p:nvPr userDrawn="1"/>
          </p:nvSpPr>
          <p:spPr bwMode="auto">
            <a:xfrm>
              <a:off x="5546" y="206"/>
              <a:ext cx="170" cy="202"/>
            </a:xfrm>
            <a:custGeom>
              <a:avLst/>
              <a:gdLst>
                <a:gd name="T0" fmla="*/ 0 w 170"/>
                <a:gd name="T1" fmla="*/ 202 h 202"/>
                <a:gd name="T2" fmla="*/ 170 w 170"/>
                <a:gd name="T3" fmla="*/ 0 h 202"/>
                <a:gd name="T4" fmla="*/ 170 w 170"/>
                <a:gd name="T5" fmla="*/ 9 h 202"/>
                <a:gd name="T6" fmla="*/ 8 w 170"/>
                <a:gd name="T7" fmla="*/ 202 h 202"/>
                <a:gd name="T8" fmla="*/ 0 w 170"/>
                <a:gd name="T9" fmla="*/ 202 h 2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202">
                  <a:moveTo>
                    <a:pt x="0" y="202"/>
                  </a:moveTo>
                  <a:lnTo>
                    <a:pt x="170" y="0"/>
                  </a:lnTo>
                  <a:lnTo>
                    <a:pt x="170" y="9"/>
                  </a:lnTo>
                  <a:lnTo>
                    <a:pt x="8" y="202"/>
                  </a:lnTo>
                  <a:lnTo>
                    <a:pt x="0" y="202"/>
                  </a:lnTo>
                  <a:close/>
                </a:path>
              </a:pathLst>
            </a:custGeom>
            <a:solidFill>
              <a:srgbClr val="355D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2" name="Freeform 234"/>
            <p:cNvSpPr>
              <a:spLocks/>
            </p:cNvSpPr>
            <p:nvPr userDrawn="1"/>
          </p:nvSpPr>
          <p:spPr bwMode="auto">
            <a:xfrm>
              <a:off x="5550" y="211"/>
              <a:ext cx="166" cy="197"/>
            </a:xfrm>
            <a:custGeom>
              <a:avLst/>
              <a:gdLst>
                <a:gd name="T0" fmla="*/ 0 w 166"/>
                <a:gd name="T1" fmla="*/ 197 h 197"/>
                <a:gd name="T2" fmla="*/ 166 w 166"/>
                <a:gd name="T3" fmla="*/ 0 h 197"/>
                <a:gd name="T4" fmla="*/ 166 w 166"/>
                <a:gd name="T5" fmla="*/ 9 h 197"/>
                <a:gd name="T6" fmla="*/ 8 w 166"/>
                <a:gd name="T7" fmla="*/ 197 h 197"/>
                <a:gd name="T8" fmla="*/ 0 w 166"/>
                <a:gd name="T9" fmla="*/ 197 h 1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197">
                  <a:moveTo>
                    <a:pt x="0" y="197"/>
                  </a:moveTo>
                  <a:lnTo>
                    <a:pt x="166" y="0"/>
                  </a:lnTo>
                  <a:lnTo>
                    <a:pt x="166" y="9"/>
                  </a:lnTo>
                  <a:lnTo>
                    <a:pt x="8" y="197"/>
                  </a:lnTo>
                  <a:lnTo>
                    <a:pt x="0" y="197"/>
                  </a:lnTo>
                  <a:close/>
                </a:path>
              </a:pathLst>
            </a:custGeom>
            <a:solidFill>
              <a:srgbClr val="345D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3" name="Freeform 235"/>
            <p:cNvSpPr>
              <a:spLocks/>
            </p:cNvSpPr>
            <p:nvPr userDrawn="1"/>
          </p:nvSpPr>
          <p:spPr bwMode="auto">
            <a:xfrm>
              <a:off x="5554" y="215"/>
              <a:ext cx="162" cy="193"/>
            </a:xfrm>
            <a:custGeom>
              <a:avLst/>
              <a:gdLst>
                <a:gd name="T0" fmla="*/ 0 w 162"/>
                <a:gd name="T1" fmla="*/ 193 h 193"/>
                <a:gd name="T2" fmla="*/ 162 w 162"/>
                <a:gd name="T3" fmla="*/ 0 h 193"/>
                <a:gd name="T4" fmla="*/ 162 w 162"/>
                <a:gd name="T5" fmla="*/ 9 h 193"/>
                <a:gd name="T6" fmla="*/ 8 w 162"/>
                <a:gd name="T7" fmla="*/ 193 h 193"/>
                <a:gd name="T8" fmla="*/ 0 w 162"/>
                <a:gd name="T9" fmla="*/ 193 h 1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193">
                  <a:moveTo>
                    <a:pt x="0" y="193"/>
                  </a:moveTo>
                  <a:lnTo>
                    <a:pt x="162" y="0"/>
                  </a:lnTo>
                  <a:lnTo>
                    <a:pt x="162" y="9"/>
                  </a:lnTo>
                  <a:lnTo>
                    <a:pt x="8" y="193"/>
                  </a:lnTo>
                  <a:lnTo>
                    <a:pt x="0" y="193"/>
                  </a:lnTo>
                  <a:close/>
                </a:path>
              </a:pathLst>
            </a:custGeom>
            <a:solidFill>
              <a:srgbClr val="325B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4" name="Freeform 236"/>
            <p:cNvSpPr>
              <a:spLocks/>
            </p:cNvSpPr>
            <p:nvPr userDrawn="1"/>
          </p:nvSpPr>
          <p:spPr bwMode="auto">
            <a:xfrm>
              <a:off x="5558" y="220"/>
              <a:ext cx="158" cy="188"/>
            </a:xfrm>
            <a:custGeom>
              <a:avLst/>
              <a:gdLst>
                <a:gd name="T0" fmla="*/ 0 w 158"/>
                <a:gd name="T1" fmla="*/ 188 h 188"/>
                <a:gd name="T2" fmla="*/ 158 w 158"/>
                <a:gd name="T3" fmla="*/ 0 h 188"/>
                <a:gd name="T4" fmla="*/ 158 w 158"/>
                <a:gd name="T5" fmla="*/ 10 h 188"/>
                <a:gd name="T6" fmla="*/ 8 w 158"/>
                <a:gd name="T7" fmla="*/ 188 h 188"/>
                <a:gd name="T8" fmla="*/ 0 w 158"/>
                <a:gd name="T9" fmla="*/ 188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188">
                  <a:moveTo>
                    <a:pt x="0" y="188"/>
                  </a:moveTo>
                  <a:lnTo>
                    <a:pt x="158" y="0"/>
                  </a:lnTo>
                  <a:lnTo>
                    <a:pt x="158" y="10"/>
                  </a:lnTo>
                  <a:lnTo>
                    <a:pt x="8" y="188"/>
                  </a:lnTo>
                  <a:lnTo>
                    <a:pt x="0" y="188"/>
                  </a:lnTo>
                  <a:close/>
                </a:path>
              </a:pathLst>
            </a:custGeom>
            <a:solidFill>
              <a:srgbClr val="315B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5" name="Freeform 237"/>
            <p:cNvSpPr>
              <a:spLocks/>
            </p:cNvSpPr>
            <p:nvPr userDrawn="1"/>
          </p:nvSpPr>
          <p:spPr bwMode="auto">
            <a:xfrm>
              <a:off x="5562" y="224"/>
              <a:ext cx="154" cy="184"/>
            </a:xfrm>
            <a:custGeom>
              <a:avLst/>
              <a:gdLst>
                <a:gd name="T0" fmla="*/ 0 w 154"/>
                <a:gd name="T1" fmla="*/ 184 h 184"/>
                <a:gd name="T2" fmla="*/ 154 w 154"/>
                <a:gd name="T3" fmla="*/ 0 h 184"/>
                <a:gd name="T4" fmla="*/ 154 w 154"/>
                <a:gd name="T5" fmla="*/ 11 h 184"/>
                <a:gd name="T6" fmla="*/ 8 w 154"/>
                <a:gd name="T7" fmla="*/ 184 h 184"/>
                <a:gd name="T8" fmla="*/ 0 w 154"/>
                <a:gd name="T9" fmla="*/ 184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 h="184">
                  <a:moveTo>
                    <a:pt x="0" y="184"/>
                  </a:moveTo>
                  <a:lnTo>
                    <a:pt x="154" y="0"/>
                  </a:lnTo>
                  <a:lnTo>
                    <a:pt x="154" y="11"/>
                  </a:lnTo>
                  <a:lnTo>
                    <a:pt x="8" y="184"/>
                  </a:lnTo>
                  <a:lnTo>
                    <a:pt x="0" y="184"/>
                  </a:lnTo>
                  <a:close/>
                </a:path>
              </a:pathLst>
            </a:custGeom>
            <a:solidFill>
              <a:srgbClr val="3059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6" name="Freeform 238"/>
            <p:cNvSpPr>
              <a:spLocks/>
            </p:cNvSpPr>
            <p:nvPr userDrawn="1"/>
          </p:nvSpPr>
          <p:spPr bwMode="auto">
            <a:xfrm>
              <a:off x="5566" y="230"/>
              <a:ext cx="150" cy="178"/>
            </a:xfrm>
            <a:custGeom>
              <a:avLst/>
              <a:gdLst>
                <a:gd name="T0" fmla="*/ 0 w 150"/>
                <a:gd name="T1" fmla="*/ 178 h 178"/>
                <a:gd name="T2" fmla="*/ 150 w 150"/>
                <a:gd name="T3" fmla="*/ 0 h 178"/>
                <a:gd name="T4" fmla="*/ 150 w 150"/>
                <a:gd name="T5" fmla="*/ 9 h 178"/>
                <a:gd name="T6" fmla="*/ 8 w 150"/>
                <a:gd name="T7" fmla="*/ 178 h 178"/>
                <a:gd name="T8" fmla="*/ 0 w 150"/>
                <a:gd name="T9" fmla="*/ 178 h 1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178">
                  <a:moveTo>
                    <a:pt x="0" y="178"/>
                  </a:moveTo>
                  <a:lnTo>
                    <a:pt x="150" y="0"/>
                  </a:lnTo>
                  <a:lnTo>
                    <a:pt x="150" y="9"/>
                  </a:lnTo>
                  <a:lnTo>
                    <a:pt x="8" y="178"/>
                  </a:lnTo>
                  <a:lnTo>
                    <a:pt x="0" y="178"/>
                  </a:lnTo>
                  <a:close/>
                </a:path>
              </a:pathLst>
            </a:custGeom>
            <a:solidFill>
              <a:srgbClr val="2F59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7" name="Freeform 239"/>
            <p:cNvSpPr>
              <a:spLocks/>
            </p:cNvSpPr>
            <p:nvPr userDrawn="1"/>
          </p:nvSpPr>
          <p:spPr bwMode="auto">
            <a:xfrm>
              <a:off x="5570" y="235"/>
              <a:ext cx="146" cy="173"/>
            </a:xfrm>
            <a:custGeom>
              <a:avLst/>
              <a:gdLst>
                <a:gd name="T0" fmla="*/ 0 w 146"/>
                <a:gd name="T1" fmla="*/ 173 h 173"/>
                <a:gd name="T2" fmla="*/ 146 w 146"/>
                <a:gd name="T3" fmla="*/ 0 h 173"/>
                <a:gd name="T4" fmla="*/ 146 w 146"/>
                <a:gd name="T5" fmla="*/ 9 h 173"/>
                <a:gd name="T6" fmla="*/ 8 w 146"/>
                <a:gd name="T7" fmla="*/ 173 h 173"/>
                <a:gd name="T8" fmla="*/ 0 w 146"/>
                <a:gd name="T9" fmla="*/ 173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173">
                  <a:moveTo>
                    <a:pt x="0" y="173"/>
                  </a:moveTo>
                  <a:lnTo>
                    <a:pt x="146" y="0"/>
                  </a:lnTo>
                  <a:lnTo>
                    <a:pt x="146" y="9"/>
                  </a:lnTo>
                  <a:lnTo>
                    <a:pt x="8" y="173"/>
                  </a:lnTo>
                  <a:lnTo>
                    <a:pt x="0" y="173"/>
                  </a:lnTo>
                  <a:close/>
                </a:path>
              </a:pathLst>
            </a:custGeom>
            <a:solidFill>
              <a:srgbClr val="2D57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8" name="Freeform 240"/>
            <p:cNvSpPr>
              <a:spLocks/>
            </p:cNvSpPr>
            <p:nvPr userDrawn="1"/>
          </p:nvSpPr>
          <p:spPr bwMode="auto">
            <a:xfrm>
              <a:off x="5574" y="239"/>
              <a:ext cx="142" cy="169"/>
            </a:xfrm>
            <a:custGeom>
              <a:avLst/>
              <a:gdLst>
                <a:gd name="T0" fmla="*/ 0 w 142"/>
                <a:gd name="T1" fmla="*/ 169 h 169"/>
                <a:gd name="T2" fmla="*/ 142 w 142"/>
                <a:gd name="T3" fmla="*/ 0 h 169"/>
                <a:gd name="T4" fmla="*/ 142 w 142"/>
                <a:gd name="T5" fmla="*/ 10 h 169"/>
                <a:gd name="T6" fmla="*/ 8 w 142"/>
                <a:gd name="T7" fmla="*/ 169 h 169"/>
                <a:gd name="T8" fmla="*/ 0 w 142"/>
                <a:gd name="T9" fmla="*/ 169 h 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 h="169">
                  <a:moveTo>
                    <a:pt x="0" y="169"/>
                  </a:moveTo>
                  <a:lnTo>
                    <a:pt x="142" y="0"/>
                  </a:lnTo>
                  <a:lnTo>
                    <a:pt x="142" y="10"/>
                  </a:lnTo>
                  <a:lnTo>
                    <a:pt x="8" y="169"/>
                  </a:lnTo>
                  <a:lnTo>
                    <a:pt x="0" y="169"/>
                  </a:lnTo>
                  <a:close/>
                </a:path>
              </a:pathLst>
            </a:custGeom>
            <a:solidFill>
              <a:srgbClr val="2C57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9" name="Freeform 241"/>
            <p:cNvSpPr>
              <a:spLocks/>
            </p:cNvSpPr>
            <p:nvPr userDrawn="1"/>
          </p:nvSpPr>
          <p:spPr bwMode="auto">
            <a:xfrm>
              <a:off x="5578" y="244"/>
              <a:ext cx="138" cy="164"/>
            </a:xfrm>
            <a:custGeom>
              <a:avLst/>
              <a:gdLst>
                <a:gd name="T0" fmla="*/ 0 w 138"/>
                <a:gd name="T1" fmla="*/ 164 h 164"/>
                <a:gd name="T2" fmla="*/ 138 w 138"/>
                <a:gd name="T3" fmla="*/ 0 h 164"/>
                <a:gd name="T4" fmla="*/ 138 w 138"/>
                <a:gd name="T5" fmla="*/ 9 h 164"/>
                <a:gd name="T6" fmla="*/ 8 w 138"/>
                <a:gd name="T7" fmla="*/ 164 h 164"/>
                <a:gd name="T8" fmla="*/ 0 w 138"/>
                <a:gd name="T9" fmla="*/ 164 h 1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64">
                  <a:moveTo>
                    <a:pt x="0" y="164"/>
                  </a:moveTo>
                  <a:lnTo>
                    <a:pt x="138" y="0"/>
                  </a:lnTo>
                  <a:lnTo>
                    <a:pt x="138" y="9"/>
                  </a:lnTo>
                  <a:lnTo>
                    <a:pt x="8" y="164"/>
                  </a:lnTo>
                  <a:lnTo>
                    <a:pt x="0" y="164"/>
                  </a:lnTo>
                  <a:close/>
                </a:path>
              </a:pathLst>
            </a:custGeom>
            <a:solidFill>
              <a:srgbClr val="2A55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0" name="Freeform 242"/>
            <p:cNvSpPr>
              <a:spLocks/>
            </p:cNvSpPr>
            <p:nvPr userDrawn="1"/>
          </p:nvSpPr>
          <p:spPr bwMode="auto">
            <a:xfrm>
              <a:off x="5582" y="249"/>
              <a:ext cx="134" cy="159"/>
            </a:xfrm>
            <a:custGeom>
              <a:avLst/>
              <a:gdLst>
                <a:gd name="T0" fmla="*/ 0 w 134"/>
                <a:gd name="T1" fmla="*/ 159 h 159"/>
                <a:gd name="T2" fmla="*/ 134 w 134"/>
                <a:gd name="T3" fmla="*/ 0 h 159"/>
                <a:gd name="T4" fmla="*/ 134 w 134"/>
                <a:gd name="T5" fmla="*/ 10 h 159"/>
                <a:gd name="T6" fmla="*/ 8 w 134"/>
                <a:gd name="T7" fmla="*/ 159 h 159"/>
                <a:gd name="T8" fmla="*/ 0 w 134"/>
                <a:gd name="T9" fmla="*/ 159 h 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 h="159">
                  <a:moveTo>
                    <a:pt x="0" y="159"/>
                  </a:moveTo>
                  <a:lnTo>
                    <a:pt x="134" y="0"/>
                  </a:lnTo>
                  <a:lnTo>
                    <a:pt x="134" y="10"/>
                  </a:lnTo>
                  <a:lnTo>
                    <a:pt x="8" y="159"/>
                  </a:lnTo>
                  <a:lnTo>
                    <a:pt x="0" y="159"/>
                  </a:lnTo>
                  <a:close/>
                </a:path>
              </a:pathLst>
            </a:custGeom>
            <a:solidFill>
              <a:srgbClr val="2A55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1" name="Freeform 243"/>
            <p:cNvSpPr>
              <a:spLocks/>
            </p:cNvSpPr>
            <p:nvPr userDrawn="1"/>
          </p:nvSpPr>
          <p:spPr bwMode="auto">
            <a:xfrm>
              <a:off x="5586" y="253"/>
              <a:ext cx="130" cy="155"/>
            </a:xfrm>
            <a:custGeom>
              <a:avLst/>
              <a:gdLst>
                <a:gd name="T0" fmla="*/ 0 w 130"/>
                <a:gd name="T1" fmla="*/ 155 h 155"/>
                <a:gd name="T2" fmla="*/ 130 w 130"/>
                <a:gd name="T3" fmla="*/ 0 h 155"/>
                <a:gd name="T4" fmla="*/ 130 w 130"/>
                <a:gd name="T5" fmla="*/ 11 h 155"/>
                <a:gd name="T6" fmla="*/ 8 w 130"/>
                <a:gd name="T7" fmla="*/ 155 h 155"/>
                <a:gd name="T8" fmla="*/ 0 w 130"/>
                <a:gd name="T9" fmla="*/ 155 h 1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155">
                  <a:moveTo>
                    <a:pt x="0" y="155"/>
                  </a:moveTo>
                  <a:lnTo>
                    <a:pt x="130" y="0"/>
                  </a:lnTo>
                  <a:lnTo>
                    <a:pt x="130" y="11"/>
                  </a:lnTo>
                  <a:lnTo>
                    <a:pt x="8" y="155"/>
                  </a:lnTo>
                  <a:lnTo>
                    <a:pt x="0" y="155"/>
                  </a:lnTo>
                  <a:close/>
                </a:path>
              </a:pathLst>
            </a:custGeom>
            <a:solidFill>
              <a:srgbClr val="2853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2" name="Freeform 244"/>
            <p:cNvSpPr>
              <a:spLocks/>
            </p:cNvSpPr>
            <p:nvPr userDrawn="1"/>
          </p:nvSpPr>
          <p:spPr bwMode="auto">
            <a:xfrm>
              <a:off x="5590" y="259"/>
              <a:ext cx="126" cy="149"/>
            </a:xfrm>
            <a:custGeom>
              <a:avLst/>
              <a:gdLst>
                <a:gd name="T0" fmla="*/ 0 w 126"/>
                <a:gd name="T1" fmla="*/ 149 h 149"/>
                <a:gd name="T2" fmla="*/ 126 w 126"/>
                <a:gd name="T3" fmla="*/ 0 h 149"/>
                <a:gd name="T4" fmla="*/ 126 w 126"/>
                <a:gd name="T5" fmla="*/ 9 h 149"/>
                <a:gd name="T6" fmla="*/ 9 w 126"/>
                <a:gd name="T7" fmla="*/ 149 h 149"/>
                <a:gd name="T8" fmla="*/ 0 w 126"/>
                <a:gd name="T9" fmla="*/ 149 h 1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149">
                  <a:moveTo>
                    <a:pt x="0" y="149"/>
                  </a:moveTo>
                  <a:lnTo>
                    <a:pt x="126" y="0"/>
                  </a:lnTo>
                  <a:lnTo>
                    <a:pt x="126" y="9"/>
                  </a:lnTo>
                  <a:lnTo>
                    <a:pt x="9" y="149"/>
                  </a:lnTo>
                  <a:lnTo>
                    <a:pt x="0" y="149"/>
                  </a:lnTo>
                  <a:close/>
                </a:path>
              </a:pathLst>
            </a:custGeom>
            <a:solidFill>
              <a:srgbClr val="2753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3" name="Freeform 245"/>
            <p:cNvSpPr>
              <a:spLocks/>
            </p:cNvSpPr>
            <p:nvPr userDrawn="1"/>
          </p:nvSpPr>
          <p:spPr bwMode="auto">
            <a:xfrm>
              <a:off x="5594" y="264"/>
              <a:ext cx="122" cy="144"/>
            </a:xfrm>
            <a:custGeom>
              <a:avLst/>
              <a:gdLst>
                <a:gd name="T0" fmla="*/ 0 w 122"/>
                <a:gd name="T1" fmla="*/ 144 h 144"/>
                <a:gd name="T2" fmla="*/ 122 w 122"/>
                <a:gd name="T3" fmla="*/ 0 h 144"/>
                <a:gd name="T4" fmla="*/ 122 w 122"/>
                <a:gd name="T5" fmla="*/ 9 h 144"/>
                <a:gd name="T6" fmla="*/ 9 w 122"/>
                <a:gd name="T7" fmla="*/ 144 h 144"/>
                <a:gd name="T8" fmla="*/ 0 w 122"/>
                <a:gd name="T9" fmla="*/ 144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144">
                  <a:moveTo>
                    <a:pt x="0" y="144"/>
                  </a:moveTo>
                  <a:lnTo>
                    <a:pt x="122" y="0"/>
                  </a:lnTo>
                  <a:lnTo>
                    <a:pt x="122" y="9"/>
                  </a:lnTo>
                  <a:lnTo>
                    <a:pt x="9" y="144"/>
                  </a:lnTo>
                  <a:lnTo>
                    <a:pt x="0" y="144"/>
                  </a:lnTo>
                  <a:close/>
                </a:path>
              </a:pathLst>
            </a:custGeom>
            <a:solidFill>
              <a:srgbClr val="2551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4" name="Freeform 246"/>
            <p:cNvSpPr>
              <a:spLocks/>
            </p:cNvSpPr>
            <p:nvPr userDrawn="1"/>
          </p:nvSpPr>
          <p:spPr bwMode="auto">
            <a:xfrm>
              <a:off x="5599" y="268"/>
              <a:ext cx="117" cy="140"/>
            </a:xfrm>
            <a:custGeom>
              <a:avLst/>
              <a:gdLst>
                <a:gd name="T0" fmla="*/ 0 w 117"/>
                <a:gd name="T1" fmla="*/ 140 h 140"/>
                <a:gd name="T2" fmla="*/ 117 w 117"/>
                <a:gd name="T3" fmla="*/ 0 h 140"/>
                <a:gd name="T4" fmla="*/ 117 w 117"/>
                <a:gd name="T5" fmla="*/ 10 h 140"/>
                <a:gd name="T6" fmla="*/ 8 w 117"/>
                <a:gd name="T7" fmla="*/ 140 h 140"/>
                <a:gd name="T8" fmla="*/ 0 w 117"/>
                <a:gd name="T9" fmla="*/ 140 h 1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140">
                  <a:moveTo>
                    <a:pt x="0" y="140"/>
                  </a:moveTo>
                  <a:lnTo>
                    <a:pt x="117" y="0"/>
                  </a:lnTo>
                  <a:lnTo>
                    <a:pt x="117" y="10"/>
                  </a:lnTo>
                  <a:lnTo>
                    <a:pt x="8" y="140"/>
                  </a:lnTo>
                  <a:lnTo>
                    <a:pt x="0" y="140"/>
                  </a:lnTo>
                  <a:close/>
                </a:path>
              </a:pathLst>
            </a:custGeom>
            <a:solidFill>
              <a:srgbClr val="2551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5" name="Freeform 247"/>
            <p:cNvSpPr>
              <a:spLocks/>
            </p:cNvSpPr>
            <p:nvPr userDrawn="1"/>
          </p:nvSpPr>
          <p:spPr bwMode="auto">
            <a:xfrm>
              <a:off x="5603" y="273"/>
              <a:ext cx="113" cy="135"/>
            </a:xfrm>
            <a:custGeom>
              <a:avLst/>
              <a:gdLst>
                <a:gd name="T0" fmla="*/ 0 w 113"/>
                <a:gd name="T1" fmla="*/ 135 h 135"/>
                <a:gd name="T2" fmla="*/ 113 w 113"/>
                <a:gd name="T3" fmla="*/ 0 h 135"/>
                <a:gd name="T4" fmla="*/ 113 w 113"/>
                <a:gd name="T5" fmla="*/ 9 h 135"/>
                <a:gd name="T6" fmla="*/ 8 w 113"/>
                <a:gd name="T7" fmla="*/ 135 h 135"/>
                <a:gd name="T8" fmla="*/ 0 w 113"/>
                <a:gd name="T9" fmla="*/ 135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 h="135">
                  <a:moveTo>
                    <a:pt x="0" y="135"/>
                  </a:moveTo>
                  <a:lnTo>
                    <a:pt x="113" y="0"/>
                  </a:lnTo>
                  <a:lnTo>
                    <a:pt x="113" y="9"/>
                  </a:lnTo>
                  <a:lnTo>
                    <a:pt x="8" y="135"/>
                  </a:lnTo>
                  <a:lnTo>
                    <a:pt x="0" y="135"/>
                  </a:lnTo>
                  <a:close/>
                </a:path>
              </a:pathLst>
            </a:custGeom>
            <a:solidFill>
              <a:srgbClr val="234F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6" name="Freeform 248"/>
            <p:cNvSpPr>
              <a:spLocks/>
            </p:cNvSpPr>
            <p:nvPr userDrawn="1"/>
          </p:nvSpPr>
          <p:spPr bwMode="auto">
            <a:xfrm>
              <a:off x="5607" y="278"/>
              <a:ext cx="109" cy="130"/>
            </a:xfrm>
            <a:custGeom>
              <a:avLst/>
              <a:gdLst>
                <a:gd name="T0" fmla="*/ 0 w 109"/>
                <a:gd name="T1" fmla="*/ 130 h 130"/>
                <a:gd name="T2" fmla="*/ 109 w 109"/>
                <a:gd name="T3" fmla="*/ 0 h 130"/>
                <a:gd name="T4" fmla="*/ 109 w 109"/>
                <a:gd name="T5" fmla="*/ 10 h 130"/>
                <a:gd name="T6" fmla="*/ 8 w 109"/>
                <a:gd name="T7" fmla="*/ 130 h 130"/>
                <a:gd name="T8" fmla="*/ 0 w 109"/>
                <a:gd name="T9" fmla="*/ 130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 h="130">
                  <a:moveTo>
                    <a:pt x="0" y="130"/>
                  </a:moveTo>
                  <a:lnTo>
                    <a:pt x="109" y="0"/>
                  </a:lnTo>
                  <a:lnTo>
                    <a:pt x="109" y="10"/>
                  </a:lnTo>
                  <a:lnTo>
                    <a:pt x="8" y="130"/>
                  </a:lnTo>
                  <a:lnTo>
                    <a:pt x="0" y="130"/>
                  </a:lnTo>
                  <a:close/>
                </a:path>
              </a:pathLst>
            </a:custGeom>
            <a:solidFill>
              <a:srgbClr val="224F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7" name="Freeform 249"/>
            <p:cNvSpPr>
              <a:spLocks/>
            </p:cNvSpPr>
            <p:nvPr userDrawn="1"/>
          </p:nvSpPr>
          <p:spPr bwMode="auto">
            <a:xfrm>
              <a:off x="5611" y="282"/>
              <a:ext cx="105" cy="126"/>
            </a:xfrm>
            <a:custGeom>
              <a:avLst/>
              <a:gdLst>
                <a:gd name="T0" fmla="*/ 0 w 105"/>
                <a:gd name="T1" fmla="*/ 126 h 126"/>
                <a:gd name="T2" fmla="*/ 105 w 105"/>
                <a:gd name="T3" fmla="*/ 0 h 126"/>
                <a:gd name="T4" fmla="*/ 105 w 105"/>
                <a:gd name="T5" fmla="*/ 11 h 126"/>
                <a:gd name="T6" fmla="*/ 8 w 105"/>
                <a:gd name="T7" fmla="*/ 126 h 126"/>
                <a:gd name="T8" fmla="*/ 0 w 105"/>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26">
                  <a:moveTo>
                    <a:pt x="0" y="126"/>
                  </a:moveTo>
                  <a:lnTo>
                    <a:pt x="105" y="0"/>
                  </a:lnTo>
                  <a:lnTo>
                    <a:pt x="105" y="11"/>
                  </a:lnTo>
                  <a:lnTo>
                    <a:pt x="8" y="126"/>
                  </a:lnTo>
                  <a:lnTo>
                    <a:pt x="0" y="126"/>
                  </a:lnTo>
                  <a:close/>
                </a:path>
              </a:pathLst>
            </a:custGeom>
            <a:solidFill>
              <a:srgbClr val="204D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8" name="Freeform 250"/>
            <p:cNvSpPr>
              <a:spLocks/>
            </p:cNvSpPr>
            <p:nvPr userDrawn="1"/>
          </p:nvSpPr>
          <p:spPr bwMode="auto">
            <a:xfrm>
              <a:off x="5615" y="288"/>
              <a:ext cx="101" cy="120"/>
            </a:xfrm>
            <a:custGeom>
              <a:avLst/>
              <a:gdLst>
                <a:gd name="T0" fmla="*/ 0 w 101"/>
                <a:gd name="T1" fmla="*/ 120 h 120"/>
                <a:gd name="T2" fmla="*/ 101 w 101"/>
                <a:gd name="T3" fmla="*/ 0 h 120"/>
                <a:gd name="T4" fmla="*/ 101 w 101"/>
                <a:gd name="T5" fmla="*/ 9 h 120"/>
                <a:gd name="T6" fmla="*/ 8 w 101"/>
                <a:gd name="T7" fmla="*/ 120 h 120"/>
                <a:gd name="T8" fmla="*/ 0 w 101"/>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20">
                  <a:moveTo>
                    <a:pt x="0" y="120"/>
                  </a:moveTo>
                  <a:lnTo>
                    <a:pt x="101" y="0"/>
                  </a:lnTo>
                  <a:lnTo>
                    <a:pt x="101" y="9"/>
                  </a:lnTo>
                  <a:lnTo>
                    <a:pt x="8" y="120"/>
                  </a:lnTo>
                  <a:lnTo>
                    <a:pt x="0" y="120"/>
                  </a:lnTo>
                  <a:close/>
                </a:path>
              </a:pathLst>
            </a:custGeom>
            <a:solidFill>
              <a:srgbClr val="204D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9" name="Freeform 251"/>
            <p:cNvSpPr>
              <a:spLocks/>
            </p:cNvSpPr>
            <p:nvPr userDrawn="1"/>
          </p:nvSpPr>
          <p:spPr bwMode="auto">
            <a:xfrm>
              <a:off x="5619" y="293"/>
              <a:ext cx="97" cy="115"/>
            </a:xfrm>
            <a:custGeom>
              <a:avLst/>
              <a:gdLst>
                <a:gd name="T0" fmla="*/ 0 w 97"/>
                <a:gd name="T1" fmla="*/ 115 h 115"/>
                <a:gd name="T2" fmla="*/ 97 w 97"/>
                <a:gd name="T3" fmla="*/ 0 h 115"/>
                <a:gd name="T4" fmla="*/ 97 w 97"/>
                <a:gd name="T5" fmla="*/ 9 h 115"/>
                <a:gd name="T6" fmla="*/ 8 w 97"/>
                <a:gd name="T7" fmla="*/ 115 h 115"/>
                <a:gd name="T8" fmla="*/ 0 w 97"/>
                <a:gd name="T9" fmla="*/ 115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15">
                  <a:moveTo>
                    <a:pt x="0" y="115"/>
                  </a:moveTo>
                  <a:lnTo>
                    <a:pt x="97" y="0"/>
                  </a:lnTo>
                  <a:lnTo>
                    <a:pt x="97" y="9"/>
                  </a:lnTo>
                  <a:lnTo>
                    <a:pt x="8" y="115"/>
                  </a:lnTo>
                  <a:lnTo>
                    <a:pt x="0" y="115"/>
                  </a:lnTo>
                  <a:close/>
                </a:path>
              </a:pathLst>
            </a:custGeom>
            <a:solidFill>
              <a:srgbClr val="1E4B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0" name="Freeform 252"/>
            <p:cNvSpPr>
              <a:spLocks/>
            </p:cNvSpPr>
            <p:nvPr userDrawn="1"/>
          </p:nvSpPr>
          <p:spPr bwMode="auto">
            <a:xfrm>
              <a:off x="5623" y="297"/>
              <a:ext cx="93" cy="111"/>
            </a:xfrm>
            <a:custGeom>
              <a:avLst/>
              <a:gdLst>
                <a:gd name="T0" fmla="*/ 0 w 93"/>
                <a:gd name="T1" fmla="*/ 111 h 111"/>
                <a:gd name="T2" fmla="*/ 93 w 93"/>
                <a:gd name="T3" fmla="*/ 0 h 111"/>
                <a:gd name="T4" fmla="*/ 93 w 93"/>
                <a:gd name="T5" fmla="*/ 9 h 111"/>
                <a:gd name="T6" fmla="*/ 7 w 93"/>
                <a:gd name="T7" fmla="*/ 111 h 111"/>
                <a:gd name="T8" fmla="*/ 0 w 93"/>
                <a:gd name="T9" fmla="*/ 111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111">
                  <a:moveTo>
                    <a:pt x="0" y="111"/>
                  </a:moveTo>
                  <a:lnTo>
                    <a:pt x="93" y="0"/>
                  </a:lnTo>
                  <a:lnTo>
                    <a:pt x="93" y="9"/>
                  </a:lnTo>
                  <a:lnTo>
                    <a:pt x="7" y="111"/>
                  </a:lnTo>
                  <a:lnTo>
                    <a:pt x="0" y="111"/>
                  </a:lnTo>
                  <a:close/>
                </a:path>
              </a:pathLst>
            </a:custGeom>
            <a:solidFill>
              <a:srgbClr val="1D4B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1" name="Freeform 253"/>
            <p:cNvSpPr>
              <a:spLocks/>
            </p:cNvSpPr>
            <p:nvPr userDrawn="1"/>
          </p:nvSpPr>
          <p:spPr bwMode="auto">
            <a:xfrm>
              <a:off x="5627" y="302"/>
              <a:ext cx="89" cy="106"/>
            </a:xfrm>
            <a:custGeom>
              <a:avLst/>
              <a:gdLst>
                <a:gd name="T0" fmla="*/ 0 w 89"/>
                <a:gd name="T1" fmla="*/ 106 h 106"/>
                <a:gd name="T2" fmla="*/ 89 w 89"/>
                <a:gd name="T3" fmla="*/ 0 h 106"/>
                <a:gd name="T4" fmla="*/ 89 w 89"/>
                <a:gd name="T5" fmla="*/ 9 h 106"/>
                <a:gd name="T6" fmla="*/ 7 w 89"/>
                <a:gd name="T7" fmla="*/ 106 h 106"/>
                <a:gd name="T8" fmla="*/ 0 w 89"/>
                <a:gd name="T9" fmla="*/ 106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106">
                  <a:moveTo>
                    <a:pt x="0" y="106"/>
                  </a:moveTo>
                  <a:lnTo>
                    <a:pt x="89" y="0"/>
                  </a:lnTo>
                  <a:lnTo>
                    <a:pt x="89" y="9"/>
                  </a:lnTo>
                  <a:lnTo>
                    <a:pt x="7" y="106"/>
                  </a:lnTo>
                  <a:lnTo>
                    <a:pt x="0" y="106"/>
                  </a:lnTo>
                  <a:close/>
                </a:path>
              </a:pathLst>
            </a:custGeom>
            <a:solidFill>
              <a:srgbClr val="1B49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2" name="Freeform 254"/>
            <p:cNvSpPr>
              <a:spLocks/>
            </p:cNvSpPr>
            <p:nvPr userDrawn="1"/>
          </p:nvSpPr>
          <p:spPr bwMode="auto">
            <a:xfrm>
              <a:off x="5630" y="306"/>
              <a:ext cx="86" cy="102"/>
            </a:xfrm>
            <a:custGeom>
              <a:avLst/>
              <a:gdLst>
                <a:gd name="T0" fmla="*/ 0 w 86"/>
                <a:gd name="T1" fmla="*/ 102 h 102"/>
                <a:gd name="T2" fmla="*/ 86 w 86"/>
                <a:gd name="T3" fmla="*/ 0 h 102"/>
                <a:gd name="T4" fmla="*/ 86 w 86"/>
                <a:gd name="T5" fmla="*/ 11 h 102"/>
                <a:gd name="T6" fmla="*/ 8 w 86"/>
                <a:gd name="T7" fmla="*/ 102 h 102"/>
                <a:gd name="T8" fmla="*/ 0 w 86"/>
                <a:gd name="T9" fmla="*/ 102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102">
                  <a:moveTo>
                    <a:pt x="0" y="102"/>
                  </a:moveTo>
                  <a:lnTo>
                    <a:pt x="86" y="0"/>
                  </a:lnTo>
                  <a:lnTo>
                    <a:pt x="86" y="11"/>
                  </a:lnTo>
                  <a:lnTo>
                    <a:pt x="8" y="102"/>
                  </a:lnTo>
                  <a:lnTo>
                    <a:pt x="0" y="102"/>
                  </a:lnTo>
                  <a:close/>
                </a:path>
              </a:pathLst>
            </a:custGeom>
            <a:solidFill>
              <a:srgbClr val="1B49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3" name="Freeform 255"/>
            <p:cNvSpPr>
              <a:spLocks/>
            </p:cNvSpPr>
            <p:nvPr userDrawn="1"/>
          </p:nvSpPr>
          <p:spPr bwMode="auto">
            <a:xfrm>
              <a:off x="5634" y="311"/>
              <a:ext cx="82" cy="97"/>
            </a:xfrm>
            <a:custGeom>
              <a:avLst/>
              <a:gdLst>
                <a:gd name="T0" fmla="*/ 0 w 82"/>
                <a:gd name="T1" fmla="*/ 97 h 97"/>
                <a:gd name="T2" fmla="*/ 82 w 82"/>
                <a:gd name="T3" fmla="*/ 0 h 97"/>
                <a:gd name="T4" fmla="*/ 82 w 82"/>
                <a:gd name="T5" fmla="*/ 10 h 97"/>
                <a:gd name="T6" fmla="*/ 8 w 82"/>
                <a:gd name="T7" fmla="*/ 97 h 97"/>
                <a:gd name="T8" fmla="*/ 0 w 82"/>
                <a:gd name="T9" fmla="*/ 97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97">
                  <a:moveTo>
                    <a:pt x="0" y="97"/>
                  </a:moveTo>
                  <a:lnTo>
                    <a:pt x="82" y="0"/>
                  </a:lnTo>
                  <a:lnTo>
                    <a:pt x="82" y="10"/>
                  </a:lnTo>
                  <a:lnTo>
                    <a:pt x="8" y="97"/>
                  </a:lnTo>
                  <a:lnTo>
                    <a:pt x="0" y="97"/>
                  </a:lnTo>
                  <a:close/>
                </a:path>
              </a:pathLst>
            </a:custGeom>
            <a:solidFill>
              <a:srgbClr val="1947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4" name="Freeform 256"/>
            <p:cNvSpPr>
              <a:spLocks/>
            </p:cNvSpPr>
            <p:nvPr userDrawn="1"/>
          </p:nvSpPr>
          <p:spPr bwMode="auto">
            <a:xfrm>
              <a:off x="5638" y="317"/>
              <a:ext cx="78" cy="91"/>
            </a:xfrm>
            <a:custGeom>
              <a:avLst/>
              <a:gdLst>
                <a:gd name="T0" fmla="*/ 0 w 78"/>
                <a:gd name="T1" fmla="*/ 91 h 91"/>
                <a:gd name="T2" fmla="*/ 78 w 78"/>
                <a:gd name="T3" fmla="*/ 0 h 91"/>
                <a:gd name="T4" fmla="*/ 78 w 78"/>
                <a:gd name="T5" fmla="*/ 9 h 91"/>
                <a:gd name="T6" fmla="*/ 8 w 78"/>
                <a:gd name="T7" fmla="*/ 91 h 91"/>
                <a:gd name="T8" fmla="*/ 0 w 78"/>
                <a:gd name="T9" fmla="*/ 91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91">
                  <a:moveTo>
                    <a:pt x="0" y="91"/>
                  </a:moveTo>
                  <a:lnTo>
                    <a:pt x="78" y="0"/>
                  </a:lnTo>
                  <a:lnTo>
                    <a:pt x="78" y="9"/>
                  </a:lnTo>
                  <a:lnTo>
                    <a:pt x="8" y="91"/>
                  </a:lnTo>
                  <a:lnTo>
                    <a:pt x="0" y="91"/>
                  </a:lnTo>
                  <a:close/>
                </a:path>
              </a:pathLst>
            </a:custGeom>
            <a:solidFill>
              <a:srgbClr val="1847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5" name="Freeform 257"/>
            <p:cNvSpPr>
              <a:spLocks/>
            </p:cNvSpPr>
            <p:nvPr userDrawn="1"/>
          </p:nvSpPr>
          <p:spPr bwMode="auto">
            <a:xfrm>
              <a:off x="5642" y="321"/>
              <a:ext cx="74" cy="87"/>
            </a:xfrm>
            <a:custGeom>
              <a:avLst/>
              <a:gdLst>
                <a:gd name="T0" fmla="*/ 0 w 74"/>
                <a:gd name="T1" fmla="*/ 87 h 87"/>
                <a:gd name="T2" fmla="*/ 74 w 74"/>
                <a:gd name="T3" fmla="*/ 0 h 87"/>
                <a:gd name="T4" fmla="*/ 74 w 74"/>
                <a:gd name="T5" fmla="*/ 10 h 87"/>
                <a:gd name="T6" fmla="*/ 8 w 74"/>
                <a:gd name="T7" fmla="*/ 87 h 87"/>
                <a:gd name="T8" fmla="*/ 0 w 74"/>
                <a:gd name="T9" fmla="*/ 87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87">
                  <a:moveTo>
                    <a:pt x="0" y="87"/>
                  </a:moveTo>
                  <a:lnTo>
                    <a:pt x="74" y="0"/>
                  </a:lnTo>
                  <a:lnTo>
                    <a:pt x="74" y="10"/>
                  </a:lnTo>
                  <a:lnTo>
                    <a:pt x="8" y="87"/>
                  </a:lnTo>
                  <a:lnTo>
                    <a:pt x="0" y="87"/>
                  </a:lnTo>
                  <a:close/>
                </a:path>
              </a:pathLst>
            </a:custGeom>
            <a:solidFill>
              <a:srgbClr val="1645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6" name="Freeform 258"/>
            <p:cNvSpPr>
              <a:spLocks/>
            </p:cNvSpPr>
            <p:nvPr userDrawn="1"/>
          </p:nvSpPr>
          <p:spPr bwMode="auto">
            <a:xfrm>
              <a:off x="5646" y="326"/>
              <a:ext cx="70" cy="82"/>
            </a:xfrm>
            <a:custGeom>
              <a:avLst/>
              <a:gdLst>
                <a:gd name="T0" fmla="*/ 0 w 70"/>
                <a:gd name="T1" fmla="*/ 82 h 82"/>
                <a:gd name="T2" fmla="*/ 70 w 70"/>
                <a:gd name="T3" fmla="*/ 0 h 82"/>
                <a:gd name="T4" fmla="*/ 70 w 70"/>
                <a:gd name="T5" fmla="*/ 9 h 82"/>
                <a:gd name="T6" fmla="*/ 9 w 70"/>
                <a:gd name="T7" fmla="*/ 82 h 82"/>
                <a:gd name="T8" fmla="*/ 0 w 70"/>
                <a:gd name="T9" fmla="*/ 82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82">
                  <a:moveTo>
                    <a:pt x="0" y="82"/>
                  </a:moveTo>
                  <a:lnTo>
                    <a:pt x="70" y="0"/>
                  </a:lnTo>
                  <a:lnTo>
                    <a:pt x="70" y="9"/>
                  </a:lnTo>
                  <a:lnTo>
                    <a:pt x="9" y="82"/>
                  </a:lnTo>
                  <a:lnTo>
                    <a:pt x="0" y="82"/>
                  </a:lnTo>
                  <a:close/>
                </a:path>
              </a:pathLst>
            </a:custGeom>
            <a:solidFill>
              <a:srgbClr val="1645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7" name="Freeform 259"/>
            <p:cNvSpPr>
              <a:spLocks/>
            </p:cNvSpPr>
            <p:nvPr userDrawn="1"/>
          </p:nvSpPr>
          <p:spPr bwMode="auto">
            <a:xfrm>
              <a:off x="5650" y="331"/>
              <a:ext cx="66" cy="77"/>
            </a:xfrm>
            <a:custGeom>
              <a:avLst/>
              <a:gdLst>
                <a:gd name="T0" fmla="*/ 0 w 66"/>
                <a:gd name="T1" fmla="*/ 77 h 77"/>
                <a:gd name="T2" fmla="*/ 66 w 66"/>
                <a:gd name="T3" fmla="*/ 0 h 77"/>
                <a:gd name="T4" fmla="*/ 66 w 66"/>
                <a:gd name="T5" fmla="*/ 9 h 77"/>
                <a:gd name="T6" fmla="*/ 9 w 66"/>
                <a:gd name="T7" fmla="*/ 77 h 77"/>
                <a:gd name="T8" fmla="*/ 0 w 66"/>
                <a:gd name="T9" fmla="*/ 77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77">
                  <a:moveTo>
                    <a:pt x="0" y="77"/>
                  </a:moveTo>
                  <a:lnTo>
                    <a:pt x="66" y="0"/>
                  </a:lnTo>
                  <a:lnTo>
                    <a:pt x="66" y="9"/>
                  </a:lnTo>
                  <a:lnTo>
                    <a:pt x="9" y="77"/>
                  </a:lnTo>
                  <a:lnTo>
                    <a:pt x="0" y="77"/>
                  </a:lnTo>
                  <a:close/>
                </a:path>
              </a:pathLst>
            </a:custGeom>
            <a:solidFill>
              <a:srgbClr val="1443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8" name="Freeform 260"/>
            <p:cNvSpPr>
              <a:spLocks/>
            </p:cNvSpPr>
            <p:nvPr userDrawn="1"/>
          </p:nvSpPr>
          <p:spPr bwMode="auto">
            <a:xfrm>
              <a:off x="5655" y="335"/>
              <a:ext cx="61" cy="73"/>
            </a:xfrm>
            <a:custGeom>
              <a:avLst/>
              <a:gdLst>
                <a:gd name="T0" fmla="*/ 0 w 61"/>
                <a:gd name="T1" fmla="*/ 73 h 73"/>
                <a:gd name="T2" fmla="*/ 61 w 61"/>
                <a:gd name="T3" fmla="*/ 0 h 73"/>
                <a:gd name="T4" fmla="*/ 61 w 61"/>
                <a:gd name="T5" fmla="*/ 11 h 73"/>
                <a:gd name="T6" fmla="*/ 8 w 61"/>
                <a:gd name="T7" fmla="*/ 73 h 73"/>
                <a:gd name="T8" fmla="*/ 0 w 61"/>
                <a:gd name="T9" fmla="*/ 73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73">
                  <a:moveTo>
                    <a:pt x="0" y="73"/>
                  </a:moveTo>
                  <a:lnTo>
                    <a:pt x="61" y="0"/>
                  </a:lnTo>
                  <a:lnTo>
                    <a:pt x="61" y="11"/>
                  </a:lnTo>
                  <a:lnTo>
                    <a:pt x="8" y="73"/>
                  </a:lnTo>
                  <a:lnTo>
                    <a:pt x="0" y="73"/>
                  </a:lnTo>
                  <a:close/>
                </a:path>
              </a:pathLst>
            </a:custGeom>
            <a:solidFill>
              <a:srgbClr val="1343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9" name="Freeform 261"/>
            <p:cNvSpPr>
              <a:spLocks/>
            </p:cNvSpPr>
            <p:nvPr userDrawn="1"/>
          </p:nvSpPr>
          <p:spPr bwMode="auto">
            <a:xfrm>
              <a:off x="5659" y="340"/>
              <a:ext cx="57" cy="68"/>
            </a:xfrm>
            <a:custGeom>
              <a:avLst/>
              <a:gdLst>
                <a:gd name="T0" fmla="*/ 0 w 57"/>
                <a:gd name="T1" fmla="*/ 68 h 68"/>
                <a:gd name="T2" fmla="*/ 57 w 57"/>
                <a:gd name="T3" fmla="*/ 0 h 68"/>
                <a:gd name="T4" fmla="*/ 57 w 57"/>
                <a:gd name="T5" fmla="*/ 10 h 68"/>
                <a:gd name="T6" fmla="*/ 8 w 57"/>
                <a:gd name="T7" fmla="*/ 68 h 68"/>
                <a:gd name="T8" fmla="*/ 0 w 57"/>
                <a:gd name="T9" fmla="*/ 68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68">
                  <a:moveTo>
                    <a:pt x="0" y="68"/>
                  </a:moveTo>
                  <a:lnTo>
                    <a:pt x="57" y="0"/>
                  </a:lnTo>
                  <a:lnTo>
                    <a:pt x="57" y="10"/>
                  </a:lnTo>
                  <a:lnTo>
                    <a:pt x="8" y="68"/>
                  </a:lnTo>
                  <a:lnTo>
                    <a:pt x="0" y="68"/>
                  </a:lnTo>
                  <a:close/>
                </a:path>
              </a:pathLst>
            </a:custGeom>
            <a:solidFill>
              <a:srgbClr val="1141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0" name="Freeform 262"/>
            <p:cNvSpPr>
              <a:spLocks/>
            </p:cNvSpPr>
            <p:nvPr userDrawn="1"/>
          </p:nvSpPr>
          <p:spPr bwMode="auto">
            <a:xfrm>
              <a:off x="5663" y="346"/>
              <a:ext cx="53" cy="62"/>
            </a:xfrm>
            <a:custGeom>
              <a:avLst/>
              <a:gdLst>
                <a:gd name="T0" fmla="*/ 0 w 53"/>
                <a:gd name="T1" fmla="*/ 62 h 62"/>
                <a:gd name="T2" fmla="*/ 53 w 53"/>
                <a:gd name="T3" fmla="*/ 0 h 62"/>
                <a:gd name="T4" fmla="*/ 53 w 53"/>
                <a:gd name="T5" fmla="*/ 9 h 62"/>
                <a:gd name="T6" fmla="*/ 8 w 53"/>
                <a:gd name="T7" fmla="*/ 62 h 62"/>
                <a:gd name="T8" fmla="*/ 0 w 53"/>
                <a:gd name="T9" fmla="*/ 62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62">
                  <a:moveTo>
                    <a:pt x="0" y="62"/>
                  </a:moveTo>
                  <a:lnTo>
                    <a:pt x="53" y="0"/>
                  </a:lnTo>
                  <a:lnTo>
                    <a:pt x="53" y="9"/>
                  </a:lnTo>
                  <a:lnTo>
                    <a:pt x="8" y="62"/>
                  </a:lnTo>
                  <a:lnTo>
                    <a:pt x="0" y="62"/>
                  </a:lnTo>
                  <a:close/>
                </a:path>
              </a:pathLst>
            </a:custGeom>
            <a:solidFill>
              <a:srgbClr val="1141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1" name="Freeform 263"/>
            <p:cNvSpPr>
              <a:spLocks/>
            </p:cNvSpPr>
            <p:nvPr userDrawn="1"/>
          </p:nvSpPr>
          <p:spPr bwMode="auto">
            <a:xfrm>
              <a:off x="5667" y="350"/>
              <a:ext cx="49" cy="58"/>
            </a:xfrm>
            <a:custGeom>
              <a:avLst/>
              <a:gdLst>
                <a:gd name="T0" fmla="*/ 0 w 49"/>
                <a:gd name="T1" fmla="*/ 58 h 58"/>
                <a:gd name="T2" fmla="*/ 49 w 49"/>
                <a:gd name="T3" fmla="*/ 0 h 58"/>
                <a:gd name="T4" fmla="*/ 49 w 49"/>
                <a:gd name="T5" fmla="*/ 10 h 58"/>
                <a:gd name="T6" fmla="*/ 8 w 49"/>
                <a:gd name="T7" fmla="*/ 58 h 58"/>
                <a:gd name="T8" fmla="*/ 0 w 49"/>
                <a:gd name="T9" fmla="*/ 58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58">
                  <a:moveTo>
                    <a:pt x="0" y="58"/>
                  </a:moveTo>
                  <a:lnTo>
                    <a:pt x="49" y="0"/>
                  </a:lnTo>
                  <a:lnTo>
                    <a:pt x="49" y="10"/>
                  </a:lnTo>
                  <a:lnTo>
                    <a:pt x="8" y="58"/>
                  </a:lnTo>
                  <a:lnTo>
                    <a:pt x="0" y="58"/>
                  </a:lnTo>
                  <a:close/>
                </a:path>
              </a:pathLst>
            </a:custGeom>
            <a:solidFill>
              <a:srgbClr val="0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2" name="Freeform 264"/>
            <p:cNvSpPr>
              <a:spLocks/>
            </p:cNvSpPr>
            <p:nvPr userDrawn="1"/>
          </p:nvSpPr>
          <p:spPr bwMode="auto">
            <a:xfrm>
              <a:off x="5671" y="355"/>
              <a:ext cx="45" cy="53"/>
            </a:xfrm>
            <a:custGeom>
              <a:avLst/>
              <a:gdLst>
                <a:gd name="T0" fmla="*/ 0 w 45"/>
                <a:gd name="T1" fmla="*/ 53 h 53"/>
                <a:gd name="T2" fmla="*/ 45 w 45"/>
                <a:gd name="T3" fmla="*/ 0 h 53"/>
                <a:gd name="T4" fmla="*/ 45 w 45"/>
                <a:gd name="T5" fmla="*/ 9 h 53"/>
                <a:gd name="T6" fmla="*/ 8 w 45"/>
                <a:gd name="T7" fmla="*/ 53 h 53"/>
                <a:gd name="T8" fmla="*/ 0 w 45"/>
                <a:gd name="T9" fmla="*/ 53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53">
                  <a:moveTo>
                    <a:pt x="0" y="53"/>
                  </a:moveTo>
                  <a:lnTo>
                    <a:pt x="45" y="0"/>
                  </a:lnTo>
                  <a:lnTo>
                    <a:pt x="45" y="9"/>
                  </a:lnTo>
                  <a:lnTo>
                    <a:pt x="8" y="53"/>
                  </a:lnTo>
                  <a:lnTo>
                    <a:pt x="0" y="53"/>
                  </a:lnTo>
                  <a:close/>
                </a:path>
              </a:pathLst>
            </a:custGeom>
            <a:solidFill>
              <a:srgbClr val="0E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3" name="Freeform 265"/>
            <p:cNvSpPr>
              <a:spLocks/>
            </p:cNvSpPr>
            <p:nvPr userDrawn="1"/>
          </p:nvSpPr>
          <p:spPr bwMode="auto">
            <a:xfrm>
              <a:off x="5675" y="360"/>
              <a:ext cx="41" cy="48"/>
            </a:xfrm>
            <a:custGeom>
              <a:avLst/>
              <a:gdLst>
                <a:gd name="T0" fmla="*/ 0 w 41"/>
                <a:gd name="T1" fmla="*/ 48 h 48"/>
                <a:gd name="T2" fmla="*/ 41 w 41"/>
                <a:gd name="T3" fmla="*/ 0 h 48"/>
                <a:gd name="T4" fmla="*/ 41 w 41"/>
                <a:gd name="T5" fmla="*/ 9 h 48"/>
                <a:gd name="T6" fmla="*/ 8 w 41"/>
                <a:gd name="T7" fmla="*/ 48 h 48"/>
                <a:gd name="T8" fmla="*/ 0 w 41"/>
                <a:gd name="T9" fmla="*/ 48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48">
                  <a:moveTo>
                    <a:pt x="0" y="48"/>
                  </a:moveTo>
                  <a:lnTo>
                    <a:pt x="41" y="0"/>
                  </a:lnTo>
                  <a:lnTo>
                    <a:pt x="41" y="9"/>
                  </a:lnTo>
                  <a:lnTo>
                    <a:pt x="8" y="48"/>
                  </a:lnTo>
                  <a:lnTo>
                    <a:pt x="0" y="48"/>
                  </a:lnTo>
                  <a:close/>
                </a:path>
              </a:pathLst>
            </a:custGeom>
            <a:solidFill>
              <a:srgbClr val="0C3D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4" name="Freeform 266"/>
            <p:cNvSpPr>
              <a:spLocks/>
            </p:cNvSpPr>
            <p:nvPr userDrawn="1"/>
          </p:nvSpPr>
          <p:spPr bwMode="auto">
            <a:xfrm>
              <a:off x="5679" y="364"/>
              <a:ext cx="37" cy="44"/>
            </a:xfrm>
            <a:custGeom>
              <a:avLst/>
              <a:gdLst>
                <a:gd name="T0" fmla="*/ 0 w 37"/>
                <a:gd name="T1" fmla="*/ 44 h 44"/>
                <a:gd name="T2" fmla="*/ 37 w 37"/>
                <a:gd name="T3" fmla="*/ 0 h 44"/>
                <a:gd name="T4" fmla="*/ 37 w 37"/>
                <a:gd name="T5" fmla="*/ 11 h 44"/>
                <a:gd name="T6" fmla="*/ 8 w 37"/>
                <a:gd name="T7" fmla="*/ 44 h 44"/>
                <a:gd name="T8" fmla="*/ 0 w 37"/>
                <a:gd name="T9" fmla="*/ 44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44">
                  <a:moveTo>
                    <a:pt x="0" y="44"/>
                  </a:moveTo>
                  <a:lnTo>
                    <a:pt x="37" y="0"/>
                  </a:lnTo>
                  <a:lnTo>
                    <a:pt x="37" y="11"/>
                  </a:lnTo>
                  <a:lnTo>
                    <a:pt x="8" y="44"/>
                  </a:lnTo>
                  <a:lnTo>
                    <a:pt x="0" y="44"/>
                  </a:lnTo>
                  <a:close/>
                </a:path>
              </a:pathLst>
            </a:custGeom>
            <a:solidFill>
              <a:srgbClr val="0C3D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5" name="Freeform 267"/>
            <p:cNvSpPr>
              <a:spLocks/>
            </p:cNvSpPr>
            <p:nvPr userDrawn="1"/>
          </p:nvSpPr>
          <p:spPr bwMode="auto">
            <a:xfrm>
              <a:off x="5683" y="369"/>
              <a:ext cx="33" cy="39"/>
            </a:xfrm>
            <a:custGeom>
              <a:avLst/>
              <a:gdLst>
                <a:gd name="T0" fmla="*/ 0 w 33"/>
                <a:gd name="T1" fmla="*/ 39 h 39"/>
                <a:gd name="T2" fmla="*/ 33 w 33"/>
                <a:gd name="T3" fmla="*/ 0 h 39"/>
                <a:gd name="T4" fmla="*/ 33 w 33"/>
                <a:gd name="T5" fmla="*/ 10 h 39"/>
                <a:gd name="T6" fmla="*/ 8 w 33"/>
                <a:gd name="T7" fmla="*/ 39 h 39"/>
                <a:gd name="T8" fmla="*/ 0 w 33"/>
                <a:gd name="T9" fmla="*/ 39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9">
                  <a:moveTo>
                    <a:pt x="0" y="39"/>
                  </a:moveTo>
                  <a:lnTo>
                    <a:pt x="33" y="0"/>
                  </a:lnTo>
                  <a:lnTo>
                    <a:pt x="33" y="10"/>
                  </a:lnTo>
                  <a:lnTo>
                    <a:pt x="8" y="39"/>
                  </a:lnTo>
                  <a:lnTo>
                    <a:pt x="0" y="39"/>
                  </a:lnTo>
                  <a:close/>
                </a:path>
              </a:pathLst>
            </a:custGeom>
            <a:solidFill>
              <a:srgbClr val="0A3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6" name="Freeform 268"/>
            <p:cNvSpPr>
              <a:spLocks/>
            </p:cNvSpPr>
            <p:nvPr userDrawn="1"/>
          </p:nvSpPr>
          <p:spPr bwMode="auto">
            <a:xfrm>
              <a:off x="5687" y="375"/>
              <a:ext cx="29" cy="33"/>
            </a:xfrm>
            <a:custGeom>
              <a:avLst/>
              <a:gdLst>
                <a:gd name="T0" fmla="*/ 0 w 29"/>
                <a:gd name="T1" fmla="*/ 33 h 33"/>
                <a:gd name="T2" fmla="*/ 29 w 29"/>
                <a:gd name="T3" fmla="*/ 0 h 33"/>
                <a:gd name="T4" fmla="*/ 29 w 29"/>
                <a:gd name="T5" fmla="*/ 9 h 33"/>
                <a:gd name="T6" fmla="*/ 8 w 29"/>
                <a:gd name="T7" fmla="*/ 33 h 33"/>
                <a:gd name="T8" fmla="*/ 0 w 29"/>
                <a:gd name="T9" fmla="*/ 33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3">
                  <a:moveTo>
                    <a:pt x="0" y="33"/>
                  </a:moveTo>
                  <a:lnTo>
                    <a:pt x="29" y="0"/>
                  </a:lnTo>
                  <a:lnTo>
                    <a:pt x="29" y="9"/>
                  </a:lnTo>
                  <a:lnTo>
                    <a:pt x="8" y="33"/>
                  </a:lnTo>
                  <a:lnTo>
                    <a:pt x="0" y="33"/>
                  </a:lnTo>
                  <a:close/>
                </a:path>
              </a:pathLst>
            </a:custGeom>
            <a:solidFill>
              <a:srgbClr val="093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7" name="Freeform 269"/>
            <p:cNvSpPr>
              <a:spLocks/>
            </p:cNvSpPr>
            <p:nvPr userDrawn="1"/>
          </p:nvSpPr>
          <p:spPr bwMode="auto">
            <a:xfrm>
              <a:off x="5691" y="379"/>
              <a:ext cx="25" cy="29"/>
            </a:xfrm>
            <a:custGeom>
              <a:avLst/>
              <a:gdLst>
                <a:gd name="T0" fmla="*/ 0 w 25"/>
                <a:gd name="T1" fmla="*/ 29 h 29"/>
                <a:gd name="T2" fmla="*/ 25 w 25"/>
                <a:gd name="T3" fmla="*/ 0 h 29"/>
                <a:gd name="T4" fmla="*/ 25 w 25"/>
                <a:gd name="T5" fmla="*/ 9 h 29"/>
                <a:gd name="T6" fmla="*/ 8 w 25"/>
                <a:gd name="T7" fmla="*/ 29 h 29"/>
                <a:gd name="T8" fmla="*/ 0 w 2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9">
                  <a:moveTo>
                    <a:pt x="0" y="29"/>
                  </a:moveTo>
                  <a:lnTo>
                    <a:pt x="25" y="0"/>
                  </a:lnTo>
                  <a:lnTo>
                    <a:pt x="25" y="9"/>
                  </a:lnTo>
                  <a:lnTo>
                    <a:pt x="8" y="29"/>
                  </a:lnTo>
                  <a:lnTo>
                    <a:pt x="0" y="29"/>
                  </a:lnTo>
                  <a:close/>
                </a:path>
              </a:pathLst>
            </a:custGeom>
            <a:solidFill>
              <a:srgbClr val="073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8" name="Freeform 270"/>
            <p:cNvSpPr>
              <a:spLocks/>
            </p:cNvSpPr>
            <p:nvPr userDrawn="1"/>
          </p:nvSpPr>
          <p:spPr bwMode="auto">
            <a:xfrm>
              <a:off x="5695" y="384"/>
              <a:ext cx="21" cy="24"/>
            </a:xfrm>
            <a:custGeom>
              <a:avLst/>
              <a:gdLst>
                <a:gd name="T0" fmla="*/ 0 w 21"/>
                <a:gd name="T1" fmla="*/ 24 h 24"/>
                <a:gd name="T2" fmla="*/ 21 w 21"/>
                <a:gd name="T3" fmla="*/ 0 h 24"/>
                <a:gd name="T4" fmla="*/ 21 w 21"/>
                <a:gd name="T5" fmla="*/ 9 h 24"/>
                <a:gd name="T6" fmla="*/ 8 w 21"/>
                <a:gd name="T7" fmla="*/ 24 h 24"/>
                <a:gd name="T8" fmla="*/ 0 w 21"/>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24">
                  <a:moveTo>
                    <a:pt x="0" y="24"/>
                  </a:moveTo>
                  <a:lnTo>
                    <a:pt x="21" y="0"/>
                  </a:lnTo>
                  <a:lnTo>
                    <a:pt x="21" y="9"/>
                  </a:lnTo>
                  <a:lnTo>
                    <a:pt x="8" y="24"/>
                  </a:lnTo>
                  <a:lnTo>
                    <a:pt x="0" y="24"/>
                  </a:lnTo>
                  <a:close/>
                </a:path>
              </a:pathLst>
            </a:custGeom>
            <a:solidFill>
              <a:srgbClr val="073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9" name="Freeform 271"/>
            <p:cNvSpPr>
              <a:spLocks/>
            </p:cNvSpPr>
            <p:nvPr userDrawn="1"/>
          </p:nvSpPr>
          <p:spPr bwMode="auto">
            <a:xfrm>
              <a:off x="5699" y="388"/>
              <a:ext cx="17" cy="20"/>
            </a:xfrm>
            <a:custGeom>
              <a:avLst/>
              <a:gdLst>
                <a:gd name="T0" fmla="*/ 0 w 17"/>
                <a:gd name="T1" fmla="*/ 20 h 20"/>
                <a:gd name="T2" fmla="*/ 17 w 17"/>
                <a:gd name="T3" fmla="*/ 0 h 20"/>
                <a:gd name="T4" fmla="*/ 17 w 17"/>
                <a:gd name="T5" fmla="*/ 10 h 20"/>
                <a:gd name="T6" fmla="*/ 8 w 17"/>
                <a:gd name="T7" fmla="*/ 20 h 20"/>
                <a:gd name="T8" fmla="*/ 0 w 17"/>
                <a:gd name="T9" fmla="*/ 2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0">
                  <a:moveTo>
                    <a:pt x="0" y="20"/>
                  </a:moveTo>
                  <a:lnTo>
                    <a:pt x="17" y="0"/>
                  </a:lnTo>
                  <a:lnTo>
                    <a:pt x="17" y="10"/>
                  </a:lnTo>
                  <a:lnTo>
                    <a:pt x="8" y="20"/>
                  </a:lnTo>
                  <a:lnTo>
                    <a:pt x="0" y="20"/>
                  </a:lnTo>
                  <a:close/>
                </a:path>
              </a:pathLst>
            </a:custGeom>
            <a:solidFill>
              <a:srgbClr val="0537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0" name="Freeform 272"/>
            <p:cNvSpPr>
              <a:spLocks/>
            </p:cNvSpPr>
            <p:nvPr userDrawn="1"/>
          </p:nvSpPr>
          <p:spPr bwMode="auto">
            <a:xfrm>
              <a:off x="5703" y="393"/>
              <a:ext cx="13" cy="15"/>
            </a:xfrm>
            <a:custGeom>
              <a:avLst/>
              <a:gdLst>
                <a:gd name="T0" fmla="*/ 0 w 13"/>
                <a:gd name="T1" fmla="*/ 15 h 15"/>
                <a:gd name="T2" fmla="*/ 13 w 13"/>
                <a:gd name="T3" fmla="*/ 0 h 15"/>
                <a:gd name="T4" fmla="*/ 13 w 13"/>
                <a:gd name="T5" fmla="*/ 9 h 15"/>
                <a:gd name="T6" fmla="*/ 8 w 13"/>
                <a:gd name="T7" fmla="*/ 15 h 15"/>
                <a:gd name="T8" fmla="*/ 0 w 13"/>
                <a:gd name="T9" fmla="*/ 15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5">
                  <a:moveTo>
                    <a:pt x="0" y="15"/>
                  </a:moveTo>
                  <a:lnTo>
                    <a:pt x="13" y="0"/>
                  </a:lnTo>
                  <a:lnTo>
                    <a:pt x="13" y="9"/>
                  </a:lnTo>
                  <a:lnTo>
                    <a:pt x="8" y="15"/>
                  </a:lnTo>
                  <a:lnTo>
                    <a:pt x="0" y="15"/>
                  </a:lnTo>
                  <a:close/>
                </a:path>
              </a:pathLst>
            </a:custGeom>
            <a:solidFill>
              <a:srgbClr val="0437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1" name="Freeform 273"/>
            <p:cNvSpPr>
              <a:spLocks/>
            </p:cNvSpPr>
            <p:nvPr userDrawn="1"/>
          </p:nvSpPr>
          <p:spPr bwMode="auto">
            <a:xfrm>
              <a:off x="5707" y="398"/>
              <a:ext cx="9" cy="10"/>
            </a:xfrm>
            <a:custGeom>
              <a:avLst/>
              <a:gdLst>
                <a:gd name="T0" fmla="*/ 0 w 9"/>
                <a:gd name="T1" fmla="*/ 10 h 10"/>
                <a:gd name="T2" fmla="*/ 9 w 9"/>
                <a:gd name="T3" fmla="*/ 0 h 10"/>
                <a:gd name="T4" fmla="*/ 9 w 9"/>
                <a:gd name="T5" fmla="*/ 10 h 10"/>
                <a:gd name="T6" fmla="*/ 0 w 9"/>
                <a:gd name="T7" fmla="*/ 1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0">
                  <a:moveTo>
                    <a:pt x="0" y="10"/>
                  </a:moveTo>
                  <a:lnTo>
                    <a:pt x="9" y="0"/>
                  </a:lnTo>
                  <a:lnTo>
                    <a:pt x="9" y="10"/>
                  </a:lnTo>
                  <a:lnTo>
                    <a:pt x="0" y="10"/>
                  </a:lnTo>
                  <a:close/>
                </a:path>
              </a:pathLst>
            </a:custGeom>
            <a:solidFill>
              <a:srgbClr val="0235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2" name="Freeform 274"/>
            <p:cNvSpPr>
              <a:spLocks/>
            </p:cNvSpPr>
            <p:nvPr userDrawn="1"/>
          </p:nvSpPr>
          <p:spPr bwMode="auto">
            <a:xfrm>
              <a:off x="5711" y="402"/>
              <a:ext cx="5" cy="6"/>
            </a:xfrm>
            <a:custGeom>
              <a:avLst/>
              <a:gdLst>
                <a:gd name="T0" fmla="*/ 0 w 5"/>
                <a:gd name="T1" fmla="*/ 6 h 6"/>
                <a:gd name="T2" fmla="*/ 5 w 5"/>
                <a:gd name="T3" fmla="*/ 0 h 6"/>
                <a:gd name="T4" fmla="*/ 5 w 5"/>
                <a:gd name="T5" fmla="*/ 6 h 6"/>
                <a:gd name="T6" fmla="*/ 0 w 5"/>
                <a:gd name="T7" fmla="*/ 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6">
                  <a:moveTo>
                    <a:pt x="0" y="6"/>
                  </a:moveTo>
                  <a:lnTo>
                    <a:pt x="5" y="0"/>
                  </a:lnTo>
                  <a:lnTo>
                    <a:pt x="5" y="6"/>
                  </a:lnTo>
                  <a:lnTo>
                    <a:pt x="0" y="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3" name="Freeform 275"/>
            <p:cNvSpPr>
              <a:spLocks/>
            </p:cNvSpPr>
            <p:nvPr userDrawn="1"/>
          </p:nvSpPr>
          <p:spPr bwMode="auto">
            <a:xfrm>
              <a:off x="5011" y="398"/>
              <a:ext cx="714" cy="20"/>
            </a:xfrm>
            <a:custGeom>
              <a:avLst/>
              <a:gdLst>
                <a:gd name="T0" fmla="*/ 714 w 714"/>
                <a:gd name="T1" fmla="*/ 10 h 20"/>
                <a:gd name="T2" fmla="*/ 705 w 714"/>
                <a:gd name="T3" fmla="*/ 0 h 20"/>
                <a:gd name="T4" fmla="*/ 0 w 714"/>
                <a:gd name="T5" fmla="*/ 0 h 20"/>
                <a:gd name="T6" fmla="*/ 0 w 714"/>
                <a:gd name="T7" fmla="*/ 20 h 20"/>
                <a:gd name="T8" fmla="*/ 705 w 714"/>
                <a:gd name="T9" fmla="*/ 20 h 20"/>
                <a:gd name="T10" fmla="*/ 714 w 714"/>
                <a:gd name="T11" fmla="*/ 10 h 20"/>
                <a:gd name="T12" fmla="*/ 705 w 714"/>
                <a:gd name="T13" fmla="*/ 20 h 20"/>
                <a:gd name="T14" fmla="*/ 714 w 714"/>
                <a:gd name="T15" fmla="*/ 20 h 20"/>
                <a:gd name="T16" fmla="*/ 714 w 714"/>
                <a:gd name="T17" fmla="*/ 1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14" h="20">
                  <a:moveTo>
                    <a:pt x="714" y="10"/>
                  </a:moveTo>
                  <a:lnTo>
                    <a:pt x="705" y="0"/>
                  </a:lnTo>
                  <a:lnTo>
                    <a:pt x="0" y="0"/>
                  </a:lnTo>
                  <a:lnTo>
                    <a:pt x="0" y="20"/>
                  </a:lnTo>
                  <a:lnTo>
                    <a:pt x="705" y="20"/>
                  </a:lnTo>
                  <a:lnTo>
                    <a:pt x="714" y="10"/>
                  </a:lnTo>
                  <a:lnTo>
                    <a:pt x="705" y="20"/>
                  </a:lnTo>
                  <a:lnTo>
                    <a:pt x="714" y="20"/>
                  </a:lnTo>
                  <a:lnTo>
                    <a:pt x="714" y="10"/>
                  </a:lnTo>
                  <a:close/>
                </a:path>
              </a:pathLst>
            </a:custGeom>
            <a:solidFill>
              <a:schemeClr val="tx2"/>
            </a:solidFill>
            <a:ln w="9525">
              <a:solidFill>
                <a:schemeClr val="tx2"/>
              </a:solidFill>
              <a:round/>
              <a:headEnd/>
              <a:tailEnd/>
            </a:ln>
          </p:spPr>
          <p:txBody>
            <a:bodyPr/>
            <a:lstStyle/>
            <a:p>
              <a:endParaRPr lang="en-GB"/>
            </a:p>
          </p:txBody>
        </p:sp>
        <p:sp>
          <p:nvSpPr>
            <p:cNvPr id="1094" name="Freeform 276"/>
            <p:cNvSpPr>
              <a:spLocks/>
            </p:cNvSpPr>
            <p:nvPr userDrawn="1"/>
          </p:nvSpPr>
          <p:spPr bwMode="auto">
            <a:xfrm>
              <a:off x="5705" y="5"/>
              <a:ext cx="20" cy="403"/>
            </a:xfrm>
            <a:custGeom>
              <a:avLst/>
              <a:gdLst>
                <a:gd name="T0" fmla="*/ 11 w 20"/>
                <a:gd name="T1" fmla="*/ 0 h 403"/>
                <a:gd name="T2" fmla="*/ 0 w 20"/>
                <a:gd name="T3" fmla="*/ 11 h 403"/>
                <a:gd name="T4" fmla="*/ 0 w 20"/>
                <a:gd name="T5" fmla="*/ 403 h 403"/>
                <a:gd name="T6" fmla="*/ 20 w 20"/>
                <a:gd name="T7" fmla="*/ 403 h 403"/>
                <a:gd name="T8" fmla="*/ 20 w 20"/>
                <a:gd name="T9" fmla="*/ 11 h 403"/>
                <a:gd name="T10" fmla="*/ 11 w 20"/>
                <a:gd name="T11" fmla="*/ 0 h 403"/>
                <a:gd name="T12" fmla="*/ 20 w 20"/>
                <a:gd name="T13" fmla="*/ 11 h 403"/>
                <a:gd name="T14" fmla="*/ 20 w 20"/>
                <a:gd name="T15" fmla="*/ 0 h 403"/>
                <a:gd name="T16" fmla="*/ 11 w 20"/>
                <a:gd name="T17" fmla="*/ 0 h 4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403">
                  <a:moveTo>
                    <a:pt x="11" y="0"/>
                  </a:moveTo>
                  <a:lnTo>
                    <a:pt x="0" y="11"/>
                  </a:lnTo>
                  <a:lnTo>
                    <a:pt x="0" y="403"/>
                  </a:lnTo>
                  <a:lnTo>
                    <a:pt x="20" y="403"/>
                  </a:lnTo>
                  <a:lnTo>
                    <a:pt x="20" y="11"/>
                  </a:lnTo>
                  <a:lnTo>
                    <a:pt x="11" y="0"/>
                  </a:lnTo>
                  <a:lnTo>
                    <a:pt x="20" y="11"/>
                  </a:lnTo>
                  <a:lnTo>
                    <a:pt x="20" y="0"/>
                  </a:lnTo>
                  <a:lnTo>
                    <a:pt x="11" y="0"/>
                  </a:lnTo>
                  <a:close/>
                </a:path>
              </a:pathLst>
            </a:custGeom>
            <a:solidFill>
              <a:schemeClr val="tx2"/>
            </a:solidFill>
            <a:ln w="9525">
              <a:solidFill>
                <a:schemeClr val="tx2"/>
              </a:solidFill>
              <a:round/>
              <a:headEnd/>
              <a:tailEnd/>
            </a:ln>
          </p:spPr>
          <p:txBody>
            <a:bodyPr/>
            <a:lstStyle/>
            <a:p>
              <a:endParaRPr lang="en-GB"/>
            </a:p>
          </p:txBody>
        </p:sp>
        <p:sp>
          <p:nvSpPr>
            <p:cNvPr id="1095" name="Freeform 277"/>
            <p:cNvSpPr>
              <a:spLocks/>
            </p:cNvSpPr>
            <p:nvPr userDrawn="1"/>
          </p:nvSpPr>
          <p:spPr bwMode="auto">
            <a:xfrm>
              <a:off x="5002" y="5"/>
              <a:ext cx="714" cy="20"/>
            </a:xfrm>
            <a:custGeom>
              <a:avLst/>
              <a:gdLst>
                <a:gd name="T0" fmla="*/ 0 w 714"/>
                <a:gd name="T1" fmla="*/ 11 h 20"/>
                <a:gd name="T2" fmla="*/ 9 w 714"/>
                <a:gd name="T3" fmla="*/ 20 h 20"/>
                <a:gd name="T4" fmla="*/ 714 w 714"/>
                <a:gd name="T5" fmla="*/ 20 h 20"/>
                <a:gd name="T6" fmla="*/ 714 w 714"/>
                <a:gd name="T7" fmla="*/ 0 h 20"/>
                <a:gd name="T8" fmla="*/ 9 w 714"/>
                <a:gd name="T9" fmla="*/ 0 h 20"/>
                <a:gd name="T10" fmla="*/ 0 w 714"/>
                <a:gd name="T11" fmla="*/ 11 h 20"/>
                <a:gd name="T12" fmla="*/ 9 w 714"/>
                <a:gd name="T13" fmla="*/ 0 h 20"/>
                <a:gd name="T14" fmla="*/ 0 w 714"/>
                <a:gd name="T15" fmla="*/ 0 h 20"/>
                <a:gd name="T16" fmla="*/ 0 w 714"/>
                <a:gd name="T17" fmla="*/ 11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14" h="20">
                  <a:moveTo>
                    <a:pt x="0" y="11"/>
                  </a:moveTo>
                  <a:lnTo>
                    <a:pt x="9" y="20"/>
                  </a:lnTo>
                  <a:lnTo>
                    <a:pt x="714" y="20"/>
                  </a:lnTo>
                  <a:lnTo>
                    <a:pt x="714" y="0"/>
                  </a:lnTo>
                  <a:lnTo>
                    <a:pt x="9" y="0"/>
                  </a:lnTo>
                  <a:lnTo>
                    <a:pt x="0" y="11"/>
                  </a:lnTo>
                  <a:lnTo>
                    <a:pt x="9" y="0"/>
                  </a:lnTo>
                  <a:lnTo>
                    <a:pt x="0" y="0"/>
                  </a:lnTo>
                  <a:lnTo>
                    <a:pt x="0" y="11"/>
                  </a:lnTo>
                  <a:close/>
                </a:path>
              </a:pathLst>
            </a:custGeom>
            <a:solidFill>
              <a:schemeClr val="tx2"/>
            </a:solidFill>
            <a:ln w="9525">
              <a:solidFill>
                <a:schemeClr val="tx2"/>
              </a:solidFill>
              <a:round/>
              <a:headEnd/>
              <a:tailEnd/>
            </a:ln>
          </p:spPr>
          <p:txBody>
            <a:bodyPr/>
            <a:lstStyle/>
            <a:p>
              <a:endParaRPr lang="en-GB"/>
            </a:p>
          </p:txBody>
        </p:sp>
        <p:sp>
          <p:nvSpPr>
            <p:cNvPr id="1096" name="Freeform 278"/>
            <p:cNvSpPr>
              <a:spLocks/>
            </p:cNvSpPr>
            <p:nvPr userDrawn="1"/>
          </p:nvSpPr>
          <p:spPr bwMode="auto">
            <a:xfrm>
              <a:off x="5002" y="16"/>
              <a:ext cx="19" cy="402"/>
            </a:xfrm>
            <a:custGeom>
              <a:avLst/>
              <a:gdLst>
                <a:gd name="T0" fmla="*/ 9 w 19"/>
                <a:gd name="T1" fmla="*/ 402 h 402"/>
                <a:gd name="T2" fmla="*/ 19 w 19"/>
                <a:gd name="T3" fmla="*/ 392 h 402"/>
                <a:gd name="T4" fmla="*/ 19 w 19"/>
                <a:gd name="T5" fmla="*/ 0 h 402"/>
                <a:gd name="T6" fmla="*/ 0 w 19"/>
                <a:gd name="T7" fmla="*/ 0 h 402"/>
                <a:gd name="T8" fmla="*/ 0 w 19"/>
                <a:gd name="T9" fmla="*/ 392 h 402"/>
                <a:gd name="T10" fmla="*/ 9 w 19"/>
                <a:gd name="T11" fmla="*/ 402 h 402"/>
                <a:gd name="T12" fmla="*/ 0 w 19"/>
                <a:gd name="T13" fmla="*/ 392 h 402"/>
                <a:gd name="T14" fmla="*/ 0 w 19"/>
                <a:gd name="T15" fmla="*/ 402 h 402"/>
                <a:gd name="T16" fmla="*/ 9 w 19"/>
                <a:gd name="T17" fmla="*/ 402 h 4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402">
                  <a:moveTo>
                    <a:pt x="9" y="402"/>
                  </a:moveTo>
                  <a:lnTo>
                    <a:pt x="19" y="392"/>
                  </a:lnTo>
                  <a:lnTo>
                    <a:pt x="19" y="0"/>
                  </a:lnTo>
                  <a:lnTo>
                    <a:pt x="0" y="0"/>
                  </a:lnTo>
                  <a:lnTo>
                    <a:pt x="0" y="392"/>
                  </a:lnTo>
                  <a:lnTo>
                    <a:pt x="9" y="402"/>
                  </a:lnTo>
                  <a:lnTo>
                    <a:pt x="0" y="392"/>
                  </a:lnTo>
                  <a:lnTo>
                    <a:pt x="0" y="402"/>
                  </a:lnTo>
                  <a:lnTo>
                    <a:pt x="9" y="402"/>
                  </a:lnTo>
                  <a:close/>
                </a:path>
              </a:pathLst>
            </a:custGeom>
            <a:solidFill>
              <a:schemeClr val="tx2"/>
            </a:solidFill>
            <a:ln w="9525">
              <a:solidFill>
                <a:schemeClr val="tx2"/>
              </a:solidFill>
              <a:round/>
              <a:headEnd/>
              <a:tailEnd/>
            </a:ln>
          </p:spPr>
          <p:txBody>
            <a:bodyPr/>
            <a:lstStyle/>
            <a:p>
              <a:endParaRPr lang="en-GB"/>
            </a:p>
          </p:txBody>
        </p:sp>
        <p:sp>
          <p:nvSpPr>
            <p:cNvPr id="1097" name="Freeform 279"/>
            <p:cNvSpPr>
              <a:spLocks/>
            </p:cNvSpPr>
            <p:nvPr userDrawn="1"/>
          </p:nvSpPr>
          <p:spPr bwMode="auto">
            <a:xfrm>
              <a:off x="5165" y="201"/>
              <a:ext cx="31" cy="31"/>
            </a:xfrm>
            <a:custGeom>
              <a:avLst/>
              <a:gdLst>
                <a:gd name="T0" fmla="*/ 31 w 31"/>
                <a:gd name="T1" fmla="*/ 15 h 31"/>
                <a:gd name="T2" fmla="*/ 31 w 31"/>
                <a:gd name="T3" fmla="*/ 13 h 31"/>
                <a:gd name="T4" fmla="*/ 31 w 31"/>
                <a:gd name="T5" fmla="*/ 11 h 31"/>
                <a:gd name="T6" fmla="*/ 30 w 31"/>
                <a:gd name="T7" fmla="*/ 9 h 31"/>
                <a:gd name="T8" fmla="*/ 29 w 31"/>
                <a:gd name="T9" fmla="*/ 7 h 31"/>
                <a:gd name="T10" fmla="*/ 29 w 31"/>
                <a:gd name="T11" fmla="*/ 6 h 31"/>
                <a:gd name="T12" fmla="*/ 26 w 31"/>
                <a:gd name="T13" fmla="*/ 3 h 31"/>
                <a:gd name="T14" fmla="*/ 25 w 31"/>
                <a:gd name="T15" fmla="*/ 2 h 31"/>
                <a:gd name="T16" fmla="*/ 23 w 31"/>
                <a:gd name="T17" fmla="*/ 1 h 31"/>
                <a:gd name="T18" fmla="*/ 22 w 31"/>
                <a:gd name="T19" fmla="*/ 1 h 31"/>
                <a:gd name="T20" fmla="*/ 19 w 31"/>
                <a:gd name="T21" fmla="*/ 0 h 31"/>
                <a:gd name="T22" fmla="*/ 18 w 31"/>
                <a:gd name="T23" fmla="*/ 0 h 31"/>
                <a:gd name="T24" fmla="*/ 16 w 31"/>
                <a:gd name="T25" fmla="*/ 0 h 31"/>
                <a:gd name="T26" fmla="*/ 13 w 31"/>
                <a:gd name="T27" fmla="*/ 0 h 31"/>
                <a:gd name="T28" fmla="*/ 12 w 31"/>
                <a:gd name="T29" fmla="*/ 0 h 31"/>
                <a:gd name="T30" fmla="*/ 9 w 31"/>
                <a:gd name="T31" fmla="*/ 1 h 31"/>
                <a:gd name="T32" fmla="*/ 8 w 31"/>
                <a:gd name="T33" fmla="*/ 1 h 31"/>
                <a:gd name="T34" fmla="*/ 6 w 31"/>
                <a:gd name="T35" fmla="*/ 2 h 31"/>
                <a:gd name="T36" fmla="*/ 5 w 31"/>
                <a:gd name="T37" fmla="*/ 3 h 31"/>
                <a:gd name="T38" fmla="*/ 4 w 31"/>
                <a:gd name="T39" fmla="*/ 6 h 31"/>
                <a:gd name="T40" fmla="*/ 2 w 31"/>
                <a:gd name="T41" fmla="*/ 7 h 31"/>
                <a:gd name="T42" fmla="*/ 1 w 31"/>
                <a:gd name="T43" fmla="*/ 9 h 31"/>
                <a:gd name="T44" fmla="*/ 0 w 31"/>
                <a:gd name="T45" fmla="*/ 11 h 31"/>
                <a:gd name="T46" fmla="*/ 0 w 31"/>
                <a:gd name="T47" fmla="*/ 13 h 31"/>
                <a:gd name="T48" fmla="*/ 0 w 31"/>
                <a:gd name="T49" fmla="*/ 15 h 31"/>
                <a:gd name="T50" fmla="*/ 0 w 31"/>
                <a:gd name="T51" fmla="*/ 18 h 31"/>
                <a:gd name="T52" fmla="*/ 0 w 31"/>
                <a:gd name="T53" fmla="*/ 19 h 31"/>
                <a:gd name="T54" fmla="*/ 1 w 31"/>
                <a:gd name="T55" fmla="*/ 22 h 31"/>
                <a:gd name="T56" fmla="*/ 2 w 31"/>
                <a:gd name="T57" fmla="*/ 23 h 31"/>
                <a:gd name="T58" fmla="*/ 4 w 31"/>
                <a:gd name="T59" fmla="*/ 25 h 31"/>
                <a:gd name="T60" fmla="*/ 5 w 31"/>
                <a:gd name="T61" fmla="*/ 26 h 31"/>
                <a:gd name="T62" fmla="*/ 6 w 31"/>
                <a:gd name="T63" fmla="*/ 27 h 31"/>
                <a:gd name="T64" fmla="*/ 8 w 31"/>
                <a:gd name="T65" fmla="*/ 29 h 31"/>
                <a:gd name="T66" fmla="*/ 9 w 31"/>
                <a:gd name="T67" fmla="*/ 30 h 31"/>
                <a:gd name="T68" fmla="*/ 12 w 31"/>
                <a:gd name="T69" fmla="*/ 30 h 31"/>
                <a:gd name="T70" fmla="*/ 13 w 31"/>
                <a:gd name="T71" fmla="*/ 31 h 31"/>
                <a:gd name="T72" fmla="*/ 16 w 31"/>
                <a:gd name="T73" fmla="*/ 31 h 31"/>
                <a:gd name="T74" fmla="*/ 18 w 31"/>
                <a:gd name="T75" fmla="*/ 31 h 31"/>
                <a:gd name="T76" fmla="*/ 19 w 31"/>
                <a:gd name="T77" fmla="*/ 30 h 31"/>
                <a:gd name="T78" fmla="*/ 22 w 31"/>
                <a:gd name="T79" fmla="*/ 30 h 31"/>
                <a:gd name="T80" fmla="*/ 23 w 31"/>
                <a:gd name="T81" fmla="*/ 29 h 31"/>
                <a:gd name="T82" fmla="*/ 25 w 31"/>
                <a:gd name="T83" fmla="*/ 27 h 31"/>
                <a:gd name="T84" fmla="*/ 26 w 31"/>
                <a:gd name="T85" fmla="*/ 26 h 31"/>
                <a:gd name="T86" fmla="*/ 29 w 31"/>
                <a:gd name="T87" fmla="*/ 25 h 31"/>
                <a:gd name="T88" fmla="*/ 29 w 31"/>
                <a:gd name="T89" fmla="*/ 23 h 31"/>
                <a:gd name="T90" fmla="*/ 30 w 31"/>
                <a:gd name="T91" fmla="*/ 22 h 31"/>
                <a:gd name="T92" fmla="*/ 31 w 31"/>
                <a:gd name="T93" fmla="*/ 19 h 31"/>
                <a:gd name="T94" fmla="*/ 31 w 31"/>
                <a:gd name="T95" fmla="*/ 18 h 31"/>
                <a:gd name="T96" fmla="*/ 31 w 31"/>
                <a:gd name="T97" fmla="*/ 15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1">
                  <a:moveTo>
                    <a:pt x="31" y="15"/>
                  </a:moveTo>
                  <a:lnTo>
                    <a:pt x="31" y="13"/>
                  </a:lnTo>
                  <a:lnTo>
                    <a:pt x="31" y="11"/>
                  </a:lnTo>
                  <a:lnTo>
                    <a:pt x="30" y="9"/>
                  </a:lnTo>
                  <a:lnTo>
                    <a:pt x="29" y="7"/>
                  </a:lnTo>
                  <a:lnTo>
                    <a:pt x="29" y="6"/>
                  </a:lnTo>
                  <a:lnTo>
                    <a:pt x="26" y="3"/>
                  </a:lnTo>
                  <a:lnTo>
                    <a:pt x="25" y="2"/>
                  </a:lnTo>
                  <a:lnTo>
                    <a:pt x="23" y="1"/>
                  </a:lnTo>
                  <a:lnTo>
                    <a:pt x="22" y="1"/>
                  </a:lnTo>
                  <a:lnTo>
                    <a:pt x="19" y="0"/>
                  </a:lnTo>
                  <a:lnTo>
                    <a:pt x="18" y="0"/>
                  </a:lnTo>
                  <a:lnTo>
                    <a:pt x="16" y="0"/>
                  </a:lnTo>
                  <a:lnTo>
                    <a:pt x="13" y="0"/>
                  </a:lnTo>
                  <a:lnTo>
                    <a:pt x="12" y="0"/>
                  </a:lnTo>
                  <a:lnTo>
                    <a:pt x="9" y="1"/>
                  </a:lnTo>
                  <a:lnTo>
                    <a:pt x="8" y="1"/>
                  </a:lnTo>
                  <a:lnTo>
                    <a:pt x="6" y="2"/>
                  </a:lnTo>
                  <a:lnTo>
                    <a:pt x="5" y="3"/>
                  </a:lnTo>
                  <a:lnTo>
                    <a:pt x="4" y="6"/>
                  </a:lnTo>
                  <a:lnTo>
                    <a:pt x="2" y="7"/>
                  </a:lnTo>
                  <a:lnTo>
                    <a:pt x="1" y="9"/>
                  </a:lnTo>
                  <a:lnTo>
                    <a:pt x="0" y="11"/>
                  </a:lnTo>
                  <a:lnTo>
                    <a:pt x="0" y="13"/>
                  </a:lnTo>
                  <a:lnTo>
                    <a:pt x="0" y="15"/>
                  </a:lnTo>
                  <a:lnTo>
                    <a:pt x="0" y="18"/>
                  </a:lnTo>
                  <a:lnTo>
                    <a:pt x="0" y="19"/>
                  </a:lnTo>
                  <a:lnTo>
                    <a:pt x="1" y="22"/>
                  </a:lnTo>
                  <a:lnTo>
                    <a:pt x="2" y="23"/>
                  </a:lnTo>
                  <a:lnTo>
                    <a:pt x="4" y="25"/>
                  </a:lnTo>
                  <a:lnTo>
                    <a:pt x="5" y="26"/>
                  </a:lnTo>
                  <a:lnTo>
                    <a:pt x="6" y="27"/>
                  </a:lnTo>
                  <a:lnTo>
                    <a:pt x="8" y="29"/>
                  </a:lnTo>
                  <a:lnTo>
                    <a:pt x="9" y="30"/>
                  </a:lnTo>
                  <a:lnTo>
                    <a:pt x="12" y="30"/>
                  </a:lnTo>
                  <a:lnTo>
                    <a:pt x="13" y="31"/>
                  </a:lnTo>
                  <a:lnTo>
                    <a:pt x="16" y="31"/>
                  </a:lnTo>
                  <a:lnTo>
                    <a:pt x="18" y="31"/>
                  </a:lnTo>
                  <a:lnTo>
                    <a:pt x="19" y="30"/>
                  </a:lnTo>
                  <a:lnTo>
                    <a:pt x="22" y="30"/>
                  </a:lnTo>
                  <a:lnTo>
                    <a:pt x="23" y="29"/>
                  </a:lnTo>
                  <a:lnTo>
                    <a:pt x="25" y="27"/>
                  </a:lnTo>
                  <a:lnTo>
                    <a:pt x="26" y="26"/>
                  </a:lnTo>
                  <a:lnTo>
                    <a:pt x="29" y="25"/>
                  </a:lnTo>
                  <a:lnTo>
                    <a:pt x="29" y="23"/>
                  </a:lnTo>
                  <a:lnTo>
                    <a:pt x="30" y="22"/>
                  </a:lnTo>
                  <a:lnTo>
                    <a:pt x="31" y="19"/>
                  </a:lnTo>
                  <a:lnTo>
                    <a:pt x="31" y="18"/>
                  </a:lnTo>
                  <a:lnTo>
                    <a:pt x="3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8" name="Freeform 280"/>
            <p:cNvSpPr>
              <a:spLocks/>
            </p:cNvSpPr>
            <p:nvPr userDrawn="1"/>
          </p:nvSpPr>
          <p:spPr bwMode="auto">
            <a:xfrm>
              <a:off x="5216" y="100"/>
              <a:ext cx="32" cy="32"/>
            </a:xfrm>
            <a:custGeom>
              <a:avLst/>
              <a:gdLst>
                <a:gd name="T0" fmla="*/ 32 w 32"/>
                <a:gd name="T1" fmla="*/ 16 h 32"/>
                <a:gd name="T2" fmla="*/ 32 w 32"/>
                <a:gd name="T3" fmla="*/ 13 h 32"/>
                <a:gd name="T4" fmla="*/ 30 w 32"/>
                <a:gd name="T5" fmla="*/ 12 h 32"/>
                <a:gd name="T6" fmla="*/ 30 w 32"/>
                <a:gd name="T7" fmla="*/ 9 h 32"/>
                <a:gd name="T8" fmla="*/ 29 w 32"/>
                <a:gd name="T9" fmla="*/ 8 h 32"/>
                <a:gd name="T10" fmla="*/ 28 w 32"/>
                <a:gd name="T11" fmla="*/ 7 h 32"/>
                <a:gd name="T12" fmla="*/ 26 w 32"/>
                <a:gd name="T13" fmla="*/ 4 h 32"/>
                <a:gd name="T14" fmla="*/ 25 w 32"/>
                <a:gd name="T15" fmla="*/ 3 h 32"/>
                <a:gd name="T16" fmla="*/ 24 w 32"/>
                <a:gd name="T17" fmla="*/ 3 h 32"/>
                <a:gd name="T18" fmla="*/ 22 w 32"/>
                <a:gd name="T19" fmla="*/ 2 h 32"/>
                <a:gd name="T20" fmla="*/ 20 w 32"/>
                <a:gd name="T21" fmla="*/ 2 h 32"/>
                <a:gd name="T22" fmla="*/ 18 w 32"/>
                <a:gd name="T23" fmla="*/ 0 h 32"/>
                <a:gd name="T24" fmla="*/ 16 w 32"/>
                <a:gd name="T25" fmla="*/ 0 h 32"/>
                <a:gd name="T26" fmla="*/ 13 w 32"/>
                <a:gd name="T27" fmla="*/ 0 h 32"/>
                <a:gd name="T28" fmla="*/ 12 w 32"/>
                <a:gd name="T29" fmla="*/ 2 h 32"/>
                <a:gd name="T30" fmla="*/ 9 w 32"/>
                <a:gd name="T31" fmla="*/ 2 h 32"/>
                <a:gd name="T32" fmla="*/ 8 w 32"/>
                <a:gd name="T33" fmla="*/ 3 h 32"/>
                <a:gd name="T34" fmla="*/ 5 w 32"/>
                <a:gd name="T35" fmla="*/ 3 h 32"/>
                <a:gd name="T36" fmla="*/ 4 w 32"/>
                <a:gd name="T37" fmla="*/ 4 h 32"/>
                <a:gd name="T38" fmla="*/ 3 w 32"/>
                <a:gd name="T39" fmla="*/ 7 h 32"/>
                <a:gd name="T40" fmla="*/ 1 w 32"/>
                <a:gd name="T41" fmla="*/ 8 h 32"/>
                <a:gd name="T42" fmla="*/ 1 w 32"/>
                <a:gd name="T43" fmla="*/ 9 h 32"/>
                <a:gd name="T44" fmla="*/ 0 w 32"/>
                <a:gd name="T45" fmla="*/ 12 h 32"/>
                <a:gd name="T46" fmla="*/ 0 w 32"/>
                <a:gd name="T47" fmla="*/ 13 h 32"/>
                <a:gd name="T48" fmla="*/ 0 w 32"/>
                <a:gd name="T49" fmla="*/ 16 h 32"/>
                <a:gd name="T50" fmla="*/ 0 w 32"/>
                <a:gd name="T51" fmla="*/ 19 h 32"/>
                <a:gd name="T52" fmla="*/ 0 w 32"/>
                <a:gd name="T53" fmla="*/ 20 h 32"/>
                <a:gd name="T54" fmla="*/ 1 w 32"/>
                <a:gd name="T55" fmla="*/ 23 h 32"/>
                <a:gd name="T56" fmla="*/ 1 w 32"/>
                <a:gd name="T57" fmla="*/ 24 h 32"/>
                <a:gd name="T58" fmla="*/ 3 w 32"/>
                <a:gd name="T59" fmla="*/ 25 h 32"/>
                <a:gd name="T60" fmla="*/ 4 w 32"/>
                <a:gd name="T61" fmla="*/ 28 h 32"/>
                <a:gd name="T62" fmla="*/ 5 w 32"/>
                <a:gd name="T63" fmla="*/ 29 h 32"/>
                <a:gd name="T64" fmla="*/ 8 w 32"/>
                <a:gd name="T65" fmla="*/ 29 h 32"/>
                <a:gd name="T66" fmla="*/ 9 w 32"/>
                <a:gd name="T67" fmla="*/ 31 h 32"/>
                <a:gd name="T68" fmla="*/ 12 w 32"/>
                <a:gd name="T69" fmla="*/ 32 h 32"/>
                <a:gd name="T70" fmla="*/ 13 w 32"/>
                <a:gd name="T71" fmla="*/ 32 h 32"/>
                <a:gd name="T72" fmla="*/ 16 w 32"/>
                <a:gd name="T73" fmla="*/ 32 h 32"/>
                <a:gd name="T74" fmla="*/ 18 w 32"/>
                <a:gd name="T75" fmla="*/ 32 h 32"/>
                <a:gd name="T76" fmla="*/ 20 w 32"/>
                <a:gd name="T77" fmla="*/ 32 h 32"/>
                <a:gd name="T78" fmla="*/ 22 w 32"/>
                <a:gd name="T79" fmla="*/ 31 h 32"/>
                <a:gd name="T80" fmla="*/ 24 w 32"/>
                <a:gd name="T81" fmla="*/ 29 h 32"/>
                <a:gd name="T82" fmla="*/ 25 w 32"/>
                <a:gd name="T83" fmla="*/ 29 h 32"/>
                <a:gd name="T84" fmla="*/ 26 w 32"/>
                <a:gd name="T85" fmla="*/ 28 h 32"/>
                <a:gd name="T86" fmla="*/ 28 w 32"/>
                <a:gd name="T87" fmla="*/ 25 h 32"/>
                <a:gd name="T88" fmla="*/ 29 w 32"/>
                <a:gd name="T89" fmla="*/ 24 h 32"/>
                <a:gd name="T90" fmla="*/ 30 w 32"/>
                <a:gd name="T91" fmla="*/ 23 h 32"/>
                <a:gd name="T92" fmla="*/ 30 w 32"/>
                <a:gd name="T93" fmla="*/ 20 h 32"/>
                <a:gd name="T94" fmla="*/ 32 w 32"/>
                <a:gd name="T95" fmla="*/ 19 h 32"/>
                <a:gd name="T96" fmla="*/ 32 w 32"/>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2">
                  <a:moveTo>
                    <a:pt x="32" y="16"/>
                  </a:moveTo>
                  <a:lnTo>
                    <a:pt x="32" y="13"/>
                  </a:lnTo>
                  <a:lnTo>
                    <a:pt x="30" y="12"/>
                  </a:lnTo>
                  <a:lnTo>
                    <a:pt x="30" y="9"/>
                  </a:lnTo>
                  <a:lnTo>
                    <a:pt x="29" y="8"/>
                  </a:lnTo>
                  <a:lnTo>
                    <a:pt x="28" y="7"/>
                  </a:lnTo>
                  <a:lnTo>
                    <a:pt x="26" y="4"/>
                  </a:lnTo>
                  <a:lnTo>
                    <a:pt x="25" y="3"/>
                  </a:lnTo>
                  <a:lnTo>
                    <a:pt x="24" y="3"/>
                  </a:lnTo>
                  <a:lnTo>
                    <a:pt x="22" y="2"/>
                  </a:lnTo>
                  <a:lnTo>
                    <a:pt x="20" y="2"/>
                  </a:lnTo>
                  <a:lnTo>
                    <a:pt x="18" y="0"/>
                  </a:lnTo>
                  <a:lnTo>
                    <a:pt x="16" y="0"/>
                  </a:lnTo>
                  <a:lnTo>
                    <a:pt x="13" y="0"/>
                  </a:lnTo>
                  <a:lnTo>
                    <a:pt x="12" y="2"/>
                  </a:lnTo>
                  <a:lnTo>
                    <a:pt x="9" y="2"/>
                  </a:lnTo>
                  <a:lnTo>
                    <a:pt x="8" y="3"/>
                  </a:lnTo>
                  <a:lnTo>
                    <a:pt x="5" y="3"/>
                  </a:lnTo>
                  <a:lnTo>
                    <a:pt x="4" y="4"/>
                  </a:lnTo>
                  <a:lnTo>
                    <a:pt x="3" y="7"/>
                  </a:lnTo>
                  <a:lnTo>
                    <a:pt x="1" y="8"/>
                  </a:lnTo>
                  <a:lnTo>
                    <a:pt x="1" y="9"/>
                  </a:lnTo>
                  <a:lnTo>
                    <a:pt x="0" y="12"/>
                  </a:lnTo>
                  <a:lnTo>
                    <a:pt x="0" y="13"/>
                  </a:lnTo>
                  <a:lnTo>
                    <a:pt x="0" y="16"/>
                  </a:lnTo>
                  <a:lnTo>
                    <a:pt x="0" y="19"/>
                  </a:lnTo>
                  <a:lnTo>
                    <a:pt x="0" y="20"/>
                  </a:lnTo>
                  <a:lnTo>
                    <a:pt x="1" y="23"/>
                  </a:lnTo>
                  <a:lnTo>
                    <a:pt x="1" y="24"/>
                  </a:lnTo>
                  <a:lnTo>
                    <a:pt x="3" y="25"/>
                  </a:lnTo>
                  <a:lnTo>
                    <a:pt x="4" y="28"/>
                  </a:lnTo>
                  <a:lnTo>
                    <a:pt x="5" y="29"/>
                  </a:lnTo>
                  <a:lnTo>
                    <a:pt x="8" y="29"/>
                  </a:lnTo>
                  <a:lnTo>
                    <a:pt x="9" y="31"/>
                  </a:lnTo>
                  <a:lnTo>
                    <a:pt x="12" y="32"/>
                  </a:lnTo>
                  <a:lnTo>
                    <a:pt x="13" y="32"/>
                  </a:lnTo>
                  <a:lnTo>
                    <a:pt x="16" y="32"/>
                  </a:lnTo>
                  <a:lnTo>
                    <a:pt x="18" y="32"/>
                  </a:lnTo>
                  <a:lnTo>
                    <a:pt x="20" y="32"/>
                  </a:lnTo>
                  <a:lnTo>
                    <a:pt x="22" y="31"/>
                  </a:lnTo>
                  <a:lnTo>
                    <a:pt x="24" y="29"/>
                  </a:lnTo>
                  <a:lnTo>
                    <a:pt x="25" y="29"/>
                  </a:lnTo>
                  <a:lnTo>
                    <a:pt x="26" y="28"/>
                  </a:lnTo>
                  <a:lnTo>
                    <a:pt x="28" y="25"/>
                  </a:lnTo>
                  <a:lnTo>
                    <a:pt x="29" y="24"/>
                  </a:lnTo>
                  <a:lnTo>
                    <a:pt x="30" y="23"/>
                  </a:lnTo>
                  <a:lnTo>
                    <a:pt x="30" y="20"/>
                  </a:lnTo>
                  <a:lnTo>
                    <a:pt x="32" y="19"/>
                  </a:lnTo>
                  <a:lnTo>
                    <a:pt x="3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9" name="Freeform 281"/>
            <p:cNvSpPr>
              <a:spLocks/>
            </p:cNvSpPr>
            <p:nvPr userDrawn="1"/>
          </p:nvSpPr>
          <p:spPr bwMode="auto">
            <a:xfrm>
              <a:off x="5063" y="199"/>
              <a:ext cx="32" cy="32"/>
            </a:xfrm>
            <a:custGeom>
              <a:avLst/>
              <a:gdLst>
                <a:gd name="T0" fmla="*/ 32 w 32"/>
                <a:gd name="T1" fmla="*/ 16 h 32"/>
                <a:gd name="T2" fmla="*/ 32 w 32"/>
                <a:gd name="T3" fmla="*/ 13 h 32"/>
                <a:gd name="T4" fmla="*/ 31 w 32"/>
                <a:gd name="T5" fmla="*/ 12 h 32"/>
                <a:gd name="T6" fmla="*/ 31 w 32"/>
                <a:gd name="T7" fmla="*/ 9 h 32"/>
                <a:gd name="T8" fmla="*/ 29 w 32"/>
                <a:gd name="T9" fmla="*/ 8 h 32"/>
                <a:gd name="T10" fmla="*/ 28 w 32"/>
                <a:gd name="T11" fmla="*/ 7 h 32"/>
                <a:gd name="T12" fmla="*/ 27 w 32"/>
                <a:gd name="T13" fmla="*/ 4 h 32"/>
                <a:gd name="T14" fmla="*/ 25 w 32"/>
                <a:gd name="T15" fmla="*/ 4 h 32"/>
                <a:gd name="T16" fmla="*/ 24 w 32"/>
                <a:gd name="T17" fmla="*/ 3 h 32"/>
                <a:gd name="T18" fmla="*/ 23 w 32"/>
                <a:gd name="T19" fmla="*/ 2 h 32"/>
                <a:gd name="T20" fmla="*/ 20 w 32"/>
                <a:gd name="T21" fmla="*/ 2 h 32"/>
                <a:gd name="T22" fmla="*/ 19 w 32"/>
                <a:gd name="T23" fmla="*/ 0 h 32"/>
                <a:gd name="T24" fmla="*/ 16 w 32"/>
                <a:gd name="T25" fmla="*/ 0 h 32"/>
                <a:gd name="T26" fmla="*/ 14 w 32"/>
                <a:gd name="T27" fmla="*/ 0 h 32"/>
                <a:gd name="T28" fmla="*/ 12 w 32"/>
                <a:gd name="T29" fmla="*/ 2 h 32"/>
                <a:gd name="T30" fmla="*/ 10 w 32"/>
                <a:gd name="T31" fmla="*/ 2 h 32"/>
                <a:gd name="T32" fmla="*/ 8 w 32"/>
                <a:gd name="T33" fmla="*/ 3 h 32"/>
                <a:gd name="T34" fmla="*/ 6 w 32"/>
                <a:gd name="T35" fmla="*/ 4 h 32"/>
                <a:gd name="T36" fmla="*/ 4 w 32"/>
                <a:gd name="T37" fmla="*/ 4 h 32"/>
                <a:gd name="T38" fmla="*/ 3 w 32"/>
                <a:gd name="T39" fmla="*/ 7 h 32"/>
                <a:gd name="T40" fmla="*/ 2 w 32"/>
                <a:gd name="T41" fmla="*/ 8 h 32"/>
                <a:gd name="T42" fmla="*/ 2 w 32"/>
                <a:gd name="T43" fmla="*/ 9 h 32"/>
                <a:gd name="T44" fmla="*/ 0 w 32"/>
                <a:gd name="T45" fmla="*/ 12 h 32"/>
                <a:gd name="T46" fmla="*/ 0 w 32"/>
                <a:gd name="T47" fmla="*/ 13 h 32"/>
                <a:gd name="T48" fmla="*/ 0 w 32"/>
                <a:gd name="T49" fmla="*/ 16 h 32"/>
                <a:gd name="T50" fmla="*/ 0 w 32"/>
                <a:gd name="T51" fmla="*/ 19 h 32"/>
                <a:gd name="T52" fmla="*/ 0 w 32"/>
                <a:gd name="T53" fmla="*/ 20 h 32"/>
                <a:gd name="T54" fmla="*/ 2 w 32"/>
                <a:gd name="T55" fmla="*/ 23 h 32"/>
                <a:gd name="T56" fmla="*/ 2 w 32"/>
                <a:gd name="T57" fmla="*/ 24 h 32"/>
                <a:gd name="T58" fmla="*/ 3 w 32"/>
                <a:gd name="T59" fmla="*/ 25 h 32"/>
                <a:gd name="T60" fmla="*/ 4 w 32"/>
                <a:gd name="T61" fmla="*/ 28 h 32"/>
                <a:gd name="T62" fmla="*/ 6 w 32"/>
                <a:gd name="T63" fmla="*/ 29 h 32"/>
                <a:gd name="T64" fmla="*/ 8 w 32"/>
                <a:gd name="T65" fmla="*/ 29 h 32"/>
                <a:gd name="T66" fmla="*/ 10 w 32"/>
                <a:gd name="T67" fmla="*/ 31 h 32"/>
                <a:gd name="T68" fmla="*/ 12 w 32"/>
                <a:gd name="T69" fmla="*/ 32 h 32"/>
                <a:gd name="T70" fmla="*/ 14 w 32"/>
                <a:gd name="T71" fmla="*/ 32 h 32"/>
                <a:gd name="T72" fmla="*/ 16 w 32"/>
                <a:gd name="T73" fmla="*/ 32 h 32"/>
                <a:gd name="T74" fmla="*/ 19 w 32"/>
                <a:gd name="T75" fmla="*/ 32 h 32"/>
                <a:gd name="T76" fmla="*/ 20 w 32"/>
                <a:gd name="T77" fmla="*/ 32 h 32"/>
                <a:gd name="T78" fmla="*/ 23 w 32"/>
                <a:gd name="T79" fmla="*/ 31 h 32"/>
                <a:gd name="T80" fmla="*/ 24 w 32"/>
                <a:gd name="T81" fmla="*/ 29 h 32"/>
                <a:gd name="T82" fmla="*/ 25 w 32"/>
                <a:gd name="T83" fmla="*/ 29 h 32"/>
                <a:gd name="T84" fmla="*/ 27 w 32"/>
                <a:gd name="T85" fmla="*/ 28 h 32"/>
                <a:gd name="T86" fmla="*/ 28 w 32"/>
                <a:gd name="T87" fmla="*/ 25 h 32"/>
                <a:gd name="T88" fmla="*/ 29 w 32"/>
                <a:gd name="T89" fmla="*/ 24 h 32"/>
                <a:gd name="T90" fmla="*/ 31 w 32"/>
                <a:gd name="T91" fmla="*/ 23 h 32"/>
                <a:gd name="T92" fmla="*/ 31 w 32"/>
                <a:gd name="T93" fmla="*/ 20 h 32"/>
                <a:gd name="T94" fmla="*/ 32 w 32"/>
                <a:gd name="T95" fmla="*/ 19 h 32"/>
                <a:gd name="T96" fmla="*/ 32 w 32"/>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2">
                  <a:moveTo>
                    <a:pt x="32" y="16"/>
                  </a:moveTo>
                  <a:lnTo>
                    <a:pt x="32" y="13"/>
                  </a:lnTo>
                  <a:lnTo>
                    <a:pt x="31" y="12"/>
                  </a:lnTo>
                  <a:lnTo>
                    <a:pt x="31" y="9"/>
                  </a:lnTo>
                  <a:lnTo>
                    <a:pt x="29" y="8"/>
                  </a:lnTo>
                  <a:lnTo>
                    <a:pt x="28" y="7"/>
                  </a:lnTo>
                  <a:lnTo>
                    <a:pt x="27" y="4"/>
                  </a:lnTo>
                  <a:lnTo>
                    <a:pt x="25" y="4"/>
                  </a:lnTo>
                  <a:lnTo>
                    <a:pt x="24" y="3"/>
                  </a:lnTo>
                  <a:lnTo>
                    <a:pt x="23" y="2"/>
                  </a:lnTo>
                  <a:lnTo>
                    <a:pt x="20" y="2"/>
                  </a:lnTo>
                  <a:lnTo>
                    <a:pt x="19" y="0"/>
                  </a:lnTo>
                  <a:lnTo>
                    <a:pt x="16" y="0"/>
                  </a:lnTo>
                  <a:lnTo>
                    <a:pt x="14" y="0"/>
                  </a:lnTo>
                  <a:lnTo>
                    <a:pt x="12" y="2"/>
                  </a:lnTo>
                  <a:lnTo>
                    <a:pt x="10" y="2"/>
                  </a:lnTo>
                  <a:lnTo>
                    <a:pt x="8" y="3"/>
                  </a:lnTo>
                  <a:lnTo>
                    <a:pt x="6" y="4"/>
                  </a:lnTo>
                  <a:lnTo>
                    <a:pt x="4" y="4"/>
                  </a:lnTo>
                  <a:lnTo>
                    <a:pt x="3" y="7"/>
                  </a:lnTo>
                  <a:lnTo>
                    <a:pt x="2" y="8"/>
                  </a:lnTo>
                  <a:lnTo>
                    <a:pt x="2" y="9"/>
                  </a:lnTo>
                  <a:lnTo>
                    <a:pt x="0" y="12"/>
                  </a:lnTo>
                  <a:lnTo>
                    <a:pt x="0" y="13"/>
                  </a:lnTo>
                  <a:lnTo>
                    <a:pt x="0" y="16"/>
                  </a:lnTo>
                  <a:lnTo>
                    <a:pt x="0" y="19"/>
                  </a:lnTo>
                  <a:lnTo>
                    <a:pt x="0" y="20"/>
                  </a:lnTo>
                  <a:lnTo>
                    <a:pt x="2" y="23"/>
                  </a:lnTo>
                  <a:lnTo>
                    <a:pt x="2" y="24"/>
                  </a:lnTo>
                  <a:lnTo>
                    <a:pt x="3" y="25"/>
                  </a:lnTo>
                  <a:lnTo>
                    <a:pt x="4" y="28"/>
                  </a:lnTo>
                  <a:lnTo>
                    <a:pt x="6" y="29"/>
                  </a:lnTo>
                  <a:lnTo>
                    <a:pt x="8" y="29"/>
                  </a:lnTo>
                  <a:lnTo>
                    <a:pt x="10" y="31"/>
                  </a:lnTo>
                  <a:lnTo>
                    <a:pt x="12" y="32"/>
                  </a:lnTo>
                  <a:lnTo>
                    <a:pt x="14" y="32"/>
                  </a:lnTo>
                  <a:lnTo>
                    <a:pt x="16" y="32"/>
                  </a:lnTo>
                  <a:lnTo>
                    <a:pt x="19" y="32"/>
                  </a:lnTo>
                  <a:lnTo>
                    <a:pt x="20" y="32"/>
                  </a:lnTo>
                  <a:lnTo>
                    <a:pt x="23" y="31"/>
                  </a:lnTo>
                  <a:lnTo>
                    <a:pt x="24" y="29"/>
                  </a:lnTo>
                  <a:lnTo>
                    <a:pt x="25" y="29"/>
                  </a:lnTo>
                  <a:lnTo>
                    <a:pt x="27" y="28"/>
                  </a:lnTo>
                  <a:lnTo>
                    <a:pt x="28" y="25"/>
                  </a:lnTo>
                  <a:lnTo>
                    <a:pt x="29" y="24"/>
                  </a:lnTo>
                  <a:lnTo>
                    <a:pt x="31" y="23"/>
                  </a:lnTo>
                  <a:lnTo>
                    <a:pt x="31" y="20"/>
                  </a:lnTo>
                  <a:lnTo>
                    <a:pt x="32" y="19"/>
                  </a:lnTo>
                  <a:lnTo>
                    <a:pt x="3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0" name="Freeform 282"/>
            <p:cNvSpPr>
              <a:spLocks/>
            </p:cNvSpPr>
            <p:nvPr userDrawn="1"/>
          </p:nvSpPr>
          <p:spPr bwMode="auto">
            <a:xfrm>
              <a:off x="5202" y="302"/>
              <a:ext cx="31" cy="32"/>
            </a:xfrm>
            <a:custGeom>
              <a:avLst/>
              <a:gdLst>
                <a:gd name="T0" fmla="*/ 31 w 31"/>
                <a:gd name="T1" fmla="*/ 16 h 32"/>
                <a:gd name="T2" fmla="*/ 31 w 31"/>
                <a:gd name="T3" fmla="*/ 13 h 32"/>
                <a:gd name="T4" fmla="*/ 31 w 31"/>
                <a:gd name="T5" fmla="*/ 12 h 32"/>
                <a:gd name="T6" fmla="*/ 30 w 31"/>
                <a:gd name="T7" fmla="*/ 9 h 32"/>
                <a:gd name="T8" fmla="*/ 29 w 31"/>
                <a:gd name="T9" fmla="*/ 8 h 32"/>
                <a:gd name="T10" fmla="*/ 29 w 31"/>
                <a:gd name="T11" fmla="*/ 7 h 32"/>
                <a:gd name="T12" fmla="*/ 26 w 31"/>
                <a:gd name="T13" fmla="*/ 4 h 32"/>
                <a:gd name="T14" fmla="*/ 25 w 31"/>
                <a:gd name="T15" fmla="*/ 3 h 32"/>
                <a:gd name="T16" fmla="*/ 23 w 31"/>
                <a:gd name="T17" fmla="*/ 1 h 32"/>
                <a:gd name="T18" fmla="*/ 22 w 31"/>
                <a:gd name="T19" fmla="*/ 1 h 32"/>
                <a:gd name="T20" fmla="*/ 21 w 31"/>
                <a:gd name="T21" fmla="*/ 0 h 32"/>
                <a:gd name="T22" fmla="*/ 18 w 31"/>
                <a:gd name="T23" fmla="*/ 0 h 32"/>
                <a:gd name="T24" fmla="*/ 15 w 31"/>
                <a:gd name="T25" fmla="*/ 0 h 32"/>
                <a:gd name="T26" fmla="*/ 14 w 31"/>
                <a:gd name="T27" fmla="*/ 0 h 32"/>
                <a:gd name="T28" fmla="*/ 11 w 31"/>
                <a:gd name="T29" fmla="*/ 0 h 32"/>
                <a:gd name="T30" fmla="*/ 10 w 31"/>
                <a:gd name="T31" fmla="*/ 1 h 32"/>
                <a:gd name="T32" fmla="*/ 7 w 31"/>
                <a:gd name="T33" fmla="*/ 1 h 32"/>
                <a:gd name="T34" fmla="*/ 6 w 31"/>
                <a:gd name="T35" fmla="*/ 3 h 32"/>
                <a:gd name="T36" fmla="*/ 5 w 31"/>
                <a:gd name="T37" fmla="*/ 4 h 32"/>
                <a:gd name="T38" fmla="*/ 4 w 31"/>
                <a:gd name="T39" fmla="*/ 7 h 32"/>
                <a:gd name="T40" fmla="*/ 2 w 31"/>
                <a:gd name="T41" fmla="*/ 8 h 32"/>
                <a:gd name="T42" fmla="*/ 1 w 31"/>
                <a:gd name="T43" fmla="*/ 9 h 32"/>
                <a:gd name="T44" fmla="*/ 0 w 31"/>
                <a:gd name="T45" fmla="*/ 12 h 32"/>
                <a:gd name="T46" fmla="*/ 0 w 31"/>
                <a:gd name="T47" fmla="*/ 13 h 32"/>
                <a:gd name="T48" fmla="*/ 0 w 31"/>
                <a:gd name="T49" fmla="*/ 16 h 32"/>
                <a:gd name="T50" fmla="*/ 0 w 31"/>
                <a:gd name="T51" fmla="*/ 19 h 32"/>
                <a:gd name="T52" fmla="*/ 0 w 31"/>
                <a:gd name="T53" fmla="*/ 20 h 32"/>
                <a:gd name="T54" fmla="*/ 1 w 31"/>
                <a:gd name="T55" fmla="*/ 23 h 32"/>
                <a:gd name="T56" fmla="*/ 2 w 31"/>
                <a:gd name="T57" fmla="*/ 24 h 32"/>
                <a:gd name="T58" fmla="*/ 4 w 31"/>
                <a:gd name="T59" fmla="*/ 25 h 32"/>
                <a:gd name="T60" fmla="*/ 5 w 31"/>
                <a:gd name="T61" fmla="*/ 26 h 32"/>
                <a:gd name="T62" fmla="*/ 6 w 31"/>
                <a:gd name="T63" fmla="*/ 28 h 32"/>
                <a:gd name="T64" fmla="*/ 7 w 31"/>
                <a:gd name="T65" fmla="*/ 29 h 32"/>
                <a:gd name="T66" fmla="*/ 10 w 31"/>
                <a:gd name="T67" fmla="*/ 30 h 32"/>
                <a:gd name="T68" fmla="*/ 11 w 31"/>
                <a:gd name="T69" fmla="*/ 30 h 32"/>
                <a:gd name="T70" fmla="*/ 14 w 31"/>
                <a:gd name="T71" fmla="*/ 32 h 32"/>
                <a:gd name="T72" fmla="*/ 15 w 31"/>
                <a:gd name="T73" fmla="*/ 32 h 32"/>
                <a:gd name="T74" fmla="*/ 18 w 31"/>
                <a:gd name="T75" fmla="*/ 32 h 32"/>
                <a:gd name="T76" fmla="*/ 21 w 31"/>
                <a:gd name="T77" fmla="*/ 30 h 32"/>
                <a:gd name="T78" fmla="*/ 22 w 31"/>
                <a:gd name="T79" fmla="*/ 30 h 32"/>
                <a:gd name="T80" fmla="*/ 23 w 31"/>
                <a:gd name="T81" fmla="*/ 29 h 32"/>
                <a:gd name="T82" fmla="*/ 25 w 31"/>
                <a:gd name="T83" fmla="*/ 28 h 32"/>
                <a:gd name="T84" fmla="*/ 26 w 31"/>
                <a:gd name="T85" fmla="*/ 26 h 32"/>
                <a:gd name="T86" fmla="*/ 29 w 31"/>
                <a:gd name="T87" fmla="*/ 25 h 32"/>
                <a:gd name="T88" fmla="*/ 29 w 31"/>
                <a:gd name="T89" fmla="*/ 24 h 32"/>
                <a:gd name="T90" fmla="*/ 30 w 31"/>
                <a:gd name="T91" fmla="*/ 23 h 32"/>
                <a:gd name="T92" fmla="*/ 31 w 31"/>
                <a:gd name="T93" fmla="*/ 20 h 32"/>
                <a:gd name="T94" fmla="*/ 31 w 31"/>
                <a:gd name="T95" fmla="*/ 19 h 32"/>
                <a:gd name="T96" fmla="*/ 31 w 31"/>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2">
                  <a:moveTo>
                    <a:pt x="31" y="16"/>
                  </a:moveTo>
                  <a:lnTo>
                    <a:pt x="31" y="13"/>
                  </a:lnTo>
                  <a:lnTo>
                    <a:pt x="31" y="12"/>
                  </a:lnTo>
                  <a:lnTo>
                    <a:pt x="30" y="9"/>
                  </a:lnTo>
                  <a:lnTo>
                    <a:pt x="29" y="8"/>
                  </a:lnTo>
                  <a:lnTo>
                    <a:pt x="29" y="7"/>
                  </a:lnTo>
                  <a:lnTo>
                    <a:pt x="26" y="4"/>
                  </a:lnTo>
                  <a:lnTo>
                    <a:pt x="25" y="3"/>
                  </a:lnTo>
                  <a:lnTo>
                    <a:pt x="23" y="1"/>
                  </a:lnTo>
                  <a:lnTo>
                    <a:pt x="22" y="1"/>
                  </a:lnTo>
                  <a:lnTo>
                    <a:pt x="21" y="0"/>
                  </a:lnTo>
                  <a:lnTo>
                    <a:pt x="18" y="0"/>
                  </a:lnTo>
                  <a:lnTo>
                    <a:pt x="15" y="0"/>
                  </a:lnTo>
                  <a:lnTo>
                    <a:pt x="14" y="0"/>
                  </a:lnTo>
                  <a:lnTo>
                    <a:pt x="11" y="0"/>
                  </a:lnTo>
                  <a:lnTo>
                    <a:pt x="10" y="1"/>
                  </a:lnTo>
                  <a:lnTo>
                    <a:pt x="7" y="1"/>
                  </a:lnTo>
                  <a:lnTo>
                    <a:pt x="6" y="3"/>
                  </a:lnTo>
                  <a:lnTo>
                    <a:pt x="5" y="4"/>
                  </a:lnTo>
                  <a:lnTo>
                    <a:pt x="4" y="7"/>
                  </a:lnTo>
                  <a:lnTo>
                    <a:pt x="2" y="8"/>
                  </a:lnTo>
                  <a:lnTo>
                    <a:pt x="1" y="9"/>
                  </a:lnTo>
                  <a:lnTo>
                    <a:pt x="0" y="12"/>
                  </a:lnTo>
                  <a:lnTo>
                    <a:pt x="0" y="13"/>
                  </a:lnTo>
                  <a:lnTo>
                    <a:pt x="0" y="16"/>
                  </a:lnTo>
                  <a:lnTo>
                    <a:pt x="0" y="19"/>
                  </a:lnTo>
                  <a:lnTo>
                    <a:pt x="0" y="20"/>
                  </a:lnTo>
                  <a:lnTo>
                    <a:pt x="1" y="23"/>
                  </a:lnTo>
                  <a:lnTo>
                    <a:pt x="2" y="24"/>
                  </a:lnTo>
                  <a:lnTo>
                    <a:pt x="4" y="25"/>
                  </a:lnTo>
                  <a:lnTo>
                    <a:pt x="5" y="26"/>
                  </a:lnTo>
                  <a:lnTo>
                    <a:pt x="6" y="28"/>
                  </a:lnTo>
                  <a:lnTo>
                    <a:pt x="7" y="29"/>
                  </a:lnTo>
                  <a:lnTo>
                    <a:pt x="10" y="30"/>
                  </a:lnTo>
                  <a:lnTo>
                    <a:pt x="11" y="30"/>
                  </a:lnTo>
                  <a:lnTo>
                    <a:pt x="14" y="32"/>
                  </a:lnTo>
                  <a:lnTo>
                    <a:pt x="15" y="32"/>
                  </a:lnTo>
                  <a:lnTo>
                    <a:pt x="18" y="32"/>
                  </a:lnTo>
                  <a:lnTo>
                    <a:pt x="21" y="30"/>
                  </a:lnTo>
                  <a:lnTo>
                    <a:pt x="22" y="30"/>
                  </a:lnTo>
                  <a:lnTo>
                    <a:pt x="23" y="29"/>
                  </a:lnTo>
                  <a:lnTo>
                    <a:pt x="25" y="28"/>
                  </a:lnTo>
                  <a:lnTo>
                    <a:pt x="26" y="26"/>
                  </a:lnTo>
                  <a:lnTo>
                    <a:pt x="29" y="25"/>
                  </a:lnTo>
                  <a:lnTo>
                    <a:pt x="29" y="24"/>
                  </a:lnTo>
                  <a:lnTo>
                    <a:pt x="30" y="23"/>
                  </a:lnTo>
                  <a:lnTo>
                    <a:pt x="31" y="20"/>
                  </a:lnTo>
                  <a:lnTo>
                    <a:pt x="31" y="19"/>
                  </a:lnTo>
                  <a:lnTo>
                    <a:pt x="3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1" name="Freeform 283"/>
            <p:cNvSpPr>
              <a:spLocks/>
            </p:cNvSpPr>
            <p:nvPr userDrawn="1"/>
          </p:nvSpPr>
          <p:spPr bwMode="auto">
            <a:xfrm>
              <a:off x="5123" y="106"/>
              <a:ext cx="150" cy="23"/>
            </a:xfrm>
            <a:custGeom>
              <a:avLst/>
              <a:gdLst>
                <a:gd name="T0" fmla="*/ 0 w 150"/>
                <a:gd name="T1" fmla="*/ 10 h 23"/>
                <a:gd name="T2" fmla="*/ 13 w 150"/>
                <a:gd name="T3" fmla="*/ 23 h 23"/>
                <a:gd name="T4" fmla="*/ 150 w 150"/>
                <a:gd name="T5" fmla="*/ 23 h 23"/>
                <a:gd name="T6" fmla="*/ 150 w 150"/>
                <a:gd name="T7" fmla="*/ 0 h 23"/>
                <a:gd name="T8" fmla="*/ 13 w 150"/>
                <a:gd name="T9" fmla="*/ 0 h 23"/>
                <a:gd name="T10" fmla="*/ 0 w 150"/>
                <a:gd name="T11" fmla="*/ 10 h 23"/>
                <a:gd name="T12" fmla="*/ 13 w 150"/>
                <a:gd name="T13" fmla="*/ 0 h 23"/>
                <a:gd name="T14" fmla="*/ 1 w 150"/>
                <a:gd name="T15" fmla="*/ 0 h 23"/>
                <a:gd name="T16" fmla="*/ 0 w 150"/>
                <a:gd name="T17" fmla="*/ 1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23">
                  <a:moveTo>
                    <a:pt x="0" y="10"/>
                  </a:moveTo>
                  <a:lnTo>
                    <a:pt x="13" y="23"/>
                  </a:lnTo>
                  <a:lnTo>
                    <a:pt x="150" y="23"/>
                  </a:lnTo>
                  <a:lnTo>
                    <a:pt x="150" y="0"/>
                  </a:lnTo>
                  <a:lnTo>
                    <a:pt x="13" y="0"/>
                  </a:lnTo>
                  <a:lnTo>
                    <a:pt x="0" y="10"/>
                  </a:lnTo>
                  <a:lnTo>
                    <a:pt x="13" y="0"/>
                  </a:lnTo>
                  <a:lnTo>
                    <a:pt x="1" y="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2" name="Freeform 284"/>
            <p:cNvSpPr>
              <a:spLocks/>
            </p:cNvSpPr>
            <p:nvPr userDrawn="1"/>
          </p:nvSpPr>
          <p:spPr bwMode="auto">
            <a:xfrm>
              <a:off x="5099" y="116"/>
              <a:ext cx="49" cy="215"/>
            </a:xfrm>
            <a:custGeom>
              <a:avLst/>
              <a:gdLst>
                <a:gd name="T0" fmla="*/ 13 w 49"/>
                <a:gd name="T1" fmla="*/ 215 h 215"/>
                <a:gd name="T2" fmla="*/ 25 w 49"/>
                <a:gd name="T3" fmla="*/ 205 h 215"/>
                <a:gd name="T4" fmla="*/ 49 w 49"/>
                <a:gd name="T5" fmla="*/ 3 h 215"/>
                <a:gd name="T6" fmla="*/ 24 w 49"/>
                <a:gd name="T7" fmla="*/ 0 h 215"/>
                <a:gd name="T8" fmla="*/ 1 w 49"/>
                <a:gd name="T9" fmla="*/ 202 h 215"/>
                <a:gd name="T10" fmla="*/ 13 w 49"/>
                <a:gd name="T11" fmla="*/ 215 h 215"/>
                <a:gd name="T12" fmla="*/ 1 w 49"/>
                <a:gd name="T13" fmla="*/ 202 h 215"/>
                <a:gd name="T14" fmla="*/ 0 w 49"/>
                <a:gd name="T15" fmla="*/ 215 h 215"/>
                <a:gd name="T16" fmla="*/ 13 w 49"/>
                <a:gd name="T17" fmla="*/ 215 h 2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215">
                  <a:moveTo>
                    <a:pt x="13" y="215"/>
                  </a:moveTo>
                  <a:lnTo>
                    <a:pt x="25" y="205"/>
                  </a:lnTo>
                  <a:lnTo>
                    <a:pt x="49" y="3"/>
                  </a:lnTo>
                  <a:lnTo>
                    <a:pt x="24" y="0"/>
                  </a:lnTo>
                  <a:lnTo>
                    <a:pt x="1" y="202"/>
                  </a:lnTo>
                  <a:lnTo>
                    <a:pt x="13" y="215"/>
                  </a:lnTo>
                  <a:lnTo>
                    <a:pt x="1" y="202"/>
                  </a:lnTo>
                  <a:lnTo>
                    <a:pt x="0" y="215"/>
                  </a:lnTo>
                  <a:lnTo>
                    <a:pt x="13" y="2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3" name="Rectangle 285"/>
            <p:cNvSpPr>
              <a:spLocks noChangeArrowheads="1"/>
            </p:cNvSpPr>
            <p:nvPr userDrawn="1"/>
          </p:nvSpPr>
          <p:spPr bwMode="auto">
            <a:xfrm>
              <a:off x="5112" y="307"/>
              <a:ext cx="14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GB" altLang="en-US" smtClean="0"/>
            </a:p>
          </p:txBody>
        </p:sp>
        <p:sp>
          <p:nvSpPr>
            <p:cNvPr id="1104" name="Rectangle 286"/>
            <p:cNvSpPr>
              <a:spLocks noChangeArrowheads="1"/>
            </p:cNvSpPr>
            <p:nvPr userDrawn="1"/>
          </p:nvSpPr>
          <p:spPr bwMode="auto">
            <a:xfrm>
              <a:off x="5058" y="206"/>
              <a:ext cx="159"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GB" altLang="en-US" smtClean="0"/>
            </a:p>
          </p:txBody>
        </p:sp>
        <p:sp>
          <p:nvSpPr>
            <p:cNvPr id="1105" name="Freeform 287"/>
            <p:cNvSpPr>
              <a:spLocks/>
            </p:cNvSpPr>
            <p:nvPr userDrawn="1"/>
          </p:nvSpPr>
          <p:spPr bwMode="auto">
            <a:xfrm>
              <a:off x="5358" y="57"/>
              <a:ext cx="50" cy="75"/>
            </a:xfrm>
            <a:custGeom>
              <a:avLst/>
              <a:gdLst>
                <a:gd name="T0" fmla="*/ 22 w 50"/>
                <a:gd name="T1" fmla="*/ 75 h 75"/>
                <a:gd name="T2" fmla="*/ 22 w 50"/>
                <a:gd name="T3" fmla="*/ 75 h 75"/>
                <a:gd name="T4" fmla="*/ 29 w 50"/>
                <a:gd name="T5" fmla="*/ 51 h 75"/>
                <a:gd name="T6" fmla="*/ 34 w 50"/>
                <a:gd name="T7" fmla="*/ 35 h 75"/>
                <a:gd name="T8" fmla="*/ 36 w 50"/>
                <a:gd name="T9" fmla="*/ 31 h 75"/>
                <a:gd name="T10" fmla="*/ 40 w 50"/>
                <a:gd name="T11" fmla="*/ 27 h 75"/>
                <a:gd name="T12" fmla="*/ 44 w 50"/>
                <a:gd name="T13" fmla="*/ 25 h 75"/>
                <a:gd name="T14" fmla="*/ 50 w 50"/>
                <a:gd name="T15" fmla="*/ 21 h 75"/>
                <a:gd name="T16" fmla="*/ 38 w 50"/>
                <a:gd name="T17" fmla="*/ 0 h 75"/>
                <a:gd name="T18" fmla="*/ 29 w 50"/>
                <a:gd name="T19" fmla="*/ 5 h 75"/>
                <a:gd name="T20" fmla="*/ 22 w 50"/>
                <a:gd name="T21" fmla="*/ 12 h 75"/>
                <a:gd name="T22" fmla="*/ 16 w 50"/>
                <a:gd name="T23" fmla="*/ 18 h 75"/>
                <a:gd name="T24" fmla="*/ 12 w 50"/>
                <a:gd name="T25" fmla="*/ 27 h 75"/>
                <a:gd name="T26" fmla="*/ 5 w 50"/>
                <a:gd name="T27" fmla="*/ 45 h 75"/>
                <a:gd name="T28" fmla="*/ 0 w 50"/>
                <a:gd name="T29" fmla="*/ 68 h 75"/>
                <a:gd name="T30" fmla="*/ 0 w 50"/>
                <a:gd name="T31" fmla="*/ 68 h 75"/>
                <a:gd name="T32" fmla="*/ 22 w 50"/>
                <a:gd name="T33" fmla="*/ 75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0" h="75">
                  <a:moveTo>
                    <a:pt x="22" y="75"/>
                  </a:moveTo>
                  <a:lnTo>
                    <a:pt x="22" y="75"/>
                  </a:lnTo>
                  <a:lnTo>
                    <a:pt x="29" y="51"/>
                  </a:lnTo>
                  <a:lnTo>
                    <a:pt x="34" y="35"/>
                  </a:lnTo>
                  <a:lnTo>
                    <a:pt x="36" y="31"/>
                  </a:lnTo>
                  <a:lnTo>
                    <a:pt x="40" y="27"/>
                  </a:lnTo>
                  <a:lnTo>
                    <a:pt x="44" y="25"/>
                  </a:lnTo>
                  <a:lnTo>
                    <a:pt x="50" y="21"/>
                  </a:lnTo>
                  <a:lnTo>
                    <a:pt x="38" y="0"/>
                  </a:lnTo>
                  <a:lnTo>
                    <a:pt x="29" y="5"/>
                  </a:lnTo>
                  <a:lnTo>
                    <a:pt x="22" y="12"/>
                  </a:lnTo>
                  <a:lnTo>
                    <a:pt x="16" y="18"/>
                  </a:lnTo>
                  <a:lnTo>
                    <a:pt x="12" y="27"/>
                  </a:lnTo>
                  <a:lnTo>
                    <a:pt x="5" y="45"/>
                  </a:lnTo>
                  <a:lnTo>
                    <a:pt x="0" y="68"/>
                  </a:lnTo>
                  <a:lnTo>
                    <a:pt x="22"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6" name="Freeform 288"/>
            <p:cNvSpPr>
              <a:spLocks/>
            </p:cNvSpPr>
            <p:nvPr userDrawn="1"/>
          </p:nvSpPr>
          <p:spPr bwMode="auto">
            <a:xfrm>
              <a:off x="5303" y="125"/>
              <a:ext cx="77" cy="198"/>
            </a:xfrm>
            <a:custGeom>
              <a:avLst/>
              <a:gdLst>
                <a:gd name="T0" fmla="*/ 0 w 77"/>
                <a:gd name="T1" fmla="*/ 192 h 198"/>
                <a:gd name="T2" fmla="*/ 22 w 77"/>
                <a:gd name="T3" fmla="*/ 198 h 198"/>
                <a:gd name="T4" fmla="*/ 77 w 77"/>
                <a:gd name="T5" fmla="*/ 7 h 198"/>
                <a:gd name="T6" fmla="*/ 55 w 77"/>
                <a:gd name="T7" fmla="*/ 0 h 198"/>
                <a:gd name="T8" fmla="*/ 0 w 77"/>
                <a:gd name="T9" fmla="*/ 192 h 198"/>
                <a:gd name="T10" fmla="*/ 0 w 77"/>
                <a:gd name="T11" fmla="*/ 192 h 1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198">
                  <a:moveTo>
                    <a:pt x="0" y="192"/>
                  </a:moveTo>
                  <a:lnTo>
                    <a:pt x="22" y="198"/>
                  </a:lnTo>
                  <a:lnTo>
                    <a:pt x="77" y="7"/>
                  </a:lnTo>
                  <a:lnTo>
                    <a:pt x="55" y="0"/>
                  </a:lnTo>
                  <a:lnTo>
                    <a:pt x="0" y="1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7" name="Freeform 289"/>
            <p:cNvSpPr>
              <a:spLocks/>
            </p:cNvSpPr>
            <p:nvPr userDrawn="1"/>
          </p:nvSpPr>
          <p:spPr bwMode="auto">
            <a:xfrm>
              <a:off x="5266" y="317"/>
              <a:ext cx="59" cy="76"/>
            </a:xfrm>
            <a:custGeom>
              <a:avLst/>
              <a:gdLst>
                <a:gd name="T0" fmla="*/ 9 w 59"/>
                <a:gd name="T1" fmla="*/ 76 h 76"/>
                <a:gd name="T2" fmla="*/ 18 w 59"/>
                <a:gd name="T3" fmla="*/ 72 h 76"/>
                <a:gd name="T4" fmla="*/ 28 w 59"/>
                <a:gd name="T5" fmla="*/ 67 h 76"/>
                <a:gd name="T6" fmla="*/ 34 w 59"/>
                <a:gd name="T7" fmla="*/ 60 h 76"/>
                <a:gd name="T8" fmla="*/ 41 w 59"/>
                <a:gd name="T9" fmla="*/ 54 h 76"/>
                <a:gd name="T10" fmla="*/ 46 w 59"/>
                <a:gd name="T11" fmla="*/ 44 h 76"/>
                <a:gd name="T12" fmla="*/ 51 w 59"/>
                <a:gd name="T13" fmla="*/ 34 h 76"/>
                <a:gd name="T14" fmla="*/ 55 w 59"/>
                <a:gd name="T15" fmla="*/ 22 h 76"/>
                <a:gd name="T16" fmla="*/ 59 w 59"/>
                <a:gd name="T17" fmla="*/ 6 h 76"/>
                <a:gd name="T18" fmla="*/ 37 w 59"/>
                <a:gd name="T19" fmla="*/ 0 h 76"/>
                <a:gd name="T20" fmla="*/ 33 w 59"/>
                <a:gd name="T21" fmla="*/ 14 h 76"/>
                <a:gd name="T22" fmla="*/ 29 w 59"/>
                <a:gd name="T23" fmla="*/ 26 h 76"/>
                <a:gd name="T24" fmla="*/ 25 w 59"/>
                <a:gd name="T25" fmla="*/ 34 h 76"/>
                <a:gd name="T26" fmla="*/ 21 w 59"/>
                <a:gd name="T27" fmla="*/ 39 h 76"/>
                <a:gd name="T28" fmla="*/ 18 w 59"/>
                <a:gd name="T29" fmla="*/ 43 h 76"/>
                <a:gd name="T30" fmla="*/ 13 w 59"/>
                <a:gd name="T31" fmla="*/ 47 h 76"/>
                <a:gd name="T32" fmla="*/ 8 w 59"/>
                <a:gd name="T33" fmla="*/ 50 h 76"/>
                <a:gd name="T34" fmla="*/ 0 w 59"/>
                <a:gd name="T35" fmla="*/ 54 h 76"/>
                <a:gd name="T36" fmla="*/ 9 w 59"/>
                <a:gd name="T37" fmla="*/ 76 h 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76">
                  <a:moveTo>
                    <a:pt x="9" y="76"/>
                  </a:moveTo>
                  <a:lnTo>
                    <a:pt x="18" y="72"/>
                  </a:lnTo>
                  <a:lnTo>
                    <a:pt x="28" y="67"/>
                  </a:lnTo>
                  <a:lnTo>
                    <a:pt x="34" y="60"/>
                  </a:lnTo>
                  <a:lnTo>
                    <a:pt x="41" y="54"/>
                  </a:lnTo>
                  <a:lnTo>
                    <a:pt x="46" y="44"/>
                  </a:lnTo>
                  <a:lnTo>
                    <a:pt x="51" y="34"/>
                  </a:lnTo>
                  <a:lnTo>
                    <a:pt x="55" y="22"/>
                  </a:lnTo>
                  <a:lnTo>
                    <a:pt x="59" y="6"/>
                  </a:lnTo>
                  <a:lnTo>
                    <a:pt x="37" y="0"/>
                  </a:lnTo>
                  <a:lnTo>
                    <a:pt x="33" y="14"/>
                  </a:lnTo>
                  <a:lnTo>
                    <a:pt x="29" y="26"/>
                  </a:lnTo>
                  <a:lnTo>
                    <a:pt x="25" y="34"/>
                  </a:lnTo>
                  <a:lnTo>
                    <a:pt x="21" y="39"/>
                  </a:lnTo>
                  <a:lnTo>
                    <a:pt x="18" y="43"/>
                  </a:lnTo>
                  <a:lnTo>
                    <a:pt x="13" y="47"/>
                  </a:lnTo>
                  <a:lnTo>
                    <a:pt x="8" y="50"/>
                  </a:lnTo>
                  <a:lnTo>
                    <a:pt x="0" y="54"/>
                  </a:lnTo>
                  <a:lnTo>
                    <a:pt x="9"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8" name="Freeform 290"/>
            <p:cNvSpPr>
              <a:spLocks/>
            </p:cNvSpPr>
            <p:nvPr userDrawn="1"/>
          </p:nvSpPr>
          <p:spPr bwMode="auto">
            <a:xfrm>
              <a:off x="5646" y="201"/>
              <a:ext cx="32" cy="31"/>
            </a:xfrm>
            <a:custGeom>
              <a:avLst/>
              <a:gdLst>
                <a:gd name="T0" fmla="*/ 32 w 32"/>
                <a:gd name="T1" fmla="*/ 15 h 31"/>
                <a:gd name="T2" fmla="*/ 32 w 32"/>
                <a:gd name="T3" fmla="*/ 13 h 31"/>
                <a:gd name="T4" fmla="*/ 32 w 32"/>
                <a:gd name="T5" fmla="*/ 11 h 31"/>
                <a:gd name="T6" fmla="*/ 31 w 32"/>
                <a:gd name="T7" fmla="*/ 9 h 31"/>
                <a:gd name="T8" fmla="*/ 29 w 32"/>
                <a:gd name="T9" fmla="*/ 7 h 31"/>
                <a:gd name="T10" fmla="*/ 29 w 32"/>
                <a:gd name="T11" fmla="*/ 5 h 31"/>
                <a:gd name="T12" fmla="*/ 28 w 32"/>
                <a:gd name="T13" fmla="*/ 3 h 31"/>
                <a:gd name="T14" fmla="*/ 25 w 32"/>
                <a:gd name="T15" fmla="*/ 2 h 31"/>
                <a:gd name="T16" fmla="*/ 24 w 32"/>
                <a:gd name="T17" fmla="*/ 1 h 31"/>
                <a:gd name="T18" fmla="*/ 23 w 32"/>
                <a:gd name="T19" fmla="*/ 1 h 31"/>
                <a:gd name="T20" fmla="*/ 20 w 32"/>
                <a:gd name="T21" fmla="*/ 0 h 31"/>
                <a:gd name="T22" fmla="*/ 19 w 32"/>
                <a:gd name="T23" fmla="*/ 0 h 31"/>
                <a:gd name="T24" fmla="*/ 16 w 32"/>
                <a:gd name="T25" fmla="*/ 0 h 31"/>
                <a:gd name="T26" fmla="*/ 15 w 32"/>
                <a:gd name="T27" fmla="*/ 0 h 31"/>
                <a:gd name="T28" fmla="*/ 12 w 32"/>
                <a:gd name="T29" fmla="*/ 0 h 31"/>
                <a:gd name="T30" fmla="*/ 11 w 32"/>
                <a:gd name="T31" fmla="*/ 1 h 31"/>
                <a:gd name="T32" fmla="*/ 8 w 32"/>
                <a:gd name="T33" fmla="*/ 1 h 31"/>
                <a:gd name="T34" fmla="*/ 7 w 32"/>
                <a:gd name="T35" fmla="*/ 2 h 31"/>
                <a:gd name="T36" fmla="*/ 6 w 32"/>
                <a:gd name="T37" fmla="*/ 3 h 31"/>
                <a:gd name="T38" fmla="*/ 4 w 32"/>
                <a:gd name="T39" fmla="*/ 5 h 31"/>
                <a:gd name="T40" fmla="*/ 3 w 32"/>
                <a:gd name="T41" fmla="*/ 7 h 31"/>
                <a:gd name="T42" fmla="*/ 2 w 32"/>
                <a:gd name="T43" fmla="*/ 9 h 31"/>
                <a:gd name="T44" fmla="*/ 2 w 32"/>
                <a:gd name="T45" fmla="*/ 11 h 31"/>
                <a:gd name="T46" fmla="*/ 0 w 32"/>
                <a:gd name="T47" fmla="*/ 13 h 31"/>
                <a:gd name="T48" fmla="*/ 0 w 32"/>
                <a:gd name="T49" fmla="*/ 15 h 31"/>
                <a:gd name="T50" fmla="*/ 0 w 32"/>
                <a:gd name="T51" fmla="*/ 17 h 31"/>
                <a:gd name="T52" fmla="*/ 2 w 32"/>
                <a:gd name="T53" fmla="*/ 19 h 31"/>
                <a:gd name="T54" fmla="*/ 2 w 32"/>
                <a:gd name="T55" fmla="*/ 21 h 31"/>
                <a:gd name="T56" fmla="*/ 3 w 32"/>
                <a:gd name="T57" fmla="*/ 23 h 31"/>
                <a:gd name="T58" fmla="*/ 4 w 32"/>
                <a:gd name="T59" fmla="*/ 25 h 31"/>
                <a:gd name="T60" fmla="*/ 6 w 32"/>
                <a:gd name="T61" fmla="*/ 26 h 31"/>
                <a:gd name="T62" fmla="*/ 7 w 32"/>
                <a:gd name="T63" fmla="*/ 27 h 31"/>
                <a:gd name="T64" fmla="*/ 8 w 32"/>
                <a:gd name="T65" fmla="*/ 29 h 31"/>
                <a:gd name="T66" fmla="*/ 11 w 32"/>
                <a:gd name="T67" fmla="*/ 30 h 31"/>
                <a:gd name="T68" fmla="*/ 12 w 32"/>
                <a:gd name="T69" fmla="*/ 30 h 31"/>
                <a:gd name="T70" fmla="*/ 15 w 32"/>
                <a:gd name="T71" fmla="*/ 31 h 31"/>
                <a:gd name="T72" fmla="*/ 16 w 32"/>
                <a:gd name="T73" fmla="*/ 31 h 31"/>
                <a:gd name="T74" fmla="*/ 19 w 32"/>
                <a:gd name="T75" fmla="*/ 31 h 31"/>
                <a:gd name="T76" fmla="*/ 20 w 32"/>
                <a:gd name="T77" fmla="*/ 30 h 31"/>
                <a:gd name="T78" fmla="*/ 23 w 32"/>
                <a:gd name="T79" fmla="*/ 30 h 31"/>
                <a:gd name="T80" fmla="*/ 24 w 32"/>
                <a:gd name="T81" fmla="*/ 29 h 31"/>
                <a:gd name="T82" fmla="*/ 25 w 32"/>
                <a:gd name="T83" fmla="*/ 27 h 31"/>
                <a:gd name="T84" fmla="*/ 28 w 32"/>
                <a:gd name="T85" fmla="*/ 26 h 31"/>
                <a:gd name="T86" fmla="*/ 29 w 32"/>
                <a:gd name="T87" fmla="*/ 25 h 31"/>
                <a:gd name="T88" fmla="*/ 29 w 32"/>
                <a:gd name="T89" fmla="*/ 23 h 31"/>
                <a:gd name="T90" fmla="*/ 31 w 32"/>
                <a:gd name="T91" fmla="*/ 21 h 31"/>
                <a:gd name="T92" fmla="*/ 32 w 32"/>
                <a:gd name="T93" fmla="*/ 19 h 31"/>
                <a:gd name="T94" fmla="*/ 32 w 32"/>
                <a:gd name="T95" fmla="*/ 17 h 31"/>
                <a:gd name="T96" fmla="*/ 32 w 32"/>
                <a:gd name="T97" fmla="*/ 15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1">
                  <a:moveTo>
                    <a:pt x="32" y="15"/>
                  </a:moveTo>
                  <a:lnTo>
                    <a:pt x="32" y="13"/>
                  </a:lnTo>
                  <a:lnTo>
                    <a:pt x="32" y="11"/>
                  </a:lnTo>
                  <a:lnTo>
                    <a:pt x="31" y="9"/>
                  </a:lnTo>
                  <a:lnTo>
                    <a:pt x="29" y="7"/>
                  </a:lnTo>
                  <a:lnTo>
                    <a:pt x="29" y="5"/>
                  </a:lnTo>
                  <a:lnTo>
                    <a:pt x="28" y="3"/>
                  </a:lnTo>
                  <a:lnTo>
                    <a:pt x="25" y="2"/>
                  </a:lnTo>
                  <a:lnTo>
                    <a:pt x="24" y="1"/>
                  </a:lnTo>
                  <a:lnTo>
                    <a:pt x="23" y="1"/>
                  </a:lnTo>
                  <a:lnTo>
                    <a:pt x="20" y="0"/>
                  </a:lnTo>
                  <a:lnTo>
                    <a:pt x="19" y="0"/>
                  </a:lnTo>
                  <a:lnTo>
                    <a:pt x="16" y="0"/>
                  </a:lnTo>
                  <a:lnTo>
                    <a:pt x="15" y="0"/>
                  </a:lnTo>
                  <a:lnTo>
                    <a:pt x="12" y="0"/>
                  </a:lnTo>
                  <a:lnTo>
                    <a:pt x="11" y="1"/>
                  </a:lnTo>
                  <a:lnTo>
                    <a:pt x="8" y="1"/>
                  </a:lnTo>
                  <a:lnTo>
                    <a:pt x="7" y="2"/>
                  </a:lnTo>
                  <a:lnTo>
                    <a:pt x="6" y="3"/>
                  </a:lnTo>
                  <a:lnTo>
                    <a:pt x="4" y="5"/>
                  </a:lnTo>
                  <a:lnTo>
                    <a:pt x="3" y="7"/>
                  </a:lnTo>
                  <a:lnTo>
                    <a:pt x="2" y="9"/>
                  </a:lnTo>
                  <a:lnTo>
                    <a:pt x="2" y="11"/>
                  </a:lnTo>
                  <a:lnTo>
                    <a:pt x="0" y="13"/>
                  </a:lnTo>
                  <a:lnTo>
                    <a:pt x="0" y="15"/>
                  </a:lnTo>
                  <a:lnTo>
                    <a:pt x="0" y="17"/>
                  </a:lnTo>
                  <a:lnTo>
                    <a:pt x="2" y="19"/>
                  </a:lnTo>
                  <a:lnTo>
                    <a:pt x="2" y="21"/>
                  </a:lnTo>
                  <a:lnTo>
                    <a:pt x="3" y="23"/>
                  </a:lnTo>
                  <a:lnTo>
                    <a:pt x="4" y="25"/>
                  </a:lnTo>
                  <a:lnTo>
                    <a:pt x="6" y="26"/>
                  </a:lnTo>
                  <a:lnTo>
                    <a:pt x="7" y="27"/>
                  </a:lnTo>
                  <a:lnTo>
                    <a:pt x="8" y="29"/>
                  </a:lnTo>
                  <a:lnTo>
                    <a:pt x="11" y="30"/>
                  </a:lnTo>
                  <a:lnTo>
                    <a:pt x="12" y="30"/>
                  </a:lnTo>
                  <a:lnTo>
                    <a:pt x="15" y="31"/>
                  </a:lnTo>
                  <a:lnTo>
                    <a:pt x="16" y="31"/>
                  </a:lnTo>
                  <a:lnTo>
                    <a:pt x="19" y="31"/>
                  </a:lnTo>
                  <a:lnTo>
                    <a:pt x="20" y="30"/>
                  </a:lnTo>
                  <a:lnTo>
                    <a:pt x="23" y="30"/>
                  </a:lnTo>
                  <a:lnTo>
                    <a:pt x="24" y="29"/>
                  </a:lnTo>
                  <a:lnTo>
                    <a:pt x="25" y="27"/>
                  </a:lnTo>
                  <a:lnTo>
                    <a:pt x="28" y="26"/>
                  </a:lnTo>
                  <a:lnTo>
                    <a:pt x="29" y="25"/>
                  </a:lnTo>
                  <a:lnTo>
                    <a:pt x="29" y="23"/>
                  </a:lnTo>
                  <a:lnTo>
                    <a:pt x="31" y="21"/>
                  </a:lnTo>
                  <a:lnTo>
                    <a:pt x="32" y="19"/>
                  </a:lnTo>
                  <a:lnTo>
                    <a:pt x="32" y="17"/>
                  </a:lnTo>
                  <a:lnTo>
                    <a:pt x="3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9" name="Freeform 291"/>
            <p:cNvSpPr>
              <a:spLocks/>
            </p:cNvSpPr>
            <p:nvPr userDrawn="1"/>
          </p:nvSpPr>
          <p:spPr bwMode="auto">
            <a:xfrm>
              <a:off x="5463" y="115"/>
              <a:ext cx="39" cy="212"/>
            </a:xfrm>
            <a:custGeom>
              <a:avLst/>
              <a:gdLst>
                <a:gd name="T0" fmla="*/ 16 w 39"/>
                <a:gd name="T1" fmla="*/ 212 h 212"/>
                <a:gd name="T2" fmla="*/ 39 w 39"/>
                <a:gd name="T3" fmla="*/ 2 h 212"/>
                <a:gd name="T4" fmla="*/ 24 w 39"/>
                <a:gd name="T5" fmla="*/ 0 h 212"/>
                <a:gd name="T6" fmla="*/ 0 w 39"/>
                <a:gd name="T7" fmla="*/ 211 h 212"/>
                <a:gd name="T8" fmla="*/ 16 w 39"/>
                <a:gd name="T9" fmla="*/ 212 h 2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212">
                  <a:moveTo>
                    <a:pt x="16" y="212"/>
                  </a:moveTo>
                  <a:lnTo>
                    <a:pt x="39" y="2"/>
                  </a:lnTo>
                  <a:lnTo>
                    <a:pt x="24" y="0"/>
                  </a:lnTo>
                  <a:lnTo>
                    <a:pt x="0" y="211"/>
                  </a:lnTo>
                  <a:lnTo>
                    <a:pt x="16"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10" name="Rectangle 292"/>
            <p:cNvSpPr>
              <a:spLocks noChangeArrowheads="1"/>
            </p:cNvSpPr>
            <p:nvPr userDrawn="1"/>
          </p:nvSpPr>
          <p:spPr bwMode="auto">
            <a:xfrm>
              <a:off x="5469" y="314"/>
              <a:ext cx="6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GB" altLang="en-US" smtClean="0"/>
            </a:p>
          </p:txBody>
        </p:sp>
        <p:sp>
          <p:nvSpPr>
            <p:cNvPr id="1111" name="Freeform 293"/>
            <p:cNvSpPr>
              <a:spLocks/>
            </p:cNvSpPr>
            <p:nvPr userDrawn="1"/>
          </p:nvSpPr>
          <p:spPr bwMode="auto">
            <a:xfrm>
              <a:off x="5425" y="150"/>
              <a:ext cx="33" cy="32"/>
            </a:xfrm>
            <a:custGeom>
              <a:avLst/>
              <a:gdLst>
                <a:gd name="T0" fmla="*/ 33 w 33"/>
                <a:gd name="T1" fmla="*/ 16 h 32"/>
                <a:gd name="T2" fmla="*/ 32 w 33"/>
                <a:gd name="T3" fmla="*/ 15 h 32"/>
                <a:gd name="T4" fmla="*/ 32 w 33"/>
                <a:gd name="T5" fmla="*/ 12 h 32"/>
                <a:gd name="T6" fmla="*/ 32 w 33"/>
                <a:gd name="T7" fmla="*/ 11 h 32"/>
                <a:gd name="T8" fmla="*/ 30 w 33"/>
                <a:gd name="T9" fmla="*/ 8 h 32"/>
                <a:gd name="T10" fmla="*/ 29 w 33"/>
                <a:gd name="T11" fmla="*/ 7 h 32"/>
                <a:gd name="T12" fmla="*/ 28 w 33"/>
                <a:gd name="T13" fmla="*/ 6 h 32"/>
                <a:gd name="T14" fmla="*/ 27 w 33"/>
                <a:gd name="T15" fmla="*/ 4 h 32"/>
                <a:gd name="T16" fmla="*/ 24 w 33"/>
                <a:gd name="T17" fmla="*/ 3 h 32"/>
                <a:gd name="T18" fmla="*/ 23 w 33"/>
                <a:gd name="T19" fmla="*/ 2 h 32"/>
                <a:gd name="T20" fmla="*/ 21 w 33"/>
                <a:gd name="T21" fmla="*/ 2 h 32"/>
                <a:gd name="T22" fmla="*/ 19 w 33"/>
                <a:gd name="T23" fmla="*/ 0 h 32"/>
                <a:gd name="T24" fmla="*/ 16 w 33"/>
                <a:gd name="T25" fmla="*/ 0 h 32"/>
                <a:gd name="T26" fmla="*/ 13 w 33"/>
                <a:gd name="T27" fmla="*/ 0 h 32"/>
                <a:gd name="T28" fmla="*/ 12 w 33"/>
                <a:gd name="T29" fmla="*/ 2 h 32"/>
                <a:gd name="T30" fmla="*/ 9 w 33"/>
                <a:gd name="T31" fmla="*/ 2 h 32"/>
                <a:gd name="T32" fmla="*/ 8 w 33"/>
                <a:gd name="T33" fmla="*/ 3 h 32"/>
                <a:gd name="T34" fmla="*/ 7 w 33"/>
                <a:gd name="T35" fmla="*/ 4 h 32"/>
                <a:gd name="T36" fmla="*/ 5 w 33"/>
                <a:gd name="T37" fmla="*/ 6 h 32"/>
                <a:gd name="T38" fmla="*/ 4 w 33"/>
                <a:gd name="T39" fmla="*/ 7 h 32"/>
                <a:gd name="T40" fmla="*/ 3 w 33"/>
                <a:gd name="T41" fmla="*/ 8 h 32"/>
                <a:gd name="T42" fmla="*/ 2 w 33"/>
                <a:gd name="T43" fmla="*/ 11 h 32"/>
                <a:gd name="T44" fmla="*/ 2 w 33"/>
                <a:gd name="T45" fmla="*/ 12 h 32"/>
                <a:gd name="T46" fmla="*/ 0 w 33"/>
                <a:gd name="T47" fmla="*/ 15 h 32"/>
                <a:gd name="T48" fmla="*/ 0 w 33"/>
                <a:gd name="T49" fmla="*/ 16 h 32"/>
                <a:gd name="T50" fmla="*/ 0 w 33"/>
                <a:gd name="T51" fmla="*/ 19 h 32"/>
                <a:gd name="T52" fmla="*/ 2 w 33"/>
                <a:gd name="T53" fmla="*/ 20 h 32"/>
                <a:gd name="T54" fmla="*/ 2 w 33"/>
                <a:gd name="T55" fmla="*/ 23 h 32"/>
                <a:gd name="T56" fmla="*/ 3 w 33"/>
                <a:gd name="T57" fmla="*/ 24 h 32"/>
                <a:gd name="T58" fmla="*/ 4 w 33"/>
                <a:gd name="T59" fmla="*/ 27 h 32"/>
                <a:gd name="T60" fmla="*/ 5 w 33"/>
                <a:gd name="T61" fmla="*/ 28 h 32"/>
                <a:gd name="T62" fmla="*/ 7 w 33"/>
                <a:gd name="T63" fmla="*/ 29 h 32"/>
                <a:gd name="T64" fmla="*/ 8 w 33"/>
                <a:gd name="T65" fmla="*/ 29 h 32"/>
                <a:gd name="T66" fmla="*/ 9 w 33"/>
                <a:gd name="T67" fmla="*/ 31 h 32"/>
                <a:gd name="T68" fmla="*/ 12 w 33"/>
                <a:gd name="T69" fmla="*/ 32 h 32"/>
                <a:gd name="T70" fmla="*/ 13 w 33"/>
                <a:gd name="T71" fmla="*/ 32 h 32"/>
                <a:gd name="T72" fmla="*/ 16 w 33"/>
                <a:gd name="T73" fmla="*/ 32 h 32"/>
                <a:gd name="T74" fmla="*/ 19 w 33"/>
                <a:gd name="T75" fmla="*/ 32 h 32"/>
                <a:gd name="T76" fmla="*/ 21 w 33"/>
                <a:gd name="T77" fmla="*/ 32 h 32"/>
                <a:gd name="T78" fmla="*/ 23 w 33"/>
                <a:gd name="T79" fmla="*/ 31 h 32"/>
                <a:gd name="T80" fmla="*/ 24 w 33"/>
                <a:gd name="T81" fmla="*/ 29 h 32"/>
                <a:gd name="T82" fmla="*/ 27 w 33"/>
                <a:gd name="T83" fmla="*/ 29 h 32"/>
                <a:gd name="T84" fmla="*/ 28 w 33"/>
                <a:gd name="T85" fmla="*/ 28 h 32"/>
                <a:gd name="T86" fmla="*/ 29 w 33"/>
                <a:gd name="T87" fmla="*/ 27 h 32"/>
                <a:gd name="T88" fmla="*/ 30 w 33"/>
                <a:gd name="T89" fmla="*/ 24 h 32"/>
                <a:gd name="T90" fmla="*/ 32 w 33"/>
                <a:gd name="T91" fmla="*/ 23 h 32"/>
                <a:gd name="T92" fmla="*/ 32 w 33"/>
                <a:gd name="T93" fmla="*/ 20 h 32"/>
                <a:gd name="T94" fmla="*/ 32 w 33"/>
                <a:gd name="T95" fmla="*/ 19 h 32"/>
                <a:gd name="T96" fmla="*/ 33 w 33"/>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3" h="32">
                  <a:moveTo>
                    <a:pt x="33" y="16"/>
                  </a:moveTo>
                  <a:lnTo>
                    <a:pt x="32" y="15"/>
                  </a:lnTo>
                  <a:lnTo>
                    <a:pt x="32" y="12"/>
                  </a:lnTo>
                  <a:lnTo>
                    <a:pt x="32" y="11"/>
                  </a:lnTo>
                  <a:lnTo>
                    <a:pt x="30" y="8"/>
                  </a:lnTo>
                  <a:lnTo>
                    <a:pt x="29" y="7"/>
                  </a:lnTo>
                  <a:lnTo>
                    <a:pt x="28" y="6"/>
                  </a:lnTo>
                  <a:lnTo>
                    <a:pt x="27" y="4"/>
                  </a:lnTo>
                  <a:lnTo>
                    <a:pt x="24" y="3"/>
                  </a:lnTo>
                  <a:lnTo>
                    <a:pt x="23" y="2"/>
                  </a:lnTo>
                  <a:lnTo>
                    <a:pt x="21" y="2"/>
                  </a:lnTo>
                  <a:lnTo>
                    <a:pt x="19" y="0"/>
                  </a:lnTo>
                  <a:lnTo>
                    <a:pt x="16" y="0"/>
                  </a:lnTo>
                  <a:lnTo>
                    <a:pt x="13" y="0"/>
                  </a:lnTo>
                  <a:lnTo>
                    <a:pt x="12" y="2"/>
                  </a:lnTo>
                  <a:lnTo>
                    <a:pt x="9" y="2"/>
                  </a:lnTo>
                  <a:lnTo>
                    <a:pt x="8" y="3"/>
                  </a:lnTo>
                  <a:lnTo>
                    <a:pt x="7" y="4"/>
                  </a:lnTo>
                  <a:lnTo>
                    <a:pt x="5" y="6"/>
                  </a:lnTo>
                  <a:lnTo>
                    <a:pt x="4" y="7"/>
                  </a:lnTo>
                  <a:lnTo>
                    <a:pt x="3" y="8"/>
                  </a:lnTo>
                  <a:lnTo>
                    <a:pt x="2" y="11"/>
                  </a:lnTo>
                  <a:lnTo>
                    <a:pt x="2" y="12"/>
                  </a:lnTo>
                  <a:lnTo>
                    <a:pt x="0" y="15"/>
                  </a:lnTo>
                  <a:lnTo>
                    <a:pt x="0" y="16"/>
                  </a:lnTo>
                  <a:lnTo>
                    <a:pt x="0" y="19"/>
                  </a:lnTo>
                  <a:lnTo>
                    <a:pt x="2" y="20"/>
                  </a:lnTo>
                  <a:lnTo>
                    <a:pt x="2" y="23"/>
                  </a:lnTo>
                  <a:lnTo>
                    <a:pt x="3" y="24"/>
                  </a:lnTo>
                  <a:lnTo>
                    <a:pt x="4" y="27"/>
                  </a:lnTo>
                  <a:lnTo>
                    <a:pt x="5" y="28"/>
                  </a:lnTo>
                  <a:lnTo>
                    <a:pt x="7" y="29"/>
                  </a:lnTo>
                  <a:lnTo>
                    <a:pt x="8" y="29"/>
                  </a:lnTo>
                  <a:lnTo>
                    <a:pt x="9" y="31"/>
                  </a:lnTo>
                  <a:lnTo>
                    <a:pt x="12" y="32"/>
                  </a:lnTo>
                  <a:lnTo>
                    <a:pt x="13" y="32"/>
                  </a:lnTo>
                  <a:lnTo>
                    <a:pt x="16" y="32"/>
                  </a:lnTo>
                  <a:lnTo>
                    <a:pt x="19" y="32"/>
                  </a:lnTo>
                  <a:lnTo>
                    <a:pt x="21" y="32"/>
                  </a:lnTo>
                  <a:lnTo>
                    <a:pt x="23" y="31"/>
                  </a:lnTo>
                  <a:lnTo>
                    <a:pt x="24" y="29"/>
                  </a:lnTo>
                  <a:lnTo>
                    <a:pt x="27" y="29"/>
                  </a:lnTo>
                  <a:lnTo>
                    <a:pt x="28" y="28"/>
                  </a:lnTo>
                  <a:lnTo>
                    <a:pt x="29" y="27"/>
                  </a:lnTo>
                  <a:lnTo>
                    <a:pt x="30" y="24"/>
                  </a:lnTo>
                  <a:lnTo>
                    <a:pt x="32" y="23"/>
                  </a:lnTo>
                  <a:lnTo>
                    <a:pt x="32" y="20"/>
                  </a:lnTo>
                  <a:lnTo>
                    <a:pt x="32" y="19"/>
                  </a:lnTo>
                  <a:lnTo>
                    <a:pt x="3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12" name="Freeform 294"/>
            <p:cNvSpPr>
              <a:spLocks/>
            </p:cNvSpPr>
            <p:nvPr userDrawn="1"/>
          </p:nvSpPr>
          <p:spPr bwMode="auto">
            <a:xfrm>
              <a:off x="5415" y="253"/>
              <a:ext cx="31" cy="32"/>
            </a:xfrm>
            <a:custGeom>
              <a:avLst/>
              <a:gdLst>
                <a:gd name="T0" fmla="*/ 31 w 31"/>
                <a:gd name="T1" fmla="*/ 15 h 32"/>
                <a:gd name="T2" fmla="*/ 31 w 31"/>
                <a:gd name="T3" fmla="*/ 13 h 32"/>
                <a:gd name="T4" fmla="*/ 31 w 31"/>
                <a:gd name="T5" fmla="*/ 11 h 32"/>
                <a:gd name="T6" fmla="*/ 30 w 31"/>
                <a:gd name="T7" fmla="*/ 10 h 32"/>
                <a:gd name="T8" fmla="*/ 30 w 31"/>
                <a:gd name="T9" fmla="*/ 7 h 32"/>
                <a:gd name="T10" fmla="*/ 29 w 31"/>
                <a:gd name="T11" fmla="*/ 6 h 32"/>
                <a:gd name="T12" fmla="*/ 27 w 31"/>
                <a:gd name="T13" fmla="*/ 4 h 32"/>
                <a:gd name="T14" fmla="*/ 26 w 31"/>
                <a:gd name="T15" fmla="*/ 3 h 32"/>
                <a:gd name="T16" fmla="*/ 23 w 31"/>
                <a:gd name="T17" fmla="*/ 2 h 32"/>
                <a:gd name="T18" fmla="*/ 22 w 31"/>
                <a:gd name="T19" fmla="*/ 2 h 32"/>
                <a:gd name="T20" fmla="*/ 19 w 31"/>
                <a:gd name="T21" fmla="*/ 0 h 32"/>
                <a:gd name="T22" fmla="*/ 18 w 31"/>
                <a:gd name="T23" fmla="*/ 0 h 32"/>
                <a:gd name="T24" fmla="*/ 15 w 31"/>
                <a:gd name="T25" fmla="*/ 0 h 32"/>
                <a:gd name="T26" fmla="*/ 14 w 31"/>
                <a:gd name="T27" fmla="*/ 0 h 32"/>
                <a:gd name="T28" fmla="*/ 12 w 31"/>
                <a:gd name="T29" fmla="*/ 0 h 32"/>
                <a:gd name="T30" fmla="*/ 10 w 31"/>
                <a:gd name="T31" fmla="*/ 2 h 32"/>
                <a:gd name="T32" fmla="*/ 8 w 31"/>
                <a:gd name="T33" fmla="*/ 2 h 32"/>
                <a:gd name="T34" fmla="*/ 6 w 31"/>
                <a:gd name="T35" fmla="*/ 3 h 32"/>
                <a:gd name="T36" fmla="*/ 5 w 31"/>
                <a:gd name="T37" fmla="*/ 4 h 32"/>
                <a:gd name="T38" fmla="*/ 4 w 31"/>
                <a:gd name="T39" fmla="*/ 6 h 32"/>
                <a:gd name="T40" fmla="*/ 2 w 31"/>
                <a:gd name="T41" fmla="*/ 7 h 32"/>
                <a:gd name="T42" fmla="*/ 1 w 31"/>
                <a:gd name="T43" fmla="*/ 10 h 32"/>
                <a:gd name="T44" fmla="*/ 1 w 31"/>
                <a:gd name="T45" fmla="*/ 11 h 32"/>
                <a:gd name="T46" fmla="*/ 0 w 31"/>
                <a:gd name="T47" fmla="*/ 13 h 32"/>
                <a:gd name="T48" fmla="*/ 0 w 31"/>
                <a:gd name="T49" fmla="*/ 15 h 32"/>
                <a:gd name="T50" fmla="*/ 0 w 31"/>
                <a:gd name="T51" fmla="*/ 17 h 32"/>
                <a:gd name="T52" fmla="*/ 1 w 31"/>
                <a:gd name="T53" fmla="*/ 20 h 32"/>
                <a:gd name="T54" fmla="*/ 1 w 31"/>
                <a:gd name="T55" fmla="*/ 21 h 32"/>
                <a:gd name="T56" fmla="*/ 2 w 31"/>
                <a:gd name="T57" fmla="*/ 24 h 32"/>
                <a:gd name="T58" fmla="*/ 4 w 31"/>
                <a:gd name="T59" fmla="*/ 25 h 32"/>
                <a:gd name="T60" fmla="*/ 5 w 31"/>
                <a:gd name="T61" fmla="*/ 27 h 32"/>
                <a:gd name="T62" fmla="*/ 6 w 31"/>
                <a:gd name="T63" fmla="*/ 28 h 32"/>
                <a:gd name="T64" fmla="*/ 8 w 31"/>
                <a:gd name="T65" fmla="*/ 29 h 32"/>
                <a:gd name="T66" fmla="*/ 10 w 31"/>
                <a:gd name="T67" fmla="*/ 31 h 32"/>
                <a:gd name="T68" fmla="*/ 12 w 31"/>
                <a:gd name="T69" fmla="*/ 31 h 32"/>
                <a:gd name="T70" fmla="*/ 14 w 31"/>
                <a:gd name="T71" fmla="*/ 32 h 32"/>
                <a:gd name="T72" fmla="*/ 15 w 31"/>
                <a:gd name="T73" fmla="*/ 32 h 32"/>
                <a:gd name="T74" fmla="*/ 18 w 31"/>
                <a:gd name="T75" fmla="*/ 32 h 32"/>
                <a:gd name="T76" fmla="*/ 19 w 31"/>
                <a:gd name="T77" fmla="*/ 31 h 32"/>
                <a:gd name="T78" fmla="*/ 22 w 31"/>
                <a:gd name="T79" fmla="*/ 31 h 32"/>
                <a:gd name="T80" fmla="*/ 23 w 31"/>
                <a:gd name="T81" fmla="*/ 29 h 32"/>
                <a:gd name="T82" fmla="*/ 26 w 31"/>
                <a:gd name="T83" fmla="*/ 28 h 32"/>
                <a:gd name="T84" fmla="*/ 27 w 31"/>
                <a:gd name="T85" fmla="*/ 27 h 32"/>
                <a:gd name="T86" fmla="*/ 29 w 31"/>
                <a:gd name="T87" fmla="*/ 25 h 32"/>
                <a:gd name="T88" fmla="*/ 30 w 31"/>
                <a:gd name="T89" fmla="*/ 24 h 32"/>
                <a:gd name="T90" fmla="*/ 30 w 31"/>
                <a:gd name="T91" fmla="*/ 21 h 32"/>
                <a:gd name="T92" fmla="*/ 31 w 31"/>
                <a:gd name="T93" fmla="*/ 20 h 32"/>
                <a:gd name="T94" fmla="*/ 31 w 31"/>
                <a:gd name="T95" fmla="*/ 17 h 32"/>
                <a:gd name="T96" fmla="*/ 31 w 31"/>
                <a:gd name="T97" fmla="*/ 15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2">
                  <a:moveTo>
                    <a:pt x="31" y="15"/>
                  </a:moveTo>
                  <a:lnTo>
                    <a:pt x="31" y="13"/>
                  </a:lnTo>
                  <a:lnTo>
                    <a:pt x="31" y="11"/>
                  </a:lnTo>
                  <a:lnTo>
                    <a:pt x="30" y="10"/>
                  </a:lnTo>
                  <a:lnTo>
                    <a:pt x="30" y="7"/>
                  </a:lnTo>
                  <a:lnTo>
                    <a:pt x="29" y="6"/>
                  </a:lnTo>
                  <a:lnTo>
                    <a:pt x="27" y="4"/>
                  </a:lnTo>
                  <a:lnTo>
                    <a:pt x="26" y="3"/>
                  </a:lnTo>
                  <a:lnTo>
                    <a:pt x="23" y="2"/>
                  </a:lnTo>
                  <a:lnTo>
                    <a:pt x="22" y="2"/>
                  </a:lnTo>
                  <a:lnTo>
                    <a:pt x="19" y="0"/>
                  </a:lnTo>
                  <a:lnTo>
                    <a:pt x="18" y="0"/>
                  </a:lnTo>
                  <a:lnTo>
                    <a:pt x="15" y="0"/>
                  </a:lnTo>
                  <a:lnTo>
                    <a:pt x="14" y="0"/>
                  </a:lnTo>
                  <a:lnTo>
                    <a:pt x="12" y="0"/>
                  </a:lnTo>
                  <a:lnTo>
                    <a:pt x="10" y="2"/>
                  </a:lnTo>
                  <a:lnTo>
                    <a:pt x="8" y="2"/>
                  </a:lnTo>
                  <a:lnTo>
                    <a:pt x="6" y="3"/>
                  </a:lnTo>
                  <a:lnTo>
                    <a:pt x="5" y="4"/>
                  </a:lnTo>
                  <a:lnTo>
                    <a:pt x="4" y="6"/>
                  </a:lnTo>
                  <a:lnTo>
                    <a:pt x="2" y="7"/>
                  </a:lnTo>
                  <a:lnTo>
                    <a:pt x="1" y="10"/>
                  </a:lnTo>
                  <a:lnTo>
                    <a:pt x="1" y="11"/>
                  </a:lnTo>
                  <a:lnTo>
                    <a:pt x="0" y="13"/>
                  </a:lnTo>
                  <a:lnTo>
                    <a:pt x="0" y="15"/>
                  </a:lnTo>
                  <a:lnTo>
                    <a:pt x="0" y="17"/>
                  </a:lnTo>
                  <a:lnTo>
                    <a:pt x="1" y="20"/>
                  </a:lnTo>
                  <a:lnTo>
                    <a:pt x="1" y="21"/>
                  </a:lnTo>
                  <a:lnTo>
                    <a:pt x="2" y="24"/>
                  </a:lnTo>
                  <a:lnTo>
                    <a:pt x="4" y="25"/>
                  </a:lnTo>
                  <a:lnTo>
                    <a:pt x="5" y="27"/>
                  </a:lnTo>
                  <a:lnTo>
                    <a:pt x="6" y="28"/>
                  </a:lnTo>
                  <a:lnTo>
                    <a:pt x="8" y="29"/>
                  </a:lnTo>
                  <a:lnTo>
                    <a:pt x="10" y="31"/>
                  </a:lnTo>
                  <a:lnTo>
                    <a:pt x="12" y="31"/>
                  </a:lnTo>
                  <a:lnTo>
                    <a:pt x="14" y="32"/>
                  </a:lnTo>
                  <a:lnTo>
                    <a:pt x="15" y="32"/>
                  </a:lnTo>
                  <a:lnTo>
                    <a:pt x="18" y="32"/>
                  </a:lnTo>
                  <a:lnTo>
                    <a:pt x="19" y="31"/>
                  </a:lnTo>
                  <a:lnTo>
                    <a:pt x="22" y="31"/>
                  </a:lnTo>
                  <a:lnTo>
                    <a:pt x="23" y="29"/>
                  </a:lnTo>
                  <a:lnTo>
                    <a:pt x="26" y="28"/>
                  </a:lnTo>
                  <a:lnTo>
                    <a:pt x="27" y="27"/>
                  </a:lnTo>
                  <a:lnTo>
                    <a:pt x="29" y="25"/>
                  </a:lnTo>
                  <a:lnTo>
                    <a:pt x="30" y="24"/>
                  </a:lnTo>
                  <a:lnTo>
                    <a:pt x="30" y="21"/>
                  </a:lnTo>
                  <a:lnTo>
                    <a:pt x="31" y="20"/>
                  </a:lnTo>
                  <a:lnTo>
                    <a:pt x="31" y="17"/>
                  </a:lnTo>
                  <a:lnTo>
                    <a:pt x="3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13" name="Rectangle 295"/>
            <p:cNvSpPr>
              <a:spLocks noChangeArrowheads="1"/>
            </p:cNvSpPr>
            <p:nvPr userDrawn="1"/>
          </p:nvSpPr>
          <p:spPr bwMode="auto">
            <a:xfrm>
              <a:off x="5417" y="164"/>
              <a:ext cx="69"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GB" altLang="en-US" smtClean="0"/>
            </a:p>
          </p:txBody>
        </p:sp>
        <p:sp>
          <p:nvSpPr>
            <p:cNvPr id="1114" name="Rectangle 296"/>
            <p:cNvSpPr>
              <a:spLocks noChangeArrowheads="1"/>
            </p:cNvSpPr>
            <p:nvPr userDrawn="1"/>
          </p:nvSpPr>
          <p:spPr bwMode="auto">
            <a:xfrm>
              <a:off x="5408" y="154"/>
              <a:ext cx="67" cy="1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GB" altLang="en-US" smtClean="0"/>
            </a:p>
          </p:txBody>
        </p:sp>
        <p:sp>
          <p:nvSpPr>
            <p:cNvPr id="1115" name="Rectangle 297"/>
            <p:cNvSpPr>
              <a:spLocks noChangeArrowheads="1"/>
            </p:cNvSpPr>
            <p:nvPr userDrawn="1"/>
          </p:nvSpPr>
          <p:spPr bwMode="auto">
            <a:xfrm>
              <a:off x="5407" y="264"/>
              <a:ext cx="70"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GB" altLang="en-US" smtClean="0"/>
            </a:p>
          </p:txBody>
        </p:sp>
        <p:sp>
          <p:nvSpPr>
            <p:cNvPr id="1116" name="Rectangle 298"/>
            <p:cNvSpPr>
              <a:spLocks noChangeArrowheads="1"/>
            </p:cNvSpPr>
            <p:nvPr userDrawn="1"/>
          </p:nvSpPr>
          <p:spPr bwMode="auto">
            <a:xfrm>
              <a:off x="5398" y="255"/>
              <a:ext cx="69" cy="1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GB" altLang="en-US" smtClean="0"/>
            </a:p>
          </p:txBody>
        </p:sp>
        <p:sp>
          <p:nvSpPr>
            <p:cNvPr id="1117" name="Freeform 299"/>
            <p:cNvSpPr>
              <a:spLocks/>
            </p:cNvSpPr>
            <p:nvPr userDrawn="1"/>
          </p:nvSpPr>
          <p:spPr bwMode="auto">
            <a:xfrm>
              <a:off x="5421" y="145"/>
              <a:ext cx="32" cy="33"/>
            </a:xfrm>
            <a:custGeom>
              <a:avLst/>
              <a:gdLst>
                <a:gd name="T0" fmla="*/ 32 w 32"/>
                <a:gd name="T1" fmla="*/ 17 h 33"/>
                <a:gd name="T2" fmla="*/ 32 w 32"/>
                <a:gd name="T3" fmla="*/ 15 h 33"/>
                <a:gd name="T4" fmla="*/ 32 w 32"/>
                <a:gd name="T5" fmla="*/ 13 h 33"/>
                <a:gd name="T6" fmla="*/ 31 w 32"/>
                <a:gd name="T7" fmla="*/ 11 h 33"/>
                <a:gd name="T8" fmla="*/ 29 w 32"/>
                <a:gd name="T9" fmla="*/ 9 h 33"/>
                <a:gd name="T10" fmla="*/ 28 w 32"/>
                <a:gd name="T11" fmla="*/ 7 h 33"/>
                <a:gd name="T12" fmla="*/ 27 w 32"/>
                <a:gd name="T13" fmla="*/ 5 h 33"/>
                <a:gd name="T14" fmla="*/ 25 w 32"/>
                <a:gd name="T15" fmla="*/ 4 h 33"/>
                <a:gd name="T16" fmla="*/ 24 w 32"/>
                <a:gd name="T17" fmla="*/ 3 h 33"/>
                <a:gd name="T18" fmla="*/ 23 w 32"/>
                <a:gd name="T19" fmla="*/ 3 h 33"/>
                <a:gd name="T20" fmla="*/ 20 w 32"/>
                <a:gd name="T21" fmla="*/ 1 h 33"/>
                <a:gd name="T22" fmla="*/ 17 w 32"/>
                <a:gd name="T23" fmla="*/ 1 h 33"/>
                <a:gd name="T24" fmla="*/ 16 w 32"/>
                <a:gd name="T25" fmla="*/ 0 h 33"/>
                <a:gd name="T26" fmla="*/ 13 w 32"/>
                <a:gd name="T27" fmla="*/ 1 h 33"/>
                <a:gd name="T28" fmla="*/ 11 w 32"/>
                <a:gd name="T29" fmla="*/ 1 h 33"/>
                <a:gd name="T30" fmla="*/ 9 w 32"/>
                <a:gd name="T31" fmla="*/ 3 h 33"/>
                <a:gd name="T32" fmla="*/ 8 w 32"/>
                <a:gd name="T33" fmla="*/ 3 h 33"/>
                <a:gd name="T34" fmla="*/ 7 w 32"/>
                <a:gd name="T35" fmla="*/ 4 h 33"/>
                <a:gd name="T36" fmla="*/ 6 w 32"/>
                <a:gd name="T37" fmla="*/ 5 h 33"/>
                <a:gd name="T38" fmla="*/ 3 w 32"/>
                <a:gd name="T39" fmla="*/ 7 h 33"/>
                <a:gd name="T40" fmla="*/ 3 w 32"/>
                <a:gd name="T41" fmla="*/ 9 h 33"/>
                <a:gd name="T42" fmla="*/ 2 w 32"/>
                <a:gd name="T43" fmla="*/ 11 h 33"/>
                <a:gd name="T44" fmla="*/ 0 w 32"/>
                <a:gd name="T45" fmla="*/ 13 h 33"/>
                <a:gd name="T46" fmla="*/ 0 w 32"/>
                <a:gd name="T47" fmla="*/ 15 h 33"/>
                <a:gd name="T48" fmla="*/ 0 w 32"/>
                <a:gd name="T49" fmla="*/ 17 h 33"/>
                <a:gd name="T50" fmla="*/ 0 w 32"/>
                <a:gd name="T51" fmla="*/ 20 h 33"/>
                <a:gd name="T52" fmla="*/ 0 w 32"/>
                <a:gd name="T53" fmla="*/ 21 h 33"/>
                <a:gd name="T54" fmla="*/ 2 w 32"/>
                <a:gd name="T55" fmla="*/ 24 h 33"/>
                <a:gd name="T56" fmla="*/ 3 w 32"/>
                <a:gd name="T57" fmla="*/ 25 h 33"/>
                <a:gd name="T58" fmla="*/ 3 w 32"/>
                <a:gd name="T59" fmla="*/ 26 h 33"/>
                <a:gd name="T60" fmla="*/ 6 w 32"/>
                <a:gd name="T61" fmla="*/ 28 h 33"/>
                <a:gd name="T62" fmla="*/ 7 w 32"/>
                <a:gd name="T63" fmla="*/ 29 h 33"/>
                <a:gd name="T64" fmla="*/ 8 w 32"/>
                <a:gd name="T65" fmla="*/ 30 h 33"/>
                <a:gd name="T66" fmla="*/ 9 w 32"/>
                <a:gd name="T67" fmla="*/ 32 h 33"/>
                <a:gd name="T68" fmla="*/ 11 w 32"/>
                <a:gd name="T69" fmla="*/ 32 h 33"/>
                <a:gd name="T70" fmla="*/ 13 w 32"/>
                <a:gd name="T71" fmla="*/ 33 h 33"/>
                <a:gd name="T72" fmla="*/ 16 w 32"/>
                <a:gd name="T73" fmla="*/ 33 h 33"/>
                <a:gd name="T74" fmla="*/ 17 w 32"/>
                <a:gd name="T75" fmla="*/ 33 h 33"/>
                <a:gd name="T76" fmla="*/ 20 w 32"/>
                <a:gd name="T77" fmla="*/ 32 h 33"/>
                <a:gd name="T78" fmla="*/ 23 w 32"/>
                <a:gd name="T79" fmla="*/ 32 h 33"/>
                <a:gd name="T80" fmla="*/ 24 w 32"/>
                <a:gd name="T81" fmla="*/ 30 h 33"/>
                <a:gd name="T82" fmla="*/ 25 w 32"/>
                <a:gd name="T83" fmla="*/ 29 h 33"/>
                <a:gd name="T84" fmla="*/ 27 w 32"/>
                <a:gd name="T85" fmla="*/ 28 h 33"/>
                <a:gd name="T86" fmla="*/ 28 w 32"/>
                <a:gd name="T87" fmla="*/ 26 h 33"/>
                <a:gd name="T88" fmla="*/ 29 w 32"/>
                <a:gd name="T89" fmla="*/ 25 h 33"/>
                <a:gd name="T90" fmla="*/ 31 w 32"/>
                <a:gd name="T91" fmla="*/ 24 h 33"/>
                <a:gd name="T92" fmla="*/ 32 w 32"/>
                <a:gd name="T93" fmla="*/ 21 h 33"/>
                <a:gd name="T94" fmla="*/ 32 w 32"/>
                <a:gd name="T95" fmla="*/ 20 h 33"/>
                <a:gd name="T96" fmla="*/ 32 w 32"/>
                <a:gd name="T97" fmla="*/ 17 h 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3">
                  <a:moveTo>
                    <a:pt x="32" y="17"/>
                  </a:moveTo>
                  <a:lnTo>
                    <a:pt x="32" y="15"/>
                  </a:lnTo>
                  <a:lnTo>
                    <a:pt x="32" y="13"/>
                  </a:lnTo>
                  <a:lnTo>
                    <a:pt x="31" y="11"/>
                  </a:lnTo>
                  <a:lnTo>
                    <a:pt x="29" y="9"/>
                  </a:lnTo>
                  <a:lnTo>
                    <a:pt x="28" y="7"/>
                  </a:lnTo>
                  <a:lnTo>
                    <a:pt x="27" y="5"/>
                  </a:lnTo>
                  <a:lnTo>
                    <a:pt x="25" y="4"/>
                  </a:lnTo>
                  <a:lnTo>
                    <a:pt x="24" y="3"/>
                  </a:lnTo>
                  <a:lnTo>
                    <a:pt x="23" y="3"/>
                  </a:lnTo>
                  <a:lnTo>
                    <a:pt x="20" y="1"/>
                  </a:lnTo>
                  <a:lnTo>
                    <a:pt x="17" y="1"/>
                  </a:lnTo>
                  <a:lnTo>
                    <a:pt x="16" y="0"/>
                  </a:lnTo>
                  <a:lnTo>
                    <a:pt x="13" y="1"/>
                  </a:lnTo>
                  <a:lnTo>
                    <a:pt x="11" y="1"/>
                  </a:lnTo>
                  <a:lnTo>
                    <a:pt x="9" y="3"/>
                  </a:lnTo>
                  <a:lnTo>
                    <a:pt x="8" y="3"/>
                  </a:lnTo>
                  <a:lnTo>
                    <a:pt x="7" y="4"/>
                  </a:lnTo>
                  <a:lnTo>
                    <a:pt x="6" y="5"/>
                  </a:lnTo>
                  <a:lnTo>
                    <a:pt x="3" y="7"/>
                  </a:lnTo>
                  <a:lnTo>
                    <a:pt x="3" y="9"/>
                  </a:lnTo>
                  <a:lnTo>
                    <a:pt x="2" y="11"/>
                  </a:lnTo>
                  <a:lnTo>
                    <a:pt x="0" y="13"/>
                  </a:lnTo>
                  <a:lnTo>
                    <a:pt x="0" y="15"/>
                  </a:lnTo>
                  <a:lnTo>
                    <a:pt x="0" y="17"/>
                  </a:lnTo>
                  <a:lnTo>
                    <a:pt x="0" y="20"/>
                  </a:lnTo>
                  <a:lnTo>
                    <a:pt x="0" y="21"/>
                  </a:lnTo>
                  <a:lnTo>
                    <a:pt x="2" y="24"/>
                  </a:lnTo>
                  <a:lnTo>
                    <a:pt x="3" y="25"/>
                  </a:lnTo>
                  <a:lnTo>
                    <a:pt x="3" y="26"/>
                  </a:lnTo>
                  <a:lnTo>
                    <a:pt x="6" y="28"/>
                  </a:lnTo>
                  <a:lnTo>
                    <a:pt x="7" y="29"/>
                  </a:lnTo>
                  <a:lnTo>
                    <a:pt x="8" y="30"/>
                  </a:lnTo>
                  <a:lnTo>
                    <a:pt x="9" y="32"/>
                  </a:lnTo>
                  <a:lnTo>
                    <a:pt x="11" y="32"/>
                  </a:lnTo>
                  <a:lnTo>
                    <a:pt x="13" y="33"/>
                  </a:lnTo>
                  <a:lnTo>
                    <a:pt x="16" y="33"/>
                  </a:lnTo>
                  <a:lnTo>
                    <a:pt x="17" y="33"/>
                  </a:lnTo>
                  <a:lnTo>
                    <a:pt x="20" y="32"/>
                  </a:lnTo>
                  <a:lnTo>
                    <a:pt x="23" y="32"/>
                  </a:lnTo>
                  <a:lnTo>
                    <a:pt x="24" y="30"/>
                  </a:lnTo>
                  <a:lnTo>
                    <a:pt x="25" y="29"/>
                  </a:lnTo>
                  <a:lnTo>
                    <a:pt x="27" y="28"/>
                  </a:lnTo>
                  <a:lnTo>
                    <a:pt x="28" y="26"/>
                  </a:lnTo>
                  <a:lnTo>
                    <a:pt x="29" y="25"/>
                  </a:lnTo>
                  <a:lnTo>
                    <a:pt x="31" y="24"/>
                  </a:lnTo>
                  <a:lnTo>
                    <a:pt x="32" y="21"/>
                  </a:lnTo>
                  <a:lnTo>
                    <a:pt x="32" y="20"/>
                  </a:lnTo>
                  <a:lnTo>
                    <a:pt x="32"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18" name="Freeform 300"/>
            <p:cNvSpPr>
              <a:spLocks/>
            </p:cNvSpPr>
            <p:nvPr userDrawn="1"/>
          </p:nvSpPr>
          <p:spPr bwMode="auto">
            <a:xfrm>
              <a:off x="5411" y="248"/>
              <a:ext cx="31" cy="32"/>
            </a:xfrm>
            <a:custGeom>
              <a:avLst/>
              <a:gdLst>
                <a:gd name="T0" fmla="*/ 31 w 31"/>
                <a:gd name="T1" fmla="*/ 16 h 32"/>
                <a:gd name="T2" fmla="*/ 31 w 31"/>
                <a:gd name="T3" fmla="*/ 13 h 32"/>
                <a:gd name="T4" fmla="*/ 30 w 31"/>
                <a:gd name="T5" fmla="*/ 12 h 32"/>
                <a:gd name="T6" fmla="*/ 30 w 31"/>
                <a:gd name="T7" fmla="*/ 11 h 32"/>
                <a:gd name="T8" fmla="*/ 29 w 31"/>
                <a:gd name="T9" fmla="*/ 8 h 32"/>
                <a:gd name="T10" fmla="*/ 27 w 31"/>
                <a:gd name="T11" fmla="*/ 7 h 32"/>
                <a:gd name="T12" fmla="*/ 26 w 31"/>
                <a:gd name="T13" fmla="*/ 5 h 32"/>
                <a:gd name="T14" fmla="*/ 25 w 31"/>
                <a:gd name="T15" fmla="*/ 4 h 32"/>
                <a:gd name="T16" fmla="*/ 23 w 31"/>
                <a:gd name="T17" fmla="*/ 3 h 32"/>
                <a:gd name="T18" fmla="*/ 21 w 31"/>
                <a:gd name="T19" fmla="*/ 1 h 32"/>
                <a:gd name="T20" fmla="*/ 19 w 31"/>
                <a:gd name="T21" fmla="*/ 0 h 32"/>
                <a:gd name="T22" fmla="*/ 18 w 31"/>
                <a:gd name="T23" fmla="*/ 0 h 32"/>
                <a:gd name="T24" fmla="*/ 16 w 31"/>
                <a:gd name="T25" fmla="*/ 0 h 32"/>
                <a:gd name="T26" fmla="*/ 13 w 31"/>
                <a:gd name="T27" fmla="*/ 0 h 32"/>
                <a:gd name="T28" fmla="*/ 12 w 31"/>
                <a:gd name="T29" fmla="*/ 0 h 32"/>
                <a:gd name="T30" fmla="*/ 9 w 31"/>
                <a:gd name="T31" fmla="*/ 1 h 32"/>
                <a:gd name="T32" fmla="*/ 8 w 31"/>
                <a:gd name="T33" fmla="*/ 3 h 32"/>
                <a:gd name="T34" fmla="*/ 5 w 31"/>
                <a:gd name="T35" fmla="*/ 4 h 32"/>
                <a:gd name="T36" fmla="*/ 4 w 31"/>
                <a:gd name="T37" fmla="*/ 5 h 32"/>
                <a:gd name="T38" fmla="*/ 2 w 31"/>
                <a:gd name="T39" fmla="*/ 7 h 32"/>
                <a:gd name="T40" fmla="*/ 1 w 31"/>
                <a:gd name="T41" fmla="*/ 8 h 32"/>
                <a:gd name="T42" fmla="*/ 0 w 31"/>
                <a:gd name="T43" fmla="*/ 11 h 32"/>
                <a:gd name="T44" fmla="*/ 0 w 31"/>
                <a:gd name="T45" fmla="*/ 12 h 32"/>
                <a:gd name="T46" fmla="*/ 0 w 31"/>
                <a:gd name="T47" fmla="*/ 13 h 32"/>
                <a:gd name="T48" fmla="*/ 0 w 31"/>
                <a:gd name="T49" fmla="*/ 16 h 32"/>
                <a:gd name="T50" fmla="*/ 0 w 31"/>
                <a:gd name="T51" fmla="*/ 18 h 32"/>
                <a:gd name="T52" fmla="*/ 0 w 31"/>
                <a:gd name="T53" fmla="*/ 20 h 32"/>
                <a:gd name="T54" fmla="*/ 0 w 31"/>
                <a:gd name="T55" fmla="*/ 22 h 32"/>
                <a:gd name="T56" fmla="*/ 1 w 31"/>
                <a:gd name="T57" fmla="*/ 24 h 32"/>
                <a:gd name="T58" fmla="*/ 2 w 31"/>
                <a:gd name="T59" fmla="*/ 25 h 32"/>
                <a:gd name="T60" fmla="*/ 4 w 31"/>
                <a:gd name="T61" fmla="*/ 28 h 32"/>
                <a:gd name="T62" fmla="*/ 5 w 31"/>
                <a:gd name="T63" fmla="*/ 29 h 32"/>
                <a:gd name="T64" fmla="*/ 8 w 31"/>
                <a:gd name="T65" fmla="*/ 29 h 32"/>
                <a:gd name="T66" fmla="*/ 9 w 31"/>
                <a:gd name="T67" fmla="*/ 30 h 32"/>
                <a:gd name="T68" fmla="*/ 12 w 31"/>
                <a:gd name="T69" fmla="*/ 32 h 32"/>
                <a:gd name="T70" fmla="*/ 13 w 31"/>
                <a:gd name="T71" fmla="*/ 32 h 32"/>
                <a:gd name="T72" fmla="*/ 16 w 31"/>
                <a:gd name="T73" fmla="*/ 32 h 32"/>
                <a:gd name="T74" fmla="*/ 18 w 31"/>
                <a:gd name="T75" fmla="*/ 32 h 32"/>
                <a:gd name="T76" fmla="*/ 19 w 31"/>
                <a:gd name="T77" fmla="*/ 32 h 32"/>
                <a:gd name="T78" fmla="*/ 21 w 31"/>
                <a:gd name="T79" fmla="*/ 30 h 32"/>
                <a:gd name="T80" fmla="*/ 23 w 31"/>
                <a:gd name="T81" fmla="*/ 29 h 32"/>
                <a:gd name="T82" fmla="*/ 25 w 31"/>
                <a:gd name="T83" fmla="*/ 29 h 32"/>
                <a:gd name="T84" fmla="*/ 26 w 31"/>
                <a:gd name="T85" fmla="*/ 28 h 32"/>
                <a:gd name="T86" fmla="*/ 27 w 31"/>
                <a:gd name="T87" fmla="*/ 25 h 32"/>
                <a:gd name="T88" fmla="*/ 29 w 31"/>
                <a:gd name="T89" fmla="*/ 24 h 32"/>
                <a:gd name="T90" fmla="*/ 30 w 31"/>
                <a:gd name="T91" fmla="*/ 22 h 32"/>
                <a:gd name="T92" fmla="*/ 30 w 31"/>
                <a:gd name="T93" fmla="*/ 20 h 32"/>
                <a:gd name="T94" fmla="*/ 31 w 31"/>
                <a:gd name="T95" fmla="*/ 18 h 32"/>
                <a:gd name="T96" fmla="*/ 31 w 31"/>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2">
                  <a:moveTo>
                    <a:pt x="31" y="16"/>
                  </a:moveTo>
                  <a:lnTo>
                    <a:pt x="31" y="13"/>
                  </a:lnTo>
                  <a:lnTo>
                    <a:pt x="30" y="12"/>
                  </a:lnTo>
                  <a:lnTo>
                    <a:pt x="30" y="11"/>
                  </a:lnTo>
                  <a:lnTo>
                    <a:pt x="29" y="8"/>
                  </a:lnTo>
                  <a:lnTo>
                    <a:pt x="27" y="7"/>
                  </a:lnTo>
                  <a:lnTo>
                    <a:pt x="26" y="5"/>
                  </a:lnTo>
                  <a:lnTo>
                    <a:pt x="25" y="4"/>
                  </a:lnTo>
                  <a:lnTo>
                    <a:pt x="23" y="3"/>
                  </a:lnTo>
                  <a:lnTo>
                    <a:pt x="21" y="1"/>
                  </a:lnTo>
                  <a:lnTo>
                    <a:pt x="19" y="0"/>
                  </a:lnTo>
                  <a:lnTo>
                    <a:pt x="18" y="0"/>
                  </a:lnTo>
                  <a:lnTo>
                    <a:pt x="16" y="0"/>
                  </a:lnTo>
                  <a:lnTo>
                    <a:pt x="13" y="0"/>
                  </a:lnTo>
                  <a:lnTo>
                    <a:pt x="12" y="0"/>
                  </a:lnTo>
                  <a:lnTo>
                    <a:pt x="9" y="1"/>
                  </a:lnTo>
                  <a:lnTo>
                    <a:pt x="8" y="3"/>
                  </a:lnTo>
                  <a:lnTo>
                    <a:pt x="5" y="4"/>
                  </a:lnTo>
                  <a:lnTo>
                    <a:pt x="4" y="5"/>
                  </a:lnTo>
                  <a:lnTo>
                    <a:pt x="2" y="7"/>
                  </a:lnTo>
                  <a:lnTo>
                    <a:pt x="1" y="8"/>
                  </a:lnTo>
                  <a:lnTo>
                    <a:pt x="0" y="11"/>
                  </a:lnTo>
                  <a:lnTo>
                    <a:pt x="0" y="12"/>
                  </a:lnTo>
                  <a:lnTo>
                    <a:pt x="0" y="13"/>
                  </a:lnTo>
                  <a:lnTo>
                    <a:pt x="0" y="16"/>
                  </a:lnTo>
                  <a:lnTo>
                    <a:pt x="0" y="18"/>
                  </a:lnTo>
                  <a:lnTo>
                    <a:pt x="0" y="20"/>
                  </a:lnTo>
                  <a:lnTo>
                    <a:pt x="0" y="22"/>
                  </a:lnTo>
                  <a:lnTo>
                    <a:pt x="1" y="24"/>
                  </a:lnTo>
                  <a:lnTo>
                    <a:pt x="2" y="25"/>
                  </a:lnTo>
                  <a:lnTo>
                    <a:pt x="4" y="28"/>
                  </a:lnTo>
                  <a:lnTo>
                    <a:pt x="5" y="29"/>
                  </a:lnTo>
                  <a:lnTo>
                    <a:pt x="8" y="29"/>
                  </a:lnTo>
                  <a:lnTo>
                    <a:pt x="9" y="30"/>
                  </a:lnTo>
                  <a:lnTo>
                    <a:pt x="12" y="32"/>
                  </a:lnTo>
                  <a:lnTo>
                    <a:pt x="13" y="32"/>
                  </a:lnTo>
                  <a:lnTo>
                    <a:pt x="16" y="32"/>
                  </a:lnTo>
                  <a:lnTo>
                    <a:pt x="18" y="32"/>
                  </a:lnTo>
                  <a:lnTo>
                    <a:pt x="19" y="32"/>
                  </a:lnTo>
                  <a:lnTo>
                    <a:pt x="21" y="30"/>
                  </a:lnTo>
                  <a:lnTo>
                    <a:pt x="23" y="29"/>
                  </a:lnTo>
                  <a:lnTo>
                    <a:pt x="25" y="29"/>
                  </a:lnTo>
                  <a:lnTo>
                    <a:pt x="26" y="28"/>
                  </a:lnTo>
                  <a:lnTo>
                    <a:pt x="27" y="25"/>
                  </a:lnTo>
                  <a:lnTo>
                    <a:pt x="29" y="24"/>
                  </a:lnTo>
                  <a:lnTo>
                    <a:pt x="30" y="22"/>
                  </a:lnTo>
                  <a:lnTo>
                    <a:pt x="30" y="20"/>
                  </a:lnTo>
                  <a:lnTo>
                    <a:pt x="31" y="18"/>
                  </a:lnTo>
                  <a:lnTo>
                    <a:pt x="3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19" name="Freeform 301"/>
            <p:cNvSpPr>
              <a:spLocks/>
            </p:cNvSpPr>
            <p:nvPr userDrawn="1"/>
          </p:nvSpPr>
          <p:spPr bwMode="auto">
            <a:xfrm>
              <a:off x="5366" y="70"/>
              <a:ext cx="32" cy="32"/>
            </a:xfrm>
            <a:custGeom>
              <a:avLst/>
              <a:gdLst>
                <a:gd name="T0" fmla="*/ 32 w 32"/>
                <a:gd name="T1" fmla="*/ 16 h 32"/>
                <a:gd name="T2" fmla="*/ 32 w 32"/>
                <a:gd name="T3" fmla="*/ 13 h 32"/>
                <a:gd name="T4" fmla="*/ 30 w 32"/>
                <a:gd name="T5" fmla="*/ 12 h 32"/>
                <a:gd name="T6" fmla="*/ 30 w 32"/>
                <a:gd name="T7" fmla="*/ 9 h 32"/>
                <a:gd name="T8" fmla="*/ 29 w 32"/>
                <a:gd name="T9" fmla="*/ 8 h 32"/>
                <a:gd name="T10" fmla="*/ 28 w 32"/>
                <a:gd name="T11" fmla="*/ 7 h 32"/>
                <a:gd name="T12" fmla="*/ 26 w 32"/>
                <a:gd name="T13" fmla="*/ 5 h 32"/>
                <a:gd name="T14" fmla="*/ 25 w 32"/>
                <a:gd name="T15" fmla="*/ 4 h 32"/>
                <a:gd name="T16" fmla="*/ 24 w 32"/>
                <a:gd name="T17" fmla="*/ 3 h 32"/>
                <a:gd name="T18" fmla="*/ 21 w 32"/>
                <a:gd name="T19" fmla="*/ 1 h 32"/>
                <a:gd name="T20" fmla="*/ 20 w 32"/>
                <a:gd name="T21" fmla="*/ 0 h 32"/>
                <a:gd name="T22" fmla="*/ 17 w 32"/>
                <a:gd name="T23" fmla="*/ 0 h 32"/>
                <a:gd name="T24" fmla="*/ 14 w 32"/>
                <a:gd name="T25" fmla="*/ 0 h 32"/>
                <a:gd name="T26" fmla="*/ 13 w 32"/>
                <a:gd name="T27" fmla="*/ 0 h 32"/>
                <a:gd name="T28" fmla="*/ 12 w 32"/>
                <a:gd name="T29" fmla="*/ 0 h 32"/>
                <a:gd name="T30" fmla="*/ 9 w 32"/>
                <a:gd name="T31" fmla="*/ 1 h 32"/>
                <a:gd name="T32" fmla="*/ 8 w 32"/>
                <a:gd name="T33" fmla="*/ 3 h 32"/>
                <a:gd name="T34" fmla="*/ 5 w 32"/>
                <a:gd name="T35" fmla="*/ 4 h 32"/>
                <a:gd name="T36" fmla="*/ 4 w 32"/>
                <a:gd name="T37" fmla="*/ 5 h 32"/>
                <a:gd name="T38" fmla="*/ 3 w 32"/>
                <a:gd name="T39" fmla="*/ 7 h 32"/>
                <a:gd name="T40" fmla="*/ 1 w 32"/>
                <a:gd name="T41" fmla="*/ 8 h 32"/>
                <a:gd name="T42" fmla="*/ 1 w 32"/>
                <a:gd name="T43" fmla="*/ 9 h 32"/>
                <a:gd name="T44" fmla="*/ 0 w 32"/>
                <a:gd name="T45" fmla="*/ 12 h 32"/>
                <a:gd name="T46" fmla="*/ 0 w 32"/>
                <a:gd name="T47" fmla="*/ 13 h 32"/>
                <a:gd name="T48" fmla="*/ 0 w 32"/>
                <a:gd name="T49" fmla="*/ 16 h 32"/>
                <a:gd name="T50" fmla="*/ 0 w 32"/>
                <a:gd name="T51" fmla="*/ 18 h 32"/>
                <a:gd name="T52" fmla="*/ 0 w 32"/>
                <a:gd name="T53" fmla="*/ 20 h 32"/>
                <a:gd name="T54" fmla="*/ 1 w 32"/>
                <a:gd name="T55" fmla="*/ 22 h 32"/>
                <a:gd name="T56" fmla="*/ 1 w 32"/>
                <a:gd name="T57" fmla="*/ 24 h 32"/>
                <a:gd name="T58" fmla="*/ 3 w 32"/>
                <a:gd name="T59" fmla="*/ 25 h 32"/>
                <a:gd name="T60" fmla="*/ 4 w 32"/>
                <a:gd name="T61" fmla="*/ 28 h 32"/>
                <a:gd name="T62" fmla="*/ 5 w 32"/>
                <a:gd name="T63" fmla="*/ 29 h 32"/>
                <a:gd name="T64" fmla="*/ 8 w 32"/>
                <a:gd name="T65" fmla="*/ 29 h 32"/>
                <a:gd name="T66" fmla="*/ 9 w 32"/>
                <a:gd name="T67" fmla="*/ 30 h 32"/>
                <a:gd name="T68" fmla="*/ 12 w 32"/>
                <a:gd name="T69" fmla="*/ 32 h 32"/>
                <a:gd name="T70" fmla="*/ 13 w 32"/>
                <a:gd name="T71" fmla="*/ 32 h 32"/>
                <a:gd name="T72" fmla="*/ 14 w 32"/>
                <a:gd name="T73" fmla="*/ 32 h 32"/>
                <a:gd name="T74" fmla="*/ 17 w 32"/>
                <a:gd name="T75" fmla="*/ 32 h 32"/>
                <a:gd name="T76" fmla="*/ 20 w 32"/>
                <a:gd name="T77" fmla="*/ 32 h 32"/>
                <a:gd name="T78" fmla="*/ 21 w 32"/>
                <a:gd name="T79" fmla="*/ 30 h 32"/>
                <a:gd name="T80" fmla="*/ 24 w 32"/>
                <a:gd name="T81" fmla="*/ 29 h 32"/>
                <a:gd name="T82" fmla="*/ 25 w 32"/>
                <a:gd name="T83" fmla="*/ 29 h 32"/>
                <a:gd name="T84" fmla="*/ 26 w 32"/>
                <a:gd name="T85" fmla="*/ 28 h 32"/>
                <a:gd name="T86" fmla="*/ 28 w 32"/>
                <a:gd name="T87" fmla="*/ 25 h 32"/>
                <a:gd name="T88" fmla="*/ 29 w 32"/>
                <a:gd name="T89" fmla="*/ 24 h 32"/>
                <a:gd name="T90" fmla="*/ 30 w 32"/>
                <a:gd name="T91" fmla="*/ 22 h 32"/>
                <a:gd name="T92" fmla="*/ 30 w 32"/>
                <a:gd name="T93" fmla="*/ 20 h 32"/>
                <a:gd name="T94" fmla="*/ 32 w 32"/>
                <a:gd name="T95" fmla="*/ 18 h 32"/>
                <a:gd name="T96" fmla="*/ 32 w 32"/>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2">
                  <a:moveTo>
                    <a:pt x="32" y="16"/>
                  </a:moveTo>
                  <a:lnTo>
                    <a:pt x="32" y="13"/>
                  </a:lnTo>
                  <a:lnTo>
                    <a:pt x="30" y="12"/>
                  </a:lnTo>
                  <a:lnTo>
                    <a:pt x="30" y="9"/>
                  </a:lnTo>
                  <a:lnTo>
                    <a:pt x="29" y="8"/>
                  </a:lnTo>
                  <a:lnTo>
                    <a:pt x="28" y="7"/>
                  </a:lnTo>
                  <a:lnTo>
                    <a:pt x="26" y="5"/>
                  </a:lnTo>
                  <a:lnTo>
                    <a:pt x="25" y="4"/>
                  </a:lnTo>
                  <a:lnTo>
                    <a:pt x="24" y="3"/>
                  </a:lnTo>
                  <a:lnTo>
                    <a:pt x="21" y="1"/>
                  </a:lnTo>
                  <a:lnTo>
                    <a:pt x="20" y="0"/>
                  </a:lnTo>
                  <a:lnTo>
                    <a:pt x="17" y="0"/>
                  </a:lnTo>
                  <a:lnTo>
                    <a:pt x="14" y="0"/>
                  </a:lnTo>
                  <a:lnTo>
                    <a:pt x="13" y="0"/>
                  </a:lnTo>
                  <a:lnTo>
                    <a:pt x="12" y="0"/>
                  </a:lnTo>
                  <a:lnTo>
                    <a:pt x="9" y="1"/>
                  </a:lnTo>
                  <a:lnTo>
                    <a:pt x="8" y="3"/>
                  </a:lnTo>
                  <a:lnTo>
                    <a:pt x="5" y="4"/>
                  </a:lnTo>
                  <a:lnTo>
                    <a:pt x="4" y="5"/>
                  </a:lnTo>
                  <a:lnTo>
                    <a:pt x="3" y="7"/>
                  </a:lnTo>
                  <a:lnTo>
                    <a:pt x="1" y="8"/>
                  </a:lnTo>
                  <a:lnTo>
                    <a:pt x="1" y="9"/>
                  </a:lnTo>
                  <a:lnTo>
                    <a:pt x="0" y="12"/>
                  </a:lnTo>
                  <a:lnTo>
                    <a:pt x="0" y="13"/>
                  </a:lnTo>
                  <a:lnTo>
                    <a:pt x="0" y="16"/>
                  </a:lnTo>
                  <a:lnTo>
                    <a:pt x="0" y="18"/>
                  </a:lnTo>
                  <a:lnTo>
                    <a:pt x="0" y="20"/>
                  </a:lnTo>
                  <a:lnTo>
                    <a:pt x="1" y="22"/>
                  </a:lnTo>
                  <a:lnTo>
                    <a:pt x="1" y="24"/>
                  </a:lnTo>
                  <a:lnTo>
                    <a:pt x="3" y="25"/>
                  </a:lnTo>
                  <a:lnTo>
                    <a:pt x="4" y="28"/>
                  </a:lnTo>
                  <a:lnTo>
                    <a:pt x="5" y="29"/>
                  </a:lnTo>
                  <a:lnTo>
                    <a:pt x="8" y="29"/>
                  </a:lnTo>
                  <a:lnTo>
                    <a:pt x="9" y="30"/>
                  </a:lnTo>
                  <a:lnTo>
                    <a:pt x="12" y="32"/>
                  </a:lnTo>
                  <a:lnTo>
                    <a:pt x="13" y="32"/>
                  </a:lnTo>
                  <a:lnTo>
                    <a:pt x="14" y="32"/>
                  </a:lnTo>
                  <a:lnTo>
                    <a:pt x="17" y="32"/>
                  </a:lnTo>
                  <a:lnTo>
                    <a:pt x="20" y="32"/>
                  </a:lnTo>
                  <a:lnTo>
                    <a:pt x="21" y="30"/>
                  </a:lnTo>
                  <a:lnTo>
                    <a:pt x="24" y="29"/>
                  </a:lnTo>
                  <a:lnTo>
                    <a:pt x="25" y="29"/>
                  </a:lnTo>
                  <a:lnTo>
                    <a:pt x="26" y="28"/>
                  </a:lnTo>
                  <a:lnTo>
                    <a:pt x="28" y="25"/>
                  </a:lnTo>
                  <a:lnTo>
                    <a:pt x="29" y="24"/>
                  </a:lnTo>
                  <a:lnTo>
                    <a:pt x="30" y="22"/>
                  </a:lnTo>
                  <a:lnTo>
                    <a:pt x="30" y="20"/>
                  </a:lnTo>
                  <a:lnTo>
                    <a:pt x="32" y="18"/>
                  </a:lnTo>
                  <a:lnTo>
                    <a:pt x="3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0" name="Freeform 302"/>
            <p:cNvSpPr>
              <a:spLocks/>
            </p:cNvSpPr>
            <p:nvPr userDrawn="1"/>
          </p:nvSpPr>
          <p:spPr bwMode="auto">
            <a:xfrm>
              <a:off x="5283" y="339"/>
              <a:ext cx="32" cy="32"/>
            </a:xfrm>
            <a:custGeom>
              <a:avLst/>
              <a:gdLst>
                <a:gd name="T0" fmla="*/ 32 w 32"/>
                <a:gd name="T1" fmla="*/ 17 h 32"/>
                <a:gd name="T2" fmla="*/ 32 w 32"/>
                <a:gd name="T3" fmla="*/ 15 h 32"/>
                <a:gd name="T4" fmla="*/ 30 w 32"/>
                <a:gd name="T5" fmla="*/ 13 h 32"/>
                <a:gd name="T6" fmla="*/ 30 w 32"/>
                <a:gd name="T7" fmla="*/ 11 h 32"/>
                <a:gd name="T8" fmla="*/ 29 w 32"/>
                <a:gd name="T9" fmla="*/ 9 h 32"/>
                <a:gd name="T10" fmla="*/ 28 w 32"/>
                <a:gd name="T11" fmla="*/ 7 h 32"/>
                <a:gd name="T12" fmla="*/ 26 w 32"/>
                <a:gd name="T13" fmla="*/ 5 h 32"/>
                <a:gd name="T14" fmla="*/ 25 w 32"/>
                <a:gd name="T15" fmla="*/ 4 h 32"/>
                <a:gd name="T16" fmla="*/ 24 w 32"/>
                <a:gd name="T17" fmla="*/ 3 h 32"/>
                <a:gd name="T18" fmla="*/ 21 w 32"/>
                <a:gd name="T19" fmla="*/ 3 h 32"/>
                <a:gd name="T20" fmla="*/ 20 w 32"/>
                <a:gd name="T21" fmla="*/ 1 h 32"/>
                <a:gd name="T22" fmla="*/ 17 w 32"/>
                <a:gd name="T23" fmla="*/ 1 h 32"/>
                <a:gd name="T24" fmla="*/ 15 w 32"/>
                <a:gd name="T25" fmla="*/ 0 h 32"/>
                <a:gd name="T26" fmla="*/ 13 w 32"/>
                <a:gd name="T27" fmla="*/ 1 h 32"/>
                <a:gd name="T28" fmla="*/ 11 w 32"/>
                <a:gd name="T29" fmla="*/ 1 h 32"/>
                <a:gd name="T30" fmla="*/ 8 w 32"/>
                <a:gd name="T31" fmla="*/ 3 h 32"/>
                <a:gd name="T32" fmla="*/ 7 w 32"/>
                <a:gd name="T33" fmla="*/ 3 h 32"/>
                <a:gd name="T34" fmla="*/ 5 w 32"/>
                <a:gd name="T35" fmla="*/ 4 h 32"/>
                <a:gd name="T36" fmla="*/ 4 w 32"/>
                <a:gd name="T37" fmla="*/ 5 h 32"/>
                <a:gd name="T38" fmla="*/ 3 w 32"/>
                <a:gd name="T39" fmla="*/ 7 h 32"/>
                <a:gd name="T40" fmla="*/ 1 w 32"/>
                <a:gd name="T41" fmla="*/ 9 h 32"/>
                <a:gd name="T42" fmla="*/ 1 w 32"/>
                <a:gd name="T43" fmla="*/ 11 h 32"/>
                <a:gd name="T44" fmla="*/ 0 w 32"/>
                <a:gd name="T45" fmla="*/ 13 h 32"/>
                <a:gd name="T46" fmla="*/ 0 w 32"/>
                <a:gd name="T47" fmla="*/ 15 h 32"/>
                <a:gd name="T48" fmla="*/ 0 w 32"/>
                <a:gd name="T49" fmla="*/ 17 h 32"/>
                <a:gd name="T50" fmla="*/ 0 w 32"/>
                <a:gd name="T51" fmla="*/ 20 h 32"/>
                <a:gd name="T52" fmla="*/ 0 w 32"/>
                <a:gd name="T53" fmla="*/ 21 h 32"/>
                <a:gd name="T54" fmla="*/ 1 w 32"/>
                <a:gd name="T55" fmla="*/ 24 h 32"/>
                <a:gd name="T56" fmla="*/ 1 w 32"/>
                <a:gd name="T57" fmla="*/ 25 h 32"/>
                <a:gd name="T58" fmla="*/ 3 w 32"/>
                <a:gd name="T59" fmla="*/ 26 h 32"/>
                <a:gd name="T60" fmla="*/ 4 w 32"/>
                <a:gd name="T61" fmla="*/ 28 h 32"/>
                <a:gd name="T62" fmla="*/ 5 w 32"/>
                <a:gd name="T63" fmla="*/ 29 h 32"/>
                <a:gd name="T64" fmla="*/ 7 w 32"/>
                <a:gd name="T65" fmla="*/ 30 h 32"/>
                <a:gd name="T66" fmla="*/ 8 w 32"/>
                <a:gd name="T67" fmla="*/ 32 h 32"/>
                <a:gd name="T68" fmla="*/ 11 w 32"/>
                <a:gd name="T69" fmla="*/ 32 h 32"/>
                <a:gd name="T70" fmla="*/ 13 w 32"/>
                <a:gd name="T71" fmla="*/ 32 h 32"/>
                <a:gd name="T72" fmla="*/ 15 w 32"/>
                <a:gd name="T73" fmla="*/ 32 h 32"/>
                <a:gd name="T74" fmla="*/ 17 w 32"/>
                <a:gd name="T75" fmla="*/ 32 h 32"/>
                <a:gd name="T76" fmla="*/ 20 w 32"/>
                <a:gd name="T77" fmla="*/ 32 h 32"/>
                <a:gd name="T78" fmla="*/ 21 w 32"/>
                <a:gd name="T79" fmla="*/ 32 h 32"/>
                <a:gd name="T80" fmla="*/ 24 w 32"/>
                <a:gd name="T81" fmla="*/ 30 h 32"/>
                <a:gd name="T82" fmla="*/ 25 w 32"/>
                <a:gd name="T83" fmla="*/ 29 h 32"/>
                <a:gd name="T84" fmla="*/ 26 w 32"/>
                <a:gd name="T85" fmla="*/ 28 h 32"/>
                <a:gd name="T86" fmla="*/ 28 w 32"/>
                <a:gd name="T87" fmla="*/ 26 h 32"/>
                <a:gd name="T88" fmla="*/ 29 w 32"/>
                <a:gd name="T89" fmla="*/ 25 h 32"/>
                <a:gd name="T90" fmla="*/ 30 w 32"/>
                <a:gd name="T91" fmla="*/ 24 h 32"/>
                <a:gd name="T92" fmla="*/ 30 w 32"/>
                <a:gd name="T93" fmla="*/ 21 h 32"/>
                <a:gd name="T94" fmla="*/ 32 w 32"/>
                <a:gd name="T95" fmla="*/ 20 h 32"/>
                <a:gd name="T96" fmla="*/ 32 w 32"/>
                <a:gd name="T97" fmla="*/ 17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2">
                  <a:moveTo>
                    <a:pt x="32" y="17"/>
                  </a:moveTo>
                  <a:lnTo>
                    <a:pt x="32" y="15"/>
                  </a:lnTo>
                  <a:lnTo>
                    <a:pt x="30" y="13"/>
                  </a:lnTo>
                  <a:lnTo>
                    <a:pt x="30" y="11"/>
                  </a:lnTo>
                  <a:lnTo>
                    <a:pt x="29" y="9"/>
                  </a:lnTo>
                  <a:lnTo>
                    <a:pt x="28" y="7"/>
                  </a:lnTo>
                  <a:lnTo>
                    <a:pt x="26" y="5"/>
                  </a:lnTo>
                  <a:lnTo>
                    <a:pt x="25" y="4"/>
                  </a:lnTo>
                  <a:lnTo>
                    <a:pt x="24" y="3"/>
                  </a:lnTo>
                  <a:lnTo>
                    <a:pt x="21" y="3"/>
                  </a:lnTo>
                  <a:lnTo>
                    <a:pt x="20" y="1"/>
                  </a:lnTo>
                  <a:lnTo>
                    <a:pt x="17" y="1"/>
                  </a:lnTo>
                  <a:lnTo>
                    <a:pt x="15" y="0"/>
                  </a:lnTo>
                  <a:lnTo>
                    <a:pt x="13" y="1"/>
                  </a:lnTo>
                  <a:lnTo>
                    <a:pt x="11" y="1"/>
                  </a:lnTo>
                  <a:lnTo>
                    <a:pt x="8" y="3"/>
                  </a:lnTo>
                  <a:lnTo>
                    <a:pt x="7" y="3"/>
                  </a:lnTo>
                  <a:lnTo>
                    <a:pt x="5" y="4"/>
                  </a:lnTo>
                  <a:lnTo>
                    <a:pt x="4" y="5"/>
                  </a:lnTo>
                  <a:lnTo>
                    <a:pt x="3" y="7"/>
                  </a:lnTo>
                  <a:lnTo>
                    <a:pt x="1" y="9"/>
                  </a:lnTo>
                  <a:lnTo>
                    <a:pt x="1" y="11"/>
                  </a:lnTo>
                  <a:lnTo>
                    <a:pt x="0" y="13"/>
                  </a:lnTo>
                  <a:lnTo>
                    <a:pt x="0" y="15"/>
                  </a:lnTo>
                  <a:lnTo>
                    <a:pt x="0" y="17"/>
                  </a:lnTo>
                  <a:lnTo>
                    <a:pt x="0" y="20"/>
                  </a:lnTo>
                  <a:lnTo>
                    <a:pt x="0" y="21"/>
                  </a:lnTo>
                  <a:lnTo>
                    <a:pt x="1" y="24"/>
                  </a:lnTo>
                  <a:lnTo>
                    <a:pt x="1" y="25"/>
                  </a:lnTo>
                  <a:lnTo>
                    <a:pt x="3" y="26"/>
                  </a:lnTo>
                  <a:lnTo>
                    <a:pt x="4" y="28"/>
                  </a:lnTo>
                  <a:lnTo>
                    <a:pt x="5" y="29"/>
                  </a:lnTo>
                  <a:lnTo>
                    <a:pt x="7" y="30"/>
                  </a:lnTo>
                  <a:lnTo>
                    <a:pt x="8" y="32"/>
                  </a:lnTo>
                  <a:lnTo>
                    <a:pt x="11" y="32"/>
                  </a:lnTo>
                  <a:lnTo>
                    <a:pt x="13" y="32"/>
                  </a:lnTo>
                  <a:lnTo>
                    <a:pt x="15" y="32"/>
                  </a:lnTo>
                  <a:lnTo>
                    <a:pt x="17" y="32"/>
                  </a:lnTo>
                  <a:lnTo>
                    <a:pt x="20" y="32"/>
                  </a:lnTo>
                  <a:lnTo>
                    <a:pt x="21" y="32"/>
                  </a:lnTo>
                  <a:lnTo>
                    <a:pt x="24" y="30"/>
                  </a:lnTo>
                  <a:lnTo>
                    <a:pt x="25" y="29"/>
                  </a:lnTo>
                  <a:lnTo>
                    <a:pt x="26" y="28"/>
                  </a:lnTo>
                  <a:lnTo>
                    <a:pt x="28" y="26"/>
                  </a:lnTo>
                  <a:lnTo>
                    <a:pt x="29" y="25"/>
                  </a:lnTo>
                  <a:lnTo>
                    <a:pt x="30" y="24"/>
                  </a:lnTo>
                  <a:lnTo>
                    <a:pt x="30" y="21"/>
                  </a:lnTo>
                  <a:lnTo>
                    <a:pt x="32" y="20"/>
                  </a:lnTo>
                  <a:lnTo>
                    <a:pt x="32"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1" name="Freeform 303"/>
            <p:cNvSpPr>
              <a:spLocks/>
            </p:cNvSpPr>
            <p:nvPr userDrawn="1"/>
          </p:nvSpPr>
          <p:spPr bwMode="auto">
            <a:xfrm>
              <a:off x="5623" y="206"/>
              <a:ext cx="15" cy="14"/>
            </a:xfrm>
            <a:custGeom>
              <a:avLst/>
              <a:gdLst>
                <a:gd name="T0" fmla="*/ 14 w 15"/>
                <a:gd name="T1" fmla="*/ 0 h 14"/>
                <a:gd name="T2" fmla="*/ 0 w 15"/>
                <a:gd name="T3" fmla="*/ 1 h 14"/>
                <a:gd name="T4" fmla="*/ 0 w 15"/>
                <a:gd name="T5" fmla="*/ 14 h 14"/>
                <a:gd name="T6" fmla="*/ 15 w 15"/>
                <a:gd name="T7" fmla="*/ 14 h 14"/>
                <a:gd name="T8" fmla="*/ 14 w 15"/>
                <a:gd name="T9" fmla="*/ 1 h 14"/>
                <a:gd name="T10" fmla="*/ 14 w 15"/>
                <a:gd name="T11" fmla="*/ 0 h 14"/>
                <a:gd name="T12" fmla="*/ 14 w 15"/>
                <a:gd name="T13" fmla="*/ 1 h 14"/>
                <a:gd name="T14" fmla="*/ 14 w 15"/>
                <a:gd name="T15" fmla="*/ 0 h 14"/>
                <a:gd name="T16" fmla="*/ 14 w 15"/>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4">
                  <a:moveTo>
                    <a:pt x="14" y="0"/>
                  </a:moveTo>
                  <a:lnTo>
                    <a:pt x="0" y="1"/>
                  </a:lnTo>
                  <a:lnTo>
                    <a:pt x="0" y="14"/>
                  </a:lnTo>
                  <a:lnTo>
                    <a:pt x="15" y="14"/>
                  </a:lnTo>
                  <a:lnTo>
                    <a:pt x="14" y="1"/>
                  </a:lnTo>
                  <a:lnTo>
                    <a:pt x="14" y="0"/>
                  </a:lnTo>
                  <a:lnTo>
                    <a:pt x="14" y="1"/>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2" name="Freeform 304"/>
            <p:cNvSpPr>
              <a:spLocks/>
            </p:cNvSpPr>
            <p:nvPr userDrawn="1"/>
          </p:nvSpPr>
          <p:spPr bwMode="auto">
            <a:xfrm>
              <a:off x="5620" y="191"/>
              <a:ext cx="17" cy="17"/>
            </a:xfrm>
            <a:custGeom>
              <a:avLst/>
              <a:gdLst>
                <a:gd name="T0" fmla="*/ 14 w 17"/>
                <a:gd name="T1" fmla="*/ 0 h 17"/>
                <a:gd name="T2" fmla="*/ 0 w 17"/>
                <a:gd name="T3" fmla="*/ 4 h 17"/>
                <a:gd name="T4" fmla="*/ 3 w 17"/>
                <a:gd name="T5" fmla="*/ 17 h 17"/>
                <a:gd name="T6" fmla="*/ 17 w 17"/>
                <a:gd name="T7" fmla="*/ 15 h 17"/>
                <a:gd name="T8" fmla="*/ 14 w 17"/>
                <a:gd name="T9" fmla="*/ 2 h 17"/>
                <a:gd name="T10" fmla="*/ 14 w 17"/>
                <a:gd name="T11" fmla="*/ 0 h 17"/>
                <a:gd name="T12" fmla="*/ 14 w 17"/>
                <a:gd name="T13" fmla="*/ 2 h 17"/>
                <a:gd name="T14" fmla="*/ 14 w 17"/>
                <a:gd name="T15" fmla="*/ 2 h 17"/>
                <a:gd name="T16" fmla="*/ 14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4" y="0"/>
                  </a:moveTo>
                  <a:lnTo>
                    <a:pt x="0" y="4"/>
                  </a:lnTo>
                  <a:lnTo>
                    <a:pt x="3" y="17"/>
                  </a:lnTo>
                  <a:lnTo>
                    <a:pt x="17" y="15"/>
                  </a:lnTo>
                  <a:lnTo>
                    <a:pt x="14" y="2"/>
                  </a:lnTo>
                  <a:lnTo>
                    <a:pt x="14" y="0"/>
                  </a:lnTo>
                  <a:lnTo>
                    <a:pt x="14" y="2"/>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3" name="Freeform 305"/>
            <p:cNvSpPr>
              <a:spLocks/>
            </p:cNvSpPr>
            <p:nvPr userDrawn="1"/>
          </p:nvSpPr>
          <p:spPr bwMode="auto">
            <a:xfrm>
              <a:off x="5616" y="178"/>
              <a:ext cx="18" cy="19"/>
            </a:xfrm>
            <a:custGeom>
              <a:avLst/>
              <a:gdLst>
                <a:gd name="T0" fmla="*/ 13 w 18"/>
                <a:gd name="T1" fmla="*/ 0 h 19"/>
                <a:gd name="T2" fmla="*/ 0 w 18"/>
                <a:gd name="T3" fmla="*/ 7 h 19"/>
                <a:gd name="T4" fmla="*/ 4 w 18"/>
                <a:gd name="T5" fmla="*/ 19 h 19"/>
                <a:gd name="T6" fmla="*/ 18 w 18"/>
                <a:gd name="T7" fmla="*/ 13 h 19"/>
                <a:gd name="T8" fmla="*/ 14 w 18"/>
                <a:gd name="T9" fmla="*/ 1 h 19"/>
                <a:gd name="T10" fmla="*/ 13 w 18"/>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19">
                  <a:moveTo>
                    <a:pt x="13" y="0"/>
                  </a:moveTo>
                  <a:lnTo>
                    <a:pt x="0" y="7"/>
                  </a:lnTo>
                  <a:lnTo>
                    <a:pt x="4" y="19"/>
                  </a:lnTo>
                  <a:lnTo>
                    <a:pt x="18" y="13"/>
                  </a:lnTo>
                  <a:lnTo>
                    <a:pt x="14"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4" name="Freeform 306"/>
            <p:cNvSpPr>
              <a:spLocks/>
            </p:cNvSpPr>
            <p:nvPr userDrawn="1"/>
          </p:nvSpPr>
          <p:spPr bwMode="auto">
            <a:xfrm>
              <a:off x="5611" y="166"/>
              <a:ext cx="18" cy="19"/>
            </a:xfrm>
            <a:custGeom>
              <a:avLst/>
              <a:gdLst>
                <a:gd name="T0" fmla="*/ 13 w 18"/>
                <a:gd name="T1" fmla="*/ 0 h 19"/>
                <a:gd name="T2" fmla="*/ 0 w 18"/>
                <a:gd name="T3" fmla="*/ 7 h 19"/>
                <a:gd name="T4" fmla="*/ 5 w 18"/>
                <a:gd name="T5" fmla="*/ 19 h 19"/>
                <a:gd name="T6" fmla="*/ 18 w 18"/>
                <a:gd name="T7" fmla="*/ 12 h 19"/>
                <a:gd name="T8" fmla="*/ 13 w 18"/>
                <a:gd name="T9" fmla="*/ 2 h 19"/>
                <a:gd name="T10" fmla="*/ 13 w 18"/>
                <a:gd name="T11" fmla="*/ 0 h 19"/>
                <a:gd name="T12" fmla="*/ 13 w 18"/>
                <a:gd name="T13" fmla="*/ 2 h 19"/>
                <a:gd name="T14" fmla="*/ 13 w 18"/>
                <a:gd name="T15" fmla="*/ 0 h 19"/>
                <a:gd name="T16" fmla="*/ 13 w 18"/>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19">
                  <a:moveTo>
                    <a:pt x="13" y="0"/>
                  </a:moveTo>
                  <a:lnTo>
                    <a:pt x="0" y="7"/>
                  </a:lnTo>
                  <a:lnTo>
                    <a:pt x="5" y="19"/>
                  </a:lnTo>
                  <a:lnTo>
                    <a:pt x="18" y="12"/>
                  </a:lnTo>
                  <a:lnTo>
                    <a:pt x="13" y="2"/>
                  </a:lnTo>
                  <a:lnTo>
                    <a:pt x="13" y="0"/>
                  </a:lnTo>
                  <a:lnTo>
                    <a:pt x="13" y="2"/>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5" name="Freeform 307"/>
            <p:cNvSpPr>
              <a:spLocks/>
            </p:cNvSpPr>
            <p:nvPr userDrawn="1"/>
          </p:nvSpPr>
          <p:spPr bwMode="auto">
            <a:xfrm>
              <a:off x="5604" y="154"/>
              <a:ext cx="20" cy="20"/>
            </a:xfrm>
            <a:custGeom>
              <a:avLst/>
              <a:gdLst>
                <a:gd name="T0" fmla="*/ 12 w 20"/>
                <a:gd name="T1" fmla="*/ 0 h 20"/>
                <a:gd name="T2" fmla="*/ 0 w 20"/>
                <a:gd name="T3" fmla="*/ 10 h 20"/>
                <a:gd name="T4" fmla="*/ 7 w 20"/>
                <a:gd name="T5" fmla="*/ 20 h 20"/>
                <a:gd name="T6" fmla="*/ 20 w 20"/>
                <a:gd name="T7" fmla="*/ 12 h 20"/>
                <a:gd name="T8" fmla="*/ 13 w 20"/>
                <a:gd name="T9" fmla="*/ 2 h 20"/>
                <a:gd name="T10" fmla="*/ 12 w 20"/>
                <a:gd name="T11" fmla="*/ 0 h 20"/>
                <a:gd name="T12" fmla="*/ 13 w 20"/>
                <a:gd name="T13" fmla="*/ 2 h 20"/>
                <a:gd name="T14" fmla="*/ 12 w 20"/>
                <a:gd name="T15" fmla="*/ 0 h 20"/>
                <a:gd name="T16" fmla="*/ 12 w 20"/>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0">
                  <a:moveTo>
                    <a:pt x="12" y="0"/>
                  </a:moveTo>
                  <a:lnTo>
                    <a:pt x="0" y="10"/>
                  </a:lnTo>
                  <a:lnTo>
                    <a:pt x="7" y="20"/>
                  </a:lnTo>
                  <a:lnTo>
                    <a:pt x="20" y="12"/>
                  </a:lnTo>
                  <a:lnTo>
                    <a:pt x="13" y="2"/>
                  </a:lnTo>
                  <a:lnTo>
                    <a:pt x="12" y="0"/>
                  </a:lnTo>
                  <a:lnTo>
                    <a:pt x="13" y="2"/>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6" name="Freeform 308"/>
            <p:cNvSpPr>
              <a:spLocks/>
            </p:cNvSpPr>
            <p:nvPr userDrawn="1"/>
          </p:nvSpPr>
          <p:spPr bwMode="auto">
            <a:xfrm>
              <a:off x="5596" y="144"/>
              <a:ext cx="20" cy="21"/>
            </a:xfrm>
            <a:custGeom>
              <a:avLst/>
              <a:gdLst>
                <a:gd name="T0" fmla="*/ 11 w 20"/>
                <a:gd name="T1" fmla="*/ 0 h 21"/>
                <a:gd name="T2" fmla="*/ 0 w 20"/>
                <a:gd name="T3" fmla="*/ 10 h 21"/>
                <a:gd name="T4" fmla="*/ 8 w 20"/>
                <a:gd name="T5" fmla="*/ 21 h 21"/>
                <a:gd name="T6" fmla="*/ 20 w 20"/>
                <a:gd name="T7" fmla="*/ 10 h 21"/>
                <a:gd name="T8" fmla="*/ 12 w 20"/>
                <a:gd name="T9" fmla="*/ 1 h 21"/>
                <a:gd name="T10" fmla="*/ 11 w 20"/>
                <a:gd name="T11" fmla="*/ 0 h 21"/>
                <a:gd name="T12" fmla="*/ 12 w 20"/>
                <a:gd name="T13" fmla="*/ 1 h 21"/>
                <a:gd name="T14" fmla="*/ 12 w 20"/>
                <a:gd name="T15" fmla="*/ 0 h 21"/>
                <a:gd name="T16" fmla="*/ 11 w 20"/>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1">
                  <a:moveTo>
                    <a:pt x="11" y="0"/>
                  </a:moveTo>
                  <a:lnTo>
                    <a:pt x="0" y="10"/>
                  </a:lnTo>
                  <a:lnTo>
                    <a:pt x="8" y="21"/>
                  </a:lnTo>
                  <a:lnTo>
                    <a:pt x="20" y="10"/>
                  </a:lnTo>
                  <a:lnTo>
                    <a:pt x="12" y="1"/>
                  </a:lnTo>
                  <a:lnTo>
                    <a:pt x="11" y="0"/>
                  </a:lnTo>
                  <a:lnTo>
                    <a:pt x="12" y="1"/>
                  </a:lnTo>
                  <a:lnTo>
                    <a:pt x="12"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7" name="Freeform 309"/>
            <p:cNvSpPr>
              <a:spLocks/>
            </p:cNvSpPr>
            <p:nvPr userDrawn="1"/>
          </p:nvSpPr>
          <p:spPr bwMode="auto">
            <a:xfrm>
              <a:off x="5587" y="135"/>
              <a:ext cx="20" cy="21"/>
            </a:xfrm>
            <a:custGeom>
              <a:avLst/>
              <a:gdLst>
                <a:gd name="T0" fmla="*/ 9 w 20"/>
                <a:gd name="T1" fmla="*/ 0 h 21"/>
                <a:gd name="T2" fmla="*/ 0 w 20"/>
                <a:gd name="T3" fmla="*/ 11 h 21"/>
                <a:gd name="T4" fmla="*/ 11 w 20"/>
                <a:gd name="T5" fmla="*/ 21 h 21"/>
                <a:gd name="T6" fmla="*/ 20 w 20"/>
                <a:gd name="T7" fmla="*/ 9 h 21"/>
                <a:gd name="T8" fmla="*/ 11 w 20"/>
                <a:gd name="T9" fmla="*/ 1 h 21"/>
                <a:gd name="T10" fmla="*/ 9 w 20"/>
                <a:gd name="T11" fmla="*/ 0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1">
                  <a:moveTo>
                    <a:pt x="9" y="0"/>
                  </a:moveTo>
                  <a:lnTo>
                    <a:pt x="0" y="11"/>
                  </a:lnTo>
                  <a:lnTo>
                    <a:pt x="11" y="21"/>
                  </a:lnTo>
                  <a:lnTo>
                    <a:pt x="20" y="9"/>
                  </a:lnTo>
                  <a:lnTo>
                    <a:pt x="11" y="1"/>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8" name="Freeform 310"/>
            <p:cNvSpPr>
              <a:spLocks/>
            </p:cNvSpPr>
            <p:nvPr userDrawn="1"/>
          </p:nvSpPr>
          <p:spPr bwMode="auto">
            <a:xfrm>
              <a:off x="5578" y="127"/>
              <a:ext cx="18" cy="21"/>
            </a:xfrm>
            <a:custGeom>
              <a:avLst/>
              <a:gdLst>
                <a:gd name="T0" fmla="*/ 8 w 18"/>
                <a:gd name="T1" fmla="*/ 0 h 21"/>
                <a:gd name="T2" fmla="*/ 0 w 18"/>
                <a:gd name="T3" fmla="*/ 13 h 21"/>
                <a:gd name="T4" fmla="*/ 10 w 18"/>
                <a:gd name="T5" fmla="*/ 21 h 21"/>
                <a:gd name="T6" fmla="*/ 18 w 18"/>
                <a:gd name="T7" fmla="*/ 8 h 21"/>
                <a:gd name="T8" fmla="*/ 9 w 18"/>
                <a:gd name="T9" fmla="*/ 1 h 21"/>
                <a:gd name="T10" fmla="*/ 8 w 18"/>
                <a:gd name="T11" fmla="*/ 0 h 21"/>
                <a:gd name="T12" fmla="*/ 9 w 18"/>
                <a:gd name="T13" fmla="*/ 1 h 21"/>
                <a:gd name="T14" fmla="*/ 9 w 18"/>
                <a:gd name="T15" fmla="*/ 1 h 21"/>
                <a:gd name="T16" fmla="*/ 8 w 18"/>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21">
                  <a:moveTo>
                    <a:pt x="8" y="0"/>
                  </a:moveTo>
                  <a:lnTo>
                    <a:pt x="0" y="13"/>
                  </a:lnTo>
                  <a:lnTo>
                    <a:pt x="10" y="21"/>
                  </a:lnTo>
                  <a:lnTo>
                    <a:pt x="18" y="8"/>
                  </a:lnTo>
                  <a:lnTo>
                    <a:pt x="9" y="1"/>
                  </a:lnTo>
                  <a:lnTo>
                    <a:pt x="8" y="0"/>
                  </a:lnTo>
                  <a:lnTo>
                    <a:pt x="9" y="1"/>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9" name="Freeform 311"/>
            <p:cNvSpPr>
              <a:spLocks/>
            </p:cNvSpPr>
            <p:nvPr userDrawn="1"/>
          </p:nvSpPr>
          <p:spPr bwMode="auto">
            <a:xfrm>
              <a:off x="5567" y="121"/>
              <a:ext cx="19" cy="20"/>
            </a:xfrm>
            <a:custGeom>
              <a:avLst/>
              <a:gdLst>
                <a:gd name="T0" fmla="*/ 7 w 19"/>
                <a:gd name="T1" fmla="*/ 0 h 20"/>
                <a:gd name="T2" fmla="*/ 0 w 19"/>
                <a:gd name="T3" fmla="*/ 14 h 20"/>
                <a:gd name="T4" fmla="*/ 12 w 19"/>
                <a:gd name="T5" fmla="*/ 20 h 20"/>
                <a:gd name="T6" fmla="*/ 19 w 19"/>
                <a:gd name="T7" fmla="*/ 6 h 20"/>
                <a:gd name="T8" fmla="*/ 7 w 19"/>
                <a:gd name="T9" fmla="*/ 0 h 20"/>
                <a:gd name="T10" fmla="*/ 7 w 19"/>
                <a:gd name="T11" fmla="*/ 0 h 20"/>
                <a:gd name="T12" fmla="*/ 7 w 19"/>
                <a:gd name="T13" fmla="*/ 0 h 20"/>
                <a:gd name="T14" fmla="*/ 7 w 19"/>
                <a:gd name="T15" fmla="*/ 0 h 20"/>
                <a:gd name="T16" fmla="*/ 7 w 19"/>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0">
                  <a:moveTo>
                    <a:pt x="7" y="0"/>
                  </a:moveTo>
                  <a:lnTo>
                    <a:pt x="0" y="14"/>
                  </a:lnTo>
                  <a:lnTo>
                    <a:pt x="12" y="20"/>
                  </a:lnTo>
                  <a:lnTo>
                    <a:pt x="19" y="6"/>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0" name="Freeform 312"/>
            <p:cNvSpPr>
              <a:spLocks/>
            </p:cNvSpPr>
            <p:nvPr userDrawn="1"/>
          </p:nvSpPr>
          <p:spPr bwMode="auto">
            <a:xfrm>
              <a:off x="5557" y="116"/>
              <a:ext cx="17" cy="20"/>
            </a:xfrm>
            <a:custGeom>
              <a:avLst/>
              <a:gdLst>
                <a:gd name="T0" fmla="*/ 4 w 17"/>
                <a:gd name="T1" fmla="*/ 0 h 20"/>
                <a:gd name="T2" fmla="*/ 0 w 17"/>
                <a:gd name="T3" fmla="*/ 15 h 20"/>
                <a:gd name="T4" fmla="*/ 12 w 17"/>
                <a:gd name="T5" fmla="*/ 20 h 20"/>
                <a:gd name="T6" fmla="*/ 17 w 17"/>
                <a:gd name="T7" fmla="*/ 5 h 20"/>
                <a:gd name="T8" fmla="*/ 5 w 17"/>
                <a:gd name="T9" fmla="*/ 0 h 20"/>
                <a:gd name="T10" fmla="*/ 4 w 17"/>
                <a:gd name="T11" fmla="*/ 0 h 20"/>
                <a:gd name="T12" fmla="*/ 5 w 17"/>
                <a:gd name="T13" fmla="*/ 0 h 20"/>
                <a:gd name="T14" fmla="*/ 5 w 17"/>
                <a:gd name="T15" fmla="*/ 0 h 20"/>
                <a:gd name="T16" fmla="*/ 4 w 17"/>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20">
                  <a:moveTo>
                    <a:pt x="4" y="0"/>
                  </a:moveTo>
                  <a:lnTo>
                    <a:pt x="0" y="15"/>
                  </a:lnTo>
                  <a:lnTo>
                    <a:pt x="12" y="20"/>
                  </a:lnTo>
                  <a:lnTo>
                    <a:pt x="17" y="5"/>
                  </a:lnTo>
                  <a:lnTo>
                    <a:pt x="5" y="0"/>
                  </a:lnTo>
                  <a:lnTo>
                    <a:pt x="4" y="0"/>
                  </a:lnTo>
                  <a:lnTo>
                    <a:pt x="5"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1" name="Freeform 313"/>
            <p:cNvSpPr>
              <a:spLocks/>
            </p:cNvSpPr>
            <p:nvPr userDrawn="1"/>
          </p:nvSpPr>
          <p:spPr bwMode="auto">
            <a:xfrm>
              <a:off x="5545" y="113"/>
              <a:ext cx="16" cy="19"/>
            </a:xfrm>
            <a:custGeom>
              <a:avLst/>
              <a:gdLst>
                <a:gd name="T0" fmla="*/ 3 w 16"/>
                <a:gd name="T1" fmla="*/ 0 h 19"/>
                <a:gd name="T2" fmla="*/ 0 w 16"/>
                <a:gd name="T3" fmla="*/ 16 h 19"/>
                <a:gd name="T4" fmla="*/ 13 w 16"/>
                <a:gd name="T5" fmla="*/ 19 h 19"/>
                <a:gd name="T6" fmla="*/ 16 w 16"/>
                <a:gd name="T7" fmla="*/ 3 h 19"/>
                <a:gd name="T8" fmla="*/ 3 w 16"/>
                <a:gd name="T9" fmla="*/ 0 h 19"/>
                <a:gd name="T10" fmla="*/ 3 w 16"/>
                <a:gd name="T11" fmla="*/ 0 h 19"/>
                <a:gd name="T12" fmla="*/ 3 w 16"/>
                <a:gd name="T13" fmla="*/ 0 h 19"/>
                <a:gd name="T14" fmla="*/ 3 w 16"/>
                <a:gd name="T15" fmla="*/ 0 h 19"/>
                <a:gd name="T16" fmla="*/ 3 w 16"/>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9">
                  <a:moveTo>
                    <a:pt x="3" y="0"/>
                  </a:moveTo>
                  <a:lnTo>
                    <a:pt x="0" y="16"/>
                  </a:lnTo>
                  <a:lnTo>
                    <a:pt x="13" y="19"/>
                  </a:lnTo>
                  <a:lnTo>
                    <a:pt x="16" y="3"/>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2" name="Freeform 314"/>
            <p:cNvSpPr>
              <a:spLocks/>
            </p:cNvSpPr>
            <p:nvPr userDrawn="1"/>
          </p:nvSpPr>
          <p:spPr bwMode="auto">
            <a:xfrm>
              <a:off x="5533" y="112"/>
              <a:ext cx="15" cy="17"/>
            </a:xfrm>
            <a:custGeom>
              <a:avLst/>
              <a:gdLst>
                <a:gd name="T0" fmla="*/ 0 w 15"/>
                <a:gd name="T1" fmla="*/ 16 h 17"/>
                <a:gd name="T2" fmla="*/ 13 w 15"/>
                <a:gd name="T3" fmla="*/ 17 h 17"/>
                <a:gd name="T4" fmla="*/ 15 w 15"/>
                <a:gd name="T5" fmla="*/ 1 h 17"/>
                <a:gd name="T6" fmla="*/ 1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3" y="17"/>
                  </a:lnTo>
                  <a:lnTo>
                    <a:pt x="15" y="1"/>
                  </a:lnTo>
                  <a:lnTo>
                    <a:pt x="1"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3" name="Freeform 315"/>
            <p:cNvSpPr>
              <a:spLocks/>
            </p:cNvSpPr>
            <p:nvPr userDrawn="1"/>
          </p:nvSpPr>
          <p:spPr bwMode="auto">
            <a:xfrm>
              <a:off x="5613" y="197"/>
              <a:ext cx="16" cy="15"/>
            </a:xfrm>
            <a:custGeom>
              <a:avLst/>
              <a:gdLst>
                <a:gd name="T0" fmla="*/ 15 w 16"/>
                <a:gd name="T1" fmla="*/ 0 h 15"/>
                <a:gd name="T2" fmla="*/ 0 w 16"/>
                <a:gd name="T3" fmla="*/ 1 h 15"/>
                <a:gd name="T4" fmla="*/ 0 w 16"/>
                <a:gd name="T5" fmla="*/ 15 h 15"/>
                <a:gd name="T6" fmla="*/ 16 w 16"/>
                <a:gd name="T7" fmla="*/ 14 h 15"/>
                <a:gd name="T8" fmla="*/ 15 w 16"/>
                <a:gd name="T9" fmla="*/ 1 h 15"/>
                <a:gd name="T10" fmla="*/ 15 w 16"/>
                <a:gd name="T11" fmla="*/ 0 h 15"/>
                <a:gd name="T12" fmla="*/ 15 w 16"/>
                <a:gd name="T13" fmla="*/ 1 h 15"/>
                <a:gd name="T14" fmla="*/ 15 w 16"/>
                <a:gd name="T15" fmla="*/ 0 h 15"/>
                <a:gd name="T16" fmla="*/ 15 w 16"/>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5">
                  <a:moveTo>
                    <a:pt x="15" y="0"/>
                  </a:moveTo>
                  <a:lnTo>
                    <a:pt x="0" y="1"/>
                  </a:lnTo>
                  <a:lnTo>
                    <a:pt x="0" y="15"/>
                  </a:lnTo>
                  <a:lnTo>
                    <a:pt x="16" y="14"/>
                  </a:lnTo>
                  <a:lnTo>
                    <a:pt x="15" y="1"/>
                  </a:lnTo>
                  <a:lnTo>
                    <a:pt x="15" y="0"/>
                  </a:lnTo>
                  <a:lnTo>
                    <a:pt x="15" y="1"/>
                  </a:lnTo>
                  <a:lnTo>
                    <a:pt x="1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4" name="Freeform 316"/>
            <p:cNvSpPr>
              <a:spLocks/>
            </p:cNvSpPr>
            <p:nvPr userDrawn="1"/>
          </p:nvSpPr>
          <p:spPr bwMode="auto">
            <a:xfrm>
              <a:off x="5611" y="182"/>
              <a:ext cx="17" cy="17"/>
            </a:xfrm>
            <a:custGeom>
              <a:avLst/>
              <a:gdLst>
                <a:gd name="T0" fmla="*/ 14 w 17"/>
                <a:gd name="T1" fmla="*/ 0 h 17"/>
                <a:gd name="T2" fmla="*/ 0 w 17"/>
                <a:gd name="T3" fmla="*/ 4 h 17"/>
                <a:gd name="T4" fmla="*/ 2 w 17"/>
                <a:gd name="T5" fmla="*/ 17 h 17"/>
                <a:gd name="T6" fmla="*/ 17 w 17"/>
                <a:gd name="T7" fmla="*/ 15 h 17"/>
                <a:gd name="T8" fmla="*/ 14 w 17"/>
                <a:gd name="T9" fmla="*/ 1 h 17"/>
                <a:gd name="T10" fmla="*/ 14 w 17"/>
                <a:gd name="T11" fmla="*/ 0 h 17"/>
                <a:gd name="T12" fmla="*/ 14 w 17"/>
                <a:gd name="T13" fmla="*/ 1 h 17"/>
                <a:gd name="T14" fmla="*/ 14 w 17"/>
                <a:gd name="T15" fmla="*/ 1 h 17"/>
                <a:gd name="T16" fmla="*/ 14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4" y="0"/>
                  </a:moveTo>
                  <a:lnTo>
                    <a:pt x="0" y="4"/>
                  </a:lnTo>
                  <a:lnTo>
                    <a:pt x="2" y="17"/>
                  </a:lnTo>
                  <a:lnTo>
                    <a:pt x="17" y="15"/>
                  </a:lnTo>
                  <a:lnTo>
                    <a:pt x="14" y="1"/>
                  </a:lnTo>
                  <a:lnTo>
                    <a:pt x="14" y="0"/>
                  </a:lnTo>
                  <a:lnTo>
                    <a:pt x="14" y="1"/>
                  </a:lnTo>
                  <a:lnTo>
                    <a:pt x="1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5" name="Freeform 317"/>
            <p:cNvSpPr>
              <a:spLocks/>
            </p:cNvSpPr>
            <p:nvPr userDrawn="1"/>
          </p:nvSpPr>
          <p:spPr bwMode="auto">
            <a:xfrm>
              <a:off x="5607" y="169"/>
              <a:ext cx="18" cy="18"/>
            </a:xfrm>
            <a:custGeom>
              <a:avLst/>
              <a:gdLst>
                <a:gd name="T0" fmla="*/ 13 w 18"/>
                <a:gd name="T1" fmla="*/ 0 h 18"/>
                <a:gd name="T2" fmla="*/ 0 w 18"/>
                <a:gd name="T3" fmla="*/ 6 h 18"/>
                <a:gd name="T4" fmla="*/ 4 w 18"/>
                <a:gd name="T5" fmla="*/ 18 h 18"/>
                <a:gd name="T6" fmla="*/ 18 w 18"/>
                <a:gd name="T7" fmla="*/ 13 h 18"/>
                <a:gd name="T8" fmla="*/ 14 w 18"/>
                <a:gd name="T9" fmla="*/ 1 h 18"/>
                <a:gd name="T10" fmla="*/ 13 w 18"/>
                <a:gd name="T11" fmla="*/ 0 h 18"/>
                <a:gd name="T12" fmla="*/ 14 w 18"/>
                <a:gd name="T13" fmla="*/ 1 h 18"/>
                <a:gd name="T14" fmla="*/ 14 w 18"/>
                <a:gd name="T15" fmla="*/ 1 h 18"/>
                <a:gd name="T16" fmla="*/ 13 w 18"/>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18">
                  <a:moveTo>
                    <a:pt x="13" y="0"/>
                  </a:moveTo>
                  <a:lnTo>
                    <a:pt x="0" y="6"/>
                  </a:lnTo>
                  <a:lnTo>
                    <a:pt x="4" y="18"/>
                  </a:lnTo>
                  <a:lnTo>
                    <a:pt x="18" y="13"/>
                  </a:lnTo>
                  <a:lnTo>
                    <a:pt x="14" y="1"/>
                  </a:lnTo>
                  <a:lnTo>
                    <a:pt x="13" y="0"/>
                  </a:lnTo>
                  <a:lnTo>
                    <a:pt x="14" y="1"/>
                  </a:lnTo>
                  <a:lnTo>
                    <a:pt x="1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6" name="Freeform 318"/>
            <p:cNvSpPr>
              <a:spLocks/>
            </p:cNvSpPr>
            <p:nvPr userDrawn="1"/>
          </p:nvSpPr>
          <p:spPr bwMode="auto">
            <a:xfrm>
              <a:off x="5602" y="157"/>
              <a:ext cx="18" cy="20"/>
            </a:xfrm>
            <a:custGeom>
              <a:avLst/>
              <a:gdLst>
                <a:gd name="T0" fmla="*/ 13 w 18"/>
                <a:gd name="T1" fmla="*/ 0 h 20"/>
                <a:gd name="T2" fmla="*/ 0 w 18"/>
                <a:gd name="T3" fmla="*/ 8 h 20"/>
                <a:gd name="T4" fmla="*/ 5 w 18"/>
                <a:gd name="T5" fmla="*/ 20 h 20"/>
                <a:gd name="T6" fmla="*/ 18 w 18"/>
                <a:gd name="T7" fmla="*/ 12 h 20"/>
                <a:gd name="T8" fmla="*/ 13 w 18"/>
                <a:gd name="T9" fmla="*/ 1 h 20"/>
                <a:gd name="T10" fmla="*/ 13 w 18"/>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0">
                  <a:moveTo>
                    <a:pt x="13" y="0"/>
                  </a:moveTo>
                  <a:lnTo>
                    <a:pt x="0" y="8"/>
                  </a:lnTo>
                  <a:lnTo>
                    <a:pt x="5" y="20"/>
                  </a:lnTo>
                  <a:lnTo>
                    <a:pt x="18" y="12"/>
                  </a:lnTo>
                  <a:lnTo>
                    <a:pt x="13" y="1"/>
                  </a:lnTo>
                  <a:lnTo>
                    <a:pt x="1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7" name="Freeform 319"/>
            <p:cNvSpPr>
              <a:spLocks/>
            </p:cNvSpPr>
            <p:nvPr userDrawn="1"/>
          </p:nvSpPr>
          <p:spPr bwMode="auto">
            <a:xfrm>
              <a:off x="5595" y="145"/>
              <a:ext cx="20" cy="20"/>
            </a:xfrm>
            <a:custGeom>
              <a:avLst/>
              <a:gdLst>
                <a:gd name="T0" fmla="*/ 12 w 20"/>
                <a:gd name="T1" fmla="*/ 0 h 20"/>
                <a:gd name="T2" fmla="*/ 0 w 20"/>
                <a:gd name="T3" fmla="*/ 9 h 20"/>
                <a:gd name="T4" fmla="*/ 7 w 20"/>
                <a:gd name="T5" fmla="*/ 20 h 20"/>
                <a:gd name="T6" fmla="*/ 20 w 20"/>
                <a:gd name="T7" fmla="*/ 12 h 20"/>
                <a:gd name="T8" fmla="*/ 13 w 20"/>
                <a:gd name="T9" fmla="*/ 1 h 20"/>
                <a:gd name="T10" fmla="*/ 12 w 20"/>
                <a:gd name="T11" fmla="*/ 0 h 20"/>
                <a:gd name="T12" fmla="*/ 13 w 20"/>
                <a:gd name="T13" fmla="*/ 1 h 20"/>
                <a:gd name="T14" fmla="*/ 13 w 20"/>
                <a:gd name="T15" fmla="*/ 0 h 20"/>
                <a:gd name="T16" fmla="*/ 12 w 20"/>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0">
                  <a:moveTo>
                    <a:pt x="12" y="0"/>
                  </a:moveTo>
                  <a:lnTo>
                    <a:pt x="0" y="9"/>
                  </a:lnTo>
                  <a:lnTo>
                    <a:pt x="7" y="20"/>
                  </a:lnTo>
                  <a:lnTo>
                    <a:pt x="20" y="12"/>
                  </a:lnTo>
                  <a:lnTo>
                    <a:pt x="13" y="1"/>
                  </a:lnTo>
                  <a:lnTo>
                    <a:pt x="12" y="0"/>
                  </a:lnTo>
                  <a:lnTo>
                    <a:pt x="13" y="1"/>
                  </a:lnTo>
                  <a:lnTo>
                    <a:pt x="13" y="0"/>
                  </a:lnTo>
                  <a:lnTo>
                    <a:pt x="1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8" name="Freeform 320"/>
            <p:cNvSpPr>
              <a:spLocks/>
            </p:cNvSpPr>
            <p:nvPr userDrawn="1"/>
          </p:nvSpPr>
          <p:spPr bwMode="auto">
            <a:xfrm>
              <a:off x="5587" y="135"/>
              <a:ext cx="20" cy="21"/>
            </a:xfrm>
            <a:custGeom>
              <a:avLst/>
              <a:gdLst>
                <a:gd name="T0" fmla="*/ 11 w 20"/>
                <a:gd name="T1" fmla="*/ 0 h 21"/>
                <a:gd name="T2" fmla="*/ 0 w 20"/>
                <a:gd name="T3" fmla="*/ 10 h 21"/>
                <a:gd name="T4" fmla="*/ 8 w 20"/>
                <a:gd name="T5" fmla="*/ 21 h 21"/>
                <a:gd name="T6" fmla="*/ 20 w 20"/>
                <a:gd name="T7" fmla="*/ 10 h 21"/>
                <a:gd name="T8" fmla="*/ 12 w 20"/>
                <a:gd name="T9" fmla="*/ 1 h 21"/>
                <a:gd name="T10" fmla="*/ 11 w 20"/>
                <a:gd name="T11" fmla="*/ 0 h 21"/>
                <a:gd name="T12" fmla="*/ 12 w 20"/>
                <a:gd name="T13" fmla="*/ 1 h 21"/>
                <a:gd name="T14" fmla="*/ 12 w 20"/>
                <a:gd name="T15" fmla="*/ 0 h 21"/>
                <a:gd name="T16" fmla="*/ 11 w 20"/>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1">
                  <a:moveTo>
                    <a:pt x="11" y="0"/>
                  </a:moveTo>
                  <a:lnTo>
                    <a:pt x="0" y="10"/>
                  </a:lnTo>
                  <a:lnTo>
                    <a:pt x="8" y="21"/>
                  </a:lnTo>
                  <a:lnTo>
                    <a:pt x="20" y="10"/>
                  </a:lnTo>
                  <a:lnTo>
                    <a:pt x="12" y="1"/>
                  </a:lnTo>
                  <a:lnTo>
                    <a:pt x="11" y="0"/>
                  </a:lnTo>
                  <a:lnTo>
                    <a:pt x="12" y="1"/>
                  </a:lnTo>
                  <a:lnTo>
                    <a:pt x="12" y="0"/>
                  </a:lnTo>
                  <a:lnTo>
                    <a:pt x="1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9" name="Freeform 321"/>
            <p:cNvSpPr>
              <a:spLocks/>
            </p:cNvSpPr>
            <p:nvPr userDrawn="1"/>
          </p:nvSpPr>
          <p:spPr bwMode="auto">
            <a:xfrm>
              <a:off x="5578" y="125"/>
              <a:ext cx="20" cy="21"/>
            </a:xfrm>
            <a:custGeom>
              <a:avLst/>
              <a:gdLst>
                <a:gd name="T0" fmla="*/ 10 w 20"/>
                <a:gd name="T1" fmla="*/ 0 h 21"/>
                <a:gd name="T2" fmla="*/ 0 w 20"/>
                <a:gd name="T3" fmla="*/ 14 h 21"/>
                <a:gd name="T4" fmla="*/ 10 w 20"/>
                <a:gd name="T5" fmla="*/ 21 h 21"/>
                <a:gd name="T6" fmla="*/ 20 w 20"/>
                <a:gd name="T7" fmla="*/ 10 h 21"/>
                <a:gd name="T8" fmla="*/ 10 w 20"/>
                <a:gd name="T9" fmla="*/ 2 h 21"/>
                <a:gd name="T10" fmla="*/ 10 w 20"/>
                <a:gd name="T11" fmla="*/ 0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1">
                  <a:moveTo>
                    <a:pt x="10" y="0"/>
                  </a:moveTo>
                  <a:lnTo>
                    <a:pt x="0" y="14"/>
                  </a:lnTo>
                  <a:lnTo>
                    <a:pt x="10" y="21"/>
                  </a:lnTo>
                  <a:lnTo>
                    <a:pt x="20" y="10"/>
                  </a:lnTo>
                  <a:lnTo>
                    <a:pt x="10" y="2"/>
                  </a:lnTo>
                  <a:lnTo>
                    <a:pt x="1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0" name="Freeform 322"/>
            <p:cNvSpPr>
              <a:spLocks/>
            </p:cNvSpPr>
            <p:nvPr userDrawn="1"/>
          </p:nvSpPr>
          <p:spPr bwMode="auto">
            <a:xfrm>
              <a:off x="5569" y="117"/>
              <a:ext cx="19" cy="22"/>
            </a:xfrm>
            <a:custGeom>
              <a:avLst/>
              <a:gdLst>
                <a:gd name="T0" fmla="*/ 8 w 19"/>
                <a:gd name="T1" fmla="*/ 0 h 22"/>
                <a:gd name="T2" fmla="*/ 0 w 19"/>
                <a:gd name="T3" fmla="*/ 14 h 22"/>
                <a:gd name="T4" fmla="*/ 10 w 19"/>
                <a:gd name="T5" fmla="*/ 22 h 22"/>
                <a:gd name="T6" fmla="*/ 19 w 19"/>
                <a:gd name="T7" fmla="*/ 8 h 22"/>
                <a:gd name="T8" fmla="*/ 9 w 19"/>
                <a:gd name="T9" fmla="*/ 2 h 22"/>
                <a:gd name="T10" fmla="*/ 8 w 19"/>
                <a:gd name="T11" fmla="*/ 0 h 22"/>
                <a:gd name="T12" fmla="*/ 9 w 19"/>
                <a:gd name="T13" fmla="*/ 2 h 22"/>
                <a:gd name="T14" fmla="*/ 8 w 19"/>
                <a:gd name="T15" fmla="*/ 0 h 22"/>
                <a:gd name="T16" fmla="*/ 8 w 19"/>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2">
                  <a:moveTo>
                    <a:pt x="8" y="0"/>
                  </a:moveTo>
                  <a:lnTo>
                    <a:pt x="0" y="14"/>
                  </a:lnTo>
                  <a:lnTo>
                    <a:pt x="10" y="22"/>
                  </a:lnTo>
                  <a:lnTo>
                    <a:pt x="19" y="8"/>
                  </a:lnTo>
                  <a:lnTo>
                    <a:pt x="9" y="2"/>
                  </a:lnTo>
                  <a:lnTo>
                    <a:pt x="8" y="0"/>
                  </a:lnTo>
                  <a:lnTo>
                    <a:pt x="9" y="2"/>
                  </a:lnTo>
                  <a:lnTo>
                    <a:pt x="8"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1" name="Freeform 323"/>
            <p:cNvSpPr>
              <a:spLocks/>
            </p:cNvSpPr>
            <p:nvPr userDrawn="1"/>
          </p:nvSpPr>
          <p:spPr bwMode="auto">
            <a:xfrm>
              <a:off x="5558" y="112"/>
              <a:ext cx="19" cy="20"/>
            </a:xfrm>
            <a:custGeom>
              <a:avLst/>
              <a:gdLst>
                <a:gd name="T0" fmla="*/ 7 w 19"/>
                <a:gd name="T1" fmla="*/ 0 h 20"/>
                <a:gd name="T2" fmla="*/ 0 w 19"/>
                <a:gd name="T3" fmla="*/ 15 h 20"/>
                <a:gd name="T4" fmla="*/ 12 w 19"/>
                <a:gd name="T5" fmla="*/ 20 h 20"/>
                <a:gd name="T6" fmla="*/ 19 w 19"/>
                <a:gd name="T7" fmla="*/ 5 h 20"/>
                <a:gd name="T8" fmla="*/ 7 w 19"/>
                <a:gd name="T9" fmla="*/ 0 h 20"/>
                <a:gd name="T10" fmla="*/ 7 w 1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20">
                  <a:moveTo>
                    <a:pt x="7" y="0"/>
                  </a:moveTo>
                  <a:lnTo>
                    <a:pt x="0" y="15"/>
                  </a:lnTo>
                  <a:lnTo>
                    <a:pt x="12" y="20"/>
                  </a:lnTo>
                  <a:lnTo>
                    <a:pt x="19" y="5"/>
                  </a:lnTo>
                  <a:lnTo>
                    <a:pt x="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2" name="Freeform 324"/>
            <p:cNvSpPr>
              <a:spLocks/>
            </p:cNvSpPr>
            <p:nvPr userDrawn="1"/>
          </p:nvSpPr>
          <p:spPr bwMode="auto">
            <a:xfrm>
              <a:off x="5548" y="107"/>
              <a:ext cx="17" cy="20"/>
            </a:xfrm>
            <a:custGeom>
              <a:avLst/>
              <a:gdLst>
                <a:gd name="T0" fmla="*/ 5 w 17"/>
                <a:gd name="T1" fmla="*/ 0 h 20"/>
                <a:gd name="T2" fmla="*/ 0 w 17"/>
                <a:gd name="T3" fmla="*/ 14 h 20"/>
                <a:gd name="T4" fmla="*/ 11 w 17"/>
                <a:gd name="T5" fmla="*/ 20 h 20"/>
                <a:gd name="T6" fmla="*/ 17 w 17"/>
                <a:gd name="T7" fmla="*/ 5 h 20"/>
                <a:gd name="T8" fmla="*/ 5 w 17"/>
                <a:gd name="T9" fmla="*/ 0 h 20"/>
                <a:gd name="T10" fmla="*/ 5 w 17"/>
                <a:gd name="T11" fmla="*/ 0 h 20"/>
                <a:gd name="T12" fmla="*/ 5 w 17"/>
                <a:gd name="T13" fmla="*/ 0 h 20"/>
                <a:gd name="T14" fmla="*/ 5 w 17"/>
                <a:gd name="T15" fmla="*/ 0 h 20"/>
                <a:gd name="T16" fmla="*/ 5 w 17"/>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20">
                  <a:moveTo>
                    <a:pt x="5" y="0"/>
                  </a:moveTo>
                  <a:lnTo>
                    <a:pt x="0" y="14"/>
                  </a:lnTo>
                  <a:lnTo>
                    <a:pt x="11" y="20"/>
                  </a:lnTo>
                  <a:lnTo>
                    <a:pt x="17" y="5"/>
                  </a:lnTo>
                  <a:lnTo>
                    <a:pt x="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3" name="Freeform 325"/>
            <p:cNvSpPr>
              <a:spLocks/>
            </p:cNvSpPr>
            <p:nvPr userDrawn="1"/>
          </p:nvSpPr>
          <p:spPr bwMode="auto">
            <a:xfrm>
              <a:off x="5536" y="104"/>
              <a:ext cx="17" cy="19"/>
            </a:xfrm>
            <a:custGeom>
              <a:avLst/>
              <a:gdLst>
                <a:gd name="T0" fmla="*/ 2 w 17"/>
                <a:gd name="T1" fmla="*/ 0 h 19"/>
                <a:gd name="T2" fmla="*/ 0 w 17"/>
                <a:gd name="T3" fmla="*/ 15 h 19"/>
                <a:gd name="T4" fmla="*/ 13 w 17"/>
                <a:gd name="T5" fmla="*/ 19 h 19"/>
                <a:gd name="T6" fmla="*/ 17 w 17"/>
                <a:gd name="T7" fmla="*/ 3 h 19"/>
                <a:gd name="T8" fmla="*/ 4 w 17"/>
                <a:gd name="T9" fmla="*/ 0 h 19"/>
                <a:gd name="T10" fmla="*/ 2 w 17"/>
                <a:gd name="T11" fmla="*/ 0 h 19"/>
                <a:gd name="T12" fmla="*/ 4 w 17"/>
                <a:gd name="T13" fmla="*/ 0 h 19"/>
                <a:gd name="T14" fmla="*/ 2 w 17"/>
                <a:gd name="T15" fmla="*/ 0 h 19"/>
                <a:gd name="T16" fmla="*/ 2 w 17"/>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9">
                  <a:moveTo>
                    <a:pt x="2" y="0"/>
                  </a:moveTo>
                  <a:lnTo>
                    <a:pt x="0" y="15"/>
                  </a:lnTo>
                  <a:lnTo>
                    <a:pt x="13" y="19"/>
                  </a:lnTo>
                  <a:lnTo>
                    <a:pt x="17" y="3"/>
                  </a:lnTo>
                  <a:lnTo>
                    <a:pt x="4" y="0"/>
                  </a:lnTo>
                  <a:lnTo>
                    <a:pt x="2" y="0"/>
                  </a:lnTo>
                  <a:lnTo>
                    <a:pt x="4" y="0"/>
                  </a:lnTo>
                  <a:lnTo>
                    <a:pt x="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4" name="Freeform 326"/>
            <p:cNvSpPr>
              <a:spLocks/>
            </p:cNvSpPr>
            <p:nvPr userDrawn="1"/>
          </p:nvSpPr>
          <p:spPr bwMode="auto">
            <a:xfrm>
              <a:off x="5524" y="103"/>
              <a:ext cx="14" cy="16"/>
            </a:xfrm>
            <a:custGeom>
              <a:avLst/>
              <a:gdLst>
                <a:gd name="T0" fmla="*/ 0 w 14"/>
                <a:gd name="T1" fmla="*/ 16 h 16"/>
                <a:gd name="T2" fmla="*/ 13 w 14"/>
                <a:gd name="T3" fmla="*/ 16 h 16"/>
                <a:gd name="T4" fmla="*/ 14 w 14"/>
                <a:gd name="T5" fmla="*/ 1 h 16"/>
                <a:gd name="T6" fmla="*/ 1 w 14"/>
                <a:gd name="T7" fmla="*/ 0 h 16"/>
                <a:gd name="T8" fmla="*/ 0 w 14"/>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6"/>
                  </a:moveTo>
                  <a:lnTo>
                    <a:pt x="13" y="16"/>
                  </a:lnTo>
                  <a:lnTo>
                    <a:pt x="14" y="1"/>
                  </a:lnTo>
                  <a:lnTo>
                    <a:pt x="1" y="0"/>
                  </a:lnTo>
                  <a:lnTo>
                    <a:pt x="0"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5" name="Freeform 327"/>
            <p:cNvSpPr>
              <a:spLocks/>
            </p:cNvSpPr>
            <p:nvPr userDrawn="1"/>
          </p:nvSpPr>
          <p:spPr bwMode="auto">
            <a:xfrm>
              <a:off x="5454" y="106"/>
              <a:ext cx="38" cy="213"/>
            </a:xfrm>
            <a:custGeom>
              <a:avLst/>
              <a:gdLst>
                <a:gd name="T0" fmla="*/ 16 w 38"/>
                <a:gd name="T1" fmla="*/ 213 h 213"/>
                <a:gd name="T2" fmla="*/ 38 w 38"/>
                <a:gd name="T3" fmla="*/ 2 h 213"/>
                <a:gd name="T4" fmla="*/ 24 w 38"/>
                <a:gd name="T5" fmla="*/ 0 h 213"/>
                <a:gd name="T6" fmla="*/ 0 w 38"/>
                <a:gd name="T7" fmla="*/ 211 h 213"/>
                <a:gd name="T8" fmla="*/ 16 w 38"/>
                <a:gd name="T9" fmla="*/ 213 h 2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213">
                  <a:moveTo>
                    <a:pt x="16" y="213"/>
                  </a:moveTo>
                  <a:lnTo>
                    <a:pt x="38" y="2"/>
                  </a:lnTo>
                  <a:lnTo>
                    <a:pt x="24" y="0"/>
                  </a:lnTo>
                  <a:lnTo>
                    <a:pt x="0" y="211"/>
                  </a:lnTo>
                  <a:lnTo>
                    <a:pt x="16" y="21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6" name="Rectangle 328"/>
            <p:cNvSpPr>
              <a:spLocks noChangeArrowheads="1"/>
            </p:cNvSpPr>
            <p:nvPr userDrawn="1"/>
          </p:nvSpPr>
          <p:spPr bwMode="auto">
            <a:xfrm>
              <a:off x="5461" y="305"/>
              <a:ext cx="64" cy="1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GB" altLang="en-US" smtClean="0"/>
            </a:p>
          </p:txBody>
        </p:sp>
        <p:sp>
          <p:nvSpPr>
            <p:cNvPr id="1147" name="Freeform 329"/>
            <p:cNvSpPr>
              <a:spLocks/>
            </p:cNvSpPr>
            <p:nvPr userDrawn="1"/>
          </p:nvSpPr>
          <p:spPr bwMode="auto">
            <a:xfrm>
              <a:off x="5623" y="218"/>
              <a:ext cx="15" cy="17"/>
            </a:xfrm>
            <a:custGeom>
              <a:avLst/>
              <a:gdLst>
                <a:gd name="T0" fmla="*/ 14 w 15"/>
                <a:gd name="T1" fmla="*/ 17 h 17"/>
                <a:gd name="T2" fmla="*/ 14 w 15"/>
                <a:gd name="T3" fmla="*/ 15 h 17"/>
                <a:gd name="T4" fmla="*/ 15 w 15"/>
                <a:gd name="T5" fmla="*/ 1 h 17"/>
                <a:gd name="T6" fmla="*/ 0 w 15"/>
                <a:gd name="T7" fmla="*/ 0 h 17"/>
                <a:gd name="T8" fmla="*/ 0 w 15"/>
                <a:gd name="T9" fmla="*/ 14 h 17"/>
                <a:gd name="T10" fmla="*/ 14 w 15"/>
                <a:gd name="T11" fmla="*/ 17 h 17"/>
                <a:gd name="T12" fmla="*/ 14 w 15"/>
                <a:gd name="T13" fmla="*/ 17 h 17"/>
                <a:gd name="T14" fmla="*/ 14 w 15"/>
                <a:gd name="T15" fmla="*/ 15 h 17"/>
                <a:gd name="T16" fmla="*/ 14 w 15"/>
                <a:gd name="T17" fmla="*/ 15 h 17"/>
                <a:gd name="T18" fmla="*/ 14 w 15"/>
                <a:gd name="T19" fmla="*/ 1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 h="17">
                  <a:moveTo>
                    <a:pt x="14" y="17"/>
                  </a:moveTo>
                  <a:lnTo>
                    <a:pt x="14" y="15"/>
                  </a:lnTo>
                  <a:lnTo>
                    <a:pt x="15" y="1"/>
                  </a:lnTo>
                  <a:lnTo>
                    <a:pt x="0" y="0"/>
                  </a:lnTo>
                  <a:lnTo>
                    <a:pt x="0" y="14"/>
                  </a:lnTo>
                  <a:lnTo>
                    <a:pt x="14" y="17"/>
                  </a:lnTo>
                  <a:lnTo>
                    <a:pt x="14" y="15"/>
                  </a:lnTo>
                  <a:lnTo>
                    <a:pt x="1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8" name="Freeform 330"/>
            <p:cNvSpPr>
              <a:spLocks/>
            </p:cNvSpPr>
            <p:nvPr userDrawn="1"/>
          </p:nvSpPr>
          <p:spPr bwMode="auto">
            <a:xfrm>
              <a:off x="5620" y="231"/>
              <a:ext cx="17" cy="17"/>
            </a:xfrm>
            <a:custGeom>
              <a:avLst/>
              <a:gdLst>
                <a:gd name="T0" fmla="*/ 14 w 17"/>
                <a:gd name="T1" fmla="*/ 17 h 17"/>
                <a:gd name="T2" fmla="*/ 14 w 17"/>
                <a:gd name="T3" fmla="*/ 17 h 17"/>
                <a:gd name="T4" fmla="*/ 17 w 17"/>
                <a:gd name="T5" fmla="*/ 4 h 17"/>
                <a:gd name="T6" fmla="*/ 3 w 17"/>
                <a:gd name="T7" fmla="*/ 0 h 17"/>
                <a:gd name="T8" fmla="*/ 0 w 17"/>
                <a:gd name="T9" fmla="*/ 14 h 17"/>
                <a:gd name="T10" fmla="*/ 14 w 17"/>
                <a:gd name="T11" fmla="*/ 17 h 17"/>
                <a:gd name="T12" fmla="*/ 14 w 17"/>
                <a:gd name="T13" fmla="*/ 17 h 17"/>
                <a:gd name="T14" fmla="*/ 14 w 17"/>
                <a:gd name="T15" fmla="*/ 17 h 17"/>
                <a:gd name="T16" fmla="*/ 14 w 17"/>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4" y="17"/>
                  </a:moveTo>
                  <a:lnTo>
                    <a:pt x="14" y="17"/>
                  </a:lnTo>
                  <a:lnTo>
                    <a:pt x="17" y="4"/>
                  </a:lnTo>
                  <a:lnTo>
                    <a:pt x="3" y="0"/>
                  </a:lnTo>
                  <a:lnTo>
                    <a:pt x="0" y="14"/>
                  </a:lnTo>
                  <a:lnTo>
                    <a:pt x="1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9" name="Freeform 331"/>
            <p:cNvSpPr>
              <a:spLocks/>
            </p:cNvSpPr>
            <p:nvPr userDrawn="1"/>
          </p:nvSpPr>
          <p:spPr bwMode="auto">
            <a:xfrm>
              <a:off x="5616" y="244"/>
              <a:ext cx="18" cy="17"/>
            </a:xfrm>
            <a:custGeom>
              <a:avLst/>
              <a:gdLst>
                <a:gd name="T0" fmla="*/ 14 w 18"/>
                <a:gd name="T1" fmla="*/ 17 h 17"/>
                <a:gd name="T2" fmla="*/ 14 w 18"/>
                <a:gd name="T3" fmla="*/ 17 h 17"/>
                <a:gd name="T4" fmla="*/ 18 w 18"/>
                <a:gd name="T5" fmla="*/ 4 h 17"/>
                <a:gd name="T6" fmla="*/ 4 w 18"/>
                <a:gd name="T7" fmla="*/ 0 h 17"/>
                <a:gd name="T8" fmla="*/ 0 w 18"/>
                <a:gd name="T9" fmla="*/ 12 h 17"/>
                <a:gd name="T10" fmla="*/ 14 w 18"/>
                <a:gd name="T11" fmla="*/ 17 h 17"/>
                <a:gd name="T12" fmla="*/ 14 w 18"/>
                <a:gd name="T13" fmla="*/ 17 h 17"/>
                <a:gd name="T14" fmla="*/ 14 w 18"/>
                <a:gd name="T15" fmla="*/ 17 h 17"/>
                <a:gd name="T16" fmla="*/ 14 w 18"/>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17">
                  <a:moveTo>
                    <a:pt x="14" y="17"/>
                  </a:moveTo>
                  <a:lnTo>
                    <a:pt x="14" y="17"/>
                  </a:lnTo>
                  <a:lnTo>
                    <a:pt x="18" y="4"/>
                  </a:lnTo>
                  <a:lnTo>
                    <a:pt x="4" y="0"/>
                  </a:lnTo>
                  <a:lnTo>
                    <a:pt x="0" y="12"/>
                  </a:lnTo>
                  <a:lnTo>
                    <a:pt x="1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0" name="Freeform 332"/>
            <p:cNvSpPr>
              <a:spLocks/>
            </p:cNvSpPr>
            <p:nvPr userDrawn="1"/>
          </p:nvSpPr>
          <p:spPr bwMode="auto">
            <a:xfrm>
              <a:off x="5611" y="256"/>
              <a:ext cx="19" cy="18"/>
            </a:xfrm>
            <a:custGeom>
              <a:avLst/>
              <a:gdLst>
                <a:gd name="T0" fmla="*/ 13 w 19"/>
                <a:gd name="T1" fmla="*/ 18 h 18"/>
                <a:gd name="T2" fmla="*/ 13 w 19"/>
                <a:gd name="T3" fmla="*/ 18 h 18"/>
                <a:gd name="T4" fmla="*/ 19 w 19"/>
                <a:gd name="T5" fmla="*/ 5 h 18"/>
                <a:gd name="T6" fmla="*/ 5 w 19"/>
                <a:gd name="T7" fmla="*/ 0 h 18"/>
                <a:gd name="T8" fmla="*/ 0 w 19"/>
                <a:gd name="T9" fmla="*/ 12 h 18"/>
                <a:gd name="T10" fmla="*/ 13 w 19"/>
                <a:gd name="T11" fmla="*/ 18 h 18"/>
                <a:gd name="T12" fmla="*/ 13 w 19"/>
                <a:gd name="T13" fmla="*/ 18 h 18"/>
                <a:gd name="T14" fmla="*/ 13 w 19"/>
                <a:gd name="T15" fmla="*/ 18 h 18"/>
                <a:gd name="T16" fmla="*/ 13 w 19"/>
                <a:gd name="T17" fmla="*/ 1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18">
                  <a:moveTo>
                    <a:pt x="13" y="18"/>
                  </a:moveTo>
                  <a:lnTo>
                    <a:pt x="13" y="18"/>
                  </a:lnTo>
                  <a:lnTo>
                    <a:pt x="19" y="5"/>
                  </a:lnTo>
                  <a:lnTo>
                    <a:pt x="5" y="0"/>
                  </a:lnTo>
                  <a:lnTo>
                    <a:pt x="0" y="12"/>
                  </a:lnTo>
                  <a:lnTo>
                    <a:pt x="13"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1" name="Freeform 333"/>
            <p:cNvSpPr>
              <a:spLocks/>
            </p:cNvSpPr>
            <p:nvPr userDrawn="1"/>
          </p:nvSpPr>
          <p:spPr bwMode="auto">
            <a:xfrm>
              <a:off x="5604" y="266"/>
              <a:ext cx="20" cy="20"/>
            </a:xfrm>
            <a:custGeom>
              <a:avLst/>
              <a:gdLst>
                <a:gd name="T0" fmla="*/ 12 w 20"/>
                <a:gd name="T1" fmla="*/ 20 h 20"/>
                <a:gd name="T2" fmla="*/ 13 w 20"/>
                <a:gd name="T3" fmla="*/ 20 h 20"/>
                <a:gd name="T4" fmla="*/ 20 w 20"/>
                <a:gd name="T5" fmla="*/ 8 h 20"/>
                <a:gd name="T6" fmla="*/ 7 w 20"/>
                <a:gd name="T7" fmla="*/ 0 h 20"/>
                <a:gd name="T8" fmla="*/ 0 w 20"/>
                <a:gd name="T9" fmla="*/ 11 h 20"/>
                <a:gd name="T10" fmla="*/ 12 w 20"/>
                <a:gd name="T11" fmla="*/ 20 h 20"/>
                <a:gd name="T12" fmla="*/ 12 w 20"/>
                <a:gd name="T13" fmla="*/ 20 h 20"/>
                <a:gd name="T14" fmla="*/ 12 w 20"/>
                <a:gd name="T15" fmla="*/ 20 h 20"/>
                <a:gd name="T16" fmla="*/ 13 w 20"/>
                <a:gd name="T17" fmla="*/ 20 h 20"/>
                <a:gd name="T18" fmla="*/ 12 w 20"/>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2" y="20"/>
                  </a:moveTo>
                  <a:lnTo>
                    <a:pt x="13" y="20"/>
                  </a:lnTo>
                  <a:lnTo>
                    <a:pt x="20" y="8"/>
                  </a:lnTo>
                  <a:lnTo>
                    <a:pt x="7" y="0"/>
                  </a:lnTo>
                  <a:lnTo>
                    <a:pt x="0" y="11"/>
                  </a:lnTo>
                  <a:lnTo>
                    <a:pt x="12" y="20"/>
                  </a:lnTo>
                  <a:lnTo>
                    <a:pt x="13" y="20"/>
                  </a:lnTo>
                  <a:lnTo>
                    <a:pt x="1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2" name="Freeform 334"/>
            <p:cNvSpPr>
              <a:spLocks/>
            </p:cNvSpPr>
            <p:nvPr userDrawn="1"/>
          </p:nvSpPr>
          <p:spPr bwMode="auto">
            <a:xfrm>
              <a:off x="5596" y="277"/>
              <a:ext cx="20" cy="20"/>
            </a:xfrm>
            <a:custGeom>
              <a:avLst/>
              <a:gdLst>
                <a:gd name="T0" fmla="*/ 11 w 20"/>
                <a:gd name="T1" fmla="*/ 20 h 20"/>
                <a:gd name="T2" fmla="*/ 12 w 20"/>
                <a:gd name="T3" fmla="*/ 20 h 20"/>
                <a:gd name="T4" fmla="*/ 20 w 20"/>
                <a:gd name="T5" fmla="*/ 9 h 20"/>
                <a:gd name="T6" fmla="*/ 8 w 20"/>
                <a:gd name="T7" fmla="*/ 0 h 20"/>
                <a:gd name="T8" fmla="*/ 0 w 20"/>
                <a:gd name="T9" fmla="*/ 9 h 20"/>
                <a:gd name="T10" fmla="*/ 11 w 20"/>
                <a:gd name="T11" fmla="*/ 20 h 20"/>
                <a:gd name="T12" fmla="*/ 11 w 20"/>
                <a:gd name="T13" fmla="*/ 20 h 20"/>
                <a:gd name="T14" fmla="*/ 12 w 20"/>
                <a:gd name="T15" fmla="*/ 20 h 20"/>
                <a:gd name="T16" fmla="*/ 12 w 20"/>
                <a:gd name="T17" fmla="*/ 20 h 20"/>
                <a:gd name="T18" fmla="*/ 11 w 20"/>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1" y="20"/>
                  </a:moveTo>
                  <a:lnTo>
                    <a:pt x="12" y="20"/>
                  </a:lnTo>
                  <a:lnTo>
                    <a:pt x="20" y="9"/>
                  </a:lnTo>
                  <a:lnTo>
                    <a:pt x="8" y="0"/>
                  </a:lnTo>
                  <a:lnTo>
                    <a:pt x="0" y="9"/>
                  </a:lnTo>
                  <a:lnTo>
                    <a:pt x="11" y="20"/>
                  </a:lnTo>
                  <a:lnTo>
                    <a:pt x="12" y="20"/>
                  </a:lnTo>
                  <a:lnTo>
                    <a:pt x="1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3" name="Freeform 335"/>
            <p:cNvSpPr>
              <a:spLocks/>
            </p:cNvSpPr>
            <p:nvPr userDrawn="1"/>
          </p:nvSpPr>
          <p:spPr bwMode="auto">
            <a:xfrm>
              <a:off x="5588" y="286"/>
              <a:ext cx="19" cy="20"/>
            </a:xfrm>
            <a:custGeom>
              <a:avLst/>
              <a:gdLst>
                <a:gd name="T0" fmla="*/ 10 w 19"/>
                <a:gd name="T1" fmla="*/ 20 h 20"/>
                <a:gd name="T2" fmla="*/ 11 w 19"/>
                <a:gd name="T3" fmla="*/ 20 h 20"/>
                <a:gd name="T4" fmla="*/ 19 w 19"/>
                <a:gd name="T5" fmla="*/ 11 h 20"/>
                <a:gd name="T6" fmla="*/ 8 w 19"/>
                <a:gd name="T7" fmla="*/ 0 h 20"/>
                <a:gd name="T8" fmla="*/ 0 w 19"/>
                <a:gd name="T9" fmla="*/ 8 h 20"/>
                <a:gd name="T10" fmla="*/ 10 w 19"/>
                <a:gd name="T11" fmla="*/ 20 h 20"/>
                <a:gd name="T12" fmla="*/ 10 w 19"/>
                <a:gd name="T13" fmla="*/ 20 h 20"/>
                <a:gd name="T14" fmla="*/ 10 w 19"/>
                <a:gd name="T15" fmla="*/ 20 h 20"/>
                <a:gd name="T16" fmla="*/ 11 w 19"/>
                <a:gd name="T17" fmla="*/ 20 h 20"/>
                <a:gd name="T18" fmla="*/ 10 w 19"/>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20">
                  <a:moveTo>
                    <a:pt x="10" y="20"/>
                  </a:moveTo>
                  <a:lnTo>
                    <a:pt x="11" y="20"/>
                  </a:lnTo>
                  <a:lnTo>
                    <a:pt x="19" y="11"/>
                  </a:lnTo>
                  <a:lnTo>
                    <a:pt x="8" y="0"/>
                  </a:lnTo>
                  <a:lnTo>
                    <a:pt x="0" y="8"/>
                  </a:lnTo>
                  <a:lnTo>
                    <a:pt x="10" y="20"/>
                  </a:lnTo>
                  <a:lnTo>
                    <a:pt x="11" y="20"/>
                  </a:lnTo>
                  <a:lnTo>
                    <a:pt x="1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4" name="Freeform 336"/>
            <p:cNvSpPr>
              <a:spLocks/>
            </p:cNvSpPr>
            <p:nvPr userDrawn="1"/>
          </p:nvSpPr>
          <p:spPr bwMode="auto">
            <a:xfrm>
              <a:off x="5578" y="294"/>
              <a:ext cx="20" cy="20"/>
            </a:xfrm>
            <a:custGeom>
              <a:avLst/>
              <a:gdLst>
                <a:gd name="T0" fmla="*/ 8 w 20"/>
                <a:gd name="T1" fmla="*/ 20 h 20"/>
                <a:gd name="T2" fmla="*/ 9 w 20"/>
                <a:gd name="T3" fmla="*/ 20 h 20"/>
                <a:gd name="T4" fmla="*/ 20 w 20"/>
                <a:gd name="T5" fmla="*/ 12 h 20"/>
                <a:gd name="T6" fmla="*/ 10 w 20"/>
                <a:gd name="T7" fmla="*/ 0 h 20"/>
                <a:gd name="T8" fmla="*/ 0 w 20"/>
                <a:gd name="T9" fmla="*/ 7 h 20"/>
                <a:gd name="T10" fmla="*/ 8 w 20"/>
                <a:gd name="T11" fmla="*/ 20 h 20"/>
                <a:gd name="T12" fmla="*/ 8 w 20"/>
                <a:gd name="T13" fmla="*/ 20 h 20"/>
                <a:gd name="T14" fmla="*/ 9 w 20"/>
                <a:gd name="T15" fmla="*/ 20 h 20"/>
                <a:gd name="T16" fmla="*/ 9 w 20"/>
                <a:gd name="T17" fmla="*/ 20 h 20"/>
                <a:gd name="T18" fmla="*/ 8 w 20"/>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8" y="20"/>
                  </a:moveTo>
                  <a:lnTo>
                    <a:pt x="9" y="20"/>
                  </a:lnTo>
                  <a:lnTo>
                    <a:pt x="20" y="12"/>
                  </a:lnTo>
                  <a:lnTo>
                    <a:pt x="10" y="0"/>
                  </a:lnTo>
                  <a:lnTo>
                    <a:pt x="0" y="7"/>
                  </a:lnTo>
                  <a:lnTo>
                    <a:pt x="8" y="20"/>
                  </a:lnTo>
                  <a:lnTo>
                    <a:pt x="9" y="2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5" name="Freeform 337"/>
            <p:cNvSpPr>
              <a:spLocks/>
            </p:cNvSpPr>
            <p:nvPr userDrawn="1"/>
          </p:nvSpPr>
          <p:spPr bwMode="auto">
            <a:xfrm>
              <a:off x="5569" y="301"/>
              <a:ext cx="17" cy="20"/>
            </a:xfrm>
            <a:custGeom>
              <a:avLst/>
              <a:gdLst>
                <a:gd name="T0" fmla="*/ 5 w 17"/>
                <a:gd name="T1" fmla="*/ 20 h 20"/>
                <a:gd name="T2" fmla="*/ 6 w 17"/>
                <a:gd name="T3" fmla="*/ 20 h 20"/>
                <a:gd name="T4" fmla="*/ 17 w 17"/>
                <a:gd name="T5" fmla="*/ 13 h 20"/>
                <a:gd name="T6" fmla="*/ 10 w 17"/>
                <a:gd name="T7" fmla="*/ 0 h 20"/>
                <a:gd name="T8" fmla="*/ 0 w 17"/>
                <a:gd name="T9" fmla="*/ 5 h 20"/>
                <a:gd name="T10" fmla="*/ 5 w 17"/>
                <a:gd name="T11" fmla="*/ 20 h 20"/>
                <a:gd name="T12" fmla="*/ 5 w 17"/>
                <a:gd name="T13" fmla="*/ 20 h 20"/>
                <a:gd name="T14" fmla="*/ 6 w 17"/>
                <a:gd name="T15" fmla="*/ 20 h 20"/>
                <a:gd name="T16" fmla="*/ 6 w 17"/>
                <a:gd name="T17" fmla="*/ 20 h 20"/>
                <a:gd name="T18" fmla="*/ 5 w 17"/>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0">
                  <a:moveTo>
                    <a:pt x="5" y="20"/>
                  </a:moveTo>
                  <a:lnTo>
                    <a:pt x="6" y="20"/>
                  </a:lnTo>
                  <a:lnTo>
                    <a:pt x="17" y="13"/>
                  </a:lnTo>
                  <a:lnTo>
                    <a:pt x="10" y="0"/>
                  </a:lnTo>
                  <a:lnTo>
                    <a:pt x="0" y="5"/>
                  </a:lnTo>
                  <a:lnTo>
                    <a:pt x="5" y="20"/>
                  </a:lnTo>
                  <a:lnTo>
                    <a:pt x="6" y="20"/>
                  </a:lnTo>
                  <a:lnTo>
                    <a:pt x="5"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6" name="Freeform 338"/>
            <p:cNvSpPr>
              <a:spLocks/>
            </p:cNvSpPr>
            <p:nvPr userDrawn="1"/>
          </p:nvSpPr>
          <p:spPr bwMode="auto">
            <a:xfrm>
              <a:off x="5557" y="306"/>
              <a:ext cx="17" cy="20"/>
            </a:xfrm>
            <a:custGeom>
              <a:avLst/>
              <a:gdLst>
                <a:gd name="T0" fmla="*/ 4 w 17"/>
                <a:gd name="T1" fmla="*/ 20 h 20"/>
                <a:gd name="T2" fmla="*/ 5 w 17"/>
                <a:gd name="T3" fmla="*/ 19 h 20"/>
                <a:gd name="T4" fmla="*/ 17 w 17"/>
                <a:gd name="T5" fmla="*/ 15 h 20"/>
                <a:gd name="T6" fmla="*/ 12 w 17"/>
                <a:gd name="T7" fmla="*/ 0 h 20"/>
                <a:gd name="T8" fmla="*/ 0 w 17"/>
                <a:gd name="T9" fmla="*/ 4 h 20"/>
                <a:gd name="T10" fmla="*/ 4 w 17"/>
                <a:gd name="T11" fmla="*/ 20 h 20"/>
                <a:gd name="T12" fmla="*/ 4 w 17"/>
                <a:gd name="T13" fmla="*/ 20 h 20"/>
                <a:gd name="T14" fmla="*/ 5 w 17"/>
                <a:gd name="T15" fmla="*/ 20 h 20"/>
                <a:gd name="T16" fmla="*/ 5 w 17"/>
                <a:gd name="T17" fmla="*/ 19 h 20"/>
                <a:gd name="T18" fmla="*/ 4 w 17"/>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0">
                  <a:moveTo>
                    <a:pt x="4" y="20"/>
                  </a:moveTo>
                  <a:lnTo>
                    <a:pt x="5" y="19"/>
                  </a:lnTo>
                  <a:lnTo>
                    <a:pt x="17" y="15"/>
                  </a:lnTo>
                  <a:lnTo>
                    <a:pt x="12" y="0"/>
                  </a:lnTo>
                  <a:lnTo>
                    <a:pt x="0" y="4"/>
                  </a:lnTo>
                  <a:lnTo>
                    <a:pt x="4" y="20"/>
                  </a:lnTo>
                  <a:lnTo>
                    <a:pt x="5" y="20"/>
                  </a:lnTo>
                  <a:lnTo>
                    <a:pt x="5" y="19"/>
                  </a:lnTo>
                  <a:lnTo>
                    <a:pt x="4"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7" name="Freeform 339"/>
            <p:cNvSpPr>
              <a:spLocks/>
            </p:cNvSpPr>
            <p:nvPr userDrawn="1"/>
          </p:nvSpPr>
          <p:spPr bwMode="auto">
            <a:xfrm>
              <a:off x="5545" y="310"/>
              <a:ext cx="16" cy="18"/>
            </a:xfrm>
            <a:custGeom>
              <a:avLst/>
              <a:gdLst>
                <a:gd name="T0" fmla="*/ 3 w 16"/>
                <a:gd name="T1" fmla="*/ 18 h 18"/>
                <a:gd name="T2" fmla="*/ 3 w 16"/>
                <a:gd name="T3" fmla="*/ 18 h 18"/>
                <a:gd name="T4" fmla="*/ 16 w 16"/>
                <a:gd name="T5" fmla="*/ 16 h 18"/>
                <a:gd name="T6" fmla="*/ 13 w 16"/>
                <a:gd name="T7" fmla="*/ 0 h 18"/>
                <a:gd name="T8" fmla="*/ 0 w 16"/>
                <a:gd name="T9" fmla="*/ 3 h 18"/>
                <a:gd name="T10" fmla="*/ 3 w 16"/>
                <a:gd name="T11" fmla="*/ 18 h 18"/>
                <a:gd name="T12" fmla="*/ 3 w 16"/>
                <a:gd name="T13" fmla="*/ 18 h 18"/>
                <a:gd name="T14" fmla="*/ 3 w 16"/>
                <a:gd name="T15" fmla="*/ 18 h 18"/>
                <a:gd name="T16" fmla="*/ 3 w 16"/>
                <a:gd name="T17" fmla="*/ 1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8">
                  <a:moveTo>
                    <a:pt x="3" y="18"/>
                  </a:moveTo>
                  <a:lnTo>
                    <a:pt x="3" y="18"/>
                  </a:lnTo>
                  <a:lnTo>
                    <a:pt x="16" y="16"/>
                  </a:lnTo>
                  <a:lnTo>
                    <a:pt x="13" y="0"/>
                  </a:lnTo>
                  <a:lnTo>
                    <a:pt x="0" y="3"/>
                  </a:lnTo>
                  <a:lnTo>
                    <a:pt x="3"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8" name="Freeform 340"/>
            <p:cNvSpPr>
              <a:spLocks/>
            </p:cNvSpPr>
            <p:nvPr userDrawn="1"/>
          </p:nvSpPr>
          <p:spPr bwMode="auto">
            <a:xfrm>
              <a:off x="5533" y="313"/>
              <a:ext cx="15" cy="17"/>
            </a:xfrm>
            <a:custGeom>
              <a:avLst/>
              <a:gdLst>
                <a:gd name="T0" fmla="*/ 1 w 15"/>
                <a:gd name="T1" fmla="*/ 17 h 17"/>
                <a:gd name="T2" fmla="*/ 15 w 15"/>
                <a:gd name="T3" fmla="*/ 15 h 17"/>
                <a:gd name="T4" fmla="*/ 13 w 15"/>
                <a:gd name="T5" fmla="*/ 0 h 17"/>
                <a:gd name="T6" fmla="*/ 0 w 15"/>
                <a:gd name="T7" fmla="*/ 1 h 17"/>
                <a:gd name="T8" fmla="*/ 1 w 15"/>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1" y="17"/>
                  </a:moveTo>
                  <a:lnTo>
                    <a:pt x="15" y="15"/>
                  </a:lnTo>
                  <a:lnTo>
                    <a:pt x="13" y="0"/>
                  </a:lnTo>
                  <a:lnTo>
                    <a:pt x="0" y="1"/>
                  </a:lnTo>
                  <a:lnTo>
                    <a:pt x="1"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9" name="Freeform 341"/>
            <p:cNvSpPr>
              <a:spLocks/>
            </p:cNvSpPr>
            <p:nvPr userDrawn="1"/>
          </p:nvSpPr>
          <p:spPr bwMode="auto">
            <a:xfrm>
              <a:off x="5613" y="210"/>
              <a:ext cx="16" cy="16"/>
            </a:xfrm>
            <a:custGeom>
              <a:avLst/>
              <a:gdLst>
                <a:gd name="T0" fmla="*/ 15 w 16"/>
                <a:gd name="T1" fmla="*/ 16 h 16"/>
                <a:gd name="T2" fmla="*/ 15 w 16"/>
                <a:gd name="T3" fmla="*/ 14 h 16"/>
                <a:gd name="T4" fmla="*/ 16 w 16"/>
                <a:gd name="T5" fmla="*/ 0 h 16"/>
                <a:gd name="T6" fmla="*/ 0 w 16"/>
                <a:gd name="T7" fmla="*/ 0 h 16"/>
                <a:gd name="T8" fmla="*/ 0 w 16"/>
                <a:gd name="T9" fmla="*/ 13 h 16"/>
                <a:gd name="T10" fmla="*/ 15 w 16"/>
                <a:gd name="T11" fmla="*/ 16 h 16"/>
                <a:gd name="T12" fmla="*/ 15 w 16"/>
                <a:gd name="T13" fmla="*/ 16 h 16"/>
                <a:gd name="T14" fmla="*/ 15 w 16"/>
                <a:gd name="T15" fmla="*/ 14 h 16"/>
                <a:gd name="T16" fmla="*/ 15 w 16"/>
                <a:gd name="T17" fmla="*/ 14 h 16"/>
                <a:gd name="T18" fmla="*/ 15 w 16"/>
                <a:gd name="T19" fmla="*/ 1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16">
                  <a:moveTo>
                    <a:pt x="15" y="16"/>
                  </a:moveTo>
                  <a:lnTo>
                    <a:pt x="15" y="14"/>
                  </a:lnTo>
                  <a:lnTo>
                    <a:pt x="16" y="0"/>
                  </a:lnTo>
                  <a:lnTo>
                    <a:pt x="0" y="0"/>
                  </a:lnTo>
                  <a:lnTo>
                    <a:pt x="0" y="13"/>
                  </a:lnTo>
                  <a:lnTo>
                    <a:pt x="15" y="16"/>
                  </a:lnTo>
                  <a:lnTo>
                    <a:pt x="15" y="14"/>
                  </a:lnTo>
                  <a:lnTo>
                    <a:pt x="15"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0" name="Freeform 342"/>
            <p:cNvSpPr>
              <a:spLocks/>
            </p:cNvSpPr>
            <p:nvPr userDrawn="1"/>
          </p:nvSpPr>
          <p:spPr bwMode="auto">
            <a:xfrm>
              <a:off x="5611" y="223"/>
              <a:ext cx="17" cy="17"/>
            </a:xfrm>
            <a:custGeom>
              <a:avLst/>
              <a:gdLst>
                <a:gd name="T0" fmla="*/ 14 w 17"/>
                <a:gd name="T1" fmla="*/ 17 h 17"/>
                <a:gd name="T2" fmla="*/ 14 w 17"/>
                <a:gd name="T3" fmla="*/ 16 h 17"/>
                <a:gd name="T4" fmla="*/ 17 w 17"/>
                <a:gd name="T5" fmla="*/ 3 h 17"/>
                <a:gd name="T6" fmla="*/ 2 w 17"/>
                <a:gd name="T7" fmla="*/ 0 h 17"/>
                <a:gd name="T8" fmla="*/ 0 w 17"/>
                <a:gd name="T9" fmla="*/ 13 h 17"/>
                <a:gd name="T10" fmla="*/ 14 w 17"/>
                <a:gd name="T11" fmla="*/ 17 h 17"/>
                <a:gd name="T12" fmla="*/ 14 w 17"/>
                <a:gd name="T13" fmla="*/ 17 h 17"/>
                <a:gd name="T14" fmla="*/ 14 w 17"/>
                <a:gd name="T15" fmla="*/ 16 h 17"/>
                <a:gd name="T16" fmla="*/ 14 w 17"/>
                <a:gd name="T17" fmla="*/ 16 h 17"/>
                <a:gd name="T18" fmla="*/ 14 w 17"/>
                <a:gd name="T19" fmla="*/ 1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17">
                  <a:moveTo>
                    <a:pt x="14" y="17"/>
                  </a:moveTo>
                  <a:lnTo>
                    <a:pt x="14" y="16"/>
                  </a:lnTo>
                  <a:lnTo>
                    <a:pt x="17" y="3"/>
                  </a:lnTo>
                  <a:lnTo>
                    <a:pt x="2" y="0"/>
                  </a:lnTo>
                  <a:lnTo>
                    <a:pt x="0" y="13"/>
                  </a:lnTo>
                  <a:lnTo>
                    <a:pt x="14" y="17"/>
                  </a:lnTo>
                  <a:lnTo>
                    <a:pt x="14" y="16"/>
                  </a:lnTo>
                  <a:lnTo>
                    <a:pt x="14" y="1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1" name="Freeform 343"/>
            <p:cNvSpPr>
              <a:spLocks/>
            </p:cNvSpPr>
            <p:nvPr userDrawn="1"/>
          </p:nvSpPr>
          <p:spPr bwMode="auto">
            <a:xfrm>
              <a:off x="5607" y="235"/>
              <a:ext cx="18" cy="18"/>
            </a:xfrm>
            <a:custGeom>
              <a:avLst/>
              <a:gdLst>
                <a:gd name="T0" fmla="*/ 14 w 18"/>
                <a:gd name="T1" fmla="*/ 18 h 18"/>
                <a:gd name="T2" fmla="*/ 14 w 18"/>
                <a:gd name="T3" fmla="*/ 17 h 18"/>
                <a:gd name="T4" fmla="*/ 18 w 18"/>
                <a:gd name="T5" fmla="*/ 5 h 18"/>
                <a:gd name="T6" fmla="*/ 4 w 18"/>
                <a:gd name="T7" fmla="*/ 0 h 18"/>
                <a:gd name="T8" fmla="*/ 0 w 18"/>
                <a:gd name="T9" fmla="*/ 12 h 18"/>
                <a:gd name="T10" fmla="*/ 14 w 18"/>
                <a:gd name="T11" fmla="*/ 18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18">
                  <a:moveTo>
                    <a:pt x="14" y="18"/>
                  </a:moveTo>
                  <a:lnTo>
                    <a:pt x="14" y="17"/>
                  </a:lnTo>
                  <a:lnTo>
                    <a:pt x="18" y="5"/>
                  </a:lnTo>
                  <a:lnTo>
                    <a:pt x="4" y="0"/>
                  </a:lnTo>
                  <a:lnTo>
                    <a:pt x="0" y="12"/>
                  </a:lnTo>
                  <a:lnTo>
                    <a:pt x="14"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2" name="Freeform 344"/>
            <p:cNvSpPr>
              <a:spLocks/>
            </p:cNvSpPr>
            <p:nvPr userDrawn="1"/>
          </p:nvSpPr>
          <p:spPr bwMode="auto">
            <a:xfrm>
              <a:off x="5602" y="247"/>
              <a:ext cx="19" cy="18"/>
            </a:xfrm>
            <a:custGeom>
              <a:avLst/>
              <a:gdLst>
                <a:gd name="T0" fmla="*/ 13 w 19"/>
                <a:gd name="T1" fmla="*/ 18 h 18"/>
                <a:gd name="T2" fmla="*/ 14 w 19"/>
                <a:gd name="T3" fmla="*/ 17 h 18"/>
                <a:gd name="T4" fmla="*/ 19 w 19"/>
                <a:gd name="T5" fmla="*/ 6 h 18"/>
                <a:gd name="T6" fmla="*/ 5 w 19"/>
                <a:gd name="T7" fmla="*/ 0 h 18"/>
                <a:gd name="T8" fmla="*/ 0 w 19"/>
                <a:gd name="T9" fmla="*/ 12 h 18"/>
                <a:gd name="T10" fmla="*/ 13 w 19"/>
                <a:gd name="T11" fmla="*/ 18 h 18"/>
                <a:gd name="T12" fmla="*/ 13 w 19"/>
                <a:gd name="T13" fmla="*/ 18 h 18"/>
                <a:gd name="T14" fmla="*/ 13 w 19"/>
                <a:gd name="T15" fmla="*/ 18 h 18"/>
                <a:gd name="T16" fmla="*/ 14 w 19"/>
                <a:gd name="T17" fmla="*/ 17 h 18"/>
                <a:gd name="T18" fmla="*/ 13 w 19"/>
                <a:gd name="T19" fmla="*/ 18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18">
                  <a:moveTo>
                    <a:pt x="13" y="18"/>
                  </a:moveTo>
                  <a:lnTo>
                    <a:pt x="14" y="17"/>
                  </a:lnTo>
                  <a:lnTo>
                    <a:pt x="19" y="6"/>
                  </a:lnTo>
                  <a:lnTo>
                    <a:pt x="5" y="0"/>
                  </a:lnTo>
                  <a:lnTo>
                    <a:pt x="0" y="12"/>
                  </a:lnTo>
                  <a:lnTo>
                    <a:pt x="13" y="18"/>
                  </a:lnTo>
                  <a:lnTo>
                    <a:pt x="14" y="17"/>
                  </a:lnTo>
                  <a:lnTo>
                    <a:pt x="13"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3" name="Freeform 345"/>
            <p:cNvSpPr>
              <a:spLocks/>
            </p:cNvSpPr>
            <p:nvPr userDrawn="1"/>
          </p:nvSpPr>
          <p:spPr bwMode="auto">
            <a:xfrm>
              <a:off x="5595" y="257"/>
              <a:ext cx="20" cy="21"/>
            </a:xfrm>
            <a:custGeom>
              <a:avLst/>
              <a:gdLst>
                <a:gd name="T0" fmla="*/ 12 w 20"/>
                <a:gd name="T1" fmla="*/ 21 h 21"/>
                <a:gd name="T2" fmla="*/ 13 w 20"/>
                <a:gd name="T3" fmla="*/ 20 h 21"/>
                <a:gd name="T4" fmla="*/ 20 w 20"/>
                <a:gd name="T5" fmla="*/ 8 h 21"/>
                <a:gd name="T6" fmla="*/ 7 w 20"/>
                <a:gd name="T7" fmla="*/ 0 h 21"/>
                <a:gd name="T8" fmla="*/ 0 w 20"/>
                <a:gd name="T9" fmla="*/ 12 h 21"/>
                <a:gd name="T10" fmla="*/ 12 w 20"/>
                <a:gd name="T11" fmla="*/ 21 h 21"/>
                <a:gd name="T12" fmla="*/ 12 w 20"/>
                <a:gd name="T13" fmla="*/ 21 h 21"/>
                <a:gd name="T14" fmla="*/ 13 w 20"/>
                <a:gd name="T15" fmla="*/ 20 h 21"/>
                <a:gd name="T16" fmla="*/ 13 w 20"/>
                <a:gd name="T17" fmla="*/ 20 h 21"/>
                <a:gd name="T18" fmla="*/ 12 w 20"/>
                <a:gd name="T19" fmla="*/ 21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1">
                  <a:moveTo>
                    <a:pt x="12" y="21"/>
                  </a:moveTo>
                  <a:lnTo>
                    <a:pt x="13" y="20"/>
                  </a:lnTo>
                  <a:lnTo>
                    <a:pt x="20" y="8"/>
                  </a:lnTo>
                  <a:lnTo>
                    <a:pt x="7" y="0"/>
                  </a:lnTo>
                  <a:lnTo>
                    <a:pt x="0" y="12"/>
                  </a:lnTo>
                  <a:lnTo>
                    <a:pt x="12" y="21"/>
                  </a:lnTo>
                  <a:lnTo>
                    <a:pt x="13" y="20"/>
                  </a:lnTo>
                  <a:lnTo>
                    <a:pt x="12" y="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4" name="Freeform 346"/>
            <p:cNvSpPr>
              <a:spLocks/>
            </p:cNvSpPr>
            <p:nvPr userDrawn="1"/>
          </p:nvSpPr>
          <p:spPr bwMode="auto">
            <a:xfrm>
              <a:off x="5587" y="268"/>
              <a:ext cx="20" cy="20"/>
            </a:xfrm>
            <a:custGeom>
              <a:avLst/>
              <a:gdLst>
                <a:gd name="T0" fmla="*/ 12 w 20"/>
                <a:gd name="T1" fmla="*/ 20 h 20"/>
                <a:gd name="T2" fmla="*/ 12 w 20"/>
                <a:gd name="T3" fmla="*/ 20 h 20"/>
                <a:gd name="T4" fmla="*/ 20 w 20"/>
                <a:gd name="T5" fmla="*/ 10 h 20"/>
                <a:gd name="T6" fmla="*/ 8 w 20"/>
                <a:gd name="T7" fmla="*/ 0 h 20"/>
                <a:gd name="T8" fmla="*/ 0 w 20"/>
                <a:gd name="T9" fmla="*/ 9 h 20"/>
                <a:gd name="T10" fmla="*/ 12 w 20"/>
                <a:gd name="T11" fmla="*/ 20 h 20"/>
                <a:gd name="T12" fmla="*/ 12 w 20"/>
                <a:gd name="T13" fmla="*/ 20 h 20"/>
                <a:gd name="T14" fmla="*/ 12 w 20"/>
                <a:gd name="T15" fmla="*/ 20 h 20"/>
                <a:gd name="T16" fmla="*/ 12 w 20"/>
                <a:gd name="T17" fmla="*/ 2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0">
                  <a:moveTo>
                    <a:pt x="12" y="20"/>
                  </a:moveTo>
                  <a:lnTo>
                    <a:pt x="12" y="20"/>
                  </a:lnTo>
                  <a:lnTo>
                    <a:pt x="20" y="10"/>
                  </a:lnTo>
                  <a:lnTo>
                    <a:pt x="8" y="0"/>
                  </a:lnTo>
                  <a:lnTo>
                    <a:pt x="0" y="9"/>
                  </a:lnTo>
                  <a:lnTo>
                    <a:pt x="12"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5" name="Freeform 347"/>
            <p:cNvSpPr>
              <a:spLocks/>
            </p:cNvSpPr>
            <p:nvPr userDrawn="1"/>
          </p:nvSpPr>
          <p:spPr bwMode="auto">
            <a:xfrm>
              <a:off x="5579" y="277"/>
              <a:ext cx="20" cy="20"/>
            </a:xfrm>
            <a:custGeom>
              <a:avLst/>
              <a:gdLst>
                <a:gd name="T0" fmla="*/ 9 w 20"/>
                <a:gd name="T1" fmla="*/ 20 h 20"/>
                <a:gd name="T2" fmla="*/ 11 w 20"/>
                <a:gd name="T3" fmla="*/ 20 h 20"/>
                <a:gd name="T4" fmla="*/ 20 w 20"/>
                <a:gd name="T5" fmla="*/ 11 h 20"/>
                <a:gd name="T6" fmla="*/ 9 w 20"/>
                <a:gd name="T7" fmla="*/ 0 h 20"/>
                <a:gd name="T8" fmla="*/ 0 w 20"/>
                <a:gd name="T9" fmla="*/ 8 h 20"/>
                <a:gd name="T10" fmla="*/ 9 w 20"/>
                <a:gd name="T11" fmla="*/ 20 h 20"/>
                <a:gd name="T12" fmla="*/ 9 w 20"/>
                <a:gd name="T13" fmla="*/ 20 h 20"/>
                <a:gd name="T14" fmla="*/ 9 w 20"/>
                <a:gd name="T15" fmla="*/ 20 h 20"/>
                <a:gd name="T16" fmla="*/ 11 w 20"/>
                <a:gd name="T17" fmla="*/ 20 h 20"/>
                <a:gd name="T18" fmla="*/ 9 w 20"/>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9" y="20"/>
                  </a:moveTo>
                  <a:lnTo>
                    <a:pt x="11" y="20"/>
                  </a:lnTo>
                  <a:lnTo>
                    <a:pt x="20" y="11"/>
                  </a:lnTo>
                  <a:lnTo>
                    <a:pt x="9" y="0"/>
                  </a:lnTo>
                  <a:lnTo>
                    <a:pt x="0" y="8"/>
                  </a:lnTo>
                  <a:lnTo>
                    <a:pt x="9" y="20"/>
                  </a:lnTo>
                  <a:lnTo>
                    <a:pt x="11" y="20"/>
                  </a:lnTo>
                  <a:lnTo>
                    <a:pt x="9"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6" name="Freeform 348"/>
            <p:cNvSpPr>
              <a:spLocks/>
            </p:cNvSpPr>
            <p:nvPr userDrawn="1"/>
          </p:nvSpPr>
          <p:spPr bwMode="auto">
            <a:xfrm>
              <a:off x="5569" y="285"/>
              <a:ext cx="19" cy="21"/>
            </a:xfrm>
            <a:custGeom>
              <a:avLst/>
              <a:gdLst>
                <a:gd name="T0" fmla="*/ 8 w 19"/>
                <a:gd name="T1" fmla="*/ 21 h 21"/>
                <a:gd name="T2" fmla="*/ 9 w 19"/>
                <a:gd name="T3" fmla="*/ 20 h 21"/>
                <a:gd name="T4" fmla="*/ 19 w 19"/>
                <a:gd name="T5" fmla="*/ 12 h 21"/>
                <a:gd name="T6" fmla="*/ 10 w 19"/>
                <a:gd name="T7" fmla="*/ 0 h 21"/>
                <a:gd name="T8" fmla="*/ 0 w 19"/>
                <a:gd name="T9" fmla="*/ 8 h 21"/>
                <a:gd name="T10" fmla="*/ 8 w 19"/>
                <a:gd name="T11" fmla="*/ 21 h 21"/>
                <a:gd name="T12" fmla="*/ 8 w 19"/>
                <a:gd name="T13" fmla="*/ 21 h 21"/>
                <a:gd name="T14" fmla="*/ 9 w 19"/>
                <a:gd name="T15" fmla="*/ 20 h 21"/>
                <a:gd name="T16" fmla="*/ 9 w 19"/>
                <a:gd name="T17" fmla="*/ 20 h 21"/>
                <a:gd name="T18" fmla="*/ 8 w 19"/>
                <a:gd name="T19" fmla="*/ 21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21">
                  <a:moveTo>
                    <a:pt x="8" y="21"/>
                  </a:moveTo>
                  <a:lnTo>
                    <a:pt x="9" y="20"/>
                  </a:lnTo>
                  <a:lnTo>
                    <a:pt x="19" y="12"/>
                  </a:lnTo>
                  <a:lnTo>
                    <a:pt x="10" y="0"/>
                  </a:lnTo>
                  <a:lnTo>
                    <a:pt x="0" y="8"/>
                  </a:lnTo>
                  <a:lnTo>
                    <a:pt x="8" y="21"/>
                  </a:lnTo>
                  <a:lnTo>
                    <a:pt x="9" y="20"/>
                  </a:lnTo>
                  <a:lnTo>
                    <a:pt x="8" y="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7" name="Freeform 349"/>
            <p:cNvSpPr>
              <a:spLocks/>
            </p:cNvSpPr>
            <p:nvPr userDrawn="1"/>
          </p:nvSpPr>
          <p:spPr bwMode="auto">
            <a:xfrm>
              <a:off x="5558" y="292"/>
              <a:ext cx="19" cy="19"/>
            </a:xfrm>
            <a:custGeom>
              <a:avLst/>
              <a:gdLst>
                <a:gd name="T0" fmla="*/ 7 w 19"/>
                <a:gd name="T1" fmla="*/ 19 h 19"/>
                <a:gd name="T2" fmla="*/ 8 w 19"/>
                <a:gd name="T3" fmla="*/ 19 h 19"/>
                <a:gd name="T4" fmla="*/ 19 w 19"/>
                <a:gd name="T5" fmla="*/ 14 h 19"/>
                <a:gd name="T6" fmla="*/ 12 w 19"/>
                <a:gd name="T7" fmla="*/ 0 h 19"/>
                <a:gd name="T8" fmla="*/ 0 w 19"/>
                <a:gd name="T9" fmla="*/ 5 h 19"/>
                <a:gd name="T10" fmla="*/ 7 w 19"/>
                <a:gd name="T11" fmla="*/ 19 h 19"/>
                <a:gd name="T12" fmla="*/ 7 w 19"/>
                <a:gd name="T13" fmla="*/ 19 h 19"/>
                <a:gd name="T14" fmla="*/ 7 w 19"/>
                <a:gd name="T15" fmla="*/ 19 h 19"/>
                <a:gd name="T16" fmla="*/ 8 w 19"/>
                <a:gd name="T17" fmla="*/ 19 h 19"/>
                <a:gd name="T18" fmla="*/ 7 w 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19">
                  <a:moveTo>
                    <a:pt x="7" y="19"/>
                  </a:moveTo>
                  <a:lnTo>
                    <a:pt x="8" y="19"/>
                  </a:lnTo>
                  <a:lnTo>
                    <a:pt x="19" y="14"/>
                  </a:lnTo>
                  <a:lnTo>
                    <a:pt x="12" y="0"/>
                  </a:lnTo>
                  <a:lnTo>
                    <a:pt x="0" y="5"/>
                  </a:lnTo>
                  <a:lnTo>
                    <a:pt x="7" y="19"/>
                  </a:lnTo>
                  <a:lnTo>
                    <a:pt x="8" y="19"/>
                  </a:lnTo>
                  <a:lnTo>
                    <a:pt x="7" y="1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 name="Freeform 350"/>
            <p:cNvSpPr>
              <a:spLocks/>
            </p:cNvSpPr>
            <p:nvPr userDrawn="1"/>
          </p:nvSpPr>
          <p:spPr bwMode="auto">
            <a:xfrm>
              <a:off x="5548" y="297"/>
              <a:ext cx="17" cy="20"/>
            </a:xfrm>
            <a:custGeom>
              <a:avLst/>
              <a:gdLst>
                <a:gd name="T0" fmla="*/ 4 w 17"/>
                <a:gd name="T1" fmla="*/ 20 h 20"/>
                <a:gd name="T2" fmla="*/ 5 w 17"/>
                <a:gd name="T3" fmla="*/ 20 h 20"/>
                <a:gd name="T4" fmla="*/ 17 w 17"/>
                <a:gd name="T5" fmla="*/ 14 h 20"/>
                <a:gd name="T6" fmla="*/ 11 w 17"/>
                <a:gd name="T7" fmla="*/ 0 h 20"/>
                <a:gd name="T8" fmla="*/ 0 w 17"/>
                <a:gd name="T9" fmla="*/ 5 h 20"/>
                <a:gd name="T10" fmla="*/ 4 w 17"/>
                <a:gd name="T11" fmla="*/ 20 h 20"/>
                <a:gd name="T12" fmla="*/ 4 w 17"/>
                <a:gd name="T13" fmla="*/ 20 h 20"/>
                <a:gd name="T14" fmla="*/ 5 w 17"/>
                <a:gd name="T15" fmla="*/ 20 h 20"/>
                <a:gd name="T16" fmla="*/ 5 w 17"/>
                <a:gd name="T17" fmla="*/ 20 h 20"/>
                <a:gd name="T18" fmla="*/ 4 w 17"/>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0">
                  <a:moveTo>
                    <a:pt x="4" y="20"/>
                  </a:moveTo>
                  <a:lnTo>
                    <a:pt x="5" y="20"/>
                  </a:lnTo>
                  <a:lnTo>
                    <a:pt x="17" y="14"/>
                  </a:lnTo>
                  <a:lnTo>
                    <a:pt x="11" y="0"/>
                  </a:lnTo>
                  <a:lnTo>
                    <a:pt x="0" y="5"/>
                  </a:lnTo>
                  <a:lnTo>
                    <a:pt x="4" y="20"/>
                  </a:lnTo>
                  <a:lnTo>
                    <a:pt x="5" y="20"/>
                  </a:lnTo>
                  <a:lnTo>
                    <a:pt x="4"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 name="Freeform 351"/>
            <p:cNvSpPr>
              <a:spLocks/>
            </p:cNvSpPr>
            <p:nvPr userDrawn="1"/>
          </p:nvSpPr>
          <p:spPr bwMode="auto">
            <a:xfrm>
              <a:off x="5536" y="301"/>
              <a:ext cx="16" cy="18"/>
            </a:xfrm>
            <a:custGeom>
              <a:avLst/>
              <a:gdLst>
                <a:gd name="T0" fmla="*/ 2 w 16"/>
                <a:gd name="T1" fmla="*/ 18 h 18"/>
                <a:gd name="T2" fmla="*/ 2 w 16"/>
                <a:gd name="T3" fmla="*/ 18 h 18"/>
                <a:gd name="T4" fmla="*/ 16 w 16"/>
                <a:gd name="T5" fmla="*/ 16 h 18"/>
                <a:gd name="T6" fmla="*/ 13 w 16"/>
                <a:gd name="T7" fmla="*/ 0 h 18"/>
                <a:gd name="T8" fmla="*/ 0 w 16"/>
                <a:gd name="T9" fmla="*/ 2 h 18"/>
                <a:gd name="T10" fmla="*/ 2 w 16"/>
                <a:gd name="T11" fmla="*/ 18 h 18"/>
                <a:gd name="T12" fmla="*/ 2 w 16"/>
                <a:gd name="T13" fmla="*/ 18 h 18"/>
                <a:gd name="T14" fmla="*/ 2 w 16"/>
                <a:gd name="T15" fmla="*/ 18 h 18"/>
                <a:gd name="T16" fmla="*/ 2 w 16"/>
                <a:gd name="T17" fmla="*/ 1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8">
                  <a:moveTo>
                    <a:pt x="2" y="18"/>
                  </a:moveTo>
                  <a:lnTo>
                    <a:pt x="2" y="18"/>
                  </a:lnTo>
                  <a:lnTo>
                    <a:pt x="16" y="16"/>
                  </a:lnTo>
                  <a:lnTo>
                    <a:pt x="13" y="0"/>
                  </a:lnTo>
                  <a:lnTo>
                    <a:pt x="0" y="2"/>
                  </a:lnTo>
                  <a:lnTo>
                    <a:pt x="2"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 name="Freeform 352"/>
            <p:cNvSpPr>
              <a:spLocks/>
            </p:cNvSpPr>
            <p:nvPr userDrawn="1"/>
          </p:nvSpPr>
          <p:spPr bwMode="auto">
            <a:xfrm>
              <a:off x="5524" y="303"/>
              <a:ext cx="14" cy="16"/>
            </a:xfrm>
            <a:custGeom>
              <a:avLst/>
              <a:gdLst>
                <a:gd name="T0" fmla="*/ 1 w 14"/>
                <a:gd name="T1" fmla="*/ 16 h 16"/>
                <a:gd name="T2" fmla="*/ 14 w 14"/>
                <a:gd name="T3" fmla="*/ 16 h 16"/>
                <a:gd name="T4" fmla="*/ 13 w 14"/>
                <a:gd name="T5" fmla="*/ 0 h 16"/>
                <a:gd name="T6" fmla="*/ 0 w 14"/>
                <a:gd name="T7" fmla="*/ 2 h 16"/>
                <a:gd name="T8" fmla="*/ 1 w 14"/>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1" y="16"/>
                  </a:moveTo>
                  <a:lnTo>
                    <a:pt x="14" y="16"/>
                  </a:lnTo>
                  <a:lnTo>
                    <a:pt x="13" y="0"/>
                  </a:lnTo>
                  <a:lnTo>
                    <a:pt x="0" y="2"/>
                  </a:lnTo>
                  <a:lnTo>
                    <a:pt x="1"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 name="Rectangle 353"/>
            <p:cNvSpPr>
              <a:spLocks noChangeArrowheads="1"/>
            </p:cNvSpPr>
            <p:nvPr userDrawn="1"/>
          </p:nvSpPr>
          <p:spPr bwMode="auto">
            <a:xfrm>
              <a:off x="5634" y="212"/>
              <a:ext cx="62"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GB" altLang="en-US" smtClean="0"/>
            </a:p>
          </p:txBody>
        </p:sp>
        <p:sp>
          <p:nvSpPr>
            <p:cNvPr id="1172" name="Rectangle 354"/>
            <p:cNvSpPr>
              <a:spLocks noChangeArrowheads="1"/>
            </p:cNvSpPr>
            <p:nvPr userDrawn="1"/>
          </p:nvSpPr>
          <p:spPr bwMode="auto">
            <a:xfrm>
              <a:off x="5625" y="203"/>
              <a:ext cx="63" cy="1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GB" altLang="en-US" smtClean="0"/>
            </a:p>
          </p:txBody>
        </p:sp>
        <p:sp>
          <p:nvSpPr>
            <p:cNvPr id="1173" name="Freeform 355"/>
            <p:cNvSpPr>
              <a:spLocks/>
            </p:cNvSpPr>
            <p:nvPr userDrawn="1"/>
          </p:nvSpPr>
          <p:spPr bwMode="auto">
            <a:xfrm>
              <a:off x="5644" y="197"/>
              <a:ext cx="31" cy="33"/>
            </a:xfrm>
            <a:custGeom>
              <a:avLst/>
              <a:gdLst>
                <a:gd name="T0" fmla="*/ 31 w 31"/>
                <a:gd name="T1" fmla="*/ 15 h 33"/>
                <a:gd name="T2" fmla="*/ 31 w 31"/>
                <a:gd name="T3" fmla="*/ 14 h 33"/>
                <a:gd name="T4" fmla="*/ 31 w 31"/>
                <a:gd name="T5" fmla="*/ 11 h 33"/>
                <a:gd name="T6" fmla="*/ 30 w 31"/>
                <a:gd name="T7" fmla="*/ 10 h 33"/>
                <a:gd name="T8" fmla="*/ 29 w 31"/>
                <a:gd name="T9" fmla="*/ 7 h 33"/>
                <a:gd name="T10" fmla="*/ 29 w 31"/>
                <a:gd name="T11" fmla="*/ 6 h 33"/>
                <a:gd name="T12" fmla="*/ 26 w 31"/>
                <a:gd name="T13" fmla="*/ 5 h 33"/>
                <a:gd name="T14" fmla="*/ 25 w 31"/>
                <a:gd name="T15" fmla="*/ 4 h 33"/>
                <a:gd name="T16" fmla="*/ 23 w 31"/>
                <a:gd name="T17" fmla="*/ 2 h 33"/>
                <a:gd name="T18" fmla="*/ 22 w 31"/>
                <a:gd name="T19" fmla="*/ 2 h 33"/>
                <a:gd name="T20" fmla="*/ 19 w 31"/>
                <a:gd name="T21" fmla="*/ 1 h 33"/>
                <a:gd name="T22" fmla="*/ 18 w 31"/>
                <a:gd name="T23" fmla="*/ 1 h 33"/>
                <a:gd name="T24" fmla="*/ 15 w 31"/>
                <a:gd name="T25" fmla="*/ 0 h 33"/>
                <a:gd name="T26" fmla="*/ 13 w 31"/>
                <a:gd name="T27" fmla="*/ 1 h 33"/>
                <a:gd name="T28" fmla="*/ 11 w 31"/>
                <a:gd name="T29" fmla="*/ 1 h 33"/>
                <a:gd name="T30" fmla="*/ 9 w 31"/>
                <a:gd name="T31" fmla="*/ 2 h 33"/>
                <a:gd name="T32" fmla="*/ 8 w 31"/>
                <a:gd name="T33" fmla="*/ 2 h 33"/>
                <a:gd name="T34" fmla="*/ 5 w 31"/>
                <a:gd name="T35" fmla="*/ 4 h 33"/>
                <a:gd name="T36" fmla="*/ 4 w 31"/>
                <a:gd name="T37" fmla="*/ 5 h 33"/>
                <a:gd name="T38" fmla="*/ 2 w 31"/>
                <a:gd name="T39" fmla="*/ 6 h 33"/>
                <a:gd name="T40" fmla="*/ 1 w 31"/>
                <a:gd name="T41" fmla="*/ 7 h 33"/>
                <a:gd name="T42" fmla="*/ 1 w 31"/>
                <a:gd name="T43" fmla="*/ 10 h 33"/>
                <a:gd name="T44" fmla="*/ 0 w 31"/>
                <a:gd name="T45" fmla="*/ 11 h 33"/>
                <a:gd name="T46" fmla="*/ 0 w 31"/>
                <a:gd name="T47" fmla="*/ 14 h 33"/>
                <a:gd name="T48" fmla="*/ 0 w 31"/>
                <a:gd name="T49" fmla="*/ 15 h 33"/>
                <a:gd name="T50" fmla="*/ 0 w 31"/>
                <a:gd name="T51" fmla="*/ 18 h 33"/>
                <a:gd name="T52" fmla="*/ 0 w 31"/>
                <a:gd name="T53" fmla="*/ 21 h 33"/>
                <a:gd name="T54" fmla="*/ 1 w 31"/>
                <a:gd name="T55" fmla="*/ 22 h 33"/>
                <a:gd name="T56" fmla="*/ 1 w 31"/>
                <a:gd name="T57" fmla="*/ 25 h 33"/>
                <a:gd name="T58" fmla="*/ 2 w 31"/>
                <a:gd name="T59" fmla="*/ 26 h 33"/>
                <a:gd name="T60" fmla="*/ 4 w 31"/>
                <a:gd name="T61" fmla="*/ 27 h 33"/>
                <a:gd name="T62" fmla="*/ 5 w 31"/>
                <a:gd name="T63" fmla="*/ 29 h 33"/>
                <a:gd name="T64" fmla="*/ 8 w 31"/>
                <a:gd name="T65" fmla="*/ 30 h 33"/>
                <a:gd name="T66" fmla="*/ 9 w 31"/>
                <a:gd name="T67" fmla="*/ 31 h 33"/>
                <a:gd name="T68" fmla="*/ 11 w 31"/>
                <a:gd name="T69" fmla="*/ 31 h 33"/>
                <a:gd name="T70" fmla="*/ 13 w 31"/>
                <a:gd name="T71" fmla="*/ 33 h 33"/>
                <a:gd name="T72" fmla="*/ 15 w 31"/>
                <a:gd name="T73" fmla="*/ 33 h 33"/>
                <a:gd name="T74" fmla="*/ 18 w 31"/>
                <a:gd name="T75" fmla="*/ 33 h 33"/>
                <a:gd name="T76" fmla="*/ 19 w 31"/>
                <a:gd name="T77" fmla="*/ 31 h 33"/>
                <a:gd name="T78" fmla="*/ 22 w 31"/>
                <a:gd name="T79" fmla="*/ 31 h 33"/>
                <a:gd name="T80" fmla="*/ 23 w 31"/>
                <a:gd name="T81" fmla="*/ 30 h 33"/>
                <a:gd name="T82" fmla="*/ 25 w 31"/>
                <a:gd name="T83" fmla="*/ 29 h 33"/>
                <a:gd name="T84" fmla="*/ 26 w 31"/>
                <a:gd name="T85" fmla="*/ 27 h 33"/>
                <a:gd name="T86" fmla="*/ 29 w 31"/>
                <a:gd name="T87" fmla="*/ 26 h 33"/>
                <a:gd name="T88" fmla="*/ 29 w 31"/>
                <a:gd name="T89" fmla="*/ 25 h 33"/>
                <a:gd name="T90" fmla="*/ 30 w 31"/>
                <a:gd name="T91" fmla="*/ 22 h 33"/>
                <a:gd name="T92" fmla="*/ 31 w 31"/>
                <a:gd name="T93" fmla="*/ 21 h 33"/>
                <a:gd name="T94" fmla="*/ 31 w 31"/>
                <a:gd name="T95" fmla="*/ 18 h 33"/>
                <a:gd name="T96" fmla="*/ 31 w 31"/>
                <a:gd name="T97" fmla="*/ 15 h 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3">
                  <a:moveTo>
                    <a:pt x="31" y="15"/>
                  </a:moveTo>
                  <a:lnTo>
                    <a:pt x="31" y="14"/>
                  </a:lnTo>
                  <a:lnTo>
                    <a:pt x="31" y="11"/>
                  </a:lnTo>
                  <a:lnTo>
                    <a:pt x="30" y="10"/>
                  </a:lnTo>
                  <a:lnTo>
                    <a:pt x="29" y="7"/>
                  </a:lnTo>
                  <a:lnTo>
                    <a:pt x="29" y="6"/>
                  </a:lnTo>
                  <a:lnTo>
                    <a:pt x="26" y="5"/>
                  </a:lnTo>
                  <a:lnTo>
                    <a:pt x="25" y="4"/>
                  </a:lnTo>
                  <a:lnTo>
                    <a:pt x="23" y="2"/>
                  </a:lnTo>
                  <a:lnTo>
                    <a:pt x="22" y="2"/>
                  </a:lnTo>
                  <a:lnTo>
                    <a:pt x="19" y="1"/>
                  </a:lnTo>
                  <a:lnTo>
                    <a:pt x="18" y="1"/>
                  </a:lnTo>
                  <a:lnTo>
                    <a:pt x="15" y="0"/>
                  </a:lnTo>
                  <a:lnTo>
                    <a:pt x="13" y="1"/>
                  </a:lnTo>
                  <a:lnTo>
                    <a:pt x="11" y="1"/>
                  </a:lnTo>
                  <a:lnTo>
                    <a:pt x="9" y="2"/>
                  </a:lnTo>
                  <a:lnTo>
                    <a:pt x="8" y="2"/>
                  </a:lnTo>
                  <a:lnTo>
                    <a:pt x="5" y="4"/>
                  </a:lnTo>
                  <a:lnTo>
                    <a:pt x="4" y="5"/>
                  </a:lnTo>
                  <a:lnTo>
                    <a:pt x="2" y="6"/>
                  </a:lnTo>
                  <a:lnTo>
                    <a:pt x="1" y="7"/>
                  </a:lnTo>
                  <a:lnTo>
                    <a:pt x="1" y="10"/>
                  </a:lnTo>
                  <a:lnTo>
                    <a:pt x="0" y="11"/>
                  </a:lnTo>
                  <a:lnTo>
                    <a:pt x="0" y="14"/>
                  </a:lnTo>
                  <a:lnTo>
                    <a:pt x="0" y="15"/>
                  </a:lnTo>
                  <a:lnTo>
                    <a:pt x="0" y="18"/>
                  </a:lnTo>
                  <a:lnTo>
                    <a:pt x="0" y="21"/>
                  </a:lnTo>
                  <a:lnTo>
                    <a:pt x="1" y="22"/>
                  </a:lnTo>
                  <a:lnTo>
                    <a:pt x="1" y="25"/>
                  </a:lnTo>
                  <a:lnTo>
                    <a:pt x="2" y="26"/>
                  </a:lnTo>
                  <a:lnTo>
                    <a:pt x="4" y="27"/>
                  </a:lnTo>
                  <a:lnTo>
                    <a:pt x="5" y="29"/>
                  </a:lnTo>
                  <a:lnTo>
                    <a:pt x="8" y="30"/>
                  </a:lnTo>
                  <a:lnTo>
                    <a:pt x="9" y="31"/>
                  </a:lnTo>
                  <a:lnTo>
                    <a:pt x="11" y="31"/>
                  </a:lnTo>
                  <a:lnTo>
                    <a:pt x="13" y="33"/>
                  </a:lnTo>
                  <a:lnTo>
                    <a:pt x="15" y="33"/>
                  </a:lnTo>
                  <a:lnTo>
                    <a:pt x="18" y="33"/>
                  </a:lnTo>
                  <a:lnTo>
                    <a:pt x="19" y="31"/>
                  </a:lnTo>
                  <a:lnTo>
                    <a:pt x="22" y="31"/>
                  </a:lnTo>
                  <a:lnTo>
                    <a:pt x="23" y="30"/>
                  </a:lnTo>
                  <a:lnTo>
                    <a:pt x="25" y="29"/>
                  </a:lnTo>
                  <a:lnTo>
                    <a:pt x="26" y="27"/>
                  </a:lnTo>
                  <a:lnTo>
                    <a:pt x="29" y="26"/>
                  </a:lnTo>
                  <a:lnTo>
                    <a:pt x="29" y="25"/>
                  </a:lnTo>
                  <a:lnTo>
                    <a:pt x="30" y="22"/>
                  </a:lnTo>
                  <a:lnTo>
                    <a:pt x="31" y="21"/>
                  </a:lnTo>
                  <a:lnTo>
                    <a:pt x="31" y="18"/>
                  </a:lnTo>
                  <a:lnTo>
                    <a:pt x="3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 name="Freeform 356"/>
            <p:cNvSpPr>
              <a:spLocks/>
            </p:cNvSpPr>
            <p:nvPr userDrawn="1"/>
          </p:nvSpPr>
          <p:spPr bwMode="auto">
            <a:xfrm>
              <a:off x="5352" y="42"/>
              <a:ext cx="55" cy="78"/>
            </a:xfrm>
            <a:custGeom>
              <a:avLst/>
              <a:gdLst>
                <a:gd name="T0" fmla="*/ 23 w 55"/>
                <a:gd name="T1" fmla="*/ 78 h 78"/>
                <a:gd name="T2" fmla="*/ 23 w 55"/>
                <a:gd name="T3" fmla="*/ 78 h 78"/>
                <a:gd name="T4" fmla="*/ 30 w 55"/>
                <a:gd name="T5" fmla="*/ 54 h 78"/>
                <a:gd name="T6" fmla="*/ 36 w 55"/>
                <a:gd name="T7" fmla="*/ 38 h 78"/>
                <a:gd name="T8" fmla="*/ 39 w 55"/>
                <a:gd name="T9" fmla="*/ 33 h 78"/>
                <a:gd name="T10" fmla="*/ 43 w 55"/>
                <a:gd name="T11" fmla="*/ 29 h 78"/>
                <a:gd name="T12" fmla="*/ 47 w 55"/>
                <a:gd name="T13" fmla="*/ 25 h 78"/>
                <a:gd name="T14" fmla="*/ 55 w 55"/>
                <a:gd name="T15" fmla="*/ 21 h 78"/>
                <a:gd name="T16" fmla="*/ 43 w 55"/>
                <a:gd name="T17" fmla="*/ 0 h 78"/>
                <a:gd name="T18" fmla="*/ 34 w 55"/>
                <a:gd name="T19" fmla="*/ 5 h 78"/>
                <a:gd name="T20" fmla="*/ 26 w 55"/>
                <a:gd name="T21" fmla="*/ 12 h 78"/>
                <a:gd name="T22" fmla="*/ 19 w 55"/>
                <a:gd name="T23" fmla="*/ 19 h 78"/>
                <a:gd name="T24" fmla="*/ 14 w 55"/>
                <a:gd name="T25" fmla="*/ 28 h 78"/>
                <a:gd name="T26" fmla="*/ 7 w 55"/>
                <a:gd name="T27" fmla="*/ 46 h 78"/>
                <a:gd name="T28" fmla="*/ 0 w 55"/>
                <a:gd name="T29" fmla="*/ 71 h 78"/>
                <a:gd name="T30" fmla="*/ 0 w 55"/>
                <a:gd name="T31" fmla="*/ 71 h 78"/>
                <a:gd name="T32" fmla="*/ 23 w 55"/>
                <a:gd name="T33" fmla="*/ 78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78">
                  <a:moveTo>
                    <a:pt x="23" y="78"/>
                  </a:moveTo>
                  <a:lnTo>
                    <a:pt x="23" y="78"/>
                  </a:lnTo>
                  <a:lnTo>
                    <a:pt x="30" y="54"/>
                  </a:lnTo>
                  <a:lnTo>
                    <a:pt x="36" y="38"/>
                  </a:lnTo>
                  <a:lnTo>
                    <a:pt x="39" y="33"/>
                  </a:lnTo>
                  <a:lnTo>
                    <a:pt x="43" y="29"/>
                  </a:lnTo>
                  <a:lnTo>
                    <a:pt x="47" y="25"/>
                  </a:lnTo>
                  <a:lnTo>
                    <a:pt x="55" y="21"/>
                  </a:lnTo>
                  <a:lnTo>
                    <a:pt x="43" y="0"/>
                  </a:lnTo>
                  <a:lnTo>
                    <a:pt x="34" y="5"/>
                  </a:lnTo>
                  <a:lnTo>
                    <a:pt x="26" y="12"/>
                  </a:lnTo>
                  <a:lnTo>
                    <a:pt x="19" y="19"/>
                  </a:lnTo>
                  <a:lnTo>
                    <a:pt x="14" y="28"/>
                  </a:lnTo>
                  <a:lnTo>
                    <a:pt x="7" y="46"/>
                  </a:lnTo>
                  <a:lnTo>
                    <a:pt x="0" y="71"/>
                  </a:lnTo>
                  <a:lnTo>
                    <a:pt x="23" y="7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 name="Freeform 357"/>
            <p:cNvSpPr>
              <a:spLocks/>
            </p:cNvSpPr>
            <p:nvPr userDrawn="1"/>
          </p:nvSpPr>
          <p:spPr bwMode="auto">
            <a:xfrm>
              <a:off x="5298" y="113"/>
              <a:ext cx="77" cy="198"/>
            </a:xfrm>
            <a:custGeom>
              <a:avLst/>
              <a:gdLst>
                <a:gd name="T0" fmla="*/ 0 w 77"/>
                <a:gd name="T1" fmla="*/ 192 h 198"/>
                <a:gd name="T2" fmla="*/ 22 w 77"/>
                <a:gd name="T3" fmla="*/ 198 h 198"/>
                <a:gd name="T4" fmla="*/ 77 w 77"/>
                <a:gd name="T5" fmla="*/ 7 h 198"/>
                <a:gd name="T6" fmla="*/ 54 w 77"/>
                <a:gd name="T7" fmla="*/ 0 h 198"/>
                <a:gd name="T8" fmla="*/ 0 w 77"/>
                <a:gd name="T9" fmla="*/ 192 h 198"/>
                <a:gd name="T10" fmla="*/ 0 w 77"/>
                <a:gd name="T11" fmla="*/ 192 h 1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198">
                  <a:moveTo>
                    <a:pt x="0" y="192"/>
                  </a:moveTo>
                  <a:lnTo>
                    <a:pt x="22" y="198"/>
                  </a:lnTo>
                  <a:lnTo>
                    <a:pt x="77" y="7"/>
                  </a:lnTo>
                  <a:lnTo>
                    <a:pt x="54" y="0"/>
                  </a:lnTo>
                  <a:lnTo>
                    <a:pt x="0" y="19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 name="Freeform 358"/>
            <p:cNvSpPr>
              <a:spLocks/>
            </p:cNvSpPr>
            <p:nvPr userDrawn="1"/>
          </p:nvSpPr>
          <p:spPr bwMode="auto">
            <a:xfrm>
              <a:off x="5265" y="305"/>
              <a:ext cx="55" cy="76"/>
            </a:xfrm>
            <a:custGeom>
              <a:avLst/>
              <a:gdLst>
                <a:gd name="T0" fmla="*/ 9 w 55"/>
                <a:gd name="T1" fmla="*/ 76 h 76"/>
                <a:gd name="T2" fmla="*/ 18 w 55"/>
                <a:gd name="T3" fmla="*/ 71 h 76"/>
                <a:gd name="T4" fmla="*/ 27 w 55"/>
                <a:gd name="T5" fmla="*/ 66 h 76"/>
                <a:gd name="T6" fmla="*/ 34 w 55"/>
                <a:gd name="T7" fmla="*/ 60 h 76"/>
                <a:gd name="T8" fmla="*/ 41 w 55"/>
                <a:gd name="T9" fmla="*/ 51 h 76"/>
                <a:gd name="T10" fmla="*/ 47 w 55"/>
                <a:gd name="T11" fmla="*/ 34 h 76"/>
                <a:gd name="T12" fmla="*/ 55 w 55"/>
                <a:gd name="T13" fmla="*/ 6 h 76"/>
                <a:gd name="T14" fmla="*/ 33 w 55"/>
                <a:gd name="T15" fmla="*/ 0 h 76"/>
                <a:gd name="T16" fmla="*/ 25 w 55"/>
                <a:gd name="T17" fmla="*/ 26 h 76"/>
                <a:gd name="T18" fmla="*/ 18 w 55"/>
                <a:gd name="T19" fmla="*/ 41 h 76"/>
                <a:gd name="T20" fmla="*/ 17 w 55"/>
                <a:gd name="T21" fmla="*/ 45 h 76"/>
                <a:gd name="T22" fmla="*/ 13 w 55"/>
                <a:gd name="T23" fmla="*/ 47 h 76"/>
                <a:gd name="T24" fmla="*/ 8 w 55"/>
                <a:gd name="T25" fmla="*/ 50 h 76"/>
                <a:gd name="T26" fmla="*/ 0 w 55"/>
                <a:gd name="T27" fmla="*/ 54 h 76"/>
                <a:gd name="T28" fmla="*/ 9 w 55"/>
                <a:gd name="T29" fmla="*/ 76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5" h="76">
                  <a:moveTo>
                    <a:pt x="9" y="76"/>
                  </a:moveTo>
                  <a:lnTo>
                    <a:pt x="18" y="71"/>
                  </a:lnTo>
                  <a:lnTo>
                    <a:pt x="27" y="66"/>
                  </a:lnTo>
                  <a:lnTo>
                    <a:pt x="34" y="60"/>
                  </a:lnTo>
                  <a:lnTo>
                    <a:pt x="41" y="51"/>
                  </a:lnTo>
                  <a:lnTo>
                    <a:pt x="47" y="34"/>
                  </a:lnTo>
                  <a:lnTo>
                    <a:pt x="55" y="6"/>
                  </a:lnTo>
                  <a:lnTo>
                    <a:pt x="33" y="0"/>
                  </a:lnTo>
                  <a:lnTo>
                    <a:pt x="25" y="26"/>
                  </a:lnTo>
                  <a:lnTo>
                    <a:pt x="18" y="41"/>
                  </a:lnTo>
                  <a:lnTo>
                    <a:pt x="17" y="45"/>
                  </a:lnTo>
                  <a:lnTo>
                    <a:pt x="13" y="47"/>
                  </a:lnTo>
                  <a:lnTo>
                    <a:pt x="8" y="50"/>
                  </a:lnTo>
                  <a:lnTo>
                    <a:pt x="0" y="54"/>
                  </a:lnTo>
                  <a:lnTo>
                    <a:pt x="9" y="7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 name="Freeform 359"/>
            <p:cNvSpPr>
              <a:spLocks/>
            </p:cNvSpPr>
            <p:nvPr userDrawn="1"/>
          </p:nvSpPr>
          <p:spPr bwMode="auto">
            <a:xfrm>
              <a:off x="5113" y="98"/>
              <a:ext cx="149" cy="25"/>
            </a:xfrm>
            <a:custGeom>
              <a:avLst/>
              <a:gdLst>
                <a:gd name="T0" fmla="*/ 0 w 149"/>
                <a:gd name="T1" fmla="*/ 11 h 25"/>
                <a:gd name="T2" fmla="*/ 12 w 149"/>
                <a:gd name="T3" fmla="*/ 25 h 25"/>
                <a:gd name="T4" fmla="*/ 149 w 149"/>
                <a:gd name="T5" fmla="*/ 25 h 25"/>
                <a:gd name="T6" fmla="*/ 149 w 149"/>
                <a:gd name="T7" fmla="*/ 0 h 25"/>
                <a:gd name="T8" fmla="*/ 12 w 149"/>
                <a:gd name="T9" fmla="*/ 0 h 25"/>
                <a:gd name="T10" fmla="*/ 0 w 149"/>
                <a:gd name="T11" fmla="*/ 11 h 25"/>
                <a:gd name="T12" fmla="*/ 12 w 149"/>
                <a:gd name="T13" fmla="*/ 0 h 25"/>
                <a:gd name="T14" fmla="*/ 2 w 149"/>
                <a:gd name="T15" fmla="*/ 0 h 25"/>
                <a:gd name="T16" fmla="*/ 0 w 149"/>
                <a:gd name="T17" fmla="*/ 11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9" h="25">
                  <a:moveTo>
                    <a:pt x="0" y="11"/>
                  </a:moveTo>
                  <a:lnTo>
                    <a:pt x="12" y="25"/>
                  </a:lnTo>
                  <a:lnTo>
                    <a:pt x="149" y="25"/>
                  </a:lnTo>
                  <a:lnTo>
                    <a:pt x="149" y="0"/>
                  </a:lnTo>
                  <a:lnTo>
                    <a:pt x="12" y="0"/>
                  </a:lnTo>
                  <a:lnTo>
                    <a:pt x="0" y="11"/>
                  </a:lnTo>
                  <a:lnTo>
                    <a:pt x="12" y="0"/>
                  </a:lnTo>
                  <a:lnTo>
                    <a:pt x="2" y="0"/>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 name="Freeform 360"/>
            <p:cNvSpPr>
              <a:spLocks/>
            </p:cNvSpPr>
            <p:nvPr userDrawn="1"/>
          </p:nvSpPr>
          <p:spPr bwMode="auto">
            <a:xfrm>
              <a:off x="5088" y="109"/>
              <a:ext cx="49" cy="216"/>
            </a:xfrm>
            <a:custGeom>
              <a:avLst/>
              <a:gdLst>
                <a:gd name="T0" fmla="*/ 14 w 49"/>
                <a:gd name="T1" fmla="*/ 216 h 216"/>
                <a:gd name="T2" fmla="*/ 27 w 49"/>
                <a:gd name="T3" fmla="*/ 205 h 216"/>
                <a:gd name="T4" fmla="*/ 49 w 49"/>
                <a:gd name="T5" fmla="*/ 3 h 216"/>
                <a:gd name="T6" fmla="*/ 25 w 49"/>
                <a:gd name="T7" fmla="*/ 0 h 216"/>
                <a:gd name="T8" fmla="*/ 2 w 49"/>
                <a:gd name="T9" fmla="*/ 202 h 216"/>
                <a:gd name="T10" fmla="*/ 14 w 49"/>
                <a:gd name="T11" fmla="*/ 216 h 216"/>
                <a:gd name="T12" fmla="*/ 2 w 49"/>
                <a:gd name="T13" fmla="*/ 202 h 216"/>
                <a:gd name="T14" fmla="*/ 0 w 49"/>
                <a:gd name="T15" fmla="*/ 216 h 216"/>
                <a:gd name="T16" fmla="*/ 14 w 49"/>
                <a:gd name="T17" fmla="*/ 216 h 2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216">
                  <a:moveTo>
                    <a:pt x="14" y="216"/>
                  </a:moveTo>
                  <a:lnTo>
                    <a:pt x="27" y="205"/>
                  </a:lnTo>
                  <a:lnTo>
                    <a:pt x="49" y="3"/>
                  </a:lnTo>
                  <a:lnTo>
                    <a:pt x="25" y="0"/>
                  </a:lnTo>
                  <a:lnTo>
                    <a:pt x="2" y="202"/>
                  </a:lnTo>
                  <a:lnTo>
                    <a:pt x="14" y="216"/>
                  </a:lnTo>
                  <a:lnTo>
                    <a:pt x="2" y="202"/>
                  </a:lnTo>
                  <a:lnTo>
                    <a:pt x="0" y="216"/>
                  </a:lnTo>
                  <a:lnTo>
                    <a:pt x="14" y="2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9" name="Rectangle 361"/>
            <p:cNvSpPr>
              <a:spLocks noChangeArrowheads="1"/>
            </p:cNvSpPr>
            <p:nvPr userDrawn="1"/>
          </p:nvSpPr>
          <p:spPr bwMode="auto">
            <a:xfrm>
              <a:off x="5102" y="301"/>
              <a:ext cx="143"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GB" altLang="en-US" smtClean="0"/>
            </a:p>
          </p:txBody>
        </p:sp>
        <p:sp>
          <p:nvSpPr>
            <p:cNvPr id="1180" name="Rectangle 362"/>
            <p:cNvSpPr>
              <a:spLocks noChangeArrowheads="1"/>
            </p:cNvSpPr>
            <p:nvPr userDrawn="1"/>
          </p:nvSpPr>
          <p:spPr bwMode="auto">
            <a:xfrm>
              <a:off x="5049" y="198"/>
              <a:ext cx="159" cy="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GB" altLang="en-US" smtClean="0"/>
            </a:p>
          </p:txBody>
        </p:sp>
        <p:sp>
          <p:nvSpPr>
            <p:cNvPr id="1181" name="Freeform 363"/>
            <p:cNvSpPr>
              <a:spLocks/>
            </p:cNvSpPr>
            <p:nvPr userDrawn="1"/>
          </p:nvSpPr>
          <p:spPr bwMode="auto">
            <a:xfrm>
              <a:off x="5362" y="62"/>
              <a:ext cx="32" cy="32"/>
            </a:xfrm>
            <a:custGeom>
              <a:avLst/>
              <a:gdLst>
                <a:gd name="T0" fmla="*/ 32 w 32"/>
                <a:gd name="T1" fmla="*/ 16 h 32"/>
                <a:gd name="T2" fmla="*/ 32 w 32"/>
                <a:gd name="T3" fmla="*/ 15 h 32"/>
                <a:gd name="T4" fmla="*/ 30 w 32"/>
                <a:gd name="T5" fmla="*/ 12 h 32"/>
                <a:gd name="T6" fmla="*/ 30 w 32"/>
                <a:gd name="T7" fmla="*/ 11 h 32"/>
                <a:gd name="T8" fmla="*/ 29 w 32"/>
                <a:gd name="T9" fmla="*/ 8 h 32"/>
                <a:gd name="T10" fmla="*/ 28 w 32"/>
                <a:gd name="T11" fmla="*/ 7 h 32"/>
                <a:gd name="T12" fmla="*/ 26 w 32"/>
                <a:gd name="T13" fmla="*/ 5 h 32"/>
                <a:gd name="T14" fmla="*/ 25 w 32"/>
                <a:gd name="T15" fmla="*/ 4 h 32"/>
                <a:gd name="T16" fmla="*/ 24 w 32"/>
                <a:gd name="T17" fmla="*/ 3 h 32"/>
                <a:gd name="T18" fmla="*/ 21 w 32"/>
                <a:gd name="T19" fmla="*/ 1 h 32"/>
                <a:gd name="T20" fmla="*/ 20 w 32"/>
                <a:gd name="T21" fmla="*/ 0 h 32"/>
                <a:gd name="T22" fmla="*/ 17 w 32"/>
                <a:gd name="T23" fmla="*/ 0 h 32"/>
                <a:gd name="T24" fmla="*/ 16 w 32"/>
                <a:gd name="T25" fmla="*/ 0 h 32"/>
                <a:gd name="T26" fmla="*/ 13 w 32"/>
                <a:gd name="T27" fmla="*/ 0 h 32"/>
                <a:gd name="T28" fmla="*/ 12 w 32"/>
                <a:gd name="T29" fmla="*/ 0 h 32"/>
                <a:gd name="T30" fmla="*/ 9 w 32"/>
                <a:gd name="T31" fmla="*/ 1 h 32"/>
                <a:gd name="T32" fmla="*/ 8 w 32"/>
                <a:gd name="T33" fmla="*/ 3 h 32"/>
                <a:gd name="T34" fmla="*/ 5 w 32"/>
                <a:gd name="T35" fmla="*/ 4 h 32"/>
                <a:gd name="T36" fmla="*/ 4 w 32"/>
                <a:gd name="T37" fmla="*/ 5 h 32"/>
                <a:gd name="T38" fmla="*/ 3 w 32"/>
                <a:gd name="T39" fmla="*/ 7 h 32"/>
                <a:gd name="T40" fmla="*/ 1 w 32"/>
                <a:gd name="T41" fmla="*/ 8 h 32"/>
                <a:gd name="T42" fmla="*/ 1 w 32"/>
                <a:gd name="T43" fmla="*/ 11 h 32"/>
                <a:gd name="T44" fmla="*/ 0 w 32"/>
                <a:gd name="T45" fmla="*/ 12 h 32"/>
                <a:gd name="T46" fmla="*/ 0 w 32"/>
                <a:gd name="T47" fmla="*/ 15 h 32"/>
                <a:gd name="T48" fmla="*/ 0 w 32"/>
                <a:gd name="T49" fmla="*/ 16 h 32"/>
                <a:gd name="T50" fmla="*/ 0 w 32"/>
                <a:gd name="T51" fmla="*/ 18 h 32"/>
                <a:gd name="T52" fmla="*/ 0 w 32"/>
                <a:gd name="T53" fmla="*/ 21 h 32"/>
                <a:gd name="T54" fmla="*/ 1 w 32"/>
                <a:gd name="T55" fmla="*/ 22 h 32"/>
                <a:gd name="T56" fmla="*/ 1 w 32"/>
                <a:gd name="T57" fmla="*/ 25 h 32"/>
                <a:gd name="T58" fmla="*/ 3 w 32"/>
                <a:gd name="T59" fmla="*/ 26 h 32"/>
                <a:gd name="T60" fmla="*/ 4 w 32"/>
                <a:gd name="T61" fmla="*/ 28 h 32"/>
                <a:gd name="T62" fmla="*/ 5 w 32"/>
                <a:gd name="T63" fmla="*/ 29 h 32"/>
                <a:gd name="T64" fmla="*/ 8 w 32"/>
                <a:gd name="T65" fmla="*/ 29 h 32"/>
                <a:gd name="T66" fmla="*/ 9 w 32"/>
                <a:gd name="T67" fmla="*/ 30 h 32"/>
                <a:gd name="T68" fmla="*/ 12 w 32"/>
                <a:gd name="T69" fmla="*/ 32 h 32"/>
                <a:gd name="T70" fmla="*/ 13 w 32"/>
                <a:gd name="T71" fmla="*/ 32 h 32"/>
                <a:gd name="T72" fmla="*/ 16 w 32"/>
                <a:gd name="T73" fmla="*/ 32 h 32"/>
                <a:gd name="T74" fmla="*/ 17 w 32"/>
                <a:gd name="T75" fmla="*/ 32 h 32"/>
                <a:gd name="T76" fmla="*/ 20 w 32"/>
                <a:gd name="T77" fmla="*/ 32 h 32"/>
                <a:gd name="T78" fmla="*/ 21 w 32"/>
                <a:gd name="T79" fmla="*/ 30 h 32"/>
                <a:gd name="T80" fmla="*/ 24 w 32"/>
                <a:gd name="T81" fmla="*/ 29 h 32"/>
                <a:gd name="T82" fmla="*/ 25 w 32"/>
                <a:gd name="T83" fmla="*/ 29 h 32"/>
                <a:gd name="T84" fmla="*/ 26 w 32"/>
                <a:gd name="T85" fmla="*/ 28 h 32"/>
                <a:gd name="T86" fmla="*/ 28 w 32"/>
                <a:gd name="T87" fmla="*/ 26 h 32"/>
                <a:gd name="T88" fmla="*/ 29 w 32"/>
                <a:gd name="T89" fmla="*/ 25 h 32"/>
                <a:gd name="T90" fmla="*/ 30 w 32"/>
                <a:gd name="T91" fmla="*/ 22 h 32"/>
                <a:gd name="T92" fmla="*/ 30 w 32"/>
                <a:gd name="T93" fmla="*/ 21 h 32"/>
                <a:gd name="T94" fmla="*/ 32 w 32"/>
                <a:gd name="T95" fmla="*/ 18 h 32"/>
                <a:gd name="T96" fmla="*/ 32 w 32"/>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2">
                  <a:moveTo>
                    <a:pt x="32" y="16"/>
                  </a:moveTo>
                  <a:lnTo>
                    <a:pt x="32" y="15"/>
                  </a:lnTo>
                  <a:lnTo>
                    <a:pt x="30" y="12"/>
                  </a:lnTo>
                  <a:lnTo>
                    <a:pt x="30" y="11"/>
                  </a:lnTo>
                  <a:lnTo>
                    <a:pt x="29" y="8"/>
                  </a:lnTo>
                  <a:lnTo>
                    <a:pt x="28" y="7"/>
                  </a:lnTo>
                  <a:lnTo>
                    <a:pt x="26" y="5"/>
                  </a:lnTo>
                  <a:lnTo>
                    <a:pt x="25" y="4"/>
                  </a:lnTo>
                  <a:lnTo>
                    <a:pt x="24" y="3"/>
                  </a:lnTo>
                  <a:lnTo>
                    <a:pt x="21" y="1"/>
                  </a:lnTo>
                  <a:lnTo>
                    <a:pt x="20" y="0"/>
                  </a:lnTo>
                  <a:lnTo>
                    <a:pt x="17" y="0"/>
                  </a:lnTo>
                  <a:lnTo>
                    <a:pt x="16" y="0"/>
                  </a:lnTo>
                  <a:lnTo>
                    <a:pt x="13" y="0"/>
                  </a:lnTo>
                  <a:lnTo>
                    <a:pt x="12" y="0"/>
                  </a:lnTo>
                  <a:lnTo>
                    <a:pt x="9" y="1"/>
                  </a:lnTo>
                  <a:lnTo>
                    <a:pt x="8" y="3"/>
                  </a:lnTo>
                  <a:lnTo>
                    <a:pt x="5" y="4"/>
                  </a:lnTo>
                  <a:lnTo>
                    <a:pt x="4" y="5"/>
                  </a:lnTo>
                  <a:lnTo>
                    <a:pt x="3" y="7"/>
                  </a:lnTo>
                  <a:lnTo>
                    <a:pt x="1" y="8"/>
                  </a:lnTo>
                  <a:lnTo>
                    <a:pt x="1" y="11"/>
                  </a:lnTo>
                  <a:lnTo>
                    <a:pt x="0" y="12"/>
                  </a:lnTo>
                  <a:lnTo>
                    <a:pt x="0" y="15"/>
                  </a:lnTo>
                  <a:lnTo>
                    <a:pt x="0" y="16"/>
                  </a:lnTo>
                  <a:lnTo>
                    <a:pt x="0" y="18"/>
                  </a:lnTo>
                  <a:lnTo>
                    <a:pt x="0" y="21"/>
                  </a:lnTo>
                  <a:lnTo>
                    <a:pt x="1" y="22"/>
                  </a:lnTo>
                  <a:lnTo>
                    <a:pt x="1" y="25"/>
                  </a:lnTo>
                  <a:lnTo>
                    <a:pt x="3" y="26"/>
                  </a:lnTo>
                  <a:lnTo>
                    <a:pt x="4" y="28"/>
                  </a:lnTo>
                  <a:lnTo>
                    <a:pt x="5" y="29"/>
                  </a:lnTo>
                  <a:lnTo>
                    <a:pt x="8" y="29"/>
                  </a:lnTo>
                  <a:lnTo>
                    <a:pt x="9" y="30"/>
                  </a:lnTo>
                  <a:lnTo>
                    <a:pt x="12" y="32"/>
                  </a:lnTo>
                  <a:lnTo>
                    <a:pt x="13" y="32"/>
                  </a:lnTo>
                  <a:lnTo>
                    <a:pt x="16" y="32"/>
                  </a:lnTo>
                  <a:lnTo>
                    <a:pt x="17" y="32"/>
                  </a:lnTo>
                  <a:lnTo>
                    <a:pt x="20" y="32"/>
                  </a:lnTo>
                  <a:lnTo>
                    <a:pt x="21" y="30"/>
                  </a:lnTo>
                  <a:lnTo>
                    <a:pt x="24" y="29"/>
                  </a:lnTo>
                  <a:lnTo>
                    <a:pt x="25" y="29"/>
                  </a:lnTo>
                  <a:lnTo>
                    <a:pt x="26" y="28"/>
                  </a:lnTo>
                  <a:lnTo>
                    <a:pt x="28" y="26"/>
                  </a:lnTo>
                  <a:lnTo>
                    <a:pt x="29" y="25"/>
                  </a:lnTo>
                  <a:lnTo>
                    <a:pt x="30" y="22"/>
                  </a:lnTo>
                  <a:lnTo>
                    <a:pt x="30" y="21"/>
                  </a:lnTo>
                  <a:lnTo>
                    <a:pt x="32" y="18"/>
                  </a:lnTo>
                  <a:lnTo>
                    <a:pt x="3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2" name="Freeform 364"/>
            <p:cNvSpPr>
              <a:spLocks/>
            </p:cNvSpPr>
            <p:nvPr userDrawn="1"/>
          </p:nvSpPr>
          <p:spPr bwMode="auto">
            <a:xfrm>
              <a:off x="5279" y="334"/>
              <a:ext cx="32" cy="31"/>
            </a:xfrm>
            <a:custGeom>
              <a:avLst/>
              <a:gdLst>
                <a:gd name="T0" fmla="*/ 32 w 32"/>
                <a:gd name="T1" fmla="*/ 16 h 31"/>
                <a:gd name="T2" fmla="*/ 32 w 32"/>
                <a:gd name="T3" fmla="*/ 14 h 31"/>
                <a:gd name="T4" fmla="*/ 30 w 32"/>
                <a:gd name="T5" fmla="*/ 13 h 31"/>
                <a:gd name="T6" fmla="*/ 30 w 32"/>
                <a:gd name="T7" fmla="*/ 10 h 31"/>
                <a:gd name="T8" fmla="*/ 29 w 32"/>
                <a:gd name="T9" fmla="*/ 9 h 31"/>
                <a:gd name="T10" fmla="*/ 28 w 32"/>
                <a:gd name="T11" fmla="*/ 6 h 31"/>
                <a:gd name="T12" fmla="*/ 27 w 32"/>
                <a:gd name="T13" fmla="*/ 5 h 31"/>
                <a:gd name="T14" fmla="*/ 25 w 32"/>
                <a:gd name="T15" fmla="*/ 4 h 31"/>
                <a:gd name="T16" fmla="*/ 24 w 32"/>
                <a:gd name="T17" fmla="*/ 2 h 31"/>
                <a:gd name="T18" fmla="*/ 21 w 32"/>
                <a:gd name="T19" fmla="*/ 2 h 31"/>
                <a:gd name="T20" fmla="*/ 20 w 32"/>
                <a:gd name="T21" fmla="*/ 1 h 31"/>
                <a:gd name="T22" fmla="*/ 17 w 32"/>
                <a:gd name="T23" fmla="*/ 1 h 31"/>
                <a:gd name="T24" fmla="*/ 15 w 32"/>
                <a:gd name="T25" fmla="*/ 0 h 31"/>
                <a:gd name="T26" fmla="*/ 13 w 32"/>
                <a:gd name="T27" fmla="*/ 1 h 31"/>
                <a:gd name="T28" fmla="*/ 11 w 32"/>
                <a:gd name="T29" fmla="*/ 1 h 31"/>
                <a:gd name="T30" fmla="*/ 8 w 32"/>
                <a:gd name="T31" fmla="*/ 2 h 31"/>
                <a:gd name="T32" fmla="*/ 7 w 32"/>
                <a:gd name="T33" fmla="*/ 2 h 31"/>
                <a:gd name="T34" fmla="*/ 5 w 32"/>
                <a:gd name="T35" fmla="*/ 4 h 31"/>
                <a:gd name="T36" fmla="*/ 4 w 32"/>
                <a:gd name="T37" fmla="*/ 5 h 31"/>
                <a:gd name="T38" fmla="*/ 3 w 32"/>
                <a:gd name="T39" fmla="*/ 6 h 31"/>
                <a:gd name="T40" fmla="*/ 2 w 32"/>
                <a:gd name="T41" fmla="*/ 9 h 31"/>
                <a:gd name="T42" fmla="*/ 2 w 32"/>
                <a:gd name="T43" fmla="*/ 10 h 31"/>
                <a:gd name="T44" fmla="*/ 0 w 32"/>
                <a:gd name="T45" fmla="*/ 13 h 31"/>
                <a:gd name="T46" fmla="*/ 0 w 32"/>
                <a:gd name="T47" fmla="*/ 14 h 31"/>
                <a:gd name="T48" fmla="*/ 0 w 32"/>
                <a:gd name="T49" fmla="*/ 16 h 31"/>
                <a:gd name="T50" fmla="*/ 0 w 32"/>
                <a:gd name="T51" fmla="*/ 18 h 31"/>
                <a:gd name="T52" fmla="*/ 0 w 32"/>
                <a:gd name="T53" fmla="*/ 21 h 31"/>
                <a:gd name="T54" fmla="*/ 2 w 32"/>
                <a:gd name="T55" fmla="*/ 22 h 31"/>
                <a:gd name="T56" fmla="*/ 2 w 32"/>
                <a:gd name="T57" fmla="*/ 25 h 31"/>
                <a:gd name="T58" fmla="*/ 3 w 32"/>
                <a:gd name="T59" fmla="*/ 26 h 31"/>
                <a:gd name="T60" fmla="*/ 4 w 32"/>
                <a:gd name="T61" fmla="*/ 27 h 31"/>
                <a:gd name="T62" fmla="*/ 5 w 32"/>
                <a:gd name="T63" fmla="*/ 29 h 31"/>
                <a:gd name="T64" fmla="*/ 7 w 32"/>
                <a:gd name="T65" fmla="*/ 30 h 31"/>
                <a:gd name="T66" fmla="*/ 8 w 32"/>
                <a:gd name="T67" fmla="*/ 31 h 31"/>
                <a:gd name="T68" fmla="*/ 11 w 32"/>
                <a:gd name="T69" fmla="*/ 31 h 31"/>
                <a:gd name="T70" fmla="*/ 13 w 32"/>
                <a:gd name="T71" fmla="*/ 31 h 31"/>
                <a:gd name="T72" fmla="*/ 15 w 32"/>
                <a:gd name="T73" fmla="*/ 31 h 31"/>
                <a:gd name="T74" fmla="*/ 17 w 32"/>
                <a:gd name="T75" fmla="*/ 31 h 31"/>
                <a:gd name="T76" fmla="*/ 20 w 32"/>
                <a:gd name="T77" fmla="*/ 31 h 31"/>
                <a:gd name="T78" fmla="*/ 21 w 32"/>
                <a:gd name="T79" fmla="*/ 31 h 31"/>
                <a:gd name="T80" fmla="*/ 24 w 32"/>
                <a:gd name="T81" fmla="*/ 30 h 31"/>
                <a:gd name="T82" fmla="*/ 25 w 32"/>
                <a:gd name="T83" fmla="*/ 29 h 31"/>
                <a:gd name="T84" fmla="*/ 27 w 32"/>
                <a:gd name="T85" fmla="*/ 27 h 31"/>
                <a:gd name="T86" fmla="*/ 28 w 32"/>
                <a:gd name="T87" fmla="*/ 26 h 31"/>
                <a:gd name="T88" fmla="*/ 29 w 32"/>
                <a:gd name="T89" fmla="*/ 25 h 31"/>
                <a:gd name="T90" fmla="*/ 30 w 32"/>
                <a:gd name="T91" fmla="*/ 22 h 31"/>
                <a:gd name="T92" fmla="*/ 30 w 32"/>
                <a:gd name="T93" fmla="*/ 21 h 31"/>
                <a:gd name="T94" fmla="*/ 32 w 32"/>
                <a:gd name="T95" fmla="*/ 18 h 31"/>
                <a:gd name="T96" fmla="*/ 32 w 32"/>
                <a:gd name="T97" fmla="*/ 16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1">
                  <a:moveTo>
                    <a:pt x="32" y="16"/>
                  </a:moveTo>
                  <a:lnTo>
                    <a:pt x="32" y="14"/>
                  </a:lnTo>
                  <a:lnTo>
                    <a:pt x="30" y="13"/>
                  </a:lnTo>
                  <a:lnTo>
                    <a:pt x="30" y="10"/>
                  </a:lnTo>
                  <a:lnTo>
                    <a:pt x="29" y="9"/>
                  </a:lnTo>
                  <a:lnTo>
                    <a:pt x="28" y="6"/>
                  </a:lnTo>
                  <a:lnTo>
                    <a:pt x="27" y="5"/>
                  </a:lnTo>
                  <a:lnTo>
                    <a:pt x="25" y="4"/>
                  </a:lnTo>
                  <a:lnTo>
                    <a:pt x="24" y="2"/>
                  </a:lnTo>
                  <a:lnTo>
                    <a:pt x="21" y="2"/>
                  </a:lnTo>
                  <a:lnTo>
                    <a:pt x="20" y="1"/>
                  </a:lnTo>
                  <a:lnTo>
                    <a:pt x="17" y="1"/>
                  </a:lnTo>
                  <a:lnTo>
                    <a:pt x="15" y="0"/>
                  </a:lnTo>
                  <a:lnTo>
                    <a:pt x="13" y="1"/>
                  </a:lnTo>
                  <a:lnTo>
                    <a:pt x="11" y="1"/>
                  </a:lnTo>
                  <a:lnTo>
                    <a:pt x="8" y="2"/>
                  </a:lnTo>
                  <a:lnTo>
                    <a:pt x="7" y="2"/>
                  </a:lnTo>
                  <a:lnTo>
                    <a:pt x="5" y="4"/>
                  </a:lnTo>
                  <a:lnTo>
                    <a:pt x="4" y="5"/>
                  </a:lnTo>
                  <a:lnTo>
                    <a:pt x="3" y="6"/>
                  </a:lnTo>
                  <a:lnTo>
                    <a:pt x="2" y="9"/>
                  </a:lnTo>
                  <a:lnTo>
                    <a:pt x="2" y="10"/>
                  </a:lnTo>
                  <a:lnTo>
                    <a:pt x="0" y="13"/>
                  </a:lnTo>
                  <a:lnTo>
                    <a:pt x="0" y="14"/>
                  </a:lnTo>
                  <a:lnTo>
                    <a:pt x="0" y="16"/>
                  </a:lnTo>
                  <a:lnTo>
                    <a:pt x="0" y="18"/>
                  </a:lnTo>
                  <a:lnTo>
                    <a:pt x="0" y="21"/>
                  </a:lnTo>
                  <a:lnTo>
                    <a:pt x="2" y="22"/>
                  </a:lnTo>
                  <a:lnTo>
                    <a:pt x="2" y="25"/>
                  </a:lnTo>
                  <a:lnTo>
                    <a:pt x="3" y="26"/>
                  </a:lnTo>
                  <a:lnTo>
                    <a:pt x="4" y="27"/>
                  </a:lnTo>
                  <a:lnTo>
                    <a:pt x="5" y="29"/>
                  </a:lnTo>
                  <a:lnTo>
                    <a:pt x="7" y="30"/>
                  </a:lnTo>
                  <a:lnTo>
                    <a:pt x="8" y="31"/>
                  </a:lnTo>
                  <a:lnTo>
                    <a:pt x="11" y="31"/>
                  </a:lnTo>
                  <a:lnTo>
                    <a:pt x="13" y="31"/>
                  </a:lnTo>
                  <a:lnTo>
                    <a:pt x="15" y="31"/>
                  </a:lnTo>
                  <a:lnTo>
                    <a:pt x="17" y="31"/>
                  </a:lnTo>
                  <a:lnTo>
                    <a:pt x="20" y="31"/>
                  </a:lnTo>
                  <a:lnTo>
                    <a:pt x="21" y="31"/>
                  </a:lnTo>
                  <a:lnTo>
                    <a:pt x="24" y="30"/>
                  </a:lnTo>
                  <a:lnTo>
                    <a:pt x="25" y="29"/>
                  </a:lnTo>
                  <a:lnTo>
                    <a:pt x="27" y="27"/>
                  </a:lnTo>
                  <a:lnTo>
                    <a:pt x="28" y="26"/>
                  </a:lnTo>
                  <a:lnTo>
                    <a:pt x="29" y="25"/>
                  </a:lnTo>
                  <a:lnTo>
                    <a:pt x="30" y="22"/>
                  </a:lnTo>
                  <a:lnTo>
                    <a:pt x="30" y="21"/>
                  </a:lnTo>
                  <a:lnTo>
                    <a:pt x="32" y="18"/>
                  </a:lnTo>
                  <a:lnTo>
                    <a:pt x="3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3" name="Freeform 365"/>
            <p:cNvSpPr>
              <a:spLocks/>
            </p:cNvSpPr>
            <p:nvPr userDrawn="1"/>
          </p:nvSpPr>
          <p:spPr bwMode="auto">
            <a:xfrm>
              <a:off x="5058" y="195"/>
              <a:ext cx="32" cy="32"/>
            </a:xfrm>
            <a:custGeom>
              <a:avLst/>
              <a:gdLst>
                <a:gd name="T0" fmla="*/ 32 w 32"/>
                <a:gd name="T1" fmla="*/ 16 h 32"/>
                <a:gd name="T2" fmla="*/ 32 w 32"/>
                <a:gd name="T3" fmla="*/ 13 h 32"/>
                <a:gd name="T4" fmla="*/ 30 w 32"/>
                <a:gd name="T5" fmla="*/ 12 h 32"/>
                <a:gd name="T6" fmla="*/ 30 w 32"/>
                <a:gd name="T7" fmla="*/ 9 h 32"/>
                <a:gd name="T8" fmla="*/ 29 w 32"/>
                <a:gd name="T9" fmla="*/ 8 h 32"/>
                <a:gd name="T10" fmla="*/ 28 w 32"/>
                <a:gd name="T11" fmla="*/ 7 h 32"/>
                <a:gd name="T12" fmla="*/ 26 w 32"/>
                <a:gd name="T13" fmla="*/ 4 h 32"/>
                <a:gd name="T14" fmla="*/ 25 w 32"/>
                <a:gd name="T15" fmla="*/ 3 h 32"/>
                <a:gd name="T16" fmla="*/ 24 w 32"/>
                <a:gd name="T17" fmla="*/ 2 h 32"/>
                <a:gd name="T18" fmla="*/ 21 w 32"/>
                <a:gd name="T19" fmla="*/ 2 h 32"/>
                <a:gd name="T20" fmla="*/ 20 w 32"/>
                <a:gd name="T21" fmla="*/ 0 h 32"/>
                <a:gd name="T22" fmla="*/ 17 w 32"/>
                <a:gd name="T23" fmla="*/ 0 h 32"/>
                <a:gd name="T24" fmla="*/ 15 w 32"/>
                <a:gd name="T25" fmla="*/ 0 h 32"/>
                <a:gd name="T26" fmla="*/ 13 w 32"/>
                <a:gd name="T27" fmla="*/ 0 h 32"/>
                <a:gd name="T28" fmla="*/ 11 w 32"/>
                <a:gd name="T29" fmla="*/ 0 h 32"/>
                <a:gd name="T30" fmla="*/ 9 w 32"/>
                <a:gd name="T31" fmla="*/ 2 h 32"/>
                <a:gd name="T32" fmla="*/ 8 w 32"/>
                <a:gd name="T33" fmla="*/ 2 h 32"/>
                <a:gd name="T34" fmla="*/ 5 w 32"/>
                <a:gd name="T35" fmla="*/ 3 h 32"/>
                <a:gd name="T36" fmla="*/ 4 w 32"/>
                <a:gd name="T37" fmla="*/ 4 h 32"/>
                <a:gd name="T38" fmla="*/ 3 w 32"/>
                <a:gd name="T39" fmla="*/ 7 h 32"/>
                <a:gd name="T40" fmla="*/ 1 w 32"/>
                <a:gd name="T41" fmla="*/ 8 h 32"/>
                <a:gd name="T42" fmla="*/ 1 w 32"/>
                <a:gd name="T43" fmla="*/ 9 h 32"/>
                <a:gd name="T44" fmla="*/ 0 w 32"/>
                <a:gd name="T45" fmla="*/ 12 h 32"/>
                <a:gd name="T46" fmla="*/ 0 w 32"/>
                <a:gd name="T47" fmla="*/ 13 h 32"/>
                <a:gd name="T48" fmla="*/ 0 w 32"/>
                <a:gd name="T49" fmla="*/ 16 h 32"/>
                <a:gd name="T50" fmla="*/ 0 w 32"/>
                <a:gd name="T51" fmla="*/ 19 h 32"/>
                <a:gd name="T52" fmla="*/ 0 w 32"/>
                <a:gd name="T53" fmla="*/ 20 h 32"/>
                <a:gd name="T54" fmla="*/ 1 w 32"/>
                <a:gd name="T55" fmla="*/ 23 h 32"/>
                <a:gd name="T56" fmla="*/ 1 w 32"/>
                <a:gd name="T57" fmla="*/ 24 h 32"/>
                <a:gd name="T58" fmla="*/ 3 w 32"/>
                <a:gd name="T59" fmla="*/ 25 h 32"/>
                <a:gd name="T60" fmla="*/ 4 w 32"/>
                <a:gd name="T61" fmla="*/ 27 h 32"/>
                <a:gd name="T62" fmla="*/ 5 w 32"/>
                <a:gd name="T63" fmla="*/ 28 h 32"/>
                <a:gd name="T64" fmla="*/ 8 w 32"/>
                <a:gd name="T65" fmla="*/ 29 h 32"/>
                <a:gd name="T66" fmla="*/ 9 w 32"/>
                <a:gd name="T67" fmla="*/ 31 h 32"/>
                <a:gd name="T68" fmla="*/ 11 w 32"/>
                <a:gd name="T69" fmla="*/ 31 h 32"/>
                <a:gd name="T70" fmla="*/ 13 w 32"/>
                <a:gd name="T71" fmla="*/ 32 h 32"/>
                <a:gd name="T72" fmla="*/ 15 w 32"/>
                <a:gd name="T73" fmla="*/ 32 h 32"/>
                <a:gd name="T74" fmla="*/ 17 w 32"/>
                <a:gd name="T75" fmla="*/ 32 h 32"/>
                <a:gd name="T76" fmla="*/ 20 w 32"/>
                <a:gd name="T77" fmla="*/ 31 h 32"/>
                <a:gd name="T78" fmla="*/ 21 w 32"/>
                <a:gd name="T79" fmla="*/ 31 h 32"/>
                <a:gd name="T80" fmla="*/ 24 w 32"/>
                <a:gd name="T81" fmla="*/ 29 h 32"/>
                <a:gd name="T82" fmla="*/ 25 w 32"/>
                <a:gd name="T83" fmla="*/ 28 h 32"/>
                <a:gd name="T84" fmla="*/ 26 w 32"/>
                <a:gd name="T85" fmla="*/ 27 h 32"/>
                <a:gd name="T86" fmla="*/ 28 w 32"/>
                <a:gd name="T87" fmla="*/ 25 h 32"/>
                <a:gd name="T88" fmla="*/ 29 w 32"/>
                <a:gd name="T89" fmla="*/ 24 h 32"/>
                <a:gd name="T90" fmla="*/ 30 w 32"/>
                <a:gd name="T91" fmla="*/ 23 h 32"/>
                <a:gd name="T92" fmla="*/ 30 w 32"/>
                <a:gd name="T93" fmla="*/ 20 h 32"/>
                <a:gd name="T94" fmla="*/ 32 w 32"/>
                <a:gd name="T95" fmla="*/ 19 h 32"/>
                <a:gd name="T96" fmla="*/ 32 w 32"/>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2">
                  <a:moveTo>
                    <a:pt x="32" y="16"/>
                  </a:moveTo>
                  <a:lnTo>
                    <a:pt x="32" y="13"/>
                  </a:lnTo>
                  <a:lnTo>
                    <a:pt x="30" y="12"/>
                  </a:lnTo>
                  <a:lnTo>
                    <a:pt x="30" y="9"/>
                  </a:lnTo>
                  <a:lnTo>
                    <a:pt x="29" y="8"/>
                  </a:lnTo>
                  <a:lnTo>
                    <a:pt x="28" y="7"/>
                  </a:lnTo>
                  <a:lnTo>
                    <a:pt x="26" y="4"/>
                  </a:lnTo>
                  <a:lnTo>
                    <a:pt x="25" y="3"/>
                  </a:lnTo>
                  <a:lnTo>
                    <a:pt x="24" y="2"/>
                  </a:lnTo>
                  <a:lnTo>
                    <a:pt x="21" y="2"/>
                  </a:lnTo>
                  <a:lnTo>
                    <a:pt x="20" y="0"/>
                  </a:lnTo>
                  <a:lnTo>
                    <a:pt x="17" y="0"/>
                  </a:lnTo>
                  <a:lnTo>
                    <a:pt x="15" y="0"/>
                  </a:lnTo>
                  <a:lnTo>
                    <a:pt x="13" y="0"/>
                  </a:lnTo>
                  <a:lnTo>
                    <a:pt x="11" y="0"/>
                  </a:lnTo>
                  <a:lnTo>
                    <a:pt x="9" y="2"/>
                  </a:lnTo>
                  <a:lnTo>
                    <a:pt x="8" y="2"/>
                  </a:lnTo>
                  <a:lnTo>
                    <a:pt x="5" y="3"/>
                  </a:lnTo>
                  <a:lnTo>
                    <a:pt x="4" y="4"/>
                  </a:lnTo>
                  <a:lnTo>
                    <a:pt x="3" y="7"/>
                  </a:lnTo>
                  <a:lnTo>
                    <a:pt x="1" y="8"/>
                  </a:lnTo>
                  <a:lnTo>
                    <a:pt x="1" y="9"/>
                  </a:lnTo>
                  <a:lnTo>
                    <a:pt x="0" y="12"/>
                  </a:lnTo>
                  <a:lnTo>
                    <a:pt x="0" y="13"/>
                  </a:lnTo>
                  <a:lnTo>
                    <a:pt x="0" y="16"/>
                  </a:lnTo>
                  <a:lnTo>
                    <a:pt x="0" y="19"/>
                  </a:lnTo>
                  <a:lnTo>
                    <a:pt x="0" y="20"/>
                  </a:lnTo>
                  <a:lnTo>
                    <a:pt x="1" y="23"/>
                  </a:lnTo>
                  <a:lnTo>
                    <a:pt x="1" y="24"/>
                  </a:lnTo>
                  <a:lnTo>
                    <a:pt x="3" y="25"/>
                  </a:lnTo>
                  <a:lnTo>
                    <a:pt x="4" y="27"/>
                  </a:lnTo>
                  <a:lnTo>
                    <a:pt x="5" y="28"/>
                  </a:lnTo>
                  <a:lnTo>
                    <a:pt x="8" y="29"/>
                  </a:lnTo>
                  <a:lnTo>
                    <a:pt x="9" y="31"/>
                  </a:lnTo>
                  <a:lnTo>
                    <a:pt x="11" y="31"/>
                  </a:lnTo>
                  <a:lnTo>
                    <a:pt x="13" y="32"/>
                  </a:lnTo>
                  <a:lnTo>
                    <a:pt x="15" y="32"/>
                  </a:lnTo>
                  <a:lnTo>
                    <a:pt x="17" y="32"/>
                  </a:lnTo>
                  <a:lnTo>
                    <a:pt x="20" y="31"/>
                  </a:lnTo>
                  <a:lnTo>
                    <a:pt x="21" y="31"/>
                  </a:lnTo>
                  <a:lnTo>
                    <a:pt x="24" y="29"/>
                  </a:lnTo>
                  <a:lnTo>
                    <a:pt x="25" y="28"/>
                  </a:lnTo>
                  <a:lnTo>
                    <a:pt x="26" y="27"/>
                  </a:lnTo>
                  <a:lnTo>
                    <a:pt x="28" y="25"/>
                  </a:lnTo>
                  <a:lnTo>
                    <a:pt x="29" y="24"/>
                  </a:lnTo>
                  <a:lnTo>
                    <a:pt x="30" y="23"/>
                  </a:lnTo>
                  <a:lnTo>
                    <a:pt x="30" y="20"/>
                  </a:lnTo>
                  <a:lnTo>
                    <a:pt x="32" y="19"/>
                  </a:lnTo>
                  <a:lnTo>
                    <a:pt x="3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4" name="Freeform 366"/>
            <p:cNvSpPr>
              <a:spLocks/>
            </p:cNvSpPr>
            <p:nvPr userDrawn="1"/>
          </p:nvSpPr>
          <p:spPr bwMode="auto">
            <a:xfrm>
              <a:off x="5211" y="95"/>
              <a:ext cx="33" cy="32"/>
            </a:xfrm>
            <a:custGeom>
              <a:avLst/>
              <a:gdLst>
                <a:gd name="T0" fmla="*/ 33 w 33"/>
                <a:gd name="T1" fmla="*/ 16 h 32"/>
                <a:gd name="T2" fmla="*/ 33 w 33"/>
                <a:gd name="T3" fmla="*/ 13 h 32"/>
                <a:gd name="T4" fmla="*/ 31 w 33"/>
                <a:gd name="T5" fmla="*/ 12 h 32"/>
                <a:gd name="T6" fmla="*/ 31 w 33"/>
                <a:gd name="T7" fmla="*/ 9 h 32"/>
                <a:gd name="T8" fmla="*/ 30 w 33"/>
                <a:gd name="T9" fmla="*/ 8 h 32"/>
                <a:gd name="T10" fmla="*/ 29 w 33"/>
                <a:gd name="T11" fmla="*/ 7 h 32"/>
                <a:gd name="T12" fmla="*/ 27 w 33"/>
                <a:gd name="T13" fmla="*/ 5 h 32"/>
                <a:gd name="T14" fmla="*/ 26 w 33"/>
                <a:gd name="T15" fmla="*/ 4 h 32"/>
                <a:gd name="T16" fmla="*/ 25 w 33"/>
                <a:gd name="T17" fmla="*/ 3 h 32"/>
                <a:gd name="T18" fmla="*/ 22 w 33"/>
                <a:gd name="T19" fmla="*/ 1 h 32"/>
                <a:gd name="T20" fmla="*/ 21 w 33"/>
                <a:gd name="T21" fmla="*/ 1 h 32"/>
                <a:gd name="T22" fmla="*/ 18 w 33"/>
                <a:gd name="T23" fmla="*/ 0 h 32"/>
                <a:gd name="T24" fmla="*/ 16 w 33"/>
                <a:gd name="T25" fmla="*/ 0 h 32"/>
                <a:gd name="T26" fmla="*/ 14 w 33"/>
                <a:gd name="T27" fmla="*/ 0 h 32"/>
                <a:gd name="T28" fmla="*/ 12 w 33"/>
                <a:gd name="T29" fmla="*/ 1 h 32"/>
                <a:gd name="T30" fmla="*/ 10 w 33"/>
                <a:gd name="T31" fmla="*/ 1 h 32"/>
                <a:gd name="T32" fmla="*/ 8 w 33"/>
                <a:gd name="T33" fmla="*/ 3 h 32"/>
                <a:gd name="T34" fmla="*/ 6 w 33"/>
                <a:gd name="T35" fmla="*/ 4 h 32"/>
                <a:gd name="T36" fmla="*/ 5 w 33"/>
                <a:gd name="T37" fmla="*/ 5 h 32"/>
                <a:gd name="T38" fmla="*/ 4 w 33"/>
                <a:gd name="T39" fmla="*/ 7 h 32"/>
                <a:gd name="T40" fmla="*/ 2 w 33"/>
                <a:gd name="T41" fmla="*/ 8 h 32"/>
                <a:gd name="T42" fmla="*/ 1 w 33"/>
                <a:gd name="T43" fmla="*/ 9 h 32"/>
                <a:gd name="T44" fmla="*/ 0 w 33"/>
                <a:gd name="T45" fmla="*/ 12 h 32"/>
                <a:gd name="T46" fmla="*/ 0 w 33"/>
                <a:gd name="T47" fmla="*/ 13 h 32"/>
                <a:gd name="T48" fmla="*/ 0 w 33"/>
                <a:gd name="T49" fmla="*/ 16 h 32"/>
                <a:gd name="T50" fmla="*/ 0 w 33"/>
                <a:gd name="T51" fmla="*/ 18 h 32"/>
                <a:gd name="T52" fmla="*/ 0 w 33"/>
                <a:gd name="T53" fmla="*/ 20 h 32"/>
                <a:gd name="T54" fmla="*/ 1 w 33"/>
                <a:gd name="T55" fmla="*/ 22 h 32"/>
                <a:gd name="T56" fmla="*/ 2 w 33"/>
                <a:gd name="T57" fmla="*/ 24 h 32"/>
                <a:gd name="T58" fmla="*/ 4 w 33"/>
                <a:gd name="T59" fmla="*/ 25 h 32"/>
                <a:gd name="T60" fmla="*/ 5 w 33"/>
                <a:gd name="T61" fmla="*/ 28 h 32"/>
                <a:gd name="T62" fmla="*/ 6 w 33"/>
                <a:gd name="T63" fmla="*/ 29 h 32"/>
                <a:gd name="T64" fmla="*/ 8 w 33"/>
                <a:gd name="T65" fmla="*/ 29 h 32"/>
                <a:gd name="T66" fmla="*/ 10 w 33"/>
                <a:gd name="T67" fmla="*/ 30 h 32"/>
                <a:gd name="T68" fmla="*/ 12 w 33"/>
                <a:gd name="T69" fmla="*/ 32 h 32"/>
                <a:gd name="T70" fmla="*/ 14 w 33"/>
                <a:gd name="T71" fmla="*/ 32 h 32"/>
                <a:gd name="T72" fmla="*/ 16 w 33"/>
                <a:gd name="T73" fmla="*/ 32 h 32"/>
                <a:gd name="T74" fmla="*/ 18 w 33"/>
                <a:gd name="T75" fmla="*/ 32 h 32"/>
                <a:gd name="T76" fmla="*/ 21 w 33"/>
                <a:gd name="T77" fmla="*/ 32 h 32"/>
                <a:gd name="T78" fmla="*/ 22 w 33"/>
                <a:gd name="T79" fmla="*/ 30 h 32"/>
                <a:gd name="T80" fmla="*/ 25 w 33"/>
                <a:gd name="T81" fmla="*/ 29 h 32"/>
                <a:gd name="T82" fmla="*/ 26 w 33"/>
                <a:gd name="T83" fmla="*/ 29 h 32"/>
                <a:gd name="T84" fmla="*/ 27 w 33"/>
                <a:gd name="T85" fmla="*/ 28 h 32"/>
                <a:gd name="T86" fmla="*/ 29 w 33"/>
                <a:gd name="T87" fmla="*/ 25 h 32"/>
                <a:gd name="T88" fmla="*/ 30 w 33"/>
                <a:gd name="T89" fmla="*/ 24 h 32"/>
                <a:gd name="T90" fmla="*/ 31 w 33"/>
                <a:gd name="T91" fmla="*/ 22 h 32"/>
                <a:gd name="T92" fmla="*/ 31 w 33"/>
                <a:gd name="T93" fmla="*/ 20 h 32"/>
                <a:gd name="T94" fmla="*/ 33 w 33"/>
                <a:gd name="T95" fmla="*/ 18 h 32"/>
                <a:gd name="T96" fmla="*/ 33 w 33"/>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3" h="32">
                  <a:moveTo>
                    <a:pt x="33" y="16"/>
                  </a:moveTo>
                  <a:lnTo>
                    <a:pt x="33" y="13"/>
                  </a:lnTo>
                  <a:lnTo>
                    <a:pt x="31" y="12"/>
                  </a:lnTo>
                  <a:lnTo>
                    <a:pt x="31" y="9"/>
                  </a:lnTo>
                  <a:lnTo>
                    <a:pt x="30" y="8"/>
                  </a:lnTo>
                  <a:lnTo>
                    <a:pt x="29" y="7"/>
                  </a:lnTo>
                  <a:lnTo>
                    <a:pt x="27" y="5"/>
                  </a:lnTo>
                  <a:lnTo>
                    <a:pt x="26" y="4"/>
                  </a:lnTo>
                  <a:lnTo>
                    <a:pt x="25" y="3"/>
                  </a:lnTo>
                  <a:lnTo>
                    <a:pt x="22" y="1"/>
                  </a:lnTo>
                  <a:lnTo>
                    <a:pt x="21" y="1"/>
                  </a:lnTo>
                  <a:lnTo>
                    <a:pt x="18" y="0"/>
                  </a:lnTo>
                  <a:lnTo>
                    <a:pt x="16" y="0"/>
                  </a:lnTo>
                  <a:lnTo>
                    <a:pt x="14" y="0"/>
                  </a:lnTo>
                  <a:lnTo>
                    <a:pt x="12" y="1"/>
                  </a:lnTo>
                  <a:lnTo>
                    <a:pt x="10" y="1"/>
                  </a:lnTo>
                  <a:lnTo>
                    <a:pt x="8" y="3"/>
                  </a:lnTo>
                  <a:lnTo>
                    <a:pt x="6" y="4"/>
                  </a:lnTo>
                  <a:lnTo>
                    <a:pt x="5" y="5"/>
                  </a:lnTo>
                  <a:lnTo>
                    <a:pt x="4" y="7"/>
                  </a:lnTo>
                  <a:lnTo>
                    <a:pt x="2" y="8"/>
                  </a:lnTo>
                  <a:lnTo>
                    <a:pt x="1" y="9"/>
                  </a:lnTo>
                  <a:lnTo>
                    <a:pt x="0" y="12"/>
                  </a:lnTo>
                  <a:lnTo>
                    <a:pt x="0" y="13"/>
                  </a:lnTo>
                  <a:lnTo>
                    <a:pt x="0" y="16"/>
                  </a:lnTo>
                  <a:lnTo>
                    <a:pt x="0" y="18"/>
                  </a:lnTo>
                  <a:lnTo>
                    <a:pt x="0" y="20"/>
                  </a:lnTo>
                  <a:lnTo>
                    <a:pt x="1" y="22"/>
                  </a:lnTo>
                  <a:lnTo>
                    <a:pt x="2" y="24"/>
                  </a:lnTo>
                  <a:lnTo>
                    <a:pt x="4" y="25"/>
                  </a:lnTo>
                  <a:lnTo>
                    <a:pt x="5" y="28"/>
                  </a:lnTo>
                  <a:lnTo>
                    <a:pt x="6" y="29"/>
                  </a:lnTo>
                  <a:lnTo>
                    <a:pt x="8" y="29"/>
                  </a:lnTo>
                  <a:lnTo>
                    <a:pt x="10" y="30"/>
                  </a:lnTo>
                  <a:lnTo>
                    <a:pt x="12" y="32"/>
                  </a:lnTo>
                  <a:lnTo>
                    <a:pt x="14" y="32"/>
                  </a:lnTo>
                  <a:lnTo>
                    <a:pt x="16" y="32"/>
                  </a:lnTo>
                  <a:lnTo>
                    <a:pt x="18" y="32"/>
                  </a:lnTo>
                  <a:lnTo>
                    <a:pt x="21" y="32"/>
                  </a:lnTo>
                  <a:lnTo>
                    <a:pt x="22" y="30"/>
                  </a:lnTo>
                  <a:lnTo>
                    <a:pt x="25" y="29"/>
                  </a:lnTo>
                  <a:lnTo>
                    <a:pt x="26" y="29"/>
                  </a:lnTo>
                  <a:lnTo>
                    <a:pt x="27" y="28"/>
                  </a:lnTo>
                  <a:lnTo>
                    <a:pt x="29" y="25"/>
                  </a:lnTo>
                  <a:lnTo>
                    <a:pt x="30" y="24"/>
                  </a:lnTo>
                  <a:lnTo>
                    <a:pt x="31" y="22"/>
                  </a:lnTo>
                  <a:lnTo>
                    <a:pt x="31" y="20"/>
                  </a:lnTo>
                  <a:lnTo>
                    <a:pt x="33" y="18"/>
                  </a:lnTo>
                  <a:lnTo>
                    <a:pt x="3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5" name="Freeform 367"/>
            <p:cNvSpPr>
              <a:spLocks/>
            </p:cNvSpPr>
            <p:nvPr userDrawn="1"/>
          </p:nvSpPr>
          <p:spPr bwMode="auto">
            <a:xfrm>
              <a:off x="5161" y="195"/>
              <a:ext cx="33" cy="32"/>
            </a:xfrm>
            <a:custGeom>
              <a:avLst/>
              <a:gdLst>
                <a:gd name="T0" fmla="*/ 33 w 33"/>
                <a:gd name="T1" fmla="*/ 16 h 32"/>
                <a:gd name="T2" fmla="*/ 33 w 33"/>
                <a:gd name="T3" fmla="*/ 15 h 32"/>
                <a:gd name="T4" fmla="*/ 31 w 33"/>
                <a:gd name="T5" fmla="*/ 12 h 32"/>
                <a:gd name="T6" fmla="*/ 31 w 33"/>
                <a:gd name="T7" fmla="*/ 11 h 32"/>
                <a:gd name="T8" fmla="*/ 30 w 33"/>
                <a:gd name="T9" fmla="*/ 8 h 32"/>
                <a:gd name="T10" fmla="*/ 29 w 33"/>
                <a:gd name="T11" fmla="*/ 7 h 32"/>
                <a:gd name="T12" fmla="*/ 27 w 33"/>
                <a:gd name="T13" fmla="*/ 6 h 32"/>
                <a:gd name="T14" fmla="*/ 26 w 33"/>
                <a:gd name="T15" fmla="*/ 4 h 32"/>
                <a:gd name="T16" fmla="*/ 25 w 33"/>
                <a:gd name="T17" fmla="*/ 3 h 32"/>
                <a:gd name="T18" fmla="*/ 22 w 33"/>
                <a:gd name="T19" fmla="*/ 2 h 32"/>
                <a:gd name="T20" fmla="*/ 21 w 33"/>
                <a:gd name="T21" fmla="*/ 2 h 32"/>
                <a:gd name="T22" fmla="*/ 18 w 33"/>
                <a:gd name="T23" fmla="*/ 0 h 32"/>
                <a:gd name="T24" fmla="*/ 16 w 33"/>
                <a:gd name="T25" fmla="*/ 0 h 32"/>
                <a:gd name="T26" fmla="*/ 14 w 33"/>
                <a:gd name="T27" fmla="*/ 0 h 32"/>
                <a:gd name="T28" fmla="*/ 12 w 33"/>
                <a:gd name="T29" fmla="*/ 2 h 32"/>
                <a:gd name="T30" fmla="*/ 10 w 33"/>
                <a:gd name="T31" fmla="*/ 2 h 32"/>
                <a:gd name="T32" fmla="*/ 8 w 33"/>
                <a:gd name="T33" fmla="*/ 3 h 32"/>
                <a:gd name="T34" fmla="*/ 6 w 33"/>
                <a:gd name="T35" fmla="*/ 4 h 32"/>
                <a:gd name="T36" fmla="*/ 5 w 33"/>
                <a:gd name="T37" fmla="*/ 6 h 32"/>
                <a:gd name="T38" fmla="*/ 4 w 33"/>
                <a:gd name="T39" fmla="*/ 7 h 32"/>
                <a:gd name="T40" fmla="*/ 2 w 33"/>
                <a:gd name="T41" fmla="*/ 8 h 32"/>
                <a:gd name="T42" fmla="*/ 1 w 33"/>
                <a:gd name="T43" fmla="*/ 11 h 32"/>
                <a:gd name="T44" fmla="*/ 0 w 33"/>
                <a:gd name="T45" fmla="*/ 12 h 32"/>
                <a:gd name="T46" fmla="*/ 0 w 33"/>
                <a:gd name="T47" fmla="*/ 15 h 32"/>
                <a:gd name="T48" fmla="*/ 0 w 33"/>
                <a:gd name="T49" fmla="*/ 16 h 32"/>
                <a:gd name="T50" fmla="*/ 0 w 33"/>
                <a:gd name="T51" fmla="*/ 19 h 32"/>
                <a:gd name="T52" fmla="*/ 0 w 33"/>
                <a:gd name="T53" fmla="*/ 20 h 32"/>
                <a:gd name="T54" fmla="*/ 1 w 33"/>
                <a:gd name="T55" fmla="*/ 23 h 32"/>
                <a:gd name="T56" fmla="*/ 2 w 33"/>
                <a:gd name="T57" fmla="*/ 24 h 32"/>
                <a:gd name="T58" fmla="*/ 4 w 33"/>
                <a:gd name="T59" fmla="*/ 25 h 32"/>
                <a:gd name="T60" fmla="*/ 5 w 33"/>
                <a:gd name="T61" fmla="*/ 28 h 32"/>
                <a:gd name="T62" fmla="*/ 6 w 33"/>
                <a:gd name="T63" fmla="*/ 29 h 32"/>
                <a:gd name="T64" fmla="*/ 8 w 33"/>
                <a:gd name="T65" fmla="*/ 29 h 32"/>
                <a:gd name="T66" fmla="*/ 10 w 33"/>
                <a:gd name="T67" fmla="*/ 31 h 32"/>
                <a:gd name="T68" fmla="*/ 12 w 33"/>
                <a:gd name="T69" fmla="*/ 32 h 32"/>
                <a:gd name="T70" fmla="*/ 14 w 33"/>
                <a:gd name="T71" fmla="*/ 32 h 32"/>
                <a:gd name="T72" fmla="*/ 16 w 33"/>
                <a:gd name="T73" fmla="*/ 32 h 32"/>
                <a:gd name="T74" fmla="*/ 18 w 33"/>
                <a:gd name="T75" fmla="*/ 32 h 32"/>
                <a:gd name="T76" fmla="*/ 21 w 33"/>
                <a:gd name="T77" fmla="*/ 32 h 32"/>
                <a:gd name="T78" fmla="*/ 22 w 33"/>
                <a:gd name="T79" fmla="*/ 31 h 32"/>
                <a:gd name="T80" fmla="*/ 25 w 33"/>
                <a:gd name="T81" fmla="*/ 29 h 32"/>
                <a:gd name="T82" fmla="*/ 26 w 33"/>
                <a:gd name="T83" fmla="*/ 29 h 32"/>
                <a:gd name="T84" fmla="*/ 27 w 33"/>
                <a:gd name="T85" fmla="*/ 28 h 32"/>
                <a:gd name="T86" fmla="*/ 29 w 33"/>
                <a:gd name="T87" fmla="*/ 25 h 32"/>
                <a:gd name="T88" fmla="*/ 30 w 33"/>
                <a:gd name="T89" fmla="*/ 24 h 32"/>
                <a:gd name="T90" fmla="*/ 31 w 33"/>
                <a:gd name="T91" fmla="*/ 23 h 32"/>
                <a:gd name="T92" fmla="*/ 31 w 33"/>
                <a:gd name="T93" fmla="*/ 20 h 32"/>
                <a:gd name="T94" fmla="*/ 33 w 33"/>
                <a:gd name="T95" fmla="*/ 19 h 32"/>
                <a:gd name="T96" fmla="*/ 33 w 33"/>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3" h="32">
                  <a:moveTo>
                    <a:pt x="33" y="16"/>
                  </a:moveTo>
                  <a:lnTo>
                    <a:pt x="33" y="15"/>
                  </a:lnTo>
                  <a:lnTo>
                    <a:pt x="31" y="12"/>
                  </a:lnTo>
                  <a:lnTo>
                    <a:pt x="31" y="11"/>
                  </a:lnTo>
                  <a:lnTo>
                    <a:pt x="30" y="8"/>
                  </a:lnTo>
                  <a:lnTo>
                    <a:pt x="29" y="7"/>
                  </a:lnTo>
                  <a:lnTo>
                    <a:pt x="27" y="6"/>
                  </a:lnTo>
                  <a:lnTo>
                    <a:pt x="26" y="4"/>
                  </a:lnTo>
                  <a:lnTo>
                    <a:pt x="25" y="3"/>
                  </a:lnTo>
                  <a:lnTo>
                    <a:pt x="22" y="2"/>
                  </a:lnTo>
                  <a:lnTo>
                    <a:pt x="21" y="2"/>
                  </a:lnTo>
                  <a:lnTo>
                    <a:pt x="18" y="0"/>
                  </a:lnTo>
                  <a:lnTo>
                    <a:pt x="16" y="0"/>
                  </a:lnTo>
                  <a:lnTo>
                    <a:pt x="14" y="0"/>
                  </a:lnTo>
                  <a:lnTo>
                    <a:pt x="12" y="2"/>
                  </a:lnTo>
                  <a:lnTo>
                    <a:pt x="10" y="2"/>
                  </a:lnTo>
                  <a:lnTo>
                    <a:pt x="8" y="3"/>
                  </a:lnTo>
                  <a:lnTo>
                    <a:pt x="6" y="4"/>
                  </a:lnTo>
                  <a:lnTo>
                    <a:pt x="5" y="6"/>
                  </a:lnTo>
                  <a:lnTo>
                    <a:pt x="4" y="7"/>
                  </a:lnTo>
                  <a:lnTo>
                    <a:pt x="2" y="8"/>
                  </a:lnTo>
                  <a:lnTo>
                    <a:pt x="1" y="11"/>
                  </a:lnTo>
                  <a:lnTo>
                    <a:pt x="0" y="12"/>
                  </a:lnTo>
                  <a:lnTo>
                    <a:pt x="0" y="15"/>
                  </a:lnTo>
                  <a:lnTo>
                    <a:pt x="0" y="16"/>
                  </a:lnTo>
                  <a:lnTo>
                    <a:pt x="0" y="19"/>
                  </a:lnTo>
                  <a:lnTo>
                    <a:pt x="0" y="20"/>
                  </a:lnTo>
                  <a:lnTo>
                    <a:pt x="1" y="23"/>
                  </a:lnTo>
                  <a:lnTo>
                    <a:pt x="2" y="24"/>
                  </a:lnTo>
                  <a:lnTo>
                    <a:pt x="4" y="25"/>
                  </a:lnTo>
                  <a:lnTo>
                    <a:pt x="5" y="28"/>
                  </a:lnTo>
                  <a:lnTo>
                    <a:pt x="6" y="29"/>
                  </a:lnTo>
                  <a:lnTo>
                    <a:pt x="8" y="29"/>
                  </a:lnTo>
                  <a:lnTo>
                    <a:pt x="10" y="31"/>
                  </a:lnTo>
                  <a:lnTo>
                    <a:pt x="12" y="32"/>
                  </a:lnTo>
                  <a:lnTo>
                    <a:pt x="14" y="32"/>
                  </a:lnTo>
                  <a:lnTo>
                    <a:pt x="16" y="32"/>
                  </a:lnTo>
                  <a:lnTo>
                    <a:pt x="18" y="32"/>
                  </a:lnTo>
                  <a:lnTo>
                    <a:pt x="21" y="32"/>
                  </a:lnTo>
                  <a:lnTo>
                    <a:pt x="22" y="31"/>
                  </a:lnTo>
                  <a:lnTo>
                    <a:pt x="25" y="29"/>
                  </a:lnTo>
                  <a:lnTo>
                    <a:pt x="26" y="29"/>
                  </a:lnTo>
                  <a:lnTo>
                    <a:pt x="27" y="28"/>
                  </a:lnTo>
                  <a:lnTo>
                    <a:pt x="29" y="25"/>
                  </a:lnTo>
                  <a:lnTo>
                    <a:pt x="30" y="24"/>
                  </a:lnTo>
                  <a:lnTo>
                    <a:pt x="31" y="23"/>
                  </a:lnTo>
                  <a:lnTo>
                    <a:pt x="31" y="20"/>
                  </a:lnTo>
                  <a:lnTo>
                    <a:pt x="33" y="19"/>
                  </a:lnTo>
                  <a:lnTo>
                    <a:pt x="3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6" name="Freeform 368"/>
            <p:cNvSpPr>
              <a:spLocks/>
            </p:cNvSpPr>
            <p:nvPr userDrawn="1"/>
          </p:nvSpPr>
          <p:spPr bwMode="auto">
            <a:xfrm>
              <a:off x="5199" y="298"/>
              <a:ext cx="32" cy="32"/>
            </a:xfrm>
            <a:custGeom>
              <a:avLst/>
              <a:gdLst>
                <a:gd name="T0" fmla="*/ 32 w 32"/>
                <a:gd name="T1" fmla="*/ 15 h 32"/>
                <a:gd name="T2" fmla="*/ 32 w 32"/>
                <a:gd name="T3" fmla="*/ 13 h 32"/>
                <a:gd name="T4" fmla="*/ 30 w 32"/>
                <a:gd name="T5" fmla="*/ 12 h 32"/>
                <a:gd name="T6" fmla="*/ 30 w 32"/>
                <a:gd name="T7" fmla="*/ 9 h 32"/>
                <a:gd name="T8" fmla="*/ 29 w 32"/>
                <a:gd name="T9" fmla="*/ 8 h 32"/>
                <a:gd name="T10" fmla="*/ 28 w 32"/>
                <a:gd name="T11" fmla="*/ 7 h 32"/>
                <a:gd name="T12" fmla="*/ 26 w 32"/>
                <a:gd name="T13" fmla="*/ 4 h 32"/>
                <a:gd name="T14" fmla="*/ 25 w 32"/>
                <a:gd name="T15" fmla="*/ 3 h 32"/>
                <a:gd name="T16" fmla="*/ 24 w 32"/>
                <a:gd name="T17" fmla="*/ 1 h 32"/>
                <a:gd name="T18" fmla="*/ 21 w 32"/>
                <a:gd name="T19" fmla="*/ 1 h 32"/>
                <a:gd name="T20" fmla="*/ 20 w 32"/>
                <a:gd name="T21" fmla="*/ 0 h 32"/>
                <a:gd name="T22" fmla="*/ 17 w 32"/>
                <a:gd name="T23" fmla="*/ 0 h 32"/>
                <a:gd name="T24" fmla="*/ 14 w 32"/>
                <a:gd name="T25" fmla="*/ 0 h 32"/>
                <a:gd name="T26" fmla="*/ 13 w 32"/>
                <a:gd name="T27" fmla="*/ 0 h 32"/>
                <a:gd name="T28" fmla="*/ 10 w 32"/>
                <a:gd name="T29" fmla="*/ 0 h 32"/>
                <a:gd name="T30" fmla="*/ 9 w 32"/>
                <a:gd name="T31" fmla="*/ 1 h 32"/>
                <a:gd name="T32" fmla="*/ 7 w 32"/>
                <a:gd name="T33" fmla="*/ 1 h 32"/>
                <a:gd name="T34" fmla="*/ 5 w 32"/>
                <a:gd name="T35" fmla="*/ 3 h 32"/>
                <a:gd name="T36" fmla="*/ 4 w 32"/>
                <a:gd name="T37" fmla="*/ 4 h 32"/>
                <a:gd name="T38" fmla="*/ 3 w 32"/>
                <a:gd name="T39" fmla="*/ 7 h 32"/>
                <a:gd name="T40" fmla="*/ 1 w 32"/>
                <a:gd name="T41" fmla="*/ 8 h 32"/>
                <a:gd name="T42" fmla="*/ 0 w 32"/>
                <a:gd name="T43" fmla="*/ 9 h 32"/>
                <a:gd name="T44" fmla="*/ 0 w 32"/>
                <a:gd name="T45" fmla="*/ 12 h 32"/>
                <a:gd name="T46" fmla="*/ 0 w 32"/>
                <a:gd name="T47" fmla="*/ 13 h 32"/>
                <a:gd name="T48" fmla="*/ 0 w 32"/>
                <a:gd name="T49" fmla="*/ 15 h 32"/>
                <a:gd name="T50" fmla="*/ 0 w 32"/>
                <a:gd name="T51" fmla="*/ 17 h 32"/>
                <a:gd name="T52" fmla="*/ 0 w 32"/>
                <a:gd name="T53" fmla="*/ 20 h 32"/>
                <a:gd name="T54" fmla="*/ 0 w 32"/>
                <a:gd name="T55" fmla="*/ 21 h 32"/>
                <a:gd name="T56" fmla="*/ 1 w 32"/>
                <a:gd name="T57" fmla="*/ 24 h 32"/>
                <a:gd name="T58" fmla="*/ 3 w 32"/>
                <a:gd name="T59" fmla="*/ 25 h 32"/>
                <a:gd name="T60" fmla="*/ 4 w 32"/>
                <a:gd name="T61" fmla="*/ 27 h 32"/>
                <a:gd name="T62" fmla="*/ 5 w 32"/>
                <a:gd name="T63" fmla="*/ 28 h 32"/>
                <a:gd name="T64" fmla="*/ 7 w 32"/>
                <a:gd name="T65" fmla="*/ 29 h 32"/>
                <a:gd name="T66" fmla="*/ 9 w 32"/>
                <a:gd name="T67" fmla="*/ 30 h 32"/>
                <a:gd name="T68" fmla="*/ 10 w 32"/>
                <a:gd name="T69" fmla="*/ 30 h 32"/>
                <a:gd name="T70" fmla="*/ 13 w 32"/>
                <a:gd name="T71" fmla="*/ 32 h 32"/>
                <a:gd name="T72" fmla="*/ 14 w 32"/>
                <a:gd name="T73" fmla="*/ 32 h 32"/>
                <a:gd name="T74" fmla="*/ 17 w 32"/>
                <a:gd name="T75" fmla="*/ 32 h 32"/>
                <a:gd name="T76" fmla="*/ 20 w 32"/>
                <a:gd name="T77" fmla="*/ 30 h 32"/>
                <a:gd name="T78" fmla="*/ 21 w 32"/>
                <a:gd name="T79" fmla="*/ 30 h 32"/>
                <a:gd name="T80" fmla="*/ 24 w 32"/>
                <a:gd name="T81" fmla="*/ 29 h 32"/>
                <a:gd name="T82" fmla="*/ 25 w 32"/>
                <a:gd name="T83" fmla="*/ 28 h 32"/>
                <a:gd name="T84" fmla="*/ 26 w 32"/>
                <a:gd name="T85" fmla="*/ 27 h 32"/>
                <a:gd name="T86" fmla="*/ 28 w 32"/>
                <a:gd name="T87" fmla="*/ 25 h 32"/>
                <a:gd name="T88" fmla="*/ 29 w 32"/>
                <a:gd name="T89" fmla="*/ 24 h 32"/>
                <a:gd name="T90" fmla="*/ 30 w 32"/>
                <a:gd name="T91" fmla="*/ 21 h 32"/>
                <a:gd name="T92" fmla="*/ 30 w 32"/>
                <a:gd name="T93" fmla="*/ 20 h 32"/>
                <a:gd name="T94" fmla="*/ 32 w 32"/>
                <a:gd name="T95" fmla="*/ 17 h 32"/>
                <a:gd name="T96" fmla="*/ 32 w 32"/>
                <a:gd name="T97" fmla="*/ 15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2">
                  <a:moveTo>
                    <a:pt x="32" y="15"/>
                  </a:moveTo>
                  <a:lnTo>
                    <a:pt x="32" y="13"/>
                  </a:lnTo>
                  <a:lnTo>
                    <a:pt x="30" y="12"/>
                  </a:lnTo>
                  <a:lnTo>
                    <a:pt x="30" y="9"/>
                  </a:lnTo>
                  <a:lnTo>
                    <a:pt x="29" y="8"/>
                  </a:lnTo>
                  <a:lnTo>
                    <a:pt x="28" y="7"/>
                  </a:lnTo>
                  <a:lnTo>
                    <a:pt x="26" y="4"/>
                  </a:lnTo>
                  <a:lnTo>
                    <a:pt x="25" y="3"/>
                  </a:lnTo>
                  <a:lnTo>
                    <a:pt x="24" y="1"/>
                  </a:lnTo>
                  <a:lnTo>
                    <a:pt x="21" y="1"/>
                  </a:lnTo>
                  <a:lnTo>
                    <a:pt x="20" y="0"/>
                  </a:lnTo>
                  <a:lnTo>
                    <a:pt x="17" y="0"/>
                  </a:lnTo>
                  <a:lnTo>
                    <a:pt x="14" y="0"/>
                  </a:lnTo>
                  <a:lnTo>
                    <a:pt x="13" y="0"/>
                  </a:lnTo>
                  <a:lnTo>
                    <a:pt x="10" y="0"/>
                  </a:lnTo>
                  <a:lnTo>
                    <a:pt x="9" y="1"/>
                  </a:lnTo>
                  <a:lnTo>
                    <a:pt x="7" y="1"/>
                  </a:lnTo>
                  <a:lnTo>
                    <a:pt x="5" y="3"/>
                  </a:lnTo>
                  <a:lnTo>
                    <a:pt x="4" y="4"/>
                  </a:lnTo>
                  <a:lnTo>
                    <a:pt x="3" y="7"/>
                  </a:lnTo>
                  <a:lnTo>
                    <a:pt x="1" y="8"/>
                  </a:lnTo>
                  <a:lnTo>
                    <a:pt x="0" y="9"/>
                  </a:lnTo>
                  <a:lnTo>
                    <a:pt x="0" y="12"/>
                  </a:lnTo>
                  <a:lnTo>
                    <a:pt x="0" y="13"/>
                  </a:lnTo>
                  <a:lnTo>
                    <a:pt x="0" y="15"/>
                  </a:lnTo>
                  <a:lnTo>
                    <a:pt x="0" y="17"/>
                  </a:lnTo>
                  <a:lnTo>
                    <a:pt x="0" y="20"/>
                  </a:lnTo>
                  <a:lnTo>
                    <a:pt x="0" y="21"/>
                  </a:lnTo>
                  <a:lnTo>
                    <a:pt x="1" y="24"/>
                  </a:lnTo>
                  <a:lnTo>
                    <a:pt x="3" y="25"/>
                  </a:lnTo>
                  <a:lnTo>
                    <a:pt x="4" y="27"/>
                  </a:lnTo>
                  <a:lnTo>
                    <a:pt x="5" y="28"/>
                  </a:lnTo>
                  <a:lnTo>
                    <a:pt x="7" y="29"/>
                  </a:lnTo>
                  <a:lnTo>
                    <a:pt x="9" y="30"/>
                  </a:lnTo>
                  <a:lnTo>
                    <a:pt x="10" y="30"/>
                  </a:lnTo>
                  <a:lnTo>
                    <a:pt x="13" y="32"/>
                  </a:lnTo>
                  <a:lnTo>
                    <a:pt x="14" y="32"/>
                  </a:lnTo>
                  <a:lnTo>
                    <a:pt x="17" y="32"/>
                  </a:lnTo>
                  <a:lnTo>
                    <a:pt x="20" y="30"/>
                  </a:lnTo>
                  <a:lnTo>
                    <a:pt x="21" y="30"/>
                  </a:lnTo>
                  <a:lnTo>
                    <a:pt x="24" y="29"/>
                  </a:lnTo>
                  <a:lnTo>
                    <a:pt x="25" y="28"/>
                  </a:lnTo>
                  <a:lnTo>
                    <a:pt x="26" y="27"/>
                  </a:lnTo>
                  <a:lnTo>
                    <a:pt x="28" y="25"/>
                  </a:lnTo>
                  <a:lnTo>
                    <a:pt x="29" y="24"/>
                  </a:lnTo>
                  <a:lnTo>
                    <a:pt x="30" y="21"/>
                  </a:lnTo>
                  <a:lnTo>
                    <a:pt x="30" y="20"/>
                  </a:lnTo>
                  <a:lnTo>
                    <a:pt x="32" y="17"/>
                  </a:lnTo>
                  <a:lnTo>
                    <a:pt x="3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7" name="Freeform 369"/>
            <p:cNvSpPr>
              <a:spLocks/>
            </p:cNvSpPr>
            <p:nvPr userDrawn="1"/>
          </p:nvSpPr>
          <p:spPr bwMode="auto">
            <a:xfrm>
              <a:off x="5011" y="16"/>
              <a:ext cx="4" cy="5"/>
            </a:xfrm>
            <a:custGeom>
              <a:avLst/>
              <a:gdLst>
                <a:gd name="T0" fmla="*/ 4 w 4"/>
                <a:gd name="T1" fmla="*/ 0 h 5"/>
                <a:gd name="T2" fmla="*/ 0 w 4"/>
                <a:gd name="T3" fmla="*/ 5 h 5"/>
                <a:gd name="T4" fmla="*/ 0 w 4"/>
                <a:gd name="T5" fmla="*/ 0 h 5"/>
                <a:gd name="T6" fmla="*/ 4 w 4"/>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5">
                  <a:moveTo>
                    <a:pt x="4" y="0"/>
                  </a:moveTo>
                  <a:lnTo>
                    <a:pt x="0" y="5"/>
                  </a:lnTo>
                  <a:lnTo>
                    <a:pt x="0"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8" name="Freeform 370"/>
            <p:cNvSpPr>
              <a:spLocks/>
            </p:cNvSpPr>
            <p:nvPr userDrawn="1"/>
          </p:nvSpPr>
          <p:spPr bwMode="auto">
            <a:xfrm>
              <a:off x="5011" y="16"/>
              <a:ext cx="8" cy="9"/>
            </a:xfrm>
            <a:custGeom>
              <a:avLst/>
              <a:gdLst>
                <a:gd name="T0" fmla="*/ 8 w 8"/>
                <a:gd name="T1" fmla="*/ 0 h 9"/>
                <a:gd name="T2" fmla="*/ 0 w 8"/>
                <a:gd name="T3" fmla="*/ 9 h 9"/>
                <a:gd name="T4" fmla="*/ 0 w 8"/>
                <a:gd name="T5" fmla="*/ 0 h 9"/>
                <a:gd name="T6" fmla="*/ 8 w 8"/>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9">
                  <a:moveTo>
                    <a:pt x="8" y="0"/>
                  </a:moveTo>
                  <a:lnTo>
                    <a:pt x="0" y="9"/>
                  </a:lnTo>
                  <a:lnTo>
                    <a:pt x="0"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9" name="Freeform 371"/>
            <p:cNvSpPr>
              <a:spLocks/>
            </p:cNvSpPr>
            <p:nvPr userDrawn="1"/>
          </p:nvSpPr>
          <p:spPr bwMode="auto">
            <a:xfrm>
              <a:off x="5011" y="16"/>
              <a:ext cx="12" cy="14"/>
            </a:xfrm>
            <a:custGeom>
              <a:avLst/>
              <a:gdLst>
                <a:gd name="T0" fmla="*/ 0 w 12"/>
                <a:gd name="T1" fmla="*/ 5 h 14"/>
                <a:gd name="T2" fmla="*/ 4 w 12"/>
                <a:gd name="T3" fmla="*/ 0 h 14"/>
                <a:gd name="T4" fmla="*/ 12 w 12"/>
                <a:gd name="T5" fmla="*/ 0 h 14"/>
                <a:gd name="T6" fmla="*/ 0 w 12"/>
                <a:gd name="T7" fmla="*/ 14 h 14"/>
                <a:gd name="T8" fmla="*/ 0 w 12"/>
                <a:gd name="T9" fmla="*/ 5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4">
                  <a:moveTo>
                    <a:pt x="0" y="5"/>
                  </a:moveTo>
                  <a:lnTo>
                    <a:pt x="4" y="0"/>
                  </a:lnTo>
                  <a:lnTo>
                    <a:pt x="12" y="0"/>
                  </a:lnTo>
                  <a:lnTo>
                    <a:pt x="0" y="14"/>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0" name="Freeform 372"/>
            <p:cNvSpPr>
              <a:spLocks/>
            </p:cNvSpPr>
            <p:nvPr userDrawn="1"/>
          </p:nvSpPr>
          <p:spPr bwMode="auto">
            <a:xfrm>
              <a:off x="5011" y="16"/>
              <a:ext cx="16" cy="20"/>
            </a:xfrm>
            <a:custGeom>
              <a:avLst/>
              <a:gdLst>
                <a:gd name="T0" fmla="*/ 0 w 16"/>
                <a:gd name="T1" fmla="*/ 9 h 20"/>
                <a:gd name="T2" fmla="*/ 8 w 16"/>
                <a:gd name="T3" fmla="*/ 0 h 20"/>
                <a:gd name="T4" fmla="*/ 16 w 16"/>
                <a:gd name="T5" fmla="*/ 0 h 20"/>
                <a:gd name="T6" fmla="*/ 0 w 16"/>
                <a:gd name="T7" fmla="*/ 20 h 20"/>
                <a:gd name="T8" fmla="*/ 0 w 16"/>
                <a:gd name="T9" fmla="*/ 9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0">
                  <a:moveTo>
                    <a:pt x="0" y="9"/>
                  </a:moveTo>
                  <a:lnTo>
                    <a:pt x="8" y="0"/>
                  </a:lnTo>
                  <a:lnTo>
                    <a:pt x="16" y="0"/>
                  </a:lnTo>
                  <a:lnTo>
                    <a:pt x="0" y="20"/>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1" name="Freeform 373"/>
            <p:cNvSpPr>
              <a:spLocks/>
            </p:cNvSpPr>
            <p:nvPr userDrawn="1"/>
          </p:nvSpPr>
          <p:spPr bwMode="auto">
            <a:xfrm>
              <a:off x="5011" y="16"/>
              <a:ext cx="20" cy="24"/>
            </a:xfrm>
            <a:custGeom>
              <a:avLst/>
              <a:gdLst>
                <a:gd name="T0" fmla="*/ 0 w 20"/>
                <a:gd name="T1" fmla="*/ 14 h 24"/>
                <a:gd name="T2" fmla="*/ 12 w 20"/>
                <a:gd name="T3" fmla="*/ 0 h 24"/>
                <a:gd name="T4" fmla="*/ 20 w 20"/>
                <a:gd name="T5" fmla="*/ 0 h 24"/>
                <a:gd name="T6" fmla="*/ 0 w 20"/>
                <a:gd name="T7" fmla="*/ 24 h 24"/>
                <a:gd name="T8" fmla="*/ 0 w 20"/>
                <a:gd name="T9" fmla="*/ 1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4">
                  <a:moveTo>
                    <a:pt x="0" y="14"/>
                  </a:moveTo>
                  <a:lnTo>
                    <a:pt x="12" y="0"/>
                  </a:lnTo>
                  <a:lnTo>
                    <a:pt x="20" y="0"/>
                  </a:lnTo>
                  <a:lnTo>
                    <a:pt x="0" y="24"/>
                  </a:lnTo>
                  <a:lnTo>
                    <a:pt x="0" y="14"/>
                  </a:lnTo>
                  <a:close/>
                </a:path>
              </a:pathLst>
            </a:custGeom>
            <a:solidFill>
              <a:srgbClr val="FE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2" name="Freeform 374"/>
            <p:cNvSpPr>
              <a:spLocks/>
            </p:cNvSpPr>
            <p:nvPr userDrawn="1"/>
          </p:nvSpPr>
          <p:spPr bwMode="auto">
            <a:xfrm>
              <a:off x="5011" y="16"/>
              <a:ext cx="23" cy="29"/>
            </a:xfrm>
            <a:custGeom>
              <a:avLst/>
              <a:gdLst>
                <a:gd name="T0" fmla="*/ 0 w 23"/>
                <a:gd name="T1" fmla="*/ 20 h 29"/>
                <a:gd name="T2" fmla="*/ 16 w 23"/>
                <a:gd name="T3" fmla="*/ 0 h 29"/>
                <a:gd name="T4" fmla="*/ 23 w 23"/>
                <a:gd name="T5" fmla="*/ 0 h 29"/>
                <a:gd name="T6" fmla="*/ 0 w 23"/>
                <a:gd name="T7" fmla="*/ 29 h 29"/>
                <a:gd name="T8" fmla="*/ 0 w 23"/>
                <a:gd name="T9" fmla="*/ 2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9">
                  <a:moveTo>
                    <a:pt x="0" y="20"/>
                  </a:moveTo>
                  <a:lnTo>
                    <a:pt x="16" y="0"/>
                  </a:lnTo>
                  <a:lnTo>
                    <a:pt x="23" y="0"/>
                  </a:lnTo>
                  <a:lnTo>
                    <a:pt x="0" y="29"/>
                  </a:lnTo>
                  <a:lnTo>
                    <a:pt x="0" y="20"/>
                  </a:lnTo>
                  <a:close/>
                </a:path>
              </a:pathLst>
            </a:custGeom>
            <a:solidFill>
              <a:srgbClr val="FDFD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3" name="Freeform 375"/>
            <p:cNvSpPr>
              <a:spLocks/>
            </p:cNvSpPr>
            <p:nvPr userDrawn="1"/>
          </p:nvSpPr>
          <p:spPr bwMode="auto">
            <a:xfrm>
              <a:off x="5011" y="16"/>
              <a:ext cx="27" cy="34"/>
            </a:xfrm>
            <a:custGeom>
              <a:avLst/>
              <a:gdLst>
                <a:gd name="T0" fmla="*/ 0 w 27"/>
                <a:gd name="T1" fmla="*/ 24 h 34"/>
                <a:gd name="T2" fmla="*/ 20 w 27"/>
                <a:gd name="T3" fmla="*/ 0 h 34"/>
                <a:gd name="T4" fmla="*/ 27 w 27"/>
                <a:gd name="T5" fmla="*/ 0 h 34"/>
                <a:gd name="T6" fmla="*/ 0 w 27"/>
                <a:gd name="T7" fmla="*/ 34 h 34"/>
                <a:gd name="T8" fmla="*/ 0 w 27"/>
                <a:gd name="T9" fmla="*/ 24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34">
                  <a:moveTo>
                    <a:pt x="0" y="24"/>
                  </a:moveTo>
                  <a:lnTo>
                    <a:pt x="20" y="0"/>
                  </a:lnTo>
                  <a:lnTo>
                    <a:pt x="27" y="0"/>
                  </a:lnTo>
                  <a:lnTo>
                    <a:pt x="0" y="34"/>
                  </a:lnTo>
                  <a:lnTo>
                    <a:pt x="0" y="24"/>
                  </a:lnTo>
                  <a:close/>
                </a:path>
              </a:pathLst>
            </a:custGeom>
            <a:solidFill>
              <a:srgbClr val="FCFD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4" name="Freeform 376"/>
            <p:cNvSpPr>
              <a:spLocks/>
            </p:cNvSpPr>
            <p:nvPr userDrawn="1"/>
          </p:nvSpPr>
          <p:spPr bwMode="auto">
            <a:xfrm>
              <a:off x="5011" y="16"/>
              <a:ext cx="33" cy="38"/>
            </a:xfrm>
            <a:custGeom>
              <a:avLst/>
              <a:gdLst>
                <a:gd name="T0" fmla="*/ 0 w 33"/>
                <a:gd name="T1" fmla="*/ 29 h 38"/>
                <a:gd name="T2" fmla="*/ 23 w 33"/>
                <a:gd name="T3" fmla="*/ 0 h 38"/>
                <a:gd name="T4" fmla="*/ 33 w 33"/>
                <a:gd name="T5" fmla="*/ 0 h 38"/>
                <a:gd name="T6" fmla="*/ 0 w 33"/>
                <a:gd name="T7" fmla="*/ 38 h 38"/>
                <a:gd name="T8" fmla="*/ 0 w 33"/>
                <a:gd name="T9" fmla="*/ 29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8">
                  <a:moveTo>
                    <a:pt x="0" y="29"/>
                  </a:moveTo>
                  <a:lnTo>
                    <a:pt x="23" y="0"/>
                  </a:lnTo>
                  <a:lnTo>
                    <a:pt x="33" y="0"/>
                  </a:lnTo>
                  <a:lnTo>
                    <a:pt x="0" y="38"/>
                  </a:lnTo>
                  <a:lnTo>
                    <a:pt x="0" y="29"/>
                  </a:lnTo>
                  <a:close/>
                </a:path>
              </a:pathLst>
            </a:custGeom>
            <a:solidFill>
              <a:srgbClr val="FCFD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5" name="Freeform 377"/>
            <p:cNvSpPr>
              <a:spLocks/>
            </p:cNvSpPr>
            <p:nvPr userDrawn="1"/>
          </p:nvSpPr>
          <p:spPr bwMode="auto">
            <a:xfrm>
              <a:off x="5011" y="16"/>
              <a:ext cx="37" cy="43"/>
            </a:xfrm>
            <a:custGeom>
              <a:avLst/>
              <a:gdLst>
                <a:gd name="T0" fmla="*/ 0 w 37"/>
                <a:gd name="T1" fmla="*/ 34 h 43"/>
                <a:gd name="T2" fmla="*/ 27 w 37"/>
                <a:gd name="T3" fmla="*/ 0 h 43"/>
                <a:gd name="T4" fmla="*/ 37 w 37"/>
                <a:gd name="T5" fmla="*/ 0 h 43"/>
                <a:gd name="T6" fmla="*/ 0 w 37"/>
                <a:gd name="T7" fmla="*/ 43 h 43"/>
                <a:gd name="T8" fmla="*/ 0 w 37"/>
                <a:gd name="T9" fmla="*/ 34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43">
                  <a:moveTo>
                    <a:pt x="0" y="34"/>
                  </a:moveTo>
                  <a:lnTo>
                    <a:pt x="27" y="0"/>
                  </a:lnTo>
                  <a:lnTo>
                    <a:pt x="37" y="0"/>
                  </a:lnTo>
                  <a:lnTo>
                    <a:pt x="0" y="43"/>
                  </a:lnTo>
                  <a:lnTo>
                    <a:pt x="0" y="34"/>
                  </a:lnTo>
                  <a:close/>
                </a:path>
              </a:pathLst>
            </a:custGeom>
            <a:solidFill>
              <a:srgbClr val="FAFB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6" name="Freeform 378"/>
            <p:cNvSpPr>
              <a:spLocks/>
            </p:cNvSpPr>
            <p:nvPr userDrawn="1"/>
          </p:nvSpPr>
          <p:spPr bwMode="auto">
            <a:xfrm>
              <a:off x="5011" y="16"/>
              <a:ext cx="41" cy="47"/>
            </a:xfrm>
            <a:custGeom>
              <a:avLst/>
              <a:gdLst>
                <a:gd name="T0" fmla="*/ 0 w 41"/>
                <a:gd name="T1" fmla="*/ 38 h 47"/>
                <a:gd name="T2" fmla="*/ 33 w 41"/>
                <a:gd name="T3" fmla="*/ 0 h 47"/>
                <a:gd name="T4" fmla="*/ 41 w 41"/>
                <a:gd name="T5" fmla="*/ 0 h 47"/>
                <a:gd name="T6" fmla="*/ 0 w 41"/>
                <a:gd name="T7" fmla="*/ 47 h 47"/>
                <a:gd name="T8" fmla="*/ 0 w 41"/>
                <a:gd name="T9" fmla="*/ 38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47">
                  <a:moveTo>
                    <a:pt x="0" y="38"/>
                  </a:moveTo>
                  <a:lnTo>
                    <a:pt x="33" y="0"/>
                  </a:lnTo>
                  <a:lnTo>
                    <a:pt x="41" y="0"/>
                  </a:lnTo>
                  <a:lnTo>
                    <a:pt x="0" y="47"/>
                  </a:lnTo>
                  <a:lnTo>
                    <a:pt x="0" y="38"/>
                  </a:lnTo>
                  <a:close/>
                </a:path>
              </a:pathLst>
            </a:custGeom>
            <a:solidFill>
              <a:srgbClr val="FAFB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7" name="Freeform 379"/>
            <p:cNvSpPr>
              <a:spLocks/>
            </p:cNvSpPr>
            <p:nvPr userDrawn="1"/>
          </p:nvSpPr>
          <p:spPr bwMode="auto">
            <a:xfrm>
              <a:off x="5011" y="16"/>
              <a:ext cx="45" cy="53"/>
            </a:xfrm>
            <a:custGeom>
              <a:avLst/>
              <a:gdLst>
                <a:gd name="T0" fmla="*/ 0 w 45"/>
                <a:gd name="T1" fmla="*/ 43 h 53"/>
                <a:gd name="T2" fmla="*/ 37 w 45"/>
                <a:gd name="T3" fmla="*/ 0 h 53"/>
                <a:gd name="T4" fmla="*/ 45 w 45"/>
                <a:gd name="T5" fmla="*/ 0 h 53"/>
                <a:gd name="T6" fmla="*/ 0 w 45"/>
                <a:gd name="T7" fmla="*/ 53 h 53"/>
                <a:gd name="T8" fmla="*/ 0 w 45"/>
                <a:gd name="T9" fmla="*/ 43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53">
                  <a:moveTo>
                    <a:pt x="0" y="43"/>
                  </a:moveTo>
                  <a:lnTo>
                    <a:pt x="37" y="0"/>
                  </a:lnTo>
                  <a:lnTo>
                    <a:pt x="45" y="0"/>
                  </a:lnTo>
                  <a:lnTo>
                    <a:pt x="0" y="53"/>
                  </a:lnTo>
                  <a:lnTo>
                    <a:pt x="0" y="43"/>
                  </a:lnTo>
                  <a:close/>
                </a:path>
              </a:pathLst>
            </a:custGeom>
            <a:solidFill>
              <a:srgbClr val="F9FB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8" name="Freeform 380"/>
            <p:cNvSpPr>
              <a:spLocks/>
            </p:cNvSpPr>
            <p:nvPr userDrawn="1"/>
          </p:nvSpPr>
          <p:spPr bwMode="auto">
            <a:xfrm>
              <a:off x="5011" y="16"/>
              <a:ext cx="48" cy="58"/>
            </a:xfrm>
            <a:custGeom>
              <a:avLst/>
              <a:gdLst>
                <a:gd name="T0" fmla="*/ 0 w 48"/>
                <a:gd name="T1" fmla="*/ 47 h 58"/>
                <a:gd name="T2" fmla="*/ 41 w 48"/>
                <a:gd name="T3" fmla="*/ 0 h 58"/>
                <a:gd name="T4" fmla="*/ 48 w 48"/>
                <a:gd name="T5" fmla="*/ 0 h 58"/>
                <a:gd name="T6" fmla="*/ 0 w 48"/>
                <a:gd name="T7" fmla="*/ 58 h 58"/>
                <a:gd name="T8" fmla="*/ 0 w 48"/>
                <a:gd name="T9" fmla="*/ 47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58">
                  <a:moveTo>
                    <a:pt x="0" y="47"/>
                  </a:moveTo>
                  <a:lnTo>
                    <a:pt x="41" y="0"/>
                  </a:lnTo>
                  <a:lnTo>
                    <a:pt x="48" y="0"/>
                  </a:lnTo>
                  <a:lnTo>
                    <a:pt x="0" y="58"/>
                  </a:lnTo>
                  <a:lnTo>
                    <a:pt x="0" y="47"/>
                  </a:lnTo>
                  <a:close/>
                </a:path>
              </a:pathLst>
            </a:custGeom>
            <a:solidFill>
              <a:srgbClr val="F8F9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9" name="Freeform 381"/>
            <p:cNvSpPr>
              <a:spLocks/>
            </p:cNvSpPr>
            <p:nvPr userDrawn="1"/>
          </p:nvSpPr>
          <p:spPr bwMode="auto">
            <a:xfrm>
              <a:off x="5011" y="16"/>
              <a:ext cx="52" cy="62"/>
            </a:xfrm>
            <a:custGeom>
              <a:avLst/>
              <a:gdLst>
                <a:gd name="T0" fmla="*/ 0 w 52"/>
                <a:gd name="T1" fmla="*/ 53 h 62"/>
                <a:gd name="T2" fmla="*/ 45 w 52"/>
                <a:gd name="T3" fmla="*/ 0 h 62"/>
                <a:gd name="T4" fmla="*/ 52 w 52"/>
                <a:gd name="T5" fmla="*/ 0 h 62"/>
                <a:gd name="T6" fmla="*/ 0 w 52"/>
                <a:gd name="T7" fmla="*/ 62 h 62"/>
                <a:gd name="T8" fmla="*/ 0 w 52"/>
                <a:gd name="T9" fmla="*/ 53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62">
                  <a:moveTo>
                    <a:pt x="0" y="53"/>
                  </a:moveTo>
                  <a:lnTo>
                    <a:pt x="45" y="0"/>
                  </a:lnTo>
                  <a:lnTo>
                    <a:pt x="52" y="0"/>
                  </a:lnTo>
                  <a:lnTo>
                    <a:pt x="0" y="62"/>
                  </a:lnTo>
                  <a:lnTo>
                    <a:pt x="0" y="53"/>
                  </a:lnTo>
                  <a:close/>
                </a:path>
              </a:pathLst>
            </a:custGeom>
            <a:solidFill>
              <a:srgbClr val="F7F9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0" name="Freeform 382"/>
            <p:cNvSpPr>
              <a:spLocks/>
            </p:cNvSpPr>
            <p:nvPr userDrawn="1"/>
          </p:nvSpPr>
          <p:spPr bwMode="auto">
            <a:xfrm>
              <a:off x="5011" y="16"/>
              <a:ext cx="56" cy="67"/>
            </a:xfrm>
            <a:custGeom>
              <a:avLst/>
              <a:gdLst>
                <a:gd name="T0" fmla="*/ 0 w 56"/>
                <a:gd name="T1" fmla="*/ 58 h 67"/>
                <a:gd name="T2" fmla="*/ 48 w 56"/>
                <a:gd name="T3" fmla="*/ 0 h 67"/>
                <a:gd name="T4" fmla="*/ 56 w 56"/>
                <a:gd name="T5" fmla="*/ 0 h 67"/>
                <a:gd name="T6" fmla="*/ 0 w 56"/>
                <a:gd name="T7" fmla="*/ 67 h 67"/>
                <a:gd name="T8" fmla="*/ 0 w 56"/>
                <a:gd name="T9" fmla="*/ 58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67">
                  <a:moveTo>
                    <a:pt x="0" y="58"/>
                  </a:moveTo>
                  <a:lnTo>
                    <a:pt x="48" y="0"/>
                  </a:lnTo>
                  <a:lnTo>
                    <a:pt x="56" y="0"/>
                  </a:lnTo>
                  <a:lnTo>
                    <a:pt x="0" y="67"/>
                  </a:lnTo>
                  <a:lnTo>
                    <a:pt x="0" y="58"/>
                  </a:lnTo>
                  <a:close/>
                </a:path>
              </a:pathLst>
            </a:custGeom>
            <a:solidFill>
              <a:srgbClr val="F7F9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1" name="Freeform 383"/>
            <p:cNvSpPr>
              <a:spLocks/>
            </p:cNvSpPr>
            <p:nvPr userDrawn="1"/>
          </p:nvSpPr>
          <p:spPr bwMode="auto">
            <a:xfrm>
              <a:off x="5011" y="16"/>
              <a:ext cx="60" cy="72"/>
            </a:xfrm>
            <a:custGeom>
              <a:avLst/>
              <a:gdLst>
                <a:gd name="T0" fmla="*/ 0 w 60"/>
                <a:gd name="T1" fmla="*/ 62 h 72"/>
                <a:gd name="T2" fmla="*/ 52 w 60"/>
                <a:gd name="T3" fmla="*/ 0 h 72"/>
                <a:gd name="T4" fmla="*/ 60 w 60"/>
                <a:gd name="T5" fmla="*/ 0 h 72"/>
                <a:gd name="T6" fmla="*/ 0 w 60"/>
                <a:gd name="T7" fmla="*/ 72 h 72"/>
                <a:gd name="T8" fmla="*/ 0 w 60"/>
                <a:gd name="T9" fmla="*/ 62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72">
                  <a:moveTo>
                    <a:pt x="0" y="62"/>
                  </a:moveTo>
                  <a:lnTo>
                    <a:pt x="52" y="0"/>
                  </a:lnTo>
                  <a:lnTo>
                    <a:pt x="60" y="0"/>
                  </a:lnTo>
                  <a:lnTo>
                    <a:pt x="0" y="72"/>
                  </a:lnTo>
                  <a:lnTo>
                    <a:pt x="0" y="62"/>
                  </a:lnTo>
                  <a:close/>
                </a:path>
              </a:pathLst>
            </a:custGeom>
            <a:solidFill>
              <a:srgbClr val="F5F7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2" name="Freeform 384"/>
            <p:cNvSpPr>
              <a:spLocks/>
            </p:cNvSpPr>
            <p:nvPr userDrawn="1"/>
          </p:nvSpPr>
          <p:spPr bwMode="auto">
            <a:xfrm>
              <a:off x="5011" y="16"/>
              <a:ext cx="64" cy="76"/>
            </a:xfrm>
            <a:custGeom>
              <a:avLst/>
              <a:gdLst>
                <a:gd name="T0" fmla="*/ 0 w 64"/>
                <a:gd name="T1" fmla="*/ 67 h 76"/>
                <a:gd name="T2" fmla="*/ 56 w 64"/>
                <a:gd name="T3" fmla="*/ 0 h 76"/>
                <a:gd name="T4" fmla="*/ 64 w 64"/>
                <a:gd name="T5" fmla="*/ 0 h 76"/>
                <a:gd name="T6" fmla="*/ 0 w 64"/>
                <a:gd name="T7" fmla="*/ 76 h 76"/>
                <a:gd name="T8" fmla="*/ 0 w 64"/>
                <a:gd name="T9" fmla="*/ 67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76">
                  <a:moveTo>
                    <a:pt x="0" y="67"/>
                  </a:moveTo>
                  <a:lnTo>
                    <a:pt x="56" y="0"/>
                  </a:lnTo>
                  <a:lnTo>
                    <a:pt x="64" y="0"/>
                  </a:lnTo>
                  <a:lnTo>
                    <a:pt x="0" y="76"/>
                  </a:lnTo>
                  <a:lnTo>
                    <a:pt x="0" y="67"/>
                  </a:lnTo>
                  <a:close/>
                </a:path>
              </a:pathLst>
            </a:custGeom>
            <a:solidFill>
              <a:srgbClr val="F5F7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3" name="Freeform 385"/>
            <p:cNvSpPr>
              <a:spLocks/>
            </p:cNvSpPr>
            <p:nvPr userDrawn="1"/>
          </p:nvSpPr>
          <p:spPr bwMode="auto">
            <a:xfrm>
              <a:off x="5011" y="16"/>
              <a:ext cx="68" cy="82"/>
            </a:xfrm>
            <a:custGeom>
              <a:avLst/>
              <a:gdLst>
                <a:gd name="T0" fmla="*/ 0 w 68"/>
                <a:gd name="T1" fmla="*/ 72 h 82"/>
                <a:gd name="T2" fmla="*/ 60 w 68"/>
                <a:gd name="T3" fmla="*/ 0 h 82"/>
                <a:gd name="T4" fmla="*/ 68 w 68"/>
                <a:gd name="T5" fmla="*/ 0 h 82"/>
                <a:gd name="T6" fmla="*/ 0 w 68"/>
                <a:gd name="T7" fmla="*/ 82 h 82"/>
                <a:gd name="T8" fmla="*/ 0 w 68"/>
                <a:gd name="T9" fmla="*/ 72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82">
                  <a:moveTo>
                    <a:pt x="0" y="72"/>
                  </a:moveTo>
                  <a:lnTo>
                    <a:pt x="60" y="0"/>
                  </a:lnTo>
                  <a:lnTo>
                    <a:pt x="68" y="0"/>
                  </a:lnTo>
                  <a:lnTo>
                    <a:pt x="0" y="82"/>
                  </a:lnTo>
                  <a:lnTo>
                    <a:pt x="0" y="72"/>
                  </a:lnTo>
                  <a:close/>
                </a:path>
              </a:pathLst>
            </a:custGeom>
            <a:solidFill>
              <a:srgbClr val="F4F7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4" name="Freeform 386"/>
            <p:cNvSpPr>
              <a:spLocks/>
            </p:cNvSpPr>
            <p:nvPr userDrawn="1"/>
          </p:nvSpPr>
          <p:spPr bwMode="auto">
            <a:xfrm>
              <a:off x="5011" y="16"/>
              <a:ext cx="72" cy="87"/>
            </a:xfrm>
            <a:custGeom>
              <a:avLst/>
              <a:gdLst>
                <a:gd name="T0" fmla="*/ 0 w 72"/>
                <a:gd name="T1" fmla="*/ 76 h 87"/>
                <a:gd name="T2" fmla="*/ 64 w 72"/>
                <a:gd name="T3" fmla="*/ 0 h 87"/>
                <a:gd name="T4" fmla="*/ 72 w 72"/>
                <a:gd name="T5" fmla="*/ 0 h 87"/>
                <a:gd name="T6" fmla="*/ 0 w 72"/>
                <a:gd name="T7" fmla="*/ 87 h 87"/>
                <a:gd name="T8" fmla="*/ 0 w 72"/>
                <a:gd name="T9" fmla="*/ 76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87">
                  <a:moveTo>
                    <a:pt x="0" y="76"/>
                  </a:moveTo>
                  <a:lnTo>
                    <a:pt x="64" y="0"/>
                  </a:lnTo>
                  <a:lnTo>
                    <a:pt x="72" y="0"/>
                  </a:lnTo>
                  <a:lnTo>
                    <a:pt x="0" y="87"/>
                  </a:lnTo>
                  <a:lnTo>
                    <a:pt x="0" y="76"/>
                  </a:lnTo>
                  <a:close/>
                </a:path>
              </a:pathLst>
            </a:custGeom>
            <a:solidFill>
              <a:srgbClr val="F3F5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5" name="Freeform 387"/>
            <p:cNvSpPr>
              <a:spLocks/>
            </p:cNvSpPr>
            <p:nvPr userDrawn="1"/>
          </p:nvSpPr>
          <p:spPr bwMode="auto">
            <a:xfrm>
              <a:off x="5011" y="16"/>
              <a:ext cx="76" cy="91"/>
            </a:xfrm>
            <a:custGeom>
              <a:avLst/>
              <a:gdLst>
                <a:gd name="T0" fmla="*/ 0 w 76"/>
                <a:gd name="T1" fmla="*/ 82 h 91"/>
                <a:gd name="T2" fmla="*/ 68 w 76"/>
                <a:gd name="T3" fmla="*/ 0 h 91"/>
                <a:gd name="T4" fmla="*/ 76 w 76"/>
                <a:gd name="T5" fmla="*/ 0 h 91"/>
                <a:gd name="T6" fmla="*/ 0 w 76"/>
                <a:gd name="T7" fmla="*/ 91 h 91"/>
                <a:gd name="T8" fmla="*/ 0 w 76"/>
                <a:gd name="T9" fmla="*/ 82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91">
                  <a:moveTo>
                    <a:pt x="0" y="82"/>
                  </a:moveTo>
                  <a:lnTo>
                    <a:pt x="68" y="0"/>
                  </a:lnTo>
                  <a:lnTo>
                    <a:pt x="76" y="0"/>
                  </a:lnTo>
                  <a:lnTo>
                    <a:pt x="0" y="91"/>
                  </a:lnTo>
                  <a:lnTo>
                    <a:pt x="0" y="82"/>
                  </a:lnTo>
                  <a:close/>
                </a:path>
              </a:pathLst>
            </a:custGeom>
            <a:solidFill>
              <a:srgbClr val="F2F5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6" name="Freeform 388"/>
            <p:cNvSpPr>
              <a:spLocks/>
            </p:cNvSpPr>
            <p:nvPr userDrawn="1"/>
          </p:nvSpPr>
          <p:spPr bwMode="auto">
            <a:xfrm>
              <a:off x="5011" y="16"/>
              <a:ext cx="80" cy="96"/>
            </a:xfrm>
            <a:custGeom>
              <a:avLst/>
              <a:gdLst>
                <a:gd name="T0" fmla="*/ 0 w 80"/>
                <a:gd name="T1" fmla="*/ 87 h 96"/>
                <a:gd name="T2" fmla="*/ 72 w 80"/>
                <a:gd name="T3" fmla="*/ 0 h 96"/>
                <a:gd name="T4" fmla="*/ 80 w 80"/>
                <a:gd name="T5" fmla="*/ 0 h 96"/>
                <a:gd name="T6" fmla="*/ 0 w 80"/>
                <a:gd name="T7" fmla="*/ 96 h 96"/>
                <a:gd name="T8" fmla="*/ 0 w 80"/>
                <a:gd name="T9" fmla="*/ 87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96">
                  <a:moveTo>
                    <a:pt x="0" y="87"/>
                  </a:moveTo>
                  <a:lnTo>
                    <a:pt x="72" y="0"/>
                  </a:lnTo>
                  <a:lnTo>
                    <a:pt x="80" y="0"/>
                  </a:lnTo>
                  <a:lnTo>
                    <a:pt x="0" y="96"/>
                  </a:lnTo>
                  <a:lnTo>
                    <a:pt x="0" y="87"/>
                  </a:lnTo>
                  <a:close/>
                </a:path>
              </a:pathLst>
            </a:custGeom>
            <a:solidFill>
              <a:srgbClr val="F2F5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7" name="Freeform 389"/>
            <p:cNvSpPr>
              <a:spLocks/>
            </p:cNvSpPr>
            <p:nvPr userDrawn="1"/>
          </p:nvSpPr>
          <p:spPr bwMode="auto">
            <a:xfrm>
              <a:off x="5011" y="16"/>
              <a:ext cx="84" cy="101"/>
            </a:xfrm>
            <a:custGeom>
              <a:avLst/>
              <a:gdLst>
                <a:gd name="T0" fmla="*/ 0 w 84"/>
                <a:gd name="T1" fmla="*/ 91 h 101"/>
                <a:gd name="T2" fmla="*/ 76 w 84"/>
                <a:gd name="T3" fmla="*/ 0 h 101"/>
                <a:gd name="T4" fmla="*/ 84 w 84"/>
                <a:gd name="T5" fmla="*/ 0 h 101"/>
                <a:gd name="T6" fmla="*/ 0 w 84"/>
                <a:gd name="T7" fmla="*/ 101 h 101"/>
                <a:gd name="T8" fmla="*/ 0 w 84"/>
                <a:gd name="T9" fmla="*/ 91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101">
                  <a:moveTo>
                    <a:pt x="0" y="91"/>
                  </a:moveTo>
                  <a:lnTo>
                    <a:pt x="76" y="0"/>
                  </a:lnTo>
                  <a:lnTo>
                    <a:pt x="84" y="0"/>
                  </a:lnTo>
                  <a:lnTo>
                    <a:pt x="0" y="101"/>
                  </a:lnTo>
                  <a:lnTo>
                    <a:pt x="0" y="91"/>
                  </a:lnTo>
                  <a:close/>
                </a:path>
              </a:pathLst>
            </a:custGeom>
            <a:solidFill>
              <a:srgbClr val="F0F3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8" name="Freeform 390"/>
            <p:cNvSpPr>
              <a:spLocks/>
            </p:cNvSpPr>
            <p:nvPr userDrawn="1"/>
          </p:nvSpPr>
          <p:spPr bwMode="auto">
            <a:xfrm>
              <a:off x="5011" y="16"/>
              <a:ext cx="89" cy="105"/>
            </a:xfrm>
            <a:custGeom>
              <a:avLst/>
              <a:gdLst>
                <a:gd name="T0" fmla="*/ 0 w 89"/>
                <a:gd name="T1" fmla="*/ 96 h 105"/>
                <a:gd name="T2" fmla="*/ 80 w 89"/>
                <a:gd name="T3" fmla="*/ 0 h 105"/>
                <a:gd name="T4" fmla="*/ 89 w 89"/>
                <a:gd name="T5" fmla="*/ 0 h 105"/>
                <a:gd name="T6" fmla="*/ 0 w 89"/>
                <a:gd name="T7" fmla="*/ 105 h 105"/>
                <a:gd name="T8" fmla="*/ 0 w 89"/>
                <a:gd name="T9" fmla="*/ 96 h 1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105">
                  <a:moveTo>
                    <a:pt x="0" y="96"/>
                  </a:moveTo>
                  <a:lnTo>
                    <a:pt x="80" y="0"/>
                  </a:lnTo>
                  <a:lnTo>
                    <a:pt x="89" y="0"/>
                  </a:lnTo>
                  <a:lnTo>
                    <a:pt x="0" y="105"/>
                  </a:lnTo>
                  <a:lnTo>
                    <a:pt x="0" y="96"/>
                  </a:lnTo>
                  <a:close/>
                </a:path>
              </a:pathLst>
            </a:custGeom>
            <a:solidFill>
              <a:srgbClr val="F0F3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9" name="Freeform 391"/>
            <p:cNvSpPr>
              <a:spLocks/>
            </p:cNvSpPr>
            <p:nvPr userDrawn="1"/>
          </p:nvSpPr>
          <p:spPr bwMode="auto">
            <a:xfrm>
              <a:off x="5011" y="16"/>
              <a:ext cx="93" cy="111"/>
            </a:xfrm>
            <a:custGeom>
              <a:avLst/>
              <a:gdLst>
                <a:gd name="T0" fmla="*/ 0 w 93"/>
                <a:gd name="T1" fmla="*/ 101 h 111"/>
                <a:gd name="T2" fmla="*/ 84 w 93"/>
                <a:gd name="T3" fmla="*/ 0 h 111"/>
                <a:gd name="T4" fmla="*/ 93 w 93"/>
                <a:gd name="T5" fmla="*/ 0 h 111"/>
                <a:gd name="T6" fmla="*/ 0 w 93"/>
                <a:gd name="T7" fmla="*/ 111 h 111"/>
                <a:gd name="T8" fmla="*/ 0 w 93"/>
                <a:gd name="T9" fmla="*/ 101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111">
                  <a:moveTo>
                    <a:pt x="0" y="101"/>
                  </a:moveTo>
                  <a:lnTo>
                    <a:pt x="84" y="0"/>
                  </a:lnTo>
                  <a:lnTo>
                    <a:pt x="93" y="0"/>
                  </a:lnTo>
                  <a:lnTo>
                    <a:pt x="0" y="111"/>
                  </a:lnTo>
                  <a:lnTo>
                    <a:pt x="0" y="101"/>
                  </a:lnTo>
                  <a:close/>
                </a:path>
              </a:pathLst>
            </a:custGeom>
            <a:solidFill>
              <a:srgbClr val="EFF3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0" name="Freeform 392"/>
            <p:cNvSpPr>
              <a:spLocks/>
            </p:cNvSpPr>
            <p:nvPr userDrawn="1"/>
          </p:nvSpPr>
          <p:spPr bwMode="auto">
            <a:xfrm>
              <a:off x="5011" y="16"/>
              <a:ext cx="97" cy="116"/>
            </a:xfrm>
            <a:custGeom>
              <a:avLst/>
              <a:gdLst>
                <a:gd name="T0" fmla="*/ 0 w 97"/>
                <a:gd name="T1" fmla="*/ 105 h 116"/>
                <a:gd name="T2" fmla="*/ 89 w 97"/>
                <a:gd name="T3" fmla="*/ 0 h 116"/>
                <a:gd name="T4" fmla="*/ 97 w 97"/>
                <a:gd name="T5" fmla="*/ 0 h 116"/>
                <a:gd name="T6" fmla="*/ 0 w 97"/>
                <a:gd name="T7" fmla="*/ 116 h 116"/>
                <a:gd name="T8" fmla="*/ 0 w 97"/>
                <a:gd name="T9" fmla="*/ 105 h 1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16">
                  <a:moveTo>
                    <a:pt x="0" y="105"/>
                  </a:moveTo>
                  <a:lnTo>
                    <a:pt x="89" y="0"/>
                  </a:lnTo>
                  <a:lnTo>
                    <a:pt x="97" y="0"/>
                  </a:lnTo>
                  <a:lnTo>
                    <a:pt x="0" y="116"/>
                  </a:lnTo>
                  <a:lnTo>
                    <a:pt x="0" y="105"/>
                  </a:lnTo>
                  <a:close/>
                </a:path>
              </a:pathLst>
            </a:custGeom>
            <a:solidFill>
              <a:srgbClr val="EEF1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1" name="Freeform 393"/>
            <p:cNvSpPr>
              <a:spLocks/>
            </p:cNvSpPr>
            <p:nvPr userDrawn="1"/>
          </p:nvSpPr>
          <p:spPr bwMode="auto">
            <a:xfrm>
              <a:off x="5011" y="16"/>
              <a:ext cx="101" cy="120"/>
            </a:xfrm>
            <a:custGeom>
              <a:avLst/>
              <a:gdLst>
                <a:gd name="T0" fmla="*/ 0 w 101"/>
                <a:gd name="T1" fmla="*/ 111 h 120"/>
                <a:gd name="T2" fmla="*/ 93 w 101"/>
                <a:gd name="T3" fmla="*/ 0 h 120"/>
                <a:gd name="T4" fmla="*/ 101 w 101"/>
                <a:gd name="T5" fmla="*/ 0 h 120"/>
                <a:gd name="T6" fmla="*/ 0 w 101"/>
                <a:gd name="T7" fmla="*/ 120 h 120"/>
                <a:gd name="T8" fmla="*/ 0 w 101"/>
                <a:gd name="T9" fmla="*/ 111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20">
                  <a:moveTo>
                    <a:pt x="0" y="111"/>
                  </a:moveTo>
                  <a:lnTo>
                    <a:pt x="93" y="0"/>
                  </a:lnTo>
                  <a:lnTo>
                    <a:pt x="101" y="0"/>
                  </a:lnTo>
                  <a:lnTo>
                    <a:pt x="0" y="120"/>
                  </a:lnTo>
                  <a:lnTo>
                    <a:pt x="0" y="111"/>
                  </a:lnTo>
                  <a:close/>
                </a:path>
              </a:pathLst>
            </a:custGeom>
            <a:solidFill>
              <a:srgbClr val="EDF1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2" name="Freeform 394"/>
            <p:cNvSpPr>
              <a:spLocks/>
            </p:cNvSpPr>
            <p:nvPr userDrawn="1"/>
          </p:nvSpPr>
          <p:spPr bwMode="auto">
            <a:xfrm>
              <a:off x="5011" y="16"/>
              <a:ext cx="105" cy="125"/>
            </a:xfrm>
            <a:custGeom>
              <a:avLst/>
              <a:gdLst>
                <a:gd name="T0" fmla="*/ 0 w 105"/>
                <a:gd name="T1" fmla="*/ 116 h 125"/>
                <a:gd name="T2" fmla="*/ 97 w 105"/>
                <a:gd name="T3" fmla="*/ 0 h 125"/>
                <a:gd name="T4" fmla="*/ 105 w 105"/>
                <a:gd name="T5" fmla="*/ 0 h 125"/>
                <a:gd name="T6" fmla="*/ 0 w 105"/>
                <a:gd name="T7" fmla="*/ 125 h 125"/>
                <a:gd name="T8" fmla="*/ 0 w 105"/>
                <a:gd name="T9" fmla="*/ 116 h 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25">
                  <a:moveTo>
                    <a:pt x="0" y="116"/>
                  </a:moveTo>
                  <a:lnTo>
                    <a:pt x="97" y="0"/>
                  </a:lnTo>
                  <a:lnTo>
                    <a:pt x="105" y="0"/>
                  </a:lnTo>
                  <a:lnTo>
                    <a:pt x="0" y="125"/>
                  </a:lnTo>
                  <a:lnTo>
                    <a:pt x="0" y="116"/>
                  </a:lnTo>
                  <a:close/>
                </a:path>
              </a:pathLst>
            </a:custGeom>
            <a:solidFill>
              <a:srgbClr val="EDF1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3" name="Freeform 395"/>
            <p:cNvSpPr>
              <a:spLocks/>
            </p:cNvSpPr>
            <p:nvPr userDrawn="1"/>
          </p:nvSpPr>
          <p:spPr bwMode="auto">
            <a:xfrm>
              <a:off x="5011" y="16"/>
              <a:ext cx="109" cy="129"/>
            </a:xfrm>
            <a:custGeom>
              <a:avLst/>
              <a:gdLst>
                <a:gd name="T0" fmla="*/ 0 w 109"/>
                <a:gd name="T1" fmla="*/ 120 h 129"/>
                <a:gd name="T2" fmla="*/ 101 w 109"/>
                <a:gd name="T3" fmla="*/ 0 h 129"/>
                <a:gd name="T4" fmla="*/ 109 w 109"/>
                <a:gd name="T5" fmla="*/ 0 h 129"/>
                <a:gd name="T6" fmla="*/ 0 w 109"/>
                <a:gd name="T7" fmla="*/ 129 h 129"/>
                <a:gd name="T8" fmla="*/ 0 w 109"/>
                <a:gd name="T9" fmla="*/ 120 h 1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 h="129">
                  <a:moveTo>
                    <a:pt x="0" y="120"/>
                  </a:moveTo>
                  <a:lnTo>
                    <a:pt x="101" y="0"/>
                  </a:lnTo>
                  <a:lnTo>
                    <a:pt x="109" y="0"/>
                  </a:lnTo>
                  <a:lnTo>
                    <a:pt x="0" y="129"/>
                  </a:lnTo>
                  <a:lnTo>
                    <a:pt x="0" y="120"/>
                  </a:lnTo>
                  <a:close/>
                </a:path>
              </a:pathLst>
            </a:custGeom>
            <a:solidFill>
              <a:srgbClr val="EBEF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4" name="Freeform 396"/>
            <p:cNvSpPr>
              <a:spLocks/>
            </p:cNvSpPr>
            <p:nvPr userDrawn="1"/>
          </p:nvSpPr>
          <p:spPr bwMode="auto">
            <a:xfrm>
              <a:off x="5011" y="16"/>
              <a:ext cx="113" cy="134"/>
            </a:xfrm>
            <a:custGeom>
              <a:avLst/>
              <a:gdLst>
                <a:gd name="T0" fmla="*/ 0 w 113"/>
                <a:gd name="T1" fmla="*/ 125 h 134"/>
                <a:gd name="T2" fmla="*/ 105 w 113"/>
                <a:gd name="T3" fmla="*/ 0 h 134"/>
                <a:gd name="T4" fmla="*/ 113 w 113"/>
                <a:gd name="T5" fmla="*/ 0 h 134"/>
                <a:gd name="T6" fmla="*/ 0 w 113"/>
                <a:gd name="T7" fmla="*/ 134 h 134"/>
                <a:gd name="T8" fmla="*/ 0 w 113"/>
                <a:gd name="T9" fmla="*/ 125 h 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 h="134">
                  <a:moveTo>
                    <a:pt x="0" y="125"/>
                  </a:moveTo>
                  <a:lnTo>
                    <a:pt x="105" y="0"/>
                  </a:lnTo>
                  <a:lnTo>
                    <a:pt x="113" y="0"/>
                  </a:lnTo>
                  <a:lnTo>
                    <a:pt x="0" y="134"/>
                  </a:lnTo>
                  <a:lnTo>
                    <a:pt x="0" y="125"/>
                  </a:lnTo>
                  <a:close/>
                </a:path>
              </a:pathLst>
            </a:custGeom>
            <a:solidFill>
              <a:srgbClr val="EBEF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5" name="Freeform 397"/>
            <p:cNvSpPr>
              <a:spLocks/>
            </p:cNvSpPr>
            <p:nvPr userDrawn="1"/>
          </p:nvSpPr>
          <p:spPr bwMode="auto">
            <a:xfrm>
              <a:off x="5011" y="16"/>
              <a:ext cx="117" cy="140"/>
            </a:xfrm>
            <a:custGeom>
              <a:avLst/>
              <a:gdLst>
                <a:gd name="T0" fmla="*/ 0 w 117"/>
                <a:gd name="T1" fmla="*/ 129 h 140"/>
                <a:gd name="T2" fmla="*/ 109 w 117"/>
                <a:gd name="T3" fmla="*/ 0 h 140"/>
                <a:gd name="T4" fmla="*/ 117 w 117"/>
                <a:gd name="T5" fmla="*/ 0 h 140"/>
                <a:gd name="T6" fmla="*/ 0 w 117"/>
                <a:gd name="T7" fmla="*/ 140 h 140"/>
                <a:gd name="T8" fmla="*/ 0 w 117"/>
                <a:gd name="T9" fmla="*/ 129 h 1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140">
                  <a:moveTo>
                    <a:pt x="0" y="129"/>
                  </a:moveTo>
                  <a:lnTo>
                    <a:pt x="109" y="0"/>
                  </a:lnTo>
                  <a:lnTo>
                    <a:pt x="117" y="0"/>
                  </a:lnTo>
                  <a:lnTo>
                    <a:pt x="0" y="140"/>
                  </a:lnTo>
                  <a:lnTo>
                    <a:pt x="0" y="129"/>
                  </a:lnTo>
                  <a:close/>
                </a:path>
              </a:pathLst>
            </a:custGeom>
            <a:solidFill>
              <a:srgbClr val="EAEF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6" name="Freeform 398"/>
            <p:cNvSpPr>
              <a:spLocks/>
            </p:cNvSpPr>
            <p:nvPr userDrawn="1"/>
          </p:nvSpPr>
          <p:spPr bwMode="auto">
            <a:xfrm>
              <a:off x="5011" y="16"/>
              <a:ext cx="121" cy="144"/>
            </a:xfrm>
            <a:custGeom>
              <a:avLst/>
              <a:gdLst>
                <a:gd name="T0" fmla="*/ 0 w 121"/>
                <a:gd name="T1" fmla="*/ 134 h 144"/>
                <a:gd name="T2" fmla="*/ 113 w 121"/>
                <a:gd name="T3" fmla="*/ 0 h 144"/>
                <a:gd name="T4" fmla="*/ 121 w 121"/>
                <a:gd name="T5" fmla="*/ 0 h 144"/>
                <a:gd name="T6" fmla="*/ 0 w 121"/>
                <a:gd name="T7" fmla="*/ 144 h 144"/>
                <a:gd name="T8" fmla="*/ 0 w 121"/>
                <a:gd name="T9" fmla="*/ 134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44">
                  <a:moveTo>
                    <a:pt x="0" y="134"/>
                  </a:moveTo>
                  <a:lnTo>
                    <a:pt x="113" y="0"/>
                  </a:lnTo>
                  <a:lnTo>
                    <a:pt x="121" y="0"/>
                  </a:lnTo>
                  <a:lnTo>
                    <a:pt x="0" y="144"/>
                  </a:lnTo>
                  <a:lnTo>
                    <a:pt x="0" y="134"/>
                  </a:lnTo>
                  <a:close/>
                </a:path>
              </a:pathLst>
            </a:custGeom>
            <a:solidFill>
              <a:srgbClr val="E9ED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7" name="Freeform 399"/>
            <p:cNvSpPr>
              <a:spLocks/>
            </p:cNvSpPr>
            <p:nvPr userDrawn="1"/>
          </p:nvSpPr>
          <p:spPr bwMode="auto">
            <a:xfrm>
              <a:off x="5011" y="16"/>
              <a:ext cx="125" cy="149"/>
            </a:xfrm>
            <a:custGeom>
              <a:avLst/>
              <a:gdLst>
                <a:gd name="T0" fmla="*/ 0 w 125"/>
                <a:gd name="T1" fmla="*/ 140 h 149"/>
                <a:gd name="T2" fmla="*/ 117 w 125"/>
                <a:gd name="T3" fmla="*/ 0 h 149"/>
                <a:gd name="T4" fmla="*/ 125 w 125"/>
                <a:gd name="T5" fmla="*/ 0 h 149"/>
                <a:gd name="T6" fmla="*/ 0 w 125"/>
                <a:gd name="T7" fmla="*/ 149 h 149"/>
                <a:gd name="T8" fmla="*/ 0 w 125"/>
                <a:gd name="T9" fmla="*/ 140 h 1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 h="149">
                  <a:moveTo>
                    <a:pt x="0" y="140"/>
                  </a:moveTo>
                  <a:lnTo>
                    <a:pt x="117" y="0"/>
                  </a:lnTo>
                  <a:lnTo>
                    <a:pt x="125" y="0"/>
                  </a:lnTo>
                  <a:lnTo>
                    <a:pt x="0" y="149"/>
                  </a:lnTo>
                  <a:lnTo>
                    <a:pt x="0" y="140"/>
                  </a:lnTo>
                  <a:close/>
                </a:path>
              </a:pathLst>
            </a:custGeom>
            <a:solidFill>
              <a:srgbClr val="E8ED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8" name="Freeform 400"/>
            <p:cNvSpPr>
              <a:spLocks/>
            </p:cNvSpPr>
            <p:nvPr userDrawn="1"/>
          </p:nvSpPr>
          <p:spPr bwMode="auto">
            <a:xfrm>
              <a:off x="5011" y="16"/>
              <a:ext cx="129" cy="154"/>
            </a:xfrm>
            <a:custGeom>
              <a:avLst/>
              <a:gdLst>
                <a:gd name="T0" fmla="*/ 0 w 129"/>
                <a:gd name="T1" fmla="*/ 144 h 154"/>
                <a:gd name="T2" fmla="*/ 121 w 129"/>
                <a:gd name="T3" fmla="*/ 0 h 154"/>
                <a:gd name="T4" fmla="*/ 129 w 129"/>
                <a:gd name="T5" fmla="*/ 0 h 154"/>
                <a:gd name="T6" fmla="*/ 0 w 129"/>
                <a:gd name="T7" fmla="*/ 154 h 154"/>
                <a:gd name="T8" fmla="*/ 0 w 129"/>
                <a:gd name="T9" fmla="*/ 144 h 1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 h="154">
                  <a:moveTo>
                    <a:pt x="0" y="144"/>
                  </a:moveTo>
                  <a:lnTo>
                    <a:pt x="121" y="0"/>
                  </a:lnTo>
                  <a:lnTo>
                    <a:pt x="129" y="0"/>
                  </a:lnTo>
                  <a:lnTo>
                    <a:pt x="0" y="154"/>
                  </a:lnTo>
                  <a:lnTo>
                    <a:pt x="0" y="144"/>
                  </a:lnTo>
                  <a:close/>
                </a:path>
              </a:pathLst>
            </a:custGeom>
            <a:solidFill>
              <a:srgbClr val="E8ED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9" name="Freeform 401"/>
            <p:cNvSpPr>
              <a:spLocks/>
            </p:cNvSpPr>
            <p:nvPr userDrawn="1"/>
          </p:nvSpPr>
          <p:spPr bwMode="auto">
            <a:xfrm>
              <a:off x="5011" y="16"/>
              <a:ext cx="133" cy="158"/>
            </a:xfrm>
            <a:custGeom>
              <a:avLst/>
              <a:gdLst>
                <a:gd name="T0" fmla="*/ 0 w 133"/>
                <a:gd name="T1" fmla="*/ 149 h 158"/>
                <a:gd name="T2" fmla="*/ 125 w 133"/>
                <a:gd name="T3" fmla="*/ 0 h 158"/>
                <a:gd name="T4" fmla="*/ 133 w 133"/>
                <a:gd name="T5" fmla="*/ 0 h 158"/>
                <a:gd name="T6" fmla="*/ 0 w 133"/>
                <a:gd name="T7" fmla="*/ 158 h 158"/>
                <a:gd name="T8" fmla="*/ 0 w 133"/>
                <a:gd name="T9" fmla="*/ 149 h 1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 h="158">
                  <a:moveTo>
                    <a:pt x="0" y="149"/>
                  </a:moveTo>
                  <a:lnTo>
                    <a:pt x="125" y="0"/>
                  </a:lnTo>
                  <a:lnTo>
                    <a:pt x="133" y="0"/>
                  </a:lnTo>
                  <a:lnTo>
                    <a:pt x="0" y="158"/>
                  </a:lnTo>
                  <a:lnTo>
                    <a:pt x="0" y="149"/>
                  </a:lnTo>
                  <a:close/>
                </a:path>
              </a:pathLst>
            </a:custGeom>
            <a:solidFill>
              <a:srgbClr val="E6EB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0" name="Freeform 402"/>
            <p:cNvSpPr>
              <a:spLocks/>
            </p:cNvSpPr>
            <p:nvPr userDrawn="1"/>
          </p:nvSpPr>
          <p:spPr bwMode="auto">
            <a:xfrm>
              <a:off x="5011" y="16"/>
              <a:ext cx="137" cy="163"/>
            </a:xfrm>
            <a:custGeom>
              <a:avLst/>
              <a:gdLst>
                <a:gd name="T0" fmla="*/ 0 w 137"/>
                <a:gd name="T1" fmla="*/ 154 h 163"/>
                <a:gd name="T2" fmla="*/ 129 w 137"/>
                <a:gd name="T3" fmla="*/ 0 h 163"/>
                <a:gd name="T4" fmla="*/ 137 w 137"/>
                <a:gd name="T5" fmla="*/ 0 h 163"/>
                <a:gd name="T6" fmla="*/ 0 w 137"/>
                <a:gd name="T7" fmla="*/ 163 h 163"/>
                <a:gd name="T8" fmla="*/ 0 w 137"/>
                <a:gd name="T9" fmla="*/ 154 h 1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163">
                  <a:moveTo>
                    <a:pt x="0" y="154"/>
                  </a:moveTo>
                  <a:lnTo>
                    <a:pt x="129" y="0"/>
                  </a:lnTo>
                  <a:lnTo>
                    <a:pt x="137" y="0"/>
                  </a:lnTo>
                  <a:lnTo>
                    <a:pt x="0" y="163"/>
                  </a:lnTo>
                  <a:lnTo>
                    <a:pt x="0" y="154"/>
                  </a:lnTo>
                  <a:close/>
                </a:path>
              </a:pathLst>
            </a:custGeom>
            <a:solidFill>
              <a:srgbClr val="E6EB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1" name="Freeform 403"/>
            <p:cNvSpPr>
              <a:spLocks/>
            </p:cNvSpPr>
            <p:nvPr userDrawn="1"/>
          </p:nvSpPr>
          <p:spPr bwMode="auto">
            <a:xfrm>
              <a:off x="5011" y="16"/>
              <a:ext cx="141" cy="169"/>
            </a:xfrm>
            <a:custGeom>
              <a:avLst/>
              <a:gdLst>
                <a:gd name="T0" fmla="*/ 0 w 141"/>
                <a:gd name="T1" fmla="*/ 158 h 169"/>
                <a:gd name="T2" fmla="*/ 133 w 141"/>
                <a:gd name="T3" fmla="*/ 0 h 169"/>
                <a:gd name="T4" fmla="*/ 141 w 141"/>
                <a:gd name="T5" fmla="*/ 0 h 169"/>
                <a:gd name="T6" fmla="*/ 0 w 141"/>
                <a:gd name="T7" fmla="*/ 169 h 169"/>
                <a:gd name="T8" fmla="*/ 0 w 141"/>
                <a:gd name="T9" fmla="*/ 158 h 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 h="169">
                  <a:moveTo>
                    <a:pt x="0" y="158"/>
                  </a:moveTo>
                  <a:lnTo>
                    <a:pt x="133" y="0"/>
                  </a:lnTo>
                  <a:lnTo>
                    <a:pt x="141" y="0"/>
                  </a:lnTo>
                  <a:lnTo>
                    <a:pt x="0" y="169"/>
                  </a:lnTo>
                  <a:lnTo>
                    <a:pt x="0" y="158"/>
                  </a:lnTo>
                  <a:close/>
                </a:path>
              </a:pathLst>
            </a:custGeom>
            <a:solidFill>
              <a:srgbClr val="E5EB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2" name="Freeform 404"/>
            <p:cNvSpPr>
              <a:spLocks/>
            </p:cNvSpPr>
            <p:nvPr userDrawn="1"/>
          </p:nvSpPr>
          <p:spPr bwMode="auto">
            <a:xfrm>
              <a:off x="5011" y="16"/>
              <a:ext cx="145" cy="173"/>
            </a:xfrm>
            <a:custGeom>
              <a:avLst/>
              <a:gdLst>
                <a:gd name="T0" fmla="*/ 0 w 145"/>
                <a:gd name="T1" fmla="*/ 163 h 173"/>
                <a:gd name="T2" fmla="*/ 137 w 145"/>
                <a:gd name="T3" fmla="*/ 0 h 173"/>
                <a:gd name="T4" fmla="*/ 145 w 145"/>
                <a:gd name="T5" fmla="*/ 0 h 173"/>
                <a:gd name="T6" fmla="*/ 0 w 145"/>
                <a:gd name="T7" fmla="*/ 173 h 173"/>
                <a:gd name="T8" fmla="*/ 0 w 145"/>
                <a:gd name="T9" fmla="*/ 163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173">
                  <a:moveTo>
                    <a:pt x="0" y="163"/>
                  </a:moveTo>
                  <a:lnTo>
                    <a:pt x="137" y="0"/>
                  </a:lnTo>
                  <a:lnTo>
                    <a:pt x="145" y="0"/>
                  </a:lnTo>
                  <a:lnTo>
                    <a:pt x="0" y="173"/>
                  </a:lnTo>
                  <a:lnTo>
                    <a:pt x="0" y="163"/>
                  </a:lnTo>
                  <a:close/>
                </a:path>
              </a:pathLst>
            </a:custGeom>
            <a:solidFill>
              <a:srgbClr val="E4E9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3" name="Freeform 405"/>
            <p:cNvSpPr>
              <a:spLocks/>
            </p:cNvSpPr>
            <p:nvPr userDrawn="1"/>
          </p:nvSpPr>
          <p:spPr bwMode="auto">
            <a:xfrm>
              <a:off x="5011" y="16"/>
              <a:ext cx="150" cy="178"/>
            </a:xfrm>
            <a:custGeom>
              <a:avLst/>
              <a:gdLst>
                <a:gd name="T0" fmla="*/ 0 w 150"/>
                <a:gd name="T1" fmla="*/ 169 h 178"/>
                <a:gd name="T2" fmla="*/ 141 w 150"/>
                <a:gd name="T3" fmla="*/ 0 h 178"/>
                <a:gd name="T4" fmla="*/ 150 w 150"/>
                <a:gd name="T5" fmla="*/ 0 h 178"/>
                <a:gd name="T6" fmla="*/ 0 w 150"/>
                <a:gd name="T7" fmla="*/ 178 h 178"/>
                <a:gd name="T8" fmla="*/ 0 w 150"/>
                <a:gd name="T9" fmla="*/ 169 h 1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178">
                  <a:moveTo>
                    <a:pt x="0" y="169"/>
                  </a:moveTo>
                  <a:lnTo>
                    <a:pt x="141" y="0"/>
                  </a:lnTo>
                  <a:lnTo>
                    <a:pt x="150" y="0"/>
                  </a:lnTo>
                  <a:lnTo>
                    <a:pt x="0" y="178"/>
                  </a:lnTo>
                  <a:lnTo>
                    <a:pt x="0" y="169"/>
                  </a:lnTo>
                  <a:close/>
                </a:path>
              </a:pathLst>
            </a:custGeom>
            <a:solidFill>
              <a:srgbClr val="E3E9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4" name="Freeform 406"/>
            <p:cNvSpPr>
              <a:spLocks/>
            </p:cNvSpPr>
            <p:nvPr userDrawn="1"/>
          </p:nvSpPr>
          <p:spPr bwMode="auto">
            <a:xfrm>
              <a:off x="5011" y="16"/>
              <a:ext cx="154" cy="183"/>
            </a:xfrm>
            <a:custGeom>
              <a:avLst/>
              <a:gdLst>
                <a:gd name="T0" fmla="*/ 0 w 154"/>
                <a:gd name="T1" fmla="*/ 173 h 183"/>
                <a:gd name="T2" fmla="*/ 145 w 154"/>
                <a:gd name="T3" fmla="*/ 0 h 183"/>
                <a:gd name="T4" fmla="*/ 154 w 154"/>
                <a:gd name="T5" fmla="*/ 0 h 183"/>
                <a:gd name="T6" fmla="*/ 0 w 154"/>
                <a:gd name="T7" fmla="*/ 183 h 183"/>
                <a:gd name="T8" fmla="*/ 0 w 154"/>
                <a:gd name="T9" fmla="*/ 173 h 1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 h="183">
                  <a:moveTo>
                    <a:pt x="0" y="173"/>
                  </a:moveTo>
                  <a:lnTo>
                    <a:pt x="145" y="0"/>
                  </a:lnTo>
                  <a:lnTo>
                    <a:pt x="154" y="0"/>
                  </a:lnTo>
                  <a:lnTo>
                    <a:pt x="0" y="183"/>
                  </a:lnTo>
                  <a:lnTo>
                    <a:pt x="0" y="173"/>
                  </a:lnTo>
                  <a:close/>
                </a:path>
              </a:pathLst>
            </a:custGeom>
            <a:solidFill>
              <a:srgbClr val="E3E9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5" name="Freeform 407"/>
            <p:cNvSpPr>
              <a:spLocks/>
            </p:cNvSpPr>
            <p:nvPr userDrawn="1"/>
          </p:nvSpPr>
          <p:spPr bwMode="auto">
            <a:xfrm>
              <a:off x="5011" y="16"/>
              <a:ext cx="158" cy="187"/>
            </a:xfrm>
            <a:custGeom>
              <a:avLst/>
              <a:gdLst>
                <a:gd name="T0" fmla="*/ 0 w 158"/>
                <a:gd name="T1" fmla="*/ 178 h 187"/>
                <a:gd name="T2" fmla="*/ 150 w 158"/>
                <a:gd name="T3" fmla="*/ 0 h 187"/>
                <a:gd name="T4" fmla="*/ 158 w 158"/>
                <a:gd name="T5" fmla="*/ 0 h 187"/>
                <a:gd name="T6" fmla="*/ 0 w 158"/>
                <a:gd name="T7" fmla="*/ 187 h 187"/>
                <a:gd name="T8" fmla="*/ 0 w 158"/>
                <a:gd name="T9" fmla="*/ 178 h 1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187">
                  <a:moveTo>
                    <a:pt x="0" y="178"/>
                  </a:moveTo>
                  <a:lnTo>
                    <a:pt x="150" y="0"/>
                  </a:lnTo>
                  <a:lnTo>
                    <a:pt x="158" y="0"/>
                  </a:lnTo>
                  <a:lnTo>
                    <a:pt x="0" y="187"/>
                  </a:lnTo>
                  <a:lnTo>
                    <a:pt x="0" y="178"/>
                  </a:lnTo>
                  <a:close/>
                </a:path>
              </a:pathLst>
            </a:custGeom>
            <a:solidFill>
              <a:srgbClr val="E1E7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6" name="Freeform 408"/>
            <p:cNvSpPr>
              <a:spLocks/>
            </p:cNvSpPr>
            <p:nvPr userDrawn="1"/>
          </p:nvSpPr>
          <p:spPr bwMode="auto">
            <a:xfrm>
              <a:off x="5011" y="16"/>
              <a:ext cx="162" cy="192"/>
            </a:xfrm>
            <a:custGeom>
              <a:avLst/>
              <a:gdLst>
                <a:gd name="T0" fmla="*/ 0 w 162"/>
                <a:gd name="T1" fmla="*/ 183 h 192"/>
                <a:gd name="T2" fmla="*/ 154 w 162"/>
                <a:gd name="T3" fmla="*/ 0 h 192"/>
                <a:gd name="T4" fmla="*/ 162 w 162"/>
                <a:gd name="T5" fmla="*/ 0 h 192"/>
                <a:gd name="T6" fmla="*/ 0 w 162"/>
                <a:gd name="T7" fmla="*/ 192 h 192"/>
                <a:gd name="T8" fmla="*/ 0 w 162"/>
                <a:gd name="T9" fmla="*/ 183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192">
                  <a:moveTo>
                    <a:pt x="0" y="183"/>
                  </a:moveTo>
                  <a:lnTo>
                    <a:pt x="154" y="0"/>
                  </a:lnTo>
                  <a:lnTo>
                    <a:pt x="162" y="0"/>
                  </a:lnTo>
                  <a:lnTo>
                    <a:pt x="0" y="192"/>
                  </a:lnTo>
                  <a:lnTo>
                    <a:pt x="0" y="183"/>
                  </a:lnTo>
                  <a:close/>
                </a:path>
              </a:pathLst>
            </a:custGeom>
            <a:solidFill>
              <a:srgbClr val="E1E7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7" name="Freeform 409"/>
            <p:cNvSpPr>
              <a:spLocks/>
            </p:cNvSpPr>
            <p:nvPr userDrawn="1"/>
          </p:nvSpPr>
          <p:spPr bwMode="auto">
            <a:xfrm>
              <a:off x="5011" y="16"/>
              <a:ext cx="166" cy="198"/>
            </a:xfrm>
            <a:custGeom>
              <a:avLst/>
              <a:gdLst>
                <a:gd name="T0" fmla="*/ 0 w 166"/>
                <a:gd name="T1" fmla="*/ 187 h 198"/>
                <a:gd name="T2" fmla="*/ 158 w 166"/>
                <a:gd name="T3" fmla="*/ 0 h 198"/>
                <a:gd name="T4" fmla="*/ 166 w 166"/>
                <a:gd name="T5" fmla="*/ 0 h 198"/>
                <a:gd name="T6" fmla="*/ 0 w 166"/>
                <a:gd name="T7" fmla="*/ 198 h 198"/>
                <a:gd name="T8" fmla="*/ 0 w 166"/>
                <a:gd name="T9" fmla="*/ 187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198">
                  <a:moveTo>
                    <a:pt x="0" y="187"/>
                  </a:moveTo>
                  <a:lnTo>
                    <a:pt x="158" y="0"/>
                  </a:lnTo>
                  <a:lnTo>
                    <a:pt x="166" y="0"/>
                  </a:lnTo>
                  <a:lnTo>
                    <a:pt x="0" y="198"/>
                  </a:lnTo>
                  <a:lnTo>
                    <a:pt x="0" y="187"/>
                  </a:lnTo>
                  <a:close/>
                </a:path>
              </a:pathLst>
            </a:custGeom>
            <a:solidFill>
              <a:srgbClr val="E0E7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8" name="Freeform 410"/>
            <p:cNvSpPr>
              <a:spLocks/>
            </p:cNvSpPr>
            <p:nvPr userDrawn="1"/>
          </p:nvSpPr>
          <p:spPr bwMode="auto">
            <a:xfrm>
              <a:off x="5011" y="16"/>
              <a:ext cx="170" cy="202"/>
            </a:xfrm>
            <a:custGeom>
              <a:avLst/>
              <a:gdLst>
                <a:gd name="T0" fmla="*/ 0 w 170"/>
                <a:gd name="T1" fmla="*/ 192 h 202"/>
                <a:gd name="T2" fmla="*/ 162 w 170"/>
                <a:gd name="T3" fmla="*/ 0 h 202"/>
                <a:gd name="T4" fmla="*/ 170 w 170"/>
                <a:gd name="T5" fmla="*/ 0 h 202"/>
                <a:gd name="T6" fmla="*/ 0 w 170"/>
                <a:gd name="T7" fmla="*/ 202 h 202"/>
                <a:gd name="T8" fmla="*/ 0 w 170"/>
                <a:gd name="T9" fmla="*/ 192 h 2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202">
                  <a:moveTo>
                    <a:pt x="0" y="192"/>
                  </a:moveTo>
                  <a:lnTo>
                    <a:pt x="162" y="0"/>
                  </a:lnTo>
                  <a:lnTo>
                    <a:pt x="170" y="0"/>
                  </a:lnTo>
                  <a:lnTo>
                    <a:pt x="0" y="202"/>
                  </a:lnTo>
                  <a:lnTo>
                    <a:pt x="0" y="192"/>
                  </a:lnTo>
                  <a:close/>
                </a:path>
              </a:pathLst>
            </a:custGeom>
            <a:solidFill>
              <a:srgbClr val="DFE5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9" name="Freeform 411"/>
            <p:cNvSpPr>
              <a:spLocks/>
            </p:cNvSpPr>
            <p:nvPr userDrawn="1"/>
          </p:nvSpPr>
          <p:spPr bwMode="auto">
            <a:xfrm>
              <a:off x="5011" y="16"/>
              <a:ext cx="173" cy="207"/>
            </a:xfrm>
            <a:custGeom>
              <a:avLst/>
              <a:gdLst>
                <a:gd name="T0" fmla="*/ 0 w 173"/>
                <a:gd name="T1" fmla="*/ 198 h 207"/>
                <a:gd name="T2" fmla="*/ 166 w 173"/>
                <a:gd name="T3" fmla="*/ 0 h 207"/>
                <a:gd name="T4" fmla="*/ 173 w 173"/>
                <a:gd name="T5" fmla="*/ 0 h 207"/>
                <a:gd name="T6" fmla="*/ 0 w 173"/>
                <a:gd name="T7" fmla="*/ 207 h 207"/>
                <a:gd name="T8" fmla="*/ 0 w 173"/>
                <a:gd name="T9" fmla="*/ 198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 h="207">
                  <a:moveTo>
                    <a:pt x="0" y="198"/>
                  </a:moveTo>
                  <a:lnTo>
                    <a:pt x="166" y="0"/>
                  </a:lnTo>
                  <a:lnTo>
                    <a:pt x="173" y="0"/>
                  </a:lnTo>
                  <a:lnTo>
                    <a:pt x="0" y="207"/>
                  </a:lnTo>
                  <a:lnTo>
                    <a:pt x="0" y="198"/>
                  </a:lnTo>
                  <a:close/>
                </a:path>
              </a:pathLst>
            </a:custGeom>
            <a:solidFill>
              <a:srgbClr val="DEE5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0" name="Freeform 412"/>
            <p:cNvSpPr>
              <a:spLocks/>
            </p:cNvSpPr>
            <p:nvPr userDrawn="1"/>
          </p:nvSpPr>
          <p:spPr bwMode="auto">
            <a:xfrm>
              <a:off x="5011" y="16"/>
              <a:ext cx="177" cy="211"/>
            </a:xfrm>
            <a:custGeom>
              <a:avLst/>
              <a:gdLst>
                <a:gd name="T0" fmla="*/ 0 w 177"/>
                <a:gd name="T1" fmla="*/ 202 h 211"/>
                <a:gd name="T2" fmla="*/ 170 w 177"/>
                <a:gd name="T3" fmla="*/ 0 h 211"/>
                <a:gd name="T4" fmla="*/ 177 w 177"/>
                <a:gd name="T5" fmla="*/ 0 h 211"/>
                <a:gd name="T6" fmla="*/ 0 w 177"/>
                <a:gd name="T7" fmla="*/ 211 h 211"/>
                <a:gd name="T8" fmla="*/ 0 w 177"/>
                <a:gd name="T9" fmla="*/ 202 h 2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 h="211">
                  <a:moveTo>
                    <a:pt x="0" y="202"/>
                  </a:moveTo>
                  <a:lnTo>
                    <a:pt x="170" y="0"/>
                  </a:lnTo>
                  <a:lnTo>
                    <a:pt x="177" y="0"/>
                  </a:lnTo>
                  <a:lnTo>
                    <a:pt x="0" y="211"/>
                  </a:lnTo>
                  <a:lnTo>
                    <a:pt x="0" y="202"/>
                  </a:lnTo>
                  <a:close/>
                </a:path>
              </a:pathLst>
            </a:custGeom>
            <a:solidFill>
              <a:srgbClr val="DEE5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1" name="Freeform 413"/>
            <p:cNvSpPr>
              <a:spLocks/>
            </p:cNvSpPr>
            <p:nvPr userDrawn="1"/>
          </p:nvSpPr>
          <p:spPr bwMode="auto">
            <a:xfrm>
              <a:off x="5011" y="16"/>
              <a:ext cx="181" cy="216"/>
            </a:xfrm>
            <a:custGeom>
              <a:avLst/>
              <a:gdLst>
                <a:gd name="T0" fmla="*/ 0 w 181"/>
                <a:gd name="T1" fmla="*/ 207 h 216"/>
                <a:gd name="T2" fmla="*/ 173 w 181"/>
                <a:gd name="T3" fmla="*/ 0 h 216"/>
                <a:gd name="T4" fmla="*/ 181 w 181"/>
                <a:gd name="T5" fmla="*/ 0 h 216"/>
                <a:gd name="T6" fmla="*/ 0 w 181"/>
                <a:gd name="T7" fmla="*/ 216 h 216"/>
                <a:gd name="T8" fmla="*/ 0 w 181"/>
                <a:gd name="T9" fmla="*/ 207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 h="216">
                  <a:moveTo>
                    <a:pt x="0" y="207"/>
                  </a:moveTo>
                  <a:lnTo>
                    <a:pt x="173" y="0"/>
                  </a:lnTo>
                  <a:lnTo>
                    <a:pt x="181" y="0"/>
                  </a:lnTo>
                  <a:lnTo>
                    <a:pt x="0" y="216"/>
                  </a:lnTo>
                  <a:lnTo>
                    <a:pt x="0" y="207"/>
                  </a:lnTo>
                  <a:close/>
                </a:path>
              </a:pathLst>
            </a:custGeom>
            <a:solidFill>
              <a:srgbClr val="DCE3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2" name="Freeform 414"/>
            <p:cNvSpPr>
              <a:spLocks/>
            </p:cNvSpPr>
            <p:nvPr userDrawn="1"/>
          </p:nvSpPr>
          <p:spPr bwMode="auto">
            <a:xfrm>
              <a:off x="5011" y="16"/>
              <a:ext cx="185" cy="221"/>
            </a:xfrm>
            <a:custGeom>
              <a:avLst/>
              <a:gdLst>
                <a:gd name="T0" fmla="*/ 0 w 185"/>
                <a:gd name="T1" fmla="*/ 211 h 221"/>
                <a:gd name="T2" fmla="*/ 177 w 185"/>
                <a:gd name="T3" fmla="*/ 0 h 221"/>
                <a:gd name="T4" fmla="*/ 185 w 185"/>
                <a:gd name="T5" fmla="*/ 0 h 221"/>
                <a:gd name="T6" fmla="*/ 0 w 185"/>
                <a:gd name="T7" fmla="*/ 221 h 221"/>
                <a:gd name="T8" fmla="*/ 0 w 185"/>
                <a:gd name="T9" fmla="*/ 211 h 2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221">
                  <a:moveTo>
                    <a:pt x="0" y="211"/>
                  </a:moveTo>
                  <a:lnTo>
                    <a:pt x="177" y="0"/>
                  </a:lnTo>
                  <a:lnTo>
                    <a:pt x="185" y="0"/>
                  </a:lnTo>
                  <a:lnTo>
                    <a:pt x="0" y="221"/>
                  </a:lnTo>
                  <a:lnTo>
                    <a:pt x="0" y="211"/>
                  </a:lnTo>
                  <a:close/>
                </a:path>
              </a:pathLst>
            </a:custGeom>
            <a:solidFill>
              <a:srgbClr val="DCE3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3" name="Freeform 415"/>
            <p:cNvSpPr>
              <a:spLocks/>
            </p:cNvSpPr>
            <p:nvPr userDrawn="1"/>
          </p:nvSpPr>
          <p:spPr bwMode="auto">
            <a:xfrm>
              <a:off x="5011" y="16"/>
              <a:ext cx="189" cy="225"/>
            </a:xfrm>
            <a:custGeom>
              <a:avLst/>
              <a:gdLst>
                <a:gd name="T0" fmla="*/ 0 w 189"/>
                <a:gd name="T1" fmla="*/ 216 h 225"/>
                <a:gd name="T2" fmla="*/ 181 w 189"/>
                <a:gd name="T3" fmla="*/ 0 h 225"/>
                <a:gd name="T4" fmla="*/ 189 w 189"/>
                <a:gd name="T5" fmla="*/ 0 h 225"/>
                <a:gd name="T6" fmla="*/ 0 w 189"/>
                <a:gd name="T7" fmla="*/ 225 h 225"/>
                <a:gd name="T8" fmla="*/ 0 w 189"/>
                <a:gd name="T9" fmla="*/ 216 h 2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 h="225">
                  <a:moveTo>
                    <a:pt x="0" y="216"/>
                  </a:moveTo>
                  <a:lnTo>
                    <a:pt x="181" y="0"/>
                  </a:lnTo>
                  <a:lnTo>
                    <a:pt x="189" y="0"/>
                  </a:lnTo>
                  <a:lnTo>
                    <a:pt x="0" y="225"/>
                  </a:lnTo>
                  <a:lnTo>
                    <a:pt x="0" y="216"/>
                  </a:lnTo>
                  <a:close/>
                </a:path>
              </a:pathLst>
            </a:custGeom>
            <a:solidFill>
              <a:srgbClr val="DBE3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234" name="Group 617"/>
            <p:cNvGrpSpPr>
              <a:grpSpLocks/>
            </p:cNvGrpSpPr>
            <p:nvPr userDrawn="1"/>
          </p:nvGrpSpPr>
          <p:grpSpPr bwMode="auto">
            <a:xfrm>
              <a:off x="5011" y="16"/>
              <a:ext cx="705" cy="392"/>
              <a:chOff x="5011" y="16"/>
              <a:chExt cx="705" cy="392"/>
            </a:xfrm>
          </p:grpSpPr>
          <p:sp>
            <p:nvSpPr>
              <p:cNvPr id="1343" name="Freeform 417"/>
              <p:cNvSpPr>
                <a:spLocks/>
              </p:cNvSpPr>
              <p:nvPr userDrawn="1"/>
            </p:nvSpPr>
            <p:spPr bwMode="auto">
              <a:xfrm>
                <a:off x="5011" y="16"/>
                <a:ext cx="193" cy="231"/>
              </a:xfrm>
              <a:custGeom>
                <a:avLst/>
                <a:gdLst>
                  <a:gd name="T0" fmla="*/ 0 w 193"/>
                  <a:gd name="T1" fmla="*/ 221 h 231"/>
                  <a:gd name="T2" fmla="*/ 185 w 193"/>
                  <a:gd name="T3" fmla="*/ 0 h 231"/>
                  <a:gd name="T4" fmla="*/ 193 w 193"/>
                  <a:gd name="T5" fmla="*/ 0 h 231"/>
                  <a:gd name="T6" fmla="*/ 0 w 193"/>
                  <a:gd name="T7" fmla="*/ 231 h 231"/>
                  <a:gd name="T8" fmla="*/ 0 w 193"/>
                  <a:gd name="T9" fmla="*/ 221 h 2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3" h="231">
                    <a:moveTo>
                      <a:pt x="0" y="221"/>
                    </a:moveTo>
                    <a:lnTo>
                      <a:pt x="185" y="0"/>
                    </a:lnTo>
                    <a:lnTo>
                      <a:pt x="193" y="0"/>
                    </a:lnTo>
                    <a:lnTo>
                      <a:pt x="0" y="231"/>
                    </a:lnTo>
                    <a:lnTo>
                      <a:pt x="0" y="221"/>
                    </a:lnTo>
                    <a:close/>
                  </a:path>
                </a:pathLst>
              </a:custGeom>
              <a:solidFill>
                <a:srgbClr val="DAE1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4" name="Freeform 418"/>
              <p:cNvSpPr>
                <a:spLocks/>
              </p:cNvSpPr>
              <p:nvPr userDrawn="1"/>
            </p:nvSpPr>
            <p:spPr bwMode="auto">
              <a:xfrm>
                <a:off x="5011" y="16"/>
                <a:ext cx="197" cy="236"/>
              </a:xfrm>
              <a:custGeom>
                <a:avLst/>
                <a:gdLst>
                  <a:gd name="T0" fmla="*/ 0 w 197"/>
                  <a:gd name="T1" fmla="*/ 225 h 236"/>
                  <a:gd name="T2" fmla="*/ 189 w 197"/>
                  <a:gd name="T3" fmla="*/ 0 h 236"/>
                  <a:gd name="T4" fmla="*/ 197 w 197"/>
                  <a:gd name="T5" fmla="*/ 0 h 236"/>
                  <a:gd name="T6" fmla="*/ 0 w 197"/>
                  <a:gd name="T7" fmla="*/ 236 h 236"/>
                  <a:gd name="T8" fmla="*/ 0 w 197"/>
                  <a:gd name="T9" fmla="*/ 225 h 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7" h="236">
                    <a:moveTo>
                      <a:pt x="0" y="225"/>
                    </a:moveTo>
                    <a:lnTo>
                      <a:pt x="189" y="0"/>
                    </a:lnTo>
                    <a:lnTo>
                      <a:pt x="197" y="0"/>
                    </a:lnTo>
                    <a:lnTo>
                      <a:pt x="0" y="236"/>
                    </a:lnTo>
                    <a:lnTo>
                      <a:pt x="0" y="225"/>
                    </a:lnTo>
                    <a:close/>
                  </a:path>
                </a:pathLst>
              </a:custGeom>
              <a:solidFill>
                <a:srgbClr val="D9E1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5" name="Freeform 419"/>
              <p:cNvSpPr>
                <a:spLocks/>
              </p:cNvSpPr>
              <p:nvPr userDrawn="1"/>
            </p:nvSpPr>
            <p:spPr bwMode="auto">
              <a:xfrm>
                <a:off x="5011" y="16"/>
                <a:ext cx="201" cy="240"/>
              </a:xfrm>
              <a:custGeom>
                <a:avLst/>
                <a:gdLst>
                  <a:gd name="T0" fmla="*/ 0 w 201"/>
                  <a:gd name="T1" fmla="*/ 231 h 240"/>
                  <a:gd name="T2" fmla="*/ 193 w 201"/>
                  <a:gd name="T3" fmla="*/ 0 h 240"/>
                  <a:gd name="T4" fmla="*/ 201 w 201"/>
                  <a:gd name="T5" fmla="*/ 0 h 240"/>
                  <a:gd name="T6" fmla="*/ 0 w 201"/>
                  <a:gd name="T7" fmla="*/ 240 h 240"/>
                  <a:gd name="T8" fmla="*/ 0 w 201"/>
                  <a:gd name="T9" fmla="*/ 23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 h="240">
                    <a:moveTo>
                      <a:pt x="0" y="231"/>
                    </a:moveTo>
                    <a:lnTo>
                      <a:pt x="193" y="0"/>
                    </a:lnTo>
                    <a:lnTo>
                      <a:pt x="201" y="0"/>
                    </a:lnTo>
                    <a:lnTo>
                      <a:pt x="0" y="240"/>
                    </a:lnTo>
                    <a:lnTo>
                      <a:pt x="0" y="231"/>
                    </a:lnTo>
                    <a:close/>
                  </a:path>
                </a:pathLst>
              </a:custGeom>
              <a:solidFill>
                <a:srgbClr val="D9E1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6" name="Freeform 420"/>
              <p:cNvSpPr>
                <a:spLocks/>
              </p:cNvSpPr>
              <p:nvPr userDrawn="1"/>
            </p:nvSpPr>
            <p:spPr bwMode="auto">
              <a:xfrm>
                <a:off x="5011" y="16"/>
                <a:ext cx="205" cy="245"/>
              </a:xfrm>
              <a:custGeom>
                <a:avLst/>
                <a:gdLst>
                  <a:gd name="T0" fmla="*/ 0 w 205"/>
                  <a:gd name="T1" fmla="*/ 236 h 245"/>
                  <a:gd name="T2" fmla="*/ 197 w 205"/>
                  <a:gd name="T3" fmla="*/ 0 h 245"/>
                  <a:gd name="T4" fmla="*/ 205 w 205"/>
                  <a:gd name="T5" fmla="*/ 0 h 245"/>
                  <a:gd name="T6" fmla="*/ 0 w 205"/>
                  <a:gd name="T7" fmla="*/ 245 h 245"/>
                  <a:gd name="T8" fmla="*/ 0 w 205"/>
                  <a:gd name="T9" fmla="*/ 236 h 2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5" h="245">
                    <a:moveTo>
                      <a:pt x="0" y="236"/>
                    </a:moveTo>
                    <a:lnTo>
                      <a:pt x="197" y="0"/>
                    </a:lnTo>
                    <a:lnTo>
                      <a:pt x="205" y="0"/>
                    </a:lnTo>
                    <a:lnTo>
                      <a:pt x="0" y="245"/>
                    </a:lnTo>
                    <a:lnTo>
                      <a:pt x="0" y="236"/>
                    </a:lnTo>
                    <a:close/>
                  </a:path>
                </a:pathLst>
              </a:custGeom>
              <a:solidFill>
                <a:srgbClr val="D7D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7" name="Freeform 421"/>
              <p:cNvSpPr>
                <a:spLocks/>
              </p:cNvSpPr>
              <p:nvPr userDrawn="1"/>
            </p:nvSpPr>
            <p:spPr bwMode="auto">
              <a:xfrm>
                <a:off x="5011" y="16"/>
                <a:ext cx="210" cy="250"/>
              </a:xfrm>
              <a:custGeom>
                <a:avLst/>
                <a:gdLst>
                  <a:gd name="T0" fmla="*/ 0 w 210"/>
                  <a:gd name="T1" fmla="*/ 240 h 250"/>
                  <a:gd name="T2" fmla="*/ 201 w 210"/>
                  <a:gd name="T3" fmla="*/ 0 h 250"/>
                  <a:gd name="T4" fmla="*/ 210 w 210"/>
                  <a:gd name="T5" fmla="*/ 0 h 250"/>
                  <a:gd name="T6" fmla="*/ 0 w 210"/>
                  <a:gd name="T7" fmla="*/ 250 h 250"/>
                  <a:gd name="T8" fmla="*/ 0 w 210"/>
                  <a:gd name="T9" fmla="*/ 240 h 2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0" h="250">
                    <a:moveTo>
                      <a:pt x="0" y="240"/>
                    </a:moveTo>
                    <a:lnTo>
                      <a:pt x="201" y="0"/>
                    </a:lnTo>
                    <a:lnTo>
                      <a:pt x="210" y="0"/>
                    </a:lnTo>
                    <a:lnTo>
                      <a:pt x="0" y="250"/>
                    </a:lnTo>
                    <a:lnTo>
                      <a:pt x="0" y="240"/>
                    </a:lnTo>
                    <a:close/>
                  </a:path>
                </a:pathLst>
              </a:custGeom>
              <a:solidFill>
                <a:srgbClr val="D7D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8" name="Freeform 422"/>
              <p:cNvSpPr>
                <a:spLocks/>
              </p:cNvSpPr>
              <p:nvPr userDrawn="1"/>
            </p:nvSpPr>
            <p:spPr bwMode="auto">
              <a:xfrm>
                <a:off x="5011" y="16"/>
                <a:ext cx="214" cy="254"/>
              </a:xfrm>
              <a:custGeom>
                <a:avLst/>
                <a:gdLst>
                  <a:gd name="T0" fmla="*/ 0 w 214"/>
                  <a:gd name="T1" fmla="*/ 245 h 254"/>
                  <a:gd name="T2" fmla="*/ 205 w 214"/>
                  <a:gd name="T3" fmla="*/ 0 h 254"/>
                  <a:gd name="T4" fmla="*/ 214 w 214"/>
                  <a:gd name="T5" fmla="*/ 0 h 254"/>
                  <a:gd name="T6" fmla="*/ 0 w 214"/>
                  <a:gd name="T7" fmla="*/ 254 h 254"/>
                  <a:gd name="T8" fmla="*/ 0 w 214"/>
                  <a:gd name="T9" fmla="*/ 245 h 2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 h="254">
                    <a:moveTo>
                      <a:pt x="0" y="245"/>
                    </a:moveTo>
                    <a:lnTo>
                      <a:pt x="205" y="0"/>
                    </a:lnTo>
                    <a:lnTo>
                      <a:pt x="214" y="0"/>
                    </a:lnTo>
                    <a:lnTo>
                      <a:pt x="0" y="254"/>
                    </a:lnTo>
                    <a:lnTo>
                      <a:pt x="0" y="245"/>
                    </a:lnTo>
                    <a:close/>
                  </a:path>
                </a:pathLst>
              </a:custGeom>
              <a:solidFill>
                <a:srgbClr val="D6D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9" name="Freeform 423"/>
              <p:cNvSpPr>
                <a:spLocks/>
              </p:cNvSpPr>
              <p:nvPr userDrawn="1"/>
            </p:nvSpPr>
            <p:spPr bwMode="auto">
              <a:xfrm>
                <a:off x="5011" y="16"/>
                <a:ext cx="218" cy="260"/>
              </a:xfrm>
              <a:custGeom>
                <a:avLst/>
                <a:gdLst>
                  <a:gd name="T0" fmla="*/ 0 w 218"/>
                  <a:gd name="T1" fmla="*/ 250 h 260"/>
                  <a:gd name="T2" fmla="*/ 210 w 218"/>
                  <a:gd name="T3" fmla="*/ 0 h 260"/>
                  <a:gd name="T4" fmla="*/ 218 w 218"/>
                  <a:gd name="T5" fmla="*/ 0 h 260"/>
                  <a:gd name="T6" fmla="*/ 0 w 218"/>
                  <a:gd name="T7" fmla="*/ 260 h 260"/>
                  <a:gd name="T8" fmla="*/ 0 w 218"/>
                  <a:gd name="T9" fmla="*/ 250 h 2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8" h="260">
                    <a:moveTo>
                      <a:pt x="0" y="250"/>
                    </a:moveTo>
                    <a:lnTo>
                      <a:pt x="210" y="0"/>
                    </a:lnTo>
                    <a:lnTo>
                      <a:pt x="218" y="0"/>
                    </a:lnTo>
                    <a:lnTo>
                      <a:pt x="0" y="260"/>
                    </a:lnTo>
                    <a:lnTo>
                      <a:pt x="0" y="250"/>
                    </a:lnTo>
                    <a:close/>
                  </a:path>
                </a:pathLst>
              </a:custGeom>
              <a:solidFill>
                <a:srgbClr val="D5DD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0" name="Freeform 424"/>
              <p:cNvSpPr>
                <a:spLocks/>
              </p:cNvSpPr>
              <p:nvPr userDrawn="1"/>
            </p:nvSpPr>
            <p:spPr bwMode="auto">
              <a:xfrm>
                <a:off x="5011" y="16"/>
                <a:ext cx="222" cy="265"/>
              </a:xfrm>
              <a:custGeom>
                <a:avLst/>
                <a:gdLst>
                  <a:gd name="T0" fmla="*/ 0 w 222"/>
                  <a:gd name="T1" fmla="*/ 254 h 265"/>
                  <a:gd name="T2" fmla="*/ 214 w 222"/>
                  <a:gd name="T3" fmla="*/ 0 h 265"/>
                  <a:gd name="T4" fmla="*/ 222 w 222"/>
                  <a:gd name="T5" fmla="*/ 0 h 265"/>
                  <a:gd name="T6" fmla="*/ 0 w 222"/>
                  <a:gd name="T7" fmla="*/ 265 h 265"/>
                  <a:gd name="T8" fmla="*/ 0 w 222"/>
                  <a:gd name="T9" fmla="*/ 254 h 2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265">
                    <a:moveTo>
                      <a:pt x="0" y="254"/>
                    </a:moveTo>
                    <a:lnTo>
                      <a:pt x="214" y="0"/>
                    </a:lnTo>
                    <a:lnTo>
                      <a:pt x="222" y="0"/>
                    </a:lnTo>
                    <a:lnTo>
                      <a:pt x="0" y="265"/>
                    </a:lnTo>
                    <a:lnTo>
                      <a:pt x="0" y="254"/>
                    </a:lnTo>
                    <a:close/>
                  </a:path>
                </a:pathLst>
              </a:custGeom>
              <a:solidFill>
                <a:srgbClr val="D4DD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1" name="Freeform 425"/>
              <p:cNvSpPr>
                <a:spLocks/>
              </p:cNvSpPr>
              <p:nvPr userDrawn="1"/>
            </p:nvSpPr>
            <p:spPr bwMode="auto">
              <a:xfrm>
                <a:off x="5011" y="16"/>
                <a:ext cx="226" cy="269"/>
              </a:xfrm>
              <a:custGeom>
                <a:avLst/>
                <a:gdLst>
                  <a:gd name="T0" fmla="*/ 0 w 226"/>
                  <a:gd name="T1" fmla="*/ 260 h 269"/>
                  <a:gd name="T2" fmla="*/ 218 w 226"/>
                  <a:gd name="T3" fmla="*/ 0 h 269"/>
                  <a:gd name="T4" fmla="*/ 226 w 226"/>
                  <a:gd name="T5" fmla="*/ 0 h 269"/>
                  <a:gd name="T6" fmla="*/ 0 w 226"/>
                  <a:gd name="T7" fmla="*/ 269 h 269"/>
                  <a:gd name="T8" fmla="*/ 0 w 226"/>
                  <a:gd name="T9" fmla="*/ 260 h 2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6" h="269">
                    <a:moveTo>
                      <a:pt x="0" y="260"/>
                    </a:moveTo>
                    <a:lnTo>
                      <a:pt x="218" y="0"/>
                    </a:lnTo>
                    <a:lnTo>
                      <a:pt x="226" y="0"/>
                    </a:lnTo>
                    <a:lnTo>
                      <a:pt x="0" y="269"/>
                    </a:lnTo>
                    <a:lnTo>
                      <a:pt x="0" y="260"/>
                    </a:lnTo>
                    <a:close/>
                  </a:path>
                </a:pathLst>
              </a:custGeom>
              <a:solidFill>
                <a:srgbClr val="D4DD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2" name="Freeform 426"/>
              <p:cNvSpPr>
                <a:spLocks/>
              </p:cNvSpPr>
              <p:nvPr userDrawn="1"/>
            </p:nvSpPr>
            <p:spPr bwMode="auto">
              <a:xfrm>
                <a:off x="5011" y="16"/>
                <a:ext cx="230" cy="274"/>
              </a:xfrm>
              <a:custGeom>
                <a:avLst/>
                <a:gdLst>
                  <a:gd name="T0" fmla="*/ 0 w 230"/>
                  <a:gd name="T1" fmla="*/ 265 h 274"/>
                  <a:gd name="T2" fmla="*/ 222 w 230"/>
                  <a:gd name="T3" fmla="*/ 0 h 274"/>
                  <a:gd name="T4" fmla="*/ 230 w 230"/>
                  <a:gd name="T5" fmla="*/ 0 h 274"/>
                  <a:gd name="T6" fmla="*/ 0 w 230"/>
                  <a:gd name="T7" fmla="*/ 274 h 274"/>
                  <a:gd name="T8" fmla="*/ 0 w 230"/>
                  <a:gd name="T9" fmla="*/ 265 h 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0" h="274">
                    <a:moveTo>
                      <a:pt x="0" y="265"/>
                    </a:moveTo>
                    <a:lnTo>
                      <a:pt x="222" y="0"/>
                    </a:lnTo>
                    <a:lnTo>
                      <a:pt x="230" y="0"/>
                    </a:lnTo>
                    <a:lnTo>
                      <a:pt x="0" y="274"/>
                    </a:lnTo>
                    <a:lnTo>
                      <a:pt x="0" y="265"/>
                    </a:lnTo>
                    <a:close/>
                  </a:path>
                </a:pathLst>
              </a:custGeom>
              <a:solidFill>
                <a:srgbClr val="D2DB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3" name="Freeform 427"/>
              <p:cNvSpPr>
                <a:spLocks/>
              </p:cNvSpPr>
              <p:nvPr userDrawn="1"/>
            </p:nvSpPr>
            <p:spPr bwMode="auto">
              <a:xfrm>
                <a:off x="5011" y="16"/>
                <a:ext cx="234" cy="279"/>
              </a:xfrm>
              <a:custGeom>
                <a:avLst/>
                <a:gdLst>
                  <a:gd name="T0" fmla="*/ 0 w 234"/>
                  <a:gd name="T1" fmla="*/ 269 h 279"/>
                  <a:gd name="T2" fmla="*/ 226 w 234"/>
                  <a:gd name="T3" fmla="*/ 0 h 279"/>
                  <a:gd name="T4" fmla="*/ 234 w 234"/>
                  <a:gd name="T5" fmla="*/ 0 h 279"/>
                  <a:gd name="T6" fmla="*/ 0 w 234"/>
                  <a:gd name="T7" fmla="*/ 279 h 279"/>
                  <a:gd name="T8" fmla="*/ 0 w 234"/>
                  <a:gd name="T9" fmla="*/ 269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 h="279">
                    <a:moveTo>
                      <a:pt x="0" y="269"/>
                    </a:moveTo>
                    <a:lnTo>
                      <a:pt x="226" y="0"/>
                    </a:lnTo>
                    <a:lnTo>
                      <a:pt x="234" y="0"/>
                    </a:lnTo>
                    <a:lnTo>
                      <a:pt x="0" y="279"/>
                    </a:lnTo>
                    <a:lnTo>
                      <a:pt x="0" y="269"/>
                    </a:lnTo>
                    <a:close/>
                  </a:path>
                </a:pathLst>
              </a:custGeom>
              <a:solidFill>
                <a:srgbClr val="D2DB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4" name="Freeform 428"/>
              <p:cNvSpPr>
                <a:spLocks/>
              </p:cNvSpPr>
              <p:nvPr userDrawn="1"/>
            </p:nvSpPr>
            <p:spPr bwMode="auto">
              <a:xfrm>
                <a:off x="5011" y="16"/>
                <a:ext cx="238" cy="283"/>
              </a:xfrm>
              <a:custGeom>
                <a:avLst/>
                <a:gdLst>
                  <a:gd name="T0" fmla="*/ 0 w 238"/>
                  <a:gd name="T1" fmla="*/ 274 h 283"/>
                  <a:gd name="T2" fmla="*/ 230 w 238"/>
                  <a:gd name="T3" fmla="*/ 0 h 283"/>
                  <a:gd name="T4" fmla="*/ 238 w 238"/>
                  <a:gd name="T5" fmla="*/ 0 h 283"/>
                  <a:gd name="T6" fmla="*/ 0 w 238"/>
                  <a:gd name="T7" fmla="*/ 283 h 283"/>
                  <a:gd name="T8" fmla="*/ 0 w 238"/>
                  <a:gd name="T9" fmla="*/ 274 h 2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 h="283">
                    <a:moveTo>
                      <a:pt x="0" y="274"/>
                    </a:moveTo>
                    <a:lnTo>
                      <a:pt x="230" y="0"/>
                    </a:lnTo>
                    <a:lnTo>
                      <a:pt x="238" y="0"/>
                    </a:lnTo>
                    <a:lnTo>
                      <a:pt x="0" y="283"/>
                    </a:lnTo>
                    <a:lnTo>
                      <a:pt x="0" y="274"/>
                    </a:lnTo>
                    <a:close/>
                  </a:path>
                </a:pathLst>
              </a:custGeom>
              <a:solidFill>
                <a:srgbClr val="D1DB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5" name="Freeform 429"/>
              <p:cNvSpPr>
                <a:spLocks/>
              </p:cNvSpPr>
              <p:nvPr userDrawn="1"/>
            </p:nvSpPr>
            <p:spPr bwMode="auto">
              <a:xfrm>
                <a:off x="5011" y="16"/>
                <a:ext cx="242" cy="289"/>
              </a:xfrm>
              <a:custGeom>
                <a:avLst/>
                <a:gdLst>
                  <a:gd name="T0" fmla="*/ 0 w 242"/>
                  <a:gd name="T1" fmla="*/ 279 h 289"/>
                  <a:gd name="T2" fmla="*/ 234 w 242"/>
                  <a:gd name="T3" fmla="*/ 0 h 289"/>
                  <a:gd name="T4" fmla="*/ 242 w 242"/>
                  <a:gd name="T5" fmla="*/ 0 h 289"/>
                  <a:gd name="T6" fmla="*/ 0 w 242"/>
                  <a:gd name="T7" fmla="*/ 289 h 289"/>
                  <a:gd name="T8" fmla="*/ 0 w 242"/>
                  <a:gd name="T9" fmla="*/ 279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2" h="289">
                    <a:moveTo>
                      <a:pt x="0" y="279"/>
                    </a:moveTo>
                    <a:lnTo>
                      <a:pt x="234" y="0"/>
                    </a:lnTo>
                    <a:lnTo>
                      <a:pt x="242" y="0"/>
                    </a:lnTo>
                    <a:lnTo>
                      <a:pt x="0" y="289"/>
                    </a:lnTo>
                    <a:lnTo>
                      <a:pt x="0" y="279"/>
                    </a:lnTo>
                    <a:close/>
                  </a:path>
                </a:pathLst>
              </a:custGeom>
              <a:solidFill>
                <a:srgbClr val="D0D9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6" name="Freeform 430"/>
              <p:cNvSpPr>
                <a:spLocks/>
              </p:cNvSpPr>
              <p:nvPr userDrawn="1"/>
            </p:nvSpPr>
            <p:spPr bwMode="auto">
              <a:xfrm>
                <a:off x="5011" y="16"/>
                <a:ext cx="246" cy="293"/>
              </a:xfrm>
              <a:custGeom>
                <a:avLst/>
                <a:gdLst>
                  <a:gd name="T0" fmla="*/ 0 w 246"/>
                  <a:gd name="T1" fmla="*/ 283 h 293"/>
                  <a:gd name="T2" fmla="*/ 238 w 246"/>
                  <a:gd name="T3" fmla="*/ 0 h 293"/>
                  <a:gd name="T4" fmla="*/ 246 w 246"/>
                  <a:gd name="T5" fmla="*/ 0 h 293"/>
                  <a:gd name="T6" fmla="*/ 0 w 246"/>
                  <a:gd name="T7" fmla="*/ 293 h 293"/>
                  <a:gd name="T8" fmla="*/ 0 w 246"/>
                  <a:gd name="T9" fmla="*/ 283 h 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6" h="293">
                    <a:moveTo>
                      <a:pt x="0" y="283"/>
                    </a:moveTo>
                    <a:lnTo>
                      <a:pt x="238" y="0"/>
                    </a:lnTo>
                    <a:lnTo>
                      <a:pt x="246" y="0"/>
                    </a:lnTo>
                    <a:lnTo>
                      <a:pt x="0" y="293"/>
                    </a:lnTo>
                    <a:lnTo>
                      <a:pt x="0" y="283"/>
                    </a:lnTo>
                    <a:close/>
                  </a:path>
                </a:pathLst>
              </a:custGeom>
              <a:solidFill>
                <a:srgbClr val="CFD9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7" name="Freeform 431"/>
              <p:cNvSpPr>
                <a:spLocks/>
              </p:cNvSpPr>
              <p:nvPr userDrawn="1"/>
            </p:nvSpPr>
            <p:spPr bwMode="auto">
              <a:xfrm>
                <a:off x="5011" y="16"/>
                <a:ext cx="250" cy="298"/>
              </a:xfrm>
              <a:custGeom>
                <a:avLst/>
                <a:gdLst>
                  <a:gd name="T0" fmla="*/ 0 w 250"/>
                  <a:gd name="T1" fmla="*/ 289 h 298"/>
                  <a:gd name="T2" fmla="*/ 242 w 250"/>
                  <a:gd name="T3" fmla="*/ 0 h 298"/>
                  <a:gd name="T4" fmla="*/ 250 w 250"/>
                  <a:gd name="T5" fmla="*/ 0 h 298"/>
                  <a:gd name="T6" fmla="*/ 0 w 250"/>
                  <a:gd name="T7" fmla="*/ 298 h 298"/>
                  <a:gd name="T8" fmla="*/ 0 w 250"/>
                  <a:gd name="T9" fmla="*/ 289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0" h="298">
                    <a:moveTo>
                      <a:pt x="0" y="289"/>
                    </a:moveTo>
                    <a:lnTo>
                      <a:pt x="242" y="0"/>
                    </a:lnTo>
                    <a:lnTo>
                      <a:pt x="250" y="0"/>
                    </a:lnTo>
                    <a:lnTo>
                      <a:pt x="0" y="298"/>
                    </a:lnTo>
                    <a:lnTo>
                      <a:pt x="0" y="289"/>
                    </a:lnTo>
                    <a:close/>
                  </a:path>
                </a:pathLst>
              </a:custGeom>
              <a:solidFill>
                <a:srgbClr val="CFD9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8" name="Freeform 432"/>
              <p:cNvSpPr>
                <a:spLocks/>
              </p:cNvSpPr>
              <p:nvPr userDrawn="1"/>
            </p:nvSpPr>
            <p:spPr bwMode="auto">
              <a:xfrm>
                <a:off x="5011" y="16"/>
                <a:ext cx="254" cy="303"/>
              </a:xfrm>
              <a:custGeom>
                <a:avLst/>
                <a:gdLst>
                  <a:gd name="T0" fmla="*/ 0 w 254"/>
                  <a:gd name="T1" fmla="*/ 293 h 303"/>
                  <a:gd name="T2" fmla="*/ 246 w 254"/>
                  <a:gd name="T3" fmla="*/ 0 h 303"/>
                  <a:gd name="T4" fmla="*/ 254 w 254"/>
                  <a:gd name="T5" fmla="*/ 0 h 303"/>
                  <a:gd name="T6" fmla="*/ 0 w 254"/>
                  <a:gd name="T7" fmla="*/ 303 h 303"/>
                  <a:gd name="T8" fmla="*/ 0 w 254"/>
                  <a:gd name="T9" fmla="*/ 293 h 3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4" h="303">
                    <a:moveTo>
                      <a:pt x="0" y="293"/>
                    </a:moveTo>
                    <a:lnTo>
                      <a:pt x="246" y="0"/>
                    </a:lnTo>
                    <a:lnTo>
                      <a:pt x="254" y="0"/>
                    </a:lnTo>
                    <a:lnTo>
                      <a:pt x="0" y="303"/>
                    </a:lnTo>
                    <a:lnTo>
                      <a:pt x="0" y="293"/>
                    </a:lnTo>
                    <a:close/>
                  </a:path>
                </a:pathLst>
              </a:custGeom>
              <a:solidFill>
                <a:srgbClr val="CDD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9" name="Freeform 433"/>
              <p:cNvSpPr>
                <a:spLocks/>
              </p:cNvSpPr>
              <p:nvPr userDrawn="1"/>
            </p:nvSpPr>
            <p:spPr bwMode="auto">
              <a:xfrm>
                <a:off x="5011" y="16"/>
                <a:ext cx="258" cy="307"/>
              </a:xfrm>
              <a:custGeom>
                <a:avLst/>
                <a:gdLst>
                  <a:gd name="T0" fmla="*/ 0 w 258"/>
                  <a:gd name="T1" fmla="*/ 298 h 307"/>
                  <a:gd name="T2" fmla="*/ 250 w 258"/>
                  <a:gd name="T3" fmla="*/ 0 h 307"/>
                  <a:gd name="T4" fmla="*/ 258 w 258"/>
                  <a:gd name="T5" fmla="*/ 0 h 307"/>
                  <a:gd name="T6" fmla="*/ 0 w 258"/>
                  <a:gd name="T7" fmla="*/ 307 h 307"/>
                  <a:gd name="T8" fmla="*/ 0 w 258"/>
                  <a:gd name="T9" fmla="*/ 298 h 3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307">
                    <a:moveTo>
                      <a:pt x="0" y="298"/>
                    </a:moveTo>
                    <a:lnTo>
                      <a:pt x="250" y="0"/>
                    </a:lnTo>
                    <a:lnTo>
                      <a:pt x="258" y="0"/>
                    </a:lnTo>
                    <a:lnTo>
                      <a:pt x="0" y="307"/>
                    </a:lnTo>
                    <a:lnTo>
                      <a:pt x="0" y="298"/>
                    </a:lnTo>
                    <a:close/>
                  </a:path>
                </a:pathLst>
              </a:custGeom>
              <a:solidFill>
                <a:srgbClr val="CDD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0" name="Freeform 434"/>
              <p:cNvSpPr>
                <a:spLocks/>
              </p:cNvSpPr>
              <p:nvPr userDrawn="1"/>
            </p:nvSpPr>
            <p:spPr bwMode="auto">
              <a:xfrm>
                <a:off x="5011" y="16"/>
                <a:ext cx="262" cy="312"/>
              </a:xfrm>
              <a:custGeom>
                <a:avLst/>
                <a:gdLst>
                  <a:gd name="T0" fmla="*/ 0 w 262"/>
                  <a:gd name="T1" fmla="*/ 303 h 312"/>
                  <a:gd name="T2" fmla="*/ 254 w 262"/>
                  <a:gd name="T3" fmla="*/ 0 h 312"/>
                  <a:gd name="T4" fmla="*/ 262 w 262"/>
                  <a:gd name="T5" fmla="*/ 0 h 312"/>
                  <a:gd name="T6" fmla="*/ 0 w 262"/>
                  <a:gd name="T7" fmla="*/ 312 h 312"/>
                  <a:gd name="T8" fmla="*/ 0 w 262"/>
                  <a:gd name="T9" fmla="*/ 303 h 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 h="312">
                    <a:moveTo>
                      <a:pt x="0" y="303"/>
                    </a:moveTo>
                    <a:lnTo>
                      <a:pt x="254" y="0"/>
                    </a:lnTo>
                    <a:lnTo>
                      <a:pt x="262" y="0"/>
                    </a:lnTo>
                    <a:lnTo>
                      <a:pt x="0" y="312"/>
                    </a:lnTo>
                    <a:lnTo>
                      <a:pt x="0" y="303"/>
                    </a:lnTo>
                    <a:close/>
                  </a:path>
                </a:pathLst>
              </a:custGeom>
              <a:solidFill>
                <a:srgbClr val="CCD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1" name="Freeform 435"/>
              <p:cNvSpPr>
                <a:spLocks/>
              </p:cNvSpPr>
              <p:nvPr userDrawn="1"/>
            </p:nvSpPr>
            <p:spPr bwMode="auto">
              <a:xfrm>
                <a:off x="5011" y="16"/>
                <a:ext cx="266" cy="318"/>
              </a:xfrm>
              <a:custGeom>
                <a:avLst/>
                <a:gdLst>
                  <a:gd name="T0" fmla="*/ 0 w 266"/>
                  <a:gd name="T1" fmla="*/ 307 h 318"/>
                  <a:gd name="T2" fmla="*/ 258 w 266"/>
                  <a:gd name="T3" fmla="*/ 0 h 318"/>
                  <a:gd name="T4" fmla="*/ 266 w 266"/>
                  <a:gd name="T5" fmla="*/ 0 h 318"/>
                  <a:gd name="T6" fmla="*/ 0 w 266"/>
                  <a:gd name="T7" fmla="*/ 318 h 318"/>
                  <a:gd name="T8" fmla="*/ 0 w 266"/>
                  <a:gd name="T9" fmla="*/ 307 h 3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 h="318">
                    <a:moveTo>
                      <a:pt x="0" y="307"/>
                    </a:moveTo>
                    <a:lnTo>
                      <a:pt x="258" y="0"/>
                    </a:lnTo>
                    <a:lnTo>
                      <a:pt x="266" y="0"/>
                    </a:lnTo>
                    <a:lnTo>
                      <a:pt x="0" y="318"/>
                    </a:lnTo>
                    <a:lnTo>
                      <a:pt x="0" y="307"/>
                    </a:lnTo>
                    <a:close/>
                  </a:path>
                </a:pathLst>
              </a:custGeom>
              <a:solidFill>
                <a:srgbClr val="CBD5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2" name="Freeform 436"/>
              <p:cNvSpPr>
                <a:spLocks/>
              </p:cNvSpPr>
              <p:nvPr userDrawn="1"/>
            </p:nvSpPr>
            <p:spPr bwMode="auto">
              <a:xfrm>
                <a:off x="5011" y="16"/>
                <a:ext cx="271" cy="322"/>
              </a:xfrm>
              <a:custGeom>
                <a:avLst/>
                <a:gdLst>
                  <a:gd name="T0" fmla="*/ 0 w 271"/>
                  <a:gd name="T1" fmla="*/ 312 h 322"/>
                  <a:gd name="T2" fmla="*/ 262 w 271"/>
                  <a:gd name="T3" fmla="*/ 0 h 322"/>
                  <a:gd name="T4" fmla="*/ 271 w 271"/>
                  <a:gd name="T5" fmla="*/ 0 h 322"/>
                  <a:gd name="T6" fmla="*/ 0 w 271"/>
                  <a:gd name="T7" fmla="*/ 322 h 322"/>
                  <a:gd name="T8" fmla="*/ 0 w 271"/>
                  <a:gd name="T9" fmla="*/ 312 h 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1" h="322">
                    <a:moveTo>
                      <a:pt x="0" y="312"/>
                    </a:moveTo>
                    <a:lnTo>
                      <a:pt x="262" y="0"/>
                    </a:lnTo>
                    <a:lnTo>
                      <a:pt x="271" y="0"/>
                    </a:lnTo>
                    <a:lnTo>
                      <a:pt x="0" y="322"/>
                    </a:lnTo>
                    <a:lnTo>
                      <a:pt x="0" y="312"/>
                    </a:lnTo>
                    <a:close/>
                  </a:path>
                </a:pathLst>
              </a:custGeom>
              <a:solidFill>
                <a:srgbClr val="CAD5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3" name="Freeform 437"/>
              <p:cNvSpPr>
                <a:spLocks/>
              </p:cNvSpPr>
              <p:nvPr userDrawn="1"/>
            </p:nvSpPr>
            <p:spPr bwMode="auto">
              <a:xfrm>
                <a:off x="5011" y="16"/>
                <a:ext cx="275" cy="327"/>
              </a:xfrm>
              <a:custGeom>
                <a:avLst/>
                <a:gdLst>
                  <a:gd name="T0" fmla="*/ 0 w 275"/>
                  <a:gd name="T1" fmla="*/ 318 h 327"/>
                  <a:gd name="T2" fmla="*/ 266 w 275"/>
                  <a:gd name="T3" fmla="*/ 0 h 327"/>
                  <a:gd name="T4" fmla="*/ 275 w 275"/>
                  <a:gd name="T5" fmla="*/ 0 h 327"/>
                  <a:gd name="T6" fmla="*/ 0 w 275"/>
                  <a:gd name="T7" fmla="*/ 327 h 327"/>
                  <a:gd name="T8" fmla="*/ 0 w 275"/>
                  <a:gd name="T9" fmla="*/ 318 h 3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327">
                    <a:moveTo>
                      <a:pt x="0" y="318"/>
                    </a:moveTo>
                    <a:lnTo>
                      <a:pt x="266" y="0"/>
                    </a:lnTo>
                    <a:lnTo>
                      <a:pt x="275" y="0"/>
                    </a:lnTo>
                    <a:lnTo>
                      <a:pt x="0" y="327"/>
                    </a:lnTo>
                    <a:lnTo>
                      <a:pt x="0" y="318"/>
                    </a:lnTo>
                    <a:close/>
                  </a:path>
                </a:pathLst>
              </a:custGeom>
              <a:solidFill>
                <a:srgbClr val="CAD5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4" name="Freeform 438"/>
              <p:cNvSpPr>
                <a:spLocks/>
              </p:cNvSpPr>
              <p:nvPr userDrawn="1"/>
            </p:nvSpPr>
            <p:spPr bwMode="auto">
              <a:xfrm>
                <a:off x="5011" y="16"/>
                <a:ext cx="279" cy="332"/>
              </a:xfrm>
              <a:custGeom>
                <a:avLst/>
                <a:gdLst>
                  <a:gd name="T0" fmla="*/ 0 w 279"/>
                  <a:gd name="T1" fmla="*/ 322 h 332"/>
                  <a:gd name="T2" fmla="*/ 271 w 279"/>
                  <a:gd name="T3" fmla="*/ 0 h 332"/>
                  <a:gd name="T4" fmla="*/ 279 w 279"/>
                  <a:gd name="T5" fmla="*/ 0 h 332"/>
                  <a:gd name="T6" fmla="*/ 0 w 279"/>
                  <a:gd name="T7" fmla="*/ 332 h 332"/>
                  <a:gd name="T8" fmla="*/ 0 w 279"/>
                  <a:gd name="T9" fmla="*/ 322 h 3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332">
                    <a:moveTo>
                      <a:pt x="0" y="322"/>
                    </a:moveTo>
                    <a:lnTo>
                      <a:pt x="271" y="0"/>
                    </a:lnTo>
                    <a:lnTo>
                      <a:pt x="279" y="0"/>
                    </a:lnTo>
                    <a:lnTo>
                      <a:pt x="0" y="332"/>
                    </a:lnTo>
                    <a:lnTo>
                      <a:pt x="0" y="322"/>
                    </a:lnTo>
                    <a:close/>
                  </a:path>
                </a:pathLst>
              </a:custGeom>
              <a:solidFill>
                <a:srgbClr val="C8D3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5" name="Freeform 439"/>
              <p:cNvSpPr>
                <a:spLocks/>
              </p:cNvSpPr>
              <p:nvPr userDrawn="1"/>
            </p:nvSpPr>
            <p:spPr bwMode="auto">
              <a:xfrm>
                <a:off x="5011" y="16"/>
                <a:ext cx="283" cy="336"/>
              </a:xfrm>
              <a:custGeom>
                <a:avLst/>
                <a:gdLst>
                  <a:gd name="T0" fmla="*/ 0 w 283"/>
                  <a:gd name="T1" fmla="*/ 327 h 336"/>
                  <a:gd name="T2" fmla="*/ 275 w 283"/>
                  <a:gd name="T3" fmla="*/ 0 h 336"/>
                  <a:gd name="T4" fmla="*/ 283 w 283"/>
                  <a:gd name="T5" fmla="*/ 0 h 336"/>
                  <a:gd name="T6" fmla="*/ 0 w 283"/>
                  <a:gd name="T7" fmla="*/ 336 h 336"/>
                  <a:gd name="T8" fmla="*/ 0 w 283"/>
                  <a:gd name="T9" fmla="*/ 327 h 3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3" h="336">
                    <a:moveTo>
                      <a:pt x="0" y="327"/>
                    </a:moveTo>
                    <a:lnTo>
                      <a:pt x="275" y="0"/>
                    </a:lnTo>
                    <a:lnTo>
                      <a:pt x="283" y="0"/>
                    </a:lnTo>
                    <a:lnTo>
                      <a:pt x="0" y="336"/>
                    </a:lnTo>
                    <a:lnTo>
                      <a:pt x="0" y="327"/>
                    </a:lnTo>
                    <a:close/>
                  </a:path>
                </a:pathLst>
              </a:custGeom>
              <a:solidFill>
                <a:srgbClr val="C8D3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6" name="Freeform 440"/>
              <p:cNvSpPr>
                <a:spLocks/>
              </p:cNvSpPr>
              <p:nvPr userDrawn="1"/>
            </p:nvSpPr>
            <p:spPr bwMode="auto">
              <a:xfrm>
                <a:off x="5011" y="16"/>
                <a:ext cx="287" cy="341"/>
              </a:xfrm>
              <a:custGeom>
                <a:avLst/>
                <a:gdLst>
                  <a:gd name="T0" fmla="*/ 0 w 287"/>
                  <a:gd name="T1" fmla="*/ 332 h 341"/>
                  <a:gd name="T2" fmla="*/ 279 w 287"/>
                  <a:gd name="T3" fmla="*/ 0 h 341"/>
                  <a:gd name="T4" fmla="*/ 287 w 287"/>
                  <a:gd name="T5" fmla="*/ 0 h 341"/>
                  <a:gd name="T6" fmla="*/ 0 w 287"/>
                  <a:gd name="T7" fmla="*/ 341 h 341"/>
                  <a:gd name="T8" fmla="*/ 0 w 287"/>
                  <a:gd name="T9" fmla="*/ 332 h 3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7" h="341">
                    <a:moveTo>
                      <a:pt x="0" y="332"/>
                    </a:moveTo>
                    <a:lnTo>
                      <a:pt x="279" y="0"/>
                    </a:lnTo>
                    <a:lnTo>
                      <a:pt x="287" y="0"/>
                    </a:lnTo>
                    <a:lnTo>
                      <a:pt x="0" y="341"/>
                    </a:lnTo>
                    <a:lnTo>
                      <a:pt x="0" y="332"/>
                    </a:lnTo>
                    <a:close/>
                  </a:path>
                </a:pathLst>
              </a:custGeom>
              <a:solidFill>
                <a:srgbClr val="C7D3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7" name="Freeform 441"/>
              <p:cNvSpPr>
                <a:spLocks/>
              </p:cNvSpPr>
              <p:nvPr userDrawn="1"/>
            </p:nvSpPr>
            <p:spPr bwMode="auto">
              <a:xfrm>
                <a:off x="5011" y="16"/>
                <a:ext cx="291" cy="347"/>
              </a:xfrm>
              <a:custGeom>
                <a:avLst/>
                <a:gdLst>
                  <a:gd name="T0" fmla="*/ 0 w 291"/>
                  <a:gd name="T1" fmla="*/ 336 h 347"/>
                  <a:gd name="T2" fmla="*/ 283 w 291"/>
                  <a:gd name="T3" fmla="*/ 0 h 347"/>
                  <a:gd name="T4" fmla="*/ 291 w 291"/>
                  <a:gd name="T5" fmla="*/ 0 h 347"/>
                  <a:gd name="T6" fmla="*/ 0 w 291"/>
                  <a:gd name="T7" fmla="*/ 347 h 347"/>
                  <a:gd name="T8" fmla="*/ 0 w 291"/>
                  <a:gd name="T9" fmla="*/ 336 h 3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347">
                    <a:moveTo>
                      <a:pt x="0" y="336"/>
                    </a:moveTo>
                    <a:lnTo>
                      <a:pt x="283" y="0"/>
                    </a:lnTo>
                    <a:lnTo>
                      <a:pt x="291" y="0"/>
                    </a:lnTo>
                    <a:lnTo>
                      <a:pt x="0" y="347"/>
                    </a:lnTo>
                    <a:lnTo>
                      <a:pt x="0" y="336"/>
                    </a:lnTo>
                    <a:close/>
                  </a:path>
                </a:pathLst>
              </a:custGeom>
              <a:solidFill>
                <a:srgbClr val="C6D1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8" name="Freeform 442"/>
              <p:cNvSpPr>
                <a:spLocks/>
              </p:cNvSpPr>
              <p:nvPr userDrawn="1"/>
            </p:nvSpPr>
            <p:spPr bwMode="auto">
              <a:xfrm>
                <a:off x="5011" y="16"/>
                <a:ext cx="295" cy="351"/>
              </a:xfrm>
              <a:custGeom>
                <a:avLst/>
                <a:gdLst>
                  <a:gd name="T0" fmla="*/ 0 w 295"/>
                  <a:gd name="T1" fmla="*/ 341 h 351"/>
                  <a:gd name="T2" fmla="*/ 287 w 295"/>
                  <a:gd name="T3" fmla="*/ 0 h 351"/>
                  <a:gd name="T4" fmla="*/ 295 w 295"/>
                  <a:gd name="T5" fmla="*/ 0 h 351"/>
                  <a:gd name="T6" fmla="*/ 0 w 295"/>
                  <a:gd name="T7" fmla="*/ 351 h 351"/>
                  <a:gd name="T8" fmla="*/ 0 w 295"/>
                  <a:gd name="T9" fmla="*/ 341 h 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5" h="351">
                    <a:moveTo>
                      <a:pt x="0" y="341"/>
                    </a:moveTo>
                    <a:lnTo>
                      <a:pt x="287" y="0"/>
                    </a:lnTo>
                    <a:lnTo>
                      <a:pt x="295" y="0"/>
                    </a:lnTo>
                    <a:lnTo>
                      <a:pt x="0" y="351"/>
                    </a:lnTo>
                    <a:lnTo>
                      <a:pt x="0" y="341"/>
                    </a:lnTo>
                    <a:close/>
                  </a:path>
                </a:pathLst>
              </a:custGeom>
              <a:solidFill>
                <a:srgbClr val="C5D1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9" name="Freeform 443"/>
              <p:cNvSpPr>
                <a:spLocks/>
              </p:cNvSpPr>
              <p:nvPr userDrawn="1"/>
            </p:nvSpPr>
            <p:spPr bwMode="auto">
              <a:xfrm>
                <a:off x="5011" y="16"/>
                <a:ext cx="298" cy="356"/>
              </a:xfrm>
              <a:custGeom>
                <a:avLst/>
                <a:gdLst>
                  <a:gd name="T0" fmla="*/ 0 w 298"/>
                  <a:gd name="T1" fmla="*/ 347 h 356"/>
                  <a:gd name="T2" fmla="*/ 291 w 298"/>
                  <a:gd name="T3" fmla="*/ 0 h 356"/>
                  <a:gd name="T4" fmla="*/ 298 w 298"/>
                  <a:gd name="T5" fmla="*/ 0 h 356"/>
                  <a:gd name="T6" fmla="*/ 0 w 298"/>
                  <a:gd name="T7" fmla="*/ 356 h 356"/>
                  <a:gd name="T8" fmla="*/ 0 w 298"/>
                  <a:gd name="T9" fmla="*/ 347 h 3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 h="356">
                    <a:moveTo>
                      <a:pt x="0" y="347"/>
                    </a:moveTo>
                    <a:lnTo>
                      <a:pt x="291" y="0"/>
                    </a:lnTo>
                    <a:lnTo>
                      <a:pt x="298" y="0"/>
                    </a:lnTo>
                    <a:lnTo>
                      <a:pt x="0" y="356"/>
                    </a:lnTo>
                    <a:lnTo>
                      <a:pt x="0" y="347"/>
                    </a:lnTo>
                    <a:close/>
                  </a:path>
                </a:pathLst>
              </a:custGeom>
              <a:solidFill>
                <a:srgbClr val="C5D1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0" name="Freeform 444"/>
              <p:cNvSpPr>
                <a:spLocks/>
              </p:cNvSpPr>
              <p:nvPr userDrawn="1"/>
            </p:nvSpPr>
            <p:spPr bwMode="auto">
              <a:xfrm>
                <a:off x="5011" y="16"/>
                <a:ext cx="302" cy="361"/>
              </a:xfrm>
              <a:custGeom>
                <a:avLst/>
                <a:gdLst>
                  <a:gd name="T0" fmla="*/ 0 w 302"/>
                  <a:gd name="T1" fmla="*/ 351 h 361"/>
                  <a:gd name="T2" fmla="*/ 295 w 302"/>
                  <a:gd name="T3" fmla="*/ 0 h 361"/>
                  <a:gd name="T4" fmla="*/ 302 w 302"/>
                  <a:gd name="T5" fmla="*/ 0 h 361"/>
                  <a:gd name="T6" fmla="*/ 0 w 302"/>
                  <a:gd name="T7" fmla="*/ 361 h 361"/>
                  <a:gd name="T8" fmla="*/ 0 w 302"/>
                  <a:gd name="T9" fmla="*/ 351 h 3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2" h="361">
                    <a:moveTo>
                      <a:pt x="0" y="351"/>
                    </a:moveTo>
                    <a:lnTo>
                      <a:pt x="295" y="0"/>
                    </a:lnTo>
                    <a:lnTo>
                      <a:pt x="302" y="0"/>
                    </a:lnTo>
                    <a:lnTo>
                      <a:pt x="0" y="361"/>
                    </a:lnTo>
                    <a:lnTo>
                      <a:pt x="0" y="351"/>
                    </a:lnTo>
                    <a:close/>
                  </a:path>
                </a:pathLst>
              </a:custGeom>
              <a:solidFill>
                <a:srgbClr val="C3CF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1" name="Freeform 445"/>
              <p:cNvSpPr>
                <a:spLocks/>
              </p:cNvSpPr>
              <p:nvPr userDrawn="1"/>
            </p:nvSpPr>
            <p:spPr bwMode="auto">
              <a:xfrm>
                <a:off x="5011" y="16"/>
                <a:ext cx="306" cy="365"/>
              </a:xfrm>
              <a:custGeom>
                <a:avLst/>
                <a:gdLst>
                  <a:gd name="T0" fmla="*/ 0 w 306"/>
                  <a:gd name="T1" fmla="*/ 356 h 365"/>
                  <a:gd name="T2" fmla="*/ 298 w 306"/>
                  <a:gd name="T3" fmla="*/ 0 h 365"/>
                  <a:gd name="T4" fmla="*/ 306 w 306"/>
                  <a:gd name="T5" fmla="*/ 0 h 365"/>
                  <a:gd name="T6" fmla="*/ 0 w 306"/>
                  <a:gd name="T7" fmla="*/ 365 h 365"/>
                  <a:gd name="T8" fmla="*/ 0 w 306"/>
                  <a:gd name="T9" fmla="*/ 356 h 3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365">
                    <a:moveTo>
                      <a:pt x="0" y="356"/>
                    </a:moveTo>
                    <a:lnTo>
                      <a:pt x="298" y="0"/>
                    </a:lnTo>
                    <a:lnTo>
                      <a:pt x="306" y="0"/>
                    </a:lnTo>
                    <a:lnTo>
                      <a:pt x="0" y="365"/>
                    </a:lnTo>
                    <a:lnTo>
                      <a:pt x="0" y="356"/>
                    </a:lnTo>
                    <a:close/>
                  </a:path>
                </a:pathLst>
              </a:custGeom>
              <a:solidFill>
                <a:srgbClr val="C3CF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2" name="Freeform 446"/>
              <p:cNvSpPr>
                <a:spLocks/>
              </p:cNvSpPr>
              <p:nvPr userDrawn="1"/>
            </p:nvSpPr>
            <p:spPr bwMode="auto">
              <a:xfrm>
                <a:off x="5011" y="16"/>
                <a:ext cx="310" cy="371"/>
              </a:xfrm>
              <a:custGeom>
                <a:avLst/>
                <a:gdLst>
                  <a:gd name="T0" fmla="*/ 0 w 310"/>
                  <a:gd name="T1" fmla="*/ 361 h 371"/>
                  <a:gd name="T2" fmla="*/ 302 w 310"/>
                  <a:gd name="T3" fmla="*/ 0 h 371"/>
                  <a:gd name="T4" fmla="*/ 310 w 310"/>
                  <a:gd name="T5" fmla="*/ 0 h 371"/>
                  <a:gd name="T6" fmla="*/ 0 w 310"/>
                  <a:gd name="T7" fmla="*/ 371 h 371"/>
                  <a:gd name="T8" fmla="*/ 0 w 310"/>
                  <a:gd name="T9" fmla="*/ 361 h 3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0" h="371">
                    <a:moveTo>
                      <a:pt x="0" y="361"/>
                    </a:moveTo>
                    <a:lnTo>
                      <a:pt x="302" y="0"/>
                    </a:lnTo>
                    <a:lnTo>
                      <a:pt x="310" y="0"/>
                    </a:lnTo>
                    <a:lnTo>
                      <a:pt x="0" y="371"/>
                    </a:lnTo>
                    <a:lnTo>
                      <a:pt x="0" y="361"/>
                    </a:lnTo>
                    <a:close/>
                  </a:path>
                </a:pathLst>
              </a:custGeom>
              <a:solidFill>
                <a:srgbClr val="C2CF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3" name="Freeform 447"/>
              <p:cNvSpPr>
                <a:spLocks/>
              </p:cNvSpPr>
              <p:nvPr userDrawn="1"/>
            </p:nvSpPr>
            <p:spPr bwMode="auto">
              <a:xfrm>
                <a:off x="5011" y="16"/>
                <a:ext cx="314" cy="376"/>
              </a:xfrm>
              <a:custGeom>
                <a:avLst/>
                <a:gdLst>
                  <a:gd name="T0" fmla="*/ 0 w 314"/>
                  <a:gd name="T1" fmla="*/ 365 h 376"/>
                  <a:gd name="T2" fmla="*/ 306 w 314"/>
                  <a:gd name="T3" fmla="*/ 0 h 376"/>
                  <a:gd name="T4" fmla="*/ 314 w 314"/>
                  <a:gd name="T5" fmla="*/ 0 h 376"/>
                  <a:gd name="T6" fmla="*/ 0 w 314"/>
                  <a:gd name="T7" fmla="*/ 376 h 376"/>
                  <a:gd name="T8" fmla="*/ 0 w 314"/>
                  <a:gd name="T9" fmla="*/ 365 h 3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4" h="376">
                    <a:moveTo>
                      <a:pt x="0" y="365"/>
                    </a:moveTo>
                    <a:lnTo>
                      <a:pt x="306" y="0"/>
                    </a:lnTo>
                    <a:lnTo>
                      <a:pt x="314" y="0"/>
                    </a:lnTo>
                    <a:lnTo>
                      <a:pt x="0" y="376"/>
                    </a:lnTo>
                    <a:lnTo>
                      <a:pt x="0" y="365"/>
                    </a:lnTo>
                    <a:close/>
                  </a:path>
                </a:pathLst>
              </a:custGeom>
              <a:solidFill>
                <a:srgbClr val="C1CD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4" name="Freeform 448"/>
              <p:cNvSpPr>
                <a:spLocks/>
              </p:cNvSpPr>
              <p:nvPr userDrawn="1"/>
            </p:nvSpPr>
            <p:spPr bwMode="auto">
              <a:xfrm>
                <a:off x="5011" y="16"/>
                <a:ext cx="318" cy="380"/>
              </a:xfrm>
              <a:custGeom>
                <a:avLst/>
                <a:gdLst>
                  <a:gd name="T0" fmla="*/ 0 w 318"/>
                  <a:gd name="T1" fmla="*/ 371 h 380"/>
                  <a:gd name="T2" fmla="*/ 310 w 318"/>
                  <a:gd name="T3" fmla="*/ 0 h 380"/>
                  <a:gd name="T4" fmla="*/ 318 w 318"/>
                  <a:gd name="T5" fmla="*/ 0 h 380"/>
                  <a:gd name="T6" fmla="*/ 0 w 318"/>
                  <a:gd name="T7" fmla="*/ 380 h 380"/>
                  <a:gd name="T8" fmla="*/ 0 w 318"/>
                  <a:gd name="T9" fmla="*/ 371 h 3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 h="380">
                    <a:moveTo>
                      <a:pt x="0" y="371"/>
                    </a:moveTo>
                    <a:lnTo>
                      <a:pt x="310" y="0"/>
                    </a:lnTo>
                    <a:lnTo>
                      <a:pt x="318" y="0"/>
                    </a:lnTo>
                    <a:lnTo>
                      <a:pt x="0" y="380"/>
                    </a:lnTo>
                    <a:lnTo>
                      <a:pt x="0" y="371"/>
                    </a:lnTo>
                    <a:close/>
                  </a:path>
                </a:pathLst>
              </a:custGeom>
              <a:solidFill>
                <a:srgbClr val="C0CD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5" name="Freeform 449"/>
              <p:cNvSpPr>
                <a:spLocks/>
              </p:cNvSpPr>
              <p:nvPr userDrawn="1"/>
            </p:nvSpPr>
            <p:spPr bwMode="auto">
              <a:xfrm>
                <a:off x="5011" y="16"/>
                <a:ext cx="322" cy="385"/>
              </a:xfrm>
              <a:custGeom>
                <a:avLst/>
                <a:gdLst>
                  <a:gd name="T0" fmla="*/ 0 w 322"/>
                  <a:gd name="T1" fmla="*/ 376 h 385"/>
                  <a:gd name="T2" fmla="*/ 314 w 322"/>
                  <a:gd name="T3" fmla="*/ 0 h 385"/>
                  <a:gd name="T4" fmla="*/ 322 w 322"/>
                  <a:gd name="T5" fmla="*/ 0 h 385"/>
                  <a:gd name="T6" fmla="*/ 0 w 322"/>
                  <a:gd name="T7" fmla="*/ 385 h 385"/>
                  <a:gd name="T8" fmla="*/ 0 w 322"/>
                  <a:gd name="T9" fmla="*/ 376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2" h="385">
                    <a:moveTo>
                      <a:pt x="0" y="376"/>
                    </a:moveTo>
                    <a:lnTo>
                      <a:pt x="314" y="0"/>
                    </a:lnTo>
                    <a:lnTo>
                      <a:pt x="322" y="0"/>
                    </a:lnTo>
                    <a:lnTo>
                      <a:pt x="0" y="385"/>
                    </a:lnTo>
                    <a:lnTo>
                      <a:pt x="0" y="376"/>
                    </a:lnTo>
                    <a:close/>
                  </a:path>
                </a:pathLst>
              </a:custGeom>
              <a:solidFill>
                <a:srgbClr val="C0CD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6" name="Freeform 450"/>
              <p:cNvSpPr>
                <a:spLocks/>
              </p:cNvSpPr>
              <p:nvPr userDrawn="1"/>
            </p:nvSpPr>
            <p:spPr bwMode="auto">
              <a:xfrm>
                <a:off x="5011" y="16"/>
                <a:ext cx="327" cy="389"/>
              </a:xfrm>
              <a:custGeom>
                <a:avLst/>
                <a:gdLst>
                  <a:gd name="T0" fmla="*/ 0 w 327"/>
                  <a:gd name="T1" fmla="*/ 380 h 389"/>
                  <a:gd name="T2" fmla="*/ 318 w 327"/>
                  <a:gd name="T3" fmla="*/ 0 h 389"/>
                  <a:gd name="T4" fmla="*/ 327 w 327"/>
                  <a:gd name="T5" fmla="*/ 0 h 389"/>
                  <a:gd name="T6" fmla="*/ 0 w 327"/>
                  <a:gd name="T7" fmla="*/ 389 h 389"/>
                  <a:gd name="T8" fmla="*/ 0 w 327"/>
                  <a:gd name="T9" fmla="*/ 380 h 3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 h="389">
                    <a:moveTo>
                      <a:pt x="0" y="380"/>
                    </a:moveTo>
                    <a:lnTo>
                      <a:pt x="318" y="0"/>
                    </a:lnTo>
                    <a:lnTo>
                      <a:pt x="327" y="0"/>
                    </a:lnTo>
                    <a:lnTo>
                      <a:pt x="0" y="389"/>
                    </a:lnTo>
                    <a:lnTo>
                      <a:pt x="0" y="380"/>
                    </a:lnTo>
                    <a:close/>
                  </a:path>
                </a:pathLst>
              </a:custGeom>
              <a:solidFill>
                <a:srgbClr val="BECB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7" name="Freeform 451"/>
              <p:cNvSpPr>
                <a:spLocks/>
              </p:cNvSpPr>
              <p:nvPr userDrawn="1"/>
            </p:nvSpPr>
            <p:spPr bwMode="auto">
              <a:xfrm>
                <a:off x="5011" y="16"/>
                <a:ext cx="331" cy="392"/>
              </a:xfrm>
              <a:custGeom>
                <a:avLst/>
                <a:gdLst>
                  <a:gd name="T0" fmla="*/ 0 w 331"/>
                  <a:gd name="T1" fmla="*/ 385 h 392"/>
                  <a:gd name="T2" fmla="*/ 322 w 331"/>
                  <a:gd name="T3" fmla="*/ 0 h 392"/>
                  <a:gd name="T4" fmla="*/ 331 w 331"/>
                  <a:gd name="T5" fmla="*/ 0 h 392"/>
                  <a:gd name="T6" fmla="*/ 2 w 331"/>
                  <a:gd name="T7" fmla="*/ 392 h 392"/>
                  <a:gd name="T8" fmla="*/ 0 w 331"/>
                  <a:gd name="T9" fmla="*/ 392 h 392"/>
                  <a:gd name="T10" fmla="*/ 0 w 331"/>
                  <a:gd name="T11" fmla="*/ 385 h 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1" h="392">
                    <a:moveTo>
                      <a:pt x="0" y="385"/>
                    </a:moveTo>
                    <a:lnTo>
                      <a:pt x="322" y="0"/>
                    </a:lnTo>
                    <a:lnTo>
                      <a:pt x="331" y="0"/>
                    </a:lnTo>
                    <a:lnTo>
                      <a:pt x="2" y="392"/>
                    </a:lnTo>
                    <a:lnTo>
                      <a:pt x="0" y="392"/>
                    </a:lnTo>
                    <a:lnTo>
                      <a:pt x="0" y="385"/>
                    </a:lnTo>
                    <a:close/>
                  </a:path>
                </a:pathLst>
              </a:custGeom>
              <a:solidFill>
                <a:srgbClr val="BECB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8" name="Freeform 452"/>
              <p:cNvSpPr>
                <a:spLocks/>
              </p:cNvSpPr>
              <p:nvPr userDrawn="1"/>
            </p:nvSpPr>
            <p:spPr bwMode="auto">
              <a:xfrm>
                <a:off x="5011" y="16"/>
                <a:ext cx="335" cy="392"/>
              </a:xfrm>
              <a:custGeom>
                <a:avLst/>
                <a:gdLst>
                  <a:gd name="T0" fmla="*/ 0 w 335"/>
                  <a:gd name="T1" fmla="*/ 389 h 392"/>
                  <a:gd name="T2" fmla="*/ 327 w 335"/>
                  <a:gd name="T3" fmla="*/ 0 h 392"/>
                  <a:gd name="T4" fmla="*/ 335 w 335"/>
                  <a:gd name="T5" fmla="*/ 0 h 392"/>
                  <a:gd name="T6" fmla="*/ 6 w 335"/>
                  <a:gd name="T7" fmla="*/ 392 h 392"/>
                  <a:gd name="T8" fmla="*/ 0 w 335"/>
                  <a:gd name="T9" fmla="*/ 392 h 392"/>
                  <a:gd name="T10" fmla="*/ 0 w 335"/>
                  <a:gd name="T11" fmla="*/ 392 h 392"/>
                  <a:gd name="T12" fmla="*/ 0 w 335"/>
                  <a:gd name="T13" fmla="*/ 389 h 3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5" h="392">
                    <a:moveTo>
                      <a:pt x="0" y="389"/>
                    </a:moveTo>
                    <a:lnTo>
                      <a:pt x="327" y="0"/>
                    </a:lnTo>
                    <a:lnTo>
                      <a:pt x="335" y="0"/>
                    </a:lnTo>
                    <a:lnTo>
                      <a:pt x="6" y="392"/>
                    </a:lnTo>
                    <a:lnTo>
                      <a:pt x="0" y="392"/>
                    </a:lnTo>
                    <a:lnTo>
                      <a:pt x="0" y="389"/>
                    </a:lnTo>
                    <a:close/>
                  </a:path>
                </a:pathLst>
              </a:custGeom>
              <a:solidFill>
                <a:srgbClr val="BDCB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9" name="Freeform 453"/>
              <p:cNvSpPr>
                <a:spLocks/>
              </p:cNvSpPr>
              <p:nvPr userDrawn="1"/>
            </p:nvSpPr>
            <p:spPr bwMode="auto">
              <a:xfrm>
                <a:off x="5013"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CC9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0" name="Freeform 454"/>
              <p:cNvSpPr>
                <a:spLocks/>
              </p:cNvSpPr>
              <p:nvPr userDrawn="1"/>
            </p:nvSpPr>
            <p:spPr bwMode="auto">
              <a:xfrm>
                <a:off x="5017"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BC9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1" name="Freeform 455"/>
              <p:cNvSpPr>
                <a:spLocks/>
              </p:cNvSpPr>
              <p:nvPr userDrawn="1"/>
            </p:nvSpPr>
            <p:spPr bwMode="auto">
              <a:xfrm>
                <a:off x="5021"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BC9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2" name="Freeform 456"/>
              <p:cNvSpPr>
                <a:spLocks/>
              </p:cNvSpPr>
              <p:nvPr userDrawn="1"/>
            </p:nvSpPr>
            <p:spPr bwMode="auto">
              <a:xfrm>
                <a:off x="5025"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9C7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3" name="Freeform 457"/>
              <p:cNvSpPr>
                <a:spLocks/>
              </p:cNvSpPr>
              <p:nvPr userDrawn="1"/>
            </p:nvSpPr>
            <p:spPr bwMode="auto">
              <a:xfrm>
                <a:off x="5029"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9C7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4" name="Freeform 458"/>
              <p:cNvSpPr>
                <a:spLocks/>
              </p:cNvSpPr>
              <p:nvPr userDrawn="1"/>
            </p:nvSpPr>
            <p:spPr bwMode="auto">
              <a:xfrm>
                <a:off x="5033"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8C7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5" name="Freeform 459"/>
              <p:cNvSpPr>
                <a:spLocks/>
              </p:cNvSpPr>
              <p:nvPr userDrawn="1"/>
            </p:nvSpPr>
            <p:spPr bwMode="auto">
              <a:xfrm>
                <a:off x="5037"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7C5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6" name="Freeform 460"/>
              <p:cNvSpPr>
                <a:spLocks/>
              </p:cNvSpPr>
              <p:nvPr userDrawn="1"/>
            </p:nvSpPr>
            <p:spPr bwMode="auto">
              <a:xfrm>
                <a:off x="5041"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6C5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7" name="Freeform 461"/>
              <p:cNvSpPr>
                <a:spLocks/>
              </p:cNvSpPr>
              <p:nvPr userDrawn="1"/>
            </p:nvSpPr>
            <p:spPr bwMode="auto">
              <a:xfrm>
                <a:off x="5045"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6C5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8" name="Freeform 462"/>
              <p:cNvSpPr>
                <a:spLocks/>
              </p:cNvSpPr>
              <p:nvPr userDrawn="1"/>
            </p:nvSpPr>
            <p:spPr bwMode="auto">
              <a:xfrm>
                <a:off x="5049"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4C3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9" name="Freeform 463"/>
              <p:cNvSpPr>
                <a:spLocks/>
              </p:cNvSpPr>
              <p:nvPr userDrawn="1"/>
            </p:nvSpPr>
            <p:spPr bwMode="auto">
              <a:xfrm>
                <a:off x="5053" y="16"/>
                <a:ext cx="337" cy="392"/>
              </a:xfrm>
              <a:custGeom>
                <a:avLst/>
                <a:gdLst>
                  <a:gd name="T0" fmla="*/ 0 w 337"/>
                  <a:gd name="T1" fmla="*/ 392 h 392"/>
                  <a:gd name="T2" fmla="*/ 329 w 337"/>
                  <a:gd name="T3" fmla="*/ 0 h 392"/>
                  <a:gd name="T4" fmla="*/ 337 w 337"/>
                  <a:gd name="T5" fmla="*/ 0 h 392"/>
                  <a:gd name="T6" fmla="*/ 9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9" y="392"/>
                    </a:lnTo>
                    <a:lnTo>
                      <a:pt x="0" y="392"/>
                    </a:lnTo>
                    <a:close/>
                  </a:path>
                </a:pathLst>
              </a:custGeom>
              <a:solidFill>
                <a:srgbClr val="B4C3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0" name="Freeform 464"/>
              <p:cNvSpPr>
                <a:spLocks/>
              </p:cNvSpPr>
              <p:nvPr userDrawn="1"/>
            </p:nvSpPr>
            <p:spPr bwMode="auto">
              <a:xfrm>
                <a:off x="5057" y="16"/>
                <a:ext cx="337" cy="392"/>
              </a:xfrm>
              <a:custGeom>
                <a:avLst/>
                <a:gdLst>
                  <a:gd name="T0" fmla="*/ 0 w 337"/>
                  <a:gd name="T1" fmla="*/ 392 h 392"/>
                  <a:gd name="T2" fmla="*/ 329 w 337"/>
                  <a:gd name="T3" fmla="*/ 0 h 392"/>
                  <a:gd name="T4" fmla="*/ 337 w 337"/>
                  <a:gd name="T5" fmla="*/ 0 h 392"/>
                  <a:gd name="T6" fmla="*/ 9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9" y="392"/>
                    </a:lnTo>
                    <a:lnTo>
                      <a:pt x="0" y="392"/>
                    </a:lnTo>
                    <a:close/>
                  </a:path>
                </a:pathLst>
              </a:custGeom>
              <a:solidFill>
                <a:srgbClr val="B3C3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1" name="Freeform 465"/>
              <p:cNvSpPr>
                <a:spLocks/>
              </p:cNvSpPr>
              <p:nvPr userDrawn="1"/>
            </p:nvSpPr>
            <p:spPr bwMode="auto">
              <a:xfrm>
                <a:off x="5062" y="16"/>
                <a:ext cx="337" cy="392"/>
              </a:xfrm>
              <a:custGeom>
                <a:avLst/>
                <a:gdLst>
                  <a:gd name="T0" fmla="*/ 0 w 337"/>
                  <a:gd name="T1" fmla="*/ 392 h 392"/>
                  <a:gd name="T2" fmla="*/ 328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8" y="0"/>
                    </a:lnTo>
                    <a:lnTo>
                      <a:pt x="337" y="0"/>
                    </a:lnTo>
                    <a:lnTo>
                      <a:pt x="8" y="392"/>
                    </a:lnTo>
                    <a:lnTo>
                      <a:pt x="0" y="392"/>
                    </a:lnTo>
                    <a:close/>
                  </a:path>
                </a:pathLst>
              </a:custGeom>
              <a:solidFill>
                <a:srgbClr val="B2C1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2" name="Freeform 466"/>
              <p:cNvSpPr>
                <a:spLocks/>
              </p:cNvSpPr>
              <p:nvPr userDrawn="1"/>
            </p:nvSpPr>
            <p:spPr bwMode="auto">
              <a:xfrm>
                <a:off x="5066" y="16"/>
                <a:ext cx="337" cy="392"/>
              </a:xfrm>
              <a:custGeom>
                <a:avLst/>
                <a:gdLst>
                  <a:gd name="T0" fmla="*/ 0 w 337"/>
                  <a:gd name="T1" fmla="*/ 392 h 392"/>
                  <a:gd name="T2" fmla="*/ 328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8" y="0"/>
                    </a:lnTo>
                    <a:lnTo>
                      <a:pt x="337" y="0"/>
                    </a:lnTo>
                    <a:lnTo>
                      <a:pt x="8" y="392"/>
                    </a:lnTo>
                    <a:lnTo>
                      <a:pt x="0" y="392"/>
                    </a:lnTo>
                    <a:close/>
                  </a:path>
                </a:pathLst>
              </a:custGeom>
              <a:solidFill>
                <a:srgbClr val="B1C1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3" name="Freeform 467"/>
              <p:cNvSpPr>
                <a:spLocks/>
              </p:cNvSpPr>
              <p:nvPr userDrawn="1"/>
            </p:nvSpPr>
            <p:spPr bwMode="auto">
              <a:xfrm>
                <a:off x="5070"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1C1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4" name="Freeform 468"/>
              <p:cNvSpPr>
                <a:spLocks/>
              </p:cNvSpPr>
              <p:nvPr userDrawn="1"/>
            </p:nvSpPr>
            <p:spPr bwMode="auto">
              <a:xfrm>
                <a:off x="5074"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5" name="Freeform 469"/>
              <p:cNvSpPr>
                <a:spLocks/>
              </p:cNvSpPr>
              <p:nvPr userDrawn="1"/>
            </p:nvSpPr>
            <p:spPr bwMode="auto">
              <a:xfrm>
                <a:off x="5078"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6" name="Freeform 470"/>
              <p:cNvSpPr>
                <a:spLocks/>
              </p:cNvSpPr>
              <p:nvPr userDrawn="1"/>
            </p:nvSpPr>
            <p:spPr bwMode="auto">
              <a:xfrm>
                <a:off x="5082"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E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7" name="Freeform 471"/>
              <p:cNvSpPr>
                <a:spLocks/>
              </p:cNvSpPr>
              <p:nvPr userDrawn="1"/>
            </p:nvSpPr>
            <p:spPr bwMode="auto">
              <a:xfrm>
                <a:off x="5086"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DB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8" name="Freeform 472"/>
              <p:cNvSpPr>
                <a:spLocks/>
              </p:cNvSpPr>
              <p:nvPr userDrawn="1"/>
            </p:nvSpPr>
            <p:spPr bwMode="auto">
              <a:xfrm>
                <a:off x="5090"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CB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9" name="Freeform 473"/>
              <p:cNvSpPr>
                <a:spLocks/>
              </p:cNvSpPr>
              <p:nvPr userDrawn="1"/>
            </p:nvSpPr>
            <p:spPr bwMode="auto">
              <a:xfrm>
                <a:off x="5094" y="16"/>
                <a:ext cx="336" cy="392"/>
              </a:xfrm>
              <a:custGeom>
                <a:avLst/>
                <a:gdLst>
                  <a:gd name="T0" fmla="*/ 0 w 336"/>
                  <a:gd name="T1" fmla="*/ 392 h 392"/>
                  <a:gd name="T2" fmla="*/ 329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9" y="0"/>
                    </a:lnTo>
                    <a:lnTo>
                      <a:pt x="336" y="0"/>
                    </a:lnTo>
                    <a:lnTo>
                      <a:pt x="8" y="392"/>
                    </a:lnTo>
                    <a:lnTo>
                      <a:pt x="0" y="392"/>
                    </a:lnTo>
                    <a:close/>
                  </a:path>
                </a:pathLst>
              </a:custGeom>
              <a:solidFill>
                <a:srgbClr val="ACB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0" name="Freeform 474"/>
              <p:cNvSpPr>
                <a:spLocks/>
              </p:cNvSpPr>
              <p:nvPr userDrawn="1"/>
            </p:nvSpPr>
            <p:spPr bwMode="auto">
              <a:xfrm>
                <a:off x="5098" y="16"/>
                <a:ext cx="336" cy="392"/>
              </a:xfrm>
              <a:custGeom>
                <a:avLst/>
                <a:gdLst>
                  <a:gd name="T0" fmla="*/ 0 w 336"/>
                  <a:gd name="T1" fmla="*/ 392 h 392"/>
                  <a:gd name="T2" fmla="*/ 329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9" y="0"/>
                    </a:lnTo>
                    <a:lnTo>
                      <a:pt x="336" y="0"/>
                    </a:lnTo>
                    <a:lnTo>
                      <a:pt x="8" y="392"/>
                    </a:lnTo>
                    <a:lnTo>
                      <a:pt x="0" y="392"/>
                    </a:lnTo>
                    <a:close/>
                  </a:path>
                </a:pathLst>
              </a:custGeom>
              <a:solidFill>
                <a:srgbClr val="AABB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1" name="Freeform 475"/>
              <p:cNvSpPr>
                <a:spLocks/>
              </p:cNvSpPr>
              <p:nvPr userDrawn="1"/>
            </p:nvSpPr>
            <p:spPr bwMode="auto">
              <a:xfrm>
                <a:off x="5102" y="16"/>
                <a:ext cx="336" cy="392"/>
              </a:xfrm>
              <a:custGeom>
                <a:avLst/>
                <a:gdLst>
                  <a:gd name="T0" fmla="*/ 0 w 336"/>
                  <a:gd name="T1" fmla="*/ 392 h 392"/>
                  <a:gd name="T2" fmla="*/ 328 w 336"/>
                  <a:gd name="T3" fmla="*/ 0 h 392"/>
                  <a:gd name="T4" fmla="*/ 336 w 336"/>
                  <a:gd name="T5" fmla="*/ 0 h 392"/>
                  <a:gd name="T6" fmla="*/ 7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8" y="0"/>
                    </a:lnTo>
                    <a:lnTo>
                      <a:pt x="336" y="0"/>
                    </a:lnTo>
                    <a:lnTo>
                      <a:pt x="7" y="392"/>
                    </a:lnTo>
                    <a:lnTo>
                      <a:pt x="0" y="392"/>
                    </a:lnTo>
                    <a:close/>
                  </a:path>
                </a:pathLst>
              </a:custGeom>
              <a:solidFill>
                <a:srgbClr val="AABB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2" name="Freeform 476"/>
              <p:cNvSpPr>
                <a:spLocks/>
              </p:cNvSpPr>
              <p:nvPr userDrawn="1"/>
            </p:nvSpPr>
            <p:spPr bwMode="auto">
              <a:xfrm>
                <a:off x="5106" y="16"/>
                <a:ext cx="336" cy="392"/>
              </a:xfrm>
              <a:custGeom>
                <a:avLst/>
                <a:gdLst>
                  <a:gd name="T0" fmla="*/ 0 w 336"/>
                  <a:gd name="T1" fmla="*/ 392 h 392"/>
                  <a:gd name="T2" fmla="*/ 328 w 336"/>
                  <a:gd name="T3" fmla="*/ 0 h 392"/>
                  <a:gd name="T4" fmla="*/ 336 w 336"/>
                  <a:gd name="T5" fmla="*/ 0 h 392"/>
                  <a:gd name="T6" fmla="*/ 7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8" y="0"/>
                    </a:lnTo>
                    <a:lnTo>
                      <a:pt x="336" y="0"/>
                    </a:lnTo>
                    <a:lnTo>
                      <a:pt x="7" y="392"/>
                    </a:lnTo>
                    <a:lnTo>
                      <a:pt x="0" y="392"/>
                    </a:lnTo>
                    <a:close/>
                  </a:path>
                </a:pathLst>
              </a:custGeom>
              <a:solidFill>
                <a:srgbClr val="A9BB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3" name="Freeform 477"/>
              <p:cNvSpPr>
                <a:spLocks/>
              </p:cNvSpPr>
              <p:nvPr userDrawn="1"/>
            </p:nvSpPr>
            <p:spPr bwMode="auto">
              <a:xfrm>
                <a:off x="5109"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8B9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4" name="Freeform 478"/>
              <p:cNvSpPr>
                <a:spLocks/>
              </p:cNvSpPr>
              <p:nvPr userDrawn="1"/>
            </p:nvSpPr>
            <p:spPr bwMode="auto">
              <a:xfrm>
                <a:off x="5113" y="16"/>
                <a:ext cx="337" cy="392"/>
              </a:xfrm>
              <a:custGeom>
                <a:avLst/>
                <a:gdLst>
                  <a:gd name="T0" fmla="*/ 0 w 337"/>
                  <a:gd name="T1" fmla="*/ 392 h 392"/>
                  <a:gd name="T2" fmla="*/ 329 w 337"/>
                  <a:gd name="T3" fmla="*/ 0 h 392"/>
                  <a:gd name="T4" fmla="*/ 337 w 337"/>
                  <a:gd name="T5" fmla="*/ 0 h 392"/>
                  <a:gd name="T6" fmla="*/ 10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10" y="392"/>
                    </a:lnTo>
                    <a:lnTo>
                      <a:pt x="0" y="392"/>
                    </a:lnTo>
                    <a:close/>
                  </a:path>
                </a:pathLst>
              </a:custGeom>
              <a:solidFill>
                <a:srgbClr val="A7B9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5" name="Freeform 479"/>
              <p:cNvSpPr>
                <a:spLocks/>
              </p:cNvSpPr>
              <p:nvPr userDrawn="1"/>
            </p:nvSpPr>
            <p:spPr bwMode="auto">
              <a:xfrm>
                <a:off x="5117" y="16"/>
                <a:ext cx="337" cy="392"/>
              </a:xfrm>
              <a:custGeom>
                <a:avLst/>
                <a:gdLst>
                  <a:gd name="T0" fmla="*/ 0 w 337"/>
                  <a:gd name="T1" fmla="*/ 392 h 392"/>
                  <a:gd name="T2" fmla="*/ 329 w 337"/>
                  <a:gd name="T3" fmla="*/ 0 h 392"/>
                  <a:gd name="T4" fmla="*/ 337 w 337"/>
                  <a:gd name="T5" fmla="*/ 0 h 392"/>
                  <a:gd name="T6" fmla="*/ 10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10" y="392"/>
                    </a:lnTo>
                    <a:lnTo>
                      <a:pt x="0" y="392"/>
                    </a:lnTo>
                    <a:close/>
                  </a:path>
                </a:pathLst>
              </a:custGeom>
              <a:solidFill>
                <a:srgbClr val="A7B9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6" name="Freeform 480"/>
              <p:cNvSpPr>
                <a:spLocks/>
              </p:cNvSpPr>
              <p:nvPr userDrawn="1"/>
            </p:nvSpPr>
            <p:spPr bwMode="auto">
              <a:xfrm>
                <a:off x="5123" y="16"/>
                <a:ext cx="336" cy="392"/>
              </a:xfrm>
              <a:custGeom>
                <a:avLst/>
                <a:gdLst>
                  <a:gd name="T0" fmla="*/ 0 w 336"/>
                  <a:gd name="T1" fmla="*/ 392 h 392"/>
                  <a:gd name="T2" fmla="*/ 327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7" y="0"/>
                    </a:lnTo>
                    <a:lnTo>
                      <a:pt x="336" y="0"/>
                    </a:lnTo>
                    <a:lnTo>
                      <a:pt x="8" y="392"/>
                    </a:lnTo>
                    <a:lnTo>
                      <a:pt x="0" y="392"/>
                    </a:lnTo>
                    <a:close/>
                  </a:path>
                </a:pathLst>
              </a:custGeom>
              <a:solidFill>
                <a:srgbClr val="A5B7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7" name="Freeform 481"/>
              <p:cNvSpPr>
                <a:spLocks/>
              </p:cNvSpPr>
              <p:nvPr userDrawn="1"/>
            </p:nvSpPr>
            <p:spPr bwMode="auto">
              <a:xfrm>
                <a:off x="5127" y="16"/>
                <a:ext cx="336" cy="392"/>
              </a:xfrm>
              <a:custGeom>
                <a:avLst/>
                <a:gdLst>
                  <a:gd name="T0" fmla="*/ 0 w 336"/>
                  <a:gd name="T1" fmla="*/ 392 h 392"/>
                  <a:gd name="T2" fmla="*/ 327 w 336"/>
                  <a:gd name="T3" fmla="*/ 0 h 392"/>
                  <a:gd name="T4" fmla="*/ 336 w 336"/>
                  <a:gd name="T5" fmla="*/ 0 h 392"/>
                  <a:gd name="T6" fmla="*/ 7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7" y="0"/>
                    </a:lnTo>
                    <a:lnTo>
                      <a:pt x="336" y="0"/>
                    </a:lnTo>
                    <a:lnTo>
                      <a:pt x="7" y="392"/>
                    </a:lnTo>
                    <a:lnTo>
                      <a:pt x="0" y="392"/>
                    </a:lnTo>
                    <a:close/>
                  </a:path>
                </a:pathLst>
              </a:custGeom>
              <a:solidFill>
                <a:srgbClr val="A5B7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8" name="Freeform 482"/>
              <p:cNvSpPr>
                <a:spLocks/>
              </p:cNvSpPr>
              <p:nvPr userDrawn="1"/>
            </p:nvSpPr>
            <p:spPr bwMode="auto">
              <a:xfrm>
                <a:off x="5131" y="16"/>
                <a:ext cx="336" cy="392"/>
              </a:xfrm>
              <a:custGeom>
                <a:avLst/>
                <a:gdLst>
                  <a:gd name="T0" fmla="*/ 0 w 336"/>
                  <a:gd name="T1" fmla="*/ 392 h 392"/>
                  <a:gd name="T2" fmla="*/ 328 w 336"/>
                  <a:gd name="T3" fmla="*/ 0 h 392"/>
                  <a:gd name="T4" fmla="*/ 336 w 336"/>
                  <a:gd name="T5" fmla="*/ 0 h 392"/>
                  <a:gd name="T6" fmla="*/ 7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8" y="0"/>
                    </a:lnTo>
                    <a:lnTo>
                      <a:pt x="336" y="0"/>
                    </a:lnTo>
                    <a:lnTo>
                      <a:pt x="7" y="392"/>
                    </a:lnTo>
                    <a:lnTo>
                      <a:pt x="0" y="392"/>
                    </a:lnTo>
                    <a:close/>
                  </a:path>
                </a:pathLst>
              </a:custGeom>
              <a:solidFill>
                <a:srgbClr val="A4B7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9" name="Freeform 483"/>
              <p:cNvSpPr>
                <a:spLocks/>
              </p:cNvSpPr>
              <p:nvPr userDrawn="1"/>
            </p:nvSpPr>
            <p:spPr bwMode="auto">
              <a:xfrm>
                <a:off x="5134"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3B5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0" name="Freeform 484"/>
              <p:cNvSpPr>
                <a:spLocks/>
              </p:cNvSpPr>
              <p:nvPr userDrawn="1"/>
            </p:nvSpPr>
            <p:spPr bwMode="auto">
              <a:xfrm>
                <a:off x="5138"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2B5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1" name="Freeform 485"/>
              <p:cNvSpPr>
                <a:spLocks/>
              </p:cNvSpPr>
              <p:nvPr userDrawn="1"/>
            </p:nvSpPr>
            <p:spPr bwMode="auto">
              <a:xfrm>
                <a:off x="5142"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2B5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2" name="Freeform 486"/>
              <p:cNvSpPr>
                <a:spLocks/>
              </p:cNvSpPr>
              <p:nvPr userDrawn="1"/>
            </p:nvSpPr>
            <p:spPr bwMode="auto">
              <a:xfrm>
                <a:off x="5146"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0B3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3" name="Freeform 487"/>
              <p:cNvSpPr>
                <a:spLocks/>
              </p:cNvSpPr>
              <p:nvPr userDrawn="1"/>
            </p:nvSpPr>
            <p:spPr bwMode="auto">
              <a:xfrm>
                <a:off x="5150"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0B3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4" name="Freeform 488"/>
              <p:cNvSpPr>
                <a:spLocks/>
              </p:cNvSpPr>
              <p:nvPr userDrawn="1"/>
            </p:nvSpPr>
            <p:spPr bwMode="auto">
              <a:xfrm>
                <a:off x="5154"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FB3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5" name="Freeform 489"/>
              <p:cNvSpPr>
                <a:spLocks/>
              </p:cNvSpPr>
              <p:nvPr userDrawn="1"/>
            </p:nvSpPr>
            <p:spPr bwMode="auto">
              <a:xfrm>
                <a:off x="5158"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EB1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6" name="Freeform 490"/>
              <p:cNvSpPr>
                <a:spLocks/>
              </p:cNvSpPr>
              <p:nvPr userDrawn="1"/>
            </p:nvSpPr>
            <p:spPr bwMode="auto">
              <a:xfrm>
                <a:off x="5162"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DB1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7" name="Freeform 491"/>
              <p:cNvSpPr>
                <a:spLocks/>
              </p:cNvSpPr>
              <p:nvPr userDrawn="1"/>
            </p:nvSpPr>
            <p:spPr bwMode="auto">
              <a:xfrm>
                <a:off x="5166"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DB1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8" name="Freeform 492"/>
              <p:cNvSpPr>
                <a:spLocks/>
              </p:cNvSpPr>
              <p:nvPr userDrawn="1"/>
            </p:nvSpPr>
            <p:spPr bwMode="auto">
              <a:xfrm>
                <a:off x="5170"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BAF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9" name="Freeform 493"/>
              <p:cNvSpPr>
                <a:spLocks/>
              </p:cNvSpPr>
              <p:nvPr userDrawn="1"/>
            </p:nvSpPr>
            <p:spPr bwMode="auto">
              <a:xfrm>
                <a:off x="5174" y="16"/>
                <a:ext cx="337" cy="392"/>
              </a:xfrm>
              <a:custGeom>
                <a:avLst/>
                <a:gdLst>
                  <a:gd name="T0" fmla="*/ 0 w 337"/>
                  <a:gd name="T1" fmla="*/ 392 h 392"/>
                  <a:gd name="T2" fmla="*/ 329 w 337"/>
                  <a:gd name="T3" fmla="*/ 0 h 392"/>
                  <a:gd name="T4" fmla="*/ 337 w 337"/>
                  <a:gd name="T5" fmla="*/ 0 h 392"/>
                  <a:gd name="T6" fmla="*/ 9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9" y="392"/>
                    </a:lnTo>
                    <a:lnTo>
                      <a:pt x="0" y="392"/>
                    </a:lnTo>
                    <a:close/>
                  </a:path>
                </a:pathLst>
              </a:custGeom>
              <a:solidFill>
                <a:srgbClr val="9BAF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0" name="Freeform 494"/>
              <p:cNvSpPr>
                <a:spLocks/>
              </p:cNvSpPr>
              <p:nvPr userDrawn="1"/>
            </p:nvSpPr>
            <p:spPr bwMode="auto">
              <a:xfrm>
                <a:off x="5178" y="16"/>
                <a:ext cx="338" cy="392"/>
              </a:xfrm>
              <a:custGeom>
                <a:avLst/>
                <a:gdLst>
                  <a:gd name="T0" fmla="*/ 0 w 338"/>
                  <a:gd name="T1" fmla="*/ 392 h 392"/>
                  <a:gd name="T2" fmla="*/ 329 w 338"/>
                  <a:gd name="T3" fmla="*/ 0 h 392"/>
                  <a:gd name="T4" fmla="*/ 338 w 338"/>
                  <a:gd name="T5" fmla="*/ 0 h 392"/>
                  <a:gd name="T6" fmla="*/ 9 w 338"/>
                  <a:gd name="T7" fmla="*/ 392 h 392"/>
                  <a:gd name="T8" fmla="*/ 0 w 338"/>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 h="392">
                    <a:moveTo>
                      <a:pt x="0" y="392"/>
                    </a:moveTo>
                    <a:lnTo>
                      <a:pt x="329" y="0"/>
                    </a:lnTo>
                    <a:lnTo>
                      <a:pt x="338" y="0"/>
                    </a:lnTo>
                    <a:lnTo>
                      <a:pt x="9" y="392"/>
                    </a:lnTo>
                    <a:lnTo>
                      <a:pt x="0" y="392"/>
                    </a:lnTo>
                    <a:close/>
                  </a:path>
                </a:pathLst>
              </a:custGeom>
              <a:solidFill>
                <a:srgbClr val="9AAF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1" name="Freeform 495"/>
              <p:cNvSpPr>
                <a:spLocks/>
              </p:cNvSpPr>
              <p:nvPr userDrawn="1"/>
            </p:nvSpPr>
            <p:spPr bwMode="auto">
              <a:xfrm>
                <a:off x="5183" y="16"/>
                <a:ext cx="337" cy="392"/>
              </a:xfrm>
              <a:custGeom>
                <a:avLst/>
                <a:gdLst>
                  <a:gd name="T0" fmla="*/ 0 w 337"/>
                  <a:gd name="T1" fmla="*/ 392 h 392"/>
                  <a:gd name="T2" fmla="*/ 328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8" y="0"/>
                    </a:lnTo>
                    <a:lnTo>
                      <a:pt x="337" y="0"/>
                    </a:lnTo>
                    <a:lnTo>
                      <a:pt x="8" y="392"/>
                    </a:lnTo>
                    <a:lnTo>
                      <a:pt x="0" y="392"/>
                    </a:lnTo>
                    <a:close/>
                  </a:path>
                </a:pathLst>
              </a:custGeom>
              <a:solidFill>
                <a:srgbClr val="99AD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2" name="Freeform 496"/>
              <p:cNvSpPr>
                <a:spLocks/>
              </p:cNvSpPr>
              <p:nvPr userDrawn="1"/>
            </p:nvSpPr>
            <p:spPr bwMode="auto">
              <a:xfrm>
                <a:off x="5187"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8AD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3" name="Freeform 497"/>
              <p:cNvSpPr>
                <a:spLocks/>
              </p:cNvSpPr>
              <p:nvPr userDrawn="1"/>
            </p:nvSpPr>
            <p:spPr bwMode="auto">
              <a:xfrm>
                <a:off x="5191"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8AD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4" name="Freeform 498"/>
              <p:cNvSpPr>
                <a:spLocks/>
              </p:cNvSpPr>
              <p:nvPr userDrawn="1"/>
            </p:nvSpPr>
            <p:spPr bwMode="auto">
              <a:xfrm>
                <a:off x="5195"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6AB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5" name="Freeform 499"/>
              <p:cNvSpPr>
                <a:spLocks/>
              </p:cNvSpPr>
              <p:nvPr userDrawn="1"/>
            </p:nvSpPr>
            <p:spPr bwMode="auto">
              <a:xfrm>
                <a:off x="5199"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6AB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6" name="Freeform 500"/>
              <p:cNvSpPr>
                <a:spLocks/>
              </p:cNvSpPr>
              <p:nvPr userDrawn="1"/>
            </p:nvSpPr>
            <p:spPr bwMode="auto">
              <a:xfrm>
                <a:off x="5203"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5AB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7" name="Freeform 501"/>
              <p:cNvSpPr>
                <a:spLocks/>
              </p:cNvSpPr>
              <p:nvPr userDrawn="1"/>
            </p:nvSpPr>
            <p:spPr bwMode="auto">
              <a:xfrm>
                <a:off x="5207"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4A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8" name="Freeform 502"/>
              <p:cNvSpPr>
                <a:spLocks/>
              </p:cNvSpPr>
              <p:nvPr userDrawn="1"/>
            </p:nvSpPr>
            <p:spPr bwMode="auto">
              <a:xfrm>
                <a:off x="5211"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3A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9" name="Freeform 503"/>
              <p:cNvSpPr>
                <a:spLocks/>
              </p:cNvSpPr>
              <p:nvPr userDrawn="1"/>
            </p:nvSpPr>
            <p:spPr bwMode="auto">
              <a:xfrm>
                <a:off x="5215"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3A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0" name="Freeform 504"/>
              <p:cNvSpPr>
                <a:spLocks/>
              </p:cNvSpPr>
              <p:nvPr userDrawn="1"/>
            </p:nvSpPr>
            <p:spPr bwMode="auto">
              <a:xfrm>
                <a:off x="5219" y="16"/>
                <a:ext cx="336" cy="392"/>
              </a:xfrm>
              <a:custGeom>
                <a:avLst/>
                <a:gdLst>
                  <a:gd name="T0" fmla="*/ 0 w 336"/>
                  <a:gd name="T1" fmla="*/ 392 h 392"/>
                  <a:gd name="T2" fmla="*/ 329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9" y="0"/>
                    </a:lnTo>
                    <a:lnTo>
                      <a:pt x="336" y="0"/>
                    </a:lnTo>
                    <a:lnTo>
                      <a:pt x="8" y="392"/>
                    </a:lnTo>
                    <a:lnTo>
                      <a:pt x="0" y="392"/>
                    </a:lnTo>
                    <a:close/>
                  </a:path>
                </a:pathLst>
              </a:custGeom>
              <a:solidFill>
                <a:srgbClr val="91A7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1" name="Freeform 505"/>
              <p:cNvSpPr>
                <a:spLocks/>
              </p:cNvSpPr>
              <p:nvPr userDrawn="1"/>
            </p:nvSpPr>
            <p:spPr bwMode="auto">
              <a:xfrm>
                <a:off x="5223" y="16"/>
                <a:ext cx="336" cy="392"/>
              </a:xfrm>
              <a:custGeom>
                <a:avLst/>
                <a:gdLst>
                  <a:gd name="T0" fmla="*/ 0 w 336"/>
                  <a:gd name="T1" fmla="*/ 392 h 392"/>
                  <a:gd name="T2" fmla="*/ 329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9" y="0"/>
                    </a:lnTo>
                    <a:lnTo>
                      <a:pt x="336" y="0"/>
                    </a:lnTo>
                    <a:lnTo>
                      <a:pt x="8" y="392"/>
                    </a:lnTo>
                    <a:lnTo>
                      <a:pt x="0" y="392"/>
                    </a:lnTo>
                    <a:close/>
                  </a:path>
                </a:pathLst>
              </a:custGeom>
              <a:solidFill>
                <a:srgbClr val="91A7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2" name="Freeform 506"/>
              <p:cNvSpPr>
                <a:spLocks/>
              </p:cNvSpPr>
              <p:nvPr userDrawn="1"/>
            </p:nvSpPr>
            <p:spPr bwMode="auto">
              <a:xfrm>
                <a:off x="5227" y="16"/>
                <a:ext cx="336" cy="392"/>
              </a:xfrm>
              <a:custGeom>
                <a:avLst/>
                <a:gdLst>
                  <a:gd name="T0" fmla="*/ 0 w 336"/>
                  <a:gd name="T1" fmla="*/ 392 h 392"/>
                  <a:gd name="T2" fmla="*/ 328 w 336"/>
                  <a:gd name="T3" fmla="*/ 0 h 392"/>
                  <a:gd name="T4" fmla="*/ 336 w 336"/>
                  <a:gd name="T5" fmla="*/ 0 h 392"/>
                  <a:gd name="T6" fmla="*/ 7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8" y="0"/>
                    </a:lnTo>
                    <a:lnTo>
                      <a:pt x="336" y="0"/>
                    </a:lnTo>
                    <a:lnTo>
                      <a:pt x="7" y="392"/>
                    </a:lnTo>
                    <a:lnTo>
                      <a:pt x="0" y="392"/>
                    </a:lnTo>
                    <a:close/>
                  </a:path>
                </a:pathLst>
              </a:custGeom>
              <a:solidFill>
                <a:srgbClr val="90A7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3" name="Freeform 507"/>
              <p:cNvSpPr>
                <a:spLocks/>
              </p:cNvSpPr>
              <p:nvPr userDrawn="1"/>
            </p:nvSpPr>
            <p:spPr bwMode="auto">
              <a:xfrm>
                <a:off x="5231" y="16"/>
                <a:ext cx="336" cy="392"/>
              </a:xfrm>
              <a:custGeom>
                <a:avLst/>
                <a:gdLst>
                  <a:gd name="T0" fmla="*/ 0 w 336"/>
                  <a:gd name="T1" fmla="*/ 392 h 392"/>
                  <a:gd name="T2" fmla="*/ 328 w 336"/>
                  <a:gd name="T3" fmla="*/ 0 h 392"/>
                  <a:gd name="T4" fmla="*/ 336 w 336"/>
                  <a:gd name="T5" fmla="*/ 0 h 392"/>
                  <a:gd name="T6" fmla="*/ 9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8" y="0"/>
                    </a:lnTo>
                    <a:lnTo>
                      <a:pt x="336" y="0"/>
                    </a:lnTo>
                    <a:lnTo>
                      <a:pt x="9" y="392"/>
                    </a:lnTo>
                    <a:lnTo>
                      <a:pt x="0" y="392"/>
                    </a:lnTo>
                    <a:close/>
                  </a:path>
                </a:pathLst>
              </a:custGeom>
              <a:solidFill>
                <a:srgbClr val="8FA5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4" name="Freeform 508"/>
              <p:cNvSpPr>
                <a:spLocks/>
              </p:cNvSpPr>
              <p:nvPr userDrawn="1"/>
            </p:nvSpPr>
            <p:spPr bwMode="auto">
              <a:xfrm>
                <a:off x="5234" y="16"/>
                <a:ext cx="337" cy="392"/>
              </a:xfrm>
              <a:custGeom>
                <a:avLst/>
                <a:gdLst>
                  <a:gd name="T0" fmla="*/ 0 w 337"/>
                  <a:gd name="T1" fmla="*/ 392 h 392"/>
                  <a:gd name="T2" fmla="*/ 329 w 337"/>
                  <a:gd name="T3" fmla="*/ 0 h 392"/>
                  <a:gd name="T4" fmla="*/ 337 w 337"/>
                  <a:gd name="T5" fmla="*/ 0 h 392"/>
                  <a:gd name="T6" fmla="*/ 10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10" y="392"/>
                    </a:lnTo>
                    <a:lnTo>
                      <a:pt x="0" y="392"/>
                    </a:lnTo>
                    <a:close/>
                  </a:path>
                </a:pathLst>
              </a:custGeom>
              <a:solidFill>
                <a:srgbClr val="8EA5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5" name="Freeform 509"/>
              <p:cNvSpPr>
                <a:spLocks/>
              </p:cNvSpPr>
              <p:nvPr userDrawn="1"/>
            </p:nvSpPr>
            <p:spPr bwMode="auto">
              <a:xfrm>
                <a:off x="5240" y="16"/>
                <a:ext cx="337" cy="392"/>
              </a:xfrm>
              <a:custGeom>
                <a:avLst/>
                <a:gdLst>
                  <a:gd name="T0" fmla="*/ 0 w 337"/>
                  <a:gd name="T1" fmla="*/ 392 h 392"/>
                  <a:gd name="T2" fmla="*/ 327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7" y="0"/>
                    </a:lnTo>
                    <a:lnTo>
                      <a:pt x="337" y="0"/>
                    </a:lnTo>
                    <a:lnTo>
                      <a:pt x="8" y="392"/>
                    </a:lnTo>
                    <a:lnTo>
                      <a:pt x="0" y="392"/>
                    </a:lnTo>
                    <a:close/>
                  </a:path>
                </a:pathLst>
              </a:custGeom>
              <a:solidFill>
                <a:srgbClr val="8EA5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6" name="Freeform 510"/>
              <p:cNvSpPr>
                <a:spLocks/>
              </p:cNvSpPr>
              <p:nvPr userDrawn="1"/>
            </p:nvSpPr>
            <p:spPr bwMode="auto">
              <a:xfrm>
                <a:off x="5244" y="16"/>
                <a:ext cx="336" cy="392"/>
              </a:xfrm>
              <a:custGeom>
                <a:avLst/>
                <a:gdLst>
                  <a:gd name="T0" fmla="*/ 0 w 336"/>
                  <a:gd name="T1" fmla="*/ 392 h 392"/>
                  <a:gd name="T2" fmla="*/ 327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7" y="0"/>
                    </a:lnTo>
                    <a:lnTo>
                      <a:pt x="336" y="0"/>
                    </a:lnTo>
                    <a:lnTo>
                      <a:pt x="8" y="392"/>
                    </a:lnTo>
                    <a:lnTo>
                      <a:pt x="0" y="392"/>
                    </a:lnTo>
                    <a:close/>
                  </a:path>
                </a:pathLst>
              </a:custGeom>
              <a:solidFill>
                <a:srgbClr val="8CA3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7" name="Freeform 511"/>
              <p:cNvSpPr>
                <a:spLocks/>
              </p:cNvSpPr>
              <p:nvPr userDrawn="1"/>
            </p:nvSpPr>
            <p:spPr bwMode="auto">
              <a:xfrm>
                <a:off x="5248" y="16"/>
                <a:ext cx="336" cy="392"/>
              </a:xfrm>
              <a:custGeom>
                <a:avLst/>
                <a:gdLst>
                  <a:gd name="T0" fmla="*/ 0 w 336"/>
                  <a:gd name="T1" fmla="*/ 392 h 392"/>
                  <a:gd name="T2" fmla="*/ 329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9" y="0"/>
                    </a:lnTo>
                    <a:lnTo>
                      <a:pt x="336" y="0"/>
                    </a:lnTo>
                    <a:lnTo>
                      <a:pt x="8" y="392"/>
                    </a:lnTo>
                    <a:lnTo>
                      <a:pt x="0" y="392"/>
                    </a:lnTo>
                    <a:close/>
                  </a:path>
                </a:pathLst>
              </a:custGeom>
              <a:solidFill>
                <a:srgbClr val="8CA3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8" name="Freeform 512"/>
              <p:cNvSpPr>
                <a:spLocks/>
              </p:cNvSpPr>
              <p:nvPr userDrawn="1"/>
            </p:nvSpPr>
            <p:spPr bwMode="auto">
              <a:xfrm>
                <a:off x="5252" y="16"/>
                <a:ext cx="336" cy="392"/>
              </a:xfrm>
              <a:custGeom>
                <a:avLst/>
                <a:gdLst>
                  <a:gd name="T0" fmla="*/ 0 w 336"/>
                  <a:gd name="T1" fmla="*/ 392 h 392"/>
                  <a:gd name="T2" fmla="*/ 328 w 336"/>
                  <a:gd name="T3" fmla="*/ 0 h 392"/>
                  <a:gd name="T4" fmla="*/ 336 w 336"/>
                  <a:gd name="T5" fmla="*/ 0 h 392"/>
                  <a:gd name="T6" fmla="*/ 7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8" y="0"/>
                    </a:lnTo>
                    <a:lnTo>
                      <a:pt x="336" y="0"/>
                    </a:lnTo>
                    <a:lnTo>
                      <a:pt x="7" y="392"/>
                    </a:lnTo>
                    <a:lnTo>
                      <a:pt x="0" y="392"/>
                    </a:lnTo>
                    <a:close/>
                  </a:path>
                </a:pathLst>
              </a:custGeom>
              <a:solidFill>
                <a:srgbClr val="8BA3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9" name="Freeform 513"/>
              <p:cNvSpPr>
                <a:spLocks/>
              </p:cNvSpPr>
              <p:nvPr userDrawn="1"/>
            </p:nvSpPr>
            <p:spPr bwMode="auto">
              <a:xfrm>
                <a:off x="5256" y="16"/>
                <a:ext cx="336" cy="392"/>
              </a:xfrm>
              <a:custGeom>
                <a:avLst/>
                <a:gdLst>
                  <a:gd name="T0" fmla="*/ 0 w 336"/>
                  <a:gd name="T1" fmla="*/ 392 h 392"/>
                  <a:gd name="T2" fmla="*/ 328 w 336"/>
                  <a:gd name="T3" fmla="*/ 0 h 392"/>
                  <a:gd name="T4" fmla="*/ 336 w 336"/>
                  <a:gd name="T5" fmla="*/ 0 h 392"/>
                  <a:gd name="T6" fmla="*/ 7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8" y="0"/>
                    </a:lnTo>
                    <a:lnTo>
                      <a:pt x="336" y="0"/>
                    </a:lnTo>
                    <a:lnTo>
                      <a:pt x="7" y="392"/>
                    </a:lnTo>
                    <a:lnTo>
                      <a:pt x="0" y="392"/>
                    </a:lnTo>
                    <a:close/>
                  </a:path>
                </a:pathLst>
              </a:custGeom>
              <a:solidFill>
                <a:srgbClr val="8AA1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0" name="Freeform 514"/>
              <p:cNvSpPr>
                <a:spLocks/>
              </p:cNvSpPr>
              <p:nvPr userDrawn="1"/>
            </p:nvSpPr>
            <p:spPr bwMode="auto">
              <a:xfrm>
                <a:off x="5259"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89A1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1" name="Freeform 515"/>
              <p:cNvSpPr>
                <a:spLocks/>
              </p:cNvSpPr>
              <p:nvPr userDrawn="1"/>
            </p:nvSpPr>
            <p:spPr bwMode="auto">
              <a:xfrm>
                <a:off x="5263"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89A1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2" name="Freeform 516"/>
              <p:cNvSpPr>
                <a:spLocks/>
              </p:cNvSpPr>
              <p:nvPr userDrawn="1"/>
            </p:nvSpPr>
            <p:spPr bwMode="auto">
              <a:xfrm>
                <a:off x="5267"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879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3" name="Freeform 517"/>
              <p:cNvSpPr>
                <a:spLocks/>
              </p:cNvSpPr>
              <p:nvPr userDrawn="1"/>
            </p:nvSpPr>
            <p:spPr bwMode="auto">
              <a:xfrm>
                <a:off x="5271"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879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4" name="Freeform 518"/>
              <p:cNvSpPr>
                <a:spLocks/>
              </p:cNvSpPr>
              <p:nvPr userDrawn="1"/>
            </p:nvSpPr>
            <p:spPr bwMode="auto">
              <a:xfrm>
                <a:off x="5275"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869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5" name="Freeform 519"/>
              <p:cNvSpPr>
                <a:spLocks/>
              </p:cNvSpPr>
              <p:nvPr userDrawn="1"/>
            </p:nvSpPr>
            <p:spPr bwMode="auto">
              <a:xfrm>
                <a:off x="5279"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859D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6" name="Freeform 520"/>
              <p:cNvSpPr>
                <a:spLocks/>
              </p:cNvSpPr>
              <p:nvPr userDrawn="1"/>
            </p:nvSpPr>
            <p:spPr bwMode="auto">
              <a:xfrm>
                <a:off x="5283"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849D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7" name="Freeform 521"/>
              <p:cNvSpPr>
                <a:spLocks/>
              </p:cNvSpPr>
              <p:nvPr userDrawn="1"/>
            </p:nvSpPr>
            <p:spPr bwMode="auto">
              <a:xfrm>
                <a:off x="5287"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849D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8" name="Freeform 522"/>
              <p:cNvSpPr>
                <a:spLocks/>
              </p:cNvSpPr>
              <p:nvPr userDrawn="1"/>
            </p:nvSpPr>
            <p:spPr bwMode="auto">
              <a:xfrm>
                <a:off x="5291" y="16"/>
                <a:ext cx="337" cy="392"/>
              </a:xfrm>
              <a:custGeom>
                <a:avLst/>
                <a:gdLst>
                  <a:gd name="T0" fmla="*/ 0 w 337"/>
                  <a:gd name="T1" fmla="*/ 392 h 392"/>
                  <a:gd name="T2" fmla="*/ 329 w 337"/>
                  <a:gd name="T3" fmla="*/ 0 h 392"/>
                  <a:gd name="T4" fmla="*/ 337 w 337"/>
                  <a:gd name="T5" fmla="*/ 0 h 392"/>
                  <a:gd name="T6" fmla="*/ 9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9" y="392"/>
                    </a:lnTo>
                    <a:lnTo>
                      <a:pt x="0" y="392"/>
                    </a:lnTo>
                    <a:close/>
                  </a:path>
                </a:pathLst>
              </a:custGeom>
              <a:solidFill>
                <a:srgbClr val="829B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9" name="Freeform 523"/>
              <p:cNvSpPr>
                <a:spLocks/>
              </p:cNvSpPr>
              <p:nvPr userDrawn="1"/>
            </p:nvSpPr>
            <p:spPr bwMode="auto">
              <a:xfrm>
                <a:off x="5295" y="16"/>
                <a:ext cx="337" cy="392"/>
              </a:xfrm>
              <a:custGeom>
                <a:avLst/>
                <a:gdLst>
                  <a:gd name="T0" fmla="*/ 0 w 337"/>
                  <a:gd name="T1" fmla="*/ 392 h 392"/>
                  <a:gd name="T2" fmla="*/ 329 w 337"/>
                  <a:gd name="T3" fmla="*/ 0 h 392"/>
                  <a:gd name="T4" fmla="*/ 337 w 337"/>
                  <a:gd name="T5" fmla="*/ 0 h 392"/>
                  <a:gd name="T6" fmla="*/ 9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9" y="392"/>
                    </a:lnTo>
                    <a:lnTo>
                      <a:pt x="0" y="392"/>
                    </a:lnTo>
                    <a:close/>
                  </a:path>
                </a:pathLst>
              </a:custGeom>
              <a:solidFill>
                <a:srgbClr val="829B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0" name="Freeform 524"/>
              <p:cNvSpPr>
                <a:spLocks/>
              </p:cNvSpPr>
              <p:nvPr userDrawn="1"/>
            </p:nvSpPr>
            <p:spPr bwMode="auto">
              <a:xfrm>
                <a:off x="5300" y="16"/>
                <a:ext cx="337" cy="392"/>
              </a:xfrm>
              <a:custGeom>
                <a:avLst/>
                <a:gdLst>
                  <a:gd name="T0" fmla="*/ 0 w 337"/>
                  <a:gd name="T1" fmla="*/ 392 h 392"/>
                  <a:gd name="T2" fmla="*/ 328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8" y="0"/>
                    </a:lnTo>
                    <a:lnTo>
                      <a:pt x="337" y="0"/>
                    </a:lnTo>
                    <a:lnTo>
                      <a:pt x="8" y="392"/>
                    </a:lnTo>
                    <a:lnTo>
                      <a:pt x="0" y="392"/>
                    </a:lnTo>
                    <a:close/>
                  </a:path>
                </a:pathLst>
              </a:custGeom>
              <a:solidFill>
                <a:srgbClr val="819B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1" name="Freeform 525"/>
              <p:cNvSpPr>
                <a:spLocks/>
              </p:cNvSpPr>
              <p:nvPr userDrawn="1"/>
            </p:nvSpPr>
            <p:spPr bwMode="auto">
              <a:xfrm>
                <a:off x="5304" y="16"/>
                <a:ext cx="337" cy="392"/>
              </a:xfrm>
              <a:custGeom>
                <a:avLst/>
                <a:gdLst>
                  <a:gd name="T0" fmla="*/ 0 w 337"/>
                  <a:gd name="T1" fmla="*/ 392 h 392"/>
                  <a:gd name="T2" fmla="*/ 328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8" y="0"/>
                    </a:lnTo>
                    <a:lnTo>
                      <a:pt x="337" y="0"/>
                    </a:lnTo>
                    <a:lnTo>
                      <a:pt x="8" y="392"/>
                    </a:lnTo>
                    <a:lnTo>
                      <a:pt x="0" y="392"/>
                    </a:lnTo>
                    <a:close/>
                  </a:path>
                </a:pathLst>
              </a:custGeom>
              <a:solidFill>
                <a:srgbClr val="80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2" name="Freeform 526"/>
              <p:cNvSpPr>
                <a:spLocks/>
              </p:cNvSpPr>
              <p:nvPr userDrawn="1"/>
            </p:nvSpPr>
            <p:spPr bwMode="auto">
              <a:xfrm>
                <a:off x="5308"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7F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3" name="Freeform 527"/>
              <p:cNvSpPr>
                <a:spLocks/>
              </p:cNvSpPr>
              <p:nvPr userDrawn="1"/>
            </p:nvSpPr>
            <p:spPr bwMode="auto">
              <a:xfrm>
                <a:off x="5312"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7D97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4" name="Freeform 528"/>
              <p:cNvSpPr>
                <a:spLocks/>
              </p:cNvSpPr>
              <p:nvPr userDrawn="1"/>
            </p:nvSpPr>
            <p:spPr bwMode="auto">
              <a:xfrm>
                <a:off x="5316"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7D97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5" name="Freeform 529"/>
              <p:cNvSpPr>
                <a:spLocks/>
              </p:cNvSpPr>
              <p:nvPr userDrawn="1"/>
            </p:nvSpPr>
            <p:spPr bwMode="auto">
              <a:xfrm>
                <a:off x="5320"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7B95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6" name="Freeform 530"/>
              <p:cNvSpPr>
                <a:spLocks/>
              </p:cNvSpPr>
              <p:nvPr userDrawn="1"/>
            </p:nvSpPr>
            <p:spPr bwMode="auto">
              <a:xfrm>
                <a:off x="5324"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7A95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7" name="Freeform 531"/>
              <p:cNvSpPr>
                <a:spLocks/>
              </p:cNvSpPr>
              <p:nvPr userDrawn="1"/>
            </p:nvSpPr>
            <p:spPr bwMode="auto">
              <a:xfrm>
                <a:off x="5328"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7893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8" name="Freeform 532"/>
              <p:cNvSpPr>
                <a:spLocks/>
              </p:cNvSpPr>
              <p:nvPr userDrawn="1"/>
            </p:nvSpPr>
            <p:spPr bwMode="auto">
              <a:xfrm>
                <a:off x="5332"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7893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9" name="Freeform 533"/>
              <p:cNvSpPr>
                <a:spLocks/>
              </p:cNvSpPr>
              <p:nvPr userDrawn="1"/>
            </p:nvSpPr>
            <p:spPr bwMode="auto">
              <a:xfrm>
                <a:off x="5336"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76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0" name="Freeform 534"/>
              <p:cNvSpPr>
                <a:spLocks/>
              </p:cNvSpPr>
              <p:nvPr userDrawn="1"/>
            </p:nvSpPr>
            <p:spPr bwMode="auto">
              <a:xfrm>
                <a:off x="5340"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75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1" name="Freeform 535"/>
              <p:cNvSpPr>
                <a:spLocks/>
              </p:cNvSpPr>
              <p:nvPr userDrawn="1"/>
            </p:nvSpPr>
            <p:spPr bwMode="auto">
              <a:xfrm>
                <a:off x="5344" y="16"/>
                <a:ext cx="336" cy="392"/>
              </a:xfrm>
              <a:custGeom>
                <a:avLst/>
                <a:gdLst>
                  <a:gd name="T0" fmla="*/ 0 w 336"/>
                  <a:gd name="T1" fmla="*/ 392 h 392"/>
                  <a:gd name="T2" fmla="*/ 329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9" y="0"/>
                    </a:lnTo>
                    <a:lnTo>
                      <a:pt x="336" y="0"/>
                    </a:lnTo>
                    <a:lnTo>
                      <a:pt x="8" y="392"/>
                    </a:lnTo>
                    <a:lnTo>
                      <a:pt x="0" y="392"/>
                    </a:lnTo>
                    <a:close/>
                  </a:path>
                </a:pathLst>
              </a:custGeom>
              <a:solidFill>
                <a:srgbClr val="738F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2" name="Freeform 536"/>
              <p:cNvSpPr>
                <a:spLocks/>
              </p:cNvSpPr>
              <p:nvPr userDrawn="1"/>
            </p:nvSpPr>
            <p:spPr bwMode="auto">
              <a:xfrm>
                <a:off x="5348" y="16"/>
                <a:ext cx="336" cy="392"/>
              </a:xfrm>
              <a:custGeom>
                <a:avLst/>
                <a:gdLst>
                  <a:gd name="T0" fmla="*/ 0 w 336"/>
                  <a:gd name="T1" fmla="*/ 392 h 392"/>
                  <a:gd name="T2" fmla="*/ 329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9" y="0"/>
                    </a:lnTo>
                    <a:lnTo>
                      <a:pt x="336" y="0"/>
                    </a:lnTo>
                    <a:lnTo>
                      <a:pt x="8" y="392"/>
                    </a:lnTo>
                    <a:lnTo>
                      <a:pt x="0" y="392"/>
                    </a:lnTo>
                    <a:close/>
                  </a:path>
                </a:pathLst>
              </a:custGeom>
              <a:solidFill>
                <a:srgbClr val="738F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3" name="Freeform 537"/>
              <p:cNvSpPr>
                <a:spLocks/>
              </p:cNvSpPr>
              <p:nvPr userDrawn="1"/>
            </p:nvSpPr>
            <p:spPr bwMode="auto">
              <a:xfrm>
                <a:off x="5352" y="16"/>
                <a:ext cx="336" cy="392"/>
              </a:xfrm>
              <a:custGeom>
                <a:avLst/>
                <a:gdLst>
                  <a:gd name="T0" fmla="*/ 0 w 336"/>
                  <a:gd name="T1" fmla="*/ 392 h 392"/>
                  <a:gd name="T2" fmla="*/ 328 w 336"/>
                  <a:gd name="T3" fmla="*/ 0 h 392"/>
                  <a:gd name="T4" fmla="*/ 336 w 336"/>
                  <a:gd name="T5" fmla="*/ 0 h 392"/>
                  <a:gd name="T6" fmla="*/ 9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8" y="0"/>
                    </a:lnTo>
                    <a:lnTo>
                      <a:pt x="336" y="0"/>
                    </a:lnTo>
                    <a:lnTo>
                      <a:pt x="9" y="392"/>
                    </a:lnTo>
                    <a:lnTo>
                      <a:pt x="0" y="392"/>
                    </a:lnTo>
                    <a:close/>
                  </a:path>
                </a:pathLst>
              </a:custGeom>
              <a:solidFill>
                <a:srgbClr val="718D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4" name="Freeform 538"/>
              <p:cNvSpPr>
                <a:spLocks/>
              </p:cNvSpPr>
              <p:nvPr userDrawn="1"/>
            </p:nvSpPr>
            <p:spPr bwMode="auto">
              <a:xfrm>
                <a:off x="5356" y="16"/>
                <a:ext cx="338" cy="392"/>
              </a:xfrm>
              <a:custGeom>
                <a:avLst/>
                <a:gdLst>
                  <a:gd name="T0" fmla="*/ 0 w 338"/>
                  <a:gd name="T1" fmla="*/ 392 h 392"/>
                  <a:gd name="T2" fmla="*/ 328 w 338"/>
                  <a:gd name="T3" fmla="*/ 0 h 392"/>
                  <a:gd name="T4" fmla="*/ 338 w 338"/>
                  <a:gd name="T5" fmla="*/ 0 h 392"/>
                  <a:gd name="T6" fmla="*/ 9 w 338"/>
                  <a:gd name="T7" fmla="*/ 392 h 392"/>
                  <a:gd name="T8" fmla="*/ 0 w 338"/>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 h="392">
                    <a:moveTo>
                      <a:pt x="0" y="392"/>
                    </a:moveTo>
                    <a:lnTo>
                      <a:pt x="328" y="0"/>
                    </a:lnTo>
                    <a:lnTo>
                      <a:pt x="338" y="0"/>
                    </a:lnTo>
                    <a:lnTo>
                      <a:pt x="9" y="392"/>
                    </a:lnTo>
                    <a:lnTo>
                      <a:pt x="0" y="392"/>
                    </a:lnTo>
                    <a:close/>
                  </a:path>
                </a:pathLst>
              </a:custGeom>
              <a:solidFill>
                <a:srgbClr val="708D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5" name="Freeform 539"/>
              <p:cNvSpPr>
                <a:spLocks/>
              </p:cNvSpPr>
              <p:nvPr userDrawn="1"/>
            </p:nvSpPr>
            <p:spPr bwMode="auto">
              <a:xfrm>
                <a:off x="5361" y="16"/>
                <a:ext cx="337" cy="392"/>
              </a:xfrm>
              <a:custGeom>
                <a:avLst/>
                <a:gdLst>
                  <a:gd name="T0" fmla="*/ 0 w 337"/>
                  <a:gd name="T1" fmla="*/ 392 h 392"/>
                  <a:gd name="T2" fmla="*/ 327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7" y="0"/>
                    </a:lnTo>
                    <a:lnTo>
                      <a:pt x="337" y="0"/>
                    </a:lnTo>
                    <a:lnTo>
                      <a:pt x="8" y="392"/>
                    </a:lnTo>
                    <a:lnTo>
                      <a:pt x="0" y="392"/>
                    </a:lnTo>
                    <a:close/>
                  </a:path>
                </a:pathLst>
              </a:custGeom>
              <a:solidFill>
                <a:srgbClr val="6E8B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6" name="Freeform 540"/>
              <p:cNvSpPr>
                <a:spLocks/>
              </p:cNvSpPr>
              <p:nvPr userDrawn="1"/>
            </p:nvSpPr>
            <p:spPr bwMode="auto">
              <a:xfrm>
                <a:off x="5365"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6E8B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7" name="Freeform 541"/>
              <p:cNvSpPr>
                <a:spLocks/>
              </p:cNvSpPr>
              <p:nvPr userDrawn="1"/>
            </p:nvSpPr>
            <p:spPr bwMode="auto">
              <a:xfrm>
                <a:off x="5369" y="16"/>
                <a:ext cx="336" cy="392"/>
              </a:xfrm>
              <a:custGeom>
                <a:avLst/>
                <a:gdLst>
                  <a:gd name="T0" fmla="*/ 0 w 336"/>
                  <a:gd name="T1" fmla="*/ 392 h 392"/>
                  <a:gd name="T2" fmla="*/ 329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9" y="0"/>
                    </a:lnTo>
                    <a:lnTo>
                      <a:pt x="336" y="0"/>
                    </a:lnTo>
                    <a:lnTo>
                      <a:pt x="8" y="392"/>
                    </a:lnTo>
                    <a:lnTo>
                      <a:pt x="0" y="392"/>
                    </a:lnTo>
                    <a:close/>
                  </a:path>
                </a:pathLst>
              </a:custGeom>
              <a:solidFill>
                <a:srgbClr val="6C89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8" name="Freeform 542"/>
              <p:cNvSpPr>
                <a:spLocks/>
              </p:cNvSpPr>
              <p:nvPr userDrawn="1"/>
            </p:nvSpPr>
            <p:spPr bwMode="auto">
              <a:xfrm>
                <a:off x="5373" y="16"/>
                <a:ext cx="336" cy="392"/>
              </a:xfrm>
              <a:custGeom>
                <a:avLst/>
                <a:gdLst>
                  <a:gd name="T0" fmla="*/ 0 w 336"/>
                  <a:gd name="T1" fmla="*/ 392 h 392"/>
                  <a:gd name="T2" fmla="*/ 329 w 336"/>
                  <a:gd name="T3" fmla="*/ 0 h 392"/>
                  <a:gd name="T4" fmla="*/ 336 w 336"/>
                  <a:gd name="T5" fmla="*/ 0 h 392"/>
                  <a:gd name="T6" fmla="*/ 7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9" y="0"/>
                    </a:lnTo>
                    <a:lnTo>
                      <a:pt x="336" y="0"/>
                    </a:lnTo>
                    <a:lnTo>
                      <a:pt x="7" y="392"/>
                    </a:lnTo>
                    <a:lnTo>
                      <a:pt x="0" y="392"/>
                    </a:lnTo>
                    <a:close/>
                  </a:path>
                </a:pathLst>
              </a:custGeom>
              <a:solidFill>
                <a:srgbClr val="6B89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9" name="Freeform 543"/>
              <p:cNvSpPr>
                <a:spLocks/>
              </p:cNvSpPr>
              <p:nvPr userDrawn="1"/>
            </p:nvSpPr>
            <p:spPr bwMode="auto">
              <a:xfrm>
                <a:off x="5377" y="16"/>
                <a:ext cx="336" cy="392"/>
              </a:xfrm>
              <a:custGeom>
                <a:avLst/>
                <a:gdLst>
                  <a:gd name="T0" fmla="*/ 0 w 336"/>
                  <a:gd name="T1" fmla="*/ 392 h 392"/>
                  <a:gd name="T2" fmla="*/ 328 w 336"/>
                  <a:gd name="T3" fmla="*/ 0 h 392"/>
                  <a:gd name="T4" fmla="*/ 336 w 336"/>
                  <a:gd name="T5" fmla="*/ 0 h 392"/>
                  <a:gd name="T6" fmla="*/ 7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8" y="0"/>
                    </a:lnTo>
                    <a:lnTo>
                      <a:pt x="336" y="0"/>
                    </a:lnTo>
                    <a:lnTo>
                      <a:pt x="7" y="392"/>
                    </a:lnTo>
                    <a:lnTo>
                      <a:pt x="0" y="392"/>
                    </a:lnTo>
                    <a:close/>
                  </a:path>
                </a:pathLst>
              </a:custGeom>
              <a:solidFill>
                <a:srgbClr val="6987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0" name="Freeform 544"/>
              <p:cNvSpPr>
                <a:spLocks/>
              </p:cNvSpPr>
              <p:nvPr userDrawn="1"/>
            </p:nvSpPr>
            <p:spPr bwMode="auto">
              <a:xfrm>
                <a:off x="5380" y="16"/>
                <a:ext cx="336" cy="392"/>
              </a:xfrm>
              <a:custGeom>
                <a:avLst/>
                <a:gdLst>
                  <a:gd name="T0" fmla="*/ 0 w 336"/>
                  <a:gd name="T1" fmla="*/ 392 h 392"/>
                  <a:gd name="T2" fmla="*/ 329 w 336"/>
                  <a:gd name="T3" fmla="*/ 0 h 392"/>
                  <a:gd name="T4" fmla="*/ 336 w 336"/>
                  <a:gd name="T5" fmla="*/ 0 h 392"/>
                  <a:gd name="T6" fmla="*/ 336 w 336"/>
                  <a:gd name="T7" fmla="*/ 0 h 392"/>
                  <a:gd name="T8" fmla="*/ 336 w 336"/>
                  <a:gd name="T9" fmla="*/ 2 h 392"/>
                  <a:gd name="T10" fmla="*/ 8 w 336"/>
                  <a:gd name="T11" fmla="*/ 392 h 392"/>
                  <a:gd name="T12" fmla="*/ 0 w 336"/>
                  <a:gd name="T13" fmla="*/ 392 h 3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 h="392">
                    <a:moveTo>
                      <a:pt x="0" y="392"/>
                    </a:moveTo>
                    <a:lnTo>
                      <a:pt x="329" y="0"/>
                    </a:lnTo>
                    <a:lnTo>
                      <a:pt x="336" y="0"/>
                    </a:lnTo>
                    <a:lnTo>
                      <a:pt x="336" y="2"/>
                    </a:lnTo>
                    <a:lnTo>
                      <a:pt x="8" y="392"/>
                    </a:lnTo>
                    <a:lnTo>
                      <a:pt x="0" y="392"/>
                    </a:lnTo>
                    <a:close/>
                  </a:path>
                </a:pathLst>
              </a:custGeom>
              <a:solidFill>
                <a:srgbClr val="6987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1" name="Freeform 545"/>
              <p:cNvSpPr>
                <a:spLocks/>
              </p:cNvSpPr>
              <p:nvPr userDrawn="1"/>
            </p:nvSpPr>
            <p:spPr bwMode="auto">
              <a:xfrm>
                <a:off x="5384" y="16"/>
                <a:ext cx="332" cy="392"/>
              </a:xfrm>
              <a:custGeom>
                <a:avLst/>
                <a:gdLst>
                  <a:gd name="T0" fmla="*/ 0 w 332"/>
                  <a:gd name="T1" fmla="*/ 392 h 392"/>
                  <a:gd name="T2" fmla="*/ 329 w 332"/>
                  <a:gd name="T3" fmla="*/ 0 h 392"/>
                  <a:gd name="T4" fmla="*/ 332 w 332"/>
                  <a:gd name="T5" fmla="*/ 0 h 392"/>
                  <a:gd name="T6" fmla="*/ 332 w 332"/>
                  <a:gd name="T7" fmla="*/ 6 h 392"/>
                  <a:gd name="T8" fmla="*/ 8 w 332"/>
                  <a:gd name="T9" fmla="*/ 392 h 392"/>
                  <a:gd name="T10" fmla="*/ 0 w 332"/>
                  <a:gd name="T11" fmla="*/ 392 h 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2" h="392">
                    <a:moveTo>
                      <a:pt x="0" y="392"/>
                    </a:moveTo>
                    <a:lnTo>
                      <a:pt x="329" y="0"/>
                    </a:lnTo>
                    <a:lnTo>
                      <a:pt x="332" y="0"/>
                    </a:lnTo>
                    <a:lnTo>
                      <a:pt x="332" y="6"/>
                    </a:lnTo>
                    <a:lnTo>
                      <a:pt x="8" y="392"/>
                    </a:lnTo>
                    <a:lnTo>
                      <a:pt x="0" y="392"/>
                    </a:lnTo>
                    <a:close/>
                  </a:path>
                </a:pathLst>
              </a:custGeom>
              <a:solidFill>
                <a:srgbClr val="6785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2" name="Freeform 546"/>
              <p:cNvSpPr>
                <a:spLocks/>
              </p:cNvSpPr>
              <p:nvPr userDrawn="1"/>
            </p:nvSpPr>
            <p:spPr bwMode="auto">
              <a:xfrm>
                <a:off x="5388" y="18"/>
                <a:ext cx="328" cy="390"/>
              </a:xfrm>
              <a:custGeom>
                <a:avLst/>
                <a:gdLst>
                  <a:gd name="T0" fmla="*/ 0 w 328"/>
                  <a:gd name="T1" fmla="*/ 390 h 390"/>
                  <a:gd name="T2" fmla="*/ 328 w 328"/>
                  <a:gd name="T3" fmla="*/ 0 h 390"/>
                  <a:gd name="T4" fmla="*/ 328 w 328"/>
                  <a:gd name="T5" fmla="*/ 10 h 390"/>
                  <a:gd name="T6" fmla="*/ 8 w 328"/>
                  <a:gd name="T7" fmla="*/ 390 h 390"/>
                  <a:gd name="T8" fmla="*/ 0 w 328"/>
                  <a:gd name="T9" fmla="*/ 390 h 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390">
                    <a:moveTo>
                      <a:pt x="0" y="390"/>
                    </a:moveTo>
                    <a:lnTo>
                      <a:pt x="328" y="0"/>
                    </a:lnTo>
                    <a:lnTo>
                      <a:pt x="328" y="10"/>
                    </a:lnTo>
                    <a:lnTo>
                      <a:pt x="8" y="390"/>
                    </a:lnTo>
                    <a:lnTo>
                      <a:pt x="0" y="390"/>
                    </a:lnTo>
                    <a:close/>
                  </a:path>
                </a:pathLst>
              </a:custGeom>
              <a:solidFill>
                <a:srgbClr val="6685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3" name="Freeform 547"/>
              <p:cNvSpPr>
                <a:spLocks/>
              </p:cNvSpPr>
              <p:nvPr userDrawn="1"/>
            </p:nvSpPr>
            <p:spPr bwMode="auto">
              <a:xfrm>
                <a:off x="5392" y="22"/>
                <a:ext cx="324" cy="386"/>
              </a:xfrm>
              <a:custGeom>
                <a:avLst/>
                <a:gdLst>
                  <a:gd name="T0" fmla="*/ 0 w 324"/>
                  <a:gd name="T1" fmla="*/ 386 h 386"/>
                  <a:gd name="T2" fmla="*/ 324 w 324"/>
                  <a:gd name="T3" fmla="*/ 0 h 386"/>
                  <a:gd name="T4" fmla="*/ 324 w 324"/>
                  <a:gd name="T5" fmla="*/ 11 h 386"/>
                  <a:gd name="T6" fmla="*/ 8 w 324"/>
                  <a:gd name="T7" fmla="*/ 386 h 386"/>
                  <a:gd name="T8" fmla="*/ 0 w 324"/>
                  <a:gd name="T9" fmla="*/ 386 h 3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4" h="386">
                    <a:moveTo>
                      <a:pt x="0" y="386"/>
                    </a:moveTo>
                    <a:lnTo>
                      <a:pt x="324" y="0"/>
                    </a:lnTo>
                    <a:lnTo>
                      <a:pt x="324" y="11"/>
                    </a:lnTo>
                    <a:lnTo>
                      <a:pt x="8" y="386"/>
                    </a:lnTo>
                    <a:lnTo>
                      <a:pt x="0" y="386"/>
                    </a:lnTo>
                    <a:close/>
                  </a:path>
                </a:pathLst>
              </a:custGeom>
              <a:solidFill>
                <a:srgbClr val="648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4" name="Freeform 548"/>
              <p:cNvSpPr>
                <a:spLocks/>
              </p:cNvSpPr>
              <p:nvPr userDrawn="1"/>
            </p:nvSpPr>
            <p:spPr bwMode="auto">
              <a:xfrm>
                <a:off x="5396" y="28"/>
                <a:ext cx="320" cy="380"/>
              </a:xfrm>
              <a:custGeom>
                <a:avLst/>
                <a:gdLst>
                  <a:gd name="T0" fmla="*/ 0 w 320"/>
                  <a:gd name="T1" fmla="*/ 380 h 380"/>
                  <a:gd name="T2" fmla="*/ 320 w 320"/>
                  <a:gd name="T3" fmla="*/ 0 h 380"/>
                  <a:gd name="T4" fmla="*/ 320 w 320"/>
                  <a:gd name="T5" fmla="*/ 9 h 380"/>
                  <a:gd name="T6" fmla="*/ 8 w 320"/>
                  <a:gd name="T7" fmla="*/ 380 h 380"/>
                  <a:gd name="T8" fmla="*/ 0 w 320"/>
                  <a:gd name="T9" fmla="*/ 380 h 3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0" h="380">
                    <a:moveTo>
                      <a:pt x="0" y="380"/>
                    </a:moveTo>
                    <a:lnTo>
                      <a:pt x="320" y="0"/>
                    </a:lnTo>
                    <a:lnTo>
                      <a:pt x="320" y="9"/>
                    </a:lnTo>
                    <a:lnTo>
                      <a:pt x="8" y="380"/>
                    </a:lnTo>
                    <a:lnTo>
                      <a:pt x="0" y="380"/>
                    </a:lnTo>
                    <a:close/>
                  </a:path>
                </a:pathLst>
              </a:custGeom>
              <a:solidFill>
                <a:srgbClr val="648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5" name="Freeform 549"/>
              <p:cNvSpPr>
                <a:spLocks/>
              </p:cNvSpPr>
              <p:nvPr userDrawn="1"/>
            </p:nvSpPr>
            <p:spPr bwMode="auto">
              <a:xfrm>
                <a:off x="5400" y="33"/>
                <a:ext cx="316" cy="375"/>
              </a:xfrm>
              <a:custGeom>
                <a:avLst/>
                <a:gdLst>
                  <a:gd name="T0" fmla="*/ 0 w 316"/>
                  <a:gd name="T1" fmla="*/ 375 h 375"/>
                  <a:gd name="T2" fmla="*/ 316 w 316"/>
                  <a:gd name="T3" fmla="*/ 0 h 375"/>
                  <a:gd name="T4" fmla="*/ 316 w 316"/>
                  <a:gd name="T5" fmla="*/ 9 h 375"/>
                  <a:gd name="T6" fmla="*/ 8 w 316"/>
                  <a:gd name="T7" fmla="*/ 375 h 375"/>
                  <a:gd name="T8" fmla="*/ 0 w 316"/>
                  <a:gd name="T9" fmla="*/ 375 h 3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6" h="375">
                    <a:moveTo>
                      <a:pt x="0" y="375"/>
                    </a:moveTo>
                    <a:lnTo>
                      <a:pt x="316" y="0"/>
                    </a:lnTo>
                    <a:lnTo>
                      <a:pt x="316" y="9"/>
                    </a:lnTo>
                    <a:lnTo>
                      <a:pt x="8" y="375"/>
                    </a:lnTo>
                    <a:lnTo>
                      <a:pt x="0" y="375"/>
                    </a:lnTo>
                    <a:close/>
                  </a:path>
                </a:pathLst>
              </a:custGeom>
              <a:solidFill>
                <a:srgbClr val="6281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6" name="Freeform 550"/>
              <p:cNvSpPr>
                <a:spLocks/>
              </p:cNvSpPr>
              <p:nvPr userDrawn="1"/>
            </p:nvSpPr>
            <p:spPr bwMode="auto">
              <a:xfrm>
                <a:off x="5404" y="37"/>
                <a:ext cx="312" cy="371"/>
              </a:xfrm>
              <a:custGeom>
                <a:avLst/>
                <a:gdLst>
                  <a:gd name="T0" fmla="*/ 0 w 312"/>
                  <a:gd name="T1" fmla="*/ 371 h 371"/>
                  <a:gd name="T2" fmla="*/ 312 w 312"/>
                  <a:gd name="T3" fmla="*/ 0 h 371"/>
                  <a:gd name="T4" fmla="*/ 312 w 312"/>
                  <a:gd name="T5" fmla="*/ 9 h 371"/>
                  <a:gd name="T6" fmla="*/ 8 w 312"/>
                  <a:gd name="T7" fmla="*/ 371 h 371"/>
                  <a:gd name="T8" fmla="*/ 0 w 312"/>
                  <a:gd name="T9" fmla="*/ 371 h 3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371">
                    <a:moveTo>
                      <a:pt x="0" y="371"/>
                    </a:moveTo>
                    <a:lnTo>
                      <a:pt x="312" y="0"/>
                    </a:lnTo>
                    <a:lnTo>
                      <a:pt x="312" y="9"/>
                    </a:lnTo>
                    <a:lnTo>
                      <a:pt x="8" y="371"/>
                    </a:lnTo>
                    <a:lnTo>
                      <a:pt x="0" y="371"/>
                    </a:lnTo>
                    <a:close/>
                  </a:path>
                </a:pathLst>
              </a:custGeom>
              <a:solidFill>
                <a:srgbClr val="6181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7" name="Freeform 551"/>
              <p:cNvSpPr>
                <a:spLocks/>
              </p:cNvSpPr>
              <p:nvPr userDrawn="1"/>
            </p:nvSpPr>
            <p:spPr bwMode="auto">
              <a:xfrm>
                <a:off x="5408" y="42"/>
                <a:ext cx="308" cy="366"/>
              </a:xfrm>
              <a:custGeom>
                <a:avLst/>
                <a:gdLst>
                  <a:gd name="T0" fmla="*/ 0 w 308"/>
                  <a:gd name="T1" fmla="*/ 366 h 366"/>
                  <a:gd name="T2" fmla="*/ 308 w 308"/>
                  <a:gd name="T3" fmla="*/ 0 h 366"/>
                  <a:gd name="T4" fmla="*/ 308 w 308"/>
                  <a:gd name="T5" fmla="*/ 9 h 366"/>
                  <a:gd name="T6" fmla="*/ 9 w 308"/>
                  <a:gd name="T7" fmla="*/ 366 h 366"/>
                  <a:gd name="T8" fmla="*/ 0 w 308"/>
                  <a:gd name="T9" fmla="*/ 366 h 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8" h="366">
                    <a:moveTo>
                      <a:pt x="0" y="366"/>
                    </a:moveTo>
                    <a:lnTo>
                      <a:pt x="308" y="0"/>
                    </a:lnTo>
                    <a:lnTo>
                      <a:pt x="308" y="9"/>
                    </a:lnTo>
                    <a:lnTo>
                      <a:pt x="9" y="366"/>
                    </a:lnTo>
                    <a:lnTo>
                      <a:pt x="0" y="366"/>
                    </a:lnTo>
                    <a:close/>
                  </a:path>
                </a:pathLst>
              </a:custGeom>
              <a:solidFill>
                <a:srgbClr val="5F7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8" name="Freeform 552"/>
              <p:cNvSpPr>
                <a:spLocks/>
              </p:cNvSpPr>
              <p:nvPr userDrawn="1"/>
            </p:nvSpPr>
            <p:spPr bwMode="auto">
              <a:xfrm>
                <a:off x="5412" y="46"/>
                <a:ext cx="304" cy="362"/>
              </a:xfrm>
              <a:custGeom>
                <a:avLst/>
                <a:gdLst>
                  <a:gd name="T0" fmla="*/ 0 w 304"/>
                  <a:gd name="T1" fmla="*/ 362 h 362"/>
                  <a:gd name="T2" fmla="*/ 304 w 304"/>
                  <a:gd name="T3" fmla="*/ 0 h 362"/>
                  <a:gd name="T4" fmla="*/ 304 w 304"/>
                  <a:gd name="T5" fmla="*/ 11 h 362"/>
                  <a:gd name="T6" fmla="*/ 9 w 304"/>
                  <a:gd name="T7" fmla="*/ 362 h 362"/>
                  <a:gd name="T8" fmla="*/ 0 w 304"/>
                  <a:gd name="T9" fmla="*/ 362 h 3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362">
                    <a:moveTo>
                      <a:pt x="0" y="362"/>
                    </a:moveTo>
                    <a:lnTo>
                      <a:pt x="304" y="0"/>
                    </a:lnTo>
                    <a:lnTo>
                      <a:pt x="304" y="11"/>
                    </a:lnTo>
                    <a:lnTo>
                      <a:pt x="9" y="362"/>
                    </a:lnTo>
                    <a:lnTo>
                      <a:pt x="0" y="362"/>
                    </a:lnTo>
                    <a:close/>
                  </a:path>
                </a:pathLst>
              </a:custGeom>
              <a:solidFill>
                <a:srgbClr val="5F7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9" name="Freeform 553"/>
              <p:cNvSpPr>
                <a:spLocks/>
              </p:cNvSpPr>
              <p:nvPr userDrawn="1"/>
            </p:nvSpPr>
            <p:spPr bwMode="auto">
              <a:xfrm>
                <a:off x="5417" y="51"/>
                <a:ext cx="299" cy="357"/>
              </a:xfrm>
              <a:custGeom>
                <a:avLst/>
                <a:gdLst>
                  <a:gd name="T0" fmla="*/ 0 w 299"/>
                  <a:gd name="T1" fmla="*/ 357 h 357"/>
                  <a:gd name="T2" fmla="*/ 299 w 299"/>
                  <a:gd name="T3" fmla="*/ 0 h 357"/>
                  <a:gd name="T4" fmla="*/ 299 w 299"/>
                  <a:gd name="T5" fmla="*/ 10 h 357"/>
                  <a:gd name="T6" fmla="*/ 8 w 299"/>
                  <a:gd name="T7" fmla="*/ 357 h 357"/>
                  <a:gd name="T8" fmla="*/ 0 w 299"/>
                  <a:gd name="T9" fmla="*/ 357 h 3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9" h="357">
                    <a:moveTo>
                      <a:pt x="0" y="357"/>
                    </a:moveTo>
                    <a:lnTo>
                      <a:pt x="299" y="0"/>
                    </a:lnTo>
                    <a:lnTo>
                      <a:pt x="299" y="10"/>
                    </a:lnTo>
                    <a:lnTo>
                      <a:pt x="8" y="357"/>
                    </a:lnTo>
                    <a:lnTo>
                      <a:pt x="0" y="357"/>
                    </a:lnTo>
                    <a:close/>
                  </a:path>
                </a:pathLst>
              </a:custGeom>
              <a:solidFill>
                <a:srgbClr val="5D7D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0" name="Freeform 554"/>
              <p:cNvSpPr>
                <a:spLocks/>
              </p:cNvSpPr>
              <p:nvPr userDrawn="1"/>
            </p:nvSpPr>
            <p:spPr bwMode="auto">
              <a:xfrm>
                <a:off x="5421" y="57"/>
                <a:ext cx="295" cy="351"/>
              </a:xfrm>
              <a:custGeom>
                <a:avLst/>
                <a:gdLst>
                  <a:gd name="T0" fmla="*/ 0 w 295"/>
                  <a:gd name="T1" fmla="*/ 351 h 351"/>
                  <a:gd name="T2" fmla="*/ 295 w 295"/>
                  <a:gd name="T3" fmla="*/ 0 h 351"/>
                  <a:gd name="T4" fmla="*/ 295 w 295"/>
                  <a:gd name="T5" fmla="*/ 9 h 351"/>
                  <a:gd name="T6" fmla="*/ 8 w 295"/>
                  <a:gd name="T7" fmla="*/ 351 h 351"/>
                  <a:gd name="T8" fmla="*/ 0 w 295"/>
                  <a:gd name="T9" fmla="*/ 351 h 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5" h="351">
                    <a:moveTo>
                      <a:pt x="0" y="351"/>
                    </a:moveTo>
                    <a:lnTo>
                      <a:pt x="295" y="0"/>
                    </a:lnTo>
                    <a:lnTo>
                      <a:pt x="295" y="9"/>
                    </a:lnTo>
                    <a:lnTo>
                      <a:pt x="8" y="351"/>
                    </a:lnTo>
                    <a:lnTo>
                      <a:pt x="0" y="351"/>
                    </a:lnTo>
                    <a:close/>
                  </a:path>
                </a:pathLst>
              </a:custGeom>
              <a:solidFill>
                <a:srgbClr val="5C7D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1" name="Freeform 555"/>
              <p:cNvSpPr>
                <a:spLocks/>
              </p:cNvSpPr>
              <p:nvPr userDrawn="1"/>
            </p:nvSpPr>
            <p:spPr bwMode="auto">
              <a:xfrm>
                <a:off x="5425" y="61"/>
                <a:ext cx="291" cy="347"/>
              </a:xfrm>
              <a:custGeom>
                <a:avLst/>
                <a:gdLst>
                  <a:gd name="T0" fmla="*/ 0 w 291"/>
                  <a:gd name="T1" fmla="*/ 347 h 347"/>
                  <a:gd name="T2" fmla="*/ 291 w 291"/>
                  <a:gd name="T3" fmla="*/ 0 h 347"/>
                  <a:gd name="T4" fmla="*/ 291 w 291"/>
                  <a:gd name="T5" fmla="*/ 10 h 347"/>
                  <a:gd name="T6" fmla="*/ 8 w 291"/>
                  <a:gd name="T7" fmla="*/ 347 h 347"/>
                  <a:gd name="T8" fmla="*/ 0 w 291"/>
                  <a:gd name="T9" fmla="*/ 347 h 3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347">
                    <a:moveTo>
                      <a:pt x="0" y="347"/>
                    </a:moveTo>
                    <a:lnTo>
                      <a:pt x="291" y="0"/>
                    </a:lnTo>
                    <a:lnTo>
                      <a:pt x="291" y="10"/>
                    </a:lnTo>
                    <a:lnTo>
                      <a:pt x="8" y="347"/>
                    </a:lnTo>
                    <a:lnTo>
                      <a:pt x="0" y="347"/>
                    </a:lnTo>
                    <a:close/>
                  </a:path>
                </a:pathLst>
              </a:custGeom>
              <a:solidFill>
                <a:srgbClr val="5A7B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2" name="Freeform 556"/>
              <p:cNvSpPr>
                <a:spLocks/>
              </p:cNvSpPr>
              <p:nvPr userDrawn="1"/>
            </p:nvSpPr>
            <p:spPr bwMode="auto">
              <a:xfrm>
                <a:off x="5429" y="66"/>
                <a:ext cx="287" cy="342"/>
              </a:xfrm>
              <a:custGeom>
                <a:avLst/>
                <a:gdLst>
                  <a:gd name="T0" fmla="*/ 0 w 287"/>
                  <a:gd name="T1" fmla="*/ 342 h 342"/>
                  <a:gd name="T2" fmla="*/ 287 w 287"/>
                  <a:gd name="T3" fmla="*/ 0 h 342"/>
                  <a:gd name="T4" fmla="*/ 287 w 287"/>
                  <a:gd name="T5" fmla="*/ 9 h 342"/>
                  <a:gd name="T6" fmla="*/ 8 w 287"/>
                  <a:gd name="T7" fmla="*/ 342 h 342"/>
                  <a:gd name="T8" fmla="*/ 0 w 287"/>
                  <a:gd name="T9" fmla="*/ 342 h 3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7" h="342">
                    <a:moveTo>
                      <a:pt x="0" y="342"/>
                    </a:moveTo>
                    <a:lnTo>
                      <a:pt x="287" y="0"/>
                    </a:lnTo>
                    <a:lnTo>
                      <a:pt x="287" y="9"/>
                    </a:lnTo>
                    <a:lnTo>
                      <a:pt x="8" y="342"/>
                    </a:lnTo>
                    <a:lnTo>
                      <a:pt x="0" y="342"/>
                    </a:lnTo>
                    <a:close/>
                  </a:path>
                </a:pathLst>
              </a:custGeom>
              <a:solidFill>
                <a:srgbClr val="5A7B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3" name="Freeform 557"/>
              <p:cNvSpPr>
                <a:spLocks/>
              </p:cNvSpPr>
              <p:nvPr userDrawn="1"/>
            </p:nvSpPr>
            <p:spPr bwMode="auto">
              <a:xfrm>
                <a:off x="5433" y="71"/>
                <a:ext cx="283" cy="337"/>
              </a:xfrm>
              <a:custGeom>
                <a:avLst/>
                <a:gdLst>
                  <a:gd name="T0" fmla="*/ 0 w 283"/>
                  <a:gd name="T1" fmla="*/ 337 h 337"/>
                  <a:gd name="T2" fmla="*/ 283 w 283"/>
                  <a:gd name="T3" fmla="*/ 0 h 337"/>
                  <a:gd name="T4" fmla="*/ 283 w 283"/>
                  <a:gd name="T5" fmla="*/ 9 h 337"/>
                  <a:gd name="T6" fmla="*/ 8 w 283"/>
                  <a:gd name="T7" fmla="*/ 337 h 337"/>
                  <a:gd name="T8" fmla="*/ 0 w 283"/>
                  <a:gd name="T9" fmla="*/ 337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3" h="337">
                    <a:moveTo>
                      <a:pt x="0" y="337"/>
                    </a:moveTo>
                    <a:lnTo>
                      <a:pt x="283" y="0"/>
                    </a:lnTo>
                    <a:lnTo>
                      <a:pt x="283" y="9"/>
                    </a:lnTo>
                    <a:lnTo>
                      <a:pt x="8" y="337"/>
                    </a:lnTo>
                    <a:lnTo>
                      <a:pt x="0" y="337"/>
                    </a:lnTo>
                    <a:close/>
                  </a:path>
                </a:pathLst>
              </a:custGeom>
              <a:solidFill>
                <a:srgbClr val="5879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4" name="Freeform 558"/>
              <p:cNvSpPr>
                <a:spLocks/>
              </p:cNvSpPr>
              <p:nvPr userDrawn="1"/>
            </p:nvSpPr>
            <p:spPr bwMode="auto">
              <a:xfrm>
                <a:off x="5437" y="75"/>
                <a:ext cx="279" cy="333"/>
              </a:xfrm>
              <a:custGeom>
                <a:avLst/>
                <a:gdLst>
                  <a:gd name="T0" fmla="*/ 0 w 279"/>
                  <a:gd name="T1" fmla="*/ 333 h 333"/>
                  <a:gd name="T2" fmla="*/ 279 w 279"/>
                  <a:gd name="T3" fmla="*/ 0 h 333"/>
                  <a:gd name="T4" fmla="*/ 279 w 279"/>
                  <a:gd name="T5" fmla="*/ 11 h 333"/>
                  <a:gd name="T6" fmla="*/ 8 w 279"/>
                  <a:gd name="T7" fmla="*/ 333 h 333"/>
                  <a:gd name="T8" fmla="*/ 0 w 279"/>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333">
                    <a:moveTo>
                      <a:pt x="0" y="333"/>
                    </a:moveTo>
                    <a:lnTo>
                      <a:pt x="279" y="0"/>
                    </a:lnTo>
                    <a:lnTo>
                      <a:pt x="279" y="11"/>
                    </a:lnTo>
                    <a:lnTo>
                      <a:pt x="8" y="333"/>
                    </a:lnTo>
                    <a:lnTo>
                      <a:pt x="0" y="333"/>
                    </a:lnTo>
                    <a:close/>
                  </a:path>
                </a:pathLst>
              </a:custGeom>
              <a:solidFill>
                <a:srgbClr val="5779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5" name="Freeform 559"/>
              <p:cNvSpPr>
                <a:spLocks/>
              </p:cNvSpPr>
              <p:nvPr userDrawn="1"/>
            </p:nvSpPr>
            <p:spPr bwMode="auto">
              <a:xfrm>
                <a:off x="5441" y="80"/>
                <a:ext cx="275" cy="328"/>
              </a:xfrm>
              <a:custGeom>
                <a:avLst/>
                <a:gdLst>
                  <a:gd name="T0" fmla="*/ 0 w 275"/>
                  <a:gd name="T1" fmla="*/ 328 h 328"/>
                  <a:gd name="T2" fmla="*/ 275 w 275"/>
                  <a:gd name="T3" fmla="*/ 0 h 328"/>
                  <a:gd name="T4" fmla="*/ 275 w 275"/>
                  <a:gd name="T5" fmla="*/ 10 h 328"/>
                  <a:gd name="T6" fmla="*/ 8 w 275"/>
                  <a:gd name="T7" fmla="*/ 328 h 328"/>
                  <a:gd name="T8" fmla="*/ 0 w 275"/>
                  <a:gd name="T9" fmla="*/ 328 h 3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328">
                    <a:moveTo>
                      <a:pt x="0" y="328"/>
                    </a:moveTo>
                    <a:lnTo>
                      <a:pt x="275" y="0"/>
                    </a:lnTo>
                    <a:lnTo>
                      <a:pt x="275" y="10"/>
                    </a:lnTo>
                    <a:lnTo>
                      <a:pt x="8" y="328"/>
                    </a:lnTo>
                    <a:lnTo>
                      <a:pt x="0" y="328"/>
                    </a:lnTo>
                    <a:close/>
                  </a:path>
                </a:pathLst>
              </a:custGeom>
              <a:solidFill>
                <a:srgbClr val="5577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6" name="Freeform 560"/>
              <p:cNvSpPr>
                <a:spLocks/>
              </p:cNvSpPr>
              <p:nvPr userDrawn="1"/>
            </p:nvSpPr>
            <p:spPr bwMode="auto">
              <a:xfrm>
                <a:off x="5445" y="86"/>
                <a:ext cx="271" cy="322"/>
              </a:xfrm>
              <a:custGeom>
                <a:avLst/>
                <a:gdLst>
                  <a:gd name="T0" fmla="*/ 0 w 271"/>
                  <a:gd name="T1" fmla="*/ 322 h 322"/>
                  <a:gd name="T2" fmla="*/ 271 w 271"/>
                  <a:gd name="T3" fmla="*/ 0 h 322"/>
                  <a:gd name="T4" fmla="*/ 271 w 271"/>
                  <a:gd name="T5" fmla="*/ 9 h 322"/>
                  <a:gd name="T6" fmla="*/ 8 w 271"/>
                  <a:gd name="T7" fmla="*/ 322 h 322"/>
                  <a:gd name="T8" fmla="*/ 0 w 271"/>
                  <a:gd name="T9" fmla="*/ 322 h 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1" h="322">
                    <a:moveTo>
                      <a:pt x="0" y="322"/>
                    </a:moveTo>
                    <a:lnTo>
                      <a:pt x="271" y="0"/>
                    </a:lnTo>
                    <a:lnTo>
                      <a:pt x="271" y="9"/>
                    </a:lnTo>
                    <a:lnTo>
                      <a:pt x="8" y="322"/>
                    </a:lnTo>
                    <a:lnTo>
                      <a:pt x="0" y="322"/>
                    </a:lnTo>
                    <a:close/>
                  </a:path>
                </a:pathLst>
              </a:custGeom>
              <a:solidFill>
                <a:srgbClr val="5477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7" name="Freeform 561"/>
              <p:cNvSpPr>
                <a:spLocks/>
              </p:cNvSpPr>
              <p:nvPr userDrawn="1"/>
            </p:nvSpPr>
            <p:spPr bwMode="auto">
              <a:xfrm>
                <a:off x="5449" y="90"/>
                <a:ext cx="267" cy="318"/>
              </a:xfrm>
              <a:custGeom>
                <a:avLst/>
                <a:gdLst>
                  <a:gd name="T0" fmla="*/ 0 w 267"/>
                  <a:gd name="T1" fmla="*/ 318 h 318"/>
                  <a:gd name="T2" fmla="*/ 267 w 267"/>
                  <a:gd name="T3" fmla="*/ 0 h 318"/>
                  <a:gd name="T4" fmla="*/ 267 w 267"/>
                  <a:gd name="T5" fmla="*/ 10 h 318"/>
                  <a:gd name="T6" fmla="*/ 8 w 267"/>
                  <a:gd name="T7" fmla="*/ 318 h 318"/>
                  <a:gd name="T8" fmla="*/ 0 w 267"/>
                  <a:gd name="T9" fmla="*/ 318 h 3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7" h="318">
                    <a:moveTo>
                      <a:pt x="0" y="318"/>
                    </a:moveTo>
                    <a:lnTo>
                      <a:pt x="267" y="0"/>
                    </a:lnTo>
                    <a:lnTo>
                      <a:pt x="267" y="10"/>
                    </a:lnTo>
                    <a:lnTo>
                      <a:pt x="8" y="318"/>
                    </a:lnTo>
                    <a:lnTo>
                      <a:pt x="0" y="318"/>
                    </a:lnTo>
                    <a:close/>
                  </a:path>
                </a:pathLst>
              </a:custGeom>
              <a:solidFill>
                <a:srgbClr val="5375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8" name="Freeform 562"/>
              <p:cNvSpPr>
                <a:spLocks/>
              </p:cNvSpPr>
              <p:nvPr userDrawn="1"/>
            </p:nvSpPr>
            <p:spPr bwMode="auto">
              <a:xfrm>
                <a:off x="5453" y="95"/>
                <a:ext cx="263" cy="313"/>
              </a:xfrm>
              <a:custGeom>
                <a:avLst/>
                <a:gdLst>
                  <a:gd name="T0" fmla="*/ 0 w 263"/>
                  <a:gd name="T1" fmla="*/ 313 h 313"/>
                  <a:gd name="T2" fmla="*/ 263 w 263"/>
                  <a:gd name="T3" fmla="*/ 0 h 313"/>
                  <a:gd name="T4" fmla="*/ 263 w 263"/>
                  <a:gd name="T5" fmla="*/ 9 h 313"/>
                  <a:gd name="T6" fmla="*/ 8 w 263"/>
                  <a:gd name="T7" fmla="*/ 313 h 313"/>
                  <a:gd name="T8" fmla="*/ 0 w 263"/>
                  <a:gd name="T9" fmla="*/ 313 h 3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3" h="313">
                    <a:moveTo>
                      <a:pt x="0" y="313"/>
                    </a:moveTo>
                    <a:lnTo>
                      <a:pt x="263" y="0"/>
                    </a:lnTo>
                    <a:lnTo>
                      <a:pt x="263" y="9"/>
                    </a:lnTo>
                    <a:lnTo>
                      <a:pt x="8" y="313"/>
                    </a:lnTo>
                    <a:lnTo>
                      <a:pt x="0" y="313"/>
                    </a:lnTo>
                    <a:close/>
                  </a:path>
                </a:pathLst>
              </a:custGeom>
              <a:solidFill>
                <a:srgbClr val="5275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9" name="Freeform 563"/>
              <p:cNvSpPr>
                <a:spLocks/>
              </p:cNvSpPr>
              <p:nvPr userDrawn="1"/>
            </p:nvSpPr>
            <p:spPr bwMode="auto">
              <a:xfrm>
                <a:off x="5457" y="100"/>
                <a:ext cx="259" cy="308"/>
              </a:xfrm>
              <a:custGeom>
                <a:avLst/>
                <a:gdLst>
                  <a:gd name="T0" fmla="*/ 0 w 259"/>
                  <a:gd name="T1" fmla="*/ 308 h 308"/>
                  <a:gd name="T2" fmla="*/ 259 w 259"/>
                  <a:gd name="T3" fmla="*/ 0 h 308"/>
                  <a:gd name="T4" fmla="*/ 259 w 259"/>
                  <a:gd name="T5" fmla="*/ 9 h 308"/>
                  <a:gd name="T6" fmla="*/ 8 w 259"/>
                  <a:gd name="T7" fmla="*/ 308 h 308"/>
                  <a:gd name="T8" fmla="*/ 0 w 259"/>
                  <a:gd name="T9" fmla="*/ 308 h 3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9" h="308">
                    <a:moveTo>
                      <a:pt x="0" y="308"/>
                    </a:moveTo>
                    <a:lnTo>
                      <a:pt x="259" y="0"/>
                    </a:lnTo>
                    <a:lnTo>
                      <a:pt x="259" y="9"/>
                    </a:lnTo>
                    <a:lnTo>
                      <a:pt x="8" y="308"/>
                    </a:lnTo>
                    <a:lnTo>
                      <a:pt x="0" y="308"/>
                    </a:lnTo>
                    <a:close/>
                  </a:path>
                </a:pathLst>
              </a:custGeom>
              <a:solidFill>
                <a:srgbClr val="5073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0" name="Freeform 564"/>
              <p:cNvSpPr>
                <a:spLocks/>
              </p:cNvSpPr>
              <p:nvPr userDrawn="1"/>
            </p:nvSpPr>
            <p:spPr bwMode="auto">
              <a:xfrm>
                <a:off x="5461" y="104"/>
                <a:ext cx="255" cy="304"/>
              </a:xfrm>
              <a:custGeom>
                <a:avLst/>
                <a:gdLst>
                  <a:gd name="T0" fmla="*/ 0 w 255"/>
                  <a:gd name="T1" fmla="*/ 304 h 304"/>
                  <a:gd name="T2" fmla="*/ 255 w 255"/>
                  <a:gd name="T3" fmla="*/ 0 h 304"/>
                  <a:gd name="T4" fmla="*/ 255 w 255"/>
                  <a:gd name="T5" fmla="*/ 11 h 304"/>
                  <a:gd name="T6" fmla="*/ 8 w 255"/>
                  <a:gd name="T7" fmla="*/ 304 h 304"/>
                  <a:gd name="T8" fmla="*/ 0 w 255"/>
                  <a:gd name="T9" fmla="*/ 304 h 3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5" h="304">
                    <a:moveTo>
                      <a:pt x="0" y="304"/>
                    </a:moveTo>
                    <a:lnTo>
                      <a:pt x="255" y="0"/>
                    </a:lnTo>
                    <a:lnTo>
                      <a:pt x="255" y="11"/>
                    </a:lnTo>
                    <a:lnTo>
                      <a:pt x="8" y="304"/>
                    </a:lnTo>
                    <a:lnTo>
                      <a:pt x="0" y="304"/>
                    </a:lnTo>
                    <a:close/>
                  </a:path>
                </a:pathLst>
              </a:custGeom>
              <a:solidFill>
                <a:srgbClr val="4F73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1" name="Freeform 565"/>
              <p:cNvSpPr>
                <a:spLocks/>
              </p:cNvSpPr>
              <p:nvPr userDrawn="1"/>
            </p:nvSpPr>
            <p:spPr bwMode="auto">
              <a:xfrm>
                <a:off x="5465" y="109"/>
                <a:ext cx="251" cy="299"/>
              </a:xfrm>
              <a:custGeom>
                <a:avLst/>
                <a:gdLst>
                  <a:gd name="T0" fmla="*/ 0 w 251"/>
                  <a:gd name="T1" fmla="*/ 299 h 299"/>
                  <a:gd name="T2" fmla="*/ 251 w 251"/>
                  <a:gd name="T3" fmla="*/ 0 h 299"/>
                  <a:gd name="T4" fmla="*/ 251 w 251"/>
                  <a:gd name="T5" fmla="*/ 10 h 299"/>
                  <a:gd name="T6" fmla="*/ 8 w 251"/>
                  <a:gd name="T7" fmla="*/ 299 h 299"/>
                  <a:gd name="T8" fmla="*/ 0 w 251"/>
                  <a:gd name="T9" fmla="*/ 299 h 2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1" h="299">
                    <a:moveTo>
                      <a:pt x="0" y="299"/>
                    </a:moveTo>
                    <a:lnTo>
                      <a:pt x="251" y="0"/>
                    </a:lnTo>
                    <a:lnTo>
                      <a:pt x="251" y="10"/>
                    </a:lnTo>
                    <a:lnTo>
                      <a:pt x="8" y="299"/>
                    </a:lnTo>
                    <a:lnTo>
                      <a:pt x="0" y="299"/>
                    </a:lnTo>
                    <a:close/>
                  </a:path>
                </a:pathLst>
              </a:custGeom>
              <a:solidFill>
                <a:srgbClr val="4E71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2" name="Freeform 566"/>
              <p:cNvSpPr>
                <a:spLocks/>
              </p:cNvSpPr>
              <p:nvPr userDrawn="1"/>
            </p:nvSpPr>
            <p:spPr bwMode="auto">
              <a:xfrm>
                <a:off x="5469" y="115"/>
                <a:ext cx="247" cy="293"/>
              </a:xfrm>
              <a:custGeom>
                <a:avLst/>
                <a:gdLst>
                  <a:gd name="T0" fmla="*/ 0 w 247"/>
                  <a:gd name="T1" fmla="*/ 293 h 293"/>
                  <a:gd name="T2" fmla="*/ 247 w 247"/>
                  <a:gd name="T3" fmla="*/ 0 h 293"/>
                  <a:gd name="T4" fmla="*/ 247 w 247"/>
                  <a:gd name="T5" fmla="*/ 9 h 293"/>
                  <a:gd name="T6" fmla="*/ 9 w 247"/>
                  <a:gd name="T7" fmla="*/ 293 h 293"/>
                  <a:gd name="T8" fmla="*/ 0 w 247"/>
                  <a:gd name="T9" fmla="*/ 293 h 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7" h="293">
                    <a:moveTo>
                      <a:pt x="0" y="293"/>
                    </a:moveTo>
                    <a:lnTo>
                      <a:pt x="247" y="0"/>
                    </a:lnTo>
                    <a:lnTo>
                      <a:pt x="247" y="9"/>
                    </a:lnTo>
                    <a:lnTo>
                      <a:pt x="9" y="293"/>
                    </a:lnTo>
                    <a:lnTo>
                      <a:pt x="0" y="293"/>
                    </a:lnTo>
                    <a:close/>
                  </a:path>
                </a:pathLst>
              </a:custGeom>
              <a:solidFill>
                <a:srgbClr val="4D71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3" name="Freeform 567"/>
              <p:cNvSpPr>
                <a:spLocks/>
              </p:cNvSpPr>
              <p:nvPr userDrawn="1"/>
            </p:nvSpPr>
            <p:spPr bwMode="auto">
              <a:xfrm>
                <a:off x="5473" y="119"/>
                <a:ext cx="243" cy="289"/>
              </a:xfrm>
              <a:custGeom>
                <a:avLst/>
                <a:gdLst>
                  <a:gd name="T0" fmla="*/ 0 w 243"/>
                  <a:gd name="T1" fmla="*/ 289 h 289"/>
                  <a:gd name="T2" fmla="*/ 243 w 243"/>
                  <a:gd name="T3" fmla="*/ 0 h 289"/>
                  <a:gd name="T4" fmla="*/ 243 w 243"/>
                  <a:gd name="T5" fmla="*/ 10 h 289"/>
                  <a:gd name="T6" fmla="*/ 9 w 243"/>
                  <a:gd name="T7" fmla="*/ 289 h 289"/>
                  <a:gd name="T8" fmla="*/ 0 w 243"/>
                  <a:gd name="T9" fmla="*/ 289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 h="289">
                    <a:moveTo>
                      <a:pt x="0" y="289"/>
                    </a:moveTo>
                    <a:lnTo>
                      <a:pt x="243" y="0"/>
                    </a:lnTo>
                    <a:lnTo>
                      <a:pt x="243" y="10"/>
                    </a:lnTo>
                    <a:lnTo>
                      <a:pt x="9" y="289"/>
                    </a:lnTo>
                    <a:lnTo>
                      <a:pt x="0" y="289"/>
                    </a:lnTo>
                    <a:close/>
                  </a:path>
                </a:pathLst>
              </a:custGeom>
              <a:solidFill>
                <a:srgbClr val="4B6F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4" name="Freeform 568"/>
              <p:cNvSpPr>
                <a:spLocks/>
              </p:cNvSpPr>
              <p:nvPr userDrawn="1"/>
            </p:nvSpPr>
            <p:spPr bwMode="auto">
              <a:xfrm>
                <a:off x="5478" y="124"/>
                <a:ext cx="238" cy="284"/>
              </a:xfrm>
              <a:custGeom>
                <a:avLst/>
                <a:gdLst>
                  <a:gd name="T0" fmla="*/ 0 w 238"/>
                  <a:gd name="T1" fmla="*/ 284 h 284"/>
                  <a:gd name="T2" fmla="*/ 238 w 238"/>
                  <a:gd name="T3" fmla="*/ 0 h 284"/>
                  <a:gd name="T4" fmla="*/ 238 w 238"/>
                  <a:gd name="T5" fmla="*/ 9 h 284"/>
                  <a:gd name="T6" fmla="*/ 8 w 238"/>
                  <a:gd name="T7" fmla="*/ 284 h 284"/>
                  <a:gd name="T8" fmla="*/ 0 w 238"/>
                  <a:gd name="T9" fmla="*/ 284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 h="284">
                    <a:moveTo>
                      <a:pt x="0" y="284"/>
                    </a:moveTo>
                    <a:lnTo>
                      <a:pt x="238" y="0"/>
                    </a:lnTo>
                    <a:lnTo>
                      <a:pt x="238" y="9"/>
                    </a:lnTo>
                    <a:lnTo>
                      <a:pt x="8" y="284"/>
                    </a:lnTo>
                    <a:lnTo>
                      <a:pt x="0" y="284"/>
                    </a:lnTo>
                    <a:close/>
                  </a:path>
                </a:pathLst>
              </a:custGeom>
              <a:solidFill>
                <a:srgbClr val="4A6F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5" name="Freeform 569"/>
              <p:cNvSpPr>
                <a:spLocks/>
              </p:cNvSpPr>
              <p:nvPr userDrawn="1"/>
            </p:nvSpPr>
            <p:spPr bwMode="auto">
              <a:xfrm>
                <a:off x="5482" y="129"/>
                <a:ext cx="234" cy="279"/>
              </a:xfrm>
              <a:custGeom>
                <a:avLst/>
                <a:gdLst>
                  <a:gd name="T0" fmla="*/ 0 w 234"/>
                  <a:gd name="T1" fmla="*/ 279 h 279"/>
                  <a:gd name="T2" fmla="*/ 234 w 234"/>
                  <a:gd name="T3" fmla="*/ 0 h 279"/>
                  <a:gd name="T4" fmla="*/ 234 w 234"/>
                  <a:gd name="T5" fmla="*/ 10 h 279"/>
                  <a:gd name="T6" fmla="*/ 8 w 234"/>
                  <a:gd name="T7" fmla="*/ 279 h 279"/>
                  <a:gd name="T8" fmla="*/ 0 w 234"/>
                  <a:gd name="T9" fmla="*/ 279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 h="279">
                    <a:moveTo>
                      <a:pt x="0" y="279"/>
                    </a:moveTo>
                    <a:lnTo>
                      <a:pt x="234" y="0"/>
                    </a:lnTo>
                    <a:lnTo>
                      <a:pt x="234" y="10"/>
                    </a:lnTo>
                    <a:lnTo>
                      <a:pt x="8" y="279"/>
                    </a:lnTo>
                    <a:lnTo>
                      <a:pt x="0" y="279"/>
                    </a:lnTo>
                    <a:close/>
                  </a:path>
                </a:pathLst>
              </a:custGeom>
              <a:solidFill>
                <a:srgbClr val="496D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6" name="Freeform 570"/>
              <p:cNvSpPr>
                <a:spLocks/>
              </p:cNvSpPr>
              <p:nvPr userDrawn="1"/>
            </p:nvSpPr>
            <p:spPr bwMode="auto">
              <a:xfrm>
                <a:off x="5486" y="133"/>
                <a:ext cx="230" cy="275"/>
              </a:xfrm>
              <a:custGeom>
                <a:avLst/>
                <a:gdLst>
                  <a:gd name="T0" fmla="*/ 0 w 230"/>
                  <a:gd name="T1" fmla="*/ 275 h 275"/>
                  <a:gd name="T2" fmla="*/ 230 w 230"/>
                  <a:gd name="T3" fmla="*/ 0 h 275"/>
                  <a:gd name="T4" fmla="*/ 230 w 230"/>
                  <a:gd name="T5" fmla="*/ 9 h 275"/>
                  <a:gd name="T6" fmla="*/ 8 w 230"/>
                  <a:gd name="T7" fmla="*/ 275 h 275"/>
                  <a:gd name="T8" fmla="*/ 0 w 230"/>
                  <a:gd name="T9" fmla="*/ 275 h 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0" h="275">
                    <a:moveTo>
                      <a:pt x="0" y="275"/>
                    </a:moveTo>
                    <a:lnTo>
                      <a:pt x="230" y="0"/>
                    </a:lnTo>
                    <a:lnTo>
                      <a:pt x="230" y="9"/>
                    </a:lnTo>
                    <a:lnTo>
                      <a:pt x="8" y="275"/>
                    </a:lnTo>
                    <a:lnTo>
                      <a:pt x="0" y="275"/>
                    </a:lnTo>
                    <a:close/>
                  </a:path>
                </a:pathLst>
              </a:custGeom>
              <a:solidFill>
                <a:srgbClr val="486D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7" name="Freeform 571"/>
              <p:cNvSpPr>
                <a:spLocks/>
              </p:cNvSpPr>
              <p:nvPr userDrawn="1"/>
            </p:nvSpPr>
            <p:spPr bwMode="auto">
              <a:xfrm>
                <a:off x="5490" y="139"/>
                <a:ext cx="226" cy="269"/>
              </a:xfrm>
              <a:custGeom>
                <a:avLst/>
                <a:gdLst>
                  <a:gd name="T0" fmla="*/ 0 w 226"/>
                  <a:gd name="T1" fmla="*/ 269 h 269"/>
                  <a:gd name="T2" fmla="*/ 226 w 226"/>
                  <a:gd name="T3" fmla="*/ 0 h 269"/>
                  <a:gd name="T4" fmla="*/ 226 w 226"/>
                  <a:gd name="T5" fmla="*/ 9 h 269"/>
                  <a:gd name="T6" fmla="*/ 8 w 226"/>
                  <a:gd name="T7" fmla="*/ 269 h 269"/>
                  <a:gd name="T8" fmla="*/ 0 w 226"/>
                  <a:gd name="T9" fmla="*/ 269 h 2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6" h="269">
                    <a:moveTo>
                      <a:pt x="0" y="269"/>
                    </a:moveTo>
                    <a:lnTo>
                      <a:pt x="226" y="0"/>
                    </a:lnTo>
                    <a:lnTo>
                      <a:pt x="226" y="9"/>
                    </a:lnTo>
                    <a:lnTo>
                      <a:pt x="8" y="269"/>
                    </a:lnTo>
                    <a:lnTo>
                      <a:pt x="0" y="269"/>
                    </a:lnTo>
                    <a:close/>
                  </a:path>
                </a:pathLst>
              </a:custGeom>
              <a:solidFill>
                <a:srgbClr val="466B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8" name="Freeform 572"/>
              <p:cNvSpPr>
                <a:spLocks/>
              </p:cNvSpPr>
              <p:nvPr userDrawn="1"/>
            </p:nvSpPr>
            <p:spPr bwMode="auto">
              <a:xfrm>
                <a:off x="5494" y="142"/>
                <a:ext cx="222" cy="266"/>
              </a:xfrm>
              <a:custGeom>
                <a:avLst/>
                <a:gdLst>
                  <a:gd name="T0" fmla="*/ 0 w 222"/>
                  <a:gd name="T1" fmla="*/ 266 h 266"/>
                  <a:gd name="T2" fmla="*/ 222 w 222"/>
                  <a:gd name="T3" fmla="*/ 0 h 266"/>
                  <a:gd name="T4" fmla="*/ 222 w 222"/>
                  <a:gd name="T5" fmla="*/ 11 h 266"/>
                  <a:gd name="T6" fmla="*/ 8 w 222"/>
                  <a:gd name="T7" fmla="*/ 266 h 266"/>
                  <a:gd name="T8" fmla="*/ 0 w 222"/>
                  <a:gd name="T9" fmla="*/ 266 h 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266">
                    <a:moveTo>
                      <a:pt x="0" y="266"/>
                    </a:moveTo>
                    <a:lnTo>
                      <a:pt x="222" y="0"/>
                    </a:lnTo>
                    <a:lnTo>
                      <a:pt x="222" y="11"/>
                    </a:lnTo>
                    <a:lnTo>
                      <a:pt x="8" y="266"/>
                    </a:lnTo>
                    <a:lnTo>
                      <a:pt x="0" y="266"/>
                    </a:lnTo>
                    <a:close/>
                  </a:path>
                </a:pathLst>
              </a:custGeom>
              <a:solidFill>
                <a:srgbClr val="456B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9" name="Freeform 573"/>
              <p:cNvSpPr>
                <a:spLocks/>
              </p:cNvSpPr>
              <p:nvPr userDrawn="1"/>
            </p:nvSpPr>
            <p:spPr bwMode="auto">
              <a:xfrm>
                <a:off x="5498" y="148"/>
                <a:ext cx="218" cy="260"/>
              </a:xfrm>
              <a:custGeom>
                <a:avLst/>
                <a:gdLst>
                  <a:gd name="T0" fmla="*/ 0 w 218"/>
                  <a:gd name="T1" fmla="*/ 260 h 260"/>
                  <a:gd name="T2" fmla="*/ 218 w 218"/>
                  <a:gd name="T3" fmla="*/ 0 h 260"/>
                  <a:gd name="T4" fmla="*/ 218 w 218"/>
                  <a:gd name="T5" fmla="*/ 9 h 260"/>
                  <a:gd name="T6" fmla="*/ 7 w 218"/>
                  <a:gd name="T7" fmla="*/ 260 h 260"/>
                  <a:gd name="T8" fmla="*/ 0 w 218"/>
                  <a:gd name="T9" fmla="*/ 260 h 2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8" h="260">
                    <a:moveTo>
                      <a:pt x="0" y="260"/>
                    </a:moveTo>
                    <a:lnTo>
                      <a:pt x="218" y="0"/>
                    </a:lnTo>
                    <a:lnTo>
                      <a:pt x="218" y="9"/>
                    </a:lnTo>
                    <a:lnTo>
                      <a:pt x="7" y="260"/>
                    </a:lnTo>
                    <a:lnTo>
                      <a:pt x="0" y="260"/>
                    </a:lnTo>
                    <a:close/>
                  </a:path>
                </a:pathLst>
              </a:custGeom>
              <a:solidFill>
                <a:srgbClr val="4469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0" name="Freeform 574"/>
              <p:cNvSpPr>
                <a:spLocks/>
              </p:cNvSpPr>
              <p:nvPr userDrawn="1"/>
            </p:nvSpPr>
            <p:spPr bwMode="auto">
              <a:xfrm>
                <a:off x="5502" y="153"/>
                <a:ext cx="214" cy="255"/>
              </a:xfrm>
              <a:custGeom>
                <a:avLst/>
                <a:gdLst>
                  <a:gd name="T0" fmla="*/ 0 w 214"/>
                  <a:gd name="T1" fmla="*/ 255 h 255"/>
                  <a:gd name="T2" fmla="*/ 214 w 214"/>
                  <a:gd name="T3" fmla="*/ 0 h 255"/>
                  <a:gd name="T4" fmla="*/ 214 w 214"/>
                  <a:gd name="T5" fmla="*/ 9 h 255"/>
                  <a:gd name="T6" fmla="*/ 7 w 214"/>
                  <a:gd name="T7" fmla="*/ 255 h 255"/>
                  <a:gd name="T8" fmla="*/ 0 w 214"/>
                  <a:gd name="T9" fmla="*/ 255 h 2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 h="255">
                    <a:moveTo>
                      <a:pt x="0" y="255"/>
                    </a:moveTo>
                    <a:lnTo>
                      <a:pt x="214" y="0"/>
                    </a:lnTo>
                    <a:lnTo>
                      <a:pt x="214" y="9"/>
                    </a:lnTo>
                    <a:lnTo>
                      <a:pt x="7" y="255"/>
                    </a:lnTo>
                    <a:lnTo>
                      <a:pt x="0" y="255"/>
                    </a:lnTo>
                    <a:close/>
                  </a:path>
                </a:pathLst>
              </a:custGeom>
              <a:solidFill>
                <a:srgbClr val="4369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1" name="Freeform 575"/>
              <p:cNvSpPr>
                <a:spLocks/>
              </p:cNvSpPr>
              <p:nvPr userDrawn="1"/>
            </p:nvSpPr>
            <p:spPr bwMode="auto">
              <a:xfrm>
                <a:off x="5505" y="157"/>
                <a:ext cx="211" cy="251"/>
              </a:xfrm>
              <a:custGeom>
                <a:avLst/>
                <a:gdLst>
                  <a:gd name="T0" fmla="*/ 0 w 211"/>
                  <a:gd name="T1" fmla="*/ 251 h 251"/>
                  <a:gd name="T2" fmla="*/ 211 w 211"/>
                  <a:gd name="T3" fmla="*/ 0 h 251"/>
                  <a:gd name="T4" fmla="*/ 211 w 211"/>
                  <a:gd name="T5" fmla="*/ 11 h 251"/>
                  <a:gd name="T6" fmla="*/ 8 w 211"/>
                  <a:gd name="T7" fmla="*/ 251 h 251"/>
                  <a:gd name="T8" fmla="*/ 0 w 211"/>
                  <a:gd name="T9" fmla="*/ 251 h 2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251">
                    <a:moveTo>
                      <a:pt x="0" y="251"/>
                    </a:moveTo>
                    <a:lnTo>
                      <a:pt x="211" y="0"/>
                    </a:lnTo>
                    <a:lnTo>
                      <a:pt x="211" y="11"/>
                    </a:lnTo>
                    <a:lnTo>
                      <a:pt x="8" y="251"/>
                    </a:lnTo>
                    <a:lnTo>
                      <a:pt x="0" y="251"/>
                    </a:lnTo>
                    <a:close/>
                  </a:path>
                </a:pathLst>
              </a:custGeom>
              <a:solidFill>
                <a:srgbClr val="4167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2" name="Freeform 576"/>
              <p:cNvSpPr>
                <a:spLocks/>
              </p:cNvSpPr>
              <p:nvPr userDrawn="1"/>
            </p:nvSpPr>
            <p:spPr bwMode="auto">
              <a:xfrm>
                <a:off x="5509" y="162"/>
                <a:ext cx="207" cy="246"/>
              </a:xfrm>
              <a:custGeom>
                <a:avLst/>
                <a:gdLst>
                  <a:gd name="T0" fmla="*/ 0 w 207"/>
                  <a:gd name="T1" fmla="*/ 246 h 246"/>
                  <a:gd name="T2" fmla="*/ 207 w 207"/>
                  <a:gd name="T3" fmla="*/ 0 h 246"/>
                  <a:gd name="T4" fmla="*/ 207 w 207"/>
                  <a:gd name="T5" fmla="*/ 9 h 246"/>
                  <a:gd name="T6" fmla="*/ 8 w 207"/>
                  <a:gd name="T7" fmla="*/ 246 h 246"/>
                  <a:gd name="T8" fmla="*/ 0 w 207"/>
                  <a:gd name="T9" fmla="*/ 246 h 2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246">
                    <a:moveTo>
                      <a:pt x="0" y="246"/>
                    </a:moveTo>
                    <a:lnTo>
                      <a:pt x="207" y="0"/>
                    </a:lnTo>
                    <a:lnTo>
                      <a:pt x="207" y="9"/>
                    </a:lnTo>
                    <a:lnTo>
                      <a:pt x="8" y="246"/>
                    </a:lnTo>
                    <a:lnTo>
                      <a:pt x="0" y="246"/>
                    </a:lnTo>
                    <a:close/>
                  </a:path>
                </a:pathLst>
              </a:custGeom>
              <a:solidFill>
                <a:srgbClr val="4067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3" name="Freeform 577"/>
              <p:cNvSpPr>
                <a:spLocks/>
              </p:cNvSpPr>
              <p:nvPr userDrawn="1"/>
            </p:nvSpPr>
            <p:spPr bwMode="auto">
              <a:xfrm>
                <a:off x="5513" y="168"/>
                <a:ext cx="203" cy="240"/>
              </a:xfrm>
              <a:custGeom>
                <a:avLst/>
                <a:gdLst>
                  <a:gd name="T0" fmla="*/ 0 w 203"/>
                  <a:gd name="T1" fmla="*/ 240 h 240"/>
                  <a:gd name="T2" fmla="*/ 203 w 203"/>
                  <a:gd name="T3" fmla="*/ 0 h 240"/>
                  <a:gd name="T4" fmla="*/ 203 w 203"/>
                  <a:gd name="T5" fmla="*/ 9 h 240"/>
                  <a:gd name="T6" fmla="*/ 8 w 203"/>
                  <a:gd name="T7" fmla="*/ 240 h 240"/>
                  <a:gd name="T8" fmla="*/ 0 w 203"/>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3" h="240">
                    <a:moveTo>
                      <a:pt x="0" y="240"/>
                    </a:moveTo>
                    <a:lnTo>
                      <a:pt x="203" y="0"/>
                    </a:lnTo>
                    <a:lnTo>
                      <a:pt x="203" y="9"/>
                    </a:lnTo>
                    <a:lnTo>
                      <a:pt x="8" y="240"/>
                    </a:lnTo>
                    <a:lnTo>
                      <a:pt x="0" y="240"/>
                    </a:lnTo>
                    <a:close/>
                  </a:path>
                </a:pathLst>
              </a:custGeom>
              <a:solidFill>
                <a:srgbClr val="3F65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4" name="Freeform 578"/>
              <p:cNvSpPr>
                <a:spLocks/>
              </p:cNvSpPr>
              <p:nvPr userDrawn="1"/>
            </p:nvSpPr>
            <p:spPr bwMode="auto">
              <a:xfrm>
                <a:off x="5517" y="171"/>
                <a:ext cx="199" cy="237"/>
              </a:xfrm>
              <a:custGeom>
                <a:avLst/>
                <a:gdLst>
                  <a:gd name="T0" fmla="*/ 0 w 199"/>
                  <a:gd name="T1" fmla="*/ 237 h 237"/>
                  <a:gd name="T2" fmla="*/ 199 w 199"/>
                  <a:gd name="T3" fmla="*/ 0 h 237"/>
                  <a:gd name="T4" fmla="*/ 199 w 199"/>
                  <a:gd name="T5" fmla="*/ 11 h 237"/>
                  <a:gd name="T6" fmla="*/ 8 w 199"/>
                  <a:gd name="T7" fmla="*/ 237 h 237"/>
                  <a:gd name="T8" fmla="*/ 0 w 199"/>
                  <a:gd name="T9" fmla="*/ 237 h 2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9" h="237">
                    <a:moveTo>
                      <a:pt x="0" y="237"/>
                    </a:moveTo>
                    <a:lnTo>
                      <a:pt x="199" y="0"/>
                    </a:lnTo>
                    <a:lnTo>
                      <a:pt x="199" y="11"/>
                    </a:lnTo>
                    <a:lnTo>
                      <a:pt x="8" y="237"/>
                    </a:lnTo>
                    <a:lnTo>
                      <a:pt x="0" y="237"/>
                    </a:lnTo>
                    <a:close/>
                  </a:path>
                </a:pathLst>
              </a:custGeom>
              <a:solidFill>
                <a:srgbClr val="3E65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5" name="Freeform 579"/>
              <p:cNvSpPr>
                <a:spLocks/>
              </p:cNvSpPr>
              <p:nvPr userDrawn="1"/>
            </p:nvSpPr>
            <p:spPr bwMode="auto">
              <a:xfrm>
                <a:off x="5521" y="177"/>
                <a:ext cx="195" cy="231"/>
              </a:xfrm>
              <a:custGeom>
                <a:avLst/>
                <a:gdLst>
                  <a:gd name="T0" fmla="*/ 0 w 195"/>
                  <a:gd name="T1" fmla="*/ 231 h 231"/>
                  <a:gd name="T2" fmla="*/ 195 w 195"/>
                  <a:gd name="T3" fmla="*/ 0 h 231"/>
                  <a:gd name="T4" fmla="*/ 195 w 195"/>
                  <a:gd name="T5" fmla="*/ 9 h 231"/>
                  <a:gd name="T6" fmla="*/ 8 w 195"/>
                  <a:gd name="T7" fmla="*/ 231 h 231"/>
                  <a:gd name="T8" fmla="*/ 0 w 195"/>
                  <a:gd name="T9" fmla="*/ 231 h 2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5" h="231">
                    <a:moveTo>
                      <a:pt x="0" y="231"/>
                    </a:moveTo>
                    <a:lnTo>
                      <a:pt x="195" y="0"/>
                    </a:lnTo>
                    <a:lnTo>
                      <a:pt x="195" y="9"/>
                    </a:lnTo>
                    <a:lnTo>
                      <a:pt x="8" y="231"/>
                    </a:lnTo>
                    <a:lnTo>
                      <a:pt x="0" y="231"/>
                    </a:lnTo>
                    <a:close/>
                  </a:path>
                </a:pathLst>
              </a:custGeom>
              <a:solidFill>
                <a:srgbClr val="3C63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6" name="Freeform 580"/>
              <p:cNvSpPr>
                <a:spLocks/>
              </p:cNvSpPr>
              <p:nvPr userDrawn="1"/>
            </p:nvSpPr>
            <p:spPr bwMode="auto">
              <a:xfrm>
                <a:off x="5525" y="182"/>
                <a:ext cx="191" cy="226"/>
              </a:xfrm>
              <a:custGeom>
                <a:avLst/>
                <a:gdLst>
                  <a:gd name="T0" fmla="*/ 0 w 191"/>
                  <a:gd name="T1" fmla="*/ 226 h 226"/>
                  <a:gd name="T2" fmla="*/ 191 w 191"/>
                  <a:gd name="T3" fmla="*/ 0 h 226"/>
                  <a:gd name="T4" fmla="*/ 191 w 191"/>
                  <a:gd name="T5" fmla="*/ 9 h 226"/>
                  <a:gd name="T6" fmla="*/ 8 w 191"/>
                  <a:gd name="T7" fmla="*/ 226 h 226"/>
                  <a:gd name="T8" fmla="*/ 0 w 191"/>
                  <a:gd name="T9" fmla="*/ 226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 h="226">
                    <a:moveTo>
                      <a:pt x="0" y="226"/>
                    </a:moveTo>
                    <a:lnTo>
                      <a:pt x="191" y="0"/>
                    </a:lnTo>
                    <a:lnTo>
                      <a:pt x="191" y="9"/>
                    </a:lnTo>
                    <a:lnTo>
                      <a:pt x="8" y="226"/>
                    </a:lnTo>
                    <a:lnTo>
                      <a:pt x="0" y="226"/>
                    </a:lnTo>
                    <a:close/>
                  </a:path>
                </a:pathLst>
              </a:custGeom>
              <a:solidFill>
                <a:srgbClr val="3B63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7" name="Freeform 581"/>
              <p:cNvSpPr>
                <a:spLocks/>
              </p:cNvSpPr>
              <p:nvPr userDrawn="1"/>
            </p:nvSpPr>
            <p:spPr bwMode="auto">
              <a:xfrm>
                <a:off x="5529" y="186"/>
                <a:ext cx="187" cy="222"/>
              </a:xfrm>
              <a:custGeom>
                <a:avLst/>
                <a:gdLst>
                  <a:gd name="T0" fmla="*/ 0 w 187"/>
                  <a:gd name="T1" fmla="*/ 222 h 222"/>
                  <a:gd name="T2" fmla="*/ 187 w 187"/>
                  <a:gd name="T3" fmla="*/ 0 h 222"/>
                  <a:gd name="T4" fmla="*/ 187 w 187"/>
                  <a:gd name="T5" fmla="*/ 11 h 222"/>
                  <a:gd name="T6" fmla="*/ 9 w 187"/>
                  <a:gd name="T7" fmla="*/ 222 h 222"/>
                  <a:gd name="T8" fmla="*/ 0 w 187"/>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7" h="222">
                    <a:moveTo>
                      <a:pt x="0" y="222"/>
                    </a:moveTo>
                    <a:lnTo>
                      <a:pt x="187" y="0"/>
                    </a:lnTo>
                    <a:lnTo>
                      <a:pt x="187" y="11"/>
                    </a:lnTo>
                    <a:lnTo>
                      <a:pt x="9" y="222"/>
                    </a:lnTo>
                    <a:lnTo>
                      <a:pt x="0" y="222"/>
                    </a:lnTo>
                    <a:close/>
                  </a:path>
                </a:pathLst>
              </a:custGeom>
              <a:solidFill>
                <a:srgbClr val="3A61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8" name="Freeform 582"/>
              <p:cNvSpPr>
                <a:spLocks/>
              </p:cNvSpPr>
              <p:nvPr userDrawn="1"/>
            </p:nvSpPr>
            <p:spPr bwMode="auto">
              <a:xfrm>
                <a:off x="5533" y="191"/>
                <a:ext cx="183" cy="217"/>
              </a:xfrm>
              <a:custGeom>
                <a:avLst/>
                <a:gdLst>
                  <a:gd name="T0" fmla="*/ 0 w 183"/>
                  <a:gd name="T1" fmla="*/ 217 h 217"/>
                  <a:gd name="T2" fmla="*/ 183 w 183"/>
                  <a:gd name="T3" fmla="*/ 0 h 217"/>
                  <a:gd name="T4" fmla="*/ 183 w 183"/>
                  <a:gd name="T5" fmla="*/ 10 h 217"/>
                  <a:gd name="T6" fmla="*/ 9 w 183"/>
                  <a:gd name="T7" fmla="*/ 217 h 217"/>
                  <a:gd name="T8" fmla="*/ 0 w 183"/>
                  <a:gd name="T9" fmla="*/ 217 h 2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217">
                    <a:moveTo>
                      <a:pt x="0" y="217"/>
                    </a:moveTo>
                    <a:lnTo>
                      <a:pt x="183" y="0"/>
                    </a:lnTo>
                    <a:lnTo>
                      <a:pt x="183" y="10"/>
                    </a:lnTo>
                    <a:lnTo>
                      <a:pt x="9" y="217"/>
                    </a:lnTo>
                    <a:lnTo>
                      <a:pt x="0" y="217"/>
                    </a:lnTo>
                    <a:close/>
                  </a:path>
                </a:pathLst>
              </a:custGeom>
              <a:solidFill>
                <a:srgbClr val="3961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9" name="Freeform 583"/>
              <p:cNvSpPr>
                <a:spLocks/>
              </p:cNvSpPr>
              <p:nvPr userDrawn="1"/>
            </p:nvSpPr>
            <p:spPr bwMode="auto">
              <a:xfrm>
                <a:off x="5538" y="197"/>
                <a:ext cx="178" cy="211"/>
              </a:xfrm>
              <a:custGeom>
                <a:avLst/>
                <a:gdLst>
                  <a:gd name="T0" fmla="*/ 0 w 178"/>
                  <a:gd name="T1" fmla="*/ 211 h 211"/>
                  <a:gd name="T2" fmla="*/ 178 w 178"/>
                  <a:gd name="T3" fmla="*/ 0 h 211"/>
                  <a:gd name="T4" fmla="*/ 178 w 178"/>
                  <a:gd name="T5" fmla="*/ 9 h 211"/>
                  <a:gd name="T6" fmla="*/ 8 w 178"/>
                  <a:gd name="T7" fmla="*/ 211 h 211"/>
                  <a:gd name="T8" fmla="*/ 0 w 178"/>
                  <a:gd name="T9" fmla="*/ 211 h 2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 h="211">
                    <a:moveTo>
                      <a:pt x="0" y="211"/>
                    </a:moveTo>
                    <a:lnTo>
                      <a:pt x="178" y="0"/>
                    </a:lnTo>
                    <a:lnTo>
                      <a:pt x="178" y="9"/>
                    </a:lnTo>
                    <a:lnTo>
                      <a:pt x="8" y="211"/>
                    </a:lnTo>
                    <a:lnTo>
                      <a:pt x="0" y="211"/>
                    </a:lnTo>
                    <a:close/>
                  </a:path>
                </a:pathLst>
              </a:custGeom>
              <a:solidFill>
                <a:srgbClr val="375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0" name="Freeform 584"/>
              <p:cNvSpPr>
                <a:spLocks/>
              </p:cNvSpPr>
              <p:nvPr userDrawn="1"/>
            </p:nvSpPr>
            <p:spPr bwMode="auto">
              <a:xfrm>
                <a:off x="5542" y="201"/>
                <a:ext cx="174" cy="207"/>
              </a:xfrm>
              <a:custGeom>
                <a:avLst/>
                <a:gdLst>
                  <a:gd name="T0" fmla="*/ 0 w 174"/>
                  <a:gd name="T1" fmla="*/ 207 h 207"/>
                  <a:gd name="T2" fmla="*/ 174 w 174"/>
                  <a:gd name="T3" fmla="*/ 0 h 207"/>
                  <a:gd name="T4" fmla="*/ 174 w 174"/>
                  <a:gd name="T5" fmla="*/ 10 h 207"/>
                  <a:gd name="T6" fmla="*/ 8 w 174"/>
                  <a:gd name="T7" fmla="*/ 207 h 207"/>
                  <a:gd name="T8" fmla="*/ 0 w 174"/>
                  <a:gd name="T9" fmla="*/ 207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 h="207">
                    <a:moveTo>
                      <a:pt x="0" y="207"/>
                    </a:moveTo>
                    <a:lnTo>
                      <a:pt x="174" y="0"/>
                    </a:lnTo>
                    <a:lnTo>
                      <a:pt x="174" y="10"/>
                    </a:lnTo>
                    <a:lnTo>
                      <a:pt x="8" y="207"/>
                    </a:lnTo>
                    <a:lnTo>
                      <a:pt x="0" y="207"/>
                    </a:lnTo>
                    <a:close/>
                  </a:path>
                </a:pathLst>
              </a:custGeom>
              <a:solidFill>
                <a:srgbClr val="365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1" name="Freeform 585"/>
              <p:cNvSpPr>
                <a:spLocks/>
              </p:cNvSpPr>
              <p:nvPr userDrawn="1"/>
            </p:nvSpPr>
            <p:spPr bwMode="auto">
              <a:xfrm>
                <a:off x="5546" y="206"/>
                <a:ext cx="170" cy="202"/>
              </a:xfrm>
              <a:custGeom>
                <a:avLst/>
                <a:gdLst>
                  <a:gd name="T0" fmla="*/ 0 w 170"/>
                  <a:gd name="T1" fmla="*/ 202 h 202"/>
                  <a:gd name="T2" fmla="*/ 170 w 170"/>
                  <a:gd name="T3" fmla="*/ 0 h 202"/>
                  <a:gd name="T4" fmla="*/ 170 w 170"/>
                  <a:gd name="T5" fmla="*/ 9 h 202"/>
                  <a:gd name="T6" fmla="*/ 8 w 170"/>
                  <a:gd name="T7" fmla="*/ 202 h 202"/>
                  <a:gd name="T8" fmla="*/ 0 w 170"/>
                  <a:gd name="T9" fmla="*/ 202 h 2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202">
                    <a:moveTo>
                      <a:pt x="0" y="202"/>
                    </a:moveTo>
                    <a:lnTo>
                      <a:pt x="170" y="0"/>
                    </a:lnTo>
                    <a:lnTo>
                      <a:pt x="170" y="9"/>
                    </a:lnTo>
                    <a:lnTo>
                      <a:pt x="8" y="202"/>
                    </a:lnTo>
                    <a:lnTo>
                      <a:pt x="0" y="202"/>
                    </a:lnTo>
                    <a:close/>
                  </a:path>
                </a:pathLst>
              </a:custGeom>
              <a:solidFill>
                <a:srgbClr val="355D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2" name="Freeform 586"/>
              <p:cNvSpPr>
                <a:spLocks/>
              </p:cNvSpPr>
              <p:nvPr userDrawn="1"/>
            </p:nvSpPr>
            <p:spPr bwMode="auto">
              <a:xfrm>
                <a:off x="5550" y="211"/>
                <a:ext cx="166" cy="197"/>
              </a:xfrm>
              <a:custGeom>
                <a:avLst/>
                <a:gdLst>
                  <a:gd name="T0" fmla="*/ 0 w 166"/>
                  <a:gd name="T1" fmla="*/ 197 h 197"/>
                  <a:gd name="T2" fmla="*/ 166 w 166"/>
                  <a:gd name="T3" fmla="*/ 0 h 197"/>
                  <a:gd name="T4" fmla="*/ 166 w 166"/>
                  <a:gd name="T5" fmla="*/ 9 h 197"/>
                  <a:gd name="T6" fmla="*/ 8 w 166"/>
                  <a:gd name="T7" fmla="*/ 197 h 197"/>
                  <a:gd name="T8" fmla="*/ 0 w 166"/>
                  <a:gd name="T9" fmla="*/ 197 h 1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197">
                    <a:moveTo>
                      <a:pt x="0" y="197"/>
                    </a:moveTo>
                    <a:lnTo>
                      <a:pt x="166" y="0"/>
                    </a:lnTo>
                    <a:lnTo>
                      <a:pt x="166" y="9"/>
                    </a:lnTo>
                    <a:lnTo>
                      <a:pt x="8" y="197"/>
                    </a:lnTo>
                    <a:lnTo>
                      <a:pt x="0" y="197"/>
                    </a:lnTo>
                    <a:close/>
                  </a:path>
                </a:pathLst>
              </a:custGeom>
              <a:solidFill>
                <a:srgbClr val="345D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3" name="Freeform 587"/>
              <p:cNvSpPr>
                <a:spLocks/>
              </p:cNvSpPr>
              <p:nvPr userDrawn="1"/>
            </p:nvSpPr>
            <p:spPr bwMode="auto">
              <a:xfrm>
                <a:off x="5554" y="215"/>
                <a:ext cx="162" cy="193"/>
              </a:xfrm>
              <a:custGeom>
                <a:avLst/>
                <a:gdLst>
                  <a:gd name="T0" fmla="*/ 0 w 162"/>
                  <a:gd name="T1" fmla="*/ 193 h 193"/>
                  <a:gd name="T2" fmla="*/ 162 w 162"/>
                  <a:gd name="T3" fmla="*/ 0 h 193"/>
                  <a:gd name="T4" fmla="*/ 162 w 162"/>
                  <a:gd name="T5" fmla="*/ 9 h 193"/>
                  <a:gd name="T6" fmla="*/ 8 w 162"/>
                  <a:gd name="T7" fmla="*/ 193 h 193"/>
                  <a:gd name="T8" fmla="*/ 0 w 162"/>
                  <a:gd name="T9" fmla="*/ 193 h 1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193">
                    <a:moveTo>
                      <a:pt x="0" y="193"/>
                    </a:moveTo>
                    <a:lnTo>
                      <a:pt x="162" y="0"/>
                    </a:lnTo>
                    <a:lnTo>
                      <a:pt x="162" y="9"/>
                    </a:lnTo>
                    <a:lnTo>
                      <a:pt x="8" y="193"/>
                    </a:lnTo>
                    <a:lnTo>
                      <a:pt x="0" y="193"/>
                    </a:lnTo>
                    <a:close/>
                  </a:path>
                </a:pathLst>
              </a:custGeom>
              <a:solidFill>
                <a:srgbClr val="325B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4" name="Freeform 588"/>
              <p:cNvSpPr>
                <a:spLocks/>
              </p:cNvSpPr>
              <p:nvPr userDrawn="1"/>
            </p:nvSpPr>
            <p:spPr bwMode="auto">
              <a:xfrm>
                <a:off x="5558" y="220"/>
                <a:ext cx="158" cy="188"/>
              </a:xfrm>
              <a:custGeom>
                <a:avLst/>
                <a:gdLst>
                  <a:gd name="T0" fmla="*/ 0 w 158"/>
                  <a:gd name="T1" fmla="*/ 188 h 188"/>
                  <a:gd name="T2" fmla="*/ 158 w 158"/>
                  <a:gd name="T3" fmla="*/ 0 h 188"/>
                  <a:gd name="T4" fmla="*/ 158 w 158"/>
                  <a:gd name="T5" fmla="*/ 10 h 188"/>
                  <a:gd name="T6" fmla="*/ 8 w 158"/>
                  <a:gd name="T7" fmla="*/ 188 h 188"/>
                  <a:gd name="T8" fmla="*/ 0 w 158"/>
                  <a:gd name="T9" fmla="*/ 188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188">
                    <a:moveTo>
                      <a:pt x="0" y="188"/>
                    </a:moveTo>
                    <a:lnTo>
                      <a:pt x="158" y="0"/>
                    </a:lnTo>
                    <a:lnTo>
                      <a:pt x="158" y="10"/>
                    </a:lnTo>
                    <a:lnTo>
                      <a:pt x="8" y="188"/>
                    </a:lnTo>
                    <a:lnTo>
                      <a:pt x="0" y="188"/>
                    </a:lnTo>
                    <a:close/>
                  </a:path>
                </a:pathLst>
              </a:custGeom>
              <a:solidFill>
                <a:srgbClr val="315B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5" name="Freeform 589"/>
              <p:cNvSpPr>
                <a:spLocks/>
              </p:cNvSpPr>
              <p:nvPr userDrawn="1"/>
            </p:nvSpPr>
            <p:spPr bwMode="auto">
              <a:xfrm>
                <a:off x="5562" y="224"/>
                <a:ext cx="154" cy="184"/>
              </a:xfrm>
              <a:custGeom>
                <a:avLst/>
                <a:gdLst>
                  <a:gd name="T0" fmla="*/ 0 w 154"/>
                  <a:gd name="T1" fmla="*/ 184 h 184"/>
                  <a:gd name="T2" fmla="*/ 154 w 154"/>
                  <a:gd name="T3" fmla="*/ 0 h 184"/>
                  <a:gd name="T4" fmla="*/ 154 w 154"/>
                  <a:gd name="T5" fmla="*/ 11 h 184"/>
                  <a:gd name="T6" fmla="*/ 8 w 154"/>
                  <a:gd name="T7" fmla="*/ 184 h 184"/>
                  <a:gd name="T8" fmla="*/ 0 w 154"/>
                  <a:gd name="T9" fmla="*/ 184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 h="184">
                    <a:moveTo>
                      <a:pt x="0" y="184"/>
                    </a:moveTo>
                    <a:lnTo>
                      <a:pt x="154" y="0"/>
                    </a:lnTo>
                    <a:lnTo>
                      <a:pt x="154" y="11"/>
                    </a:lnTo>
                    <a:lnTo>
                      <a:pt x="8" y="184"/>
                    </a:lnTo>
                    <a:lnTo>
                      <a:pt x="0" y="184"/>
                    </a:lnTo>
                    <a:close/>
                  </a:path>
                </a:pathLst>
              </a:custGeom>
              <a:solidFill>
                <a:srgbClr val="3059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6" name="Freeform 590"/>
              <p:cNvSpPr>
                <a:spLocks/>
              </p:cNvSpPr>
              <p:nvPr userDrawn="1"/>
            </p:nvSpPr>
            <p:spPr bwMode="auto">
              <a:xfrm>
                <a:off x="5566" y="230"/>
                <a:ext cx="150" cy="178"/>
              </a:xfrm>
              <a:custGeom>
                <a:avLst/>
                <a:gdLst>
                  <a:gd name="T0" fmla="*/ 0 w 150"/>
                  <a:gd name="T1" fmla="*/ 178 h 178"/>
                  <a:gd name="T2" fmla="*/ 150 w 150"/>
                  <a:gd name="T3" fmla="*/ 0 h 178"/>
                  <a:gd name="T4" fmla="*/ 150 w 150"/>
                  <a:gd name="T5" fmla="*/ 9 h 178"/>
                  <a:gd name="T6" fmla="*/ 8 w 150"/>
                  <a:gd name="T7" fmla="*/ 178 h 178"/>
                  <a:gd name="T8" fmla="*/ 0 w 150"/>
                  <a:gd name="T9" fmla="*/ 178 h 1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178">
                    <a:moveTo>
                      <a:pt x="0" y="178"/>
                    </a:moveTo>
                    <a:lnTo>
                      <a:pt x="150" y="0"/>
                    </a:lnTo>
                    <a:lnTo>
                      <a:pt x="150" y="9"/>
                    </a:lnTo>
                    <a:lnTo>
                      <a:pt x="8" y="178"/>
                    </a:lnTo>
                    <a:lnTo>
                      <a:pt x="0" y="178"/>
                    </a:lnTo>
                    <a:close/>
                  </a:path>
                </a:pathLst>
              </a:custGeom>
              <a:solidFill>
                <a:srgbClr val="2F59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7" name="Freeform 591"/>
              <p:cNvSpPr>
                <a:spLocks/>
              </p:cNvSpPr>
              <p:nvPr userDrawn="1"/>
            </p:nvSpPr>
            <p:spPr bwMode="auto">
              <a:xfrm>
                <a:off x="5570" y="235"/>
                <a:ext cx="146" cy="173"/>
              </a:xfrm>
              <a:custGeom>
                <a:avLst/>
                <a:gdLst>
                  <a:gd name="T0" fmla="*/ 0 w 146"/>
                  <a:gd name="T1" fmla="*/ 173 h 173"/>
                  <a:gd name="T2" fmla="*/ 146 w 146"/>
                  <a:gd name="T3" fmla="*/ 0 h 173"/>
                  <a:gd name="T4" fmla="*/ 146 w 146"/>
                  <a:gd name="T5" fmla="*/ 9 h 173"/>
                  <a:gd name="T6" fmla="*/ 8 w 146"/>
                  <a:gd name="T7" fmla="*/ 173 h 173"/>
                  <a:gd name="T8" fmla="*/ 0 w 146"/>
                  <a:gd name="T9" fmla="*/ 173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173">
                    <a:moveTo>
                      <a:pt x="0" y="173"/>
                    </a:moveTo>
                    <a:lnTo>
                      <a:pt x="146" y="0"/>
                    </a:lnTo>
                    <a:lnTo>
                      <a:pt x="146" y="9"/>
                    </a:lnTo>
                    <a:lnTo>
                      <a:pt x="8" y="173"/>
                    </a:lnTo>
                    <a:lnTo>
                      <a:pt x="0" y="173"/>
                    </a:lnTo>
                    <a:close/>
                  </a:path>
                </a:pathLst>
              </a:custGeom>
              <a:solidFill>
                <a:srgbClr val="2D57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8" name="Freeform 592"/>
              <p:cNvSpPr>
                <a:spLocks/>
              </p:cNvSpPr>
              <p:nvPr userDrawn="1"/>
            </p:nvSpPr>
            <p:spPr bwMode="auto">
              <a:xfrm>
                <a:off x="5574" y="239"/>
                <a:ext cx="142" cy="169"/>
              </a:xfrm>
              <a:custGeom>
                <a:avLst/>
                <a:gdLst>
                  <a:gd name="T0" fmla="*/ 0 w 142"/>
                  <a:gd name="T1" fmla="*/ 169 h 169"/>
                  <a:gd name="T2" fmla="*/ 142 w 142"/>
                  <a:gd name="T3" fmla="*/ 0 h 169"/>
                  <a:gd name="T4" fmla="*/ 142 w 142"/>
                  <a:gd name="T5" fmla="*/ 10 h 169"/>
                  <a:gd name="T6" fmla="*/ 8 w 142"/>
                  <a:gd name="T7" fmla="*/ 169 h 169"/>
                  <a:gd name="T8" fmla="*/ 0 w 142"/>
                  <a:gd name="T9" fmla="*/ 169 h 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 h="169">
                    <a:moveTo>
                      <a:pt x="0" y="169"/>
                    </a:moveTo>
                    <a:lnTo>
                      <a:pt x="142" y="0"/>
                    </a:lnTo>
                    <a:lnTo>
                      <a:pt x="142" y="10"/>
                    </a:lnTo>
                    <a:lnTo>
                      <a:pt x="8" y="169"/>
                    </a:lnTo>
                    <a:lnTo>
                      <a:pt x="0" y="169"/>
                    </a:lnTo>
                    <a:close/>
                  </a:path>
                </a:pathLst>
              </a:custGeom>
              <a:solidFill>
                <a:srgbClr val="2C57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9" name="Freeform 593"/>
              <p:cNvSpPr>
                <a:spLocks/>
              </p:cNvSpPr>
              <p:nvPr userDrawn="1"/>
            </p:nvSpPr>
            <p:spPr bwMode="auto">
              <a:xfrm>
                <a:off x="5578" y="244"/>
                <a:ext cx="138" cy="164"/>
              </a:xfrm>
              <a:custGeom>
                <a:avLst/>
                <a:gdLst>
                  <a:gd name="T0" fmla="*/ 0 w 138"/>
                  <a:gd name="T1" fmla="*/ 164 h 164"/>
                  <a:gd name="T2" fmla="*/ 138 w 138"/>
                  <a:gd name="T3" fmla="*/ 0 h 164"/>
                  <a:gd name="T4" fmla="*/ 138 w 138"/>
                  <a:gd name="T5" fmla="*/ 9 h 164"/>
                  <a:gd name="T6" fmla="*/ 8 w 138"/>
                  <a:gd name="T7" fmla="*/ 164 h 164"/>
                  <a:gd name="T8" fmla="*/ 0 w 138"/>
                  <a:gd name="T9" fmla="*/ 164 h 1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64">
                    <a:moveTo>
                      <a:pt x="0" y="164"/>
                    </a:moveTo>
                    <a:lnTo>
                      <a:pt x="138" y="0"/>
                    </a:lnTo>
                    <a:lnTo>
                      <a:pt x="138" y="9"/>
                    </a:lnTo>
                    <a:lnTo>
                      <a:pt x="8" y="164"/>
                    </a:lnTo>
                    <a:lnTo>
                      <a:pt x="0" y="164"/>
                    </a:lnTo>
                    <a:close/>
                  </a:path>
                </a:pathLst>
              </a:custGeom>
              <a:solidFill>
                <a:srgbClr val="2A55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0" name="Freeform 594"/>
              <p:cNvSpPr>
                <a:spLocks/>
              </p:cNvSpPr>
              <p:nvPr userDrawn="1"/>
            </p:nvSpPr>
            <p:spPr bwMode="auto">
              <a:xfrm>
                <a:off x="5582" y="249"/>
                <a:ext cx="134" cy="159"/>
              </a:xfrm>
              <a:custGeom>
                <a:avLst/>
                <a:gdLst>
                  <a:gd name="T0" fmla="*/ 0 w 134"/>
                  <a:gd name="T1" fmla="*/ 159 h 159"/>
                  <a:gd name="T2" fmla="*/ 134 w 134"/>
                  <a:gd name="T3" fmla="*/ 0 h 159"/>
                  <a:gd name="T4" fmla="*/ 134 w 134"/>
                  <a:gd name="T5" fmla="*/ 10 h 159"/>
                  <a:gd name="T6" fmla="*/ 8 w 134"/>
                  <a:gd name="T7" fmla="*/ 159 h 159"/>
                  <a:gd name="T8" fmla="*/ 0 w 134"/>
                  <a:gd name="T9" fmla="*/ 159 h 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 h="159">
                    <a:moveTo>
                      <a:pt x="0" y="159"/>
                    </a:moveTo>
                    <a:lnTo>
                      <a:pt x="134" y="0"/>
                    </a:lnTo>
                    <a:lnTo>
                      <a:pt x="134" y="10"/>
                    </a:lnTo>
                    <a:lnTo>
                      <a:pt x="8" y="159"/>
                    </a:lnTo>
                    <a:lnTo>
                      <a:pt x="0" y="159"/>
                    </a:lnTo>
                    <a:close/>
                  </a:path>
                </a:pathLst>
              </a:custGeom>
              <a:solidFill>
                <a:srgbClr val="2A55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1" name="Freeform 595"/>
              <p:cNvSpPr>
                <a:spLocks/>
              </p:cNvSpPr>
              <p:nvPr userDrawn="1"/>
            </p:nvSpPr>
            <p:spPr bwMode="auto">
              <a:xfrm>
                <a:off x="5586" y="253"/>
                <a:ext cx="130" cy="155"/>
              </a:xfrm>
              <a:custGeom>
                <a:avLst/>
                <a:gdLst>
                  <a:gd name="T0" fmla="*/ 0 w 130"/>
                  <a:gd name="T1" fmla="*/ 155 h 155"/>
                  <a:gd name="T2" fmla="*/ 130 w 130"/>
                  <a:gd name="T3" fmla="*/ 0 h 155"/>
                  <a:gd name="T4" fmla="*/ 130 w 130"/>
                  <a:gd name="T5" fmla="*/ 11 h 155"/>
                  <a:gd name="T6" fmla="*/ 8 w 130"/>
                  <a:gd name="T7" fmla="*/ 155 h 155"/>
                  <a:gd name="T8" fmla="*/ 0 w 130"/>
                  <a:gd name="T9" fmla="*/ 155 h 1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155">
                    <a:moveTo>
                      <a:pt x="0" y="155"/>
                    </a:moveTo>
                    <a:lnTo>
                      <a:pt x="130" y="0"/>
                    </a:lnTo>
                    <a:lnTo>
                      <a:pt x="130" y="11"/>
                    </a:lnTo>
                    <a:lnTo>
                      <a:pt x="8" y="155"/>
                    </a:lnTo>
                    <a:lnTo>
                      <a:pt x="0" y="155"/>
                    </a:lnTo>
                    <a:close/>
                  </a:path>
                </a:pathLst>
              </a:custGeom>
              <a:solidFill>
                <a:srgbClr val="2853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2" name="Freeform 596"/>
              <p:cNvSpPr>
                <a:spLocks/>
              </p:cNvSpPr>
              <p:nvPr userDrawn="1"/>
            </p:nvSpPr>
            <p:spPr bwMode="auto">
              <a:xfrm>
                <a:off x="5590" y="259"/>
                <a:ext cx="126" cy="149"/>
              </a:xfrm>
              <a:custGeom>
                <a:avLst/>
                <a:gdLst>
                  <a:gd name="T0" fmla="*/ 0 w 126"/>
                  <a:gd name="T1" fmla="*/ 149 h 149"/>
                  <a:gd name="T2" fmla="*/ 126 w 126"/>
                  <a:gd name="T3" fmla="*/ 0 h 149"/>
                  <a:gd name="T4" fmla="*/ 126 w 126"/>
                  <a:gd name="T5" fmla="*/ 9 h 149"/>
                  <a:gd name="T6" fmla="*/ 9 w 126"/>
                  <a:gd name="T7" fmla="*/ 149 h 149"/>
                  <a:gd name="T8" fmla="*/ 0 w 126"/>
                  <a:gd name="T9" fmla="*/ 149 h 1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149">
                    <a:moveTo>
                      <a:pt x="0" y="149"/>
                    </a:moveTo>
                    <a:lnTo>
                      <a:pt x="126" y="0"/>
                    </a:lnTo>
                    <a:lnTo>
                      <a:pt x="126" y="9"/>
                    </a:lnTo>
                    <a:lnTo>
                      <a:pt x="9" y="149"/>
                    </a:lnTo>
                    <a:lnTo>
                      <a:pt x="0" y="149"/>
                    </a:lnTo>
                    <a:close/>
                  </a:path>
                </a:pathLst>
              </a:custGeom>
              <a:solidFill>
                <a:srgbClr val="2753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3" name="Freeform 597"/>
              <p:cNvSpPr>
                <a:spLocks/>
              </p:cNvSpPr>
              <p:nvPr userDrawn="1"/>
            </p:nvSpPr>
            <p:spPr bwMode="auto">
              <a:xfrm>
                <a:off x="5594" y="264"/>
                <a:ext cx="122" cy="144"/>
              </a:xfrm>
              <a:custGeom>
                <a:avLst/>
                <a:gdLst>
                  <a:gd name="T0" fmla="*/ 0 w 122"/>
                  <a:gd name="T1" fmla="*/ 144 h 144"/>
                  <a:gd name="T2" fmla="*/ 122 w 122"/>
                  <a:gd name="T3" fmla="*/ 0 h 144"/>
                  <a:gd name="T4" fmla="*/ 122 w 122"/>
                  <a:gd name="T5" fmla="*/ 9 h 144"/>
                  <a:gd name="T6" fmla="*/ 9 w 122"/>
                  <a:gd name="T7" fmla="*/ 144 h 144"/>
                  <a:gd name="T8" fmla="*/ 0 w 122"/>
                  <a:gd name="T9" fmla="*/ 144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144">
                    <a:moveTo>
                      <a:pt x="0" y="144"/>
                    </a:moveTo>
                    <a:lnTo>
                      <a:pt x="122" y="0"/>
                    </a:lnTo>
                    <a:lnTo>
                      <a:pt x="122" y="9"/>
                    </a:lnTo>
                    <a:lnTo>
                      <a:pt x="9" y="144"/>
                    </a:lnTo>
                    <a:lnTo>
                      <a:pt x="0" y="144"/>
                    </a:lnTo>
                    <a:close/>
                  </a:path>
                </a:pathLst>
              </a:custGeom>
              <a:solidFill>
                <a:srgbClr val="2551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4" name="Freeform 598"/>
              <p:cNvSpPr>
                <a:spLocks/>
              </p:cNvSpPr>
              <p:nvPr userDrawn="1"/>
            </p:nvSpPr>
            <p:spPr bwMode="auto">
              <a:xfrm>
                <a:off x="5599" y="268"/>
                <a:ext cx="117" cy="140"/>
              </a:xfrm>
              <a:custGeom>
                <a:avLst/>
                <a:gdLst>
                  <a:gd name="T0" fmla="*/ 0 w 117"/>
                  <a:gd name="T1" fmla="*/ 140 h 140"/>
                  <a:gd name="T2" fmla="*/ 117 w 117"/>
                  <a:gd name="T3" fmla="*/ 0 h 140"/>
                  <a:gd name="T4" fmla="*/ 117 w 117"/>
                  <a:gd name="T5" fmla="*/ 10 h 140"/>
                  <a:gd name="T6" fmla="*/ 8 w 117"/>
                  <a:gd name="T7" fmla="*/ 140 h 140"/>
                  <a:gd name="T8" fmla="*/ 0 w 117"/>
                  <a:gd name="T9" fmla="*/ 140 h 1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140">
                    <a:moveTo>
                      <a:pt x="0" y="140"/>
                    </a:moveTo>
                    <a:lnTo>
                      <a:pt x="117" y="0"/>
                    </a:lnTo>
                    <a:lnTo>
                      <a:pt x="117" y="10"/>
                    </a:lnTo>
                    <a:lnTo>
                      <a:pt x="8" y="140"/>
                    </a:lnTo>
                    <a:lnTo>
                      <a:pt x="0" y="140"/>
                    </a:lnTo>
                    <a:close/>
                  </a:path>
                </a:pathLst>
              </a:custGeom>
              <a:solidFill>
                <a:srgbClr val="2551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5" name="Freeform 599"/>
              <p:cNvSpPr>
                <a:spLocks/>
              </p:cNvSpPr>
              <p:nvPr userDrawn="1"/>
            </p:nvSpPr>
            <p:spPr bwMode="auto">
              <a:xfrm>
                <a:off x="5603" y="273"/>
                <a:ext cx="113" cy="135"/>
              </a:xfrm>
              <a:custGeom>
                <a:avLst/>
                <a:gdLst>
                  <a:gd name="T0" fmla="*/ 0 w 113"/>
                  <a:gd name="T1" fmla="*/ 135 h 135"/>
                  <a:gd name="T2" fmla="*/ 113 w 113"/>
                  <a:gd name="T3" fmla="*/ 0 h 135"/>
                  <a:gd name="T4" fmla="*/ 113 w 113"/>
                  <a:gd name="T5" fmla="*/ 9 h 135"/>
                  <a:gd name="T6" fmla="*/ 8 w 113"/>
                  <a:gd name="T7" fmla="*/ 135 h 135"/>
                  <a:gd name="T8" fmla="*/ 0 w 113"/>
                  <a:gd name="T9" fmla="*/ 135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 h="135">
                    <a:moveTo>
                      <a:pt x="0" y="135"/>
                    </a:moveTo>
                    <a:lnTo>
                      <a:pt x="113" y="0"/>
                    </a:lnTo>
                    <a:lnTo>
                      <a:pt x="113" y="9"/>
                    </a:lnTo>
                    <a:lnTo>
                      <a:pt x="8" y="135"/>
                    </a:lnTo>
                    <a:lnTo>
                      <a:pt x="0" y="135"/>
                    </a:lnTo>
                    <a:close/>
                  </a:path>
                </a:pathLst>
              </a:custGeom>
              <a:solidFill>
                <a:srgbClr val="234F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6" name="Freeform 600"/>
              <p:cNvSpPr>
                <a:spLocks/>
              </p:cNvSpPr>
              <p:nvPr userDrawn="1"/>
            </p:nvSpPr>
            <p:spPr bwMode="auto">
              <a:xfrm>
                <a:off x="5607" y="278"/>
                <a:ext cx="109" cy="130"/>
              </a:xfrm>
              <a:custGeom>
                <a:avLst/>
                <a:gdLst>
                  <a:gd name="T0" fmla="*/ 0 w 109"/>
                  <a:gd name="T1" fmla="*/ 130 h 130"/>
                  <a:gd name="T2" fmla="*/ 109 w 109"/>
                  <a:gd name="T3" fmla="*/ 0 h 130"/>
                  <a:gd name="T4" fmla="*/ 109 w 109"/>
                  <a:gd name="T5" fmla="*/ 10 h 130"/>
                  <a:gd name="T6" fmla="*/ 8 w 109"/>
                  <a:gd name="T7" fmla="*/ 130 h 130"/>
                  <a:gd name="T8" fmla="*/ 0 w 109"/>
                  <a:gd name="T9" fmla="*/ 130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 h="130">
                    <a:moveTo>
                      <a:pt x="0" y="130"/>
                    </a:moveTo>
                    <a:lnTo>
                      <a:pt x="109" y="0"/>
                    </a:lnTo>
                    <a:lnTo>
                      <a:pt x="109" y="10"/>
                    </a:lnTo>
                    <a:lnTo>
                      <a:pt x="8" y="130"/>
                    </a:lnTo>
                    <a:lnTo>
                      <a:pt x="0" y="130"/>
                    </a:lnTo>
                    <a:close/>
                  </a:path>
                </a:pathLst>
              </a:custGeom>
              <a:solidFill>
                <a:srgbClr val="224F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7" name="Freeform 601"/>
              <p:cNvSpPr>
                <a:spLocks/>
              </p:cNvSpPr>
              <p:nvPr userDrawn="1"/>
            </p:nvSpPr>
            <p:spPr bwMode="auto">
              <a:xfrm>
                <a:off x="5611" y="282"/>
                <a:ext cx="105" cy="126"/>
              </a:xfrm>
              <a:custGeom>
                <a:avLst/>
                <a:gdLst>
                  <a:gd name="T0" fmla="*/ 0 w 105"/>
                  <a:gd name="T1" fmla="*/ 126 h 126"/>
                  <a:gd name="T2" fmla="*/ 105 w 105"/>
                  <a:gd name="T3" fmla="*/ 0 h 126"/>
                  <a:gd name="T4" fmla="*/ 105 w 105"/>
                  <a:gd name="T5" fmla="*/ 11 h 126"/>
                  <a:gd name="T6" fmla="*/ 8 w 105"/>
                  <a:gd name="T7" fmla="*/ 126 h 126"/>
                  <a:gd name="T8" fmla="*/ 0 w 105"/>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26">
                    <a:moveTo>
                      <a:pt x="0" y="126"/>
                    </a:moveTo>
                    <a:lnTo>
                      <a:pt x="105" y="0"/>
                    </a:lnTo>
                    <a:lnTo>
                      <a:pt x="105" y="11"/>
                    </a:lnTo>
                    <a:lnTo>
                      <a:pt x="8" y="126"/>
                    </a:lnTo>
                    <a:lnTo>
                      <a:pt x="0" y="126"/>
                    </a:lnTo>
                    <a:close/>
                  </a:path>
                </a:pathLst>
              </a:custGeom>
              <a:solidFill>
                <a:srgbClr val="204D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8" name="Freeform 602"/>
              <p:cNvSpPr>
                <a:spLocks/>
              </p:cNvSpPr>
              <p:nvPr userDrawn="1"/>
            </p:nvSpPr>
            <p:spPr bwMode="auto">
              <a:xfrm>
                <a:off x="5615" y="288"/>
                <a:ext cx="101" cy="120"/>
              </a:xfrm>
              <a:custGeom>
                <a:avLst/>
                <a:gdLst>
                  <a:gd name="T0" fmla="*/ 0 w 101"/>
                  <a:gd name="T1" fmla="*/ 120 h 120"/>
                  <a:gd name="T2" fmla="*/ 101 w 101"/>
                  <a:gd name="T3" fmla="*/ 0 h 120"/>
                  <a:gd name="T4" fmla="*/ 101 w 101"/>
                  <a:gd name="T5" fmla="*/ 9 h 120"/>
                  <a:gd name="T6" fmla="*/ 8 w 101"/>
                  <a:gd name="T7" fmla="*/ 120 h 120"/>
                  <a:gd name="T8" fmla="*/ 0 w 101"/>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20">
                    <a:moveTo>
                      <a:pt x="0" y="120"/>
                    </a:moveTo>
                    <a:lnTo>
                      <a:pt x="101" y="0"/>
                    </a:lnTo>
                    <a:lnTo>
                      <a:pt x="101" y="9"/>
                    </a:lnTo>
                    <a:lnTo>
                      <a:pt x="8" y="120"/>
                    </a:lnTo>
                    <a:lnTo>
                      <a:pt x="0" y="120"/>
                    </a:lnTo>
                    <a:close/>
                  </a:path>
                </a:pathLst>
              </a:custGeom>
              <a:solidFill>
                <a:srgbClr val="204D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9" name="Freeform 603"/>
              <p:cNvSpPr>
                <a:spLocks/>
              </p:cNvSpPr>
              <p:nvPr userDrawn="1"/>
            </p:nvSpPr>
            <p:spPr bwMode="auto">
              <a:xfrm>
                <a:off x="5619" y="293"/>
                <a:ext cx="97" cy="115"/>
              </a:xfrm>
              <a:custGeom>
                <a:avLst/>
                <a:gdLst>
                  <a:gd name="T0" fmla="*/ 0 w 97"/>
                  <a:gd name="T1" fmla="*/ 115 h 115"/>
                  <a:gd name="T2" fmla="*/ 97 w 97"/>
                  <a:gd name="T3" fmla="*/ 0 h 115"/>
                  <a:gd name="T4" fmla="*/ 97 w 97"/>
                  <a:gd name="T5" fmla="*/ 9 h 115"/>
                  <a:gd name="T6" fmla="*/ 8 w 97"/>
                  <a:gd name="T7" fmla="*/ 115 h 115"/>
                  <a:gd name="T8" fmla="*/ 0 w 97"/>
                  <a:gd name="T9" fmla="*/ 115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15">
                    <a:moveTo>
                      <a:pt x="0" y="115"/>
                    </a:moveTo>
                    <a:lnTo>
                      <a:pt x="97" y="0"/>
                    </a:lnTo>
                    <a:lnTo>
                      <a:pt x="97" y="9"/>
                    </a:lnTo>
                    <a:lnTo>
                      <a:pt x="8" y="115"/>
                    </a:lnTo>
                    <a:lnTo>
                      <a:pt x="0" y="115"/>
                    </a:lnTo>
                    <a:close/>
                  </a:path>
                </a:pathLst>
              </a:custGeom>
              <a:solidFill>
                <a:srgbClr val="1E4B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0" name="Freeform 604"/>
              <p:cNvSpPr>
                <a:spLocks/>
              </p:cNvSpPr>
              <p:nvPr userDrawn="1"/>
            </p:nvSpPr>
            <p:spPr bwMode="auto">
              <a:xfrm>
                <a:off x="5623" y="297"/>
                <a:ext cx="93" cy="111"/>
              </a:xfrm>
              <a:custGeom>
                <a:avLst/>
                <a:gdLst>
                  <a:gd name="T0" fmla="*/ 0 w 93"/>
                  <a:gd name="T1" fmla="*/ 111 h 111"/>
                  <a:gd name="T2" fmla="*/ 93 w 93"/>
                  <a:gd name="T3" fmla="*/ 0 h 111"/>
                  <a:gd name="T4" fmla="*/ 93 w 93"/>
                  <a:gd name="T5" fmla="*/ 9 h 111"/>
                  <a:gd name="T6" fmla="*/ 7 w 93"/>
                  <a:gd name="T7" fmla="*/ 111 h 111"/>
                  <a:gd name="T8" fmla="*/ 0 w 93"/>
                  <a:gd name="T9" fmla="*/ 111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111">
                    <a:moveTo>
                      <a:pt x="0" y="111"/>
                    </a:moveTo>
                    <a:lnTo>
                      <a:pt x="93" y="0"/>
                    </a:lnTo>
                    <a:lnTo>
                      <a:pt x="93" y="9"/>
                    </a:lnTo>
                    <a:lnTo>
                      <a:pt x="7" y="111"/>
                    </a:lnTo>
                    <a:lnTo>
                      <a:pt x="0" y="111"/>
                    </a:lnTo>
                    <a:close/>
                  </a:path>
                </a:pathLst>
              </a:custGeom>
              <a:solidFill>
                <a:srgbClr val="1D4B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1" name="Freeform 605"/>
              <p:cNvSpPr>
                <a:spLocks/>
              </p:cNvSpPr>
              <p:nvPr userDrawn="1"/>
            </p:nvSpPr>
            <p:spPr bwMode="auto">
              <a:xfrm>
                <a:off x="5627" y="302"/>
                <a:ext cx="89" cy="106"/>
              </a:xfrm>
              <a:custGeom>
                <a:avLst/>
                <a:gdLst>
                  <a:gd name="T0" fmla="*/ 0 w 89"/>
                  <a:gd name="T1" fmla="*/ 106 h 106"/>
                  <a:gd name="T2" fmla="*/ 89 w 89"/>
                  <a:gd name="T3" fmla="*/ 0 h 106"/>
                  <a:gd name="T4" fmla="*/ 89 w 89"/>
                  <a:gd name="T5" fmla="*/ 9 h 106"/>
                  <a:gd name="T6" fmla="*/ 7 w 89"/>
                  <a:gd name="T7" fmla="*/ 106 h 106"/>
                  <a:gd name="T8" fmla="*/ 0 w 89"/>
                  <a:gd name="T9" fmla="*/ 106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106">
                    <a:moveTo>
                      <a:pt x="0" y="106"/>
                    </a:moveTo>
                    <a:lnTo>
                      <a:pt x="89" y="0"/>
                    </a:lnTo>
                    <a:lnTo>
                      <a:pt x="89" y="9"/>
                    </a:lnTo>
                    <a:lnTo>
                      <a:pt x="7" y="106"/>
                    </a:lnTo>
                    <a:lnTo>
                      <a:pt x="0" y="106"/>
                    </a:lnTo>
                    <a:close/>
                  </a:path>
                </a:pathLst>
              </a:custGeom>
              <a:solidFill>
                <a:srgbClr val="1B49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2" name="Freeform 606"/>
              <p:cNvSpPr>
                <a:spLocks/>
              </p:cNvSpPr>
              <p:nvPr userDrawn="1"/>
            </p:nvSpPr>
            <p:spPr bwMode="auto">
              <a:xfrm>
                <a:off x="5630" y="306"/>
                <a:ext cx="86" cy="102"/>
              </a:xfrm>
              <a:custGeom>
                <a:avLst/>
                <a:gdLst>
                  <a:gd name="T0" fmla="*/ 0 w 86"/>
                  <a:gd name="T1" fmla="*/ 102 h 102"/>
                  <a:gd name="T2" fmla="*/ 86 w 86"/>
                  <a:gd name="T3" fmla="*/ 0 h 102"/>
                  <a:gd name="T4" fmla="*/ 86 w 86"/>
                  <a:gd name="T5" fmla="*/ 11 h 102"/>
                  <a:gd name="T6" fmla="*/ 8 w 86"/>
                  <a:gd name="T7" fmla="*/ 102 h 102"/>
                  <a:gd name="T8" fmla="*/ 0 w 86"/>
                  <a:gd name="T9" fmla="*/ 102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102">
                    <a:moveTo>
                      <a:pt x="0" y="102"/>
                    </a:moveTo>
                    <a:lnTo>
                      <a:pt x="86" y="0"/>
                    </a:lnTo>
                    <a:lnTo>
                      <a:pt x="86" y="11"/>
                    </a:lnTo>
                    <a:lnTo>
                      <a:pt x="8" y="102"/>
                    </a:lnTo>
                    <a:lnTo>
                      <a:pt x="0" y="102"/>
                    </a:lnTo>
                    <a:close/>
                  </a:path>
                </a:pathLst>
              </a:custGeom>
              <a:solidFill>
                <a:srgbClr val="1B49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3" name="Freeform 607"/>
              <p:cNvSpPr>
                <a:spLocks/>
              </p:cNvSpPr>
              <p:nvPr userDrawn="1"/>
            </p:nvSpPr>
            <p:spPr bwMode="auto">
              <a:xfrm>
                <a:off x="5634" y="311"/>
                <a:ext cx="82" cy="97"/>
              </a:xfrm>
              <a:custGeom>
                <a:avLst/>
                <a:gdLst>
                  <a:gd name="T0" fmla="*/ 0 w 82"/>
                  <a:gd name="T1" fmla="*/ 97 h 97"/>
                  <a:gd name="T2" fmla="*/ 82 w 82"/>
                  <a:gd name="T3" fmla="*/ 0 h 97"/>
                  <a:gd name="T4" fmla="*/ 82 w 82"/>
                  <a:gd name="T5" fmla="*/ 10 h 97"/>
                  <a:gd name="T6" fmla="*/ 8 w 82"/>
                  <a:gd name="T7" fmla="*/ 97 h 97"/>
                  <a:gd name="T8" fmla="*/ 0 w 82"/>
                  <a:gd name="T9" fmla="*/ 97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97">
                    <a:moveTo>
                      <a:pt x="0" y="97"/>
                    </a:moveTo>
                    <a:lnTo>
                      <a:pt x="82" y="0"/>
                    </a:lnTo>
                    <a:lnTo>
                      <a:pt x="82" y="10"/>
                    </a:lnTo>
                    <a:lnTo>
                      <a:pt x="8" y="97"/>
                    </a:lnTo>
                    <a:lnTo>
                      <a:pt x="0" y="97"/>
                    </a:lnTo>
                    <a:close/>
                  </a:path>
                </a:pathLst>
              </a:custGeom>
              <a:solidFill>
                <a:srgbClr val="1947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4" name="Freeform 608"/>
              <p:cNvSpPr>
                <a:spLocks/>
              </p:cNvSpPr>
              <p:nvPr userDrawn="1"/>
            </p:nvSpPr>
            <p:spPr bwMode="auto">
              <a:xfrm>
                <a:off x="5638" y="317"/>
                <a:ext cx="78" cy="91"/>
              </a:xfrm>
              <a:custGeom>
                <a:avLst/>
                <a:gdLst>
                  <a:gd name="T0" fmla="*/ 0 w 78"/>
                  <a:gd name="T1" fmla="*/ 91 h 91"/>
                  <a:gd name="T2" fmla="*/ 78 w 78"/>
                  <a:gd name="T3" fmla="*/ 0 h 91"/>
                  <a:gd name="T4" fmla="*/ 78 w 78"/>
                  <a:gd name="T5" fmla="*/ 9 h 91"/>
                  <a:gd name="T6" fmla="*/ 8 w 78"/>
                  <a:gd name="T7" fmla="*/ 91 h 91"/>
                  <a:gd name="T8" fmla="*/ 0 w 78"/>
                  <a:gd name="T9" fmla="*/ 91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91">
                    <a:moveTo>
                      <a:pt x="0" y="91"/>
                    </a:moveTo>
                    <a:lnTo>
                      <a:pt x="78" y="0"/>
                    </a:lnTo>
                    <a:lnTo>
                      <a:pt x="78" y="9"/>
                    </a:lnTo>
                    <a:lnTo>
                      <a:pt x="8" y="91"/>
                    </a:lnTo>
                    <a:lnTo>
                      <a:pt x="0" y="91"/>
                    </a:lnTo>
                    <a:close/>
                  </a:path>
                </a:pathLst>
              </a:custGeom>
              <a:solidFill>
                <a:srgbClr val="1847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5" name="Freeform 609"/>
              <p:cNvSpPr>
                <a:spLocks/>
              </p:cNvSpPr>
              <p:nvPr userDrawn="1"/>
            </p:nvSpPr>
            <p:spPr bwMode="auto">
              <a:xfrm>
                <a:off x="5642" y="321"/>
                <a:ext cx="74" cy="87"/>
              </a:xfrm>
              <a:custGeom>
                <a:avLst/>
                <a:gdLst>
                  <a:gd name="T0" fmla="*/ 0 w 74"/>
                  <a:gd name="T1" fmla="*/ 87 h 87"/>
                  <a:gd name="T2" fmla="*/ 74 w 74"/>
                  <a:gd name="T3" fmla="*/ 0 h 87"/>
                  <a:gd name="T4" fmla="*/ 74 w 74"/>
                  <a:gd name="T5" fmla="*/ 10 h 87"/>
                  <a:gd name="T6" fmla="*/ 8 w 74"/>
                  <a:gd name="T7" fmla="*/ 87 h 87"/>
                  <a:gd name="T8" fmla="*/ 0 w 74"/>
                  <a:gd name="T9" fmla="*/ 87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87">
                    <a:moveTo>
                      <a:pt x="0" y="87"/>
                    </a:moveTo>
                    <a:lnTo>
                      <a:pt x="74" y="0"/>
                    </a:lnTo>
                    <a:lnTo>
                      <a:pt x="74" y="10"/>
                    </a:lnTo>
                    <a:lnTo>
                      <a:pt x="8" y="87"/>
                    </a:lnTo>
                    <a:lnTo>
                      <a:pt x="0" y="87"/>
                    </a:lnTo>
                    <a:close/>
                  </a:path>
                </a:pathLst>
              </a:custGeom>
              <a:solidFill>
                <a:srgbClr val="1645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6" name="Freeform 610"/>
              <p:cNvSpPr>
                <a:spLocks/>
              </p:cNvSpPr>
              <p:nvPr userDrawn="1"/>
            </p:nvSpPr>
            <p:spPr bwMode="auto">
              <a:xfrm>
                <a:off x="5646" y="326"/>
                <a:ext cx="70" cy="82"/>
              </a:xfrm>
              <a:custGeom>
                <a:avLst/>
                <a:gdLst>
                  <a:gd name="T0" fmla="*/ 0 w 70"/>
                  <a:gd name="T1" fmla="*/ 82 h 82"/>
                  <a:gd name="T2" fmla="*/ 70 w 70"/>
                  <a:gd name="T3" fmla="*/ 0 h 82"/>
                  <a:gd name="T4" fmla="*/ 70 w 70"/>
                  <a:gd name="T5" fmla="*/ 9 h 82"/>
                  <a:gd name="T6" fmla="*/ 9 w 70"/>
                  <a:gd name="T7" fmla="*/ 82 h 82"/>
                  <a:gd name="T8" fmla="*/ 0 w 70"/>
                  <a:gd name="T9" fmla="*/ 82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82">
                    <a:moveTo>
                      <a:pt x="0" y="82"/>
                    </a:moveTo>
                    <a:lnTo>
                      <a:pt x="70" y="0"/>
                    </a:lnTo>
                    <a:lnTo>
                      <a:pt x="70" y="9"/>
                    </a:lnTo>
                    <a:lnTo>
                      <a:pt x="9" y="82"/>
                    </a:lnTo>
                    <a:lnTo>
                      <a:pt x="0" y="82"/>
                    </a:lnTo>
                    <a:close/>
                  </a:path>
                </a:pathLst>
              </a:custGeom>
              <a:solidFill>
                <a:srgbClr val="1645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7" name="Freeform 611"/>
              <p:cNvSpPr>
                <a:spLocks/>
              </p:cNvSpPr>
              <p:nvPr userDrawn="1"/>
            </p:nvSpPr>
            <p:spPr bwMode="auto">
              <a:xfrm>
                <a:off x="5650" y="331"/>
                <a:ext cx="66" cy="77"/>
              </a:xfrm>
              <a:custGeom>
                <a:avLst/>
                <a:gdLst>
                  <a:gd name="T0" fmla="*/ 0 w 66"/>
                  <a:gd name="T1" fmla="*/ 77 h 77"/>
                  <a:gd name="T2" fmla="*/ 66 w 66"/>
                  <a:gd name="T3" fmla="*/ 0 h 77"/>
                  <a:gd name="T4" fmla="*/ 66 w 66"/>
                  <a:gd name="T5" fmla="*/ 9 h 77"/>
                  <a:gd name="T6" fmla="*/ 9 w 66"/>
                  <a:gd name="T7" fmla="*/ 77 h 77"/>
                  <a:gd name="T8" fmla="*/ 0 w 66"/>
                  <a:gd name="T9" fmla="*/ 77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77">
                    <a:moveTo>
                      <a:pt x="0" y="77"/>
                    </a:moveTo>
                    <a:lnTo>
                      <a:pt x="66" y="0"/>
                    </a:lnTo>
                    <a:lnTo>
                      <a:pt x="66" y="9"/>
                    </a:lnTo>
                    <a:lnTo>
                      <a:pt x="9" y="77"/>
                    </a:lnTo>
                    <a:lnTo>
                      <a:pt x="0" y="77"/>
                    </a:lnTo>
                    <a:close/>
                  </a:path>
                </a:pathLst>
              </a:custGeom>
              <a:solidFill>
                <a:srgbClr val="1443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8" name="Freeform 612"/>
              <p:cNvSpPr>
                <a:spLocks/>
              </p:cNvSpPr>
              <p:nvPr userDrawn="1"/>
            </p:nvSpPr>
            <p:spPr bwMode="auto">
              <a:xfrm>
                <a:off x="5655" y="335"/>
                <a:ext cx="61" cy="73"/>
              </a:xfrm>
              <a:custGeom>
                <a:avLst/>
                <a:gdLst>
                  <a:gd name="T0" fmla="*/ 0 w 61"/>
                  <a:gd name="T1" fmla="*/ 73 h 73"/>
                  <a:gd name="T2" fmla="*/ 61 w 61"/>
                  <a:gd name="T3" fmla="*/ 0 h 73"/>
                  <a:gd name="T4" fmla="*/ 61 w 61"/>
                  <a:gd name="T5" fmla="*/ 11 h 73"/>
                  <a:gd name="T6" fmla="*/ 8 w 61"/>
                  <a:gd name="T7" fmla="*/ 73 h 73"/>
                  <a:gd name="T8" fmla="*/ 0 w 61"/>
                  <a:gd name="T9" fmla="*/ 73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73">
                    <a:moveTo>
                      <a:pt x="0" y="73"/>
                    </a:moveTo>
                    <a:lnTo>
                      <a:pt x="61" y="0"/>
                    </a:lnTo>
                    <a:lnTo>
                      <a:pt x="61" y="11"/>
                    </a:lnTo>
                    <a:lnTo>
                      <a:pt x="8" y="73"/>
                    </a:lnTo>
                    <a:lnTo>
                      <a:pt x="0" y="73"/>
                    </a:lnTo>
                    <a:close/>
                  </a:path>
                </a:pathLst>
              </a:custGeom>
              <a:solidFill>
                <a:srgbClr val="1343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9" name="Freeform 613"/>
              <p:cNvSpPr>
                <a:spLocks/>
              </p:cNvSpPr>
              <p:nvPr userDrawn="1"/>
            </p:nvSpPr>
            <p:spPr bwMode="auto">
              <a:xfrm>
                <a:off x="5659" y="340"/>
                <a:ext cx="57" cy="68"/>
              </a:xfrm>
              <a:custGeom>
                <a:avLst/>
                <a:gdLst>
                  <a:gd name="T0" fmla="*/ 0 w 57"/>
                  <a:gd name="T1" fmla="*/ 68 h 68"/>
                  <a:gd name="T2" fmla="*/ 57 w 57"/>
                  <a:gd name="T3" fmla="*/ 0 h 68"/>
                  <a:gd name="T4" fmla="*/ 57 w 57"/>
                  <a:gd name="T5" fmla="*/ 10 h 68"/>
                  <a:gd name="T6" fmla="*/ 8 w 57"/>
                  <a:gd name="T7" fmla="*/ 68 h 68"/>
                  <a:gd name="T8" fmla="*/ 0 w 57"/>
                  <a:gd name="T9" fmla="*/ 68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68">
                    <a:moveTo>
                      <a:pt x="0" y="68"/>
                    </a:moveTo>
                    <a:lnTo>
                      <a:pt x="57" y="0"/>
                    </a:lnTo>
                    <a:lnTo>
                      <a:pt x="57" y="10"/>
                    </a:lnTo>
                    <a:lnTo>
                      <a:pt x="8" y="68"/>
                    </a:lnTo>
                    <a:lnTo>
                      <a:pt x="0" y="68"/>
                    </a:lnTo>
                    <a:close/>
                  </a:path>
                </a:pathLst>
              </a:custGeom>
              <a:solidFill>
                <a:srgbClr val="1141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0" name="Freeform 614"/>
              <p:cNvSpPr>
                <a:spLocks/>
              </p:cNvSpPr>
              <p:nvPr userDrawn="1"/>
            </p:nvSpPr>
            <p:spPr bwMode="auto">
              <a:xfrm>
                <a:off x="5663" y="346"/>
                <a:ext cx="53" cy="62"/>
              </a:xfrm>
              <a:custGeom>
                <a:avLst/>
                <a:gdLst>
                  <a:gd name="T0" fmla="*/ 0 w 53"/>
                  <a:gd name="T1" fmla="*/ 62 h 62"/>
                  <a:gd name="T2" fmla="*/ 53 w 53"/>
                  <a:gd name="T3" fmla="*/ 0 h 62"/>
                  <a:gd name="T4" fmla="*/ 53 w 53"/>
                  <a:gd name="T5" fmla="*/ 9 h 62"/>
                  <a:gd name="T6" fmla="*/ 8 w 53"/>
                  <a:gd name="T7" fmla="*/ 62 h 62"/>
                  <a:gd name="T8" fmla="*/ 0 w 53"/>
                  <a:gd name="T9" fmla="*/ 62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62">
                    <a:moveTo>
                      <a:pt x="0" y="62"/>
                    </a:moveTo>
                    <a:lnTo>
                      <a:pt x="53" y="0"/>
                    </a:lnTo>
                    <a:lnTo>
                      <a:pt x="53" y="9"/>
                    </a:lnTo>
                    <a:lnTo>
                      <a:pt x="8" y="62"/>
                    </a:lnTo>
                    <a:lnTo>
                      <a:pt x="0" y="62"/>
                    </a:lnTo>
                    <a:close/>
                  </a:path>
                </a:pathLst>
              </a:custGeom>
              <a:solidFill>
                <a:srgbClr val="1141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1" name="Freeform 615"/>
              <p:cNvSpPr>
                <a:spLocks/>
              </p:cNvSpPr>
              <p:nvPr userDrawn="1"/>
            </p:nvSpPr>
            <p:spPr bwMode="auto">
              <a:xfrm>
                <a:off x="5667" y="350"/>
                <a:ext cx="49" cy="58"/>
              </a:xfrm>
              <a:custGeom>
                <a:avLst/>
                <a:gdLst>
                  <a:gd name="T0" fmla="*/ 0 w 49"/>
                  <a:gd name="T1" fmla="*/ 58 h 58"/>
                  <a:gd name="T2" fmla="*/ 49 w 49"/>
                  <a:gd name="T3" fmla="*/ 0 h 58"/>
                  <a:gd name="T4" fmla="*/ 49 w 49"/>
                  <a:gd name="T5" fmla="*/ 10 h 58"/>
                  <a:gd name="T6" fmla="*/ 8 w 49"/>
                  <a:gd name="T7" fmla="*/ 58 h 58"/>
                  <a:gd name="T8" fmla="*/ 0 w 49"/>
                  <a:gd name="T9" fmla="*/ 58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58">
                    <a:moveTo>
                      <a:pt x="0" y="58"/>
                    </a:moveTo>
                    <a:lnTo>
                      <a:pt x="49" y="0"/>
                    </a:lnTo>
                    <a:lnTo>
                      <a:pt x="49" y="10"/>
                    </a:lnTo>
                    <a:lnTo>
                      <a:pt x="8" y="58"/>
                    </a:lnTo>
                    <a:lnTo>
                      <a:pt x="0" y="58"/>
                    </a:lnTo>
                    <a:close/>
                  </a:path>
                </a:pathLst>
              </a:custGeom>
              <a:solidFill>
                <a:srgbClr val="0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2" name="Freeform 616"/>
              <p:cNvSpPr>
                <a:spLocks/>
              </p:cNvSpPr>
              <p:nvPr userDrawn="1"/>
            </p:nvSpPr>
            <p:spPr bwMode="auto">
              <a:xfrm>
                <a:off x="5671" y="355"/>
                <a:ext cx="45" cy="53"/>
              </a:xfrm>
              <a:custGeom>
                <a:avLst/>
                <a:gdLst>
                  <a:gd name="T0" fmla="*/ 0 w 45"/>
                  <a:gd name="T1" fmla="*/ 53 h 53"/>
                  <a:gd name="T2" fmla="*/ 45 w 45"/>
                  <a:gd name="T3" fmla="*/ 0 h 53"/>
                  <a:gd name="T4" fmla="*/ 45 w 45"/>
                  <a:gd name="T5" fmla="*/ 9 h 53"/>
                  <a:gd name="T6" fmla="*/ 8 w 45"/>
                  <a:gd name="T7" fmla="*/ 53 h 53"/>
                  <a:gd name="T8" fmla="*/ 0 w 45"/>
                  <a:gd name="T9" fmla="*/ 53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53">
                    <a:moveTo>
                      <a:pt x="0" y="53"/>
                    </a:moveTo>
                    <a:lnTo>
                      <a:pt x="45" y="0"/>
                    </a:lnTo>
                    <a:lnTo>
                      <a:pt x="45" y="9"/>
                    </a:lnTo>
                    <a:lnTo>
                      <a:pt x="8" y="53"/>
                    </a:lnTo>
                    <a:lnTo>
                      <a:pt x="0" y="53"/>
                    </a:lnTo>
                    <a:close/>
                  </a:path>
                </a:pathLst>
              </a:custGeom>
              <a:solidFill>
                <a:srgbClr val="0E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235" name="Freeform 618"/>
            <p:cNvSpPr>
              <a:spLocks/>
            </p:cNvSpPr>
            <p:nvPr userDrawn="1"/>
          </p:nvSpPr>
          <p:spPr bwMode="auto">
            <a:xfrm>
              <a:off x="5675" y="360"/>
              <a:ext cx="41" cy="48"/>
            </a:xfrm>
            <a:custGeom>
              <a:avLst/>
              <a:gdLst>
                <a:gd name="T0" fmla="*/ 0 w 41"/>
                <a:gd name="T1" fmla="*/ 48 h 48"/>
                <a:gd name="T2" fmla="*/ 41 w 41"/>
                <a:gd name="T3" fmla="*/ 0 h 48"/>
                <a:gd name="T4" fmla="*/ 41 w 41"/>
                <a:gd name="T5" fmla="*/ 9 h 48"/>
                <a:gd name="T6" fmla="*/ 8 w 41"/>
                <a:gd name="T7" fmla="*/ 48 h 48"/>
                <a:gd name="T8" fmla="*/ 0 w 41"/>
                <a:gd name="T9" fmla="*/ 48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48">
                  <a:moveTo>
                    <a:pt x="0" y="48"/>
                  </a:moveTo>
                  <a:lnTo>
                    <a:pt x="41" y="0"/>
                  </a:lnTo>
                  <a:lnTo>
                    <a:pt x="41" y="9"/>
                  </a:lnTo>
                  <a:lnTo>
                    <a:pt x="8" y="48"/>
                  </a:lnTo>
                  <a:lnTo>
                    <a:pt x="0" y="48"/>
                  </a:lnTo>
                  <a:close/>
                </a:path>
              </a:pathLst>
            </a:custGeom>
            <a:solidFill>
              <a:srgbClr val="0C3D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6" name="Freeform 619"/>
            <p:cNvSpPr>
              <a:spLocks/>
            </p:cNvSpPr>
            <p:nvPr userDrawn="1"/>
          </p:nvSpPr>
          <p:spPr bwMode="auto">
            <a:xfrm>
              <a:off x="5679" y="364"/>
              <a:ext cx="37" cy="44"/>
            </a:xfrm>
            <a:custGeom>
              <a:avLst/>
              <a:gdLst>
                <a:gd name="T0" fmla="*/ 0 w 37"/>
                <a:gd name="T1" fmla="*/ 44 h 44"/>
                <a:gd name="T2" fmla="*/ 37 w 37"/>
                <a:gd name="T3" fmla="*/ 0 h 44"/>
                <a:gd name="T4" fmla="*/ 37 w 37"/>
                <a:gd name="T5" fmla="*/ 11 h 44"/>
                <a:gd name="T6" fmla="*/ 8 w 37"/>
                <a:gd name="T7" fmla="*/ 44 h 44"/>
                <a:gd name="T8" fmla="*/ 0 w 37"/>
                <a:gd name="T9" fmla="*/ 44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44">
                  <a:moveTo>
                    <a:pt x="0" y="44"/>
                  </a:moveTo>
                  <a:lnTo>
                    <a:pt x="37" y="0"/>
                  </a:lnTo>
                  <a:lnTo>
                    <a:pt x="37" y="11"/>
                  </a:lnTo>
                  <a:lnTo>
                    <a:pt x="8" y="44"/>
                  </a:lnTo>
                  <a:lnTo>
                    <a:pt x="0" y="44"/>
                  </a:lnTo>
                  <a:close/>
                </a:path>
              </a:pathLst>
            </a:custGeom>
            <a:solidFill>
              <a:srgbClr val="0C3D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7" name="Freeform 620"/>
            <p:cNvSpPr>
              <a:spLocks/>
            </p:cNvSpPr>
            <p:nvPr userDrawn="1"/>
          </p:nvSpPr>
          <p:spPr bwMode="auto">
            <a:xfrm>
              <a:off x="5683" y="369"/>
              <a:ext cx="33" cy="39"/>
            </a:xfrm>
            <a:custGeom>
              <a:avLst/>
              <a:gdLst>
                <a:gd name="T0" fmla="*/ 0 w 33"/>
                <a:gd name="T1" fmla="*/ 39 h 39"/>
                <a:gd name="T2" fmla="*/ 33 w 33"/>
                <a:gd name="T3" fmla="*/ 0 h 39"/>
                <a:gd name="T4" fmla="*/ 33 w 33"/>
                <a:gd name="T5" fmla="*/ 10 h 39"/>
                <a:gd name="T6" fmla="*/ 8 w 33"/>
                <a:gd name="T7" fmla="*/ 39 h 39"/>
                <a:gd name="T8" fmla="*/ 0 w 33"/>
                <a:gd name="T9" fmla="*/ 39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9">
                  <a:moveTo>
                    <a:pt x="0" y="39"/>
                  </a:moveTo>
                  <a:lnTo>
                    <a:pt x="33" y="0"/>
                  </a:lnTo>
                  <a:lnTo>
                    <a:pt x="33" y="10"/>
                  </a:lnTo>
                  <a:lnTo>
                    <a:pt x="8" y="39"/>
                  </a:lnTo>
                  <a:lnTo>
                    <a:pt x="0" y="39"/>
                  </a:lnTo>
                  <a:close/>
                </a:path>
              </a:pathLst>
            </a:custGeom>
            <a:solidFill>
              <a:srgbClr val="0A3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8" name="Freeform 621"/>
            <p:cNvSpPr>
              <a:spLocks/>
            </p:cNvSpPr>
            <p:nvPr userDrawn="1"/>
          </p:nvSpPr>
          <p:spPr bwMode="auto">
            <a:xfrm>
              <a:off x="5687" y="375"/>
              <a:ext cx="29" cy="33"/>
            </a:xfrm>
            <a:custGeom>
              <a:avLst/>
              <a:gdLst>
                <a:gd name="T0" fmla="*/ 0 w 29"/>
                <a:gd name="T1" fmla="*/ 33 h 33"/>
                <a:gd name="T2" fmla="*/ 29 w 29"/>
                <a:gd name="T3" fmla="*/ 0 h 33"/>
                <a:gd name="T4" fmla="*/ 29 w 29"/>
                <a:gd name="T5" fmla="*/ 9 h 33"/>
                <a:gd name="T6" fmla="*/ 8 w 29"/>
                <a:gd name="T7" fmla="*/ 33 h 33"/>
                <a:gd name="T8" fmla="*/ 0 w 29"/>
                <a:gd name="T9" fmla="*/ 33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3">
                  <a:moveTo>
                    <a:pt x="0" y="33"/>
                  </a:moveTo>
                  <a:lnTo>
                    <a:pt x="29" y="0"/>
                  </a:lnTo>
                  <a:lnTo>
                    <a:pt x="29" y="9"/>
                  </a:lnTo>
                  <a:lnTo>
                    <a:pt x="8" y="33"/>
                  </a:lnTo>
                  <a:lnTo>
                    <a:pt x="0" y="33"/>
                  </a:lnTo>
                  <a:close/>
                </a:path>
              </a:pathLst>
            </a:custGeom>
            <a:solidFill>
              <a:srgbClr val="093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9" name="Freeform 622"/>
            <p:cNvSpPr>
              <a:spLocks/>
            </p:cNvSpPr>
            <p:nvPr userDrawn="1"/>
          </p:nvSpPr>
          <p:spPr bwMode="auto">
            <a:xfrm>
              <a:off x="5691" y="379"/>
              <a:ext cx="25" cy="29"/>
            </a:xfrm>
            <a:custGeom>
              <a:avLst/>
              <a:gdLst>
                <a:gd name="T0" fmla="*/ 0 w 25"/>
                <a:gd name="T1" fmla="*/ 29 h 29"/>
                <a:gd name="T2" fmla="*/ 25 w 25"/>
                <a:gd name="T3" fmla="*/ 0 h 29"/>
                <a:gd name="T4" fmla="*/ 25 w 25"/>
                <a:gd name="T5" fmla="*/ 9 h 29"/>
                <a:gd name="T6" fmla="*/ 8 w 25"/>
                <a:gd name="T7" fmla="*/ 29 h 29"/>
                <a:gd name="T8" fmla="*/ 0 w 2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9">
                  <a:moveTo>
                    <a:pt x="0" y="29"/>
                  </a:moveTo>
                  <a:lnTo>
                    <a:pt x="25" y="0"/>
                  </a:lnTo>
                  <a:lnTo>
                    <a:pt x="25" y="9"/>
                  </a:lnTo>
                  <a:lnTo>
                    <a:pt x="8" y="29"/>
                  </a:lnTo>
                  <a:lnTo>
                    <a:pt x="0" y="29"/>
                  </a:lnTo>
                  <a:close/>
                </a:path>
              </a:pathLst>
            </a:custGeom>
            <a:solidFill>
              <a:srgbClr val="073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0" name="Freeform 623"/>
            <p:cNvSpPr>
              <a:spLocks/>
            </p:cNvSpPr>
            <p:nvPr userDrawn="1"/>
          </p:nvSpPr>
          <p:spPr bwMode="auto">
            <a:xfrm>
              <a:off x="5695" y="384"/>
              <a:ext cx="21" cy="24"/>
            </a:xfrm>
            <a:custGeom>
              <a:avLst/>
              <a:gdLst>
                <a:gd name="T0" fmla="*/ 0 w 21"/>
                <a:gd name="T1" fmla="*/ 24 h 24"/>
                <a:gd name="T2" fmla="*/ 21 w 21"/>
                <a:gd name="T3" fmla="*/ 0 h 24"/>
                <a:gd name="T4" fmla="*/ 21 w 21"/>
                <a:gd name="T5" fmla="*/ 9 h 24"/>
                <a:gd name="T6" fmla="*/ 8 w 21"/>
                <a:gd name="T7" fmla="*/ 24 h 24"/>
                <a:gd name="T8" fmla="*/ 0 w 21"/>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24">
                  <a:moveTo>
                    <a:pt x="0" y="24"/>
                  </a:moveTo>
                  <a:lnTo>
                    <a:pt x="21" y="0"/>
                  </a:lnTo>
                  <a:lnTo>
                    <a:pt x="21" y="9"/>
                  </a:lnTo>
                  <a:lnTo>
                    <a:pt x="8" y="24"/>
                  </a:lnTo>
                  <a:lnTo>
                    <a:pt x="0" y="24"/>
                  </a:lnTo>
                  <a:close/>
                </a:path>
              </a:pathLst>
            </a:custGeom>
            <a:solidFill>
              <a:srgbClr val="073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 name="Freeform 624"/>
            <p:cNvSpPr>
              <a:spLocks/>
            </p:cNvSpPr>
            <p:nvPr userDrawn="1"/>
          </p:nvSpPr>
          <p:spPr bwMode="auto">
            <a:xfrm>
              <a:off x="5699" y="388"/>
              <a:ext cx="17" cy="20"/>
            </a:xfrm>
            <a:custGeom>
              <a:avLst/>
              <a:gdLst>
                <a:gd name="T0" fmla="*/ 0 w 17"/>
                <a:gd name="T1" fmla="*/ 20 h 20"/>
                <a:gd name="T2" fmla="*/ 17 w 17"/>
                <a:gd name="T3" fmla="*/ 0 h 20"/>
                <a:gd name="T4" fmla="*/ 17 w 17"/>
                <a:gd name="T5" fmla="*/ 10 h 20"/>
                <a:gd name="T6" fmla="*/ 8 w 17"/>
                <a:gd name="T7" fmla="*/ 20 h 20"/>
                <a:gd name="T8" fmla="*/ 0 w 17"/>
                <a:gd name="T9" fmla="*/ 2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0">
                  <a:moveTo>
                    <a:pt x="0" y="20"/>
                  </a:moveTo>
                  <a:lnTo>
                    <a:pt x="17" y="0"/>
                  </a:lnTo>
                  <a:lnTo>
                    <a:pt x="17" y="10"/>
                  </a:lnTo>
                  <a:lnTo>
                    <a:pt x="8" y="20"/>
                  </a:lnTo>
                  <a:lnTo>
                    <a:pt x="0" y="20"/>
                  </a:lnTo>
                  <a:close/>
                </a:path>
              </a:pathLst>
            </a:custGeom>
            <a:solidFill>
              <a:srgbClr val="0537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2" name="Freeform 625"/>
            <p:cNvSpPr>
              <a:spLocks/>
            </p:cNvSpPr>
            <p:nvPr userDrawn="1"/>
          </p:nvSpPr>
          <p:spPr bwMode="auto">
            <a:xfrm>
              <a:off x="5703" y="393"/>
              <a:ext cx="13" cy="15"/>
            </a:xfrm>
            <a:custGeom>
              <a:avLst/>
              <a:gdLst>
                <a:gd name="T0" fmla="*/ 0 w 13"/>
                <a:gd name="T1" fmla="*/ 15 h 15"/>
                <a:gd name="T2" fmla="*/ 13 w 13"/>
                <a:gd name="T3" fmla="*/ 0 h 15"/>
                <a:gd name="T4" fmla="*/ 13 w 13"/>
                <a:gd name="T5" fmla="*/ 9 h 15"/>
                <a:gd name="T6" fmla="*/ 8 w 13"/>
                <a:gd name="T7" fmla="*/ 15 h 15"/>
                <a:gd name="T8" fmla="*/ 0 w 13"/>
                <a:gd name="T9" fmla="*/ 15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5">
                  <a:moveTo>
                    <a:pt x="0" y="15"/>
                  </a:moveTo>
                  <a:lnTo>
                    <a:pt x="13" y="0"/>
                  </a:lnTo>
                  <a:lnTo>
                    <a:pt x="13" y="9"/>
                  </a:lnTo>
                  <a:lnTo>
                    <a:pt x="8" y="15"/>
                  </a:lnTo>
                  <a:lnTo>
                    <a:pt x="0" y="15"/>
                  </a:lnTo>
                  <a:close/>
                </a:path>
              </a:pathLst>
            </a:custGeom>
            <a:solidFill>
              <a:srgbClr val="0437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3" name="Freeform 626"/>
            <p:cNvSpPr>
              <a:spLocks/>
            </p:cNvSpPr>
            <p:nvPr userDrawn="1"/>
          </p:nvSpPr>
          <p:spPr bwMode="auto">
            <a:xfrm>
              <a:off x="5707" y="398"/>
              <a:ext cx="9" cy="10"/>
            </a:xfrm>
            <a:custGeom>
              <a:avLst/>
              <a:gdLst>
                <a:gd name="T0" fmla="*/ 0 w 9"/>
                <a:gd name="T1" fmla="*/ 10 h 10"/>
                <a:gd name="T2" fmla="*/ 9 w 9"/>
                <a:gd name="T3" fmla="*/ 0 h 10"/>
                <a:gd name="T4" fmla="*/ 9 w 9"/>
                <a:gd name="T5" fmla="*/ 10 h 10"/>
                <a:gd name="T6" fmla="*/ 0 w 9"/>
                <a:gd name="T7" fmla="*/ 1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0">
                  <a:moveTo>
                    <a:pt x="0" y="10"/>
                  </a:moveTo>
                  <a:lnTo>
                    <a:pt x="9" y="0"/>
                  </a:lnTo>
                  <a:lnTo>
                    <a:pt x="9" y="10"/>
                  </a:lnTo>
                  <a:lnTo>
                    <a:pt x="0" y="10"/>
                  </a:lnTo>
                  <a:close/>
                </a:path>
              </a:pathLst>
            </a:custGeom>
            <a:solidFill>
              <a:srgbClr val="0235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4" name="Freeform 627"/>
            <p:cNvSpPr>
              <a:spLocks/>
            </p:cNvSpPr>
            <p:nvPr userDrawn="1"/>
          </p:nvSpPr>
          <p:spPr bwMode="auto">
            <a:xfrm>
              <a:off x="5711" y="402"/>
              <a:ext cx="5" cy="6"/>
            </a:xfrm>
            <a:custGeom>
              <a:avLst/>
              <a:gdLst>
                <a:gd name="T0" fmla="*/ 0 w 5"/>
                <a:gd name="T1" fmla="*/ 6 h 6"/>
                <a:gd name="T2" fmla="*/ 5 w 5"/>
                <a:gd name="T3" fmla="*/ 0 h 6"/>
                <a:gd name="T4" fmla="*/ 5 w 5"/>
                <a:gd name="T5" fmla="*/ 6 h 6"/>
                <a:gd name="T6" fmla="*/ 0 w 5"/>
                <a:gd name="T7" fmla="*/ 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6">
                  <a:moveTo>
                    <a:pt x="0" y="6"/>
                  </a:moveTo>
                  <a:lnTo>
                    <a:pt x="5" y="0"/>
                  </a:lnTo>
                  <a:lnTo>
                    <a:pt x="5" y="6"/>
                  </a:lnTo>
                  <a:lnTo>
                    <a:pt x="0" y="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5" name="Freeform 632"/>
            <p:cNvSpPr>
              <a:spLocks/>
            </p:cNvSpPr>
            <p:nvPr userDrawn="1"/>
          </p:nvSpPr>
          <p:spPr bwMode="auto">
            <a:xfrm>
              <a:off x="5646" y="201"/>
              <a:ext cx="32" cy="31"/>
            </a:xfrm>
            <a:custGeom>
              <a:avLst/>
              <a:gdLst>
                <a:gd name="T0" fmla="*/ 32 w 32"/>
                <a:gd name="T1" fmla="*/ 15 h 31"/>
                <a:gd name="T2" fmla="*/ 32 w 32"/>
                <a:gd name="T3" fmla="*/ 13 h 31"/>
                <a:gd name="T4" fmla="*/ 32 w 32"/>
                <a:gd name="T5" fmla="*/ 11 h 31"/>
                <a:gd name="T6" fmla="*/ 31 w 32"/>
                <a:gd name="T7" fmla="*/ 9 h 31"/>
                <a:gd name="T8" fmla="*/ 29 w 32"/>
                <a:gd name="T9" fmla="*/ 7 h 31"/>
                <a:gd name="T10" fmla="*/ 29 w 32"/>
                <a:gd name="T11" fmla="*/ 5 h 31"/>
                <a:gd name="T12" fmla="*/ 28 w 32"/>
                <a:gd name="T13" fmla="*/ 3 h 31"/>
                <a:gd name="T14" fmla="*/ 25 w 32"/>
                <a:gd name="T15" fmla="*/ 2 h 31"/>
                <a:gd name="T16" fmla="*/ 24 w 32"/>
                <a:gd name="T17" fmla="*/ 1 h 31"/>
                <a:gd name="T18" fmla="*/ 23 w 32"/>
                <a:gd name="T19" fmla="*/ 1 h 31"/>
                <a:gd name="T20" fmla="*/ 20 w 32"/>
                <a:gd name="T21" fmla="*/ 0 h 31"/>
                <a:gd name="T22" fmla="*/ 19 w 32"/>
                <a:gd name="T23" fmla="*/ 0 h 31"/>
                <a:gd name="T24" fmla="*/ 16 w 32"/>
                <a:gd name="T25" fmla="*/ 0 h 31"/>
                <a:gd name="T26" fmla="*/ 15 w 32"/>
                <a:gd name="T27" fmla="*/ 0 h 31"/>
                <a:gd name="T28" fmla="*/ 12 w 32"/>
                <a:gd name="T29" fmla="*/ 0 h 31"/>
                <a:gd name="T30" fmla="*/ 11 w 32"/>
                <a:gd name="T31" fmla="*/ 1 h 31"/>
                <a:gd name="T32" fmla="*/ 8 w 32"/>
                <a:gd name="T33" fmla="*/ 1 h 31"/>
                <a:gd name="T34" fmla="*/ 7 w 32"/>
                <a:gd name="T35" fmla="*/ 2 h 31"/>
                <a:gd name="T36" fmla="*/ 6 w 32"/>
                <a:gd name="T37" fmla="*/ 3 h 31"/>
                <a:gd name="T38" fmla="*/ 4 w 32"/>
                <a:gd name="T39" fmla="*/ 5 h 31"/>
                <a:gd name="T40" fmla="*/ 3 w 32"/>
                <a:gd name="T41" fmla="*/ 7 h 31"/>
                <a:gd name="T42" fmla="*/ 2 w 32"/>
                <a:gd name="T43" fmla="*/ 9 h 31"/>
                <a:gd name="T44" fmla="*/ 2 w 32"/>
                <a:gd name="T45" fmla="*/ 11 h 31"/>
                <a:gd name="T46" fmla="*/ 0 w 32"/>
                <a:gd name="T47" fmla="*/ 13 h 31"/>
                <a:gd name="T48" fmla="*/ 0 w 32"/>
                <a:gd name="T49" fmla="*/ 15 h 31"/>
                <a:gd name="T50" fmla="*/ 0 w 32"/>
                <a:gd name="T51" fmla="*/ 17 h 31"/>
                <a:gd name="T52" fmla="*/ 2 w 32"/>
                <a:gd name="T53" fmla="*/ 19 h 31"/>
                <a:gd name="T54" fmla="*/ 2 w 32"/>
                <a:gd name="T55" fmla="*/ 21 h 31"/>
                <a:gd name="T56" fmla="*/ 3 w 32"/>
                <a:gd name="T57" fmla="*/ 23 h 31"/>
                <a:gd name="T58" fmla="*/ 4 w 32"/>
                <a:gd name="T59" fmla="*/ 25 h 31"/>
                <a:gd name="T60" fmla="*/ 6 w 32"/>
                <a:gd name="T61" fmla="*/ 26 h 31"/>
                <a:gd name="T62" fmla="*/ 7 w 32"/>
                <a:gd name="T63" fmla="*/ 27 h 31"/>
                <a:gd name="T64" fmla="*/ 8 w 32"/>
                <a:gd name="T65" fmla="*/ 29 h 31"/>
                <a:gd name="T66" fmla="*/ 11 w 32"/>
                <a:gd name="T67" fmla="*/ 30 h 31"/>
                <a:gd name="T68" fmla="*/ 12 w 32"/>
                <a:gd name="T69" fmla="*/ 30 h 31"/>
                <a:gd name="T70" fmla="*/ 15 w 32"/>
                <a:gd name="T71" fmla="*/ 31 h 31"/>
                <a:gd name="T72" fmla="*/ 16 w 32"/>
                <a:gd name="T73" fmla="*/ 31 h 31"/>
                <a:gd name="T74" fmla="*/ 19 w 32"/>
                <a:gd name="T75" fmla="*/ 31 h 31"/>
                <a:gd name="T76" fmla="*/ 20 w 32"/>
                <a:gd name="T77" fmla="*/ 30 h 31"/>
                <a:gd name="T78" fmla="*/ 23 w 32"/>
                <a:gd name="T79" fmla="*/ 30 h 31"/>
                <a:gd name="T80" fmla="*/ 24 w 32"/>
                <a:gd name="T81" fmla="*/ 29 h 31"/>
                <a:gd name="T82" fmla="*/ 25 w 32"/>
                <a:gd name="T83" fmla="*/ 27 h 31"/>
                <a:gd name="T84" fmla="*/ 28 w 32"/>
                <a:gd name="T85" fmla="*/ 26 h 31"/>
                <a:gd name="T86" fmla="*/ 29 w 32"/>
                <a:gd name="T87" fmla="*/ 25 h 31"/>
                <a:gd name="T88" fmla="*/ 29 w 32"/>
                <a:gd name="T89" fmla="*/ 23 h 31"/>
                <a:gd name="T90" fmla="*/ 31 w 32"/>
                <a:gd name="T91" fmla="*/ 21 h 31"/>
                <a:gd name="T92" fmla="*/ 32 w 32"/>
                <a:gd name="T93" fmla="*/ 19 h 31"/>
                <a:gd name="T94" fmla="*/ 32 w 32"/>
                <a:gd name="T95" fmla="*/ 17 h 31"/>
                <a:gd name="T96" fmla="*/ 32 w 32"/>
                <a:gd name="T97" fmla="*/ 15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1">
                  <a:moveTo>
                    <a:pt x="32" y="15"/>
                  </a:moveTo>
                  <a:lnTo>
                    <a:pt x="32" y="13"/>
                  </a:lnTo>
                  <a:lnTo>
                    <a:pt x="32" y="11"/>
                  </a:lnTo>
                  <a:lnTo>
                    <a:pt x="31" y="9"/>
                  </a:lnTo>
                  <a:lnTo>
                    <a:pt x="29" y="7"/>
                  </a:lnTo>
                  <a:lnTo>
                    <a:pt x="29" y="5"/>
                  </a:lnTo>
                  <a:lnTo>
                    <a:pt x="28" y="3"/>
                  </a:lnTo>
                  <a:lnTo>
                    <a:pt x="25" y="2"/>
                  </a:lnTo>
                  <a:lnTo>
                    <a:pt x="24" y="1"/>
                  </a:lnTo>
                  <a:lnTo>
                    <a:pt x="23" y="1"/>
                  </a:lnTo>
                  <a:lnTo>
                    <a:pt x="20" y="0"/>
                  </a:lnTo>
                  <a:lnTo>
                    <a:pt x="19" y="0"/>
                  </a:lnTo>
                  <a:lnTo>
                    <a:pt x="16" y="0"/>
                  </a:lnTo>
                  <a:lnTo>
                    <a:pt x="15" y="0"/>
                  </a:lnTo>
                  <a:lnTo>
                    <a:pt x="12" y="0"/>
                  </a:lnTo>
                  <a:lnTo>
                    <a:pt x="11" y="1"/>
                  </a:lnTo>
                  <a:lnTo>
                    <a:pt x="8" y="1"/>
                  </a:lnTo>
                  <a:lnTo>
                    <a:pt x="7" y="2"/>
                  </a:lnTo>
                  <a:lnTo>
                    <a:pt x="6" y="3"/>
                  </a:lnTo>
                  <a:lnTo>
                    <a:pt x="4" y="5"/>
                  </a:lnTo>
                  <a:lnTo>
                    <a:pt x="3" y="7"/>
                  </a:lnTo>
                  <a:lnTo>
                    <a:pt x="2" y="9"/>
                  </a:lnTo>
                  <a:lnTo>
                    <a:pt x="2" y="11"/>
                  </a:lnTo>
                  <a:lnTo>
                    <a:pt x="0" y="13"/>
                  </a:lnTo>
                  <a:lnTo>
                    <a:pt x="0" y="15"/>
                  </a:lnTo>
                  <a:lnTo>
                    <a:pt x="0" y="17"/>
                  </a:lnTo>
                  <a:lnTo>
                    <a:pt x="2" y="19"/>
                  </a:lnTo>
                  <a:lnTo>
                    <a:pt x="2" y="21"/>
                  </a:lnTo>
                  <a:lnTo>
                    <a:pt x="3" y="23"/>
                  </a:lnTo>
                  <a:lnTo>
                    <a:pt x="4" y="25"/>
                  </a:lnTo>
                  <a:lnTo>
                    <a:pt x="6" y="26"/>
                  </a:lnTo>
                  <a:lnTo>
                    <a:pt x="7" y="27"/>
                  </a:lnTo>
                  <a:lnTo>
                    <a:pt x="8" y="29"/>
                  </a:lnTo>
                  <a:lnTo>
                    <a:pt x="11" y="30"/>
                  </a:lnTo>
                  <a:lnTo>
                    <a:pt x="12" y="30"/>
                  </a:lnTo>
                  <a:lnTo>
                    <a:pt x="15" y="31"/>
                  </a:lnTo>
                  <a:lnTo>
                    <a:pt x="16" y="31"/>
                  </a:lnTo>
                  <a:lnTo>
                    <a:pt x="19" y="31"/>
                  </a:lnTo>
                  <a:lnTo>
                    <a:pt x="20" y="30"/>
                  </a:lnTo>
                  <a:lnTo>
                    <a:pt x="23" y="30"/>
                  </a:lnTo>
                  <a:lnTo>
                    <a:pt x="24" y="29"/>
                  </a:lnTo>
                  <a:lnTo>
                    <a:pt x="25" y="27"/>
                  </a:lnTo>
                  <a:lnTo>
                    <a:pt x="28" y="26"/>
                  </a:lnTo>
                  <a:lnTo>
                    <a:pt x="29" y="25"/>
                  </a:lnTo>
                  <a:lnTo>
                    <a:pt x="29" y="23"/>
                  </a:lnTo>
                  <a:lnTo>
                    <a:pt x="31" y="21"/>
                  </a:lnTo>
                  <a:lnTo>
                    <a:pt x="32" y="19"/>
                  </a:lnTo>
                  <a:lnTo>
                    <a:pt x="32" y="17"/>
                  </a:lnTo>
                  <a:lnTo>
                    <a:pt x="3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6" name="Freeform 633"/>
            <p:cNvSpPr>
              <a:spLocks/>
            </p:cNvSpPr>
            <p:nvPr userDrawn="1"/>
          </p:nvSpPr>
          <p:spPr bwMode="auto">
            <a:xfrm>
              <a:off x="5463" y="115"/>
              <a:ext cx="39" cy="212"/>
            </a:xfrm>
            <a:custGeom>
              <a:avLst/>
              <a:gdLst>
                <a:gd name="T0" fmla="*/ 16 w 39"/>
                <a:gd name="T1" fmla="*/ 212 h 212"/>
                <a:gd name="T2" fmla="*/ 39 w 39"/>
                <a:gd name="T3" fmla="*/ 2 h 212"/>
                <a:gd name="T4" fmla="*/ 24 w 39"/>
                <a:gd name="T5" fmla="*/ 0 h 212"/>
                <a:gd name="T6" fmla="*/ 0 w 39"/>
                <a:gd name="T7" fmla="*/ 211 h 212"/>
                <a:gd name="T8" fmla="*/ 16 w 39"/>
                <a:gd name="T9" fmla="*/ 212 h 2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212">
                  <a:moveTo>
                    <a:pt x="16" y="212"/>
                  </a:moveTo>
                  <a:lnTo>
                    <a:pt x="39" y="2"/>
                  </a:lnTo>
                  <a:lnTo>
                    <a:pt x="24" y="0"/>
                  </a:lnTo>
                  <a:lnTo>
                    <a:pt x="0" y="211"/>
                  </a:lnTo>
                  <a:lnTo>
                    <a:pt x="16"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7" name="Rectangle 634"/>
            <p:cNvSpPr>
              <a:spLocks noChangeArrowheads="1"/>
            </p:cNvSpPr>
            <p:nvPr userDrawn="1"/>
          </p:nvSpPr>
          <p:spPr bwMode="auto">
            <a:xfrm>
              <a:off x="5469" y="314"/>
              <a:ext cx="6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GB" altLang="en-US" smtClean="0"/>
            </a:p>
          </p:txBody>
        </p:sp>
        <p:sp>
          <p:nvSpPr>
            <p:cNvPr id="1248" name="Freeform 635"/>
            <p:cNvSpPr>
              <a:spLocks/>
            </p:cNvSpPr>
            <p:nvPr userDrawn="1"/>
          </p:nvSpPr>
          <p:spPr bwMode="auto">
            <a:xfrm>
              <a:off x="5425" y="150"/>
              <a:ext cx="33" cy="32"/>
            </a:xfrm>
            <a:custGeom>
              <a:avLst/>
              <a:gdLst>
                <a:gd name="T0" fmla="*/ 33 w 33"/>
                <a:gd name="T1" fmla="*/ 16 h 32"/>
                <a:gd name="T2" fmla="*/ 32 w 33"/>
                <a:gd name="T3" fmla="*/ 15 h 32"/>
                <a:gd name="T4" fmla="*/ 32 w 33"/>
                <a:gd name="T5" fmla="*/ 12 h 32"/>
                <a:gd name="T6" fmla="*/ 32 w 33"/>
                <a:gd name="T7" fmla="*/ 11 h 32"/>
                <a:gd name="T8" fmla="*/ 30 w 33"/>
                <a:gd name="T9" fmla="*/ 8 h 32"/>
                <a:gd name="T10" fmla="*/ 29 w 33"/>
                <a:gd name="T11" fmla="*/ 7 h 32"/>
                <a:gd name="T12" fmla="*/ 28 w 33"/>
                <a:gd name="T13" fmla="*/ 6 h 32"/>
                <a:gd name="T14" fmla="*/ 27 w 33"/>
                <a:gd name="T15" fmla="*/ 4 h 32"/>
                <a:gd name="T16" fmla="*/ 24 w 33"/>
                <a:gd name="T17" fmla="*/ 3 h 32"/>
                <a:gd name="T18" fmla="*/ 23 w 33"/>
                <a:gd name="T19" fmla="*/ 2 h 32"/>
                <a:gd name="T20" fmla="*/ 21 w 33"/>
                <a:gd name="T21" fmla="*/ 2 h 32"/>
                <a:gd name="T22" fmla="*/ 19 w 33"/>
                <a:gd name="T23" fmla="*/ 0 h 32"/>
                <a:gd name="T24" fmla="*/ 16 w 33"/>
                <a:gd name="T25" fmla="*/ 0 h 32"/>
                <a:gd name="T26" fmla="*/ 13 w 33"/>
                <a:gd name="T27" fmla="*/ 0 h 32"/>
                <a:gd name="T28" fmla="*/ 12 w 33"/>
                <a:gd name="T29" fmla="*/ 2 h 32"/>
                <a:gd name="T30" fmla="*/ 9 w 33"/>
                <a:gd name="T31" fmla="*/ 2 h 32"/>
                <a:gd name="T32" fmla="*/ 8 w 33"/>
                <a:gd name="T33" fmla="*/ 3 h 32"/>
                <a:gd name="T34" fmla="*/ 7 w 33"/>
                <a:gd name="T35" fmla="*/ 4 h 32"/>
                <a:gd name="T36" fmla="*/ 5 w 33"/>
                <a:gd name="T37" fmla="*/ 6 h 32"/>
                <a:gd name="T38" fmla="*/ 4 w 33"/>
                <a:gd name="T39" fmla="*/ 7 h 32"/>
                <a:gd name="T40" fmla="*/ 3 w 33"/>
                <a:gd name="T41" fmla="*/ 8 h 32"/>
                <a:gd name="T42" fmla="*/ 2 w 33"/>
                <a:gd name="T43" fmla="*/ 11 h 32"/>
                <a:gd name="T44" fmla="*/ 2 w 33"/>
                <a:gd name="T45" fmla="*/ 12 h 32"/>
                <a:gd name="T46" fmla="*/ 0 w 33"/>
                <a:gd name="T47" fmla="*/ 15 h 32"/>
                <a:gd name="T48" fmla="*/ 0 w 33"/>
                <a:gd name="T49" fmla="*/ 16 h 32"/>
                <a:gd name="T50" fmla="*/ 0 w 33"/>
                <a:gd name="T51" fmla="*/ 19 h 32"/>
                <a:gd name="T52" fmla="*/ 2 w 33"/>
                <a:gd name="T53" fmla="*/ 20 h 32"/>
                <a:gd name="T54" fmla="*/ 2 w 33"/>
                <a:gd name="T55" fmla="*/ 23 h 32"/>
                <a:gd name="T56" fmla="*/ 3 w 33"/>
                <a:gd name="T57" fmla="*/ 24 h 32"/>
                <a:gd name="T58" fmla="*/ 4 w 33"/>
                <a:gd name="T59" fmla="*/ 27 h 32"/>
                <a:gd name="T60" fmla="*/ 5 w 33"/>
                <a:gd name="T61" fmla="*/ 28 h 32"/>
                <a:gd name="T62" fmla="*/ 7 w 33"/>
                <a:gd name="T63" fmla="*/ 29 h 32"/>
                <a:gd name="T64" fmla="*/ 8 w 33"/>
                <a:gd name="T65" fmla="*/ 29 h 32"/>
                <a:gd name="T66" fmla="*/ 9 w 33"/>
                <a:gd name="T67" fmla="*/ 31 h 32"/>
                <a:gd name="T68" fmla="*/ 12 w 33"/>
                <a:gd name="T69" fmla="*/ 32 h 32"/>
                <a:gd name="T70" fmla="*/ 13 w 33"/>
                <a:gd name="T71" fmla="*/ 32 h 32"/>
                <a:gd name="T72" fmla="*/ 16 w 33"/>
                <a:gd name="T73" fmla="*/ 32 h 32"/>
                <a:gd name="T74" fmla="*/ 19 w 33"/>
                <a:gd name="T75" fmla="*/ 32 h 32"/>
                <a:gd name="T76" fmla="*/ 21 w 33"/>
                <a:gd name="T77" fmla="*/ 32 h 32"/>
                <a:gd name="T78" fmla="*/ 23 w 33"/>
                <a:gd name="T79" fmla="*/ 31 h 32"/>
                <a:gd name="T80" fmla="*/ 24 w 33"/>
                <a:gd name="T81" fmla="*/ 29 h 32"/>
                <a:gd name="T82" fmla="*/ 27 w 33"/>
                <a:gd name="T83" fmla="*/ 29 h 32"/>
                <a:gd name="T84" fmla="*/ 28 w 33"/>
                <a:gd name="T85" fmla="*/ 28 h 32"/>
                <a:gd name="T86" fmla="*/ 29 w 33"/>
                <a:gd name="T87" fmla="*/ 27 h 32"/>
                <a:gd name="T88" fmla="*/ 30 w 33"/>
                <a:gd name="T89" fmla="*/ 24 h 32"/>
                <a:gd name="T90" fmla="*/ 32 w 33"/>
                <a:gd name="T91" fmla="*/ 23 h 32"/>
                <a:gd name="T92" fmla="*/ 32 w 33"/>
                <a:gd name="T93" fmla="*/ 20 h 32"/>
                <a:gd name="T94" fmla="*/ 32 w 33"/>
                <a:gd name="T95" fmla="*/ 19 h 32"/>
                <a:gd name="T96" fmla="*/ 33 w 33"/>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3" h="32">
                  <a:moveTo>
                    <a:pt x="33" y="16"/>
                  </a:moveTo>
                  <a:lnTo>
                    <a:pt x="32" y="15"/>
                  </a:lnTo>
                  <a:lnTo>
                    <a:pt x="32" y="12"/>
                  </a:lnTo>
                  <a:lnTo>
                    <a:pt x="32" y="11"/>
                  </a:lnTo>
                  <a:lnTo>
                    <a:pt x="30" y="8"/>
                  </a:lnTo>
                  <a:lnTo>
                    <a:pt x="29" y="7"/>
                  </a:lnTo>
                  <a:lnTo>
                    <a:pt x="28" y="6"/>
                  </a:lnTo>
                  <a:lnTo>
                    <a:pt x="27" y="4"/>
                  </a:lnTo>
                  <a:lnTo>
                    <a:pt x="24" y="3"/>
                  </a:lnTo>
                  <a:lnTo>
                    <a:pt x="23" y="2"/>
                  </a:lnTo>
                  <a:lnTo>
                    <a:pt x="21" y="2"/>
                  </a:lnTo>
                  <a:lnTo>
                    <a:pt x="19" y="0"/>
                  </a:lnTo>
                  <a:lnTo>
                    <a:pt x="16" y="0"/>
                  </a:lnTo>
                  <a:lnTo>
                    <a:pt x="13" y="0"/>
                  </a:lnTo>
                  <a:lnTo>
                    <a:pt x="12" y="2"/>
                  </a:lnTo>
                  <a:lnTo>
                    <a:pt x="9" y="2"/>
                  </a:lnTo>
                  <a:lnTo>
                    <a:pt x="8" y="3"/>
                  </a:lnTo>
                  <a:lnTo>
                    <a:pt x="7" y="4"/>
                  </a:lnTo>
                  <a:lnTo>
                    <a:pt x="5" y="6"/>
                  </a:lnTo>
                  <a:lnTo>
                    <a:pt x="4" y="7"/>
                  </a:lnTo>
                  <a:lnTo>
                    <a:pt x="3" y="8"/>
                  </a:lnTo>
                  <a:lnTo>
                    <a:pt x="2" y="11"/>
                  </a:lnTo>
                  <a:lnTo>
                    <a:pt x="2" y="12"/>
                  </a:lnTo>
                  <a:lnTo>
                    <a:pt x="0" y="15"/>
                  </a:lnTo>
                  <a:lnTo>
                    <a:pt x="0" y="16"/>
                  </a:lnTo>
                  <a:lnTo>
                    <a:pt x="0" y="19"/>
                  </a:lnTo>
                  <a:lnTo>
                    <a:pt x="2" y="20"/>
                  </a:lnTo>
                  <a:lnTo>
                    <a:pt x="2" y="23"/>
                  </a:lnTo>
                  <a:lnTo>
                    <a:pt x="3" y="24"/>
                  </a:lnTo>
                  <a:lnTo>
                    <a:pt x="4" y="27"/>
                  </a:lnTo>
                  <a:lnTo>
                    <a:pt x="5" y="28"/>
                  </a:lnTo>
                  <a:lnTo>
                    <a:pt x="7" y="29"/>
                  </a:lnTo>
                  <a:lnTo>
                    <a:pt x="8" y="29"/>
                  </a:lnTo>
                  <a:lnTo>
                    <a:pt x="9" y="31"/>
                  </a:lnTo>
                  <a:lnTo>
                    <a:pt x="12" y="32"/>
                  </a:lnTo>
                  <a:lnTo>
                    <a:pt x="13" y="32"/>
                  </a:lnTo>
                  <a:lnTo>
                    <a:pt x="16" y="32"/>
                  </a:lnTo>
                  <a:lnTo>
                    <a:pt x="19" y="32"/>
                  </a:lnTo>
                  <a:lnTo>
                    <a:pt x="21" y="32"/>
                  </a:lnTo>
                  <a:lnTo>
                    <a:pt x="23" y="31"/>
                  </a:lnTo>
                  <a:lnTo>
                    <a:pt x="24" y="29"/>
                  </a:lnTo>
                  <a:lnTo>
                    <a:pt x="27" y="29"/>
                  </a:lnTo>
                  <a:lnTo>
                    <a:pt x="28" y="28"/>
                  </a:lnTo>
                  <a:lnTo>
                    <a:pt x="29" y="27"/>
                  </a:lnTo>
                  <a:lnTo>
                    <a:pt x="30" y="24"/>
                  </a:lnTo>
                  <a:lnTo>
                    <a:pt x="32" y="23"/>
                  </a:lnTo>
                  <a:lnTo>
                    <a:pt x="32" y="20"/>
                  </a:lnTo>
                  <a:lnTo>
                    <a:pt x="32" y="19"/>
                  </a:lnTo>
                  <a:lnTo>
                    <a:pt x="3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9" name="Freeform 636"/>
            <p:cNvSpPr>
              <a:spLocks/>
            </p:cNvSpPr>
            <p:nvPr userDrawn="1"/>
          </p:nvSpPr>
          <p:spPr bwMode="auto">
            <a:xfrm>
              <a:off x="5415" y="253"/>
              <a:ext cx="31" cy="32"/>
            </a:xfrm>
            <a:custGeom>
              <a:avLst/>
              <a:gdLst>
                <a:gd name="T0" fmla="*/ 31 w 31"/>
                <a:gd name="T1" fmla="*/ 15 h 32"/>
                <a:gd name="T2" fmla="*/ 31 w 31"/>
                <a:gd name="T3" fmla="*/ 13 h 32"/>
                <a:gd name="T4" fmla="*/ 31 w 31"/>
                <a:gd name="T5" fmla="*/ 11 h 32"/>
                <a:gd name="T6" fmla="*/ 30 w 31"/>
                <a:gd name="T7" fmla="*/ 10 h 32"/>
                <a:gd name="T8" fmla="*/ 30 w 31"/>
                <a:gd name="T9" fmla="*/ 7 h 32"/>
                <a:gd name="T10" fmla="*/ 29 w 31"/>
                <a:gd name="T11" fmla="*/ 6 h 32"/>
                <a:gd name="T12" fmla="*/ 27 w 31"/>
                <a:gd name="T13" fmla="*/ 4 h 32"/>
                <a:gd name="T14" fmla="*/ 26 w 31"/>
                <a:gd name="T15" fmla="*/ 3 h 32"/>
                <a:gd name="T16" fmla="*/ 23 w 31"/>
                <a:gd name="T17" fmla="*/ 2 h 32"/>
                <a:gd name="T18" fmla="*/ 22 w 31"/>
                <a:gd name="T19" fmla="*/ 2 h 32"/>
                <a:gd name="T20" fmla="*/ 19 w 31"/>
                <a:gd name="T21" fmla="*/ 0 h 32"/>
                <a:gd name="T22" fmla="*/ 18 w 31"/>
                <a:gd name="T23" fmla="*/ 0 h 32"/>
                <a:gd name="T24" fmla="*/ 15 w 31"/>
                <a:gd name="T25" fmla="*/ 0 h 32"/>
                <a:gd name="T26" fmla="*/ 14 w 31"/>
                <a:gd name="T27" fmla="*/ 0 h 32"/>
                <a:gd name="T28" fmla="*/ 12 w 31"/>
                <a:gd name="T29" fmla="*/ 0 h 32"/>
                <a:gd name="T30" fmla="*/ 10 w 31"/>
                <a:gd name="T31" fmla="*/ 2 h 32"/>
                <a:gd name="T32" fmla="*/ 8 w 31"/>
                <a:gd name="T33" fmla="*/ 2 h 32"/>
                <a:gd name="T34" fmla="*/ 6 w 31"/>
                <a:gd name="T35" fmla="*/ 3 h 32"/>
                <a:gd name="T36" fmla="*/ 5 w 31"/>
                <a:gd name="T37" fmla="*/ 4 h 32"/>
                <a:gd name="T38" fmla="*/ 4 w 31"/>
                <a:gd name="T39" fmla="*/ 6 h 32"/>
                <a:gd name="T40" fmla="*/ 2 w 31"/>
                <a:gd name="T41" fmla="*/ 7 h 32"/>
                <a:gd name="T42" fmla="*/ 1 w 31"/>
                <a:gd name="T43" fmla="*/ 10 h 32"/>
                <a:gd name="T44" fmla="*/ 1 w 31"/>
                <a:gd name="T45" fmla="*/ 11 h 32"/>
                <a:gd name="T46" fmla="*/ 0 w 31"/>
                <a:gd name="T47" fmla="*/ 13 h 32"/>
                <a:gd name="T48" fmla="*/ 0 w 31"/>
                <a:gd name="T49" fmla="*/ 15 h 32"/>
                <a:gd name="T50" fmla="*/ 0 w 31"/>
                <a:gd name="T51" fmla="*/ 17 h 32"/>
                <a:gd name="T52" fmla="*/ 1 w 31"/>
                <a:gd name="T53" fmla="*/ 20 h 32"/>
                <a:gd name="T54" fmla="*/ 1 w 31"/>
                <a:gd name="T55" fmla="*/ 21 h 32"/>
                <a:gd name="T56" fmla="*/ 2 w 31"/>
                <a:gd name="T57" fmla="*/ 24 h 32"/>
                <a:gd name="T58" fmla="*/ 4 w 31"/>
                <a:gd name="T59" fmla="*/ 25 h 32"/>
                <a:gd name="T60" fmla="*/ 5 w 31"/>
                <a:gd name="T61" fmla="*/ 27 h 32"/>
                <a:gd name="T62" fmla="*/ 6 w 31"/>
                <a:gd name="T63" fmla="*/ 28 h 32"/>
                <a:gd name="T64" fmla="*/ 8 w 31"/>
                <a:gd name="T65" fmla="*/ 29 h 32"/>
                <a:gd name="T66" fmla="*/ 10 w 31"/>
                <a:gd name="T67" fmla="*/ 31 h 32"/>
                <a:gd name="T68" fmla="*/ 12 w 31"/>
                <a:gd name="T69" fmla="*/ 31 h 32"/>
                <a:gd name="T70" fmla="*/ 14 w 31"/>
                <a:gd name="T71" fmla="*/ 32 h 32"/>
                <a:gd name="T72" fmla="*/ 15 w 31"/>
                <a:gd name="T73" fmla="*/ 32 h 32"/>
                <a:gd name="T74" fmla="*/ 18 w 31"/>
                <a:gd name="T75" fmla="*/ 32 h 32"/>
                <a:gd name="T76" fmla="*/ 19 w 31"/>
                <a:gd name="T77" fmla="*/ 31 h 32"/>
                <a:gd name="T78" fmla="*/ 22 w 31"/>
                <a:gd name="T79" fmla="*/ 31 h 32"/>
                <a:gd name="T80" fmla="*/ 23 w 31"/>
                <a:gd name="T81" fmla="*/ 29 h 32"/>
                <a:gd name="T82" fmla="*/ 26 w 31"/>
                <a:gd name="T83" fmla="*/ 28 h 32"/>
                <a:gd name="T84" fmla="*/ 27 w 31"/>
                <a:gd name="T85" fmla="*/ 27 h 32"/>
                <a:gd name="T86" fmla="*/ 29 w 31"/>
                <a:gd name="T87" fmla="*/ 25 h 32"/>
                <a:gd name="T88" fmla="*/ 30 w 31"/>
                <a:gd name="T89" fmla="*/ 24 h 32"/>
                <a:gd name="T90" fmla="*/ 30 w 31"/>
                <a:gd name="T91" fmla="*/ 21 h 32"/>
                <a:gd name="T92" fmla="*/ 31 w 31"/>
                <a:gd name="T93" fmla="*/ 20 h 32"/>
                <a:gd name="T94" fmla="*/ 31 w 31"/>
                <a:gd name="T95" fmla="*/ 17 h 32"/>
                <a:gd name="T96" fmla="*/ 31 w 31"/>
                <a:gd name="T97" fmla="*/ 15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2">
                  <a:moveTo>
                    <a:pt x="31" y="15"/>
                  </a:moveTo>
                  <a:lnTo>
                    <a:pt x="31" y="13"/>
                  </a:lnTo>
                  <a:lnTo>
                    <a:pt x="31" y="11"/>
                  </a:lnTo>
                  <a:lnTo>
                    <a:pt x="30" y="10"/>
                  </a:lnTo>
                  <a:lnTo>
                    <a:pt x="30" y="7"/>
                  </a:lnTo>
                  <a:lnTo>
                    <a:pt x="29" y="6"/>
                  </a:lnTo>
                  <a:lnTo>
                    <a:pt x="27" y="4"/>
                  </a:lnTo>
                  <a:lnTo>
                    <a:pt x="26" y="3"/>
                  </a:lnTo>
                  <a:lnTo>
                    <a:pt x="23" y="2"/>
                  </a:lnTo>
                  <a:lnTo>
                    <a:pt x="22" y="2"/>
                  </a:lnTo>
                  <a:lnTo>
                    <a:pt x="19" y="0"/>
                  </a:lnTo>
                  <a:lnTo>
                    <a:pt x="18" y="0"/>
                  </a:lnTo>
                  <a:lnTo>
                    <a:pt x="15" y="0"/>
                  </a:lnTo>
                  <a:lnTo>
                    <a:pt x="14" y="0"/>
                  </a:lnTo>
                  <a:lnTo>
                    <a:pt x="12" y="0"/>
                  </a:lnTo>
                  <a:lnTo>
                    <a:pt x="10" y="2"/>
                  </a:lnTo>
                  <a:lnTo>
                    <a:pt x="8" y="2"/>
                  </a:lnTo>
                  <a:lnTo>
                    <a:pt x="6" y="3"/>
                  </a:lnTo>
                  <a:lnTo>
                    <a:pt x="5" y="4"/>
                  </a:lnTo>
                  <a:lnTo>
                    <a:pt x="4" y="6"/>
                  </a:lnTo>
                  <a:lnTo>
                    <a:pt x="2" y="7"/>
                  </a:lnTo>
                  <a:lnTo>
                    <a:pt x="1" y="10"/>
                  </a:lnTo>
                  <a:lnTo>
                    <a:pt x="1" y="11"/>
                  </a:lnTo>
                  <a:lnTo>
                    <a:pt x="0" y="13"/>
                  </a:lnTo>
                  <a:lnTo>
                    <a:pt x="0" y="15"/>
                  </a:lnTo>
                  <a:lnTo>
                    <a:pt x="0" y="17"/>
                  </a:lnTo>
                  <a:lnTo>
                    <a:pt x="1" y="20"/>
                  </a:lnTo>
                  <a:lnTo>
                    <a:pt x="1" y="21"/>
                  </a:lnTo>
                  <a:lnTo>
                    <a:pt x="2" y="24"/>
                  </a:lnTo>
                  <a:lnTo>
                    <a:pt x="4" y="25"/>
                  </a:lnTo>
                  <a:lnTo>
                    <a:pt x="5" y="27"/>
                  </a:lnTo>
                  <a:lnTo>
                    <a:pt x="6" y="28"/>
                  </a:lnTo>
                  <a:lnTo>
                    <a:pt x="8" y="29"/>
                  </a:lnTo>
                  <a:lnTo>
                    <a:pt x="10" y="31"/>
                  </a:lnTo>
                  <a:lnTo>
                    <a:pt x="12" y="31"/>
                  </a:lnTo>
                  <a:lnTo>
                    <a:pt x="14" y="32"/>
                  </a:lnTo>
                  <a:lnTo>
                    <a:pt x="15" y="32"/>
                  </a:lnTo>
                  <a:lnTo>
                    <a:pt x="18" y="32"/>
                  </a:lnTo>
                  <a:lnTo>
                    <a:pt x="19" y="31"/>
                  </a:lnTo>
                  <a:lnTo>
                    <a:pt x="22" y="31"/>
                  </a:lnTo>
                  <a:lnTo>
                    <a:pt x="23" y="29"/>
                  </a:lnTo>
                  <a:lnTo>
                    <a:pt x="26" y="28"/>
                  </a:lnTo>
                  <a:lnTo>
                    <a:pt x="27" y="27"/>
                  </a:lnTo>
                  <a:lnTo>
                    <a:pt x="29" y="25"/>
                  </a:lnTo>
                  <a:lnTo>
                    <a:pt x="30" y="24"/>
                  </a:lnTo>
                  <a:lnTo>
                    <a:pt x="30" y="21"/>
                  </a:lnTo>
                  <a:lnTo>
                    <a:pt x="31" y="20"/>
                  </a:lnTo>
                  <a:lnTo>
                    <a:pt x="31" y="17"/>
                  </a:lnTo>
                  <a:lnTo>
                    <a:pt x="3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0" name="Rectangle 637"/>
            <p:cNvSpPr>
              <a:spLocks noChangeArrowheads="1"/>
            </p:cNvSpPr>
            <p:nvPr userDrawn="1"/>
          </p:nvSpPr>
          <p:spPr bwMode="auto">
            <a:xfrm>
              <a:off x="5417" y="164"/>
              <a:ext cx="69"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GB" altLang="en-US" smtClean="0"/>
            </a:p>
          </p:txBody>
        </p:sp>
        <p:sp>
          <p:nvSpPr>
            <p:cNvPr id="1251" name="Rectangle 638"/>
            <p:cNvSpPr>
              <a:spLocks noChangeArrowheads="1"/>
            </p:cNvSpPr>
            <p:nvPr userDrawn="1"/>
          </p:nvSpPr>
          <p:spPr bwMode="auto">
            <a:xfrm>
              <a:off x="5408" y="154"/>
              <a:ext cx="67" cy="1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GB" altLang="en-US" smtClean="0"/>
            </a:p>
          </p:txBody>
        </p:sp>
        <p:sp>
          <p:nvSpPr>
            <p:cNvPr id="1252" name="Rectangle 639"/>
            <p:cNvSpPr>
              <a:spLocks noChangeArrowheads="1"/>
            </p:cNvSpPr>
            <p:nvPr userDrawn="1"/>
          </p:nvSpPr>
          <p:spPr bwMode="auto">
            <a:xfrm>
              <a:off x="5407" y="264"/>
              <a:ext cx="70"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GB" altLang="en-US" smtClean="0"/>
            </a:p>
          </p:txBody>
        </p:sp>
        <p:sp>
          <p:nvSpPr>
            <p:cNvPr id="1253" name="Rectangle 640"/>
            <p:cNvSpPr>
              <a:spLocks noChangeArrowheads="1"/>
            </p:cNvSpPr>
            <p:nvPr userDrawn="1"/>
          </p:nvSpPr>
          <p:spPr bwMode="auto">
            <a:xfrm>
              <a:off x="5398" y="255"/>
              <a:ext cx="69" cy="1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GB" altLang="en-US" smtClean="0"/>
            </a:p>
          </p:txBody>
        </p:sp>
        <p:sp>
          <p:nvSpPr>
            <p:cNvPr id="1254" name="Freeform 641"/>
            <p:cNvSpPr>
              <a:spLocks/>
            </p:cNvSpPr>
            <p:nvPr userDrawn="1"/>
          </p:nvSpPr>
          <p:spPr bwMode="auto">
            <a:xfrm>
              <a:off x="5421" y="145"/>
              <a:ext cx="32" cy="33"/>
            </a:xfrm>
            <a:custGeom>
              <a:avLst/>
              <a:gdLst>
                <a:gd name="T0" fmla="*/ 32 w 32"/>
                <a:gd name="T1" fmla="*/ 17 h 33"/>
                <a:gd name="T2" fmla="*/ 32 w 32"/>
                <a:gd name="T3" fmla="*/ 15 h 33"/>
                <a:gd name="T4" fmla="*/ 32 w 32"/>
                <a:gd name="T5" fmla="*/ 13 h 33"/>
                <a:gd name="T6" fmla="*/ 31 w 32"/>
                <a:gd name="T7" fmla="*/ 11 h 33"/>
                <a:gd name="T8" fmla="*/ 29 w 32"/>
                <a:gd name="T9" fmla="*/ 9 h 33"/>
                <a:gd name="T10" fmla="*/ 28 w 32"/>
                <a:gd name="T11" fmla="*/ 7 h 33"/>
                <a:gd name="T12" fmla="*/ 27 w 32"/>
                <a:gd name="T13" fmla="*/ 5 h 33"/>
                <a:gd name="T14" fmla="*/ 25 w 32"/>
                <a:gd name="T15" fmla="*/ 4 h 33"/>
                <a:gd name="T16" fmla="*/ 24 w 32"/>
                <a:gd name="T17" fmla="*/ 3 h 33"/>
                <a:gd name="T18" fmla="*/ 23 w 32"/>
                <a:gd name="T19" fmla="*/ 3 h 33"/>
                <a:gd name="T20" fmla="*/ 20 w 32"/>
                <a:gd name="T21" fmla="*/ 1 h 33"/>
                <a:gd name="T22" fmla="*/ 17 w 32"/>
                <a:gd name="T23" fmla="*/ 1 h 33"/>
                <a:gd name="T24" fmla="*/ 16 w 32"/>
                <a:gd name="T25" fmla="*/ 0 h 33"/>
                <a:gd name="T26" fmla="*/ 13 w 32"/>
                <a:gd name="T27" fmla="*/ 1 h 33"/>
                <a:gd name="T28" fmla="*/ 11 w 32"/>
                <a:gd name="T29" fmla="*/ 1 h 33"/>
                <a:gd name="T30" fmla="*/ 9 w 32"/>
                <a:gd name="T31" fmla="*/ 3 h 33"/>
                <a:gd name="T32" fmla="*/ 8 w 32"/>
                <a:gd name="T33" fmla="*/ 3 h 33"/>
                <a:gd name="T34" fmla="*/ 7 w 32"/>
                <a:gd name="T35" fmla="*/ 4 h 33"/>
                <a:gd name="T36" fmla="*/ 6 w 32"/>
                <a:gd name="T37" fmla="*/ 5 h 33"/>
                <a:gd name="T38" fmla="*/ 3 w 32"/>
                <a:gd name="T39" fmla="*/ 7 h 33"/>
                <a:gd name="T40" fmla="*/ 3 w 32"/>
                <a:gd name="T41" fmla="*/ 9 h 33"/>
                <a:gd name="T42" fmla="*/ 2 w 32"/>
                <a:gd name="T43" fmla="*/ 11 h 33"/>
                <a:gd name="T44" fmla="*/ 0 w 32"/>
                <a:gd name="T45" fmla="*/ 13 h 33"/>
                <a:gd name="T46" fmla="*/ 0 w 32"/>
                <a:gd name="T47" fmla="*/ 15 h 33"/>
                <a:gd name="T48" fmla="*/ 0 w 32"/>
                <a:gd name="T49" fmla="*/ 17 h 33"/>
                <a:gd name="T50" fmla="*/ 0 w 32"/>
                <a:gd name="T51" fmla="*/ 20 h 33"/>
                <a:gd name="T52" fmla="*/ 0 w 32"/>
                <a:gd name="T53" fmla="*/ 21 h 33"/>
                <a:gd name="T54" fmla="*/ 2 w 32"/>
                <a:gd name="T55" fmla="*/ 24 h 33"/>
                <a:gd name="T56" fmla="*/ 3 w 32"/>
                <a:gd name="T57" fmla="*/ 25 h 33"/>
                <a:gd name="T58" fmla="*/ 3 w 32"/>
                <a:gd name="T59" fmla="*/ 26 h 33"/>
                <a:gd name="T60" fmla="*/ 6 w 32"/>
                <a:gd name="T61" fmla="*/ 28 h 33"/>
                <a:gd name="T62" fmla="*/ 7 w 32"/>
                <a:gd name="T63" fmla="*/ 29 h 33"/>
                <a:gd name="T64" fmla="*/ 8 w 32"/>
                <a:gd name="T65" fmla="*/ 30 h 33"/>
                <a:gd name="T66" fmla="*/ 9 w 32"/>
                <a:gd name="T67" fmla="*/ 32 h 33"/>
                <a:gd name="T68" fmla="*/ 11 w 32"/>
                <a:gd name="T69" fmla="*/ 32 h 33"/>
                <a:gd name="T70" fmla="*/ 13 w 32"/>
                <a:gd name="T71" fmla="*/ 33 h 33"/>
                <a:gd name="T72" fmla="*/ 16 w 32"/>
                <a:gd name="T73" fmla="*/ 33 h 33"/>
                <a:gd name="T74" fmla="*/ 17 w 32"/>
                <a:gd name="T75" fmla="*/ 33 h 33"/>
                <a:gd name="T76" fmla="*/ 20 w 32"/>
                <a:gd name="T77" fmla="*/ 32 h 33"/>
                <a:gd name="T78" fmla="*/ 23 w 32"/>
                <a:gd name="T79" fmla="*/ 32 h 33"/>
                <a:gd name="T80" fmla="*/ 24 w 32"/>
                <a:gd name="T81" fmla="*/ 30 h 33"/>
                <a:gd name="T82" fmla="*/ 25 w 32"/>
                <a:gd name="T83" fmla="*/ 29 h 33"/>
                <a:gd name="T84" fmla="*/ 27 w 32"/>
                <a:gd name="T85" fmla="*/ 28 h 33"/>
                <a:gd name="T86" fmla="*/ 28 w 32"/>
                <a:gd name="T87" fmla="*/ 26 h 33"/>
                <a:gd name="T88" fmla="*/ 29 w 32"/>
                <a:gd name="T89" fmla="*/ 25 h 33"/>
                <a:gd name="T90" fmla="*/ 31 w 32"/>
                <a:gd name="T91" fmla="*/ 24 h 33"/>
                <a:gd name="T92" fmla="*/ 32 w 32"/>
                <a:gd name="T93" fmla="*/ 21 h 33"/>
                <a:gd name="T94" fmla="*/ 32 w 32"/>
                <a:gd name="T95" fmla="*/ 20 h 33"/>
                <a:gd name="T96" fmla="*/ 32 w 32"/>
                <a:gd name="T97" fmla="*/ 17 h 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3">
                  <a:moveTo>
                    <a:pt x="32" y="17"/>
                  </a:moveTo>
                  <a:lnTo>
                    <a:pt x="32" y="15"/>
                  </a:lnTo>
                  <a:lnTo>
                    <a:pt x="32" y="13"/>
                  </a:lnTo>
                  <a:lnTo>
                    <a:pt x="31" y="11"/>
                  </a:lnTo>
                  <a:lnTo>
                    <a:pt x="29" y="9"/>
                  </a:lnTo>
                  <a:lnTo>
                    <a:pt x="28" y="7"/>
                  </a:lnTo>
                  <a:lnTo>
                    <a:pt x="27" y="5"/>
                  </a:lnTo>
                  <a:lnTo>
                    <a:pt x="25" y="4"/>
                  </a:lnTo>
                  <a:lnTo>
                    <a:pt x="24" y="3"/>
                  </a:lnTo>
                  <a:lnTo>
                    <a:pt x="23" y="3"/>
                  </a:lnTo>
                  <a:lnTo>
                    <a:pt x="20" y="1"/>
                  </a:lnTo>
                  <a:lnTo>
                    <a:pt x="17" y="1"/>
                  </a:lnTo>
                  <a:lnTo>
                    <a:pt x="16" y="0"/>
                  </a:lnTo>
                  <a:lnTo>
                    <a:pt x="13" y="1"/>
                  </a:lnTo>
                  <a:lnTo>
                    <a:pt x="11" y="1"/>
                  </a:lnTo>
                  <a:lnTo>
                    <a:pt x="9" y="3"/>
                  </a:lnTo>
                  <a:lnTo>
                    <a:pt x="8" y="3"/>
                  </a:lnTo>
                  <a:lnTo>
                    <a:pt x="7" y="4"/>
                  </a:lnTo>
                  <a:lnTo>
                    <a:pt x="6" y="5"/>
                  </a:lnTo>
                  <a:lnTo>
                    <a:pt x="3" y="7"/>
                  </a:lnTo>
                  <a:lnTo>
                    <a:pt x="3" y="9"/>
                  </a:lnTo>
                  <a:lnTo>
                    <a:pt x="2" y="11"/>
                  </a:lnTo>
                  <a:lnTo>
                    <a:pt x="0" y="13"/>
                  </a:lnTo>
                  <a:lnTo>
                    <a:pt x="0" y="15"/>
                  </a:lnTo>
                  <a:lnTo>
                    <a:pt x="0" y="17"/>
                  </a:lnTo>
                  <a:lnTo>
                    <a:pt x="0" y="20"/>
                  </a:lnTo>
                  <a:lnTo>
                    <a:pt x="0" y="21"/>
                  </a:lnTo>
                  <a:lnTo>
                    <a:pt x="2" y="24"/>
                  </a:lnTo>
                  <a:lnTo>
                    <a:pt x="3" y="25"/>
                  </a:lnTo>
                  <a:lnTo>
                    <a:pt x="3" y="26"/>
                  </a:lnTo>
                  <a:lnTo>
                    <a:pt x="6" y="28"/>
                  </a:lnTo>
                  <a:lnTo>
                    <a:pt x="7" y="29"/>
                  </a:lnTo>
                  <a:lnTo>
                    <a:pt x="8" y="30"/>
                  </a:lnTo>
                  <a:lnTo>
                    <a:pt x="9" y="32"/>
                  </a:lnTo>
                  <a:lnTo>
                    <a:pt x="11" y="32"/>
                  </a:lnTo>
                  <a:lnTo>
                    <a:pt x="13" y="33"/>
                  </a:lnTo>
                  <a:lnTo>
                    <a:pt x="16" y="33"/>
                  </a:lnTo>
                  <a:lnTo>
                    <a:pt x="17" y="33"/>
                  </a:lnTo>
                  <a:lnTo>
                    <a:pt x="20" y="32"/>
                  </a:lnTo>
                  <a:lnTo>
                    <a:pt x="23" y="32"/>
                  </a:lnTo>
                  <a:lnTo>
                    <a:pt x="24" y="30"/>
                  </a:lnTo>
                  <a:lnTo>
                    <a:pt x="25" y="29"/>
                  </a:lnTo>
                  <a:lnTo>
                    <a:pt x="27" y="28"/>
                  </a:lnTo>
                  <a:lnTo>
                    <a:pt x="28" y="26"/>
                  </a:lnTo>
                  <a:lnTo>
                    <a:pt x="29" y="25"/>
                  </a:lnTo>
                  <a:lnTo>
                    <a:pt x="31" y="24"/>
                  </a:lnTo>
                  <a:lnTo>
                    <a:pt x="32" y="21"/>
                  </a:lnTo>
                  <a:lnTo>
                    <a:pt x="32" y="20"/>
                  </a:lnTo>
                  <a:lnTo>
                    <a:pt x="32"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5" name="Freeform 642"/>
            <p:cNvSpPr>
              <a:spLocks/>
            </p:cNvSpPr>
            <p:nvPr userDrawn="1"/>
          </p:nvSpPr>
          <p:spPr bwMode="auto">
            <a:xfrm>
              <a:off x="5411" y="248"/>
              <a:ext cx="31" cy="32"/>
            </a:xfrm>
            <a:custGeom>
              <a:avLst/>
              <a:gdLst>
                <a:gd name="T0" fmla="*/ 31 w 31"/>
                <a:gd name="T1" fmla="*/ 16 h 32"/>
                <a:gd name="T2" fmla="*/ 31 w 31"/>
                <a:gd name="T3" fmla="*/ 13 h 32"/>
                <a:gd name="T4" fmla="*/ 30 w 31"/>
                <a:gd name="T5" fmla="*/ 12 h 32"/>
                <a:gd name="T6" fmla="*/ 30 w 31"/>
                <a:gd name="T7" fmla="*/ 11 h 32"/>
                <a:gd name="T8" fmla="*/ 29 w 31"/>
                <a:gd name="T9" fmla="*/ 8 h 32"/>
                <a:gd name="T10" fmla="*/ 27 w 31"/>
                <a:gd name="T11" fmla="*/ 7 h 32"/>
                <a:gd name="T12" fmla="*/ 26 w 31"/>
                <a:gd name="T13" fmla="*/ 5 h 32"/>
                <a:gd name="T14" fmla="*/ 25 w 31"/>
                <a:gd name="T15" fmla="*/ 4 h 32"/>
                <a:gd name="T16" fmla="*/ 23 w 31"/>
                <a:gd name="T17" fmla="*/ 3 h 32"/>
                <a:gd name="T18" fmla="*/ 21 w 31"/>
                <a:gd name="T19" fmla="*/ 1 h 32"/>
                <a:gd name="T20" fmla="*/ 19 w 31"/>
                <a:gd name="T21" fmla="*/ 0 h 32"/>
                <a:gd name="T22" fmla="*/ 18 w 31"/>
                <a:gd name="T23" fmla="*/ 0 h 32"/>
                <a:gd name="T24" fmla="*/ 16 w 31"/>
                <a:gd name="T25" fmla="*/ 0 h 32"/>
                <a:gd name="T26" fmla="*/ 13 w 31"/>
                <a:gd name="T27" fmla="*/ 0 h 32"/>
                <a:gd name="T28" fmla="*/ 12 w 31"/>
                <a:gd name="T29" fmla="*/ 0 h 32"/>
                <a:gd name="T30" fmla="*/ 9 w 31"/>
                <a:gd name="T31" fmla="*/ 1 h 32"/>
                <a:gd name="T32" fmla="*/ 8 w 31"/>
                <a:gd name="T33" fmla="*/ 3 h 32"/>
                <a:gd name="T34" fmla="*/ 5 w 31"/>
                <a:gd name="T35" fmla="*/ 4 h 32"/>
                <a:gd name="T36" fmla="*/ 4 w 31"/>
                <a:gd name="T37" fmla="*/ 5 h 32"/>
                <a:gd name="T38" fmla="*/ 2 w 31"/>
                <a:gd name="T39" fmla="*/ 7 h 32"/>
                <a:gd name="T40" fmla="*/ 1 w 31"/>
                <a:gd name="T41" fmla="*/ 8 h 32"/>
                <a:gd name="T42" fmla="*/ 0 w 31"/>
                <a:gd name="T43" fmla="*/ 11 h 32"/>
                <a:gd name="T44" fmla="*/ 0 w 31"/>
                <a:gd name="T45" fmla="*/ 12 h 32"/>
                <a:gd name="T46" fmla="*/ 0 w 31"/>
                <a:gd name="T47" fmla="*/ 13 h 32"/>
                <a:gd name="T48" fmla="*/ 0 w 31"/>
                <a:gd name="T49" fmla="*/ 16 h 32"/>
                <a:gd name="T50" fmla="*/ 0 w 31"/>
                <a:gd name="T51" fmla="*/ 18 h 32"/>
                <a:gd name="T52" fmla="*/ 0 w 31"/>
                <a:gd name="T53" fmla="*/ 20 h 32"/>
                <a:gd name="T54" fmla="*/ 0 w 31"/>
                <a:gd name="T55" fmla="*/ 22 h 32"/>
                <a:gd name="T56" fmla="*/ 1 w 31"/>
                <a:gd name="T57" fmla="*/ 24 h 32"/>
                <a:gd name="T58" fmla="*/ 2 w 31"/>
                <a:gd name="T59" fmla="*/ 25 h 32"/>
                <a:gd name="T60" fmla="*/ 4 w 31"/>
                <a:gd name="T61" fmla="*/ 28 h 32"/>
                <a:gd name="T62" fmla="*/ 5 w 31"/>
                <a:gd name="T63" fmla="*/ 29 h 32"/>
                <a:gd name="T64" fmla="*/ 8 w 31"/>
                <a:gd name="T65" fmla="*/ 29 h 32"/>
                <a:gd name="T66" fmla="*/ 9 w 31"/>
                <a:gd name="T67" fmla="*/ 30 h 32"/>
                <a:gd name="T68" fmla="*/ 12 w 31"/>
                <a:gd name="T69" fmla="*/ 32 h 32"/>
                <a:gd name="T70" fmla="*/ 13 w 31"/>
                <a:gd name="T71" fmla="*/ 32 h 32"/>
                <a:gd name="T72" fmla="*/ 16 w 31"/>
                <a:gd name="T73" fmla="*/ 32 h 32"/>
                <a:gd name="T74" fmla="*/ 18 w 31"/>
                <a:gd name="T75" fmla="*/ 32 h 32"/>
                <a:gd name="T76" fmla="*/ 19 w 31"/>
                <a:gd name="T77" fmla="*/ 32 h 32"/>
                <a:gd name="T78" fmla="*/ 21 w 31"/>
                <a:gd name="T79" fmla="*/ 30 h 32"/>
                <a:gd name="T80" fmla="*/ 23 w 31"/>
                <a:gd name="T81" fmla="*/ 29 h 32"/>
                <a:gd name="T82" fmla="*/ 25 w 31"/>
                <a:gd name="T83" fmla="*/ 29 h 32"/>
                <a:gd name="T84" fmla="*/ 26 w 31"/>
                <a:gd name="T85" fmla="*/ 28 h 32"/>
                <a:gd name="T86" fmla="*/ 27 w 31"/>
                <a:gd name="T87" fmla="*/ 25 h 32"/>
                <a:gd name="T88" fmla="*/ 29 w 31"/>
                <a:gd name="T89" fmla="*/ 24 h 32"/>
                <a:gd name="T90" fmla="*/ 30 w 31"/>
                <a:gd name="T91" fmla="*/ 22 h 32"/>
                <a:gd name="T92" fmla="*/ 30 w 31"/>
                <a:gd name="T93" fmla="*/ 20 h 32"/>
                <a:gd name="T94" fmla="*/ 31 w 31"/>
                <a:gd name="T95" fmla="*/ 18 h 32"/>
                <a:gd name="T96" fmla="*/ 31 w 31"/>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2">
                  <a:moveTo>
                    <a:pt x="31" y="16"/>
                  </a:moveTo>
                  <a:lnTo>
                    <a:pt x="31" y="13"/>
                  </a:lnTo>
                  <a:lnTo>
                    <a:pt x="30" y="12"/>
                  </a:lnTo>
                  <a:lnTo>
                    <a:pt x="30" y="11"/>
                  </a:lnTo>
                  <a:lnTo>
                    <a:pt x="29" y="8"/>
                  </a:lnTo>
                  <a:lnTo>
                    <a:pt x="27" y="7"/>
                  </a:lnTo>
                  <a:lnTo>
                    <a:pt x="26" y="5"/>
                  </a:lnTo>
                  <a:lnTo>
                    <a:pt x="25" y="4"/>
                  </a:lnTo>
                  <a:lnTo>
                    <a:pt x="23" y="3"/>
                  </a:lnTo>
                  <a:lnTo>
                    <a:pt x="21" y="1"/>
                  </a:lnTo>
                  <a:lnTo>
                    <a:pt x="19" y="0"/>
                  </a:lnTo>
                  <a:lnTo>
                    <a:pt x="18" y="0"/>
                  </a:lnTo>
                  <a:lnTo>
                    <a:pt x="16" y="0"/>
                  </a:lnTo>
                  <a:lnTo>
                    <a:pt x="13" y="0"/>
                  </a:lnTo>
                  <a:lnTo>
                    <a:pt x="12" y="0"/>
                  </a:lnTo>
                  <a:lnTo>
                    <a:pt x="9" y="1"/>
                  </a:lnTo>
                  <a:lnTo>
                    <a:pt x="8" y="3"/>
                  </a:lnTo>
                  <a:lnTo>
                    <a:pt x="5" y="4"/>
                  </a:lnTo>
                  <a:lnTo>
                    <a:pt x="4" y="5"/>
                  </a:lnTo>
                  <a:lnTo>
                    <a:pt x="2" y="7"/>
                  </a:lnTo>
                  <a:lnTo>
                    <a:pt x="1" y="8"/>
                  </a:lnTo>
                  <a:lnTo>
                    <a:pt x="0" y="11"/>
                  </a:lnTo>
                  <a:lnTo>
                    <a:pt x="0" y="12"/>
                  </a:lnTo>
                  <a:lnTo>
                    <a:pt x="0" y="13"/>
                  </a:lnTo>
                  <a:lnTo>
                    <a:pt x="0" y="16"/>
                  </a:lnTo>
                  <a:lnTo>
                    <a:pt x="0" y="18"/>
                  </a:lnTo>
                  <a:lnTo>
                    <a:pt x="0" y="20"/>
                  </a:lnTo>
                  <a:lnTo>
                    <a:pt x="0" y="22"/>
                  </a:lnTo>
                  <a:lnTo>
                    <a:pt x="1" y="24"/>
                  </a:lnTo>
                  <a:lnTo>
                    <a:pt x="2" y="25"/>
                  </a:lnTo>
                  <a:lnTo>
                    <a:pt x="4" y="28"/>
                  </a:lnTo>
                  <a:lnTo>
                    <a:pt x="5" y="29"/>
                  </a:lnTo>
                  <a:lnTo>
                    <a:pt x="8" y="29"/>
                  </a:lnTo>
                  <a:lnTo>
                    <a:pt x="9" y="30"/>
                  </a:lnTo>
                  <a:lnTo>
                    <a:pt x="12" y="32"/>
                  </a:lnTo>
                  <a:lnTo>
                    <a:pt x="13" y="32"/>
                  </a:lnTo>
                  <a:lnTo>
                    <a:pt x="16" y="32"/>
                  </a:lnTo>
                  <a:lnTo>
                    <a:pt x="18" y="32"/>
                  </a:lnTo>
                  <a:lnTo>
                    <a:pt x="19" y="32"/>
                  </a:lnTo>
                  <a:lnTo>
                    <a:pt x="21" y="30"/>
                  </a:lnTo>
                  <a:lnTo>
                    <a:pt x="23" y="29"/>
                  </a:lnTo>
                  <a:lnTo>
                    <a:pt x="25" y="29"/>
                  </a:lnTo>
                  <a:lnTo>
                    <a:pt x="26" y="28"/>
                  </a:lnTo>
                  <a:lnTo>
                    <a:pt x="27" y="25"/>
                  </a:lnTo>
                  <a:lnTo>
                    <a:pt x="29" y="24"/>
                  </a:lnTo>
                  <a:lnTo>
                    <a:pt x="30" y="22"/>
                  </a:lnTo>
                  <a:lnTo>
                    <a:pt x="30" y="20"/>
                  </a:lnTo>
                  <a:lnTo>
                    <a:pt x="31" y="18"/>
                  </a:lnTo>
                  <a:lnTo>
                    <a:pt x="3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6" name="Freeform 643"/>
            <p:cNvSpPr>
              <a:spLocks/>
            </p:cNvSpPr>
            <p:nvPr userDrawn="1"/>
          </p:nvSpPr>
          <p:spPr bwMode="auto">
            <a:xfrm>
              <a:off x="5623" y="206"/>
              <a:ext cx="15" cy="14"/>
            </a:xfrm>
            <a:custGeom>
              <a:avLst/>
              <a:gdLst>
                <a:gd name="T0" fmla="*/ 14 w 15"/>
                <a:gd name="T1" fmla="*/ 0 h 14"/>
                <a:gd name="T2" fmla="*/ 0 w 15"/>
                <a:gd name="T3" fmla="*/ 1 h 14"/>
                <a:gd name="T4" fmla="*/ 0 w 15"/>
                <a:gd name="T5" fmla="*/ 14 h 14"/>
                <a:gd name="T6" fmla="*/ 15 w 15"/>
                <a:gd name="T7" fmla="*/ 14 h 14"/>
                <a:gd name="T8" fmla="*/ 14 w 15"/>
                <a:gd name="T9" fmla="*/ 1 h 14"/>
                <a:gd name="T10" fmla="*/ 14 w 15"/>
                <a:gd name="T11" fmla="*/ 0 h 14"/>
                <a:gd name="T12" fmla="*/ 14 w 15"/>
                <a:gd name="T13" fmla="*/ 1 h 14"/>
                <a:gd name="T14" fmla="*/ 14 w 15"/>
                <a:gd name="T15" fmla="*/ 0 h 14"/>
                <a:gd name="T16" fmla="*/ 14 w 15"/>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4">
                  <a:moveTo>
                    <a:pt x="14" y="0"/>
                  </a:moveTo>
                  <a:lnTo>
                    <a:pt x="0" y="1"/>
                  </a:lnTo>
                  <a:lnTo>
                    <a:pt x="0" y="14"/>
                  </a:lnTo>
                  <a:lnTo>
                    <a:pt x="15" y="14"/>
                  </a:lnTo>
                  <a:lnTo>
                    <a:pt x="14" y="1"/>
                  </a:lnTo>
                  <a:lnTo>
                    <a:pt x="14" y="0"/>
                  </a:lnTo>
                  <a:lnTo>
                    <a:pt x="14" y="1"/>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7" name="Freeform 644"/>
            <p:cNvSpPr>
              <a:spLocks/>
            </p:cNvSpPr>
            <p:nvPr userDrawn="1"/>
          </p:nvSpPr>
          <p:spPr bwMode="auto">
            <a:xfrm>
              <a:off x="5620" y="191"/>
              <a:ext cx="17" cy="17"/>
            </a:xfrm>
            <a:custGeom>
              <a:avLst/>
              <a:gdLst>
                <a:gd name="T0" fmla="*/ 14 w 17"/>
                <a:gd name="T1" fmla="*/ 0 h 17"/>
                <a:gd name="T2" fmla="*/ 0 w 17"/>
                <a:gd name="T3" fmla="*/ 4 h 17"/>
                <a:gd name="T4" fmla="*/ 3 w 17"/>
                <a:gd name="T5" fmla="*/ 17 h 17"/>
                <a:gd name="T6" fmla="*/ 17 w 17"/>
                <a:gd name="T7" fmla="*/ 15 h 17"/>
                <a:gd name="T8" fmla="*/ 14 w 17"/>
                <a:gd name="T9" fmla="*/ 2 h 17"/>
                <a:gd name="T10" fmla="*/ 14 w 17"/>
                <a:gd name="T11" fmla="*/ 0 h 17"/>
                <a:gd name="T12" fmla="*/ 14 w 17"/>
                <a:gd name="T13" fmla="*/ 2 h 17"/>
                <a:gd name="T14" fmla="*/ 14 w 17"/>
                <a:gd name="T15" fmla="*/ 2 h 17"/>
                <a:gd name="T16" fmla="*/ 14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4" y="0"/>
                  </a:moveTo>
                  <a:lnTo>
                    <a:pt x="0" y="4"/>
                  </a:lnTo>
                  <a:lnTo>
                    <a:pt x="3" y="17"/>
                  </a:lnTo>
                  <a:lnTo>
                    <a:pt x="17" y="15"/>
                  </a:lnTo>
                  <a:lnTo>
                    <a:pt x="14" y="2"/>
                  </a:lnTo>
                  <a:lnTo>
                    <a:pt x="14" y="0"/>
                  </a:lnTo>
                  <a:lnTo>
                    <a:pt x="14" y="2"/>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8" name="Freeform 645"/>
            <p:cNvSpPr>
              <a:spLocks/>
            </p:cNvSpPr>
            <p:nvPr userDrawn="1"/>
          </p:nvSpPr>
          <p:spPr bwMode="auto">
            <a:xfrm>
              <a:off x="5616" y="178"/>
              <a:ext cx="18" cy="19"/>
            </a:xfrm>
            <a:custGeom>
              <a:avLst/>
              <a:gdLst>
                <a:gd name="T0" fmla="*/ 13 w 18"/>
                <a:gd name="T1" fmla="*/ 0 h 19"/>
                <a:gd name="T2" fmla="*/ 0 w 18"/>
                <a:gd name="T3" fmla="*/ 7 h 19"/>
                <a:gd name="T4" fmla="*/ 4 w 18"/>
                <a:gd name="T5" fmla="*/ 19 h 19"/>
                <a:gd name="T6" fmla="*/ 18 w 18"/>
                <a:gd name="T7" fmla="*/ 13 h 19"/>
                <a:gd name="T8" fmla="*/ 14 w 18"/>
                <a:gd name="T9" fmla="*/ 1 h 19"/>
                <a:gd name="T10" fmla="*/ 13 w 18"/>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19">
                  <a:moveTo>
                    <a:pt x="13" y="0"/>
                  </a:moveTo>
                  <a:lnTo>
                    <a:pt x="0" y="7"/>
                  </a:lnTo>
                  <a:lnTo>
                    <a:pt x="4" y="19"/>
                  </a:lnTo>
                  <a:lnTo>
                    <a:pt x="18" y="13"/>
                  </a:lnTo>
                  <a:lnTo>
                    <a:pt x="14"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9" name="Freeform 646"/>
            <p:cNvSpPr>
              <a:spLocks/>
            </p:cNvSpPr>
            <p:nvPr userDrawn="1"/>
          </p:nvSpPr>
          <p:spPr bwMode="auto">
            <a:xfrm>
              <a:off x="5611" y="166"/>
              <a:ext cx="18" cy="19"/>
            </a:xfrm>
            <a:custGeom>
              <a:avLst/>
              <a:gdLst>
                <a:gd name="T0" fmla="*/ 13 w 18"/>
                <a:gd name="T1" fmla="*/ 0 h 19"/>
                <a:gd name="T2" fmla="*/ 0 w 18"/>
                <a:gd name="T3" fmla="*/ 7 h 19"/>
                <a:gd name="T4" fmla="*/ 5 w 18"/>
                <a:gd name="T5" fmla="*/ 19 h 19"/>
                <a:gd name="T6" fmla="*/ 18 w 18"/>
                <a:gd name="T7" fmla="*/ 12 h 19"/>
                <a:gd name="T8" fmla="*/ 13 w 18"/>
                <a:gd name="T9" fmla="*/ 2 h 19"/>
                <a:gd name="T10" fmla="*/ 13 w 18"/>
                <a:gd name="T11" fmla="*/ 0 h 19"/>
                <a:gd name="T12" fmla="*/ 13 w 18"/>
                <a:gd name="T13" fmla="*/ 2 h 19"/>
                <a:gd name="T14" fmla="*/ 13 w 18"/>
                <a:gd name="T15" fmla="*/ 0 h 19"/>
                <a:gd name="T16" fmla="*/ 13 w 18"/>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19">
                  <a:moveTo>
                    <a:pt x="13" y="0"/>
                  </a:moveTo>
                  <a:lnTo>
                    <a:pt x="0" y="7"/>
                  </a:lnTo>
                  <a:lnTo>
                    <a:pt x="5" y="19"/>
                  </a:lnTo>
                  <a:lnTo>
                    <a:pt x="18" y="12"/>
                  </a:lnTo>
                  <a:lnTo>
                    <a:pt x="13" y="2"/>
                  </a:lnTo>
                  <a:lnTo>
                    <a:pt x="13" y="0"/>
                  </a:lnTo>
                  <a:lnTo>
                    <a:pt x="13" y="2"/>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0" name="Freeform 647"/>
            <p:cNvSpPr>
              <a:spLocks/>
            </p:cNvSpPr>
            <p:nvPr userDrawn="1"/>
          </p:nvSpPr>
          <p:spPr bwMode="auto">
            <a:xfrm>
              <a:off x="5604" y="154"/>
              <a:ext cx="20" cy="20"/>
            </a:xfrm>
            <a:custGeom>
              <a:avLst/>
              <a:gdLst>
                <a:gd name="T0" fmla="*/ 12 w 20"/>
                <a:gd name="T1" fmla="*/ 0 h 20"/>
                <a:gd name="T2" fmla="*/ 0 w 20"/>
                <a:gd name="T3" fmla="*/ 10 h 20"/>
                <a:gd name="T4" fmla="*/ 7 w 20"/>
                <a:gd name="T5" fmla="*/ 20 h 20"/>
                <a:gd name="T6" fmla="*/ 20 w 20"/>
                <a:gd name="T7" fmla="*/ 12 h 20"/>
                <a:gd name="T8" fmla="*/ 13 w 20"/>
                <a:gd name="T9" fmla="*/ 2 h 20"/>
                <a:gd name="T10" fmla="*/ 12 w 20"/>
                <a:gd name="T11" fmla="*/ 0 h 20"/>
                <a:gd name="T12" fmla="*/ 13 w 20"/>
                <a:gd name="T13" fmla="*/ 2 h 20"/>
                <a:gd name="T14" fmla="*/ 12 w 20"/>
                <a:gd name="T15" fmla="*/ 0 h 20"/>
                <a:gd name="T16" fmla="*/ 12 w 20"/>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0">
                  <a:moveTo>
                    <a:pt x="12" y="0"/>
                  </a:moveTo>
                  <a:lnTo>
                    <a:pt x="0" y="10"/>
                  </a:lnTo>
                  <a:lnTo>
                    <a:pt x="7" y="20"/>
                  </a:lnTo>
                  <a:lnTo>
                    <a:pt x="20" y="12"/>
                  </a:lnTo>
                  <a:lnTo>
                    <a:pt x="13" y="2"/>
                  </a:lnTo>
                  <a:lnTo>
                    <a:pt x="12" y="0"/>
                  </a:lnTo>
                  <a:lnTo>
                    <a:pt x="13" y="2"/>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1" name="Freeform 648"/>
            <p:cNvSpPr>
              <a:spLocks/>
            </p:cNvSpPr>
            <p:nvPr userDrawn="1"/>
          </p:nvSpPr>
          <p:spPr bwMode="auto">
            <a:xfrm>
              <a:off x="5596" y="144"/>
              <a:ext cx="20" cy="21"/>
            </a:xfrm>
            <a:custGeom>
              <a:avLst/>
              <a:gdLst>
                <a:gd name="T0" fmla="*/ 11 w 20"/>
                <a:gd name="T1" fmla="*/ 0 h 21"/>
                <a:gd name="T2" fmla="*/ 0 w 20"/>
                <a:gd name="T3" fmla="*/ 10 h 21"/>
                <a:gd name="T4" fmla="*/ 8 w 20"/>
                <a:gd name="T5" fmla="*/ 21 h 21"/>
                <a:gd name="T6" fmla="*/ 20 w 20"/>
                <a:gd name="T7" fmla="*/ 10 h 21"/>
                <a:gd name="T8" fmla="*/ 12 w 20"/>
                <a:gd name="T9" fmla="*/ 1 h 21"/>
                <a:gd name="T10" fmla="*/ 11 w 20"/>
                <a:gd name="T11" fmla="*/ 0 h 21"/>
                <a:gd name="T12" fmla="*/ 12 w 20"/>
                <a:gd name="T13" fmla="*/ 1 h 21"/>
                <a:gd name="T14" fmla="*/ 12 w 20"/>
                <a:gd name="T15" fmla="*/ 0 h 21"/>
                <a:gd name="T16" fmla="*/ 11 w 20"/>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1">
                  <a:moveTo>
                    <a:pt x="11" y="0"/>
                  </a:moveTo>
                  <a:lnTo>
                    <a:pt x="0" y="10"/>
                  </a:lnTo>
                  <a:lnTo>
                    <a:pt x="8" y="21"/>
                  </a:lnTo>
                  <a:lnTo>
                    <a:pt x="20" y="10"/>
                  </a:lnTo>
                  <a:lnTo>
                    <a:pt x="12" y="1"/>
                  </a:lnTo>
                  <a:lnTo>
                    <a:pt x="11" y="0"/>
                  </a:lnTo>
                  <a:lnTo>
                    <a:pt x="12" y="1"/>
                  </a:lnTo>
                  <a:lnTo>
                    <a:pt x="12"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2" name="Freeform 649"/>
            <p:cNvSpPr>
              <a:spLocks/>
            </p:cNvSpPr>
            <p:nvPr userDrawn="1"/>
          </p:nvSpPr>
          <p:spPr bwMode="auto">
            <a:xfrm>
              <a:off x="5587" y="135"/>
              <a:ext cx="20" cy="21"/>
            </a:xfrm>
            <a:custGeom>
              <a:avLst/>
              <a:gdLst>
                <a:gd name="T0" fmla="*/ 9 w 20"/>
                <a:gd name="T1" fmla="*/ 0 h 21"/>
                <a:gd name="T2" fmla="*/ 0 w 20"/>
                <a:gd name="T3" fmla="*/ 11 h 21"/>
                <a:gd name="T4" fmla="*/ 11 w 20"/>
                <a:gd name="T5" fmla="*/ 21 h 21"/>
                <a:gd name="T6" fmla="*/ 20 w 20"/>
                <a:gd name="T7" fmla="*/ 9 h 21"/>
                <a:gd name="T8" fmla="*/ 11 w 20"/>
                <a:gd name="T9" fmla="*/ 1 h 21"/>
                <a:gd name="T10" fmla="*/ 9 w 20"/>
                <a:gd name="T11" fmla="*/ 0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1">
                  <a:moveTo>
                    <a:pt x="9" y="0"/>
                  </a:moveTo>
                  <a:lnTo>
                    <a:pt x="0" y="11"/>
                  </a:lnTo>
                  <a:lnTo>
                    <a:pt x="11" y="21"/>
                  </a:lnTo>
                  <a:lnTo>
                    <a:pt x="20" y="9"/>
                  </a:lnTo>
                  <a:lnTo>
                    <a:pt x="11" y="1"/>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3" name="Freeform 650"/>
            <p:cNvSpPr>
              <a:spLocks/>
            </p:cNvSpPr>
            <p:nvPr userDrawn="1"/>
          </p:nvSpPr>
          <p:spPr bwMode="auto">
            <a:xfrm>
              <a:off x="5578" y="127"/>
              <a:ext cx="18" cy="21"/>
            </a:xfrm>
            <a:custGeom>
              <a:avLst/>
              <a:gdLst>
                <a:gd name="T0" fmla="*/ 8 w 18"/>
                <a:gd name="T1" fmla="*/ 0 h 21"/>
                <a:gd name="T2" fmla="*/ 0 w 18"/>
                <a:gd name="T3" fmla="*/ 13 h 21"/>
                <a:gd name="T4" fmla="*/ 10 w 18"/>
                <a:gd name="T5" fmla="*/ 21 h 21"/>
                <a:gd name="T6" fmla="*/ 18 w 18"/>
                <a:gd name="T7" fmla="*/ 8 h 21"/>
                <a:gd name="T8" fmla="*/ 9 w 18"/>
                <a:gd name="T9" fmla="*/ 1 h 21"/>
                <a:gd name="T10" fmla="*/ 8 w 18"/>
                <a:gd name="T11" fmla="*/ 0 h 21"/>
                <a:gd name="T12" fmla="*/ 9 w 18"/>
                <a:gd name="T13" fmla="*/ 1 h 21"/>
                <a:gd name="T14" fmla="*/ 9 w 18"/>
                <a:gd name="T15" fmla="*/ 1 h 21"/>
                <a:gd name="T16" fmla="*/ 8 w 18"/>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21">
                  <a:moveTo>
                    <a:pt x="8" y="0"/>
                  </a:moveTo>
                  <a:lnTo>
                    <a:pt x="0" y="13"/>
                  </a:lnTo>
                  <a:lnTo>
                    <a:pt x="10" y="21"/>
                  </a:lnTo>
                  <a:lnTo>
                    <a:pt x="18" y="8"/>
                  </a:lnTo>
                  <a:lnTo>
                    <a:pt x="9" y="1"/>
                  </a:lnTo>
                  <a:lnTo>
                    <a:pt x="8" y="0"/>
                  </a:lnTo>
                  <a:lnTo>
                    <a:pt x="9" y="1"/>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4" name="Freeform 651"/>
            <p:cNvSpPr>
              <a:spLocks/>
            </p:cNvSpPr>
            <p:nvPr userDrawn="1"/>
          </p:nvSpPr>
          <p:spPr bwMode="auto">
            <a:xfrm>
              <a:off x="5567" y="121"/>
              <a:ext cx="19" cy="20"/>
            </a:xfrm>
            <a:custGeom>
              <a:avLst/>
              <a:gdLst>
                <a:gd name="T0" fmla="*/ 7 w 19"/>
                <a:gd name="T1" fmla="*/ 0 h 20"/>
                <a:gd name="T2" fmla="*/ 0 w 19"/>
                <a:gd name="T3" fmla="*/ 14 h 20"/>
                <a:gd name="T4" fmla="*/ 12 w 19"/>
                <a:gd name="T5" fmla="*/ 20 h 20"/>
                <a:gd name="T6" fmla="*/ 19 w 19"/>
                <a:gd name="T7" fmla="*/ 6 h 20"/>
                <a:gd name="T8" fmla="*/ 7 w 19"/>
                <a:gd name="T9" fmla="*/ 0 h 20"/>
                <a:gd name="T10" fmla="*/ 7 w 19"/>
                <a:gd name="T11" fmla="*/ 0 h 20"/>
                <a:gd name="T12" fmla="*/ 7 w 19"/>
                <a:gd name="T13" fmla="*/ 0 h 20"/>
                <a:gd name="T14" fmla="*/ 7 w 19"/>
                <a:gd name="T15" fmla="*/ 0 h 20"/>
                <a:gd name="T16" fmla="*/ 7 w 19"/>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0">
                  <a:moveTo>
                    <a:pt x="7" y="0"/>
                  </a:moveTo>
                  <a:lnTo>
                    <a:pt x="0" y="14"/>
                  </a:lnTo>
                  <a:lnTo>
                    <a:pt x="12" y="20"/>
                  </a:lnTo>
                  <a:lnTo>
                    <a:pt x="19" y="6"/>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5" name="Freeform 652"/>
            <p:cNvSpPr>
              <a:spLocks/>
            </p:cNvSpPr>
            <p:nvPr userDrawn="1"/>
          </p:nvSpPr>
          <p:spPr bwMode="auto">
            <a:xfrm>
              <a:off x="5557" y="116"/>
              <a:ext cx="17" cy="20"/>
            </a:xfrm>
            <a:custGeom>
              <a:avLst/>
              <a:gdLst>
                <a:gd name="T0" fmla="*/ 4 w 17"/>
                <a:gd name="T1" fmla="*/ 0 h 20"/>
                <a:gd name="T2" fmla="*/ 0 w 17"/>
                <a:gd name="T3" fmla="*/ 15 h 20"/>
                <a:gd name="T4" fmla="*/ 12 w 17"/>
                <a:gd name="T5" fmla="*/ 20 h 20"/>
                <a:gd name="T6" fmla="*/ 17 w 17"/>
                <a:gd name="T7" fmla="*/ 5 h 20"/>
                <a:gd name="T8" fmla="*/ 5 w 17"/>
                <a:gd name="T9" fmla="*/ 0 h 20"/>
                <a:gd name="T10" fmla="*/ 4 w 17"/>
                <a:gd name="T11" fmla="*/ 0 h 20"/>
                <a:gd name="T12" fmla="*/ 5 w 17"/>
                <a:gd name="T13" fmla="*/ 0 h 20"/>
                <a:gd name="T14" fmla="*/ 5 w 17"/>
                <a:gd name="T15" fmla="*/ 0 h 20"/>
                <a:gd name="T16" fmla="*/ 4 w 17"/>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20">
                  <a:moveTo>
                    <a:pt x="4" y="0"/>
                  </a:moveTo>
                  <a:lnTo>
                    <a:pt x="0" y="15"/>
                  </a:lnTo>
                  <a:lnTo>
                    <a:pt x="12" y="20"/>
                  </a:lnTo>
                  <a:lnTo>
                    <a:pt x="17" y="5"/>
                  </a:lnTo>
                  <a:lnTo>
                    <a:pt x="5" y="0"/>
                  </a:lnTo>
                  <a:lnTo>
                    <a:pt x="4" y="0"/>
                  </a:lnTo>
                  <a:lnTo>
                    <a:pt x="5"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6" name="Freeform 653"/>
            <p:cNvSpPr>
              <a:spLocks/>
            </p:cNvSpPr>
            <p:nvPr userDrawn="1"/>
          </p:nvSpPr>
          <p:spPr bwMode="auto">
            <a:xfrm>
              <a:off x="5545" y="113"/>
              <a:ext cx="16" cy="19"/>
            </a:xfrm>
            <a:custGeom>
              <a:avLst/>
              <a:gdLst>
                <a:gd name="T0" fmla="*/ 3 w 16"/>
                <a:gd name="T1" fmla="*/ 0 h 19"/>
                <a:gd name="T2" fmla="*/ 0 w 16"/>
                <a:gd name="T3" fmla="*/ 16 h 19"/>
                <a:gd name="T4" fmla="*/ 13 w 16"/>
                <a:gd name="T5" fmla="*/ 19 h 19"/>
                <a:gd name="T6" fmla="*/ 16 w 16"/>
                <a:gd name="T7" fmla="*/ 3 h 19"/>
                <a:gd name="T8" fmla="*/ 3 w 16"/>
                <a:gd name="T9" fmla="*/ 0 h 19"/>
                <a:gd name="T10" fmla="*/ 3 w 16"/>
                <a:gd name="T11" fmla="*/ 0 h 19"/>
                <a:gd name="T12" fmla="*/ 3 w 16"/>
                <a:gd name="T13" fmla="*/ 0 h 19"/>
                <a:gd name="T14" fmla="*/ 3 w 16"/>
                <a:gd name="T15" fmla="*/ 0 h 19"/>
                <a:gd name="T16" fmla="*/ 3 w 16"/>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9">
                  <a:moveTo>
                    <a:pt x="3" y="0"/>
                  </a:moveTo>
                  <a:lnTo>
                    <a:pt x="0" y="16"/>
                  </a:lnTo>
                  <a:lnTo>
                    <a:pt x="13" y="19"/>
                  </a:lnTo>
                  <a:lnTo>
                    <a:pt x="16" y="3"/>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7" name="Freeform 654"/>
            <p:cNvSpPr>
              <a:spLocks/>
            </p:cNvSpPr>
            <p:nvPr userDrawn="1"/>
          </p:nvSpPr>
          <p:spPr bwMode="auto">
            <a:xfrm>
              <a:off x="5533" y="112"/>
              <a:ext cx="15" cy="17"/>
            </a:xfrm>
            <a:custGeom>
              <a:avLst/>
              <a:gdLst>
                <a:gd name="T0" fmla="*/ 0 w 15"/>
                <a:gd name="T1" fmla="*/ 16 h 17"/>
                <a:gd name="T2" fmla="*/ 13 w 15"/>
                <a:gd name="T3" fmla="*/ 17 h 17"/>
                <a:gd name="T4" fmla="*/ 15 w 15"/>
                <a:gd name="T5" fmla="*/ 1 h 17"/>
                <a:gd name="T6" fmla="*/ 1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3" y="17"/>
                  </a:lnTo>
                  <a:lnTo>
                    <a:pt x="15" y="1"/>
                  </a:lnTo>
                  <a:lnTo>
                    <a:pt x="1"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8" name="Freeform 655"/>
            <p:cNvSpPr>
              <a:spLocks/>
            </p:cNvSpPr>
            <p:nvPr userDrawn="1"/>
          </p:nvSpPr>
          <p:spPr bwMode="auto">
            <a:xfrm>
              <a:off x="5613" y="197"/>
              <a:ext cx="16" cy="15"/>
            </a:xfrm>
            <a:custGeom>
              <a:avLst/>
              <a:gdLst>
                <a:gd name="T0" fmla="*/ 15 w 16"/>
                <a:gd name="T1" fmla="*/ 0 h 15"/>
                <a:gd name="T2" fmla="*/ 0 w 16"/>
                <a:gd name="T3" fmla="*/ 1 h 15"/>
                <a:gd name="T4" fmla="*/ 0 w 16"/>
                <a:gd name="T5" fmla="*/ 15 h 15"/>
                <a:gd name="T6" fmla="*/ 16 w 16"/>
                <a:gd name="T7" fmla="*/ 14 h 15"/>
                <a:gd name="T8" fmla="*/ 15 w 16"/>
                <a:gd name="T9" fmla="*/ 1 h 15"/>
                <a:gd name="T10" fmla="*/ 15 w 16"/>
                <a:gd name="T11" fmla="*/ 0 h 15"/>
                <a:gd name="T12" fmla="*/ 15 w 16"/>
                <a:gd name="T13" fmla="*/ 1 h 15"/>
                <a:gd name="T14" fmla="*/ 15 w 16"/>
                <a:gd name="T15" fmla="*/ 0 h 15"/>
                <a:gd name="T16" fmla="*/ 15 w 16"/>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5">
                  <a:moveTo>
                    <a:pt x="15" y="0"/>
                  </a:moveTo>
                  <a:lnTo>
                    <a:pt x="0" y="1"/>
                  </a:lnTo>
                  <a:lnTo>
                    <a:pt x="0" y="15"/>
                  </a:lnTo>
                  <a:lnTo>
                    <a:pt x="16" y="14"/>
                  </a:lnTo>
                  <a:lnTo>
                    <a:pt x="15" y="1"/>
                  </a:lnTo>
                  <a:lnTo>
                    <a:pt x="15" y="0"/>
                  </a:lnTo>
                  <a:lnTo>
                    <a:pt x="15" y="1"/>
                  </a:lnTo>
                  <a:lnTo>
                    <a:pt x="1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9" name="Freeform 656"/>
            <p:cNvSpPr>
              <a:spLocks/>
            </p:cNvSpPr>
            <p:nvPr userDrawn="1"/>
          </p:nvSpPr>
          <p:spPr bwMode="auto">
            <a:xfrm>
              <a:off x="5611" y="182"/>
              <a:ext cx="17" cy="17"/>
            </a:xfrm>
            <a:custGeom>
              <a:avLst/>
              <a:gdLst>
                <a:gd name="T0" fmla="*/ 14 w 17"/>
                <a:gd name="T1" fmla="*/ 0 h 17"/>
                <a:gd name="T2" fmla="*/ 0 w 17"/>
                <a:gd name="T3" fmla="*/ 4 h 17"/>
                <a:gd name="T4" fmla="*/ 2 w 17"/>
                <a:gd name="T5" fmla="*/ 17 h 17"/>
                <a:gd name="T6" fmla="*/ 17 w 17"/>
                <a:gd name="T7" fmla="*/ 15 h 17"/>
                <a:gd name="T8" fmla="*/ 14 w 17"/>
                <a:gd name="T9" fmla="*/ 1 h 17"/>
                <a:gd name="T10" fmla="*/ 14 w 17"/>
                <a:gd name="T11" fmla="*/ 0 h 17"/>
                <a:gd name="T12" fmla="*/ 14 w 17"/>
                <a:gd name="T13" fmla="*/ 1 h 17"/>
                <a:gd name="T14" fmla="*/ 14 w 17"/>
                <a:gd name="T15" fmla="*/ 1 h 17"/>
                <a:gd name="T16" fmla="*/ 14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4" y="0"/>
                  </a:moveTo>
                  <a:lnTo>
                    <a:pt x="0" y="4"/>
                  </a:lnTo>
                  <a:lnTo>
                    <a:pt x="2" y="17"/>
                  </a:lnTo>
                  <a:lnTo>
                    <a:pt x="17" y="15"/>
                  </a:lnTo>
                  <a:lnTo>
                    <a:pt x="14" y="1"/>
                  </a:lnTo>
                  <a:lnTo>
                    <a:pt x="14" y="0"/>
                  </a:lnTo>
                  <a:lnTo>
                    <a:pt x="14" y="1"/>
                  </a:lnTo>
                  <a:lnTo>
                    <a:pt x="1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0" name="Freeform 657"/>
            <p:cNvSpPr>
              <a:spLocks/>
            </p:cNvSpPr>
            <p:nvPr userDrawn="1"/>
          </p:nvSpPr>
          <p:spPr bwMode="auto">
            <a:xfrm>
              <a:off x="5607" y="169"/>
              <a:ext cx="18" cy="18"/>
            </a:xfrm>
            <a:custGeom>
              <a:avLst/>
              <a:gdLst>
                <a:gd name="T0" fmla="*/ 13 w 18"/>
                <a:gd name="T1" fmla="*/ 0 h 18"/>
                <a:gd name="T2" fmla="*/ 0 w 18"/>
                <a:gd name="T3" fmla="*/ 6 h 18"/>
                <a:gd name="T4" fmla="*/ 4 w 18"/>
                <a:gd name="T5" fmla="*/ 18 h 18"/>
                <a:gd name="T6" fmla="*/ 18 w 18"/>
                <a:gd name="T7" fmla="*/ 13 h 18"/>
                <a:gd name="T8" fmla="*/ 14 w 18"/>
                <a:gd name="T9" fmla="*/ 1 h 18"/>
                <a:gd name="T10" fmla="*/ 13 w 18"/>
                <a:gd name="T11" fmla="*/ 0 h 18"/>
                <a:gd name="T12" fmla="*/ 14 w 18"/>
                <a:gd name="T13" fmla="*/ 1 h 18"/>
                <a:gd name="T14" fmla="*/ 14 w 18"/>
                <a:gd name="T15" fmla="*/ 1 h 18"/>
                <a:gd name="T16" fmla="*/ 13 w 18"/>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18">
                  <a:moveTo>
                    <a:pt x="13" y="0"/>
                  </a:moveTo>
                  <a:lnTo>
                    <a:pt x="0" y="6"/>
                  </a:lnTo>
                  <a:lnTo>
                    <a:pt x="4" y="18"/>
                  </a:lnTo>
                  <a:lnTo>
                    <a:pt x="18" y="13"/>
                  </a:lnTo>
                  <a:lnTo>
                    <a:pt x="14" y="1"/>
                  </a:lnTo>
                  <a:lnTo>
                    <a:pt x="13" y="0"/>
                  </a:lnTo>
                  <a:lnTo>
                    <a:pt x="14" y="1"/>
                  </a:lnTo>
                  <a:lnTo>
                    <a:pt x="1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1" name="Freeform 658"/>
            <p:cNvSpPr>
              <a:spLocks/>
            </p:cNvSpPr>
            <p:nvPr userDrawn="1"/>
          </p:nvSpPr>
          <p:spPr bwMode="auto">
            <a:xfrm>
              <a:off x="5602" y="157"/>
              <a:ext cx="18" cy="20"/>
            </a:xfrm>
            <a:custGeom>
              <a:avLst/>
              <a:gdLst>
                <a:gd name="T0" fmla="*/ 13 w 18"/>
                <a:gd name="T1" fmla="*/ 0 h 20"/>
                <a:gd name="T2" fmla="*/ 0 w 18"/>
                <a:gd name="T3" fmla="*/ 8 h 20"/>
                <a:gd name="T4" fmla="*/ 5 w 18"/>
                <a:gd name="T5" fmla="*/ 20 h 20"/>
                <a:gd name="T6" fmla="*/ 18 w 18"/>
                <a:gd name="T7" fmla="*/ 12 h 20"/>
                <a:gd name="T8" fmla="*/ 13 w 18"/>
                <a:gd name="T9" fmla="*/ 1 h 20"/>
                <a:gd name="T10" fmla="*/ 13 w 18"/>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0">
                  <a:moveTo>
                    <a:pt x="13" y="0"/>
                  </a:moveTo>
                  <a:lnTo>
                    <a:pt x="0" y="8"/>
                  </a:lnTo>
                  <a:lnTo>
                    <a:pt x="5" y="20"/>
                  </a:lnTo>
                  <a:lnTo>
                    <a:pt x="18" y="12"/>
                  </a:lnTo>
                  <a:lnTo>
                    <a:pt x="13" y="1"/>
                  </a:lnTo>
                  <a:lnTo>
                    <a:pt x="1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2" name="Freeform 659"/>
            <p:cNvSpPr>
              <a:spLocks/>
            </p:cNvSpPr>
            <p:nvPr userDrawn="1"/>
          </p:nvSpPr>
          <p:spPr bwMode="auto">
            <a:xfrm>
              <a:off x="5595" y="145"/>
              <a:ext cx="20" cy="20"/>
            </a:xfrm>
            <a:custGeom>
              <a:avLst/>
              <a:gdLst>
                <a:gd name="T0" fmla="*/ 12 w 20"/>
                <a:gd name="T1" fmla="*/ 0 h 20"/>
                <a:gd name="T2" fmla="*/ 0 w 20"/>
                <a:gd name="T3" fmla="*/ 9 h 20"/>
                <a:gd name="T4" fmla="*/ 7 w 20"/>
                <a:gd name="T5" fmla="*/ 20 h 20"/>
                <a:gd name="T6" fmla="*/ 20 w 20"/>
                <a:gd name="T7" fmla="*/ 12 h 20"/>
                <a:gd name="T8" fmla="*/ 13 w 20"/>
                <a:gd name="T9" fmla="*/ 1 h 20"/>
                <a:gd name="T10" fmla="*/ 12 w 20"/>
                <a:gd name="T11" fmla="*/ 0 h 20"/>
                <a:gd name="T12" fmla="*/ 13 w 20"/>
                <a:gd name="T13" fmla="*/ 1 h 20"/>
                <a:gd name="T14" fmla="*/ 13 w 20"/>
                <a:gd name="T15" fmla="*/ 0 h 20"/>
                <a:gd name="T16" fmla="*/ 12 w 20"/>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0">
                  <a:moveTo>
                    <a:pt x="12" y="0"/>
                  </a:moveTo>
                  <a:lnTo>
                    <a:pt x="0" y="9"/>
                  </a:lnTo>
                  <a:lnTo>
                    <a:pt x="7" y="20"/>
                  </a:lnTo>
                  <a:lnTo>
                    <a:pt x="20" y="12"/>
                  </a:lnTo>
                  <a:lnTo>
                    <a:pt x="13" y="1"/>
                  </a:lnTo>
                  <a:lnTo>
                    <a:pt x="12" y="0"/>
                  </a:lnTo>
                  <a:lnTo>
                    <a:pt x="13" y="1"/>
                  </a:lnTo>
                  <a:lnTo>
                    <a:pt x="13" y="0"/>
                  </a:lnTo>
                  <a:lnTo>
                    <a:pt x="1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3" name="Freeform 660"/>
            <p:cNvSpPr>
              <a:spLocks/>
            </p:cNvSpPr>
            <p:nvPr userDrawn="1"/>
          </p:nvSpPr>
          <p:spPr bwMode="auto">
            <a:xfrm>
              <a:off x="5587" y="135"/>
              <a:ext cx="20" cy="21"/>
            </a:xfrm>
            <a:custGeom>
              <a:avLst/>
              <a:gdLst>
                <a:gd name="T0" fmla="*/ 11 w 20"/>
                <a:gd name="T1" fmla="*/ 0 h 21"/>
                <a:gd name="T2" fmla="*/ 0 w 20"/>
                <a:gd name="T3" fmla="*/ 10 h 21"/>
                <a:gd name="T4" fmla="*/ 8 w 20"/>
                <a:gd name="T5" fmla="*/ 21 h 21"/>
                <a:gd name="T6" fmla="*/ 20 w 20"/>
                <a:gd name="T7" fmla="*/ 10 h 21"/>
                <a:gd name="T8" fmla="*/ 12 w 20"/>
                <a:gd name="T9" fmla="*/ 1 h 21"/>
                <a:gd name="T10" fmla="*/ 11 w 20"/>
                <a:gd name="T11" fmla="*/ 0 h 21"/>
                <a:gd name="T12" fmla="*/ 12 w 20"/>
                <a:gd name="T13" fmla="*/ 1 h 21"/>
                <a:gd name="T14" fmla="*/ 12 w 20"/>
                <a:gd name="T15" fmla="*/ 0 h 21"/>
                <a:gd name="T16" fmla="*/ 11 w 20"/>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1">
                  <a:moveTo>
                    <a:pt x="11" y="0"/>
                  </a:moveTo>
                  <a:lnTo>
                    <a:pt x="0" y="10"/>
                  </a:lnTo>
                  <a:lnTo>
                    <a:pt x="8" y="21"/>
                  </a:lnTo>
                  <a:lnTo>
                    <a:pt x="20" y="10"/>
                  </a:lnTo>
                  <a:lnTo>
                    <a:pt x="12" y="1"/>
                  </a:lnTo>
                  <a:lnTo>
                    <a:pt x="11" y="0"/>
                  </a:lnTo>
                  <a:lnTo>
                    <a:pt x="12" y="1"/>
                  </a:lnTo>
                  <a:lnTo>
                    <a:pt x="12" y="0"/>
                  </a:lnTo>
                  <a:lnTo>
                    <a:pt x="1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4" name="Freeform 661"/>
            <p:cNvSpPr>
              <a:spLocks/>
            </p:cNvSpPr>
            <p:nvPr userDrawn="1"/>
          </p:nvSpPr>
          <p:spPr bwMode="auto">
            <a:xfrm>
              <a:off x="5578" y="125"/>
              <a:ext cx="20" cy="21"/>
            </a:xfrm>
            <a:custGeom>
              <a:avLst/>
              <a:gdLst>
                <a:gd name="T0" fmla="*/ 10 w 20"/>
                <a:gd name="T1" fmla="*/ 0 h 21"/>
                <a:gd name="T2" fmla="*/ 0 w 20"/>
                <a:gd name="T3" fmla="*/ 14 h 21"/>
                <a:gd name="T4" fmla="*/ 10 w 20"/>
                <a:gd name="T5" fmla="*/ 21 h 21"/>
                <a:gd name="T6" fmla="*/ 20 w 20"/>
                <a:gd name="T7" fmla="*/ 10 h 21"/>
                <a:gd name="T8" fmla="*/ 10 w 20"/>
                <a:gd name="T9" fmla="*/ 2 h 21"/>
                <a:gd name="T10" fmla="*/ 10 w 20"/>
                <a:gd name="T11" fmla="*/ 0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1">
                  <a:moveTo>
                    <a:pt x="10" y="0"/>
                  </a:moveTo>
                  <a:lnTo>
                    <a:pt x="0" y="14"/>
                  </a:lnTo>
                  <a:lnTo>
                    <a:pt x="10" y="21"/>
                  </a:lnTo>
                  <a:lnTo>
                    <a:pt x="20" y="10"/>
                  </a:lnTo>
                  <a:lnTo>
                    <a:pt x="10" y="2"/>
                  </a:lnTo>
                  <a:lnTo>
                    <a:pt x="1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5" name="Freeform 662"/>
            <p:cNvSpPr>
              <a:spLocks/>
            </p:cNvSpPr>
            <p:nvPr userDrawn="1"/>
          </p:nvSpPr>
          <p:spPr bwMode="auto">
            <a:xfrm>
              <a:off x="5569" y="117"/>
              <a:ext cx="19" cy="22"/>
            </a:xfrm>
            <a:custGeom>
              <a:avLst/>
              <a:gdLst>
                <a:gd name="T0" fmla="*/ 8 w 19"/>
                <a:gd name="T1" fmla="*/ 0 h 22"/>
                <a:gd name="T2" fmla="*/ 0 w 19"/>
                <a:gd name="T3" fmla="*/ 14 h 22"/>
                <a:gd name="T4" fmla="*/ 10 w 19"/>
                <a:gd name="T5" fmla="*/ 22 h 22"/>
                <a:gd name="T6" fmla="*/ 19 w 19"/>
                <a:gd name="T7" fmla="*/ 8 h 22"/>
                <a:gd name="T8" fmla="*/ 9 w 19"/>
                <a:gd name="T9" fmla="*/ 2 h 22"/>
                <a:gd name="T10" fmla="*/ 8 w 19"/>
                <a:gd name="T11" fmla="*/ 0 h 22"/>
                <a:gd name="T12" fmla="*/ 9 w 19"/>
                <a:gd name="T13" fmla="*/ 2 h 22"/>
                <a:gd name="T14" fmla="*/ 8 w 19"/>
                <a:gd name="T15" fmla="*/ 0 h 22"/>
                <a:gd name="T16" fmla="*/ 8 w 19"/>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2">
                  <a:moveTo>
                    <a:pt x="8" y="0"/>
                  </a:moveTo>
                  <a:lnTo>
                    <a:pt x="0" y="14"/>
                  </a:lnTo>
                  <a:lnTo>
                    <a:pt x="10" y="22"/>
                  </a:lnTo>
                  <a:lnTo>
                    <a:pt x="19" y="8"/>
                  </a:lnTo>
                  <a:lnTo>
                    <a:pt x="9" y="2"/>
                  </a:lnTo>
                  <a:lnTo>
                    <a:pt x="8" y="0"/>
                  </a:lnTo>
                  <a:lnTo>
                    <a:pt x="9" y="2"/>
                  </a:lnTo>
                  <a:lnTo>
                    <a:pt x="8"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6" name="Freeform 663"/>
            <p:cNvSpPr>
              <a:spLocks/>
            </p:cNvSpPr>
            <p:nvPr userDrawn="1"/>
          </p:nvSpPr>
          <p:spPr bwMode="auto">
            <a:xfrm>
              <a:off x="5558" y="112"/>
              <a:ext cx="19" cy="20"/>
            </a:xfrm>
            <a:custGeom>
              <a:avLst/>
              <a:gdLst>
                <a:gd name="T0" fmla="*/ 7 w 19"/>
                <a:gd name="T1" fmla="*/ 0 h 20"/>
                <a:gd name="T2" fmla="*/ 0 w 19"/>
                <a:gd name="T3" fmla="*/ 15 h 20"/>
                <a:gd name="T4" fmla="*/ 12 w 19"/>
                <a:gd name="T5" fmla="*/ 20 h 20"/>
                <a:gd name="T6" fmla="*/ 19 w 19"/>
                <a:gd name="T7" fmla="*/ 5 h 20"/>
                <a:gd name="T8" fmla="*/ 7 w 19"/>
                <a:gd name="T9" fmla="*/ 0 h 20"/>
                <a:gd name="T10" fmla="*/ 7 w 1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20">
                  <a:moveTo>
                    <a:pt x="7" y="0"/>
                  </a:moveTo>
                  <a:lnTo>
                    <a:pt x="0" y="15"/>
                  </a:lnTo>
                  <a:lnTo>
                    <a:pt x="12" y="20"/>
                  </a:lnTo>
                  <a:lnTo>
                    <a:pt x="19" y="5"/>
                  </a:lnTo>
                  <a:lnTo>
                    <a:pt x="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7" name="Freeform 664"/>
            <p:cNvSpPr>
              <a:spLocks/>
            </p:cNvSpPr>
            <p:nvPr userDrawn="1"/>
          </p:nvSpPr>
          <p:spPr bwMode="auto">
            <a:xfrm>
              <a:off x="5548" y="107"/>
              <a:ext cx="17" cy="20"/>
            </a:xfrm>
            <a:custGeom>
              <a:avLst/>
              <a:gdLst>
                <a:gd name="T0" fmla="*/ 5 w 17"/>
                <a:gd name="T1" fmla="*/ 0 h 20"/>
                <a:gd name="T2" fmla="*/ 0 w 17"/>
                <a:gd name="T3" fmla="*/ 14 h 20"/>
                <a:gd name="T4" fmla="*/ 11 w 17"/>
                <a:gd name="T5" fmla="*/ 20 h 20"/>
                <a:gd name="T6" fmla="*/ 17 w 17"/>
                <a:gd name="T7" fmla="*/ 5 h 20"/>
                <a:gd name="T8" fmla="*/ 5 w 17"/>
                <a:gd name="T9" fmla="*/ 0 h 20"/>
                <a:gd name="T10" fmla="*/ 5 w 17"/>
                <a:gd name="T11" fmla="*/ 0 h 20"/>
                <a:gd name="T12" fmla="*/ 5 w 17"/>
                <a:gd name="T13" fmla="*/ 0 h 20"/>
                <a:gd name="T14" fmla="*/ 5 w 17"/>
                <a:gd name="T15" fmla="*/ 0 h 20"/>
                <a:gd name="T16" fmla="*/ 5 w 17"/>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20">
                  <a:moveTo>
                    <a:pt x="5" y="0"/>
                  </a:moveTo>
                  <a:lnTo>
                    <a:pt x="0" y="14"/>
                  </a:lnTo>
                  <a:lnTo>
                    <a:pt x="11" y="20"/>
                  </a:lnTo>
                  <a:lnTo>
                    <a:pt x="17" y="5"/>
                  </a:lnTo>
                  <a:lnTo>
                    <a:pt x="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8" name="Freeform 665"/>
            <p:cNvSpPr>
              <a:spLocks/>
            </p:cNvSpPr>
            <p:nvPr userDrawn="1"/>
          </p:nvSpPr>
          <p:spPr bwMode="auto">
            <a:xfrm>
              <a:off x="5536" y="104"/>
              <a:ext cx="17" cy="19"/>
            </a:xfrm>
            <a:custGeom>
              <a:avLst/>
              <a:gdLst>
                <a:gd name="T0" fmla="*/ 2 w 17"/>
                <a:gd name="T1" fmla="*/ 0 h 19"/>
                <a:gd name="T2" fmla="*/ 0 w 17"/>
                <a:gd name="T3" fmla="*/ 15 h 19"/>
                <a:gd name="T4" fmla="*/ 13 w 17"/>
                <a:gd name="T5" fmla="*/ 19 h 19"/>
                <a:gd name="T6" fmla="*/ 17 w 17"/>
                <a:gd name="T7" fmla="*/ 3 h 19"/>
                <a:gd name="T8" fmla="*/ 4 w 17"/>
                <a:gd name="T9" fmla="*/ 0 h 19"/>
                <a:gd name="T10" fmla="*/ 2 w 17"/>
                <a:gd name="T11" fmla="*/ 0 h 19"/>
                <a:gd name="T12" fmla="*/ 4 w 17"/>
                <a:gd name="T13" fmla="*/ 0 h 19"/>
                <a:gd name="T14" fmla="*/ 2 w 17"/>
                <a:gd name="T15" fmla="*/ 0 h 19"/>
                <a:gd name="T16" fmla="*/ 2 w 17"/>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9">
                  <a:moveTo>
                    <a:pt x="2" y="0"/>
                  </a:moveTo>
                  <a:lnTo>
                    <a:pt x="0" y="15"/>
                  </a:lnTo>
                  <a:lnTo>
                    <a:pt x="13" y="19"/>
                  </a:lnTo>
                  <a:lnTo>
                    <a:pt x="17" y="3"/>
                  </a:lnTo>
                  <a:lnTo>
                    <a:pt x="4" y="0"/>
                  </a:lnTo>
                  <a:lnTo>
                    <a:pt x="2" y="0"/>
                  </a:lnTo>
                  <a:lnTo>
                    <a:pt x="4" y="0"/>
                  </a:lnTo>
                  <a:lnTo>
                    <a:pt x="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9" name="Freeform 666"/>
            <p:cNvSpPr>
              <a:spLocks/>
            </p:cNvSpPr>
            <p:nvPr userDrawn="1"/>
          </p:nvSpPr>
          <p:spPr bwMode="auto">
            <a:xfrm>
              <a:off x="5524" y="103"/>
              <a:ext cx="14" cy="16"/>
            </a:xfrm>
            <a:custGeom>
              <a:avLst/>
              <a:gdLst>
                <a:gd name="T0" fmla="*/ 0 w 14"/>
                <a:gd name="T1" fmla="*/ 16 h 16"/>
                <a:gd name="T2" fmla="*/ 13 w 14"/>
                <a:gd name="T3" fmla="*/ 16 h 16"/>
                <a:gd name="T4" fmla="*/ 14 w 14"/>
                <a:gd name="T5" fmla="*/ 1 h 16"/>
                <a:gd name="T6" fmla="*/ 1 w 14"/>
                <a:gd name="T7" fmla="*/ 0 h 16"/>
                <a:gd name="T8" fmla="*/ 0 w 14"/>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6"/>
                  </a:moveTo>
                  <a:lnTo>
                    <a:pt x="13" y="16"/>
                  </a:lnTo>
                  <a:lnTo>
                    <a:pt x="14" y="1"/>
                  </a:lnTo>
                  <a:lnTo>
                    <a:pt x="1" y="0"/>
                  </a:lnTo>
                  <a:lnTo>
                    <a:pt x="0"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0" name="Freeform 667"/>
            <p:cNvSpPr>
              <a:spLocks/>
            </p:cNvSpPr>
            <p:nvPr userDrawn="1"/>
          </p:nvSpPr>
          <p:spPr bwMode="auto">
            <a:xfrm>
              <a:off x="5454" y="106"/>
              <a:ext cx="38" cy="213"/>
            </a:xfrm>
            <a:custGeom>
              <a:avLst/>
              <a:gdLst>
                <a:gd name="T0" fmla="*/ 16 w 38"/>
                <a:gd name="T1" fmla="*/ 213 h 213"/>
                <a:gd name="T2" fmla="*/ 38 w 38"/>
                <a:gd name="T3" fmla="*/ 2 h 213"/>
                <a:gd name="T4" fmla="*/ 24 w 38"/>
                <a:gd name="T5" fmla="*/ 0 h 213"/>
                <a:gd name="T6" fmla="*/ 0 w 38"/>
                <a:gd name="T7" fmla="*/ 211 h 213"/>
                <a:gd name="T8" fmla="*/ 16 w 38"/>
                <a:gd name="T9" fmla="*/ 213 h 2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213">
                  <a:moveTo>
                    <a:pt x="16" y="213"/>
                  </a:moveTo>
                  <a:lnTo>
                    <a:pt x="38" y="2"/>
                  </a:lnTo>
                  <a:lnTo>
                    <a:pt x="24" y="0"/>
                  </a:lnTo>
                  <a:lnTo>
                    <a:pt x="0" y="211"/>
                  </a:lnTo>
                  <a:lnTo>
                    <a:pt x="16" y="21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1" name="Rectangle 668"/>
            <p:cNvSpPr>
              <a:spLocks noChangeArrowheads="1"/>
            </p:cNvSpPr>
            <p:nvPr userDrawn="1"/>
          </p:nvSpPr>
          <p:spPr bwMode="auto">
            <a:xfrm>
              <a:off x="5461" y="305"/>
              <a:ext cx="64" cy="1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GB" altLang="en-US" smtClean="0"/>
            </a:p>
          </p:txBody>
        </p:sp>
        <p:sp>
          <p:nvSpPr>
            <p:cNvPr id="1282" name="Freeform 669"/>
            <p:cNvSpPr>
              <a:spLocks/>
            </p:cNvSpPr>
            <p:nvPr userDrawn="1"/>
          </p:nvSpPr>
          <p:spPr bwMode="auto">
            <a:xfrm>
              <a:off x="5623" y="218"/>
              <a:ext cx="15" cy="17"/>
            </a:xfrm>
            <a:custGeom>
              <a:avLst/>
              <a:gdLst>
                <a:gd name="T0" fmla="*/ 14 w 15"/>
                <a:gd name="T1" fmla="*/ 17 h 17"/>
                <a:gd name="T2" fmla="*/ 14 w 15"/>
                <a:gd name="T3" fmla="*/ 15 h 17"/>
                <a:gd name="T4" fmla="*/ 15 w 15"/>
                <a:gd name="T5" fmla="*/ 1 h 17"/>
                <a:gd name="T6" fmla="*/ 0 w 15"/>
                <a:gd name="T7" fmla="*/ 0 h 17"/>
                <a:gd name="T8" fmla="*/ 0 w 15"/>
                <a:gd name="T9" fmla="*/ 14 h 17"/>
                <a:gd name="T10" fmla="*/ 14 w 15"/>
                <a:gd name="T11" fmla="*/ 17 h 17"/>
                <a:gd name="T12" fmla="*/ 14 w 15"/>
                <a:gd name="T13" fmla="*/ 17 h 17"/>
                <a:gd name="T14" fmla="*/ 14 w 15"/>
                <a:gd name="T15" fmla="*/ 15 h 17"/>
                <a:gd name="T16" fmla="*/ 14 w 15"/>
                <a:gd name="T17" fmla="*/ 15 h 17"/>
                <a:gd name="T18" fmla="*/ 14 w 15"/>
                <a:gd name="T19" fmla="*/ 1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 h="17">
                  <a:moveTo>
                    <a:pt x="14" y="17"/>
                  </a:moveTo>
                  <a:lnTo>
                    <a:pt x="14" y="15"/>
                  </a:lnTo>
                  <a:lnTo>
                    <a:pt x="15" y="1"/>
                  </a:lnTo>
                  <a:lnTo>
                    <a:pt x="0" y="0"/>
                  </a:lnTo>
                  <a:lnTo>
                    <a:pt x="0" y="14"/>
                  </a:lnTo>
                  <a:lnTo>
                    <a:pt x="14" y="17"/>
                  </a:lnTo>
                  <a:lnTo>
                    <a:pt x="14" y="15"/>
                  </a:lnTo>
                  <a:lnTo>
                    <a:pt x="1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3" name="Freeform 670"/>
            <p:cNvSpPr>
              <a:spLocks/>
            </p:cNvSpPr>
            <p:nvPr userDrawn="1"/>
          </p:nvSpPr>
          <p:spPr bwMode="auto">
            <a:xfrm>
              <a:off x="5620" y="231"/>
              <a:ext cx="17" cy="17"/>
            </a:xfrm>
            <a:custGeom>
              <a:avLst/>
              <a:gdLst>
                <a:gd name="T0" fmla="*/ 14 w 17"/>
                <a:gd name="T1" fmla="*/ 17 h 17"/>
                <a:gd name="T2" fmla="*/ 14 w 17"/>
                <a:gd name="T3" fmla="*/ 17 h 17"/>
                <a:gd name="T4" fmla="*/ 17 w 17"/>
                <a:gd name="T5" fmla="*/ 4 h 17"/>
                <a:gd name="T6" fmla="*/ 3 w 17"/>
                <a:gd name="T7" fmla="*/ 0 h 17"/>
                <a:gd name="T8" fmla="*/ 0 w 17"/>
                <a:gd name="T9" fmla="*/ 14 h 17"/>
                <a:gd name="T10" fmla="*/ 14 w 17"/>
                <a:gd name="T11" fmla="*/ 17 h 17"/>
                <a:gd name="T12" fmla="*/ 14 w 17"/>
                <a:gd name="T13" fmla="*/ 17 h 17"/>
                <a:gd name="T14" fmla="*/ 14 w 17"/>
                <a:gd name="T15" fmla="*/ 17 h 17"/>
                <a:gd name="T16" fmla="*/ 14 w 17"/>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4" y="17"/>
                  </a:moveTo>
                  <a:lnTo>
                    <a:pt x="14" y="17"/>
                  </a:lnTo>
                  <a:lnTo>
                    <a:pt x="17" y="4"/>
                  </a:lnTo>
                  <a:lnTo>
                    <a:pt x="3" y="0"/>
                  </a:lnTo>
                  <a:lnTo>
                    <a:pt x="0" y="14"/>
                  </a:lnTo>
                  <a:lnTo>
                    <a:pt x="1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4" name="Freeform 671"/>
            <p:cNvSpPr>
              <a:spLocks/>
            </p:cNvSpPr>
            <p:nvPr userDrawn="1"/>
          </p:nvSpPr>
          <p:spPr bwMode="auto">
            <a:xfrm>
              <a:off x="5616" y="244"/>
              <a:ext cx="18" cy="17"/>
            </a:xfrm>
            <a:custGeom>
              <a:avLst/>
              <a:gdLst>
                <a:gd name="T0" fmla="*/ 14 w 18"/>
                <a:gd name="T1" fmla="*/ 17 h 17"/>
                <a:gd name="T2" fmla="*/ 14 w 18"/>
                <a:gd name="T3" fmla="*/ 17 h 17"/>
                <a:gd name="T4" fmla="*/ 18 w 18"/>
                <a:gd name="T5" fmla="*/ 4 h 17"/>
                <a:gd name="T6" fmla="*/ 4 w 18"/>
                <a:gd name="T7" fmla="*/ 0 h 17"/>
                <a:gd name="T8" fmla="*/ 0 w 18"/>
                <a:gd name="T9" fmla="*/ 12 h 17"/>
                <a:gd name="T10" fmla="*/ 14 w 18"/>
                <a:gd name="T11" fmla="*/ 17 h 17"/>
                <a:gd name="T12" fmla="*/ 14 w 18"/>
                <a:gd name="T13" fmla="*/ 17 h 17"/>
                <a:gd name="T14" fmla="*/ 14 w 18"/>
                <a:gd name="T15" fmla="*/ 17 h 17"/>
                <a:gd name="T16" fmla="*/ 14 w 18"/>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17">
                  <a:moveTo>
                    <a:pt x="14" y="17"/>
                  </a:moveTo>
                  <a:lnTo>
                    <a:pt x="14" y="17"/>
                  </a:lnTo>
                  <a:lnTo>
                    <a:pt x="18" y="4"/>
                  </a:lnTo>
                  <a:lnTo>
                    <a:pt x="4" y="0"/>
                  </a:lnTo>
                  <a:lnTo>
                    <a:pt x="0" y="12"/>
                  </a:lnTo>
                  <a:lnTo>
                    <a:pt x="1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5" name="Freeform 672"/>
            <p:cNvSpPr>
              <a:spLocks/>
            </p:cNvSpPr>
            <p:nvPr userDrawn="1"/>
          </p:nvSpPr>
          <p:spPr bwMode="auto">
            <a:xfrm>
              <a:off x="5611" y="256"/>
              <a:ext cx="19" cy="18"/>
            </a:xfrm>
            <a:custGeom>
              <a:avLst/>
              <a:gdLst>
                <a:gd name="T0" fmla="*/ 13 w 19"/>
                <a:gd name="T1" fmla="*/ 18 h 18"/>
                <a:gd name="T2" fmla="*/ 13 w 19"/>
                <a:gd name="T3" fmla="*/ 18 h 18"/>
                <a:gd name="T4" fmla="*/ 19 w 19"/>
                <a:gd name="T5" fmla="*/ 5 h 18"/>
                <a:gd name="T6" fmla="*/ 5 w 19"/>
                <a:gd name="T7" fmla="*/ 0 h 18"/>
                <a:gd name="T8" fmla="*/ 0 w 19"/>
                <a:gd name="T9" fmla="*/ 12 h 18"/>
                <a:gd name="T10" fmla="*/ 13 w 19"/>
                <a:gd name="T11" fmla="*/ 18 h 18"/>
                <a:gd name="T12" fmla="*/ 13 w 19"/>
                <a:gd name="T13" fmla="*/ 18 h 18"/>
                <a:gd name="T14" fmla="*/ 13 w 19"/>
                <a:gd name="T15" fmla="*/ 18 h 18"/>
                <a:gd name="T16" fmla="*/ 13 w 19"/>
                <a:gd name="T17" fmla="*/ 1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18">
                  <a:moveTo>
                    <a:pt x="13" y="18"/>
                  </a:moveTo>
                  <a:lnTo>
                    <a:pt x="13" y="18"/>
                  </a:lnTo>
                  <a:lnTo>
                    <a:pt x="19" y="5"/>
                  </a:lnTo>
                  <a:lnTo>
                    <a:pt x="5" y="0"/>
                  </a:lnTo>
                  <a:lnTo>
                    <a:pt x="0" y="12"/>
                  </a:lnTo>
                  <a:lnTo>
                    <a:pt x="13"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6" name="Freeform 673"/>
            <p:cNvSpPr>
              <a:spLocks/>
            </p:cNvSpPr>
            <p:nvPr userDrawn="1"/>
          </p:nvSpPr>
          <p:spPr bwMode="auto">
            <a:xfrm>
              <a:off x="5604" y="266"/>
              <a:ext cx="20" cy="20"/>
            </a:xfrm>
            <a:custGeom>
              <a:avLst/>
              <a:gdLst>
                <a:gd name="T0" fmla="*/ 12 w 20"/>
                <a:gd name="T1" fmla="*/ 20 h 20"/>
                <a:gd name="T2" fmla="*/ 13 w 20"/>
                <a:gd name="T3" fmla="*/ 20 h 20"/>
                <a:gd name="T4" fmla="*/ 20 w 20"/>
                <a:gd name="T5" fmla="*/ 8 h 20"/>
                <a:gd name="T6" fmla="*/ 7 w 20"/>
                <a:gd name="T7" fmla="*/ 0 h 20"/>
                <a:gd name="T8" fmla="*/ 0 w 20"/>
                <a:gd name="T9" fmla="*/ 11 h 20"/>
                <a:gd name="T10" fmla="*/ 12 w 20"/>
                <a:gd name="T11" fmla="*/ 20 h 20"/>
                <a:gd name="T12" fmla="*/ 12 w 20"/>
                <a:gd name="T13" fmla="*/ 20 h 20"/>
                <a:gd name="T14" fmla="*/ 12 w 20"/>
                <a:gd name="T15" fmla="*/ 20 h 20"/>
                <a:gd name="T16" fmla="*/ 13 w 20"/>
                <a:gd name="T17" fmla="*/ 20 h 20"/>
                <a:gd name="T18" fmla="*/ 12 w 20"/>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2" y="20"/>
                  </a:moveTo>
                  <a:lnTo>
                    <a:pt x="13" y="20"/>
                  </a:lnTo>
                  <a:lnTo>
                    <a:pt x="20" y="8"/>
                  </a:lnTo>
                  <a:lnTo>
                    <a:pt x="7" y="0"/>
                  </a:lnTo>
                  <a:lnTo>
                    <a:pt x="0" y="11"/>
                  </a:lnTo>
                  <a:lnTo>
                    <a:pt x="12" y="20"/>
                  </a:lnTo>
                  <a:lnTo>
                    <a:pt x="13" y="20"/>
                  </a:lnTo>
                  <a:lnTo>
                    <a:pt x="1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7" name="Freeform 674"/>
            <p:cNvSpPr>
              <a:spLocks/>
            </p:cNvSpPr>
            <p:nvPr userDrawn="1"/>
          </p:nvSpPr>
          <p:spPr bwMode="auto">
            <a:xfrm>
              <a:off x="5596" y="277"/>
              <a:ext cx="20" cy="20"/>
            </a:xfrm>
            <a:custGeom>
              <a:avLst/>
              <a:gdLst>
                <a:gd name="T0" fmla="*/ 11 w 20"/>
                <a:gd name="T1" fmla="*/ 20 h 20"/>
                <a:gd name="T2" fmla="*/ 12 w 20"/>
                <a:gd name="T3" fmla="*/ 20 h 20"/>
                <a:gd name="T4" fmla="*/ 20 w 20"/>
                <a:gd name="T5" fmla="*/ 9 h 20"/>
                <a:gd name="T6" fmla="*/ 8 w 20"/>
                <a:gd name="T7" fmla="*/ 0 h 20"/>
                <a:gd name="T8" fmla="*/ 0 w 20"/>
                <a:gd name="T9" fmla="*/ 9 h 20"/>
                <a:gd name="T10" fmla="*/ 11 w 20"/>
                <a:gd name="T11" fmla="*/ 20 h 20"/>
                <a:gd name="T12" fmla="*/ 11 w 20"/>
                <a:gd name="T13" fmla="*/ 20 h 20"/>
                <a:gd name="T14" fmla="*/ 12 w 20"/>
                <a:gd name="T15" fmla="*/ 20 h 20"/>
                <a:gd name="T16" fmla="*/ 12 w 20"/>
                <a:gd name="T17" fmla="*/ 20 h 20"/>
                <a:gd name="T18" fmla="*/ 11 w 20"/>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1" y="20"/>
                  </a:moveTo>
                  <a:lnTo>
                    <a:pt x="12" y="20"/>
                  </a:lnTo>
                  <a:lnTo>
                    <a:pt x="20" y="9"/>
                  </a:lnTo>
                  <a:lnTo>
                    <a:pt x="8" y="0"/>
                  </a:lnTo>
                  <a:lnTo>
                    <a:pt x="0" y="9"/>
                  </a:lnTo>
                  <a:lnTo>
                    <a:pt x="11" y="20"/>
                  </a:lnTo>
                  <a:lnTo>
                    <a:pt x="12" y="20"/>
                  </a:lnTo>
                  <a:lnTo>
                    <a:pt x="1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8" name="Freeform 675"/>
            <p:cNvSpPr>
              <a:spLocks/>
            </p:cNvSpPr>
            <p:nvPr userDrawn="1"/>
          </p:nvSpPr>
          <p:spPr bwMode="auto">
            <a:xfrm>
              <a:off x="5588" y="286"/>
              <a:ext cx="19" cy="20"/>
            </a:xfrm>
            <a:custGeom>
              <a:avLst/>
              <a:gdLst>
                <a:gd name="T0" fmla="*/ 10 w 19"/>
                <a:gd name="T1" fmla="*/ 20 h 20"/>
                <a:gd name="T2" fmla="*/ 11 w 19"/>
                <a:gd name="T3" fmla="*/ 20 h 20"/>
                <a:gd name="T4" fmla="*/ 19 w 19"/>
                <a:gd name="T5" fmla="*/ 11 h 20"/>
                <a:gd name="T6" fmla="*/ 8 w 19"/>
                <a:gd name="T7" fmla="*/ 0 h 20"/>
                <a:gd name="T8" fmla="*/ 0 w 19"/>
                <a:gd name="T9" fmla="*/ 8 h 20"/>
                <a:gd name="T10" fmla="*/ 10 w 19"/>
                <a:gd name="T11" fmla="*/ 20 h 20"/>
                <a:gd name="T12" fmla="*/ 10 w 19"/>
                <a:gd name="T13" fmla="*/ 20 h 20"/>
                <a:gd name="T14" fmla="*/ 10 w 19"/>
                <a:gd name="T15" fmla="*/ 20 h 20"/>
                <a:gd name="T16" fmla="*/ 11 w 19"/>
                <a:gd name="T17" fmla="*/ 20 h 20"/>
                <a:gd name="T18" fmla="*/ 10 w 19"/>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20">
                  <a:moveTo>
                    <a:pt x="10" y="20"/>
                  </a:moveTo>
                  <a:lnTo>
                    <a:pt x="11" y="20"/>
                  </a:lnTo>
                  <a:lnTo>
                    <a:pt x="19" y="11"/>
                  </a:lnTo>
                  <a:lnTo>
                    <a:pt x="8" y="0"/>
                  </a:lnTo>
                  <a:lnTo>
                    <a:pt x="0" y="8"/>
                  </a:lnTo>
                  <a:lnTo>
                    <a:pt x="10" y="20"/>
                  </a:lnTo>
                  <a:lnTo>
                    <a:pt x="11" y="20"/>
                  </a:lnTo>
                  <a:lnTo>
                    <a:pt x="1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9" name="Freeform 676"/>
            <p:cNvSpPr>
              <a:spLocks/>
            </p:cNvSpPr>
            <p:nvPr userDrawn="1"/>
          </p:nvSpPr>
          <p:spPr bwMode="auto">
            <a:xfrm>
              <a:off x="5578" y="294"/>
              <a:ext cx="20" cy="20"/>
            </a:xfrm>
            <a:custGeom>
              <a:avLst/>
              <a:gdLst>
                <a:gd name="T0" fmla="*/ 8 w 20"/>
                <a:gd name="T1" fmla="*/ 20 h 20"/>
                <a:gd name="T2" fmla="*/ 9 w 20"/>
                <a:gd name="T3" fmla="*/ 20 h 20"/>
                <a:gd name="T4" fmla="*/ 20 w 20"/>
                <a:gd name="T5" fmla="*/ 12 h 20"/>
                <a:gd name="T6" fmla="*/ 10 w 20"/>
                <a:gd name="T7" fmla="*/ 0 h 20"/>
                <a:gd name="T8" fmla="*/ 0 w 20"/>
                <a:gd name="T9" fmla="*/ 7 h 20"/>
                <a:gd name="T10" fmla="*/ 8 w 20"/>
                <a:gd name="T11" fmla="*/ 20 h 20"/>
                <a:gd name="T12" fmla="*/ 8 w 20"/>
                <a:gd name="T13" fmla="*/ 20 h 20"/>
                <a:gd name="T14" fmla="*/ 9 w 20"/>
                <a:gd name="T15" fmla="*/ 20 h 20"/>
                <a:gd name="T16" fmla="*/ 9 w 20"/>
                <a:gd name="T17" fmla="*/ 20 h 20"/>
                <a:gd name="T18" fmla="*/ 8 w 20"/>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8" y="20"/>
                  </a:moveTo>
                  <a:lnTo>
                    <a:pt x="9" y="20"/>
                  </a:lnTo>
                  <a:lnTo>
                    <a:pt x="20" y="12"/>
                  </a:lnTo>
                  <a:lnTo>
                    <a:pt x="10" y="0"/>
                  </a:lnTo>
                  <a:lnTo>
                    <a:pt x="0" y="7"/>
                  </a:lnTo>
                  <a:lnTo>
                    <a:pt x="8" y="20"/>
                  </a:lnTo>
                  <a:lnTo>
                    <a:pt x="9" y="2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0" name="Freeform 677"/>
            <p:cNvSpPr>
              <a:spLocks/>
            </p:cNvSpPr>
            <p:nvPr userDrawn="1"/>
          </p:nvSpPr>
          <p:spPr bwMode="auto">
            <a:xfrm>
              <a:off x="5569" y="301"/>
              <a:ext cx="17" cy="20"/>
            </a:xfrm>
            <a:custGeom>
              <a:avLst/>
              <a:gdLst>
                <a:gd name="T0" fmla="*/ 5 w 17"/>
                <a:gd name="T1" fmla="*/ 20 h 20"/>
                <a:gd name="T2" fmla="*/ 6 w 17"/>
                <a:gd name="T3" fmla="*/ 20 h 20"/>
                <a:gd name="T4" fmla="*/ 17 w 17"/>
                <a:gd name="T5" fmla="*/ 13 h 20"/>
                <a:gd name="T6" fmla="*/ 10 w 17"/>
                <a:gd name="T7" fmla="*/ 0 h 20"/>
                <a:gd name="T8" fmla="*/ 0 w 17"/>
                <a:gd name="T9" fmla="*/ 5 h 20"/>
                <a:gd name="T10" fmla="*/ 5 w 17"/>
                <a:gd name="T11" fmla="*/ 20 h 20"/>
                <a:gd name="T12" fmla="*/ 5 w 17"/>
                <a:gd name="T13" fmla="*/ 20 h 20"/>
                <a:gd name="T14" fmla="*/ 6 w 17"/>
                <a:gd name="T15" fmla="*/ 20 h 20"/>
                <a:gd name="T16" fmla="*/ 6 w 17"/>
                <a:gd name="T17" fmla="*/ 20 h 20"/>
                <a:gd name="T18" fmla="*/ 5 w 17"/>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0">
                  <a:moveTo>
                    <a:pt x="5" y="20"/>
                  </a:moveTo>
                  <a:lnTo>
                    <a:pt x="6" y="20"/>
                  </a:lnTo>
                  <a:lnTo>
                    <a:pt x="17" y="13"/>
                  </a:lnTo>
                  <a:lnTo>
                    <a:pt x="10" y="0"/>
                  </a:lnTo>
                  <a:lnTo>
                    <a:pt x="0" y="5"/>
                  </a:lnTo>
                  <a:lnTo>
                    <a:pt x="5" y="20"/>
                  </a:lnTo>
                  <a:lnTo>
                    <a:pt x="6" y="20"/>
                  </a:lnTo>
                  <a:lnTo>
                    <a:pt x="5"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1" name="Freeform 678"/>
            <p:cNvSpPr>
              <a:spLocks/>
            </p:cNvSpPr>
            <p:nvPr userDrawn="1"/>
          </p:nvSpPr>
          <p:spPr bwMode="auto">
            <a:xfrm>
              <a:off x="5557" y="306"/>
              <a:ext cx="17" cy="20"/>
            </a:xfrm>
            <a:custGeom>
              <a:avLst/>
              <a:gdLst>
                <a:gd name="T0" fmla="*/ 4 w 17"/>
                <a:gd name="T1" fmla="*/ 20 h 20"/>
                <a:gd name="T2" fmla="*/ 5 w 17"/>
                <a:gd name="T3" fmla="*/ 19 h 20"/>
                <a:gd name="T4" fmla="*/ 17 w 17"/>
                <a:gd name="T5" fmla="*/ 15 h 20"/>
                <a:gd name="T6" fmla="*/ 12 w 17"/>
                <a:gd name="T7" fmla="*/ 0 h 20"/>
                <a:gd name="T8" fmla="*/ 0 w 17"/>
                <a:gd name="T9" fmla="*/ 4 h 20"/>
                <a:gd name="T10" fmla="*/ 4 w 17"/>
                <a:gd name="T11" fmla="*/ 20 h 20"/>
                <a:gd name="T12" fmla="*/ 4 w 17"/>
                <a:gd name="T13" fmla="*/ 20 h 20"/>
                <a:gd name="T14" fmla="*/ 5 w 17"/>
                <a:gd name="T15" fmla="*/ 20 h 20"/>
                <a:gd name="T16" fmla="*/ 5 w 17"/>
                <a:gd name="T17" fmla="*/ 19 h 20"/>
                <a:gd name="T18" fmla="*/ 4 w 17"/>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0">
                  <a:moveTo>
                    <a:pt x="4" y="20"/>
                  </a:moveTo>
                  <a:lnTo>
                    <a:pt x="5" y="19"/>
                  </a:lnTo>
                  <a:lnTo>
                    <a:pt x="17" y="15"/>
                  </a:lnTo>
                  <a:lnTo>
                    <a:pt x="12" y="0"/>
                  </a:lnTo>
                  <a:lnTo>
                    <a:pt x="0" y="4"/>
                  </a:lnTo>
                  <a:lnTo>
                    <a:pt x="4" y="20"/>
                  </a:lnTo>
                  <a:lnTo>
                    <a:pt x="5" y="20"/>
                  </a:lnTo>
                  <a:lnTo>
                    <a:pt x="5" y="19"/>
                  </a:lnTo>
                  <a:lnTo>
                    <a:pt x="4"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2" name="Freeform 679"/>
            <p:cNvSpPr>
              <a:spLocks/>
            </p:cNvSpPr>
            <p:nvPr userDrawn="1"/>
          </p:nvSpPr>
          <p:spPr bwMode="auto">
            <a:xfrm>
              <a:off x="5545" y="310"/>
              <a:ext cx="16" cy="18"/>
            </a:xfrm>
            <a:custGeom>
              <a:avLst/>
              <a:gdLst>
                <a:gd name="T0" fmla="*/ 3 w 16"/>
                <a:gd name="T1" fmla="*/ 18 h 18"/>
                <a:gd name="T2" fmla="*/ 3 w 16"/>
                <a:gd name="T3" fmla="*/ 18 h 18"/>
                <a:gd name="T4" fmla="*/ 16 w 16"/>
                <a:gd name="T5" fmla="*/ 16 h 18"/>
                <a:gd name="T6" fmla="*/ 13 w 16"/>
                <a:gd name="T7" fmla="*/ 0 h 18"/>
                <a:gd name="T8" fmla="*/ 0 w 16"/>
                <a:gd name="T9" fmla="*/ 3 h 18"/>
                <a:gd name="T10" fmla="*/ 3 w 16"/>
                <a:gd name="T11" fmla="*/ 18 h 18"/>
                <a:gd name="T12" fmla="*/ 3 w 16"/>
                <a:gd name="T13" fmla="*/ 18 h 18"/>
                <a:gd name="T14" fmla="*/ 3 w 16"/>
                <a:gd name="T15" fmla="*/ 18 h 18"/>
                <a:gd name="T16" fmla="*/ 3 w 16"/>
                <a:gd name="T17" fmla="*/ 1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8">
                  <a:moveTo>
                    <a:pt x="3" y="18"/>
                  </a:moveTo>
                  <a:lnTo>
                    <a:pt x="3" y="18"/>
                  </a:lnTo>
                  <a:lnTo>
                    <a:pt x="16" y="16"/>
                  </a:lnTo>
                  <a:lnTo>
                    <a:pt x="13" y="0"/>
                  </a:lnTo>
                  <a:lnTo>
                    <a:pt x="0" y="3"/>
                  </a:lnTo>
                  <a:lnTo>
                    <a:pt x="3"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3" name="Freeform 680"/>
            <p:cNvSpPr>
              <a:spLocks/>
            </p:cNvSpPr>
            <p:nvPr userDrawn="1"/>
          </p:nvSpPr>
          <p:spPr bwMode="auto">
            <a:xfrm>
              <a:off x="5533" y="313"/>
              <a:ext cx="15" cy="17"/>
            </a:xfrm>
            <a:custGeom>
              <a:avLst/>
              <a:gdLst>
                <a:gd name="T0" fmla="*/ 1 w 15"/>
                <a:gd name="T1" fmla="*/ 17 h 17"/>
                <a:gd name="T2" fmla="*/ 15 w 15"/>
                <a:gd name="T3" fmla="*/ 15 h 17"/>
                <a:gd name="T4" fmla="*/ 13 w 15"/>
                <a:gd name="T5" fmla="*/ 0 h 17"/>
                <a:gd name="T6" fmla="*/ 0 w 15"/>
                <a:gd name="T7" fmla="*/ 1 h 17"/>
                <a:gd name="T8" fmla="*/ 1 w 15"/>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1" y="17"/>
                  </a:moveTo>
                  <a:lnTo>
                    <a:pt x="15" y="15"/>
                  </a:lnTo>
                  <a:lnTo>
                    <a:pt x="13" y="0"/>
                  </a:lnTo>
                  <a:lnTo>
                    <a:pt x="0" y="1"/>
                  </a:lnTo>
                  <a:lnTo>
                    <a:pt x="1"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4" name="Freeform 681"/>
            <p:cNvSpPr>
              <a:spLocks/>
            </p:cNvSpPr>
            <p:nvPr userDrawn="1"/>
          </p:nvSpPr>
          <p:spPr bwMode="auto">
            <a:xfrm>
              <a:off x="5613" y="210"/>
              <a:ext cx="16" cy="16"/>
            </a:xfrm>
            <a:custGeom>
              <a:avLst/>
              <a:gdLst>
                <a:gd name="T0" fmla="*/ 15 w 16"/>
                <a:gd name="T1" fmla="*/ 16 h 16"/>
                <a:gd name="T2" fmla="*/ 15 w 16"/>
                <a:gd name="T3" fmla="*/ 14 h 16"/>
                <a:gd name="T4" fmla="*/ 16 w 16"/>
                <a:gd name="T5" fmla="*/ 0 h 16"/>
                <a:gd name="T6" fmla="*/ 0 w 16"/>
                <a:gd name="T7" fmla="*/ 0 h 16"/>
                <a:gd name="T8" fmla="*/ 0 w 16"/>
                <a:gd name="T9" fmla="*/ 13 h 16"/>
                <a:gd name="T10" fmla="*/ 15 w 16"/>
                <a:gd name="T11" fmla="*/ 16 h 16"/>
                <a:gd name="T12" fmla="*/ 15 w 16"/>
                <a:gd name="T13" fmla="*/ 16 h 16"/>
                <a:gd name="T14" fmla="*/ 15 w 16"/>
                <a:gd name="T15" fmla="*/ 14 h 16"/>
                <a:gd name="T16" fmla="*/ 15 w 16"/>
                <a:gd name="T17" fmla="*/ 14 h 16"/>
                <a:gd name="T18" fmla="*/ 15 w 16"/>
                <a:gd name="T19" fmla="*/ 1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16">
                  <a:moveTo>
                    <a:pt x="15" y="16"/>
                  </a:moveTo>
                  <a:lnTo>
                    <a:pt x="15" y="14"/>
                  </a:lnTo>
                  <a:lnTo>
                    <a:pt x="16" y="0"/>
                  </a:lnTo>
                  <a:lnTo>
                    <a:pt x="0" y="0"/>
                  </a:lnTo>
                  <a:lnTo>
                    <a:pt x="0" y="13"/>
                  </a:lnTo>
                  <a:lnTo>
                    <a:pt x="15" y="16"/>
                  </a:lnTo>
                  <a:lnTo>
                    <a:pt x="15" y="14"/>
                  </a:lnTo>
                  <a:lnTo>
                    <a:pt x="15"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5" name="Freeform 682"/>
            <p:cNvSpPr>
              <a:spLocks/>
            </p:cNvSpPr>
            <p:nvPr userDrawn="1"/>
          </p:nvSpPr>
          <p:spPr bwMode="auto">
            <a:xfrm>
              <a:off x="5611" y="223"/>
              <a:ext cx="17" cy="17"/>
            </a:xfrm>
            <a:custGeom>
              <a:avLst/>
              <a:gdLst>
                <a:gd name="T0" fmla="*/ 14 w 17"/>
                <a:gd name="T1" fmla="*/ 17 h 17"/>
                <a:gd name="T2" fmla="*/ 14 w 17"/>
                <a:gd name="T3" fmla="*/ 16 h 17"/>
                <a:gd name="T4" fmla="*/ 17 w 17"/>
                <a:gd name="T5" fmla="*/ 3 h 17"/>
                <a:gd name="T6" fmla="*/ 2 w 17"/>
                <a:gd name="T7" fmla="*/ 0 h 17"/>
                <a:gd name="T8" fmla="*/ 0 w 17"/>
                <a:gd name="T9" fmla="*/ 13 h 17"/>
                <a:gd name="T10" fmla="*/ 14 w 17"/>
                <a:gd name="T11" fmla="*/ 17 h 17"/>
                <a:gd name="T12" fmla="*/ 14 w 17"/>
                <a:gd name="T13" fmla="*/ 17 h 17"/>
                <a:gd name="T14" fmla="*/ 14 w 17"/>
                <a:gd name="T15" fmla="*/ 16 h 17"/>
                <a:gd name="T16" fmla="*/ 14 w 17"/>
                <a:gd name="T17" fmla="*/ 16 h 17"/>
                <a:gd name="T18" fmla="*/ 14 w 17"/>
                <a:gd name="T19" fmla="*/ 1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17">
                  <a:moveTo>
                    <a:pt x="14" y="17"/>
                  </a:moveTo>
                  <a:lnTo>
                    <a:pt x="14" y="16"/>
                  </a:lnTo>
                  <a:lnTo>
                    <a:pt x="17" y="3"/>
                  </a:lnTo>
                  <a:lnTo>
                    <a:pt x="2" y="0"/>
                  </a:lnTo>
                  <a:lnTo>
                    <a:pt x="0" y="13"/>
                  </a:lnTo>
                  <a:lnTo>
                    <a:pt x="14" y="17"/>
                  </a:lnTo>
                  <a:lnTo>
                    <a:pt x="14" y="16"/>
                  </a:lnTo>
                  <a:lnTo>
                    <a:pt x="14" y="1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6" name="Freeform 683"/>
            <p:cNvSpPr>
              <a:spLocks/>
            </p:cNvSpPr>
            <p:nvPr userDrawn="1"/>
          </p:nvSpPr>
          <p:spPr bwMode="auto">
            <a:xfrm>
              <a:off x="5607" y="235"/>
              <a:ext cx="18" cy="18"/>
            </a:xfrm>
            <a:custGeom>
              <a:avLst/>
              <a:gdLst>
                <a:gd name="T0" fmla="*/ 14 w 18"/>
                <a:gd name="T1" fmla="*/ 18 h 18"/>
                <a:gd name="T2" fmla="*/ 14 w 18"/>
                <a:gd name="T3" fmla="*/ 17 h 18"/>
                <a:gd name="T4" fmla="*/ 18 w 18"/>
                <a:gd name="T5" fmla="*/ 5 h 18"/>
                <a:gd name="T6" fmla="*/ 4 w 18"/>
                <a:gd name="T7" fmla="*/ 0 h 18"/>
                <a:gd name="T8" fmla="*/ 0 w 18"/>
                <a:gd name="T9" fmla="*/ 12 h 18"/>
                <a:gd name="T10" fmla="*/ 14 w 18"/>
                <a:gd name="T11" fmla="*/ 18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18">
                  <a:moveTo>
                    <a:pt x="14" y="18"/>
                  </a:moveTo>
                  <a:lnTo>
                    <a:pt x="14" y="17"/>
                  </a:lnTo>
                  <a:lnTo>
                    <a:pt x="18" y="5"/>
                  </a:lnTo>
                  <a:lnTo>
                    <a:pt x="4" y="0"/>
                  </a:lnTo>
                  <a:lnTo>
                    <a:pt x="0" y="12"/>
                  </a:lnTo>
                  <a:lnTo>
                    <a:pt x="14"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7" name="Freeform 684"/>
            <p:cNvSpPr>
              <a:spLocks/>
            </p:cNvSpPr>
            <p:nvPr userDrawn="1"/>
          </p:nvSpPr>
          <p:spPr bwMode="auto">
            <a:xfrm>
              <a:off x="5602" y="247"/>
              <a:ext cx="19" cy="18"/>
            </a:xfrm>
            <a:custGeom>
              <a:avLst/>
              <a:gdLst>
                <a:gd name="T0" fmla="*/ 13 w 19"/>
                <a:gd name="T1" fmla="*/ 18 h 18"/>
                <a:gd name="T2" fmla="*/ 14 w 19"/>
                <a:gd name="T3" fmla="*/ 17 h 18"/>
                <a:gd name="T4" fmla="*/ 19 w 19"/>
                <a:gd name="T5" fmla="*/ 6 h 18"/>
                <a:gd name="T6" fmla="*/ 5 w 19"/>
                <a:gd name="T7" fmla="*/ 0 h 18"/>
                <a:gd name="T8" fmla="*/ 0 w 19"/>
                <a:gd name="T9" fmla="*/ 12 h 18"/>
                <a:gd name="T10" fmla="*/ 13 w 19"/>
                <a:gd name="T11" fmla="*/ 18 h 18"/>
                <a:gd name="T12" fmla="*/ 13 w 19"/>
                <a:gd name="T13" fmla="*/ 18 h 18"/>
                <a:gd name="T14" fmla="*/ 13 w 19"/>
                <a:gd name="T15" fmla="*/ 18 h 18"/>
                <a:gd name="T16" fmla="*/ 14 w 19"/>
                <a:gd name="T17" fmla="*/ 17 h 18"/>
                <a:gd name="T18" fmla="*/ 13 w 19"/>
                <a:gd name="T19" fmla="*/ 18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18">
                  <a:moveTo>
                    <a:pt x="13" y="18"/>
                  </a:moveTo>
                  <a:lnTo>
                    <a:pt x="14" y="17"/>
                  </a:lnTo>
                  <a:lnTo>
                    <a:pt x="19" y="6"/>
                  </a:lnTo>
                  <a:lnTo>
                    <a:pt x="5" y="0"/>
                  </a:lnTo>
                  <a:lnTo>
                    <a:pt x="0" y="12"/>
                  </a:lnTo>
                  <a:lnTo>
                    <a:pt x="13" y="18"/>
                  </a:lnTo>
                  <a:lnTo>
                    <a:pt x="14" y="17"/>
                  </a:lnTo>
                  <a:lnTo>
                    <a:pt x="13"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8" name="Freeform 685"/>
            <p:cNvSpPr>
              <a:spLocks/>
            </p:cNvSpPr>
            <p:nvPr userDrawn="1"/>
          </p:nvSpPr>
          <p:spPr bwMode="auto">
            <a:xfrm>
              <a:off x="5595" y="257"/>
              <a:ext cx="20" cy="21"/>
            </a:xfrm>
            <a:custGeom>
              <a:avLst/>
              <a:gdLst>
                <a:gd name="T0" fmla="*/ 12 w 20"/>
                <a:gd name="T1" fmla="*/ 21 h 21"/>
                <a:gd name="T2" fmla="*/ 13 w 20"/>
                <a:gd name="T3" fmla="*/ 20 h 21"/>
                <a:gd name="T4" fmla="*/ 20 w 20"/>
                <a:gd name="T5" fmla="*/ 8 h 21"/>
                <a:gd name="T6" fmla="*/ 7 w 20"/>
                <a:gd name="T7" fmla="*/ 0 h 21"/>
                <a:gd name="T8" fmla="*/ 0 w 20"/>
                <a:gd name="T9" fmla="*/ 12 h 21"/>
                <a:gd name="T10" fmla="*/ 12 w 20"/>
                <a:gd name="T11" fmla="*/ 21 h 21"/>
                <a:gd name="T12" fmla="*/ 12 w 20"/>
                <a:gd name="T13" fmla="*/ 21 h 21"/>
                <a:gd name="T14" fmla="*/ 13 w 20"/>
                <a:gd name="T15" fmla="*/ 20 h 21"/>
                <a:gd name="T16" fmla="*/ 13 w 20"/>
                <a:gd name="T17" fmla="*/ 20 h 21"/>
                <a:gd name="T18" fmla="*/ 12 w 20"/>
                <a:gd name="T19" fmla="*/ 21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1">
                  <a:moveTo>
                    <a:pt x="12" y="21"/>
                  </a:moveTo>
                  <a:lnTo>
                    <a:pt x="13" y="20"/>
                  </a:lnTo>
                  <a:lnTo>
                    <a:pt x="20" y="8"/>
                  </a:lnTo>
                  <a:lnTo>
                    <a:pt x="7" y="0"/>
                  </a:lnTo>
                  <a:lnTo>
                    <a:pt x="0" y="12"/>
                  </a:lnTo>
                  <a:lnTo>
                    <a:pt x="12" y="21"/>
                  </a:lnTo>
                  <a:lnTo>
                    <a:pt x="13" y="20"/>
                  </a:lnTo>
                  <a:lnTo>
                    <a:pt x="12" y="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9" name="Freeform 686"/>
            <p:cNvSpPr>
              <a:spLocks/>
            </p:cNvSpPr>
            <p:nvPr userDrawn="1"/>
          </p:nvSpPr>
          <p:spPr bwMode="auto">
            <a:xfrm>
              <a:off x="5587" y="268"/>
              <a:ext cx="20" cy="20"/>
            </a:xfrm>
            <a:custGeom>
              <a:avLst/>
              <a:gdLst>
                <a:gd name="T0" fmla="*/ 12 w 20"/>
                <a:gd name="T1" fmla="*/ 20 h 20"/>
                <a:gd name="T2" fmla="*/ 12 w 20"/>
                <a:gd name="T3" fmla="*/ 20 h 20"/>
                <a:gd name="T4" fmla="*/ 20 w 20"/>
                <a:gd name="T5" fmla="*/ 10 h 20"/>
                <a:gd name="T6" fmla="*/ 8 w 20"/>
                <a:gd name="T7" fmla="*/ 0 h 20"/>
                <a:gd name="T8" fmla="*/ 0 w 20"/>
                <a:gd name="T9" fmla="*/ 9 h 20"/>
                <a:gd name="T10" fmla="*/ 12 w 20"/>
                <a:gd name="T11" fmla="*/ 20 h 20"/>
                <a:gd name="T12" fmla="*/ 12 w 20"/>
                <a:gd name="T13" fmla="*/ 20 h 20"/>
                <a:gd name="T14" fmla="*/ 12 w 20"/>
                <a:gd name="T15" fmla="*/ 20 h 20"/>
                <a:gd name="T16" fmla="*/ 12 w 20"/>
                <a:gd name="T17" fmla="*/ 2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0">
                  <a:moveTo>
                    <a:pt x="12" y="20"/>
                  </a:moveTo>
                  <a:lnTo>
                    <a:pt x="12" y="20"/>
                  </a:lnTo>
                  <a:lnTo>
                    <a:pt x="20" y="10"/>
                  </a:lnTo>
                  <a:lnTo>
                    <a:pt x="8" y="0"/>
                  </a:lnTo>
                  <a:lnTo>
                    <a:pt x="0" y="9"/>
                  </a:lnTo>
                  <a:lnTo>
                    <a:pt x="12"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0" name="Freeform 687"/>
            <p:cNvSpPr>
              <a:spLocks/>
            </p:cNvSpPr>
            <p:nvPr userDrawn="1"/>
          </p:nvSpPr>
          <p:spPr bwMode="auto">
            <a:xfrm>
              <a:off x="5579" y="277"/>
              <a:ext cx="20" cy="20"/>
            </a:xfrm>
            <a:custGeom>
              <a:avLst/>
              <a:gdLst>
                <a:gd name="T0" fmla="*/ 9 w 20"/>
                <a:gd name="T1" fmla="*/ 20 h 20"/>
                <a:gd name="T2" fmla="*/ 11 w 20"/>
                <a:gd name="T3" fmla="*/ 20 h 20"/>
                <a:gd name="T4" fmla="*/ 20 w 20"/>
                <a:gd name="T5" fmla="*/ 11 h 20"/>
                <a:gd name="T6" fmla="*/ 9 w 20"/>
                <a:gd name="T7" fmla="*/ 0 h 20"/>
                <a:gd name="T8" fmla="*/ 0 w 20"/>
                <a:gd name="T9" fmla="*/ 8 h 20"/>
                <a:gd name="T10" fmla="*/ 9 w 20"/>
                <a:gd name="T11" fmla="*/ 20 h 20"/>
                <a:gd name="T12" fmla="*/ 9 w 20"/>
                <a:gd name="T13" fmla="*/ 20 h 20"/>
                <a:gd name="T14" fmla="*/ 9 w 20"/>
                <a:gd name="T15" fmla="*/ 20 h 20"/>
                <a:gd name="T16" fmla="*/ 11 w 20"/>
                <a:gd name="T17" fmla="*/ 20 h 20"/>
                <a:gd name="T18" fmla="*/ 9 w 20"/>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9" y="20"/>
                  </a:moveTo>
                  <a:lnTo>
                    <a:pt x="11" y="20"/>
                  </a:lnTo>
                  <a:lnTo>
                    <a:pt x="20" y="11"/>
                  </a:lnTo>
                  <a:lnTo>
                    <a:pt x="9" y="0"/>
                  </a:lnTo>
                  <a:lnTo>
                    <a:pt x="0" y="8"/>
                  </a:lnTo>
                  <a:lnTo>
                    <a:pt x="9" y="20"/>
                  </a:lnTo>
                  <a:lnTo>
                    <a:pt x="11" y="20"/>
                  </a:lnTo>
                  <a:lnTo>
                    <a:pt x="9"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1" name="Freeform 688"/>
            <p:cNvSpPr>
              <a:spLocks/>
            </p:cNvSpPr>
            <p:nvPr userDrawn="1"/>
          </p:nvSpPr>
          <p:spPr bwMode="auto">
            <a:xfrm>
              <a:off x="5569" y="285"/>
              <a:ext cx="19" cy="21"/>
            </a:xfrm>
            <a:custGeom>
              <a:avLst/>
              <a:gdLst>
                <a:gd name="T0" fmla="*/ 8 w 19"/>
                <a:gd name="T1" fmla="*/ 21 h 21"/>
                <a:gd name="T2" fmla="*/ 9 w 19"/>
                <a:gd name="T3" fmla="*/ 20 h 21"/>
                <a:gd name="T4" fmla="*/ 19 w 19"/>
                <a:gd name="T5" fmla="*/ 12 h 21"/>
                <a:gd name="T6" fmla="*/ 10 w 19"/>
                <a:gd name="T7" fmla="*/ 0 h 21"/>
                <a:gd name="T8" fmla="*/ 0 w 19"/>
                <a:gd name="T9" fmla="*/ 8 h 21"/>
                <a:gd name="T10" fmla="*/ 8 w 19"/>
                <a:gd name="T11" fmla="*/ 21 h 21"/>
                <a:gd name="T12" fmla="*/ 8 w 19"/>
                <a:gd name="T13" fmla="*/ 21 h 21"/>
                <a:gd name="T14" fmla="*/ 9 w 19"/>
                <a:gd name="T15" fmla="*/ 20 h 21"/>
                <a:gd name="T16" fmla="*/ 9 w 19"/>
                <a:gd name="T17" fmla="*/ 20 h 21"/>
                <a:gd name="T18" fmla="*/ 8 w 19"/>
                <a:gd name="T19" fmla="*/ 21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21">
                  <a:moveTo>
                    <a:pt x="8" y="21"/>
                  </a:moveTo>
                  <a:lnTo>
                    <a:pt x="9" y="20"/>
                  </a:lnTo>
                  <a:lnTo>
                    <a:pt x="19" y="12"/>
                  </a:lnTo>
                  <a:lnTo>
                    <a:pt x="10" y="0"/>
                  </a:lnTo>
                  <a:lnTo>
                    <a:pt x="0" y="8"/>
                  </a:lnTo>
                  <a:lnTo>
                    <a:pt x="8" y="21"/>
                  </a:lnTo>
                  <a:lnTo>
                    <a:pt x="9" y="20"/>
                  </a:lnTo>
                  <a:lnTo>
                    <a:pt x="8" y="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2" name="Freeform 689"/>
            <p:cNvSpPr>
              <a:spLocks/>
            </p:cNvSpPr>
            <p:nvPr userDrawn="1"/>
          </p:nvSpPr>
          <p:spPr bwMode="auto">
            <a:xfrm>
              <a:off x="5558" y="292"/>
              <a:ext cx="19" cy="19"/>
            </a:xfrm>
            <a:custGeom>
              <a:avLst/>
              <a:gdLst>
                <a:gd name="T0" fmla="*/ 7 w 19"/>
                <a:gd name="T1" fmla="*/ 19 h 19"/>
                <a:gd name="T2" fmla="*/ 8 w 19"/>
                <a:gd name="T3" fmla="*/ 19 h 19"/>
                <a:gd name="T4" fmla="*/ 19 w 19"/>
                <a:gd name="T5" fmla="*/ 14 h 19"/>
                <a:gd name="T6" fmla="*/ 12 w 19"/>
                <a:gd name="T7" fmla="*/ 0 h 19"/>
                <a:gd name="T8" fmla="*/ 0 w 19"/>
                <a:gd name="T9" fmla="*/ 5 h 19"/>
                <a:gd name="T10" fmla="*/ 7 w 19"/>
                <a:gd name="T11" fmla="*/ 19 h 19"/>
                <a:gd name="T12" fmla="*/ 7 w 19"/>
                <a:gd name="T13" fmla="*/ 19 h 19"/>
                <a:gd name="T14" fmla="*/ 7 w 19"/>
                <a:gd name="T15" fmla="*/ 19 h 19"/>
                <a:gd name="T16" fmla="*/ 8 w 19"/>
                <a:gd name="T17" fmla="*/ 19 h 19"/>
                <a:gd name="T18" fmla="*/ 7 w 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19">
                  <a:moveTo>
                    <a:pt x="7" y="19"/>
                  </a:moveTo>
                  <a:lnTo>
                    <a:pt x="8" y="19"/>
                  </a:lnTo>
                  <a:lnTo>
                    <a:pt x="19" y="14"/>
                  </a:lnTo>
                  <a:lnTo>
                    <a:pt x="12" y="0"/>
                  </a:lnTo>
                  <a:lnTo>
                    <a:pt x="0" y="5"/>
                  </a:lnTo>
                  <a:lnTo>
                    <a:pt x="7" y="19"/>
                  </a:lnTo>
                  <a:lnTo>
                    <a:pt x="8" y="19"/>
                  </a:lnTo>
                  <a:lnTo>
                    <a:pt x="7" y="1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3" name="Freeform 690"/>
            <p:cNvSpPr>
              <a:spLocks/>
            </p:cNvSpPr>
            <p:nvPr userDrawn="1"/>
          </p:nvSpPr>
          <p:spPr bwMode="auto">
            <a:xfrm>
              <a:off x="5548" y="297"/>
              <a:ext cx="17" cy="20"/>
            </a:xfrm>
            <a:custGeom>
              <a:avLst/>
              <a:gdLst>
                <a:gd name="T0" fmla="*/ 4 w 17"/>
                <a:gd name="T1" fmla="*/ 20 h 20"/>
                <a:gd name="T2" fmla="*/ 5 w 17"/>
                <a:gd name="T3" fmla="*/ 20 h 20"/>
                <a:gd name="T4" fmla="*/ 17 w 17"/>
                <a:gd name="T5" fmla="*/ 14 h 20"/>
                <a:gd name="T6" fmla="*/ 11 w 17"/>
                <a:gd name="T7" fmla="*/ 0 h 20"/>
                <a:gd name="T8" fmla="*/ 0 w 17"/>
                <a:gd name="T9" fmla="*/ 5 h 20"/>
                <a:gd name="T10" fmla="*/ 4 w 17"/>
                <a:gd name="T11" fmla="*/ 20 h 20"/>
                <a:gd name="T12" fmla="*/ 4 w 17"/>
                <a:gd name="T13" fmla="*/ 20 h 20"/>
                <a:gd name="T14" fmla="*/ 5 w 17"/>
                <a:gd name="T15" fmla="*/ 20 h 20"/>
                <a:gd name="T16" fmla="*/ 5 w 17"/>
                <a:gd name="T17" fmla="*/ 20 h 20"/>
                <a:gd name="T18" fmla="*/ 4 w 17"/>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0">
                  <a:moveTo>
                    <a:pt x="4" y="20"/>
                  </a:moveTo>
                  <a:lnTo>
                    <a:pt x="5" y="20"/>
                  </a:lnTo>
                  <a:lnTo>
                    <a:pt x="17" y="14"/>
                  </a:lnTo>
                  <a:lnTo>
                    <a:pt x="11" y="0"/>
                  </a:lnTo>
                  <a:lnTo>
                    <a:pt x="0" y="5"/>
                  </a:lnTo>
                  <a:lnTo>
                    <a:pt x="4" y="20"/>
                  </a:lnTo>
                  <a:lnTo>
                    <a:pt x="5" y="20"/>
                  </a:lnTo>
                  <a:lnTo>
                    <a:pt x="4"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4" name="Freeform 691"/>
            <p:cNvSpPr>
              <a:spLocks/>
            </p:cNvSpPr>
            <p:nvPr userDrawn="1"/>
          </p:nvSpPr>
          <p:spPr bwMode="auto">
            <a:xfrm>
              <a:off x="5536" y="301"/>
              <a:ext cx="16" cy="18"/>
            </a:xfrm>
            <a:custGeom>
              <a:avLst/>
              <a:gdLst>
                <a:gd name="T0" fmla="*/ 2 w 16"/>
                <a:gd name="T1" fmla="*/ 18 h 18"/>
                <a:gd name="T2" fmla="*/ 2 w 16"/>
                <a:gd name="T3" fmla="*/ 18 h 18"/>
                <a:gd name="T4" fmla="*/ 16 w 16"/>
                <a:gd name="T5" fmla="*/ 16 h 18"/>
                <a:gd name="T6" fmla="*/ 13 w 16"/>
                <a:gd name="T7" fmla="*/ 0 h 18"/>
                <a:gd name="T8" fmla="*/ 0 w 16"/>
                <a:gd name="T9" fmla="*/ 2 h 18"/>
                <a:gd name="T10" fmla="*/ 2 w 16"/>
                <a:gd name="T11" fmla="*/ 18 h 18"/>
                <a:gd name="T12" fmla="*/ 2 w 16"/>
                <a:gd name="T13" fmla="*/ 18 h 18"/>
                <a:gd name="T14" fmla="*/ 2 w 16"/>
                <a:gd name="T15" fmla="*/ 18 h 18"/>
                <a:gd name="T16" fmla="*/ 2 w 16"/>
                <a:gd name="T17" fmla="*/ 1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8">
                  <a:moveTo>
                    <a:pt x="2" y="18"/>
                  </a:moveTo>
                  <a:lnTo>
                    <a:pt x="2" y="18"/>
                  </a:lnTo>
                  <a:lnTo>
                    <a:pt x="16" y="16"/>
                  </a:lnTo>
                  <a:lnTo>
                    <a:pt x="13" y="0"/>
                  </a:lnTo>
                  <a:lnTo>
                    <a:pt x="0" y="2"/>
                  </a:lnTo>
                  <a:lnTo>
                    <a:pt x="2"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5" name="Freeform 692"/>
            <p:cNvSpPr>
              <a:spLocks/>
            </p:cNvSpPr>
            <p:nvPr userDrawn="1"/>
          </p:nvSpPr>
          <p:spPr bwMode="auto">
            <a:xfrm>
              <a:off x="5524" y="303"/>
              <a:ext cx="14" cy="16"/>
            </a:xfrm>
            <a:custGeom>
              <a:avLst/>
              <a:gdLst>
                <a:gd name="T0" fmla="*/ 1 w 14"/>
                <a:gd name="T1" fmla="*/ 16 h 16"/>
                <a:gd name="T2" fmla="*/ 14 w 14"/>
                <a:gd name="T3" fmla="*/ 16 h 16"/>
                <a:gd name="T4" fmla="*/ 13 w 14"/>
                <a:gd name="T5" fmla="*/ 0 h 16"/>
                <a:gd name="T6" fmla="*/ 0 w 14"/>
                <a:gd name="T7" fmla="*/ 2 h 16"/>
                <a:gd name="T8" fmla="*/ 1 w 14"/>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1" y="16"/>
                  </a:moveTo>
                  <a:lnTo>
                    <a:pt x="14" y="16"/>
                  </a:lnTo>
                  <a:lnTo>
                    <a:pt x="13" y="0"/>
                  </a:lnTo>
                  <a:lnTo>
                    <a:pt x="0" y="2"/>
                  </a:lnTo>
                  <a:lnTo>
                    <a:pt x="1"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6" name="Rectangle 693"/>
            <p:cNvSpPr>
              <a:spLocks noChangeArrowheads="1"/>
            </p:cNvSpPr>
            <p:nvPr userDrawn="1"/>
          </p:nvSpPr>
          <p:spPr bwMode="auto">
            <a:xfrm>
              <a:off x="5634" y="212"/>
              <a:ext cx="62"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GB" altLang="en-US" smtClean="0"/>
            </a:p>
          </p:txBody>
        </p:sp>
        <p:sp>
          <p:nvSpPr>
            <p:cNvPr id="1307" name="Rectangle 694"/>
            <p:cNvSpPr>
              <a:spLocks noChangeArrowheads="1"/>
            </p:cNvSpPr>
            <p:nvPr userDrawn="1"/>
          </p:nvSpPr>
          <p:spPr bwMode="auto">
            <a:xfrm>
              <a:off x="5625" y="203"/>
              <a:ext cx="63" cy="1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GB" altLang="en-US" smtClean="0"/>
            </a:p>
          </p:txBody>
        </p:sp>
        <p:sp>
          <p:nvSpPr>
            <p:cNvPr id="1308" name="Freeform 695"/>
            <p:cNvSpPr>
              <a:spLocks/>
            </p:cNvSpPr>
            <p:nvPr userDrawn="1"/>
          </p:nvSpPr>
          <p:spPr bwMode="auto">
            <a:xfrm>
              <a:off x="5644" y="197"/>
              <a:ext cx="31" cy="33"/>
            </a:xfrm>
            <a:custGeom>
              <a:avLst/>
              <a:gdLst>
                <a:gd name="T0" fmla="*/ 31 w 31"/>
                <a:gd name="T1" fmla="*/ 15 h 33"/>
                <a:gd name="T2" fmla="*/ 31 w 31"/>
                <a:gd name="T3" fmla="*/ 14 h 33"/>
                <a:gd name="T4" fmla="*/ 31 w 31"/>
                <a:gd name="T5" fmla="*/ 11 h 33"/>
                <a:gd name="T6" fmla="*/ 30 w 31"/>
                <a:gd name="T7" fmla="*/ 10 h 33"/>
                <a:gd name="T8" fmla="*/ 29 w 31"/>
                <a:gd name="T9" fmla="*/ 7 h 33"/>
                <a:gd name="T10" fmla="*/ 29 w 31"/>
                <a:gd name="T11" fmla="*/ 6 h 33"/>
                <a:gd name="T12" fmla="*/ 26 w 31"/>
                <a:gd name="T13" fmla="*/ 5 h 33"/>
                <a:gd name="T14" fmla="*/ 25 w 31"/>
                <a:gd name="T15" fmla="*/ 4 h 33"/>
                <a:gd name="T16" fmla="*/ 23 w 31"/>
                <a:gd name="T17" fmla="*/ 2 h 33"/>
                <a:gd name="T18" fmla="*/ 22 w 31"/>
                <a:gd name="T19" fmla="*/ 2 h 33"/>
                <a:gd name="T20" fmla="*/ 19 w 31"/>
                <a:gd name="T21" fmla="*/ 1 h 33"/>
                <a:gd name="T22" fmla="*/ 18 w 31"/>
                <a:gd name="T23" fmla="*/ 1 h 33"/>
                <a:gd name="T24" fmla="*/ 15 w 31"/>
                <a:gd name="T25" fmla="*/ 0 h 33"/>
                <a:gd name="T26" fmla="*/ 13 w 31"/>
                <a:gd name="T27" fmla="*/ 1 h 33"/>
                <a:gd name="T28" fmla="*/ 11 w 31"/>
                <a:gd name="T29" fmla="*/ 1 h 33"/>
                <a:gd name="T30" fmla="*/ 9 w 31"/>
                <a:gd name="T31" fmla="*/ 2 h 33"/>
                <a:gd name="T32" fmla="*/ 8 w 31"/>
                <a:gd name="T33" fmla="*/ 2 h 33"/>
                <a:gd name="T34" fmla="*/ 5 w 31"/>
                <a:gd name="T35" fmla="*/ 4 h 33"/>
                <a:gd name="T36" fmla="*/ 4 w 31"/>
                <a:gd name="T37" fmla="*/ 5 h 33"/>
                <a:gd name="T38" fmla="*/ 2 w 31"/>
                <a:gd name="T39" fmla="*/ 6 h 33"/>
                <a:gd name="T40" fmla="*/ 1 w 31"/>
                <a:gd name="T41" fmla="*/ 7 h 33"/>
                <a:gd name="T42" fmla="*/ 1 w 31"/>
                <a:gd name="T43" fmla="*/ 10 h 33"/>
                <a:gd name="T44" fmla="*/ 0 w 31"/>
                <a:gd name="T45" fmla="*/ 11 h 33"/>
                <a:gd name="T46" fmla="*/ 0 w 31"/>
                <a:gd name="T47" fmla="*/ 14 h 33"/>
                <a:gd name="T48" fmla="*/ 0 w 31"/>
                <a:gd name="T49" fmla="*/ 15 h 33"/>
                <a:gd name="T50" fmla="*/ 0 w 31"/>
                <a:gd name="T51" fmla="*/ 18 h 33"/>
                <a:gd name="T52" fmla="*/ 0 w 31"/>
                <a:gd name="T53" fmla="*/ 21 h 33"/>
                <a:gd name="T54" fmla="*/ 1 w 31"/>
                <a:gd name="T55" fmla="*/ 22 h 33"/>
                <a:gd name="T56" fmla="*/ 1 w 31"/>
                <a:gd name="T57" fmla="*/ 25 h 33"/>
                <a:gd name="T58" fmla="*/ 2 w 31"/>
                <a:gd name="T59" fmla="*/ 26 h 33"/>
                <a:gd name="T60" fmla="*/ 4 w 31"/>
                <a:gd name="T61" fmla="*/ 27 h 33"/>
                <a:gd name="T62" fmla="*/ 5 w 31"/>
                <a:gd name="T63" fmla="*/ 29 h 33"/>
                <a:gd name="T64" fmla="*/ 8 w 31"/>
                <a:gd name="T65" fmla="*/ 30 h 33"/>
                <a:gd name="T66" fmla="*/ 9 w 31"/>
                <a:gd name="T67" fmla="*/ 31 h 33"/>
                <a:gd name="T68" fmla="*/ 11 w 31"/>
                <a:gd name="T69" fmla="*/ 31 h 33"/>
                <a:gd name="T70" fmla="*/ 13 w 31"/>
                <a:gd name="T71" fmla="*/ 33 h 33"/>
                <a:gd name="T72" fmla="*/ 15 w 31"/>
                <a:gd name="T73" fmla="*/ 33 h 33"/>
                <a:gd name="T74" fmla="*/ 18 w 31"/>
                <a:gd name="T75" fmla="*/ 33 h 33"/>
                <a:gd name="T76" fmla="*/ 19 w 31"/>
                <a:gd name="T77" fmla="*/ 31 h 33"/>
                <a:gd name="T78" fmla="*/ 22 w 31"/>
                <a:gd name="T79" fmla="*/ 31 h 33"/>
                <a:gd name="T80" fmla="*/ 23 w 31"/>
                <a:gd name="T81" fmla="*/ 30 h 33"/>
                <a:gd name="T82" fmla="*/ 25 w 31"/>
                <a:gd name="T83" fmla="*/ 29 h 33"/>
                <a:gd name="T84" fmla="*/ 26 w 31"/>
                <a:gd name="T85" fmla="*/ 27 h 33"/>
                <a:gd name="T86" fmla="*/ 29 w 31"/>
                <a:gd name="T87" fmla="*/ 26 h 33"/>
                <a:gd name="T88" fmla="*/ 29 w 31"/>
                <a:gd name="T89" fmla="*/ 25 h 33"/>
                <a:gd name="T90" fmla="*/ 30 w 31"/>
                <a:gd name="T91" fmla="*/ 22 h 33"/>
                <a:gd name="T92" fmla="*/ 31 w 31"/>
                <a:gd name="T93" fmla="*/ 21 h 33"/>
                <a:gd name="T94" fmla="*/ 31 w 31"/>
                <a:gd name="T95" fmla="*/ 18 h 33"/>
                <a:gd name="T96" fmla="*/ 31 w 31"/>
                <a:gd name="T97" fmla="*/ 15 h 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3">
                  <a:moveTo>
                    <a:pt x="31" y="15"/>
                  </a:moveTo>
                  <a:lnTo>
                    <a:pt x="31" y="14"/>
                  </a:lnTo>
                  <a:lnTo>
                    <a:pt x="31" y="11"/>
                  </a:lnTo>
                  <a:lnTo>
                    <a:pt x="30" y="10"/>
                  </a:lnTo>
                  <a:lnTo>
                    <a:pt x="29" y="7"/>
                  </a:lnTo>
                  <a:lnTo>
                    <a:pt x="29" y="6"/>
                  </a:lnTo>
                  <a:lnTo>
                    <a:pt x="26" y="5"/>
                  </a:lnTo>
                  <a:lnTo>
                    <a:pt x="25" y="4"/>
                  </a:lnTo>
                  <a:lnTo>
                    <a:pt x="23" y="2"/>
                  </a:lnTo>
                  <a:lnTo>
                    <a:pt x="22" y="2"/>
                  </a:lnTo>
                  <a:lnTo>
                    <a:pt x="19" y="1"/>
                  </a:lnTo>
                  <a:lnTo>
                    <a:pt x="18" y="1"/>
                  </a:lnTo>
                  <a:lnTo>
                    <a:pt x="15" y="0"/>
                  </a:lnTo>
                  <a:lnTo>
                    <a:pt x="13" y="1"/>
                  </a:lnTo>
                  <a:lnTo>
                    <a:pt x="11" y="1"/>
                  </a:lnTo>
                  <a:lnTo>
                    <a:pt x="9" y="2"/>
                  </a:lnTo>
                  <a:lnTo>
                    <a:pt x="8" y="2"/>
                  </a:lnTo>
                  <a:lnTo>
                    <a:pt x="5" y="4"/>
                  </a:lnTo>
                  <a:lnTo>
                    <a:pt x="4" y="5"/>
                  </a:lnTo>
                  <a:lnTo>
                    <a:pt x="2" y="6"/>
                  </a:lnTo>
                  <a:lnTo>
                    <a:pt x="1" y="7"/>
                  </a:lnTo>
                  <a:lnTo>
                    <a:pt x="1" y="10"/>
                  </a:lnTo>
                  <a:lnTo>
                    <a:pt x="0" y="11"/>
                  </a:lnTo>
                  <a:lnTo>
                    <a:pt x="0" y="14"/>
                  </a:lnTo>
                  <a:lnTo>
                    <a:pt x="0" y="15"/>
                  </a:lnTo>
                  <a:lnTo>
                    <a:pt x="0" y="18"/>
                  </a:lnTo>
                  <a:lnTo>
                    <a:pt x="0" y="21"/>
                  </a:lnTo>
                  <a:lnTo>
                    <a:pt x="1" y="22"/>
                  </a:lnTo>
                  <a:lnTo>
                    <a:pt x="1" y="25"/>
                  </a:lnTo>
                  <a:lnTo>
                    <a:pt x="2" y="26"/>
                  </a:lnTo>
                  <a:lnTo>
                    <a:pt x="4" y="27"/>
                  </a:lnTo>
                  <a:lnTo>
                    <a:pt x="5" y="29"/>
                  </a:lnTo>
                  <a:lnTo>
                    <a:pt x="8" y="30"/>
                  </a:lnTo>
                  <a:lnTo>
                    <a:pt x="9" y="31"/>
                  </a:lnTo>
                  <a:lnTo>
                    <a:pt x="11" y="31"/>
                  </a:lnTo>
                  <a:lnTo>
                    <a:pt x="13" y="33"/>
                  </a:lnTo>
                  <a:lnTo>
                    <a:pt x="15" y="33"/>
                  </a:lnTo>
                  <a:lnTo>
                    <a:pt x="18" y="33"/>
                  </a:lnTo>
                  <a:lnTo>
                    <a:pt x="19" y="31"/>
                  </a:lnTo>
                  <a:lnTo>
                    <a:pt x="22" y="31"/>
                  </a:lnTo>
                  <a:lnTo>
                    <a:pt x="23" y="30"/>
                  </a:lnTo>
                  <a:lnTo>
                    <a:pt x="25" y="29"/>
                  </a:lnTo>
                  <a:lnTo>
                    <a:pt x="26" y="27"/>
                  </a:lnTo>
                  <a:lnTo>
                    <a:pt x="29" y="26"/>
                  </a:lnTo>
                  <a:lnTo>
                    <a:pt x="29" y="25"/>
                  </a:lnTo>
                  <a:lnTo>
                    <a:pt x="30" y="22"/>
                  </a:lnTo>
                  <a:lnTo>
                    <a:pt x="31" y="21"/>
                  </a:lnTo>
                  <a:lnTo>
                    <a:pt x="31" y="18"/>
                  </a:lnTo>
                  <a:lnTo>
                    <a:pt x="3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9" name="Freeform 696"/>
            <p:cNvSpPr>
              <a:spLocks/>
            </p:cNvSpPr>
            <p:nvPr userDrawn="1"/>
          </p:nvSpPr>
          <p:spPr bwMode="auto">
            <a:xfrm>
              <a:off x="5115" y="197"/>
              <a:ext cx="31" cy="31"/>
            </a:xfrm>
            <a:custGeom>
              <a:avLst/>
              <a:gdLst>
                <a:gd name="T0" fmla="*/ 0 w 31"/>
                <a:gd name="T1" fmla="*/ 15 h 31"/>
                <a:gd name="T2" fmla="*/ 0 w 31"/>
                <a:gd name="T3" fmla="*/ 14 h 31"/>
                <a:gd name="T4" fmla="*/ 0 w 31"/>
                <a:gd name="T5" fmla="*/ 11 h 31"/>
                <a:gd name="T6" fmla="*/ 1 w 31"/>
                <a:gd name="T7" fmla="*/ 10 h 31"/>
                <a:gd name="T8" fmla="*/ 2 w 31"/>
                <a:gd name="T9" fmla="*/ 7 h 31"/>
                <a:gd name="T10" fmla="*/ 2 w 31"/>
                <a:gd name="T11" fmla="*/ 6 h 31"/>
                <a:gd name="T12" fmla="*/ 5 w 31"/>
                <a:gd name="T13" fmla="*/ 5 h 31"/>
                <a:gd name="T14" fmla="*/ 6 w 31"/>
                <a:gd name="T15" fmla="*/ 4 h 31"/>
                <a:gd name="T16" fmla="*/ 8 w 31"/>
                <a:gd name="T17" fmla="*/ 2 h 31"/>
                <a:gd name="T18" fmla="*/ 9 w 31"/>
                <a:gd name="T19" fmla="*/ 1 h 31"/>
                <a:gd name="T20" fmla="*/ 12 w 31"/>
                <a:gd name="T21" fmla="*/ 1 h 31"/>
                <a:gd name="T22" fmla="*/ 13 w 31"/>
                <a:gd name="T23" fmla="*/ 0 h 31"/>
                <a:gd name="T24" fmla="*/ 16 w 31"/>
                <a:gd name="T25" fmla="*/ 0 h 31"/>
                <a:gd name="T26" fmla="*/ 18 w 31"/>
                <a:gd name="T27" fmla="*/ 0 h 31"/>
                <a:gd name="T28" fmla="*/ 19 w 31"/>
                <a:gd name="T29" fmla="*/ 1 h 31"/>
                <a:gd name="T30" fmla="*/ 21 w 31"/>
                <a:gd name="T31" fmla="*/ 1 h 31"/>
                <a:gd name="T32" fmla="*/ 23 w 31"/>
                <a:gd name="T33" fmla="*/ 2 h 31"/>
                <a:gd name="T34" fmla="*/ 25 w 31"/>
                <a:gd name="T35" fmla="*/ 4 h 31"/>
                <a:gd name="T36" fmla="*/ 26 w 31"/>
                <a:gd name="T37" fmla="*/ 5 h 31"/>
                <a:gd name="T38" fmla="*/ 27 w 31"/>
                <a:gd name="T39" fmla="*/ 6 h 31"/>
                <a:gd name="T40" fmla="*/ 29 w 31"/>
                <a:gd name="T41" fmla="*/ 7 h 31"/>
                <a:gd name="T42" fmla="*/ 30 w 31"/>
                <a:gd name="T43" fmla="*/ 10 h 31"/>
                <a:gd name="T44" fmla="*/ 31 w 31"/>
                <a:gd name="T45" fmla="*/ 11 h 31"/>
                <a:gd name="T46" fmla="*/ 31 w 31"/>
                <a:gd name="T47" fmla="*/ 14 h 31"/>
                <a:gd name="T48" fmla="*/ 31 w 31"/>
                <a:gd name="T49" fmla="*/ 15 h 31"/>
                <a:gd name="T50" fmla="*/ 31 w 31"/>
                <a:gd name="T51" fmla="*/ 18 h 31"/>
                <a:gd name="T52" fmla="*/ 31 w 31"/>
                <a:gd name="T53" fmla="*/ 21 h 31"/>
                <a:gd name="T54" fmla="*/ 30 w 31"/>
                <a:gd name="T55" fmla="*/ 22 h 31"/>
                <a:gd name="T56" fmla="*/ 29 w 31"/>
                <a:gd name="T57" fmla="*/ 23 h 31"/>
                <a:gd name="T58" fmla="*/ 27 w 31"/>
                <a:gd name="T59" fmla="*/ 25 h 31"/>
                <a:gd name="T60" fmla="*/ 26 w 31"/>
                <a:gd name="T61" fmla="*/ 27 h 31"/>
                <a:gd name="T62" fmla="*/ 25 w 31"/>
                <a:gd name="T63" fmla="*/ 29 h 31"/>
                <a:gd name="T64" fmla="*/ 23 w 31"/>
                <a:gd name="T65" fmla="*/ 29 h 31"/>
                <a:gd name="T66" fmla="*/ 21 w 31"/>
                <a:gd name="T67" fmla="*/ 30 h 31"/>
                <a:gd name="T68" fmla="*/ 19 w 31"/>
                <a:gd name="T69" fmla="*/ 31 h 31"/>
                <a:gd name="T70" fmla="*/ 18 w 31"/>
                <a:gd name="T71" fmla="*/ 31 h 31"/>
                <a:gd name="T72" fmla="*/ 16 w 31"/>
                <a:gd name="T73" fmla="*/ 31 h 31"/>
                <a:gd name="T74" fmla="*/ 13 w 31"/>
                <a:gd name="T75" fmla="*/ 31 h 31"/>
                <a:gd name="T76" fmla="*/ 12 w 31"/>
                <a:gd name="T77" fmla="*/ 31 h 31"/>
                <a:gd name="T78" fmla="*/ 9 w 31"/>
                <a:gd name="T79" fmla="*/ 30 h 31"/>
                <a:gd name="T80" fmla="*/ 8 w 31"/>
                <a:gd name="T81" fmla="*/ 29 h 31"/>
                <a:gd name="T82" fmla="*/ 6 w 31"/>
                <a:gd name="T83" fmla="*/ 29 h 31"/>
                <a:gd name="T84" fmla="*/ 5 w 31"/>
                <a:gd name="T85" fmla="*/ 27 h 31"/>
                <a:gd name="T86" fmla="*/ 2 w 31"/>
                <a:gd name="T87" fmla="*/ 25 h 31"/>
                <a:gd name="T88" fmla="*/ 2 w 31"/>
                <a:gd name="T89" fmla="*/ 23 h 31"/>
                <a:gd name="T90" fmla="*/ 1 w 31"/>
                <a:gd name="T91" fmla="*/ 22 h 31"/>
                <a:gd name="T92" fmla="*/ 0 w 31"/>
                <a:gd name="T93" fmla="*/ 21 h 31"/>
                <a:gd name="T94" fmla="*/ 0 w 31"/>
                <a:gd name="T95" fmla="*/ 18 h 31"/>
                <a:gd name="T96" fmla="*/ 0 w 31"/>
                <a:gd name="T97" fmla="*/ 15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1">
                  <a:moveTo>
                    <a:pt x="0" y="15"/>
                  </a:moveTo>
                  <a:lnTo>
                    <a:pt x="0" y="14"/>
                  </a:lnTo>
                  <a:lnTo>
                    <a:pt x="0" y="11"/>
                  </a:lnTo>
                  <a:lnTo>
                    <a:pt x="1" y="10"/>
                  </a:lnTo>
                  <a:lnTo>
                    <a:pt x="2" y="7"/>
                  </a:lnTo>
                  <a:lnTo>
                    <a:pt x="2" y="6"/>
                  </a:lnTo>
                  <a:lnTo>
                    <a:pt x="5" y="5"/>
                  </a:lnTo>
                  <a:lnTo>
                    <a:pt x="6" y="4"/>
                  </a:lnTo>
                  <a:lnTo>
                    <a:pt x="8" y="2"/>
                  </a:lnTo>
                  <a:lnTo>
                    <a:pt x="9" y="1"/>
                  </a:lnTo>
                  <a:lnTo>
                    <a:pt x="12" y="1"/>
                  </a:lnTo>
                  <a:lnTo>
                    <a:pt x="13" y="0"/>
                  </a:lnTo>
                  <a:lnTo>
                    <a:pt x="16" y="0"/>
                  </a:lnTo>
                  <a:lnTo>
                    <a:pt x="18" y="0"/>
                  </a:lnTo>
                  <a:lnTo>
                    <a:pt x="19" y="1"/>
                  </a:lnTo>
                  <a:lnTo>
                    <a:pt x="21" y="1"/>
                  </a:lnTo>
                  <a:lnTo>
                    <a:pt x="23" y="2"/>
                  </a:lnTo>
                  <a:lnTo>
                    <a:pt x="25" y="4"/>
                  </a:lnTo>
                  <a:lnTo>
                    <a:pt x="26" y="5"/>
                  </a:lnTo>
                  <a:lnTo>
                    <a:pt x="27" y="6"/>
                  </a:lnTo>
                  <a:lnTo>
                    <a:pt x="29" y="7"/>
                  </a:lnTo>
                  <a:lnTo>
                    <a:pt x="30" y="10"/>
                  </a:lnTo>
                  <a:lnTo>
                    <a:pt x="31" y="11"/>
                  </a:lnTo>
                  <a:lnTo>
                    <a:pt x="31" y="14"/>
                  </a:lnTo>
                  <a:lnTo>
                    <a:pt x="31" y="15"/>
                  </a:lnTo>
                  <a:lnTo>
                    <a:pt x="31" y="18"/>
                  </a:lnTo>
                  <a:lnTo>
                    <a:pt x="31" y="21"/>
                  </a:lnTo>
                  <a:lnTo>
                    <a:pt x="30" y="22"/>
                  </a:lnTo>
                  <a:lnTo>
                    <a:pt x="29" y="23"/>
                  </a:lnTo>
                  <a:lnTo>
                    <a:pt x="27" y="25"/>
                  </a:lnTo>
                  <a:lnTo>
                    <a:pt x="26" y="27"/>
                  </a:lnTo>
                  <a:lnTo>
                    <a:pt x="25" y="29"/>
                  </a:lnTo>
                  <a:lnTo>
                    <a:pt x="23" y="29"/>
                  </a:lnTo>
                  <a:lnTo>
                    <a:pt x="21" y="30"/>
                  </a:lnTo>
                  <a:lnTo>
                    <a:pt x="19" y="31"/>
                  </a:lnTo>
                  <a:lnTo>
                    <a:pt x="18" y="31"/>
                  </a:lnTo>
                  <a:lnTo>
                    <a:pt x="16" y="31"/>
                  </a:lnTo>
                  <a:lnTo>
                    <a:pt x="13" y="31"/>
                  </a:lnTo>
                  <a:lnTo>
                    <a:pt x="12" y="31"/>
                  </a:lnTo>
                  <a:lnTo>
                    <a:pt x="9" y="30"/>
                  </a:lnTo>
                  <a:lnTo>
                    <a:pt x="8" y="29"/>
                  </a:lnTo>
                  <a:lnTo>
                    <a:pt x="6" y="29"/>
                  </a:lnTo>
                  <a:lnTo>
                    <a:pt x="5" y="27"/>
                  </a:lnTo>
                  <a:lnTo>
                    <a:pt x="2" y="25"/>
                  </a:lnTo>
                  <a:lnTo>
                    <a:pt x="2" y="23"/>
                  </a:lnTo>
                  <a:lnTo>
                    <a:pt x="1" y="22"/>
                  </a:lnTo>
                  <a:lnTo>
                    <a:pt x="0" y="21"/>
                  </a:lnTo>
                  <a:lnTo>
                    <a:pt x="0" y="18"/>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0" name="Freeform 697"/>
            <p:cNvSpPr>
              <a:spLocks/>
            </p:cNvSpPr>
            <p:nvPr userDrawn="1"/>
          </p:nvSpPr>
          <p:spPr bwMode="auto">
            <a:xfrm>
              <a:off x="5090" y="98"/>
              <a:ext cx="31" cy="31"/>
            </a:xfrm>
            <a:custGeom>
              <a:avLst/>
              <a:gdLst>
                <a:gd name="T0" fmla="*/ 0 w 31"/>
                <a:gd name="T1" fmla="*/ 14 h 31"/>
                <a:gd name="T2" fmla="*/ 0 w 31"/>
                <a:gd name="T3" fmla="*/ 13 h 31"/>
                <a:gd name="T4" fmla="*/ 1 w 31"/>
                <a:gd name="T5" fmla="*/ 10 h 31"/>
                <a:gd name="T6" fmla="*/ 1 w 31"/>
                <a:gd name="T7" fmla="*/ 9 h 31"/>
                <a:gd name="T8" fmla="*/ 2 w 31"/>
                <a:gd name="T9" fmla="*/ 6 h 31"/>
                <a:gd name="T10" fmla="*/ 4 w 31"/>
                <a:gd name="T11" fmla="*/ 5 h 31"/>
                <a:gd name="T12" fmla="*/ 5 w 31"/>
                <a:gd name="T13" fmla="*/ 4 h 31"/>
                <a:gd name="T14" fmla="*/ 6 w 31"/>
                <a:gd name="T15" fmla="*/ 2 h 31"/>
                <a:gd name="T16" fmla="*/ 8 w 31"/>
                <a:gd name="T17" fmla="*/ 1 h 31"/>
                <a:gd name="T18" fmla="*/ 10 w 31"/>
                <a:gd name="T19" fmla="*/ 1 h 31"/>
                <a:gd name="T20" fmla="*/ 12 w 31"/>
                <a:gd name="T21" fmla="*/ 0 h 31"/>
                <a:gd name="T22" fmla="*/ 14 w 31"/>
                <a:gd name="T23" fmla="*/ 0 h 31"/>
                <a:gd name="T24" fmla="*/ 17 w 31"/>
                <a:gd name="T25" fmla="*/ 0 h 31"/>
                <a:gd name="T26" fmla="*/ 18 w 31"/>
                <a:gd name="T27" fmla="*/ 0 h 31"/>
                <a:gd name="T28" fmla="*/ 21 w 31"/>
                <a:gd name="T29" fmla="*/ 0 h 31"/>
                <a:gd name="T30" fmla="*/ 22 w 31"/>
                <a:gd name="T31" fmla="*/ 1 h 31"/>
                <a:gd name="T32" fmla="*/ 23 w 31"/>
                <a:gd name="T33" fmla="*/ 1 h 31"/>
                <a:gd name="T34" fmla="*/ 26 w 31"/>
                <a:gd name="T35" fmla="*/ 2 h 31"/>
                <a:gd name="T36" fmla="*/ 27 w 31"/>
                <a:gd name="T37" fmla="*/ 4 h 31"/>
                <a:gd name="T38" fmla="*/ 29 w 31"/>
                <a:gd name="T39" fmla="*/ 5 h 31"/>
                <a:gd name="T40" fmla="*/ 30 w 31"/>
                <a:gd name="T41" fmla="*/ 6 h 31"/>
                <a:gd name="T42" fmla="*/ 30 w 31"/>
                <a:gd name="T43" fmla="*/ 9 h 31"/>
                <a:gd name="T44" fmla="*/ 31 w 31"/>
                <a:gd name="T45" fmla="*/ 10 h 31"/>
                <a:gd name="T46" fmla="*/ 31 w 31"/>
                <a:gd name="T47" fmla="*/ 13 h 31"/>
                <a:gd name="T48" fmla="*/ 31 w 31"/>
                <a:gd name="T49" fmla="*/ 14 h 31"/>
                <a:gd name="T50" fmla="*/ 31 w 31"/>
                <a:gd name="T51" fmla="*/ 17 h 31"/>
                <a:gd name="T52" fmla="*/ 31 w 31"/>
                <a:gd name="T53" fmla="*/ 19 h 31"/>
                <a:gd name="T54" fmla="*/ 30 w 31"/>
                <a:gd name="T55" fmla="*/ 21 h 31"/>
                <a:gd name="T56" fmla="*/ 30 w 31"/>
                <a:gd name="T57" fmla="*/ 23 h 31"/>
                <a:gd name="T58" fmla="*/ 29 w 31"/>
                <a:gd name="T59" fmla="*/ 25 h 31"/>
                <a:gd name="T60" fmla="*/ 27 w 31"/>
                <a:gd name="T61" fmla="*/ 26 h 31"/>
                <a:gd name="T62" fmla="*/ 26 w 31"/>
                <a:gd name="T63" fmla="*/ 27 h 31"/>
                <a:gd name="T64" fmla="*/ 23 w 31"/>
                <a:gd name="T65" fmla="*/ 29 h 31"/>
                <a:gd name="T66" fmla="*/ 22 w 31"/>
                <a:gd name="T67" fmla="*/ 30 h 31"/>
                <a:gd name="T68" fmla="*/ 21 w 31"/>
                <a:gd name="T69" fmla="*/ 30 h 31"/>
                <a:gd name="T70" fmla="*/ 18 w 31"/>
                <a:gd name="T71" fmla="*/ 31 h 31"/>
                <a:gd name="T72" fmla="*/ 17 w 31"/>
                <a:gd name="T73" fmla="*/ 31 h 31"/>
                <a:gd name="T74" fmla="*/ 14 w 31"/>
                <a:gd name="T75" fmla="*/ 31 h 31"/>
                <a:gd name="T76" fmla="*/ 12 w 31"/>
                <a:gd name="T77" fmla="*/ 30 h 31"/>
                <a:gd name="T78" fmla="*/ 10 w 31"/>
                <a:gd name="T79" fmla="*/ 30 h 31"/>
                <a:gd name="T80" fmla="*/ 8 w 31"/>
                <a:gd name="T81" fmla="*/ 29 h 31"/>
                <a:gd name="T82" fmla="*/ 6 w 31"/>
                <a:gd name="T83" fmla="*/ 27 h 31"/>
                <a:gd name="T84" fmla="*/ 5 w 31"/>
                <a:gd name="T85" fmla="*/ 26 h 31"/>
                <a:gd name="T86" fmla="*/ 4 w 31"/>
                <a:gd name="T87" fmla="*/ 25 h 31"/>
                <a:gd name="T88" fmla="*/ 2 w 31"/>
                <a:gd name="T89" fmla="*/ 23 h 31"/>
                <a:gd name="T90" fmla="*/ 1 w 31"/>
                <a:gd name="T91" fmla="*/ 21 h 31"/>
                <a:gd name="T92" fmla="*/ 1 w 31"/>
                <a:gd name="T93" fmla="*/ 19 h 31"/>
                <a:gd name="T94" fmla="*/ 0 w 31"/>
                <a:gd name="T95" fmla="*/ 17 h 31"/>
                <a:gd name="T96" fmla="*/ 0 w 31"/>
                <a:gd name="T97" fmla="*/ 14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1">
                  <a:moveTo>
                    <a:pt x="0" y="14"/>
                  </a:moveTo>
                  <a:lnTo>
                    <a:pt x="0" y="13"/>
                  </a:lnTo>
                  <a:lnTo>
                    <a:pt x="1" y="10"/>
                  </a:lnTo>
                  <a:lnTo>
                    <a:pt x="1" y="9"/>
                  </a:lnTo>
                  <a:lnTo>
                    <a:pt x="2" y="6"/>
                  </a:lnTo>
                  <a:lnTo>
                    <a:pt x="4" y="5"/>
                  </a:lnTo>
                  <a:lnTo>
                    <a:pt x="5" y="4"/>
                  </a:lnTo>
                  <a:lnTo>
                    <a:pt x="6" y="2"/>
                  </a:lnTo>
                  <a:lnTo>
                    <a:pt x="8" y="1"/>
                  </a:lnTo>
                  <a:lnTo>
                    <a:pt x="10" y="1"/>
                  </a:lnTo>
                  <a:lnTo>
                    <a:pt x="12" y="0"/>
                  </a:lnTo>
                  <a:lnTo>
                    <a:pt x="14" y="0"/>
                  </a:lnTo>
                  <a:lnTo>
                    <a:pt x="17" y="0"/>
                  </a:lnTo>
                  <a:lnTo>
                    <a:pt x="18" y="0"/>
                  </a:lnTo>
                  <a:lnTo>
                    <a:pt x="21" y="0"/>
                  </a:lnTo>
                  <a:lnTo>
                    <a:pt x="22" y="1"/>
                  </a:lnTo>
                  <a:lnTo>
                    <a:pt x="23" y="1"/>
                  </a:lnTo>
                  <a:lnTo>
                    <a:pt x="26" y="2"/>
                  </a:lnTo>
                  <a:lnTo>
                    <a:pt x="27" y="4"/>
                  </a:lnTo>
                  <a:lnTo>
                    <a:pt x="29" y="5"/>
                  </a:lnTo>
                  <a:lnTo>
                    <a:pt x="30" y="6"/>
                  </a:lnTo>
                  <a:lnTo>
                    <a:pt x="30" y="9"/>
                  </a:lnTo>
                  <a:lnTo>
                    <a:pt x="31" y="10"/>
                  </a:lnTo>
                  <a:lnTo>
                    <a:pt x="31" y="13"/>
                  </a:lnTo>
                  <a:lnTo>
                    <a:pt x="31" y="14"/>
                  </a:lnTo>
                  <a:lnTo>
                    <a:pt x="31" y="17"/>
                  </a:lnTo>
                  <a:lnTo>
                    <a:pt x="31" y="19"/>
                  </a:lnTo>
                  <a:lnTo>
                    <a:pt x="30" y="21"/>
                  </a:lnTo>
                  <a:lnTo>
                    <a:pt x="30" y="23"/>
                  </a:lnTo>
                  <a:lnTo>
                    <a:pt x="29" y="25"/>
                  </a:lnTo>
                  <a:lnTo>
                    <a:pt x="27" y="26"/>
                  </a:lnTo>
                  <a:lnTo>
                    <a:pt x="26" y="27"/>
                  </a:lnTo>
                  <a:lnTo>
                    <a:pt x="23" y="29"/>
                  </a:lnTo>
                  <a:lnTo>
                    <a:pt x="22" y="30"/>
                  </a:lnTo>
                  <a:lnTo>
                    <a:pt x="21" y="30"/>
                  </a:lnTo>
                  <a:lnTo>
                    <a:pt x="18" y="31"/>
                  </a:lnTo>
                  <a:lnTo>
                    <a:pt x="17" y="31"/>
                  </a:lnTo>
                  <a:lnTo>
                    <a:pt x="14" y="31"/>
                  </a:lnTo>
                  <a:lnTo>
                    <a:pt x="12" y="30"/>
                  </a:lnTo>
                  <a:lnTo>
                    <a:pt x="10" y="30"/>
                  </a:lnTo>
                  <a:lnTo>
                    <a:pt x="8" y="29"/>
                  </a:lnTo>
                  <a:lnTo>
                    <a:pt x="6" y="27"/>
                  </a:lnTo>
                  <a:lnTo>
                    <a:pt x="5" y="26"/>
                  </a:lnTo>
                  <a:lnTo>
                    <a:pt x="4" y="25"/>
                  </a:lnTo>
                  <a:lnTo>
                    <a:pt x="2" y="23"/>
                  </a:lnTo>
                  <a:lnTo>
                    <a:pt x="1" y="21"/>
                  </a:lnTo>
                  <a:lnTo>
                    <a:pt x="1" y="19"/>
                  </a:lnTo>
                  <a:lnTo>
                    <a:pt x="0" y="17"/>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1" name="Freeform 698"/>
            <p:cNvSpPr>
              <a:spLocks/>
            </p:cNvSpPr>
            <p:nvPr userDrawn="1"/>
          </p:nvSpPr>
          <p:spPr bwMode="auto">
            <a:xfrm>
              <a:off x="5216" y="197"/>
              <a:ext cx="32" cy="31"/>
            </a:xfrm>
            <a:custGeom>
              <a:avLst/>
              <a:gdLst>
                <a:gd name="T0" fmla="*/ 0 w 32"/>
                <a:gd name="T1" fmla="*/ 14 h 31"/>
                <a:gd name="T2" fmla="*/ 0 w 32"/>
                <a:gd name="T3" fmla="*/ 13 h 31"/>
                <a:gd name="T4" fmla="*/ 1 w 32"/>
                <a:gd name="T5" fmla="*/ 10 h 31"/>
                <a:gd name="T6" fmla="*/ 1 w 32"/>
                <a:gd name="T7" fmla="*/ 9 h 31"/>
                <a:gd name="T8" fmla="*/ 3 w 32"/>
                <a:gd name="T9" fmla="*/ 6 h 31"/>
                <a:gd name="T10" fmla="*/ 4 w 32"/>
                <a:gd name="T11" fmla="*/ 5 h 31"/>
                <a:gd name="T12" fmla="*/ 5 w 32"/>
                <a:gd name="T13" fmla="*/ 4 h 31"/>
                <a:gd name="T14" fmla="*/ 7 w 32"/>
                <a:gd name="T15" fmla="*/ 2 h 31"/>
                <a:gd name="T16" fmla="*/ 8 w 32"/>
                <a:gd name="T17" fmla="*/ 1 h 31"/>
                <a:gd name="T18" fmla="*/ 11 w 32"/>
                <a:gd name="T19" fmla="*/ 1 h 31"/>
                <a:gd name="T20" fmla="*/ 12 w 32"/>
                <a:gd name="T21" fmla="*/ 0 h 31"/>
                <a:gd name="T22" fmla="*/ 15 w 32"/>
                <a:gd name="T23" fmla="*/ 0 h 31"/>
                <a:gd name="T24" fmla="*/ 16 w 32"/>
                <a:gd name="T25" fmla="*/ 0 h 31"/>
                <a:gd name="T26" fmla="*/ 18 w 32"/>
                <a:gd name="T27" fmla="*/ 0 h 31"/>
                <a:gd name="T28" fmla="*/ 20 w 32"/>
                <a:gd name="T29" fmla="*/ 0 h 31"/>
                <a:gd name="T30" fmla="*/ 22 w 32"/>
                <a:gd name="T31" fmla="*/ 1 h 31"/>
                <a:gd name="T32" fmla="*/ 24 w 32"/>
                <a:gd name="T33" fmla="*/ 1 h 31"/>
                <a:gd name="T34" fmla="*/ 26 w 32"/>
                <a:gd name="T35" fmla="*/ 2 h 31"/>
                <a:gd name="T36" fmla="*/ 28 w 32"/>
                <a:gd name="T37" fmla="*/ 4 h 31"/>
                <a:gd name="T38" fmla="*/ 29 w 32"/>
                <a:gd name="T39" fmla="*/ 5 h 31"/>
                <a:gd name="T40" fmla="*/ 30 w 32"/>
                <a:gd name="T41" fmla="*/ 6 h 31"/>
                <a:gd name="T42" fmla="*/ 30 w 32"/>
                <a:gd name="T43" fmla="*/ 9 h 31"/>
                <a:gd name="T44" fmla="*/ 32 w 32"/>
                <a:gd name="T45" fmla="*/ 10 h 31"/>
                <a:gd name="T46" fmla="*/ 32 w 32"/>
                <a:gd name="T47" fmla="*/ 13 h 31"/>
                <a:gd name="T48" fmla="*/ 32 w 32"/>
                <a:gd name="T49" fmla="*/ 14 h 31"/>
                <a:gd name="T50" fmla="*/ 32 w 32"/>
                <a:gd name="T51" fmla="*/ 17 h 31"/>
                <a:gd name="T52" fmla="*/ 32 w 32"/>
                <a:gd name="T53" fmla="*/ 19 h 31"/>
                <a:gd name="T54" fmla="*/ 30 w 32"/>
                <a:gd name="T55" fmla="*/ 21 h 31"/>
                <a:gd name="T56" fmla="*/ 30 w 32"/>
                <a:gd name="T57" fmla="*/ 23 h 31"/>
                <a:gd name="T58" fmla="*/ 29 w 32"/>
                <a:gd name="T59" fmla="*/ 25 h 31"/>
                <a:gd name="T60" fmla="*/ 28 w 32"/>
                <a:gd name="T61" fmla="*/ 26 h 31"/>
                <a:gd name="T62" fmla="*/ 26 w 32"/>
                <a:gd name="T63" fmla="*/ 27 h 31"/>
                <a:gd name="T64" fmla="*/ 24 w 32"/>
                <a:gd name="T65" fmla="*/ 29 h 31"/>
                <a:gd name="T66" fmla="*/ 22 w 32"/>
                <a:gd name="T67" fmla="*/ 30 h 31"/>
                <a:gd name="T68" fmla="*/ 20 w 32"/>
                <a:gd name="T69" fmla="*/ 30 h 31"/>
                <a:gd name="T70" fmla="*/ 18 w 32"/>
                <a:gd name="T71" fmla="*/ 31 h 31"/>
                <a:gd name="T72" fmla="*/ 16 w 32"/>
                <a:gd name="T73" fmla="*/ 31 h 31"/>
                <a:gd name="T74" fmla="*/ 15 w 32"/>
                <a:gd name="T75" fmla="*/ 31 h 31"/>
                <a:gd name="T76" fmla="*/ 12 w 32"/>
                <a:gd name="T77" fmla="*/ 30 h 31"/>
                <a:gd name="T78" fmla="*/ 11 w 32"/>
                <a:gd name="T79" fmla="*/ 30 h 31"/>
                <a:gd name="T80" fmla="*/ 8 w 32"/>
                <a:gd name="T81" fmla="*/ 29 h 31"/>
                <a:gd name="T82" fmla="*/ 7 w 32"/>
                <a:gd name="T83" fmla="*/ 27 h 31"/>
                <a:gd name="T84" fmla="*/ 5 w 32"/>
                <a:gd name="T85" fmla="*/ 26 h 31"/>
                <a:gd name="T86" fmla="*/ 4 w 32"/>
                <a:gd name="T87" fmla="*/ 25 h 31"/>
                <a:gd name="T88" fmla="*/ 3 w 32"/>
                <a:gd name="T89" fmla="*/ 23 h 31"/>
                <a:gd name="T90" fmla="*/ 1 w 32"/>
                <a:gd name="T91" fmla="*/ 21 h 31"/>
                <a:gd name="T92" fmla="*/ 1 w 32"/>
                <a:gd name="T93" fmla="*/ 19 h 31"/>
                <a:gd name="T94" fmla="*/ 0 w 32"/>
                <a:gd name="T95" fmla="*/ 17 h 31"/>
                <a:gd name="T96" fmla="*/ 0 w 32"/>
                <a:gd name="T97" fmla="*/ 14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1">
                  <a:moveTo>
                    <a:pt x="0" y="14"/>
                  </a:moveTo>
                  <a:lnTo>
                    <a:pt x="0" y="13"/>
                  </a:lnTo>
                  <a:lnTo>
                    <a:pt x="1" y="10"/>
                  </a:lnTo>
                  <a:lnTo>
                    <a:pt x="1" y="9"/>
                  </a:lnTo>
                  <a:lnTo>
                    <a:pt x="3" y="6"/>
                  </a:lnTo>
                  <a:lnTo>
                    <a:pt x="4" y="5"/>
                  </a:lnTo>
                  <a:lnTo>
                    <a:pt x="5" y="4"/>
                  </a:lnTo>
                  <a:lnTo>
                    <a:pt x="7" y="2"/>
                  </a:lnTo>
                  <a:lnTo>
                    <a:pt x="8" y="1"/>
                  </a:lnTo>
                  <a:lnTo>
                    <a:pt x="11" y="1"/>
                  </a:lnTo>
                  <a:lnTo>
                    <a:pt x="12" y="0"/>
                  </a:lnTo>
                  <a:lnTo>
                    <a:pt x="15" y="0"/>
                  </a:lnTo>
                  <a:lnTo>
                    <a:pt x="16" y="0"/>
                  </a:lnTo>
                  <a:lnTo>
                    <a:pt x="18" y="0"/>
                  </a:lnTo>
                  <a:lnTo>
                    <a:pt x="20" y="0"/>
                  </a:lnTo>
                  <a:lnTo>
                    <a:pt x="22" y="1"/>
                  </a:lnTo>
                  <a:lnTo>
                    <a:pt x="24" y="1"/>
                  </a:lnTo>
                  <a:lnTo>
                    <a:pt x="26" y="2"/>
                  </a:lnTo>
                  <a:lnTo>
                    <a:pt x="28" y="4"/>
                  </a:lnTo>
                  <a:lnTo>
                    <a:pt x="29" y="5"/>
                  </a:lnTo>
                  <a:lnTo>
                    <a:pt x="30" y="6"/>
                  </a:lnTo>
                  <a:lnTo>
                    <a:pt x="30" y="9"/>
                  </a:lnTo>
                  <a:lnTo>
                    <a:pt x="32" y="10"/>
                  </a:lnTo>
                  <a:lnTo>
                    <a:pt x="32" y="13"/>
                  </a:lnTo>
                  <a:lnTo>
                    <a:pt x="32" y="14"/>
                  </a:lnTo>
                  <a:lnTo>
                    <a:pt x="32" y="17"/>
                  </a:lnTo>
                  <a:lnTo>
                    <a:pt x="32" y="19"/>
                  </a:lnTo>
                  <a:lnTo>
                    <a:pt x="30" y="21"/>
                  </a:lnTo>
                  <a:lnTo>
                    <a:pt x="30" y="23"/>
                  </a:lnTo>
                  <a:lnTo>
                    <a:pt x="29" y="25"/>
                  </a:lnTo>
                  <a:lnTo>
                    <a:pt x="28" y="26"/>
                  </a:lnTo>
                  <a:lnTo>
                    <a:pt x="26" y="27"/>
                  </a:lnTo>
                  <a:lnTo>
                    <a:pt x="24" y="29"/>
                  </a:lnTo>
                  <a:lnTo>
                    <a:pt x="22" y="30"/>
                  </a:lnTo>
                  <a:lnTo>
                    <a:pt x="20" y="30"/>
                  </a:lnTo>
                  <a:lnTo>
                    <a:pt x="18" y="31"/>
                  </a:lnTo>
                  <a:lnTo>
                    <a:pt x="16" y="31"/>
                  </a:lnTo>
                  <a:lnTo>
                    <a:pt x="15" y="31"/>
                  </a:lnTo>
                  <a:lnTo>
                    <a:pt x="12" y="30"/>
                  </a:lnTo>
                  <a:lnTo>
                    <a:pt x="11" y="30"/>
                  </a:lnTo>
                  <a:lnTo>
                    <a:pt x="8" y="29"/>
                  </a:lnTo>
                  <a:lnTo>
                    <a:pt x="7" y="27"/>
                  </a:lnTo>
                  <a:lnTo>
                    <a:pt x="5" y="26"/>
                  </a:lnTo>
                  <a:lnTo>
                    <a:pt x="4" y="25"/>
                  </a:lnTo>
                  <a:lnTo>
                    <a:pt x="3" y="23"/>
                  </a:lnTo>
                  <a:lnTo>
                    <a:pt x="1" y="21"/>
                  </a:lnTo>
                  <a:lnTo>
                    <a:pt x="1" y="19"/>
                  </a:lnTo>
                  <a:lnTo>
                    <a:pt x="0" y="17"/>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2" name="Freeform 699"/>
            <p:cNvSpPr>
              <a:spLocks/>
            </p:cNvSpPr>
            <p:nvPr userDrawn="1"/>
          </p:nvSpPr>
          <p:spPr bwMode="auto">
            <a:xfrm>
              <a:off x="5050" y="298"/>
              <a:ext cx="32" cy="32"/>
            </a:xfrm>
            <a:custGeom>
              <a:avLst/>
              <a:gdLst>
                <a:gd name="T0" fmla="*/ 0 w 32"/>
                <a:gd name="T1" fmla="*/ 16 h 32"/>
                <a:gd name="T2" fmla="*/ 0 w 32"/>
                <a:gd name="T3" fmla="*/ 15 h 32"/>
                <a:gd name="T4" fmla="*/ 0 w 32"/>
                <a:gd name="T5" fmla="*/ 12 h 32"/>
                <a:gd name="T6" fmla="*/ 2 w 32"/>
                <a:gd name="T7" fmla="*/ 11 h 32"/>
                <a:gd name="T8" fmla="*/ 3 w 32"/>
                <a:gd name="T9" fmla="*/ 8 h 32"/>
                <a:gd name="T10" fmla="*/ 3 w 32"/>
                <a:gd name="T11" fmla="*/ 7 h 32"/>
                <a:gd name="T12" fmla="*/ 6 w 32"/>
                <a:gd name="T13" fmla="*/ 5 h 32"/>
                <a:gd name="T14" fmla="*/ 7 w 32"/>
                <a:gd name="T15" fmla="*/ 4 h 32"/>
                <a:gd name="T16" fmla="*/ 8 w 32"/>
                <a:gd name="T17" fmla="*/ 3 h 32"/>
                <a:gd name="T18" fmla="*/ 9 w 32"/>
                <a:gd name="T19" fmla="*/ 1 h 32"/>
                <a:gd name="T20" fmla="*/ 12 w 32"/>
                <a:gd name="T21" fmla="*/ 1 h 32"/>
                <a:gd name="T22" fmla="*/ 13 w 32"/>
                <a:gd name="T23" fmla="*/ 0 h 32"/>
                <a:gd name="T24" fmla="*/ 16 w 32"/>
                <a:gd name="T25" fmla="*/ 0 h 32"/>
                <a:gd name="T26" fmla="*/ 19 w 32"/>
                <a:gd name="T27" fmla="*/ 0 h 32"/>
                <a:gd name="T28" fmla="*/ 20 w 32"/>
                <a:gd name="T29" fmla="*/ 1 h 32"/>
                <a:gd name="T30" fmla="*/ 23 w 32"/>
                <a:gd name="T31" fmla="*/ 1 h 32"/>
                <a:gd name="T32" fmla="*/ 24 w 32"/>
                <a:gd name="T33" fmla="*/ 3 h 32"/>
                <a:gd name="T34" fmla="*/ 25 w 32"/>
                <a:gd name="T35" fmla="*/ 4 h 32"/>
                <a:gd name="T36" fmla="*/ 27 w 32"/>
                <a:gd name="T37" fmla="*/ 5 h 32"/>
                <a:gd name="T38" fmla="*/ 28 w 32"/>
                <a:gd name="T39" fmla="*/ 7 h 32"/>
                <a:gd name="T40" fmla="*/ 29 w 32"/>
                <a:gd name="T41" fmla="*/ 8 h 32"/>
                <a:gd name="T42" fmla="*/ 31 w 32"/>
                <a:gd name="T43" fmla="*/ 11 h 32"/>
                <a:gd name="T44" fmla="*/ 32 w 32"/>
                <a:gd name="T45" fmla="*/ 12 h 32"/>
                <a:gd name="T46" fmla="*/ 32 w 32"/>
                <a:gd name="T47" fmla="*/ 15 h 32"/>
                <a:gd name="T48" fmla="*/ 32 w 32"/>
                <a:gd name="T49" fmla="*/ 16 h 32"/>
                <a:gd name="T50" fmla="*/ 32 w 32"/>
                <a:gd name="T51" fmla="*/ 19 h 32"/>
                <a:gd name="T52" fmla="*/ 32 w 32"/>
                <a:gd name="T53" fmla="*/ 21 h 32"/>
                <a:gd name="T54" fmla="*/ 31 w 32"/>
                <a:gd name="T55" fmla="*/ 23 h 32"/>
                <a:gd name="T56" fmla="*/ 29 w 32"/>
                <a:gd name="T57" fmla="*/ 25 h 32"/>
                <a:gd name="T58" fmla="*/ 28 w 32"/>
                <a:gd name="T59" fmla="*/ 27 h 32"/>
                <a:gd name="T60" fmla="*/ 27 w 32"/>
                <a:gd name="T61" fmla="*/ 28 h 32"/>
                <a:gd name="T62" fmla="*/ 25 w 32"/>
                <a:gd name="T63" fmla="*/ 29 h 32"/>
                <a:gd name="T64" fmla="*/ 24 w 32"/>
                <a:gd name="T65" fmla="*/ 29 h 32"/>
                <a:gd name="T66" fmla="*/ 23 w 32"/>
                <a:gd name="T67" fmla="*/ 30 h 32"/>
                <a:gd name="T68" fmla="*/ 20 w 32"/>
                <a:gd name="T69" fmla="*/ 32 h 32"/>
                <a:gd name="T70" fmla="*/ 19 w 32"/>
                <a:gd name="T71" fmla="*/ 32 h 32"/>
                <a:gd name="T72" fmla="*/ 16 w 32"/>
                <a:gd name="T73" fmla="*/ 32 h 32"/>
                <a:gd name="T74" fmla="*/ 13 w 32"/>
                <a:gd name="T75" fmla="*/ 32 h 32"/>
                <a:gd name="T76" fmla="*/ 12 w 32"/>
                <a:gd name="T77" fmla="*/ 32 h 32"/>
                <a:gd name="T78" fmla="*/ 9 w 32"/>
                <a:gd name="T79" fmla="*/ 30 h 32"/>
                <a:gd name="T80" fmla="*/ 8 w 32"/>
                <a:gd name="T81" fmla="*/ 29 h 32"/>
                <a:gd name="T82" fmla="*/ 7 w 32"/>
                <a:gd name="T83" fmla="*/ 29 h 32"/>
                <a:gd name="T84" fmla="*/ 6 w 32"/>
                <a:gd name="T85" fmla="*/ 28 h 32"/>
                <a:gd name="T86" fmla="*/ 3 w 32"/>
                <a:gd name="T87" fmla="*/ 27 h 32"/>
                <a:gd name="T88" fmla="*/ 3 w 32"/>
                <a:gd name="T89" fmla="*/ 25 h 32"/>
                <a:gd name="T90" fmla="*/ 2 w 32"/>
                <a:gd name="T91" fmla="*/ 23 h 32"/>
                <a:gd name="T92" fmla="*/ 0 w 32"/>
                <a:gd name="T93" fmla="*/ 21 h 32"/>
                <a:gd name="T94" fmla="*/ 0 w 32"/>
                <a:gd name="T95" fmla="*/ 19 h 32"/>
                <a:gd name="T96" fmla="*/ 0 w 32"/>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2">
                  <a:moveTo>
                    <a:pt x="0" y="16"/>
                  </a:moveTo>
                  <a:lnTo>
                    <a:pt x="0" y="15"/>
                  </a:lnTo>
                  <a:lnTo>
                    <a:pt x="0" y="12"/>
                  </a:lnTo>
                  <a:lnTo>
                    <a:pt x="2" y="11"/>
                  </a:lnTo>
                  <a:lnTo>
                    <a:pt x="3" y="8"/>
                  </a:lnTo>
                  <a:lnTo>
                    <a:pt x="3" y="7"/>
                  </a:lnTo>
                  <a:lnTo>
                    <a:pt x="6" y="5"/>
                  </a:lnTo>
                  <a:lnTo>
                    <a:pt x="7" y="4"/>
                  </a:lnTo>
                  <a:lnTo>
                    <a:pt x="8" y="3"/>
                  </a:lnTo>
                  <a:lnTo>
                    <a:pt x="9" y="1"/>
                  </a:lnTo>
                  <a:lnTo>
                    <a:pt x="12" y="1"/>
                  </a:lnTo>
                  <a:lnTo>
                    <a:pt x="13" y="0"/>
                  </a:lnTo>
                  <a:lnTo>
                    <a:pt x="16" y="0"/>
                  </a:lnTo>
                  <a:lnTo>
                    <a:pt x="19" y="0"/>
                  </a:lnTo>
                  <a:lnTo>
                    <a:pt x="20" y="1"/>
                  </a:lnTo>
                  <a:lnTo>
                    <a:pt x="23" y="1"/>
                  </a:lnTo>
                  <a:lnTo>
                    <a:pt x="24" y="3"/>
                  </a:lnTo>
                  <a:lnTo>
                    <a:pt x="25" y="4"/>
                  </a:lnTo>
                  <a:lnTo>
                    <a:pt x="27" y="5"/>
                  </a:lnTo>
                  <a:lnTo>
                    <a:pt x="28" y="7"/>
                  </a:lnTo>
                  <a:lnTo>
                    <a:pt x="29" y="8"/>
                  </a:lnTo>
                  <a:lnTo>
                    <a:pt x="31" y="11"/>
                  </a:lnTo>
                  <a:lnTo>
                    <a:pt x="32" y="12"/>
                  </a:lnTo>
                  <a:lnTo>
                    <a:pt x="32" y="15"/>
                  </a:lnTo>
                  <a:lnTo>
                    <a:pt x="32" y="16"/>
                  </a:lnTo>
                  <a:lnTo>
                    <a:pt x="32" y="19"/>
                  </a:lnTo>
                  <a:lnTo>
                    <a:pt x="32" y="21"/>
                  </a:lnTo>
                  <a:lnTo>
                    <a:pt x="31" y="23"/>
                  </a:lnTo>
                  <a:lnTo>
                    <a:pt x="29" y="25"/>
                  </a:lnTo>
                  <a:lnTo>
                    <a:pt x="28" y="27"/>
                  </a:lnTo>
                  <a:lnTo>
                    <a:pt x="27" y="28"/>
                  </a:lnTo>
                  <a:lnTo>
                    <a:pt x="25" y="29"/>
                  </a:lnTo>
                  <a:lnTo>
                    <a:pt x="24" y="29"/>
                  </a:lnTo>
                  <a:lnTo>
                    <a:pt x="23" y="30"/>
                  </a:lnTo>
                  <a:lnTo>
                    <a:pt x="20" y="32"/>
                  </a:lnTo>
                  <a:lnTo>
                    <a:pt x="19" y="32"/>
                  </a:lnTo>
                  <a:lnTo>
                    <a:pt x="16" y="32"/>
                  </a:lnTo>
                  <a:lnTo>
                    <a:pt x="13" y="32"/>
                  </a:lnTo>
                  <a:lnTo>
                    <a:pt x="12" y="32"/>
                  </a:lnTo>
                  <a:lnTo>
                    <a:pt x="9" y="30"/>
                  </a:lnTo>
                  <a:lnTo>
                    <a:pt x="8" y="29"/>
                  </a:lnTo>
                  <a:lnTo>
                    <a:pt x="7" y="29"/>
                  </a:lnTo>
                  <a:lnTo>
                    <a:pt x="6" y="28"/>
                  </a:lnTo>
                  <a:lnTo>
                    <a:pt x="3" y="27"/>
                  </a:lnTo>
                  <a:lnTo>
                    <a:pt x="3" y="25"/>
                  </a:lnTo>
                  <a:lnTo>
                    <a:pt x="2" y="23"/>
                  </a:lnTo>
                  <a:lnTo>
                    <a:pt x="0" y="21"/>
                  </a:lnTo>
                  <a:lnTo>
                    <a:pt x="0" y="19"/>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3" name="Freeform 700"/>
            <p:cNvSpPr>
              <a:spLocks/>
            </p:cNvSpPr>
            <p:nvPr userDrawn="1"/>
          </p:nvSpPr>
          <p:spPr bwMode="auto">
            <a:xfrm>
              <a:off x="5073" y="107"/>
              <a:ext cx="146" cy="14"/>
            </a:xfrm>
            <a:custGeom>
              <a:avLst/>
              <a:gdLst>
                <a:gd name="T0" fmla="*/ 144 w 146"/>
                <a:gd name="T1" fmla="*/ 9 h 14"/>
                <a:gd name="T2" fmla="*/ 136 w 146"/>
                <a:gd name="T3" fmla="*/ 0 h 14"/>
                <a:gd name="T4" fmla="*/ 0 w 146"/>
                <a:gd name="T5" fmla="*/ 0 h 14"/>
                <a:gd name="T6" fmla="*/ 0 w 146"/>
                <a:gd name="T7" fmla="*/ 14 h 14"/>
                <a:gd name="T8" fmla="*/ 136 w 146"/>
                <a:gd name="T9" fmla="*/ 14 h 14"/>
                <a:gd name="T10" fmla="*/ 144 w 146"/>
                <a:gd name="T11" fmla="*/ 9 h 14"/>
                <a:gd name="T12" fmla="*/ 144 w 146"/>
                <a:gd name="T13" fmla="*/ 9 h 14"/>
                <a:gd name="T14" fmla="*/ 146 w 146"/>
                <a:gd name="T15" fmla="*/ 0 h 14"/>
                <a:gd name="T16" fmla="*/ 136 w 146"/>
                <a:gd name="T17" fmla="*/ 0 h 14"/>
                <a:gd name="T18" fmla="*/ 144 w 146"/>
                <a:gd name="T19" fmla="*/ 9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6" h="14">
                  <a:moveTo>
                    <a:pt x="144" y="9"/>
                  </a:moveTo>
                  <a:lnTo>
                    <a:pt x="136" y="0"/>
                  </a:lnTo>
                  <a:lnTo>
                    <a:pt x="0" y="0"/>
                  </a:lnTo>
                  <a:lnTo>
                    <a:pt x="0" y="14"/>
                  </a:lnTo>
                  <a:lnTo>
                    <a:pt x="136" y="14"/>
                  </a:lnTo>
                  <a:lnTo>
                    <a:pt x="144" y="9"/>
                  </a:lnTo>
                  <a:lnTo>
                    <a:pt x="146" y="0"/>
                  </a:lnTo>
                  <a:lnTo>
                    <a:pt x="136" y="0"/>
                  </a:lnTo>
                  <a:lnTo>
                    <a:pt x="14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4" name="Freeform 701"/>
            <p:cNvSpPr>
              <a:spLocks/>
            </p:cNvSpPr>
            <p:nvPr userDrawn="1"/>
          </p:nvSpPr>
          <p:spPr bwMode="auto">
            <a:xfrm>
              <a:off x="5171" y="113"/>
              <a:ext cx="46" cy="212"/>
            </a:xfrm>
            <a:custGeom>
              <a:avLst/>
              <a:gdLst>
                <a:gd name="T0" fmla="*/ 8 w 46"/>
                <a:gd name="T1" fmla="*/ 212 h 212"/>
                <a:gd name="T2" fmla="*/ 15 w 46"/>
                <a:gd name="T3" fmla="*/ 205 h 212"/>
                <a:gd name="T4" fmla="*/ 46 w 46"/>
                <a:gd name="T5" fmla="*/ 3 h 212"/>
                <a:gd name="T6" fmla="*/ 32 w 46"/>
                <a:gd name="T7" fmla="*/ 0 h 212"/>
                <a:gd name="T8" fmla="*/ 0 w 46"/>
                <a:gd name="T9" fmla="*/ 202 h 212"/>
                <a:gd name="T10" fmla="*/ 8 w 46"/>
                <a:gd name="T11" fmla="*/ 212 h 212"/>
                <a:gd name="T12" fmla="*/ 8 w 46"/>
                <a:gd name="T13" fmla="*/ 212 h 212"/>
                <a:gd name="T14" fmla="*/ 15 w 46"/>
                <a:gd name="T15" fmla="*/ 212 h 212"/>
                <a:gd name="T16" fmla="*/ 15 w 46"/>
                <a:gd name="T17" fmla="*/ 205 h 212"/>
                <a:gd name="T18" fmla="*/ 8 w 46"/>
                <a:gd name="T19" fmla="*/ 212 h 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 h="212">
                  <a:moveTo>
                    <a:pt x="8" y="212"/>
                  </a:moveTo>
                  <a:lnTo>
                    <a:pt x="15" y="205"/>
                  </a:lnTo>
                  <a:lnTo>
                    <a:pt x="46" y="3"/>
                  </a:lnTo>
                  <a:lnTo>
                    <a:pt x="32" y="0"/>
                  </a:lnTo>
                  <a:lnTo>
                    <a:pt x="0" y="202"/>
                  </a:lnTo>
                  <a:lnTo>
                    <a:pt x="8" y="212"/>
                  </a:lnTo>
                  <a:lnTo>
                    <a:pt x="15" y="212"/>
                  </a:lnTo>
                  <a:lnTo>
                    <a:pt x="15" y="205"/>
                  </a:lnTo>
                  <a:lnTo>
                    <a:pt x="8"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5" name="Rectangle 702"/>
            <p:cNvSpPr>
              <a:spLocks noChangeArrowheads="1"/>
            </p:cNvSpPr>
            <p:nvPr userDrawn="1"/>
          </p:nvSpPr>
          <p:spPr bwMode="auto">
            <a:xfrm>
              <a:off x="5036" y="309"/>
              <a:ext cx="143"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GB" altLang="en-US" smtClean="0"/>
            </a:p>
          </p:txBody>
        </p:sp>
        <p:sp>
          <p:nvSpPr>
            <p:cNvPr id="1316" name="Rectangle 703"/>
            <p:cNvSpPr>
              <a:spLocks noChangeArrowheads="1"/>
            </p:cNvSpPr>
            <p:nvPr userDrawn="1"/>
          </p:nvSpPr>
          <p:spPr bwMode="auto">
            <a:xfrm>
              <a:off x="5100" y="207"/>
              <a:ext cx="159"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GB" altLang="en-US" smtClean="0"/>
            </a:p>
          </p:txBody>
        </p:sp>
        <p:sp>
          <p:nvSpPr>
            <p:cNvPr id="1317" name="Freeform 704"/>
            <p:cNvSpPr>
              <a:spLocks/>
            </p:cNvSpPr>
            <p:nvPr userDrawn="1"/>
          </p:nvSpPr>
          <p:spPr bwMode="auto">
            <a:xfrm>
              <a:off x="5065" y="96"/>
              <a:ext cx="146" cy="16"/>
            </a:xfrm>
            <a:custGeom>
              <a:avLst/>
              <a:gdLst>
                <a:gd name="T0" fmla="*/ 144 w 146"/>
                <a:gd name="T1" fmla="*/ 10 h 16"/>
                <a:gd name="T2" fmla="*/ 137 w 146"/>
                <a:gd name="T3" fmla="*/ 0 h 16"/>
                <a:gd name="T4" fmla="*/ 0 w 146"/>
                <a:gd name="T5" fmla="*/ 0 h 16"/>
                <a:gd name="T6" fmla="*/ 0 w 146"/>
                <a:gd name="T7" fmla="*/ 16 h 16"/>
                <a:gd name="T8" fmla="*/ 137 w 146"/>
                <a:gd name="T9" fmla="*/ 16 h 16"/>
                <a:gd name="T10" fmla="*/ 144 w 146"/>
                <a:gd name="T11" fmla="*/ 10 h 16"/>
                <a:gd name="T12" fmla="*/ 144 w 146"/>
                <a:gd name="T13" fmla="*/ 10 h 16"/>
                <a:gd name="T14" fmla="*/ 146 w 146"/>
                <a:gd name="T15" fmla="*/ 0 h 16"/>
                <a:gd name="T16" fmla="*/ 137 w 146"/>
                <a:gd name="T17" fmla="*/ 0 h 16"/>
                <a:gd name="T18" fmla="*/ 144 w 146"/>
                <a:gd name="T19" fmla="*/ 1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6" h="16">
                  <a:moveTo>
                    <a:pt x="144" y="10"/>
                  </a:moveTo>
                  <a:lnTo>
                    <a:pt x="137" y="0"/>
                  </a:lnTo>
                  <a:lnTo>
                    <a:pt x="0" y="0"/>
                  </a:lnTo>
                  <a:lnTo>
                    <a:pt x="0" y="16"/>
                  </a:lnTo>
                  <a:lnTo>
                    <a:pt x="137" y="16"/>
                  </a:lnTo>
                  <a:lnTo>
                    <a:pt x="144" y="10"/>
                  </a:lnTo>
                  <a:lnTo>
                    <a:pt x="146" y="0"/>
                  </a:lnTo>
                  <a:lnTo>
                    <a:pt x="137" y="0"/>
                  </a:lnTo>
                  <a:lnTo>
                    <a:pt x="144" y="1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8" name="Freeform 705"/>
            <p:cNvSpPr>
              <a:spLocks/>
            </p:cNvSpPr>
            <p:nvPr userDrawn="1"/>
          </p:nvSpPr>
          <p:spPr bwMode="auto">
            <a:xfrm>
              <a:off x="5163" y="103"/>
              <a:ext cx="46" cy="211"/>
            </a:xfrm>
            <a:custGeom>
              <a:avLst/>
              <a:gdLst>
                <a:gd name="T0" fmla="*/ 8 w 46"/>
                <a:gd name="T1" fmla="*/ 211 h 211"/>
                <a:gd name="T2" fmla="*/ 15 w 46"/>
                <a:gd name="T3" fmla="*/ 204 h 211"/>
                <a:gd name="T4" fmla="*/ 46 w 46"/>
                <a:gd name="T5" fmla="*/ 3 h 211"/>
                <a:gd name="T6" fmla="*/ 31 w 46"/>
                <a:gd name="T7" fmla="*/ 0 h 211"/>
                <a:gd name="T8" fmla="*/ 0 w 46"/>
                <a:gd name="T9" fmla="*/ 202 h 211"/>
                <a:gd name="T10" fmla="*/ 8 w 46"/>
                <a:gd name="T11" fmla="*/ 211 h 211"/>
                <a:gd name="T12" fmla="*/ 8 w 46"/>
                <a:gd name="T13" fmla="*/ 211 h 211"/>
                <a:gd name="T14" fmla="*/ 15 w 46"/>
                <a:gd name="T15" fmla="*/ 211 h 211"/>
                <a:gd name="T16" fmla="*/ 15 w 46"/>
                <a:gd name="T17" fmla="*/ 204 h 211"/>
                <a:gd name="T18" fmla="*/ 8 w 46"/>
                <a:gd name="T19" fmla="*/ 211 h 2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 h="211">
                  <a:moveTo>
                    <a:pt x="8" y="211"/>
                  </a:moveTo>
                  <a:lnTo>
                    <a:pt x="15" y="204"/>
                  </a:lnTo>
                  <a:lnTo>
                    <a:pt x="46" y="3"/>
                  </a:lnTo>
                  <a:lnTo>
                    <a:pt x="31" y="0"/>
                  </a:lnTo>
                  <a:lnTo>
                    <a:pt x="0" y="202"/>
                  </a:lnTo>
                  <a:lnTo>
                    <a:pt x="8" y="211"/>
                  </a:lnTo>
                  <a:lnTo>
                    <a:pt x="15" y="211"/>
                  </a:lnTo>
                  <a:lnTo>
                    <a:pt x="15" y="204"/>
                  </a:lnTo>
                  <a:lnTo>
                    <a:pt x="8" y="2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9" name="Rectangle 706"/>
            <p:cNvSpPr>
              <a:spLocks noChangeArrowheads="1"/>
            </p:cNvSpPr>
            <p:nvPr userDrawn="1"/>
          </p:nvSpPr>
          <p:spPr bwMode="auto">
            <a:xfrm>
              <a:off x="5028" y="299"/>
              <a:ext cx="143" cy="1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GB" altLang="en-US" smtClean="0"/>
            </a:p>
          </p:txBody>
        </p:sp>
        <p:sp>
          <p:nvSpPr>
            <p:cNvPr id="1320" name="Rectangle 707"/>
            <p:cNvSpPr>
              <a:spLocks noChangeArrowheads="1"/>
            </p:cNvSpPr>
            <p:nvPr userDrawn="1"/>
          </p:nvSpPr>
          <p:spPr bwMode="auto">
            <a:xfrm>
              <a:off x="5092" y="197"/>
              <a:ext cx="160" cy="1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GB" altLang="en-US" smtClean="0"/>
            </a:p>
          </p:txBody>
        </p:sp>
        <p:sp>
          <p:nvSpPr>
            <p:cNvPr id="1321" name="Freeform 708"/>
            <p:cNvSpPr>
              <a:spLocks/>
            </p:cNvSpPr>
            <p:nvPr userDrawn="1"/>
          </p:nvSpPr>
          <p:spPr bwMode="auto">
            <a:xfrm>
              <a:off x="5211" y="190"/>
              <a:ext cx="31" cy="32"/>
            </a:xfrm>
            <a:custGeom>
              <a:avLst/>
              <a:gdLst>
                <a:gd name="T0" fmla="*/ 0 w 31"/>
                <a:gd name="T1" fmla="*/ 14 h 32"/>
                <a:gd name="T2" fmla="*/ 0 w 31"/>
                <a:gd name="T3" fmla="*/ 13 h 32"/>
                <a:gd name="T4" fmla="*/ 0 w 31"/>
                <a:gd name="T5" fmla="*/ 11 h 32"/>
                <a:gd name="T6" fmla="*/ 1 w 31"/>
                <a:gd name="T7" fmla="*/ 9 h 32"/>
                <a:gd name="T8" fmla="*/ 2 w 31"/>
                <a:gd name="T9" fmla="*/ 7 h 32"/>
                <a:gd name="T10" fmla="*/ 2 w 31"/>
                <a:gd name="T11" fmla="*/ 5 h 32"/>
                <a:gd name="T12" fmla="*/ 5 w 31"/>
                <a:gd name="T13" fmla="*/ 4 h 32"/>
                <a:gd name="T14" fmla="*/ 6 w 31"/>
                <a:gd name="T15" fmla="*/ 3 h 32"/>
                <a:gd name="T16" fmla="*/ 8 w 31"/>
                <a:gd name="T17" fmla="*/ 1 h 32"/>
                <a:gd name="T18" fmla="*/ 9 w 31"/>
                <a:gd name="T19" fmla="*/ 1 h 32"/>
                <a:gd name="T20" fmla="*/ 12 w 31"/>
                <a:gd name="T21" fmla="*/ 0 h 32"/>
                <a:gd name="T22" fmla="*/ 13 w 31"/>
                <a:gd name="T23" fmla="*/ 0 h 32"/>
                <a:gd name="T24" fmla="*/ 16 w 31"/>
                <a:gd name="T25" fmla="*/ 0 h 32"/>
                <a:gd name="T26" fmla="*/ 18 w 31"/>
                <a:gd name="T27" fmla="*/ 0 h 32"/>
                <a:gd name="T28" fmla="*/ 20 w 31"/>
                <a:gd name="T29" fmla="*/ 0 h 32"/>
                <a:gd name="T30" fmla="*/ 22 w 31"/>
                <a:gd name="T31" fmla="*/ 1 h 32"/>
                <a:gd name="T32" fmla="*/ 23 w 31"/>
                <a:gd name="T33" fmla="*/ 1 h 32"/>
                <a:gd name="T34" fmla="*/ 26 w 31"/>
                <a:gd name="T35" fmla="*/ 3 h 32"/>
                <a:gd name="T36" fmla="*/ 27 w 31"/>
                <a:gd name="T37" fmla="*/ 4 h 32"/>
                <a:gd name="T38" fmla="*/ 29 w 31"/>
                <a:gd name="T39" fmla="*/ 5 h 32"/>
                <a:gd name="T40" fmla="*/ 30 w 31"/>
                <a:gd name="T41" fmla="*/ 7 h 32"/>
                <a:gd name="T42" fmla="*/ 30 w 31"/>
                <a:gd name="T43" fmla="*/ 9 h 32"/>
                <a:gd name="T44" fmla="*/ 31 w 31"/>
                <a:gd name="T45" fmla="*/ 11 h 32"/>
                <a:gd name="T46" fmla="*/ 31 w 31"/>
                <a:gd name="T47" fmla="*/ 13 h 32"/>
                <a:gd name="T48" fmla="*/ 31 w 31"/>
                <a:gd name="T49" fmla="*/ 14 h 32"/>
                <a:gd name="T50" fmla="*/ 31 w 31"/>
                <a:gd name="T51" fmla="*/ 17 h 32"/>
                <a:gd name="T52" fmla="*/ 31 w 31"/>
                <a:gd name="T53" fmla="*/ 20 h 32"/>
                <a:gd name="T54" fmla="*/ 30 w 31"/>
                <a:gd name="T55" fmla="*/ 21 h 32"/>
                <a:gd name="T56" fmla="*/ 30 w 31"/>
                <a:gd name="T57" fmla="*/ 24 h 32"/>
                <a:gd name="T58" fmla="*/ 29 w 31"/>
                <a:gd name="T59" fmla="*/ 25 h 32"/>
                <a:gd name="T60" fmla="*/ 27 w 31"/>
                <a:gd name="T61" fmla="*/ 26 h 32"/>
                <a:gd name="T62" fmla="*/ 26 w 31"/>
                <a:gd name="T63" fmla="*/ 28 h 32"/>
                <a:gd name="T64" fmla="*/ 23 w 31"/>
                <a:gd name="T65" fmla="*/ 29 h 32"/>
                <a:gd name="T66" fmla="*/ 22 w 31"/>
                <a:gd name="T67" fmla="*/ 30 h 32"/>
                <a:gd name="T68" fmla="*/ 20 w 31"/>
                <a:gd name="T69" fmla="*/ 30 h 32"/>
                <a:gd name="T70" fmla="*/ 18 w 31"/>
                <a:gd name="T71" fmla="*/ 32 h 32"/>
                <a:gd name="T72" fmla="*/ 16 w 31"/>
                <a:gd name="T73" fmla="*/ 32 h 32"/>
                <a:gd name="T74" fmla="*/ 13 w 31"/>
                <a:gd name="T75" fmla="*/ 32 h 32"/>
                <a:gd name="T76" fmla="*/ 12 w 31"/>
                <a:gd name="T77" fmla="*/ 30 h 32"/>
                <a:gd name="T78" fmla="*/ 9 w 31"/>
                <a:gd name="T79" fmla="*/ 30 h 32"/>
                <a:gd name="T80" fmla="*/ 8 w 31"/>
                <a:gd name="T81" fmla="*/ 29 h 32"/>
                <a:gd name="T82" fmla="*/ 6 w 31"/>
                <a:gd name="T83" fmla="*/ 28 h 32"/>
                <a:gd name="T84" fmla="*/ 5 w 31"/>
                <a:gd name="T85" fmla="*/ 26 h 32"/>
                <a:gd name="T86" fmla="*/ 2 w 31"/>
                <a:gd name="T87" fmla="*/ 25 h 32"/>
                <a:gd name="T88" fmla="*/ 2 w 31"/>
                <a:gd name="T89" fmla="*/ 24 h 32"/>
                <a:gd name="T90" fmla="*/ 1 w 31"/>
                <a:gd name="T91" fmla="*/ 21 h 32"/>
                <a:gd name="T92" fmla="*/ 0 w 31"/>
                <a:gd name="T93" fmla="*/ 20 h 32"/>
                <a:gd name="T94" fmla="*/ 0 w 31"/>
                <a:gd name="T95" fmla="*/ 17 h 32"/>
                <a:gd name="T96" fmla="*/ 0 w 31"/>
                <a:gd name="T97" fmla="*/ 14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2">
                  <a:moveTo>
                    <a:pt x="0" y="14"/>
                  </a:moveTo>
                  <a:lnTo>
                    <a:pt x="0" y="13"/>
                  </a:lnTo>
                  <a:lnTo>
                    <a:pt x="0" y="11"/>
                  </a:lnTo>
                  <a:lnTo>
                    <a:pt x="1" y="9"/>
                  </a:lnTo>
                  <a:lnTo>
                    <a:pt x="2" y="7"/>
                  </a:lnTo>
                  <a:lnTo>
                    <a:pt x="2" y="5"/>
                  </a:lnTo>
                  <a:lnTo>
                    <a:pt x="5" y="4"/>
                  </a:lnTo>
                  <a:lnTo>
                    <a:pt x="6" y="3"/>
                  </a:lnTo>
                  <a:lnTo>
                    <a:pt x="8" y="1"/>
                  </a:lnTo>
                  <a:lnTo>
                    <a:pt x="9" y="1"/>
                  </a:lnTo>
                  <a:lnTo>
                    <a:pt x="12" y="0"/>
                  </a:lnTo>
                  <a:lnTo>
                    <a:pt x="13" y="0"/>
                  </a:lnTo>
                  <a:lnTo>
                    <a:pt x="16" y="0"/>
                  </a:lnTo>
                  <a:lnTo>
                    <a:pt x="18" y="0"/>
                  </a:lnTo>
                  <a:lnTo>
                    <a:pt x="20" y="0"/>
                  </a:lnTo>
                  <a:lnTo>
                    <a:pt x="22" y="1"/>
                  </a:lnTo>
                  <a:lnTo>
                    <a:pt x="23" y="1"/>
                  </a:lnTo>
                  <a:lnTo>
                    <a:pt x="26" y="3"/>
                  </a:lnTo>
                  <a:lnTo>
                    <a:pt x="27" y="4"/>
                  </a:lnTo>
                  <a:lnTo>
                    <a:pt x="29" y="5"/>
                  </a:lnTo>
                  <a:lnTo>
                    <a:pt x="30" y="7"/>
                  </a:lnTo>
                  <a:lnTo>
                    <a:pt x="30" y="9"/>
                  </a:lnTo>
                  <a:lnTo>
                    <a:pt x="31" y="11"/>
                  </a:lnTo>
                  <a:lnTo>
                    <a:pt x="31" y="13"/>
                  </a:lnTo>
                  <a:lnTo>
                    <a:pt x="31" y="14"/>
                  </a:lnTo>
                  <a:lnTo>
                    <a:pt x="31" y="17"/>
                  </a:lnTo>
                  <a:lnTo>
                    <a:pt x="31" y="20"/>
                  </a:lnTo>
                  <a:lnTo>
                    <a:pt x="30" y="21"/>
                  </a:lnTo>
                  <a:lnTo>
                    <a:pt x="30" y="24"/>
                  </a:lnTo>
                  <a:lnTo>
                    <a:pt x="29" y="25"/>
                  </a:lnTo>
                  <a:lnTo>
                    <a:pt x="27" y="26"/>
                  </a:lnTo>
                  <a:lnTo>
                    <a:pt x="26" y="28"/>
                  </a:lnTo>
                  <a:lnTo>
                    <a:pt x="23" y="29"/>
                  </a:lnTo>
                  <a:lnTo>
                    <a:pt x="22" y="30"/>
                  </a:lnTo>
                  <a:lnTo>
                    <a:pt x="20" y="30"/>
                  </a:lnTo>
                  <a:lnTo>
                    <a:pt x="18" y="32"/>
                  </a:lnTo>
                  <a:lnTo>
                    <a:pt x="16" y="32"/>
                  </a:lnTo>
                  <a:lnTo>
                    <a:pt x="13" y="32"/>
                  </a:lnTo>
                  <a:lnTo>
                    <a:pt x="12" y="30"/>
                  </a:lnTo>
                  <a:lnTo>
                    <a:pt x="9" y="30"/>
                  </a:lnTo>
                  <a:lnTo>
                    <a:pt x="8" y="29"/>
                  </a:lnTo>
                  <a:lnTo>
                    <a:pt x="6" y="28"/>
                  </a:lnTo>
                  <a:lnTo>
                    <a:pt x="5" y="26"/>
                  </a:lnTo>
                  <a:lnTo>
                    <a:pt x="2" y="25"/>
                  </a:lnTo>
                  <a:lnTo>
                    <a:pt x="2" y="24"/>
                  </a:lnTo>
                  <a:lnTo>
                    <a:pt x="1" y="21"/>
                  </a:lnTo>
                  <a:lnTo>
                    <a:pt x="0" y="20"/>
                  </a:lnTo>
                  <a:lnTo>
                    <a:pt x="0" y="17"/>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2" name="Freeform 709"/>
            <p:cNvSpPr>
              <a:spLocks/>
            </p:cNvSpPr>
            <p:nvPr userDrawn="1"/>
          </p:nvSpPr>
          <p:spPr bwMode="auto">
            <a:xfrm>
              <a:off x="5084" y="90"/>
              <a:ext cx="32" cy="31"/>
            </a:xfrm>
            <a:custGeom>
              <a:avLst/>
              <a:gdLst>
                <a:gd name="T0" fmla="*/ 0 w 32"/>
                <a:gd name="T1" fmla="*/ 14 h 31"/>
                <a:gd name="T2" fmla="*/ 0 w 32"/>
                <a:gd name="T3" fmla="*/ 13 h 31"/>
                <a:gd name="T4" fmla="*/ 0 w 32"/>
                <a:gd name="T5" fmla="*/ 12 h 31"/>
                <a:gd name="T6" fmla="*/ 0 w 32"/>
                <a:gd name="T7" fmla="*/ 9 h 31"/>
                <a:gd name="T8" fmla="*/ 2 w 32"/>
                <a:gd name="T9" fmla="*/ 8 h 31"/>
                <a:gd name="T10" fmla="*/ 3 w 32"/>
                <a:gd name="T11" fmla="*/ 6 h 31"/>
                <a:gd name="T12" fmla="*/ 4 w 32"/>
                <a:gd name="T13" fmla="*/ 4 h 31"/>
                <a:gd name="T14" fmla="*/ 6 w 32"/>
                <a:gd name="T15" fmla="*/ 2 h 31"/>
                <a:gd name="T16" fmla="*/ 7 w 32"/>
                <a:gd name="T17" fmla="*/ 1 h 31"/>
                <a:gd name="T18" fmla="*/ 10 w 32"/>
                <a:gd name="T19" fmla="*/ 1 h 31"/>
                <a:gd name="T20" fmla="*/ 11 w 32"/>
                <a:gd name="T21" fmla="*/ 0 h 31"/>
                <a:gd name="T22" fmla="*/ 14 w 32"/>
                <a:gd name="T23" fmla="*/ 0 h 31"/>
                <a:gd name="T24" fmla="*/ 16 w 32"/>
                <a:gd name="T25" fmla="*/ 0 h 31"/>
                <a:gd name="T26" fmla="*/ 18 w 32"/>
                <a:gd name="T27" fmla="*/ 0 h 31"/>
                <a:gd name="T28" fmla="*/ 20 w 32"/>
                <a:gd name="T29" fmla="*/ 0 h 31"/>
                <a:gd name="T30" fmla="*/ 22 w 32"/>
                <a:gd name="T31" fmla="*/ 1 h 31"/>
                <a:gd name="T32" fmla="*/ 24 w 32"/>
                <a:gd name="T33" fmla="*/ 1 h 31"/>
                <a:gd name="T34" fmla="*/ 25 w 32"/>
                <a:gd name="T35" fmla="*/ 2 h 31"/>
                <a:gd name="T36" fmla="*/ 27 w 32"/>
                <a:gd name="T37" fmla="*/ 4 h 31"/>
                <a:gd name="T38" fmla="*/ 28 w 32"/>
                <a:gd name="T39" fmla="*/ 6 h 31"/>
                <a:gd name="T40" fmla="*/ 29 w 32"/>
                <a:gd name="T41" fmla="*/ 8 h 31"/>
                <a:gd name="T42" fmla="*/ 31 w 32"/>
                <a:gd name="T43" fmla="*/ 9 h 31"/>
                <a:gd name="T44" fmla="*/ 32 w 32"/>
                <a:gd name="T45" fmla="*/ 12 h 31"/>
                <a:gd name="T46" fmla="*/ 32 w 32"/>
                <a:gd name="T47" fmla="*/ 13 h 31"/>
                <a:gd name="T48" fmla="*/ 32 w 32"/>
                <a:gd name="T49" fmla="*/ 14 h 31"/>
                <a:gd name="T50" fmla="*/ 32 w 32"/>
                <a:gd name="T51" fmla="*/ 17 h 31"/>
                <a:gd name="T52" fmla="*/ 32 w 32"/>
                <a:gd name="T53" fmla="*/ 19 h 31"/>
                <a:gd name="T54" fmla="*/ 31 w 32"/>
                <a:gd name="T55" fmla="*/ 21 h 31"/>
                <a:gd name="T56" fmla="*/ 29 w 32"/>
                <a:gd name="T57" fmla="*/ 23 h 31"/>
                <a:gd name="T58" fmla="*/ 28 w 32"/>
                <a:gd name="T59" fmla="*/ 25 h 31"/>
                <a:gd name="T60" fmla="*/ 27 w 32"/>
                <a:gd name="T61" fmla="*/ 26 h 31"/>
                <a:gd name="T62" fmla="*/ 25 w 32"/>
                <a:gd name="T63" fmla="*/ 27 h 31"/>
                <a:gd name="T64" fmla="*/ 24 w 32"/>
                <a:gd name="T65" fmla="*/ 29 h 31"/>
                <a:gd name="T66" fmla="*/ 22 w 32"/>
                <a:gd name="T67" fmla="*/ 30 h 31"/>
                <a:gd name="T68" fmla="*/ 20 w 32"/>
                <a:gd name="T69" fmla="*/ 30 h 31"/>
                <a:gd name="T70" fmla="*/ 18 w 32"/>
                <a:gd name="T71" fmla="*/ 31 h 31"/>
                <a:gd name="T72" fmla="*/ 16 w 32"/>
                <a:gd name="T73" fmla="*/ 31 h 31"/>
                <a:gd name="T74" fmla="*/ 14 w 32"/>
                <a:gd name="T75" fmla="*/ 31 h 31"/>
                <a:gd name="T76" fmla="*/ 11 w 32"/>
                <a:gd name="T77" fmla="*/ 30 h 31"/>
                <a:gd name="T78" fmla="*/ 10 w 32"/>
                <a:gd name="T79" fmla="*/ 30 h 31"/>
                <a:gd name="T80" fmla="*/ 7 w 32"/>
                <a:gd name="T81" fmla="*/ 29 h 31"/>
                <a:gd name="T82" fmla="*/ 6 w 32"/>
                <a:gd name="T83" fmla="*/ 27 h 31"/>
                <a:gd name="T84" fmla="*/ 4 w 32"/>
                <a:gd name="T85" fmla="*/ 26 h 31"/>
                <a:gd name="T86" fmla="*/ 3 w 32"/>
                <a:gd name="T87" fmla="*/ 25 h 31"/>
                <a:gd name="T88" fmla="*/ 2 w 32"/>
                <a:gd name="T89" fmla="*/ 23 h 31"/>
                <a:gd name="T90" fmla="*/ 0 w 32"/>
                <a:gd name="T91" fmla="*/ 21 h 31"/>
                <a:gd name="T92" fmla="*/ 0 w 32"/>
                <a:gd name="T93" fmla="*/ 19 h 31"/>
                <a:gd name="T94" fmla="*/ 0 w 32"/>
                <a:gd name="T95" fmla="*/ 17 h 31"/>
                <a:gd name="T96" fmla="*/ 0 w 32"/>
                <a:gd name="T97" fmla="*/ 14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1">
                  <a:moveTo>
                    <a:pt x="0" y="14"/>
                  </a:moveTo>
                  <a:lnTo>
                    <a:pt x="0" y="13"/>
                  </a:lnTo>
                  <a:lnTo>
                    <a:pt x="0" y="12"/>
                  </a:lnTo>
                  <a:lnTo>
                    <a:pt x="0" y="9"/>
                  </a:lnTo>
                  <a:lnTo>
                    <a:pt x="2" y="8"/>
                  </a:lnTo>
                  <a:lnTo>
                    <a:pt x="3" y="6"/>
                  </a:lnTo>
                  <a:lnTo>
                    <a:pt x="4" y="4"/>
                  </a:lnTo>
                  <a:lnTo>
                    <a:pt x="6" y="2"/>
                  </a:lnTo>
                  <a:lnTo>
                    <a:pt x="7" y="1"/>
                  </a:lnTo>
                  <a:lnTo>
                    <a:pt x="10" y="1"/>
                  </a:lnTo>
                  <a:lnTo>
                    <a:pt x="11" y="0"/>
                  </a:lnTo>
                  <a:lnTo>
                    <a:pt x="14" y="0"/>
                  </a:lnTo>
                  <a:lnTo>
                    <a:pt x="16" y="0"/>
                  </a:lnTo>
                  <a:lnTo>
                    <a:pt x="18" y="0"/>
                  </a:lnTo>
                  <a:lnTo>
                    <a:pt x="20" y="0"/>
                  </a:lnTo>
                  <a:lnTo>
                    <a:pt x="22" y="1"/>
                  </a:lnTo>
                  <a:lnTo>
                    <a:pt x="24" y="1"/>
                  </a:lnTo>
                  <a:lnTo>
                    <a:pt x="25" y="2"/>
                  </a:lnTo>
                  <a:lnTo>
                    <a:pt x="27" y="4"/>
                  </a:lnTo>
                  <a:lnTo>
                    <a:pt x="28" y="6"/>
                  </a:lnTo>
                  <a:lnTo>
                    <a:pt x="29" y="8"/>
                  </a:lnTo>
                  <a:lnTo>
                    <a:pt x="31" y="9"/>
                  </a:lnTo>
                  <a:lnTo>
                    <a:pt x="32" y="12"/>
                  </a:lnTo>
                  <a:lnTo>
                    <a:pt x="32" y="13"/>
                  </a:lnTo>
                  <a:lnTo>
                    <a:pt x="32" y="14"/>
                  </a:lnTo>
                  <a:lnTo>
                    <a:pt x="32" y="17"/>
                  </a:lnTo>
                  <a:lnTo>
                    <a:pt x="32" y="19"/>
                  </a:lnTo>
                  <a:lnTo>
                    <a:pt x="31" y="21"/>
                  </a:lnTo>
                  <a:lnTo>
                    <a:pt x="29" y="23"/>
                  </a:lnTo>
                  <a:lnTo>
                    <a:pt x="28" y="25"/>
                  </a:lnTo>
                  <a:lnTo>
                    <a:pt x="27" y="26"/>
                  </a:lnTo>
                  <a:lnTo>
                    <a:pt x="25" y="27"/>
                  </a:lnTo>
                  <a:lnTo>
                    <a:pt x="24" y="29"/>
                  </a:lnTo>
                  <a:lnTo>
                    <a:pt x="22" y="30"/>
                  </a:lnTo>
                  <a:lnTo>
                    <a:pt x="20" y="30"/>
                  </a:lnTo>
                  <a:lnTo>
                    <a:pt x="18" y="31"/>
                  </a:lnTo>
                  <a:lnTo>
                    <a:pt x="16" y="31"/>
                  </a:lnTo>
                  <a:lnTo>
                    <a:pt x="14" y="31"/>
                  </a:lnTo>
                  <a:lnTo>
                    <a:pt x="11" y="30"/>
                  </a:lnTo>
                  <a:lnTo>
                    <a:pt x="10" y="30"/>
                  </a:lnTo>
                  <a:lnTo>
                    <a:pt x="7" y="29"/>
                  </a:lnTo>
                  <a:lnTo>
                    <a:pt x="6" y="27"/>
                  </a:lnTo>
                  <a:lnTo>
                    <a:pt x="4" y="26"/>
                  </a:lnTo>
                  <a:lnTo>
                    <a:pt x="3" y="25"/>
                  </a:lnTo>
                  <a:lnTo>
                    <a:pt x="2" y="23"/>
                  </a:lnTo>
                  <a:lnTo>
                    <a:pt x="0" y="21"/>
                  </a:lnTo>
                  <a:lnTo>
                    <a:pt x="0" y="19"/>
                  </a:lnTo>
                  <a:lnTo>
                    <a:pt x="0" y="17"/>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3" name="Freeform 710"/>
            <p:cNvSpPr>
              <a:spLocks/>
            </p:cNvSpPr>
            <p:nvPr userDrawn="1"/>
          </p:nvSpPr>
          <p:spPr bwMode="auto">
            <a:xfrm>
              <a:off x="5107" y="190"/>
              <a:ext cx="31" cy="32"/>
            </a:xfrm>
            <a:custGeom>
              <a:avLst/>
              <a:gdLst>
                <a:gd name="T0" fmla="*/ 0 w 31"/>
                <a:gd name="T1" fmla="*/ 16 h 32"/>
                <a:gd name="T2" fmla="*/ 0 w 31"/>
                <a:gd name="T3" fmla="*/ 13 h 32"/>
                <a:gd name="T4" fmla="*/ 1 w 31"/>
                <a:gd name="T5" fmla="*/ 12 h 32"/>
                <a:gd name="T6" fmla="*/ 1 w 31"/>
                <a:gd name="T7" fmla="*/ 9 h 32"/>
                <a:gd name="T8" fmla="*/ 2 w 31"/>
                <a:gd name="T9" fmla="*/ 8 h 32"/>
                <a:gd name="T10" fmla="*/ 2 w 31"/>
                <a:gd name="T11" fmla="*/ 7 h 32"/>
                <a:gd name="T12" fmla="*/ 5 w 31"/>
                <a:gd name="T13" fmla="*/ 4 h 32"/>
                <a:gd name="T14" fmla="*/ 6 w 31"/>
                <a:gd name="T15" fmla="*/ 3 h 32"/>
                <a:gd name="T16" fmla="*/ 8 w 31"/>
                <a:gd name="T17" fmla="*/ 1 h 32"/>
                <a:gd name="T18" fmla="*/ 9 w 31"/>
                <a:gd name="T19" fmla="*/ 1 h 32"/>
                <a:gd name="T20" fmla="*/ 12 w 31"/>
                <a:gd name="T21" fmla="*/ 0 h 32"/>
                <a:gd name="T22" fmla="*/ 13 w 31"/>
                <a:gd name="T23" fmla="*/ 0 h 32"/>
                <a:gd name="T24" fmla="*/ 16 w 31"/>
                <a:gd name="T25" fmla="*/ 0 h 32"/>
                <a:gd name="T26" fmla="*/ 18 w 31"/>
                <a:gd name="T27" fmla="*/ 0 h 32"/>
                <a:gd name="T28" fmla="*/ 20 w 31"/>
                <a:gd name="T29" fmla="*/ 0 h 32"/>
                <a:gd name="T30" fmla="*/ 22 w 31"/>
                <a:gd name="T31" fmla="*/ 1 h 32"/>
                <a:gd name="T32" fmla="*/ 24 w 31"/>
                <a:gd name="T33" fmla="*/ 1 h 32"/>
                <a:gd name="T34" fmla="*/ 26 w 31"/>
                <a:gd name="T35" fmla="*/ 3 h 32"/>
                <a:gd name="T36" fmla="*/ 27 w 31"/>
                <a:gd name="T37" fmla="*/ 4 h 32"/>
                <a:gd name="T38" fmla="*/ 29 w 31"/>
                <a:gd name="T39" fmla="*/ 7 h 32"/>
                <a:gd name="T40" fmla="*/ 30 w 31"/>
                <a:gd name="T41" fmla="*/ 8 h 32"/>
                <a:gd name="T42" fmla="*/ 30 w 31"/>
                <a:gd name="T43" fmla="*/ 9 h 32"/>
                <a:gd name="T44" fmla="*/ 31 w 31"/>
                <a:gd name="T45" fmla="*/ 12 h 32"/>
                <a:gd name="T46" fmla="*/ 31 w 31"/>
                <a:gd name="T47" fmla="*/ 13 h 32"/>
                <a:gd name="T48" fmla="*/ 31 w 31"/>
                <a:gd name="T49" fmla="*/ 16 h 32"/>
                <a:gd name="T50" fmla="*/ 31 w 31"/>
                <a:gd name="T51" fmla="*/ 18 h 32"/>
                <a:gd name="T52" fmla="*/ 31 w 31"/>
                <a:gd name="T53" fmla="*/ 20 h 32"/>
                <a:gd name="T54" fmla="*/ 30 w 31"/>
                <a:gd name="T55" fmla="*/ 22 h 32"/>
                <a:gd name="T56" fmla="*/ 30 w 31"/>
                <a:gd name="T57" fmla="*/ 24 h 32"/>
                <a:gd name="T58" fmla="*/ 29 w 31"/>
                <a:gd name="T59" fmla="*/ 25 h 32"/>
                <a:gd name="T60" fmla="*/ 27 w 31"/>
                <a:gd name="T61" fmla="*/ 28 h 32"/>
                <a:gd name="T62" fmla="*/ 26 w 31"/>
                <a:gd name="T63" fmla="*/ 28 h 32"/>
                <a:gd name="T64" fmla="*/ 24 w 31"/>
                <a:gd name="T65" fmla="*/ 29 h 32"/>
                <a:gd name="T66" fmla="*/ 22 w 31"/>
                <a:gd name="T67" fmla="*/ 30 h 32"/>
                <a:gd name="T68" fmla="*/ 20 w 31"/>
                <a:gd name="T69" fmla="*/ 30 h 32"/>
                <a:gd name="T70" fmla="*/ 18 w 31"/>
                <a:gd name="T71" fmla="*/ 32 h 32"/>
                <a:gd name="T72" fmla="*/ 16 w 31"/>
                <a:gd name="T73" fmla="*/ 32 h 32"/>
                <a:gd name="T74" fmla="*/ 13 w 31"/>
                <a:gd name="T75" fmla="*/ 32 h 32"/>
                <a:gd name="T76" fmla="*/ 12 w 31"/>
                <a:gd name="T77" fmla="*/ 30 h 32"/>
                <a:gd name="T78" fmla="*/ 9 w 31"/>
                <a:gd name="T79" fmla="*/ 30 h 32"/>
                <a:gd name="T80" fmla="*/ 8 w 31"/>
                <a:gd name="T81" fmla="*/ 29 h 32"/>
                <a:gd name="T82" fmla="*/ 6 w 31"/>
                <a:gd name="T83" fmla="*/ 28 h 32"/>
                <a:gd name="T84" fmla="*/ 5 w 31"/>
                <a:gd name="T85" fmla="*/ 28 h 32"/>
                <a:gd name="T86" fmla="*/ 2 w 31"/>
                <a:gd name="T87" fmla="*/ 25 h 32"/>
                <a:gd name="T88" fmla="*/ 2 w 31"/>
                <a:gd name="T89" fmla="*/ 24 h 32"/>
                <a:gd name="T90" fmla="*/ 1 w 31"/>
                <a:gd name="T91" fmla="*/ 22 h 32"/>
                <a:gd name="T92" fmla="*/ 1 w 31"/>
                <a:gd name="T93" fmla="*/ 20 h 32"/>
                <a:gd name="T94" fmla="*/ 0 w 31"/>
                <a:gd name="T95" fmla="*/ 18 h 32"/>
                <a:gd name="T96" fmla="*/ 0 w 31"/>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2">
                  <a:moveTo>
                    <a:pt x="0" y="16"/>
                  </a:moveTo>
                  <a:lnTo>
                    <a:pt x="0" y="13"/>
                  </a:lnTo>
                  <a:lnTo>
                    <a:pt x="1" y="12"/>
                  </a:lnTo>
                  <a:lnTo>
                    <a:pt x="1" y="9"/>
                  </a:lnTo>
                  <a:lnTo>
                    <a:pt x="2" y="8"/>
                  </a:lnTo>
                  <a:lnTo>
                    <a:pt x="2" y="7"/>
                  </a:lnTo>
                  <a:lnTo>
                    <a:pt x="5" y="4"/>
                  </a:lnTo>
                  <a:lnTo>
                    <a:pt x="6" y="3"/>
                  </a:lnTo>
                  <a:lnTo>
                    <a:pt x="8" y="1"/>
                  </a:lnTo>
                  <a:lnTo>
                    <a:pt x="9" y="1"/>
                  </a:lnTo>
                  <a:lnTo>
                    <a:pt x="12" y="0"/>
                  </a:lnTo>
                  <a:lnTo>
                    <a:pt x="13" y="0"/>
                  </a:lnTo>
                  <a:lnTo>
                    <a:pt x="16" y="0"/>
                  </a:lnTo>
                  <a:lnTo>
                    <a:pt x="18" y="0"/>
                  </a:lnTo>
                  <a:lnTo>
                    <a:pt x="20" y="0"/>
                  </a:lnTo>
                  <a:lnTo>
                    <a:pt x="22" y="1"/>
                  </a:lnTo>
                  <a:lnTo>
                    <a:pt x="24" y="1"/>
                  </a:lnTo>
                  <a:lnTo>
                    <a:pt x="26" y="3"/>
                  </a:lnTo>
                  <a:lnTo>
                    <a:pt x="27" y="4"/>
                  </a:lnTo>
                  <a:lnTo>
                    <a:pt x="29" y="7"/>
                  </a:lnTo>
                  <a:lnTo>
                    <a:pt x="30" y="8"/>
                  </a:lnTo>
                  <a:lnTo>
                    <a:pt x="30" y="9"/>
                  </a:lnTo>
                  <a:lnTo>
                    <a:pt x="31" y="12"/>
                  </a:lnTo>
                  <a:lnTo>
                    <a:pt x="31" y="13"/>
                  </a:lnTo>
                  <a:lnTo>
                    <a:pt x="31" y="16"/>
                  </a:lnTo>
                  <a:lnTo>
                    <a:pt x="31" y="18"/>
                  </a:lnTo>
                  <a:lnTo>
                    <a:pt x="31" y="20"/>
                  </a:lnTo>
                  <a:lnTo>
                    <a:pt x="30" y="22"/>
                  </a:lnTo>
                  <a:lnTo>
                    <a:pt x="30" y="24"/>
                  </a:lnTo>
                  <a:lnTo>
                    <a:pt x="29" y="25"/>
                  </a:lnTo>
                  <a:lnTo>
                    <a:pt x="27" y="28"/>
                  </a:lnTo>
                  <a:lnTo>
                    <a:pt x="26" y="28"/>
                  </a:lnTo>
                  <a:lnTo>
                    <a:pt x="24" y="29"/>
                  </a:lnTo>
                  <a:lnTo>
                    <a:pt x="22" y="30"/>
                  </a:lnTo>
                  <a:lnTo>
                    <a:pt x="20" y="30"/>
                  </a:lnTo>
                  <a:lnTo>
                    <a:pt x="18" y="32"/>
                  </a:lnTo>
                  <a:lnTo>
                    <a:pt x="16" y="32"/>
                  </a:lnTo>
                  <a:lnTo>
                    <a:pt x="13" y="32"/>
                  </a:lnTo>
                  <a:lnTo>
                    <a:pt x="12" y="30"/>
                  </a:lnTo>
                  <a:lnTo>
                    <a:pt x="9" y="30"/>
                  </a:lnTo>
                  <a:lnTo>
                    <a:pt x="8" y="29"/>
                  </a:lnTo>
                  <a:lnTo>
                    <a:pt x="6" y="28"/>
                  </a:lnTo>
                  <a:lnTo>
                    <a:pt x="5" y="28"/>
                  </a:lnTo>
                  <a:lnTo>
                    <a:pt x="2" y="25"/>
                  </a:lnTo>
                  <a:lnTo>
                    <a:pt x="2" y="24"/>
                  </a:lnTo>
                  <a:lnTo>
                    <a:pt x="1" y="22"/>
                  </a:lnTo>
                  <a:lnTo>
                    <a:pt x="1" y="20"/>
                  </a:lnTo>
                  <a:lnTo>
                    <a:pt x="0" y="18"/>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4" name="Freeform 711"/>
            <p:cNvSpPr>
              <a:spLocks/>
            </p:cNvSpPr>
            <p:nvPr userDrawn="1"/>
          </p:nvSpPr>
          <p:spPr bwMode="auto">
            <a:xfrm>
              <a:off x="5042" y="292"/>
              <a:ext cx="32" cy="31"/>
            </a:xfrm>
            <a:custGeom>
              <a:avLst/>
              <a:gdLst>
                <a:gd name="T0" fmla="*/ 0 w 32"/>
                <a:gd name="T1" fmla="*/ 15 h 31"/>
                <a:gd name="T2" fmla="*/ 0 w 32"/>
                <a:gd name="T3" fmla="*/ 14 h 31"/>
                <a:gd name="T4" fmla="*/ 2 w 32"/>
                <a:gd name="T5" fmla="*/ 11 h 31"/>
                <a:gd name="T6" fmla="*/ 2 w 32"/>
                <a:gd name="T7" fmla="*/ 10 h 31"/>
                <a:gd name="T8" fmla="*/ 3 w 32"/>
                <a:gd name="T9" fmla="*/ 7 h 31"/>
                <a:gd name="T10" fmla="*/ 4 w 32"/>
                <a:gd name="T11" fmla="*/ 6 h 31"/>
                <a:gd name="T12" fmla="*/ 6 w 32"/>
                <a:gd name="T13" fmla="*/ 5 h 31"/>
                <a:gd name="T14" fmla="*/ 7 w 32"/>
                <a:gd name="T15" fmla="*/ 3 h 31"/>
                <a:gd name="T16" fmla="*/ 8 w 32"/>
                <a:gd name="T17" fmla="*/ 2 h 31"/>
                <a:gd name="T18" fmla="*/ 11 w 32"/>
                <a:gd name="T19" fmla="*/ 1 h 31"/>
                <a:gd name="T20" fmla="*/ 12 w 32"/>
                <a:gd name="T21" fmla="*/ 1 h 31"/>
                <a:gd name="T22" fmla="*/ 15 w 32"/>
                <a:gd name="T23" fmla="*/ 0 h 31"/>
                <a:gd name="T24" fmla="*/ 16 w 32"/>
                <a:gd name="T25" fmla="*/ 0 h 31"/>
                <a:gd name="T26" fmla="*/ 19 w 32"/>
                <a:gd name="T27" fmla="*/ 0 h 31"/>
                <a:gd name="T28" fmla="*/ 20 w 32"/>
                <a:gd name="T29" fmla="*/ 1 h 31"/>
                <a:gd name="T30" fmla="*/ 23 w 32"/>
                <a:gd name="T31" fmla="*/ 1 h 31"/>
                <a:gd name="T32" fmla="*/ 24 w 32"/>
                <a:gd name="T33" fmla="*/ 2 h 31"/>
                <a:gd name="T34" fmla="*/ 27 w 32"/>
                <a:gd name="T35" fmla="*/ 3 h 31"/>
                <a:gd name="T36" fmla="*/ 28 w 32"/>
                <a:gd name="T37" fmla="*/ 5 h 31"/>
                <a:gd name="T38" fmla="*/ 29 w 32"/>
                <a:gd name="T39" fmla="*/ 6 h 31"/>
                <a:gd name="T40" fmla="*/ 31 w 32"/>
                <a:gd name="T41" fmla="*/ 7 h 31"/>
                <a:gd name="T42" fmla="*/ 31 w 32"/>
                <a:gd name="T43" fmla="*/ 10 h 31"/>
                <a:gd name="T44" fmla="*/ 32 w 32"/>
                <a:gd name="T45" fmla="*/ 11 h 31"/>
                <a:gd name="T46" fmla="*/ 32 w 32"/>
                <a:gd name="T47" fmla="*/ 14 h 31"/>
                <a:gd name="T48" fmla="*/ 32 w 32"/>
                <a:gd name="T49" fmla="*/ 15 h 31"/>
                <a:gd name="T50" fmla="*/ 32 w 32"/>
                <a:gd name="T51" fmla="*/ 18 h 31"/>
                <a:gd name="T52" fmla="*/ 32 w 32"/>
                <a:gd name="T53" fmla="*/ 21 h 31"/>
                <a:gd name="T54" fmla="*/ 31 w 32"/>
                <a:gd name="T55" fmla="*/ 22 h 31"/>
                <a:gd name="T56" fmla="*/ 31 w 32"/>
                <a:gd name="T57" fmla="*/ 23 h 31"/>
                <a:gd name="T58" fmla="*/ 29 w 32"/>
                <a:gd name="T59" fmla="*/ 25 h 31"/>
                <a:gd name="T60" fmla="*/ 28 w 32"/>
                <a:gd name="T61" fmla="*/ 27 h 31"/>
                <a:gd name="T62" fmla="*/ 27 w 32"/>
                <a:gd name="T63" fmla="*/ 29 h 31"/>
                <a:gd name="T64" fmla="*/ 24 w 32"/>
                <a:gd name="T65" fmla="*/ 29 h 31"/>
                <a:gd name="T66" fmla="*/ 23 w 32"/>
                <a:gd name="T67" fmla="*/ 30 h 31"/>
                <a:gd name="T68" fmla="*/ 20 w 32"/>
                <a:gd name="T69" fmla="*/ 31 h 31"/>
                <a:gd name="T70" fmla="*/ 19 w 32"/>
                <a:gd name="T71" fmla="*/ 31 h 31"/>
                <a:gd name="T72" fmla="*/ 16 w 32"/>
                <a:gd name="T73" fmla="*/ 31 h 31"/>
                <a:gd name="T74" fmla="*/ 15 w 32"/>
                <a:gd name="T75" fmla="*/ 31 h 31"/>
                <a:gd name="T76" fmla="*/ 12 w 32"/>
                <a:gd name="T77" fmla="*/ 31 h 31"/>
                <a:gd name="T78" fmla="*/ 11 w 32"/>
                <a:gd name="T79" fmla="*/ 30 h 31"/>
                <a:gd name="T80" fmla="*/ 8 w 32"/>
                <a:gd name="T81" fmla="*/ 29 h 31"/>
                <a:gd name="T82" fmla="*/ 7 w 32"/>
                <a:gd name="T83" fmla="*/ 29 h 31"/>
                <a:gd name="T84" fmla="*/ 6 w 32"/>
                <a:gd name="T85" fmla="*/ 27 h 31"/>
                <a:gd name="T86" fmla="*/ 4 w 32"/>
                <a:gd name="T87" fmla="*/ 25 h 31"/>
                <a:gd name="T88" fmla="*/ 3 w 32"/>
                <a:gd name="T89" fmla="*/ 23 h 31"/>
                <a:gd name="T90" fmla="*/ 2 w 32"/>
                <a:gd name="T91" fmla="*/ 22 h 31"/>
                <a:gd name="T92" fmla="*/ 2 w 32"/>
                <a:gd name="T93" fmla="*/ 21 h 31"/>
                <a:gd name="T94" fmla="*/ 0 w 32"/>
                <a:gd name="T95" fmla="*/ 18 h 31"/>
                <a:gd name="T96" fmla="*/ 0 w 32"/>
                <a:gd name="T97" fmla="*/ 15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1">
                  <a:moveTo>
                    <a:pt x="0" y="15"/>
                  </a:moveTo>
                  <a:lnTo>
                    <a:pt x="0" y="14"/>
                  </a:lnTo>
                  <a:lnTo>
                    <a:pt x="2" y="11"/>
                  </a:lnTo>
                  <a:lnTo>
                    <a:pt x="2" y="10"/>
                  </a:lnTo>
                  <a:lnTo>
                    <a:pt x="3" y="7"/>
                  </a:lnTo>
                  <a:lnTo>
                    <a:pt x="4" y="6"/>
                  </a:lnTo>
                  <a:lnTo>
                    <a:pt x="6" y="5"/>
                  </a:lnTo>
                  <a:lnTo>
                    <a:pt x="7" y="3"/>
                  </a:lnTo>
                  <a:lnTo>
                    <a:pt x="8" y="2"/>
                  </a:lnTo>
                  <a:lnTo>
                    <a:pt x="11" y="1"/>
                  </a:lnTo>
                  <a:lnTo>
                    <a:pt x="12" y="1"/>
                  </a:lnTo>
                  <a:lnTo>
                    <a:pt x="15" y="0"/>
                  </a:lnTo>
                  <a:lnTo>
                    <a:pt x="16" y="0"/>
                  </a:lnTo>
                  <a:lnTo>
                    <a:pt x="19" y="0"/>
                  </a:lnTo>
                  <a:lnTo>
                    <a:pt x="20" y="1"/>
                  </a:lnTo>
                  <a:lnTo>
                    <a:pt x="23" y="1"/>
                  </a:lnTo>
                  <a:lnTo>
                    <a:pt x="24" y="2"/>
                  </a:lnTo>
                  <a:lnTo>
                    <a:pt x="27" y="3"/>
                  </a:lnTo>
                  <a:lnTo>
                    <a:pt x="28" y="5"/>
                  </a:lnTo>
                  <a:lnTo>
                    <a:pt x="29" y="6"/>
                  </a:lnTo>
                  <a:lnTo>
                    <a:pt x="31" y="7"/>
                  </a:lnTo>
                  <a:lnTo>
                    <a:pt x="31" y="10"/>
                  </a:lnTo>
                  <a:lnTo>
                    <a:pt x="32" y="11"/>
                  </a:lnTo>
                  <a:lnTo>
                    <a:pt x="32" y="14"/>
                  </a:lnTo>
                  <a:lnTo>
                    <a:pt x="32" y="15"/>
                  </a:lnTo>
                  <a:lnTo>
                    <a:pt x="32" y="18"/>
                  </a:lnTo>
                  <a:lnTo>
                    <a:pt x="32" y="21"/>
                  </a:lnTo>
                  <a:lnTo>
                    <a:pt x="31" y="22"/>
                  </a:lnTo>
                  <a:lnTo>
                    <a:pt x="31" y="23"/>
                  </a:lnTo>
                  <a:lnTo>
                    <a:pt x="29" y="25"/>
                  </a:lnTo>
                  <a:lnTo>
                    <a:pt x="28" y="27"/>
                  </a:lnTo>
                  <a:lnTo>
                    <a:pt x="27" y="29"/>
                  </a:lnTo>
                  <a:lnTo>
                    <a:pt x="24" y="29"/>
                  </a:lnTo>
                  <a:lnTo>
                    <a:pt x="23" y="30"/>
                  </a:lnTo>
                  <a:lnTo>
                    <a:pt x="20" y="31"/>
                  </a:lnTo>
                  <a:lnTo>
                    <a:pt x="19" y="31"/>
                  </a:lnTo>
                  <a:lnTo>
                    <a:pt x="16" y="31"/>
                  </a:lnTo>
                  <a:lnTo>
                    <a:pt x="15" y="31"/>
                  </a:lnTo>
                  <a:lnTo>
                    <a:pt x="12" y="31"/>
                  </a:lnTo>
                  <a:lnTo>
                    <a:pt x="11" y="30"/>
                  </a:lnTo>
                  <a:lnTo>
                    <a:pt x="8" y="29"/>
                  </a:lnTo>
                  <a:lnTo>
                    <a:pt x="7" y="29"/>
                  </a:lnTo>
                  <a:lnTo>
                    <a:pt x="6" y="27"/>
                  </a:lnTo>
                  <a:lnTo>
                    <a:pt x="4" y="25"/>
                  </a:lnTo>
                  <a:lnTo>
                    <a:pt x="3" y="23"/>
                  </a:lnTo>
                  <a:lnTo>
                    <a:pt x="2" y="22"/>
                  </a:lnTo>
                  <a:lnTo>
                    <a:pt x="2" y="21"/>
                  </a:lnTo>
                  <a:lnTo>
                    <a:pt x="0" y="18"/>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5" name="Freeform 712"/>
            <p:cNvSpPr>
              <a:spLocks/>
            </p:cNvSpPr>
            <p:nvPr userDrawn="1"/>
          </p:nvSpPr>
          <p:spPr bwMode="auto">
            <a:xfrm>
              <a:off x="5358" y="59"/>
              <a:ext cx="32" cy="31"/>
            </a:xfrm>
            <a:custGeom>
              <a:avLst/>
              <a:gdLst>
                <a:gd name="T0" fmla="*/ 32 w 32"/>
                <a:gd name="T1" fmla="*/ 16 h 31"/>
                <a:gd name="T2" fmla="*/ 32 w 32"/>
                <a:gd name="T3" fmla="*/ 14 h 31"/>
                <a:gd name="T4" fmla="*/ 32 w 32"/>
                <a:gd name="T5" fmla="*/ 12 h 31"/>
                <a:gd name="T6" fmla="*/ 30 w 32"/>
                <a:gd name="T7" fmla="*/ 10 h 31"/>
                <a:gd name="T8" fmla="*/ 29 w 32"/>
                <a:gd name="T9" fmla="*/ 8 h 31"/>
                <a:gd name="T10" fmla="*/ 29 w 32"/>
                <a:gd name="T11" fmla="*/ 6 h 31"/>
                <a:gd name="T12" fmla="*/ 26 w 32"/>
                <a:gd name="T13" fmla="*/ 4 h 31"/>
                <a:gd name="T14" fmla="*/ 25 w 32"/>
                <a:gd name="T15" fmla="*/ 3 h 31"/>
                <a:gd name="T16" fmla="*/ 24 w 32"/>
                <a:gd name="T17" fmla="*/ 2 h 31"/>
                <a:gd name="T18" fmla="*/ 22 w 32"/>
                <a:gd name="T19" fmla="*/ 2 h 31"/>
                <a:gd name="T20" fmla="*/ 20 w 32"/>
                <a:gd name="T21" fmla="*/ 0 h 31"/>
                <a:gd name="T22" fmla="*/ 19 w 32"/>
                <a:gd name="T23" fmla="*/ 0 h 31"/>
                <a:gd name="T24" fmla="*/ 16 w 32"/>
                <a:gd name="T25" fmla="*/ 0 h 31"/>
                <a:gd name="T26" fmla="*/ 13 w 32"/>
                <a:gd name="T27" fmla="*/ 0 h 31"/>
                <a:gd name="T28" fmla="*/ 12 w 32"/>
                <a:gd name="T29" fmla="*/ 0 h 31"/>
                <a:gd name="T30" fmla="*/ 9 w 32"/>
                <a:gd name="T31" fmla="*/ 2 h 31"/>
                <a:gd name="T32" fmla="*/ 8 w 32"/>
                <a:gd name="T33" fmla="*/ 2 h 31"/>
                <a:gd name="T34" fmla="*/ 7 w 32"/>
                <a:gd name="T35" fmla="*/ 3 h 31"/>
                <a:gd name="T36" fmla="*/ 5 w 32"/>
                <a:gd name="T37" fmla="*/ 4 h 31"/>
                <a:gd name="T38" fmla="*/ 4 w 32"/>
                <a:gd name="T39" fmla="*/ 6 h 31"/>
                <a:gd name="T40" fmla="*/ 3 w 32"/>
                <a:gd name="T41" fmla="*/ 8 h 31"/>
                <a:gd name="T42" fmla="*/ 1 w 32"/>
                <a:gd name="T43" fmla="*/ 10 h 31"/>
                <a:gd name="T44" fmla="*/ 0 w 32"/>
                <a:gd name="T45" fmla="*/ 12 h 31"/>
                <a:gd name="T46" fmla="*/ 0 w 32"/>
                <a:gd name="T47" fmla="*/ 14 h 31"/>
                <a:gd name="T48" fmla="*/ 0 w 32"/>
                <a:gd name="T49" fmla="*/ 16 h 31"/>
                <a:gd name="T50" fmla="*/ 0 w 32"/>
                <a:gd name="T51" fmla="*/ 19 h 31"/>
                <a:gd name="T52" fmla="*/ 0 w 32"/>
                <a:gd name="T53" fmla="*/ 20 h 31"/>
                <a:gd name="T54" fmla="*/ 1 w 32"/>
                <a:gd name="T55" fmla="*/ 23 h 31"/>
                <a:gd name="T56" fmla="*/ 3 w 32"/>
                <a:gd name="T57" fmla="*/ 24 h 31"/>
                <a:gd name="T58" fmla="*/ 4 w 32"/>
                <a:gd name="T59" fmla="*/ 25 h 31"/>
                <a:gd name="T60" fmla="*/ 5 w 32"/>
                <a:gd name="T61" fmla="*/ 28 h 31"/>
                <a:gd name="T62" fmla="*/ 7 w 32"/>
                <a:gd name="T63" fmla="*/ 29 h 31"/>
                <a:gd name="T64" fmla="*/ 8 w 32"/>
                <a:gd name="T65" fmla="*/ 29 h 31"/>
                <a:gd name="T66" fmla="*/ 9 w 32"/>
                <a:gd name="T67" fmla="*/ 31 h 31"/>
                <a:gd name="T68" fmla="*/ 12 w 32"/>
                <a:gd name="T69" fmla="*/ 31 h 31"/>
                <a:gd name="T70" fmla="*/ 13 w 32"/>
                <a:gd name="T71" fmla="*/ 31 h 31"/>
                <a:gd name="T72" fmla="*/ 16 w 32"/>
                <a:gd name="T73" fmla="*/ 31 h 31"/>
                <a:gd name="T74" fmla="*/ 19 w 32"/>
                <a:gd name="T75" fmla="*/ 31 h 31"/>
                <a:gd name="T76" fmla="*/ 20 w 32"/>
                <a:gd name="T77" fmla="*/ 31 h 31"/>
                <a:gd name="T78" fmla="*/ 22 w 32"/>
                <a:gd name="T79" fmla="*/ 31 h 31"/>
                <a:gd name="T80" fmla="*/ 24 w 32"/>
                <a:gd name="T81" fmla="*/ 29 h 31"/>
                <a:gd name="T82" fmla="*/ 25 w 32"/>
                <a:gd name="T83" fmla="*/ 29 h 31"/>
                <a:gd name="T84" fmla="*/ 26 w 32"/>
                <a:gd name="T85" fmla="*/ 28 h 31"/>
                <a:gd name="T86" fmla="*/ 29 w 32"/>
                <a:gd name="T87" fmla="*/ 25 h 31"/>
                <a:gd name="T88" fmla="*/ 29 w 32"/>
                <a:gd name="T89" fmla="*/ 24 h 31"/>
                <a:gd name="T90" fmla="*/ 30 w 32"/>
                <a:gd name="T91" fmla="*/ 23 h 31"/>
                <a:gd name="T92" fmla="*/ 32 w 32"/>
                <a:gd name="T93" fmla="*/ 20 h 31"/>
                <a:gd name="T94" fmla="*/ 32 w 32"/>
                <a:gd name="T95" fmla="*/ 19 h 31"/>
                <a:gd name="T96" fmla="*/ 32 w 32"/>
                <a:gd name="T97" fmla="*/ 16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1">
                  <a:moveTo>
                    <a:pt x="32" y="16"/>
                  </a:moveTo>
                  <a:lnTo>
                    <a:pt x="32" y="14"/>
                  </a:lnTo>
                  <a:lnTo>
                    <a:pt x="32" y="12"/>
                  </a:lnTo>
                  <a:lnTo>
                    <a:pt x="30" y="10"/>
                  </a:lnTo>
                  <a:lnTo>
                    <a:pt x="29" y="8"/>
                  </a:lnTo>
                  <a:lnTo>
                    <a:pt x="29" y="6"/>
                  </a:lnTo>
                  <a:lnTo>
                    <a:pt x="26" y="4"/>
                  </a:lnTo>
                  <a:lnTo>
                    <a:pt x="25" y="3"/>
                  </a:lnTo>
                  <a:lnTo>
                    <a:pt x="24" y="2"/>
                  </a:lnTo>
                  <a:lnTo>
                    <a:pt x="22" y="2"/>
                  </a:lnTo>
                  <a:lnTo>
                    <a:pt x="20" y="0"/>
                  </a:lnTo>
                  <a:lnTo>
                    <a:pt x="19" y="0"/>
                  </a:lnTo>
                  <a:lnTo>
                    <a:pt x="16" y="0"/>
                  </a:lnTo>
                  <a:lnTo>
                    <a:pt x="13" y="0"/>
                  </a:lnTo>
                  <a:lnTo>
                    <a:pt x="12" y="0"/>
                  </a:lnTo>
                  <a:lnTo>
                    <a:pt x="9" y="2"/>
                  </a:lnTo>
                  <a:lnTo>
                    <a:pt x="8" y="2"/>
                  </a:lnTo>
                  <a:lnTo>
                    <a:pt x="7" y="3"/>
                  </a:lnTo>
                  <a:lnTo>
                    <a:pt x="5" y="4"/>
                  </a:lnTo>
                  <a:lnTo>
                    <a:pt x="4" y="6"/>
                  </a:lnTo>
                  <a:lnTo>
                    <a:pt x="3" y="8"/>
                  </a:lnTo>
                  <a:lnTo>
                    <a:pt x="1" y="10"/>
                  </a:lnTo>
                  <a:lnTo>
                    <a:pt x="0" y="12"/>
                  </a:lnTo>
                  <a:lnTo>
                    <a:pt x="0" y="14"/>
                  </a:lnTo>
                  <a:lnTo>
                    <a:pt x="0" y="16"/>
                  </a:lnTo>
                  <a:lnTo>
                    <a:pt x="0" y="19"/>
                  </a:lnTo>
                  <a:lnTo>
                    <a:pt x="0" y="20"/>
                  </a:lnTo>
                  <a:lnTo>
                    <a:pt x="1" y="23"/>
                  </a:lnTo>
                  <a:lnTo>
                    <a:pt x="3" y="24"/>
                  </a:lnTo>
                  <a:lnTo>
                    <a:pt x="4" y="25"/>
                  </a:lnTo>
                  <a:lnTo>
                    <a:pt x="5" y="28"/>
                  </a:lnTo>
                  <a:lnTo>
                    <a:pt x="7" y="29"/>
                  </a:lnTo>
                  <a:lnTo>
                    <a:pt x="8" y="29"/>
                  </a:lnTo>
                  <a:lnTo>
                    <a:pt x="9" y="31"/>
                  </a:lnTo>
                  <a:lnTo>
                    <a:pt x="12" y="31"/>
                  </a:lnTo>
                  <a:lnTo>
                    <a:pt x="13" y="31"/>
                  </a:lnTo>
                  <a:lnTo>
                    <a:pt x="16" y="31"/>
                  </a:lnTo>
                  <a:lnTo>
                    <a:pt x="19" y="31"/>
                  </a:lnTo>
                  <a:lnTo>
                    <a:pt x="20" y="31"/>
                  </a:lnTo>
                  <a:lnTo>
                    <a:pt x="22" y="31"/>
                  </a:lnTo>
                  <a:lnTo>
                    <a:pt x="24" y="29"/>
                  </a:lnTo>
                  <a:lnTo>
                    <a:pt x="25" y="29"/>
                  </a:lnTo>
                  <a:lnTo>
                    <a:pt x="26" y="28"/>
                  </a:lnTo>
                  <a:lnTo>
                    <a:pt x="29" y="25"/>
                  </a:lnTo>
                  <a:lnTo>
                    <a:pt x="29" y="24"/>
                  </a:lnTo>
                  <a:lnTo>
                    <a:pt x="30" y="23"/>
                  </a:lnTo>
                  <a:lnTo>
                    <a:pt x="32" y="20"/>
                  </a:lnTo>
                  <a:lnTo>
                    <a:pt x="32" y="19"/>
                  </a:lnTo>
                  <a:lnTo>
                    <a:pt x="3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6" name="Freeform 713"/>
            <p:cNvSpPr>
              <a:spLocks/>
            </p:cNvSpPr>
            <p:nvPr userDrawn="1"/>
          </p:nvSpPr>
          <p:spPr bwMode="auto">
            <a:xfrm>
              <a:off x="5278" y="356"/>
              <a:ext cx="31" cy="32"/>
            </a:xfrm>
            <a:custGeom>
              <a:avLst/>
              <a:gdLst>
                <a:gd name="T0" fmla="*/ 31 w 31"/>
                <a:gd name="T1" fmla="*/ 16 h 32"/>
                <a:gd name="T2" fmla="*/ 31 w 31"/>
                <a:gd name="T3" fmla="*/ 15 h 32"/>
                <a:gd name="T4" fmla="*/ 30 w 31"/>
                <a:gd name="T5" fmla="*/ 12 h 32"/>
                <a:gd name="T6" fmla="*/ 30 w 31"/>
                <a:gd name="T7" fmla="*/ 11 h 32"/>
                <a:gd name="T8" fmla="*/ 29 w 31"/>
                <a:gd name="T9" fmla="*/ 9 h 32"/>
                <a:gd name="T10" fmla="*/ 29 w 31"/>
                <a:gd name="T11" fmla="*/ 7 h 32"/>
                <a:gd name="T12" fmla="*/ 26 w 31"/>
                <a:gd name="T13" fmla="*/ 5 h 32"/>
                <a:gd name="T14" fmla="*/ 25 w 31"/>
                <a:gd name="T15" fmla="*/ 4 h 32"/>
                <a:gd name="T16" fmla="*/ 24 w 31"/>
                <a:gd name="T17" fmla="*/ 3 h 32"/>
                <a:gd name="T18" fmla="*/ 22 w 31"/>
                <a:gd name="T19" fmla="*/ 3 h 32"/>
                <a:gd name="T20" fmla="*/ 20 w 31"/>
                <a:gd name="T21" fmla="*/ 1 h 32"/>
                <a:gd name="T22" fmla="*/ 18 w 31"/>
                <a:gd name="T23" fmla="*/ 1 h 32"/>
                <a:gd name="T24" fmla="*/ 16 w 31"/>
                <a:gd name="T25" fmla="*/ 0 h 32"/>
                <a:gd name="T26" fmla="*/ 13 w 31"/>
                <a:gd name="T27" fmla="*/ 1 h 32"/>
                <a:gd name="T28" fmla="*/ 12 w 31"/>
                <a:gd name="T29" fmla="*/ 1 h 32"/>
                <a:gd name="T30" fmla="*/ 9 w 31"/>
                <a:gd name="T31" fmla="*/ 3 h 32"/>
                <a:gd name="T32" fmla="*/ 8 w 31"/>
                <a:gd name="T33" fmla="*/ 3 h 32"/>
                <a:gd name="T34" fmla="*/ 5 w 31"/>
                <a:gd name="T35" fmla="*/ 4 h 32"/>
                <a:gd name="T36" fmla="*/ 4 w 31"/>
                <a:gd name="T37" fmla="*/ 5 h 32"/>
                <a:gd name="T38" fmla="*/ 3 w 31"/>
                <a:gd name="T39" fmla="*/ 7 h 32"/>
                <a:gd name="T40" fmla="*/ 1 w 31"/>
                <a:gd name="T41" fmla="*/ 9 h 32"/>
                <a:gd name="T42" fmla="*/ 1 w 31"/>
                <a:gd name="T43" fmla="*/ 11 h 32"/>
                <a:gd name="T44" fmla="*/ 0 w 31"/>
                <a:gd name="T45" fmla="*/ 12 h 32"/>
                <a:gd name="T46" fmla="*/ 0 w 31"/>
                <a:gd name="T47" fmla="*/ 15 h 32"/>
                <a:gd name="T48" fmla="*/ 0 w 31"/>
                <a:gd name="T49" fmla="*/ 16 h 32"/>
                <a:gd name="T50" fmla="*/ 0 w 31"/>
                <a:gd name="T51" fmla="*/ 19 h 32"/>
                <a:gd name="T52" fmla="*/ 0 w 31"/>
                <a:gd name="T53" fmla="*/ 21 h 32"/>
                <a:gd name="T54" fmla="*/ 1 w 31"/>
                <a:gd name="T55" fmla="*/ 23 h 32"/>
                <a:gd name="T56" fmla="*/ 1 w 31"/>
                <a:gd name="T57" fmla="*/ 25 h 32"/>
                <a:gd name="T58" fmla="*/ 3 w 31"/>
                <a:gd name="T59" fmla="*/ 27 h 32"/>
                <a:gd name="T60" fmla="*/ 4 w 31"/>
                <a:gd name="T61" fmla="*/ 28 h 32"/>
                <a:gd name="T62" fmla="*/ 5 w 31"/>
                <a:gd name="T63" fmla="*/ 29 h 32"/>
                <a:gd name="T64" fmla="*/ 8 w 31"/>
                <a:gd name="T65" fmla="*/ 31 h 32"/>
                <a:gd name="T66" fmla="*/ 9 w 31"/>
                <a:gd name="T67" fmla="*/ 32 h 32"/>
                <a:gd name="T68" fmla="*/ 12 w 31"/>
                <a:gd name="T69" fmla="*/ 32 h 32"/>
                <a:gd name="T70" fmla="*/ 13 w 31"/>
                <a:gd name="T71" fmla="*/ 32 h 32"/>
                <a:gd name="T72" fmla="*/ 16 w 31"/>
                <a:gd name="T73" fmla="*/ 32 h 32"/>
                <a:gd name="T74" fmla="*/ 18 w 31"/>
                <a:gd name="T75" fmla="*/ 32 h 32"/>
                <a:gd name="T76" fmla="*/ 20 w 31"/>
                <a:gd name="T77" fmla="*/ 32 h 32"/>
                <a:gd name="T78" fmla="*/ 22 w 31"/>
                <a:gd name="T79" fmla="*/ 32 h 32"/>
                <a:gd name="T80" fmla="*/ 24 w 31"/>
                <a:gd name="T81" fmla="*/ 31 h 32"/>
                <a:gd name="T82" fmla="*/ 25 w 31"/>
                <a:gd name="T83" fmla="*/ 29 h 32"/>
                <a:gd name="T84" fmla="*/ 26 w 31"/>
                <a:gd name="T85" fmla="*/ 28 h 32"/>
                <a:gd name="T86" fmla="*/ 29 w 31"/>
                <a:gd name="T87" fmla="*/ 27 h 32"/>
                <a:gd name="T88" fmla="*/ 29 w 31"/>
                <a:gd name="T89" fmla="*/ 25 h 32"/>
                <a:gd name="T90" fmla="*/ 30 w 31"/>
                <a:gd name="T91" fmla="*/ 23 h 32"/>
                <a:gd name="T92" fmla="*/ 30 w 31"/>
                <a:gd name="T93" fmla="*/ 21 h 32"/>
                <a:gd name="T94" fmla="*/ 31 w 31"/>
                <a:gd name="T95" fmla="*/ 19 h 32"/>
                <a:gd name="T96" fmla="*/ 31 w 31"/>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2">
                  <a:moveTo>
                    <a:pt x="31" y="16"/>
                  </a:moveTo>
                  <a:lnTo>
                    <a:pt x="31" y="15"/>
                  </a:lnTo>
                  <a:lnTo>
                    <a:pt x="30" y="12"/>
                  </a:lnTo>
                  <a:lnTo>
                    <a:pt x="30" y="11"/>
                  </a:lnTo>
                  <a:lnTo>
                    <a:pt x="29" y="9"/>
                  </a:lnTo>
                  <a:lnTo>
                    <a:pt x="29" y="7"/>
                  </a:lnTo>
                  <a:lnTo>
                    <a:pt x="26" y="5"/>
                  </a:lnTo>
                  <a:lnTo>
                    <a:pt x="25" y="4"/>
                  </a:lnTo>
                  <a:lnTo>
                    <a:pt x="24" y="3"/>
                  </a:lnTo>
                  <a:lnTo>
                    <a:pt x="22" y="3"/>
                  </a:lnTo>
                  <a:lnTo>
                    <a:pt x="20" y="1"/>
                  </a:lnTo>
                  <a:lnTo>
                    <a:pt x="18" y="1"/>
                  </a:lnTo>
                  <a:lnTo>
                    <a:pt x="16" y="0"/>
                  </a:lnTo>
                  <a:lnTo>
                    <a:pt x="13" y="1"/>
                  </a:lnTo>
                  <a:lnTo>
                    <a:pt x="12" y="1"/>
                  </a:lnTo>
                  <a:lnTo>
                    <a:pt x="9" y="3"/>
                  </a:lnTo>
                  <a:lnTo>
                    <a:pt x="8" y="3"/>
                  </a:lnTo>
                  <a:lnTo>
                    <a:pt x="5" y="4"/>
                  </a:lnTo>
                  <a:lnTo>
                    <a:pt x="4" y="5"/>
                  </a:lnTo>
                  <a:lnTo>
                    <a:pt x="3" y="7"/>
                  </a:lnTo>
                  <a:lnTo>
                    <a:pt x="1" y="9"/>
                  </a:lnTo>
                  <a:lnTo>
                    <a:pt x="1" y="11"/>
                  </a:lnTo>
                  <a:lnTo>
                    <a:pt x="0" y="12"/>
                  </a:lnTo>
                  <a:lnTo>
                    <a:pt x="0" y="15"/>
                  </a:lnTo>
                  <a:lnTo>
                    <a:pt x="0" y="16"/>
                  </a:lnTo>
                  <a:lnTo>
                    <a:pt x="0" y="19"/>
                  </a:lnTo>
                  <a:lnTo>
                    <a:pt x="0" y="21"/>
                  </a:lnTo>
                  <a:lnTo>
                    <a:pt x="1" y="23"/>
                  </a:lnTo>
                  <a:lnTo>
                    <a:pt x="1" y="25"/>
                  </a:lnTo>
                  <a:lnTo>
                    <a:pt x="3" y="27"/>
                  </a:lnTo>
                  <a:lnTo>
                    <a:pt x="4" y="28"/>
                  </a:lnTo>
                  <a:lnTo>
                    <a:pt x="5" y="29"/>
                  </a:lnTo>
                  <a:lnTo>
                    <a:pt x="8" y="31"/>
                  </a:lnTo>
                  <a:lnTo>
                    <a:pt x="9" y="32"/>
                  </a:lnTo>
                  <a:lnTo>
                    <a:pt x="12" y="32"/>
                  </a:lnTo>
                  <a:lnTo>
                    <a:pt x="13" y="32"/>
                  </a:lnTo>
                  <a:lnTo>
                    <a:pt x="16" y="32"/>
                  </a:lnTo>
                  <a:lnTo>
                    <a:pt x="18" y="32"/>
                  </a:lnTo>
                  <a:lnTo>
                    <a:pt x="20" y="32"/>
                  </a:lnTo>
                  <a:lnTo>
                    <a:pt x="22" y="32"/>
                  </a:lnTo>
                  <a:lnTo>
                    <a:pt x="24" y="31"/>
                  </a:lnTo>
                  <a:lnTo>
                    <a:pt x="25" y="29"/>
                  </a:lnTo>
                  <a:lnTo>
                    <a:pt x="26" y="28"/>
                  </a:lnTo>
                  <a:lnTo>
                    <a:pt x="29" y="27"/>
                  </a:lnTo>
                  <a:lnTo>
                    <a:pt x="29" y="25"/>
                  </a:lnTo>
                  <a:lnTo>
                    <a:pt x="30" y="23"/>
                  </a:lnTo>
                  <a:lnTo>
                    <a:pt x="30" y="21"/>
                  </a:lnTo>
                  <a:lnTo>
                    <a:pt x="31" y="19"/>
                  </a:lnTo>
                  <a:lnTo>
                    <a:pt x="3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7" name="Freeform 714"/>
            <p:cNvSpPr>
              <a:spLocks/>
            </p:cNvSpPr>
            <p:nvPr userDrawn="1"/>
          </p:nvSpPr>
          <p:spPr bwMode="auto">
            <a:xfrm>
              <a:off x="5336" y="54"/>
              <a:ext cx="67" cy="157"/>
            </a:xfrm>
            <a:custGeom>
              <a:avLst/>
              <a:gdLst>
                <a:gd name="T0" fmla="*/ 14 w 67"/>
                <a:gd name="T1" fmla="*/ 157 h 157"/>
                <a:gd name="T2" fmla="*/ 14 w 67"/>
                <a:gd name="T3" fmla="*/ 157 h 157"/>
                <a:gd name="T4" fmla="*/ 20 w 67"/>
                <a:gd name="T5" fmla="*/ 106 h 157"/>
                <a:gd name="T6" fmla="*/ 25 w 67"/>
                <a:gd name="T7" fmla="*/ 62 h 157"/>
                <a:gd name="T8" fmla="*/ 27 w 67"/>
                <a:gd name="T9" fmla="*/ 53 h 157"/>
                <a:gd name="T10" fmla="*/ 30 w 67"/>
                <a:gd name="T11" fmla="*/ 45 h 157"/>
                <a:gd name="T12" fmla="*/ 33 w 67"/>
                <a:gd name="T13" fmla="*/ 37 h 157"/>
                <a:gd name="T14" fmla="*/ 38 w 67"/>
                <a:gd name="T15" fmla="*/ 32 h 157"/>
                <a:gd name="T16" fmla="*/ 43 w 67"/>
                <a:gd name="T17" fmla="*/ 26 h 157"/>
                <a:gd name="T18" fmla="*/ 48 w 67"/>
                <a:gd name="T19" fmla="*/ 21 h 157"/>
                <a:gd name="T20" fmla="*/ 56 w 67"/>
                <a:gd name="T21" fmla="*/ 19 h 157"/>
                <a:gd name="T22" fmla="*/ 67 w 67"/>
                <a:gd name="T23" fmla="*/ 16 h 157"/>
                <a:gd name="T24" fmla="*/ 63 w 67"/>
                <a:gd name="T25" fmla="*/ 0 h 157"/>
                <a:gd name="T26" fmla="*/ 51 w 67"/>
                <a:gd name="T27" fmla="*/ 4 h 157"/>
                <a:gd name="T28" fmla="*/ 42 w 67"/>
                <a:gd name="T29" fmla="*/ 8 h 157"/>
                <a:gd name="T30" fmla="*/ 33 w 67"/>
                <a:gd name="T31" fmla="*/ 15 h 157"/>
                <a:gd name="T32" fmla="*/ 26 w 67"/>
                <a:gd name="T33" fmla="*/ 21 h 157"/>
                <a:gd name="T34" fmla="*/ 20 w 67"/>
                <a:gd name="T35" fmla="*/ 30 h 157"/>
                <a:gd name="T36" fmla="*/ 16 w 67"/>
                <a:gd name="T37" fmla="*/ 38 h 157"/>
                <a:gd name="T38" fmla="*/ 12 w 67"/>
                <a:gd name="T39" fmla="*/ 49 h 157"/>
                <a:gd name="T40" fmla="*/ 9 w 67"/>
                <a:gd name="T41" fmla="*/ 59 h 157"/>
                <a:gd name="T42" fmla="*/ 4 w 67"/>
                <a:gd name="T43" fmla="*/ 104 h 157"/>
                <a:gd name="T44" fmla="*/ 0 w 67"/>
                <a:gd name="T45" fmla="*/ 154 h 157"/>
                <a:gd name="T46" fmla="*/ 0 w 67"/>
                <a:gd name="T47" fmla="*/ 154 h 157"/>
                <a:gd name="T48" fmla="*/ 14 w 67"/>
                <a:gd name="T49" fmla="*/ 157 h 1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7" h="157">
                  <a:moveTo>
                    <a:pt x="14" y="157"/>
                  </a:moveTo>
                  <a:lnTo>
                    <a:pt x="14" y="157"/>
                  </a:lnTo>
                  <a:lnTo>
                    <a:pt x="20" y="106"/>
                  </a:lnTo>
                  <a:lnTo>
                    <a:pt x="25" y="62"/>
                  </a:lnTo>
                  <a:lnTo>
                    <a:pt x="27" y="53"/>
                  </a:lnTo>
                  <a:lnTo>
                    <a:pt x="30" y="45"/>
                  </a:lnTo>
                  <a:lnTo>
                    <a:pt x="33" y="37"/>
                  </a:lnTo>
                  <a:lnTo>
                    <a:pt x="38" y="32"/>
                  </a:lnTo>
                  <a:lnTo>
                    <a:pt x="43" y="26"/>
                  </a:lnTo>
                  <a:lnTo>
                    <a:pt x="48" y="21"/>
                  </a:lnTo>
                  <a:lnTo>
                    <a:pt x="56" y="19"/>
                  </a:lnTo>
                  <a:lnTo>
                    <a:pt x="67" y="16"/>
                  </a:lnTo>
                  <a:lnTo>
                    <a:pt x="63" y="0"/>
                  </a:lnTo>
                  <a:lnTo>
                    <a:pt x="51" y="4"/>
                  </a:lnTo>
                  <a:lnTo>
                    <a:pt x="42" y="8"/>
                  </a:lnTo>
                  <a:lnTo>
                    <a:pt x="33" y="15"/>
                  </a:lnTo>
                  <a:lnTo>
                    <a:pt x="26" y="21"/>
                  </a:lnTo>
                  <a:lnTo>
                    <a:pt x="20" y="30"/>
                  </a:lnTo>
                  <a:lnTo>
                    <a:pt x="16" y="38"/>
                  </a:lnTo>
                  <a:lnTo>
                    <a:pt x="12" y="49"/>
                  </a:lnTo>
                  <a:lnTo>
                    <a:pt x="9" y="59"/>
                  </a:lnTo>
                  <a:lnTo>
                    <a:pt x="4" y="104"/>
                  </a:lnTo>
                  <a:lnTo>
                    <a:pt x="0" y="154"/>
                  </a:lnTo>
                  <a:lnTo>
                    <a:pt x="14" y="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8" name="Freeform 715"/>
            <p:cNvSpPr>
              <a:spLocks/>
            </p:cNvSpPr>
            <p:nvPr userDrawn="1"/>
          </p:nvSpPr>
          <p:spPr bwMode="auto">
            <a:xfrm>
              <a:off x="5332" y="208"/>
              <a:ext cx="18" cy="22"/>
            </a:xfrm>
            <a:custGeom>
              <a:avLst/>
              <a:gdLst>
                <a:gd name="T0" fmla="*/ 0 w 18"/>
                <a:gd name="T1" fmla="*/ 20 h 22"/>
                <a:gd name="T2" fmla="*/ 16 w 18"/>
                <a:gd name="T3" fmla="*/ 22 h 22"/>
                <a:gd name="T4" fmla="*/ 18 w 18"/>
                <a:gd name="T5" fmla="*/ 3 h 22"/>
                <a:gd name="T6" fmla="*/ 4 w 18"/>
                <a:gd name="T7" fmla="*/ 0 h 22"/>
                <a:gd name="T8" fmla="*/ 0 w 18"/>
                <a:gd name="T9" fmla="*/ 20 h 22"/>
                <a:gd name="T10" fmla="*/ 0 w 18"/>
                <a:gd name="T11" fmla="*/ 2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2">
                  <a:moveTo>
                    <a:pt x="0" y="20"/>
                  </a:moveTo>
                  <a:lnTo>
                    <a:pt x="16" y="22"/>
                  </a:lnTo>
                  <a:lnTo>
                    <a:pt x="18" y="3"/>
                  </a:lnTo>
                  <a:lnTo>
                    <a:pt x="4" y="0"/>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9" name="Freeform 716"/>
            <p:cNvSpPr>
              <a:spLocks/>
            </p:cNvSpPr>
            <p:nvPr userDrawn="1"/>
          </p:nvSpPr>
          <p:spPr bwMode="auto">
            <a:xfrm>
              <a:off x="5269" y="228"/>
              <a:ext cx="79" cy="156"/>
            </a:xfrm>
            <a:custGeom>
              <a:avLst/>
              <a:gdLst>
                <a:gd name="T0" fmla="*/ 0 w 79"/>
                <a:gd name="T1" fmla="*/ 156 h 156"/>
                <a:gd name="T2" fmla="*/ 13 w 79"/>
                <a:gd name="T3" fmla="*/ 156 h 156"/>
                <a:gd name="T4" fmla="*/ 23 w 79"/>
                <a:gd name="T5" fmla="*/ 152 h 156"/>
                <a:gd name="T6" fmla="*/ 34 w 79"/>
                <a:gd name="T7" fmla="*/ 148 h 156"/>
                <a:gd name="T8" fmla="*/ 43 w 79"/>
                <a:gd name="T9" fmla="*/ 141 h 156"/>
                <a:gd name="T10" fmla="*/ 50 w 79"/>
                <a:gd name="T11" fmla="*/ 133 h 156"/>
                <a:gd name="T12" fmla="*/ 55 w 79"/>
                <a:gd name="T13" fmla="*/ 124 h 156"/>
                <a:gd name="T14" fmla="*/ 60 w 79"/>
                <a:gd name="T15" fmla="*/ 115 h 156"/>
                <a:gd name="T16" fmla="*/ 63 w 79"/>
                <a:gd name="T17" fmla="*/ 103 h 156"/>
                <a:gd name="T18" fmla="*/ 72 w 79"/>
                <a:gd name="T19" fmla="*/ 56 h 156"/>
                <a:gd name="T20" fmla="*/ 79 w 79"/>
                <a:gd name="T21" fmla="*/ 2 h 156"/>
                <a:gd name="T22" fmla="*/ 63 w 79"/>
                <a:gd name="T23" fmla="*/ 0 h 156"/>
                <a:gd name="T24" fmla="*/ 56 w 79"/>
                <a:gd name="T25" fmla="*/ 53 h 156"/>
                <a:gd name="T26" fmla="*/ 48 w 79"/>
                <a:gd name="T27" fmla="*/ 100 h 156"/>
                <a:gd name="T28" fmla="*/ 46 w 79"/>
                <a:gd name="T29" fmla="*/ 110 h 156"/>
                <a:gd name="T30" fmla="*/ 42 w 79"/>
                <a:gd name="T31" fmla="*/ 118 h 156"/>
                <a:gd name="T32" fmla="*/ 38 w 79"/>
                <a:gd name="T33" fmla="*/ 124 h 156"/>
                <a:gd name="T34" fmla="*/ 33 w 79"/>
                <a:gd name="T35" fmla="*/ 131 h 156"/>
                <a:gd name="T36" fmla="*/ 26 w 79"/>
                <a:gd name="T37" fmla="*/ 135 h 156"/>
                <a:gd name="T38" fmla="*/ 19 w 79"/>
                <a:gd name="T39" fmla="*/ 137 h 156"/>
                <a:gd name="T40" fmla="*/ 10 w 79"/>
                <a:gd name="T41" fmla="*/ 140 h 156"/>
                <a:gd name="T42" fmla="*/ 0 w 79"/>
                <a:gd name="T43" fmla="*/ 141 h 156"/>
                <a:gd name="T44" fmla="*/ 0 w 79"/>
                <a:gd name="T45" fmla="*/ 156 h 1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9" h="156">
                  <a:moveTo>
                    <a:pt x="0" y="156"/>
                  </a:moveTo>
                  <a:lnTo>
                    <a:pt x="13" y="156"/>
                  </a:lnTo>
                  <a:lnTo>
                    <a:pt x="23" y="152"/>
                  </a:lnTo>
                  <a:lnTo>
                    <a:pt x="34" y="148"/>
                  </a:lnTo>
                  <a:lnTo>
                    <a:pt x="43" y="141"/>
                  </a:lnTo>
                  <a:lnTo>
                    <a:pt x="50" y="133"/>
                  </a:lnTo>
                  <a:lnTo>
                    <a:pt x="55" y="124"/>
                  </a:lnTo>
                  <a:lnTo>
                    <a:pt x="60" y="115"/>
                  </a:lnTo>
                  <a:lnTo>
                    <a:pt x="63" y="103"/>
                  </a:lnTo>
                  <a:lnTo>
                    <a:pt x="72" y="56"/>
                  </a:lnTo>
                  <a:lnTo>
                    <a:pt x="79" y="2"/>
                  </a:lnTo>
                  <a:lnTo>
                    <a:pt x="63" y="0"/>
                  </a:lnTo>
                  <a:lnTo>
                    <a:pt x="56" y="53"/>
                  </a:lnTo>
                  <a:lnTo>
                    <a:pt x="48" y="100"/>
                  </a:lnTo>
                  <a:lnTo>
                    <a:pt x="46" y="110"/>
                  </a:lnTo>
                  <a:lnTo>
                    <a:pt x="42" y="118"/>
                  </a:lnTo>
                  <a:lnTo>
                    <a:pt x="38" y="124"/>
                  </a:lnTo>
                  <a:lnTo>
                    <a:pt x="33" y="131"/>
                  </a:lnTo>
                  <a:lnTo>
                    <a:pt x="26" y="135"/>
                  </a:lnTo>
                  <a:lnTo>
                    <a:pt x="19" y="137"/>
                  </a:lnTo>
                  <a:lnTo>
                    <a:pt x="10" y="140"/>
                  </a:lnTo>
                  <a:lnTo>
                    <a:pt x="0" y="141"/>
                  </a:lnTo>
                  <a:lnTo>
                    <a:pt x="0" y="1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0" name="Freeform 717"/>
            <p:cNvSpPr>
              <a:spLocks/>
            </p:cNvSpPr>
            <p:nvPr userDrawn="1"/>
          </p:nvSpPr>
          <p:spPr bwMode="auto">
            <a:xfrm>
              <a:off x="5338" y="220"/>
              <a:ext cx="62" cy="62"/>
            </a:xfrm>
            <a:custGeom>
              <a:avLst/>
              <a:gdLst>
                <a:gd name="T0" fmla="*/ 46 w 62"/>
                <a:gd name="T1" fmla="*/ 0 h 62"/>
                <a:gd name="T2" fmla="*/ 46 w 62"/>
                <a:gd name="T3" fmla="*/ 0 h 62"/>
                <a:gd name="T4" fmla="*/ 45 w 62"/>
                <a:gd name="T5" fmla="*/ 10 h 62"/>
                <a:gd name="T6" fmla="*/ 42 w 62"/>
                <a:gd name="T7" fmla="*/ 19 h 62"/>
                <a:gd name="T8" fmla="*/ 39 w 62"/>
                <a:gd name="T9" fmla="*/ 27 h 62"/>
                <a:gd name="T10" fmla="*/ 33 w 62"/>
                <a:gd name="T11" fmla="*/ 33 h 62"/>
                <a:gd name="T12" fmla="*/ 27 w 62"/>
                <a:gd name="T13" fmla="*/ 39 h 62"/>
                <a:gd name="T14" fmla="*/ 19 w 62"/>
                <a:gd name="T15" fmla="*/ 44 h 62"/>
                <a:gd name="T16" fmla="*/ 10 w 62"/>
                <a:gd name="T17" fmla="*/ 46 h 62"/>
                <a:gd name="T18" fmla="*/ 0 w 62"/>
                <a:gd name="T19" fmla="*/ 46 h 62"/>
                <a:gd name="T20" fmla="*/ 0 w 62"/>
                <a:gd name="T21" fmla="*/ 62 h 62"/>
                <a:gd name="T22" fmla="*/ 14 w 62"/>
                <a:gd name="T23" fmla="*/ 61 h 62"/>
                <a:gd name="T24" fmla="*/ 24 w 62"/>
                <a:gd name="T25" fmla="*/ 57 h 62"/>
                <a:gd name="T26" fmla="*/ 35 w 62"/>
                <a:gd name="T27" fmla="*/ 52 h 62"/>
                <a:gd name="T28" fmla="*/ 44 w 62"/>
                <a:gd name="T29" fmla="*/ 44 h 62"/>
                <a:gd name="T30" fmla="*/ 52 w 62"/>
                <a:gd name="T31" fmla="*/ 35 h 62"/>
                <a:gd name="T32" fmla="*/ 57 w 62"/>
                <a:gd name="T33" fmla="*/ 24 h 62"/>
                <a:gd name="T34" fmla="*/ 61 w 62"/>
                <a:gd name="T35" fmla="*/ 13 h 62"/>
                <a:gd name="T36" fmla="*/ 62 w 62"/>
                <a:gd name="T37" fmla="*/ 0 h 62"/>
                <a:gd name="T38" fmla="*/ 62 w 62"/>
                <a:gd name="T39" fmla="*/ 0 h 62"/>
                <a:gd name="T40" fmla="*/ 46 w 62"/>
                <a:gd name="T41" fmla="*/ 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2" h="62">
                  <a:moveTo>
                    <a:pt x="46" y="0"/>
                  </a:moveTo>
                  <a:lnTo>
                    <a:pt x="46" y="0"/>
                  </a:lnTo>
                  <a:lnTo>
                    <a:pt x="45" y="10"/>
                  </a:lnTo>
                  <a:lnTo>
                    <a:pt x="42" y="19"/>
                  </a:lnTo>
                  <a:lnTo>
                    <a:pt x="39" y="27"/>
                  </a:lnTo>
                  <a:lnTo>
                    <a:pt x="33" y="33"/>
                  </a:lnTo>
                  <a:lnTo>
                    <a:pt x="27" y="39"/>
                  </a:lnTo>
                  <a:lnTo>
                    <a:pt x="19" y="44"/>
                  </a:lnTo>
                  <a:lnTo>
                    <a:pt x="10" y="46"/>
                  </a:lnTo>
                  <a:lnTo>
                    <a:pt x="0" y="46"/>
                  </a:lnTo>
                  <a:lnTo>
                    <a:pt x="0" y="62"/>
                  </a:lnTo>
                  <a:lnTo>
                    <a:pt x="14" y="61"/>
                  </a:lnTo>
                  <a:lnTo>
                    <a:pt x="24" y="57"/>
                  </a:lnTo>
                  <a:lnTo>
                    <a:pt x="35" y="52"/>
                  </a:lnTo>
                  <a:lnTo>
                    <a:pt x="44" y="44"/>
                  </a:lnTo>
                  <a:lnTo>
                    <a:pt x="52" y="35"/>
                  </a:lnTo>
                  <a:lnTo>
                    <a:pt x="57" y="24"/>
                  </a:lnTo>
                  <a:lnTo>
                    <a:pt x="61" y="13"/>
                  </a:lnTo>
                  <a:lnTo>
                    <a:pt x="62" y="0"/>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1" name="Freeform 718"/>
            <p:cNvSpPr>
              <a:spLocks/>
            </p:cNvSpPr>
            <p:nvPr userDrawn="1"/>
          </p:nvSpPr>
          <p:spPr bwMode="auto">
            <a:xfrm>
              <a:off x="5338" y="158"/>
              <a:ext cx="62" cy="62"/>
            </a:xfrm>
            <a:custGeom>
              <a:avLst/>
              <a:gdLst>
                <a:gd name="T0" fmla="*/ 0 w 62"/>
                <a:gd name="T1" fmla="*/ 16 h 62"/>
                <a:gd name="T2" fmla="*/ 0 w 62"/>
                <a:gd name="T3" fmla="*/ 16 h 62"/>
                <a:gd name="T4" fmla="*/ 10 w 62"/>
                <a:gd name="T5" fmla="*/ 17 h 62"/>
                <a:gd name="T6" fmla="*/ 19 w 62"/>
                <a:gd name="T7" fmla="*/ 20 h 62"/>
                <a:gd name="T8" fmla="*/ 27 w 62"/>
                <a:gd name="T9" fmla="*/ 24 h 62"/>
                <a:gd name="T10" fmla="*/ 33 w 62"/>
                <a:gd name="T11" fmla="*/ 29 h 62"/>
                <a:gd name="T12" fmla="*/ 39 w 62"/>
                <a:gd name="T13" fmla="*/ 36 h 62"/>
                <a:gd name="T14" fmla="*/ 42 w 62"/>
                <a:gd name="T15" fmla="*/ 44 h 62"/>
                <a:gd name="T16" fmla="*/ 45 w 62"/>
                <a:gd name="T17" fmla="*/ 53 h 62"/>
                <a:gd name="T18" fmla="*/ 46 w 62"/>
                <a:gd name="T19" fmla="*/ 62 h 62"/>
                <a:gd name="T20" fmla="*/ 62 w 62"/>
                <a:gd name="T21" fmla="*/ 62 h 62"/>
                <a:gd name="T22" fmla="*/ 61 w 62"/>
                <a:gd name="T23" fmla="*/ 50 h 62"/>
                <a:gd name="T24" fmla="*/ 57 w 62"/>
                <a:gd name="T25" fmla="*/ 39 h 62"/>
                <a:gd name="T26" fmla="*/ 52 w 62"/>
                <a:gd name="T27" fmla="*/ 28 h 62"/>
                <a:gd name="T28" fmla="*/ 44 w 62"/>
                <a:gd name="T29" fmla="*/ 19 h 62"/>
                <a:gd name="T30" fmla="*/ 35 w 62"/>
                <a:gd name="T31" fmla="*/ 11 h 62"/>
                <a:gd name="T32" fmla="*/ 24 w 62"/>
                <a:gd name="T33" fmla="*/ 6 h 62"/>
                <a:gd name="T34" fmla="*/ 14 w 62"/>
                <a:gd name="T35" fmla="*/ 2 h 62"/>
                <a:gd name="T36" fmla="*/ 0 w 62"/>
                <a:gd name="T37" fmla="*/ 0 h 62"/>
                <a:gd name="T38" fmla="*/ 0 w 62"/>
                <a:gd name="T39" fmla="*/ 0 h 62"/>
                <a:gd name="T40" fmla="*/ 0 w 62"/>
                <a:gd name="T41" fmla="*/ 16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2" h="62">
                  <a:moveTo>
                    <a:pt x="0" y="16"/>
                  </a:moveTo>
                  <a:lnTo>
                    <a:pt x="0" y="16"/>
                  </a:lnTo>
                  <a:lnTo>
                    <a:pt x="10" y="17"/>
                  </a:lnTo>
                  <a:lnTo>
                    <a:pt x="19" y="20"/>
                  </a:lnTo>
                  <a:lnTo>
                    <a:pt x="27" y="24"/>
                  </a:lnTo>
                  <a:lnTo>
                    <a:pt x="33" y="29"/>
                  </a:lnTo>
                  <a:lnTo>
                    <a:pt x="39" y="36"/>
                  </a:lnTo>
                  <a:lnTo>
                    <a:pt x="42" y="44"/>
                  </a:lnTo>
                  <a:lnTo>
                    <a:pt x="45" y="53"/>
                  </a:lnTo>
                  <a:lnTo>
                    <a:pt x="46" y="62"/>
                  </a:lnTo>
                  <a:lnTo>
                    <a:pt x="62" y="62"/>
                  </a:lnTo>
                  <a:lnTo>
                    <a:pt x="61" y="50"/>
                  </a:lnTo>
                  <a:lnTo>
                    <a:pt x="57" y="39"/>
                  </a:lnTo>
                  <a:lnTo>
                    <a:pt x="52" y="28"/>
                  </a:lnTo>
                  <a:lnTo>
                    <a:pt x="44" y="19"/>
                  </a:lnTo>
                  <a:lnTo>
                    <a:pt x="35" y="11"/>
                  </a:lnTo>
                  <a:lnTo>
                    <a:pt x="24" y="6"/>
                  </a:lnTo>
                  <a:lnTo>
                    <a:pt x="14" y="2"/>
                  </a:lnTo>
                  <a:lnTo>
                    <a:pt x="0"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2" name="Freeform 719"/>
            <p:cNvSpPr>
              <a:spLocks/>
            </p:cNvSpPr>
            <p:nvPr userDrawn="1"/>
          </p:nvSpPr>
          <p:spPr bwMode="auto">
            <a:xfrm>
              <a:off x="5278" y="158"/>
              <a:ext cx="60" cy="62"/>
            </a:xfrm>
            <a:custGeom>
              <a:avLst/>
              <a:gdLst>
                <a:gd name="T0" fmla="*/ 16 w 60"/>
                <a:gd name="T1" fmla="*/ 62 h 62"/>
                <a:gd name="T2" fmla="*/ 16 w 60"/>
                <a:gd name="T3" fmla="*/ 62 h 62"/>
                <a:gd name="T4" fmla="*/ 17 w 60"/>
                <a:gd name="T5" fmla="*/ 53 h 62"/>
                <a:gd name="T6" fmla="*/ 20 w 60"/>
                <a:gd name="T7" fmla="*/ 44 h 62"/>
                <a:gd name="T8" fmla="*/ 24 w 60"/>
                <a:gd name="T9" fmla="*/ 36 h 62"/>
                <a:gd name="T10" fmla="*/ 29 w 60"/>
                <a:gd name="T11" fmla="*/ 29 h 62"/>
                <a:gd name="T12" fmla="*/ 35 w 60"/>
                <a:gd name="T13" fmla="*/ 24 h 62"/>
                <a:gd name="T14" fmla="*/ 43 w 60"/>
                <a:gd name="T15" fmla="*/ 20 h 62"/>
                <a:gd name="T16" fmla="*/ 53 w 60"/>
                <a:gd name="T17" fmla="*/ 17 h 62"/>
                <a:gd name="T18" fmla="*/ 60 w 60"/>
                <a:gd name="T19" fmla="*/ 16 h 62"/>
                <a:gd name="T20" fmla="*/ 60 w 60"/>
                <a:gd name="T21" fmla="*/ 0 h 62"/>
                <a:gd name="T22" fmla="*/ 49 w 60"/>
                <a:gd name="T23" fmla="*/ 2 h 62"/>
                <a:gd name="T24" fmla="*/ 38 w 60"/>
                <a:gd name="T25" fmla="*/ 6 h 62"/>
                <a:gd name="T26" fmla="*/ 28 w 60"/>
                <a:gd name="T27" fmla="*/ 11 h 62"/>
                <a:gd name="T28" fmla="*/ 18 w 60"/>
                <a:gd name="T29" fmla="*/ 19 h 62"/>
                <a:gd name="T30" fmla="*/ 10 w 60"/>
                <a:gd name="T31" fmla="*/ 28 h 62"/>
                <a:gd name="T32" fmla="*/ 5 w 60"/>
                <a:gd name="T33" fmla="*/ 39 h 62"/>
                <a:gd name="T34" fmla="*/ 1 w 60"/>
                <a:gd name="T35" fmla="*/ 50 h 62"/>
                <a:gd name="T36" fmla="*/ 0 w 60"/>
                <a:gd name="T37" fmla="*/ 62 h 62"/>
                <a:gd name="T38" fmla="*/ 0 w 60"/>
                <a:gd name="T39" fmla="*/ 62 h 62"/>
                <a:gd name="T40" fmla="*/ 16 w 60"/>
                <a:gd name="T41" fmla="*/ 62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0" h="62">
                  <a:moveTo>
                    <a:pt x="16" y="62"/>
                  </a:moveTo>
                  <a:lnTo>
                    <a:pt x="16" y="62"/>
                  </a:lnTo>
                  <a:lnTo>
                    <a:pt x="17" y="53"/>
                  </a:lnTo>
                  <a:lnTo>
                    <a:pt x="20" y="44"/>
                  </a:lnTo>
                  <a:lnTo>
                    <a:pt x="24" y="36"/>
                  </a:lnTo>
                  <a:lnTo>
                    <a:pt x="29" y="29"/>
                  </a:lnTo>
                  <a:lnTo>
                    <a:pt x="35" y="24"/>
                  </a:lnTo>
                  <a:lnTo>
                    <a:pt x="43" y="20"/>
                  </a:lnTo>
                  <a:lnTo>
                    <a:pt x="53" y="17"/>
                  </a:lnTo>
                  <a:lnTo>
                    <a:pt x="60" y="16"/>
                  </a:lnTo>
                  <a:lnTo>
                    <a:pt x="60" y="0"/>
                  </a:lnTo>
                  <a:lnTo>
                    <a:pt x="49" y="2"/>
                  </a:lnTo>
                  <a:lnTo>
                    <a:pt x="38" y="6"/>
                  </a:lnTo>
                  <a:lnTo>
                    <a:pt x="28" y="11"/>
                  </a:lnTo>
                  <a:lnTo>
                    <a:pt x="18" y="19"/>
                  </a:lnTo>
                  <a:lnTo>
                    <a:pt x="10" y="28"/>
                  </a:lnTo>
                  <a:lnTo>
                    <a:pt x="5" y="39"/>
                  </a:lnTo>
                  <a:lnTo>
                    <a:pt x="1" y="50"/>
                  </a:lnTo>
                  <a:lnTo>
                    <a:pt x="0" y="62"/>
                  </a:lnTo>
                  <a:lnTo>
                    <a:pt x="16"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3" name="Freeform 720"/>
            <p:cNvSpPr>
              <a:spLocks/>
            </p:cNvSpPr>
            <p:nvPr userDrawn="1"/>
          </p:nvSpPr>
          <p:spPr bwMode="auto">
            <a:xfrm>
              <a:off x="5278" y="220"/>
              <a:ext cx="60" cy="62"/>
            </a:xfrm>
            <a:custGeom>
              <a:avLst/>
              <a:gdLst>
                <a:gd name="T0" fmla="*/ 60 w 60"/>
                <a:gd name="T1" fmla="*/ 46 h 62"/>
                <a:gd name="T2" fmla="*/ 60 w 60"/>
                <a:gd name="T3" fmla="*/ 46 h 62"/>
                <a:gd name="T4" fmla="*/ 53 w 60"/>
                <a:gd name="T5" fmla="*/ 46 h 62"/>
                <a:gd name="T6" fmla="*/ 43 w 60"/>
                <a:gd name="T7" fmla="*/ 44 h 62"/>
                <a:gd name="T8" fmla="*/ 35 w 60"/>
                <a:gd name="T9" fmla="*/ 39 h 62"/>
                <a:gd name="T10" fmla="*/ 29 w 60"/>
                <a:gd name="T11" fmla="*/ 33 h 62"/>
                <a:gd name="T12" fmla="*/ 24 w 60"/>
                <a:gd name="T13" fmla="*/ 27 h 62"/>
                <a:gd name="T14" fmla="*/ 20 w 60"/>
                <a:gd name="T15" fmla="*/ 19 h 62"/>
                <a:gd name="T16" fmla="*/ 17 w 60"/>
                <a:gd name="T17" fmla="*/ 10 h 62"/>
                <a:gd name="T18" fmla="*/ 16 w 60"/>
                <a:gd name="T19" fmla="*/ 0 h 62"/>
                <a:gd name="T20" fmla="*/ 0 w 60"/>
                <a:gd name="T21" fmla="*/ 0 h 62"/>
                <a:gd name="T22" fmla="*/ 1 w 60"/>
                <a:gd name="T23" fmla="*/ 13 h 62"/>
                <a:gd name="T24" fmla="*/ 5 w 60"/>
                <a:gd name="T25" fmla="*/ 24 h 62"/>
                <a:gd name="T26" fmla="*/ 10 w 60"/>
                <a:gd name="T27" fmla="*/ 35 h 62"/>
                <a:gd name="T28" fmla="*/ 18 w 60"/>
                <a:gd name="T29" fmla="*/ 44 h 62"/>
                <a:gd name="T30" fmla="*/ 28 w 60"/>
                <a:gd name="T31" fmla="*/ 52 h 62"/>
                <a:gd name="T32" fmla="*/ 38 w 60"/>
                <a:gd name="T33" fmla="*/ 57 h 62"/>
                <a:gd name="T34" fmla="*/ 49 w 60"/>
                <a:gd name="T35" fmla="*/ 61 h 62"/>
                <a:gd name="T36" fmla="*/ 60 w 60"/>
                <a:gd name="T37" fmla="*/ 62 h 62"/>
                <a:gd name="T38" fmla="*/ 60 w 60"/>
                <a:gd name="T39" fmla="*/ 62 h 62"/>
                <a:gd name="T40" fmla="*/ 60 w 60"/>
                <a:gd name="T41" fmla="*/ 46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0" h="62">
                  <a:moveTo>
                    <a:pt x="60" y="46"/>
                  </a:moveTo>
                  <a:lnTo>
                    <a:pt x="60" y="46"/>
                  </a:lnTo>
                  <a:lnTo>
                    <a:pt x="53" y="46"/>
                  </a:lnTo>
                  <a:lnTo>
                    <a:pt x="43" y="44"/>
                  </a:lnTo>
                  <a:lnTo>
                    <a:pt x="35" y="39"/>
                  </a:lnTo>
                  <a:lnTo>
                    <a:pt x="29" y="33"/>
                  </a:lnTo>
                  <a:lnTo>
                    <a:pt x="24" y="27"/>
                  </a:lnTo>
                  <a:lnTo>
                    <a:pt x="20" y="19"/>
                  </a:lnTo>
                  <a:lnTo>
                    <a:pt x="17" y="10"/>
                  </a:lnTo>
                  <a:lnTo>
                    <a:pt x="16" y="0"/>
                  </a:lnTo>
                  <a:lnTo>
                    <a:pt x="0" y="0"/>
                  </a:lnTo>
                  <a:lnTo>
                    <a:pt x="1" y="13"/>
                  </a:lnTo>
                  <a:lnTo>
                    <a:pt x="5" y="24"/>
                  </a:lnTo>
                  <a:lnTo>
                    <a:pt x="10" y="35"/>
                  </a:lnTo>
                  <a:lnTo>
                    <a:pt x="18" y="44"/>
                  </a:lnTo>
                  <a:lnTo>
                    <a:pt x="28" y="52"/>
                  </a:lnTo>
                  <a:lnTo>
                    <a:pt x="38" y="57"/>
                  </a:lnTo>
                  <a:lnTo>
                    <a:pt x="49" y="61"/>
                  </a:lnTo>
                  <a:lnTo>
                    <a:pt x="60" y="62"/>
                  </a:lnTo>
                  <a:lnTo>
                    <a:pt x="6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4" name="Freeform 721"/>
            <p:cNvSpPr>
              <a:spLocks/>
            </p:cNvSpPr>
            <p:nvPr userDrawn="1"/>
          </p:nvSpPr>
          <p:spPr bwMode="auto">
            <a:xfrm>
              <a:off x="5328" y="45"/>
              <a:ext cx="67" cy="157"/>
            </a:xfrm>
            <a:custGeom>
              <a:avLst/>
              <a:gdLst>
                <a:gd name="T0" fmla="*/ 14 w 67"/>
                <a:gd name="T1" fmla="*/ 157 h 157"/>
                <a:gd name="T2" fmla="*/ 14 w 67"/>
                <a:gd name="T3" fmla="*/ 157 h 157"/>
                <a:gd name="T4" fmla="*/ 20 w 67"/>
                <a:gd name="T5" fmla="*/ 105 h 157"/>
                <a:gd name="T6" fmla="*/ 25 w 67"/>
                <a:gd name="T7" fmla="*/ 61 h 157"/>
                <a:gd name="T8" fmla="*/ 28 w 67"/>
                <a:gd name="T9" fmla="*/ 53 h 157"/>
                <a:gd name="T10" fmla="*/ 30 w 67"/>
                <a:gd name="T11" fmla="*/ 45 h 157"/>
                <a:gd name="T12" fmla="*/ 33 w 67"/>
                <a:gd name="T13" fmla="*/ 37 h 157"/>
                <a:gd name="T14" fmla="*/ 38 w 67"/>
                <a:gd name="T15" fmla="*/ 32 h 157"/>
                <a:gd name="T16" fmla="*/ 43 w 67"/>
                <a:gd name="T17" fmla="*/ 26 h 157"/>
                <a:gd name="T18" fmla="*/ 49 w 67"/>
                <a:gd name="T19" fmla="*/ 21 h 157"/>
                <a:gd name="T20" fmla="*/ 56 w 67"/>
                <a:gd name="T21" fmla="*/ 17 h 157"/>
                <a:gd name="T22" fmla="*/ 67 w 67"/>
                <a:gd name="T23" fmla="*/ 14 h 157"/>
                <a:gd name="T24" fmla="*/ 63 w 67"/>
                <a:gd name="T25" fmla="*/ 0 h 157"/>
                <a:gd name="T26" fmla="*/ 51 w 67"/>
                <a:gd name="T27" fmla="*/ 4 h 157"/>
                <a:gd name="T28" fmla="*/ 42 w 67"/>
                <a:gd name="T29" fmla="*/ 8 h 157"/>
                <a:gd name="T30" fmla="*/ 33 w 67"/>
                <a:gd name="T31" fmla="*/ 14 h 157"/>
                <a:gd name="T32" fmla="*/ 26 w 67"/>
                <a:gd name="T33" fmla="*/ 21 h 157"/>
                <a:gd name="T34" fmla="*/ 20 w 67"/>
                <a:gd name="T35" fmla="*/ 29 h 157"/>
                <a:gd name="T36" fmla="*/ 16 w 67"/>
                <a:gd name="T37" fmla="*/ 38 h 157"/>
                <a:gd name="T38" fmla="*/ 12 w 67"/>
                <a:gd name="T39" fmla="*/ 49 h 157"/>
                <a:gd name="T40" fmla="*/ 9 w 67"/>
                <a:gd name="T41" fmla="*/ 59 h 157"/>
                <a:gd name="T42" fmla="*/ 5 w 67"/>
                <a:gd name="T43" fmla="*/ 104 h 157"/>
                <a:gd name="T44" fmla="*/ 0 w 67"/>
                <a:gd name="T45" fmla="*/ 154 h 157"/>
                <a:gd name="T46" fmla="*/ 0 w 67"/>
                <a:gd name="T47" fmla="*/ 154 h 157"/>
                <a:gd name="T48" fmla="*/ 14 w 67"/>
                <a:gd name="T49" fmla="*/ 157 h 1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7" h="157">
                  <a:moveTo>
                    <a:pt x="14" y="157"/>
                  </a:moveTo>
                  <a:lnTo>
                    <a:pt x="14" y="157"/>
                  </a:lnTo>
                  <a:lnTo>
                    <a:pt x="20" y="105"/>
                  </a:lnTo>
                  <a:lnTo>
                    <a:pt x="25" y="61"/>
                  </a:lnTo>
                  <a:lnTo>
                    <a:pt x="28" y="53"/>
                  </a:lnTo>
                  <a:lnTo>
                    <a:pt x="30" y="45"/>
                  </a:lnTo>
                  <a:lnTo>
                    <a:pt x="33" y="37"/>
                  </a:lnTo>
                  <a:lnTo>
                    <a:pt x="38" y="32"/>
                  </a:lnTo>
                  <a:lnTo>
                    <a:pt x="43" y="26"/>
                  </a:lnTo>
                  <a:lnTo>
                    <a:pt x="49" y="21"/>
                  </a:lnTo>
                  <a:lnTo>
                    <a:pt x="56" y="17"/>
                  </a:lnTo>
                  <a:lnTo>
                    <a:pt x="67" y="14"/>
                  </a:lnTo>
                  <a:lnTo>
                    <a:pt x="63" y="0"/>
                  </a:lnTo>
                  <a:lnTo>
                    <a:pt x="51" y="4"/>
                  </a:lnTo>
                  <a:lnTo>
                    <a:pt x="42" y="8"/>
                  </a:lnTo>
                  <a:lnTo>
                    <a:pt x="33" y="14"/>
                  </a:lnTo>
                  <a:lnTo>
                    <a:pt x="26" y="21"/>
                  </a:lnTo>
                  <a:lnTo>
                    <a:pt x="20" y="29"/>
                  </a:lnTo>
                  <a:lnTo>
                    <a:pt x="16" y="38"/>
                  </a:lnTo>
                  <a:lnTo>
                    <a:pt x="12" y="49"/>
                  </a:lnTo>
                  <a:lnTo>
                    <a:pt x="9" y="59"/>
                  </a:lnTo>
                  <a:lnTo>
                    <a:pt x="5" y="104"/>
                  </a:lnTo>
                  <a:lnTo>
                    <a:pt x="0" y="154"/>
                  </a:lnTo>
                  <a:lnTo>
                    <a:pt x="14" y="15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5" name="Freeform 722"/>
            <p:cNvSpPr>
              <a:spLocks/>
            </p:cNvSpPr>
            <p:nvPr userDrawn="1"/>
          </p:nvSpPr>
          <p:spPr bwMode="auto">
            <a:xfrm>
              <a:off x="5324" y="199"/>
              <a:ext cx="18" cy="21"/>
            </a:xfrm>
            <a:custGeom>
              <a:avLst/>
              <a:gdLst>
                <a:gd name="T0" fmla="*/ 0 w 18"/>
                <a:gd name="T1" fmla="*/ 19 h 21"/>
                <a:gd name="T2" fmla="*/ 16 w 18"/>
                <a:gd name="T3" fmla="*/ 21 h 21"/>
                <a:gd name="T4" fmla="*/ 18 w 18"/>
                <a:gd name="T5" fmla="*/ 3 h 21"/>
                <a:gd name="T6" fmla="*/ 4 w 18"/>
                <a:gd name="T7" fmla="*/ 0 h 21"/>
                <a:gd name="T8" fmla="*/ 0 w 18"/>
                <a:gd name="T9" fmla="*/ 19 h 21"/>
                <a:gd name="T10" fmla="*/ 0 w 18"/>
                <a:gd name="T11" fmla="*/ 19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1">
                  <a:moveTo>
                    <a:pt x="0" y="19"/>
                  </a:moveTo>
                  <a:lnTo>
                    <a:pt x="16" y="21"/>
                  </a:lnTo>
                  <a:lnTo>
                    <a:pt x="18" y="3"/>
                  </a:lnTo>
                  <a:lnTo>
                    <a:pt x="4" y="0"/>
                  </a:lnTo>
                  <a:lnTo>
                    <a:pt x="0" y="1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6" name="Freeform 723"/>
            <p:cNvSpPr>
              <a:spLocks/>
            </p:cNvSpPr>
            <p:nvPr userDrawn="1"/>
          </p:nvSpPr>
          <p:spPr bwMode="auto">
            <a:xfrm>
              <a:off x="5261" y="218"/>
              <a:ext cx="79" cy="157"/>
            </a:xfrm>
            <a:custGeom>
              <a:avLst/>
              <a:gdLst>
                <a:gd name="T0" fmla="*/ 0 w 79"/>
                <a:gd name="T1" fmla="*/ 157 h 157"/>
                <a:gd name="T2" fmla="*/ 13 w 79"/>
                <a:gd name="T3" fmla="*/ 155 h 157"/>
                <a:gd name="T4" fmla="*/ 23 w 79"/>
                <a:gd name="T5" fmla="*/ 153 h 157"/>
                <a:gd name="T6" fmla="*/ 34 w 79"/>
                <a:gd name="T7" fmla="*/ 149 h 157"/>
                <a:gd name="T8" fmla="*/ 43 w 79"/>
                <a:gd name="T9" fmla="*/ 142 h 157"/>
                <a:gd name="T10" fmla="*/ 50 w 79"/>
                <a:gd name="T11" fmla="*/ 134 h 157"/>
                <a:gd name="T12" fmla="*/ 55 w 79"/>
                <a:gd name="T13" fmla="*/ 125 h 157"/>
                <a:gd name="T14" fmla="*/ 60 w 79"/>
                <a:gd name="T15" fmla="*/ 116 h 157"/>
                <a:gd name="T16" fmla="*/ 63 w 79"/>
                <a:gd name="T17" fmla="*/ 104 h 157"/>
                <a:gd name="T18" fmla="*/ 72 w 79"/>
                <a:gd name="T19" fmla="*/ 56 h 157"/>
                <a:gd name="T20" fmla="*/ 79 w 79"/>
                <a:gd name="T21" fmla="*/ 2 h 157"/>
                <a:gd name="T22" fmla="*/ 63 w 79"/>
                <a:gd name="T23" fmla="*/ 0 h 157"/>
                <a:gd name="T24" fmla="*/ 56 w 79"/>
                <a:gd name="T25" fmla="*/ 54 h 157"/>
                <a:gd name="T26" fmla="*/ 48 w 79"/>
                <a:gd name="T27" fmla="*/ 101 h 157"/>
                <a:gd name="T28" fmla="*/ 46 w 79"/>
                <a:gd name="T29" fmla="*/ 110 h 157"/>
                <a:gd name="T30" fmla="*/ 42 w 79"/>
                <a:gd name="T31" fmla="*/ 118 h 157"/>
                <a:gd name="T32" fmla="*/ 38 w 79"/>
                <a:gd name="T33" fmla="*/ 125 h 157"/>
                <a:gd name="T34" fmla="*/ 33 w 79"/>
                <a:gd name="T35" fmla="*/ 130 h 157"/>
                <a:gd name="T36" fmla="*/ 26 w 79"/>
                <a:gd name="T37" fmla="*/ 136 h 157"/>
                <a:gd name="T38" fmla="*/ 20 w 79"/>
                <a:gd name="T39" fmla="*/ 138 h 157"/>
                <a:gd name="T40" fmla="*/ 10 w 79"/>
                <a:gd name="T41" fmla="*/ 141 h 157"/>
                <a:gd name="T42" fmla="*/ 0 w 79"/>
                <a:gd name="T43" fmla="*/ 141 h 157"/>
                <a:gd name="T44" fmla="*/ 0 w 79"/>
                <a:gd name="T45" fmla="*/ 157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9" h="157">
                  <a:moveTo>
                    <a:pt x="0" y="157"/>
                  </a:moveTo>
                  <a:lnTo>
                    <a:pt x="13" y="155"/>
                  </a:lnTo>
                  <a:lnTo>
                    <a:pt x="23" y="153"/>
                  </a:lnTo>
                  <a:lnTo>
                    <a:pt x="34" y="149"/>
                  </a:lnTo>
                  <a:lnTo>
                    <a:pt x="43" y="142"/>
                  </a:lnTo>
                  <a:lnTo>
                    <a:pt x="50" y="134"/>
                  </a:lnTo>
                  <a:lnTo>
                    <a:pt x="55" y="125"/>
                  </a:lnTo>
                  <a:lnTo>
                    <a:pt x="60" y="116"/>
                  </a:lnTo>
                  <a:lnTo>
                    <a:pt x="63" y="104"/>
                  </a:lnTo>
                  <a:lnTo>
                    <a:pt x="72" y="56"/>
                  </a:lnTo>
                  <a:lnTo>
                    <a:pt x="79" y="2"/>
                  </a:lnTo>
                  <a:lnTo>
                    <a:pt x="63" y="0"/>
                  </a:lnTo>
                  <a:lnTo>
                    <a:pt x="56" y="54"/>
                  </a:lnTo>
                  <a:lnTo>
                    <a:pt x="48" y="101"/>
                  </a:lnTo>
                  <a:lnTo>
                    <a:pt x="46" y="110"/>
                  </a:lnTo>
                  <a:lnTo>
                    <a:pt x="42" y="118"/>
                  </a:lnTo>
                  <a:lnTo>
                    <a:pt x="38" y="125"/>
                  </a:lnTo>
                  <a:lnTo>
                    <a:pt x="33" y="130"/>
                  </a:lnTo>
                  <a:lnTo>
                    <a:pt x="26" y="136"/>
                  </a:lnTo>
                  <a:lnTo>
                    <a:pt x="20" y="138"/>
                  </a:lnTo>
                  <a:lnTo>
                    <a:pt x="10" y="141"/>
                  </a:lnTo>
                  <a:lnTo>
                    <a:pt x="0" y="141"/>
                  </a:lnTo>
                  <a:lnTo>
                    <a:pt x="0" y="15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7" name="Freeform 724"/>
            <p:cNvSpPr>
              <a:spLocks/>
            </p:cNvSpPr>
            <p:nvPr userDrawn="1"/>
          </p:nvSpPr>
          <p:spPr bwMode="auto">
            <a:xfrm>
              <a:off x="5332" y="211"/>
              <a:ext cx="60" cy="62"/>
            </a:xfrm>
            <a:custGeom>
              <a:avLst/>
              <a:gdLst>
                <a:gd name="T0" fmla="*/ 45 w 60"/>
                <a:gd name="T1" fmla="*/ 0 h 62"/>
                <a:gd name="T2" fmla="*/ 45 w 60"/>
                <a:gd name="T3" fmla="*/ 0 h 62"/>
                <a:gd name="T4" fmla="*/ 43 w 60"/>
                <a:gd name="T5" fmla="*/ 9 h 62"/>
                <a:gd name="T6" fmla="*/ 41 w 60"/>
                <a:gd name="T7" fmla="*/ 19 h 62"/>
                <a:gd name="T8" fmla="*/ 37 w 60"/>
                <a:gd name="T9" fmla="*/ 26 h 62"/>
                <a:gd name="T10" fmla="*/ 31 w 60"/>
                <a:gd name="T11" fmla="*/ 33 h 62"/>
                <a:gd name="T12" fmla="*/ 25 w 60"/>
                <a:gd name="T13" fmla="*/ 38 h 62"/>
                <a:gd name="T14" fmla="*/ 17 w 60"/>
                <a:gd name="T15" fmla="*/ 44 h 62"/>
                <a:gd name="T16" fmla="*/ 8 w 60"/>
                <a:gd name="T17" fmla="*/ 46 h 62"/>
                <a:gd name="T18" fmla="*/ 0 w 60"/>
                <a:gd name="T19" fmla="*/ 46 h 62"/>
                <a:gd name="T20" fmla="*/ 0 w 60"/>
                <a:gd name="T21" fmla="*/ 62 h 62"/>
                <a:gd name="T22" fmla="*/ 12 w 60"/>
                <a:gd name="T23" fmla="*/ 61 h 62"/>
                <a:gd name="T24" fmla="*/ 22 w 60"/>
                <a:gd name="T25" fmla="*/ 57 h 62"/>
                <a:gd name="T26" fmla="*/ 33 w 60"/>
                <a:gd name="T27" fmla="*/ 52 h 62"/>
                <a:gd name="T28" fmla="*/ 42 w 60"/>
                <a:gd name="T29" fmla="*/ 44 h 62"/>
                <a:gd name="T30" fmla="*/ 50 w 60"/>
                <a:gd name="T31" fmla="*/ 34 h 62"/>
                <a:gd name="T32" fmla="*/ 55 w 60"/>
                <a:gd name="T33" fmla="*/ 24 h 62"/>
                <a:gd name="T34" fmla="*/ 59 w 60"/>
                <a:gd name="T35" fmla="*/ 12 h 62"/>
                <a:gd name="T36" fmla="*/ 60 w 60"/>
                <a:gd name="T37" fmla="*/ 0 h 62"/>
                <a:gd name="T38" fmla="*/ 60 w 60"/>
                <a:gd name="T39" fmla="*/ 0 h 62"/>
                <a:gd name="T40" fmla="*/ 45 w 60"/>
                <a:gd name="T41" fmla="*/ 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0" h="62">
                  <a:moveTo>
                    <a:pt x="45" y="0"/>
                  </a:moveTo>
                  <a:lnTo>
                    <a:pt x="45" y="0"/>
                  </a:lnTo>
                  <a:lnTo>
                    <a:pt x="43" y="9"/>
                  </a:lnTo>
                  <a:lnTo>
                    <a:pt x="41" y="19"/>
                  </a:lnTo>
                  <a:lnTo>
                    <a:pt x="37" y="26"/>
                  </a:lnTo>
                  <a:lnTo>
                    <a:pt x="31" y="33"/>
                  </a:lnTo>
                  <a:lnTo>
                    <a:pt x="25" y="38"/>
                  </a:lnTo>
                  <a:lnTo>
                    <a:pt x="17" y="44"/>
                  </a:lnTo>
                  <a:lnTo>
                    <a:pt x="8" y="46"/>
                  </a:lnTo>
                  <a:lnTo>
                    <a:pt x="0" y="46"/>
                  </a:lnTo>
                  <a:lnTo>
                    <a:pt x="0" y="62"/>
                  </a:lnTo>
                  <a:lnTo>
                    <a:pt x="12" y="61"/>
                  </a:lnTo>
                  <a:lnTo>
                    <a:pt x="22" y="57"/>
                  </a:lnTo>
                  <a:lnTo>
                    <a:pt x="33" y="52"/>
                  </a:lnTo>
                  <a:lnTo>
                    <a:pt x="42" y="44"/>
                  </a:lnTo>
                  <a:lnTo>
                    <a:pt x="50" y="34"/>
                  </a:lnTo>
                  <a:lnTo>
                    <a:pt x="55" y="24"/>
                  </a:lnTo>
                  <a:lnTo>
                    <a:pt x="59" y="12"/>
                  </a:lnTo>
                  <a:lnTo>
                    <a:pt x="60" y="0"/>
                  </a:lnTo>
                  <a:lnTo>
                    <a:pt x="4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8" name="Freeform 725"/>
            <p:cNvSpPr>
              <a:spLocks/>
            </p:cNvSpPr>
            <p:nvPr userDrawn="1"/>
          </p:nvSpPr>
          <p:spPr bwMode="auto">
            <a:xfrm>
              <a:off x="5332" y="149"/>
              <a:ext cx="60" cy="62"/>
            </a:xfrm>
            <a:custGeom>
              <a:avLst/>
              <a:gdLst>
                <a:gd name="T0" fmla="*/ 0 w 60"/>
                <a:gd name="T1" fmla="*/ 16 h 62"/>
                <a:gd name="T2" fmla="*/ 0 w 60"/>
                <a:gd name="T3" fmla="*/ 16 h 62"/>
                <a:gd name="T4" fmla="*/ 8 w 60"/>
                <a:gd name="T5" fmla="*/ 16 h 62"/>
                <a:gd name="T6" fmla="*/ 17 w 60"/>
                <a:gd name="T7" fmla="*/ 19 h 62"/>
                <a:gd name="T8" fmla="*/ 25 w 60"/>
                <a:gd name="T9" fmla="*/ 24 h 62"/>
                <a:gd name="T10" fmla="*/ 31 w 60"/>
                <a:gd name="T11" fmla="*/ 29 h 62"/>
                <a:gd name="T12" fmla="*/ 37 w 60"/>
                <a:gd name="T13" fmla="*/ 36 h 62"/>
                <a:gd name="T14" fmla="*/ 41 w 60"/>
                <a:gd name="T15" fmla="*/ 44 h 62"/>
                <a:gd name="T16" fmla="*/ 43 w 60"/>
                <a:gd name="T17" fmla="*/ 53 h 62"/>
                <a:gd name="T18" fmla="*/ 45 w 60"/>
                <a:gd name="T19" fmla="*/ 62 h 62"/>
                <a:gd name="T20" fmla="*/ 60 w 60"/>
                <a:gd name="T21" fmla="*/ 62 h 62"/>
                <a:gd name="T22" fmla="*/ 59 w 60"/>
                <a:gd name="T23" fmla="*/ 50 h 62"/>
                <a:gd name="T24" fmla="*/ 55 w 60"/>
                <a:gd name="T25" fmla="*/ 38 h 62"/>
                <a:gd name="T26" fmla="*/ 50 w 60"/>
                <a:gd name="T27" fmla="*/ 28 h 62"/>
                <a:gd name="T28" fmla="*/ 42 w 60"/>
                <a:gd name="T29" fmla="*/ 19 h 62"/>
                <a:gd name="T30" fmla="*/ 33 w 60"/>
                <a:gd name="T31" fmla="*/ 11 h 62"/>
                <a:gd name="T32" fmla="*/ 22 w 60"/>
                <a:gd name="T33" fmla="*/ 5 h 62"/>
                <a:gd name="T34" fmla="*/ 12 w 60"/>
                <a:gd name="T35" fmla="*/ 1 h 62"/>
                <a:gd name="T36" fmla="*/ 0 w 60"/>
                <a:gd name="T37" fmla="*/ 0 h 62"/>
                <a:gd name="T38" fmla="*/ 0 w 60"/>
                <a:gd name="T39" fmla="*/ 0 h 62"/>
                <a:gd name="T40" fmla="*/ 0 w 60"/>
                <a:gd name="T41" fmla="*/ 16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0" h="62">
                  <a:moveTo>
                    <a:pt x="0" y="16"/>
                  </a:moveTo>
                  <a:lnTo>
                    <a:pt x="0" y="16"/>
                  </a:lnTo>
                  <a:lnTo>
                    <a:pt x="8" y="16"/>
                  </a:lnTo>
                  <a:lnTo>
                    <a:pt x="17" y="19"/>
                  </a:lnTo>
                  <a:lnTo>
                    <a:pt x="25" y="24"/>
                  </a:lnTo>
                  <a:lnTo>
                    <a:pt x="31" y="29"/>
                  </a:lnTo>
                  <a:lnTo>
                    <a:pt x="37" y="36"/>
                  </a:lnTo>
                  <a:lnTo>
                    <a:pt x="41" y="44"/>
                  </a:lnTo>
                  <a:lnTo>
                    <a:pt x="43" y="53"/>
                  </a:lnTo>
                  <a:lnTo>
                    <a:pt x="45" y="62"/>
                  </a:lnTo>
                  <a:lnTo>
                    <a:pt x="60" y="62"/>
                  </a:lnTo>
                  <a:lnTo>
                    <a:pt x="59" y="50"/>
                  </a:lnTo>
                  <a:lnTo>
                    <a:pt x="55" y="38"/>
                  </a:lnTo>
                  <a:lnTo>
                    <a:pt x="50" y="28"/>
                  </a:lnTo>
                  <a:lnTo>
                    <a:pt x="42" y="19"/>
                  </a:lnTo>
                  <a:lnTo>
                    <a:pt x="33" y="11"/>
                  </a:lnTo>
                  <a:lnTo>
                    <a:pt x="22" y="5"/>
                  </a:lnTo>
                  <a:lnTo>
                    <a:pt x="12" y="1"/>
                  </a:lnTo>
                  <a:lnTo>
                    <a:pt x="0" y="0"/>
                  </a:lnTo>
                  <a:lnTo>
                    <a:pt x="0"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9" name="Freeform 726"/>
            <p:cNvSpPr>
              <a:spLocks/>
            </p:cNvSpPr>
            <p:nvPr userDrawn="1"/>
          </p:nvSpPr>
          <p:spPr bwMode="auto">
            <a:xfrm>
              <a:off x="5270" y="149"/>
              <a:ext cx="62" cy="62"/>
            </a:xfrm>
            <a:custGeom>
              <a:avLst/>
              <a:gdLst>
                <a:gd name="T0" fmla="*/ 16 w 62"/>
                <a:gd name="T1" fmla="*/ 62 h 62"/>
                <a:gd name="T2" fmla="*/ 16 w 62"/>
                <a:gd name="T3" fmla="*/ 62 h 62"/>
                <a:gd name="T4" fmla="*/ 17 w 62"/>
                <a:gd name="T5" fmla="*/ 53 h 62"/>
                <a:gd name="T6" fmla="*/ 20 w 62"/>
                <a:gd name="T7" fmla="*/ 44 h 62"/>
                <a:gd name="T8" fmla="*/ 24 w 62"/>
                <a:gd name="T9" fmla="*/ 36 h 62"/>
                <a:gd name="T10" fmla="*/ 29 w 62"/>
                <a:gd name="T11" fmla="*/ 29 h 62"/>
                <a:gd name="T12" fmla="*/ 36 w 62"/>
                <a:gd name="T13" fmla="*/ 24 h 62"/>
                <a:gd name="T14" fmla="*/ 43 w 62"/>
                <a:gd name="T15" fmla="*/ 19 h 62"/>
                <a:gd name="T16" fmla="*/ 53 w 62"/>
                <a:gd name="T17" fmla="*/ 16 h 62"/>
                <a:gd name="T18" fmla="*/ 62 w 62"/>
                <a:gd name="T19" fmla="*/ 16 h 62"/>
                <a:gd name="T20" fmla="*/ 62 w 62"/>
                <a:gd name="T21" fmla="*/ 0 h 62"/>
                <a:gd name="T22" fmla="*/ 49 w 62"/>
                <a:gd name="T23" fmla="*/ 1 h 62"/>
                <a:gd name="T24" fmla="*/ 38 w 62"/>
                <a:gd name="T25" fmla="*/ 5 h 62"/>
                <a:gd name="T26" fmla="*/ 28 w 62"/>
                <a:gd name="T27" fmla="*/ 11 h 62"/>
                <a:gd name="T28" fmla="*/ 18 w 62"/>
                <a:gd name="T29" fmla="*/ 19 h 62"/>
                <a:gd name="T30" fmla="*/ 11 w 62"/>
                <a:gd name="T31" fmla="*/ 28 h 62"/>
                <a:gd name="T32" fmla="*/ 5 w 62"/>
                <a:gd name="T33" fmla="*/ 38 h 62"/>
                <a:gd name="T34" fmla="*/ 1 w 62"/>
                <a:gd name="T35" fmla="*/ 50 h 62"/>
                <a:gd name="T36" fmla="*/ 0 w 62"/>
                <a:gd name="T37" fmla="*/ 62 h 62"/>
                <a:gd name="T38" fmla="*/ 0 w 62"/>
                <a:gd name="T39" fmla="*/ 62 h 62"/>
                <a:gd name="T40" fmla="*/ 16 w 62"/>
                <a:gd name="T41" fmla="*/ 62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2" h="62">
                  <a:moveTo>
                    <a:pt x="16" y="62"/>
                  </a:moveTo>
                  <a:lnTo>
                    <a:pt x="16" y="62"/>
                  </a:lnTo>
                  <a:lnTo>
                    <a:pt x="17" y="53"/>
                  </a:lnTo>
                  <a:lnTo>
                    <a:pt x="20" y="44"/>
                  </a:lnTo>
                  <a:lnTo>
                    <a:pt x="24" y="36"/>
                  </a:lnTo>
                  <a:lnTo>
                    <a:pt x="29" y="29"/>
                  </a:lnTo>
                  <a:lnTo>
                    <a:pt x="36" y="24"/>
                  </a:lnTo>
                  <a:lnTo>
                    <a:pt x="43" y="19"/>
                  </a:lnTo>
                  <a:lnTo>
                    <a:pt x="53" y="16"/>
                  </a:lnTo>
                  <a:lnTo>
                    <a:pt x="62" y="16"/>
                  </a:lnTo>
                  <a:lnTo>
                    <a:pt x="62" y="0"/>
                  </a:lnTo>
                  <a:lnTo>
                    <a:pt x="49" y="1"/>
                  </a:lnTo>
                  <a:lnTo>
                    <a:pt x="38" y="5"/>
                  </a:lnTo>
                  <a:lnTo>
                    <a:pt x="28" y="11"/>
                  </a:lnTo>
                  <a:lnTo>
                    <a:pt x="18" y="19"/>
                  </a:lnTo>
                  <a:lnTo>
                    <a:pt x="11" y="28"/>
                  </a:lnTo>
                  <a:lnTo>
                    <a:pt x="5" y="38"/>
                  </a:lnTo>
                  <a:lnTo>
                    <a:pt x="1" y="50"/>
                  </a:lnTo>
                  <a:lnTo>
                    <a:pt x="0" y="62"/>
                  </a:lnTo>
                  <a:lnTo>
                    <a:pt x="16" y="6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0" name="Freeform 727"/>
            <p:cNvSpPr>
              <a:spLocks/>
            </p:cNvSpPr>
            <p:nvPr userDrawn="1"/>
          </p:nvSpPr>
          <p:spPr bwMode="auto">
            <a:xfrm>
              <a:off x="5270" y="211"/>
              <a:ext cx="62" cy="62"/>
            </a:xfrm>
            <a:custGeom>
              <a:avLst/>
              <a:gdLst>
                <a:gd name="T0" fmla="*/ 62 w 62"/>
                <a:gd name="T1" fmla="*/ 46 h 62"/>
                <a:gd name="T2" fmla="*/ 62 w 62"/>
                <a:gd name="T3" fmla="*/ 46 h 62"/>
                <a:gd name="T4" fmla="*/ 53 w 62"/>
                <a:gd name="T5" fmla="*/ 46 h 62"/>
                <a:gd name="T6" fmla="*/ 43 w 62"/>
                <a:gd name="T7" fmla="*/ 44 h 62"/>
                <a:gd name="T8" fmla="*/ 36 w 62"/>
                <a:gd name="T9" fmla="*/ 38 h 62"/>
                <a:gd name="T10" fmla="*/ 29 w 62"/>
                <a:gd name="T11" fmla="*/ 33 h 62"/>
                <a:gd name="T12" fmla="*/ 24 w 62"/>
                <a:gd name="T13" fmla="*/ 26 h 62"/>
                <a:gd name="T14" fmla="*/ 20 w 62"/>
                <a:gd name="T15" fmla="*/ 19 h 62"/>
                <a:gd name="T16" fmla="*/ 17 w 62"/>
                <a:gd name="T17" fmla="*/ 9 h 62"/>
                <a:gd name="T18" fmla="*/ 16 w 62"/>
                <a:gd name="T19" fmla="*/ 0 h 62"/>
                <a:gd name="T20" fmla="*/ 0 w 62"/>
                <a:gd name="T21" fmla="*/ 0 h 62"/>
                <a:gd name="T22" fmla="*/ 1 w 62"/>
                <a:gd name="T23" fmla="*/ 12 h 62"/>
                <a:gd name="T24" fmla="*/ 5 w 62"/>
                <a:gd name="T25" fmla="*/ 24 h 62"/>
                <a:gd name="T26" fmla="*/ 11 w 62"/>
                <a:gd name="T27" fmla="*/ 34 h 62"/>
                <a:gd name="T28" fmla="*/ 18 w 62"/>
                <a:gd name="T29" fmla="*/ 44 h 62"/>
                <a:gd name="T30" fmla="*/ 28 w 62"/>
                <a:gd name="T31" fmla="*/ 52 h 62"/>
                <a:gd name="T32" fmla="*/ 38 w 62"/>
                <a:gd name="T33" fmla="*/ 57 h 62"/>
                <a:gd name="T34" fmla="*/ 49 w 62"/>
                <a:gd name="T35" fmla="*/ 61 h 62"/>
                <a:gd name="T36" fmla="*/ 62 w 62"/>
                <a:gd name="T37" fmla="*/ 62 h 62"/>
                <a:gd name="T38" fmla="*/ 62 w 62"/>
                <a:gd name="T39" fmla="*/ 62 h 62"/>
                <a:gd name="T40" fmla="*/ 62 w 62"/>
                <a:gd name="T41" fmla="*/ 46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2" h="62">
                  <a:moveTo>
                    <a:pt x="62" y="46"/>
                  </a:moveTo>
                  <a:lnTo>
                    <a:pt x="62" y="46"/>
                  </a:lnTo>
                  <a:lnTo>
                    <a:pt x="53" y="46"/>
                  </a:lnTo>
                  <a:lnTo>
                    <a:pt x="43" y="44"/>
                  </a:lnTo>
                  <a:lnTo>
                    <a:pt x="36" y="38"/>
                  </a:lnTo>
                  <a:lnTo>
                    <a:pt x="29" y="33"/>
                  </a:lnTo>
                  <a:lnTo>
                    <a:pt x="24" y="26"/>
                  </a:lnTo>
                  <a:lnTo>
                    <a:pt x="20" y="19"/>
                  </a:lnTo>
                  <a:lnTo>
                    <a:pt x="17" y="9"/>
                  </a:lnTo>
                  <a:lnTo>
                    <a:pt x="16" y="0"/>
                  </a:lnTo>
                  <a:lnTo>
                    <a:pt x="0" y="0"/>
                  </a:lnTo>
                  <a:lnTo>
                    <a:pt x="1" y="12"/>
                  </a:lnTo>
                  <a:lnTo>
                    <a:pt x="5" y="24"/>
                  </a:lnTo>
                  <a:lnTo>
                    <a:pt x="11" y="34"/>
                  </a:lnTo>
                  <a:lnTo>
                    <a:pt x="18" y="44"/>
                  </a:lnTo>
                  <a:lnTo>
                    <a:pt x="28" y="52"/>
                  </a:lnTo>
                  <a:lnTo>
                    <a:pt x="38" y="57"/>
                  </a:lnTo>
                  <a:lnTo>
                    <a:pt x="49" y="61"/>
                  </a:lnTo>
                  <a:lnTo>
                    <a:pt x="62" y="62"/>
                  </a:lnTo>
                  <a:lnTo>
                    <a:pt x="62" y="4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1" name="Freeform 728"/>
            <p:cNvSpPr>
              <a:spLocks/>
            </p:cNvSpPr>
            <p:nvPr userDrawn="1"/>
          </p:nvSpPr>
          <p:spPr bwMode="auto">
            <a:xfrm>
              <a:off x="5350" y="49"/>
              <a:ext cx="32" cy="31"/>
            </a:xfrm>
            <a:custGeom>
              <a:avLst/>
              <a:gdLst>
                <a:gd name="T0" fmla="*/ 32 w 32"/>
                <a:gd name="T1" fmla="*/ 17 h 31"/>
                <a:gd name="T2" fmla="*/ 32 w 32"/>
                <a:gd name="T3" fmla="*/ 14 h 31"/>
                <a:gd name="T4" fmla="*/ 32 w 32"/>
                <a:gd name="T5" fmla="*/ 13 h 31"/>
                <a:gd name="T6" fmla="*/ 30 w 32"/>
                <a:gd name="T7" fmla="*/ 10 h 31"/>
                <a:gd name="T8" fmla="*/ 29 w 32"/>
                <a:gd name="T9" fmla="*/ 9 h 31"/>
                <a:gd name="T10" fmla="*/ 29 w 32"/>
                <a:gd name="T11" fmla="*/ 6 h 31"/>
                <a:gd name="T12" fmla="*/ 27 w 32"/>
                <a:gd name="T13" fmla="*/ 5 h 31"/>
                <a:gd name="T14" fmla="*/ 25 w 32"/>
                <a:gd name="T15" fmla="*/ 4 h 31"/>
                <a:gd name="T16" fmla="*/ 24 w 32"/>
                <a:gd name="T17" fmla="*/ 2 h 31"/>
                <a:gd name="T18" fmla="*/ 23 w 32"/>
                <a:gd name="T19" fmla="*/ 2 h 31"/>
                <a:gd name="T20" fmla="*/ 20 w 32"/>
                <a:gd name="T21" fmla="*/ 1 h 31"/>
                <a:gd name="T22" fmla="*/ 19 w 32"/>
                <a:gd name="T23" fmla="*/ 1 h 31"/>
                <a:gd name="T24" fmla="*/ 16 w 32"/>
                <a:gd name="T25" fmla="*/ 0 h 31"/>
                <a:gd name="T26" fmla="*/ 15 w 32"/>
                <a:gd name="T27" fmla="*/ 1 h 31"/>
                <a:gd name="T28" fmla="*/ 12 w 32"/>
                <a:gd name="T29" fmla="*/ 1 h 31"/>
                <a:gd name="T30" fmla="*/ 9 w 32"/>
                <a:gd name="T31" fmla="*/ 2 h 31"/>
                <a:gd name="T32" fmla="*/ 8 w 32"/>
                <a:gd name="T33" fmla="*/ 2 h 31"/>
                <a:gd name="T34" fmla="*/ 7 w 32"/>
                <a:gd name="T35" fmla="*/ 4 h 31"/>
                <a:gd name="T36" fmla="*/ 6 w 32"/>
                <a:gd name="T37" fmla="*/ 5 h 31"/>
                <a:gd name="T38" fmla="*/ 4 w 32"/>
                <a:gd name="T39" fmla="*/ 6 h 31"/>
                <a:gd name="T40" fmla="*/ 3 w 32"/>
                <a:gd name="T41" fmla="*/ 9 h 31"/>
                <a:gd name="T42" fmla="*/ 2 w 32"/>
                <a:gd name="T43" fmla="*/ 10 h 31"/>
                <a:gd name="T44" fmla="*/ 0 w 32"/>
                <a:gd name="T45" fmla="*/ 13 h 31"/>
                <a:gd name="T46" fmla="*/ 0 w 32"/>
                <a:gd name="T47" fmla="*/ 14 h 31"/>
                <a:gd name="T48" fmla="*/ 0 w 32"/>
                <a:gd name="T49" fmla="*/ 17 h 31"/>
                <a:gd name="T50" fmla="*/ 0 w 32"/>
                <a:gd name="T51" fmla="*/ 20 h 31"/>
                <a:gd name="T52" fmla="*/ 0 w 32"/>
                <a:gd name="T53" fmla="*/ 21 h 31"/>
                <a:gd name="T54" fmla="*/ 2 w 32"/>
                <a:gd name="T55" fmla="*/ 22 h 31"/>
                <a:gd name="T56" fmla="*/ 3 w 32"/>
                <a:gd name="T57" fmla="*/ 25 h 31"/>
                <a:gd name="T58" fmla="*/ 4 w 32"/>
                <a:gd name="T59" fmla="*/ 26 h 31"/>
                <a:gd name="T60" fmla="*/ 6 w 32"/>
                <a:gd name="T61" fmla="*/ 28 h 31"/>
                <a:gd name="T62" fmla="*/ 7 w 32"/>
                <a:gd name="T63" fmla="*/ 29 h 31"/>
                <a:gd name="T64" fmla="*/ 8 w 32"/>
                <a:gd name="T65" fmla="*/ 30 h 31"/>
                <a:gd name="T66" fmla="*/ 9 w 32"/>
                <a:gd name="T67" fmla="*/ 31 h 31"/>
                <a:gd name="T68" fmla="*/ 12 w 32"/>
                <a:gd name="T69" fmla="*/ 31 h 31"/>
                <a:gd name="T70" fmla="*/ 15 w 32"/>
                <a:gd name="T71" fmla="*/ 31 h 31"/>
                <a:gd name="T72" fmla="*/ 16 w 32"/>
                <a:gd name="T73" fmla="*/ 31 h 31"/>
                <a:gd name="T74" fmla="*/ 19 w 32"/>
                <a:gd name="T75" fmla="*/ 31 h 31"/>
                <a:gd name="T76" fmla="*/ 20 w 32"/>
                <a:gd name="T77" fmla="*/ 31 h 31"/>
                <a:gd name="T78" fmla="*/ 23 w 32"/>
                <a:gd name="T79" fmla="*/ 31 h 31"/>
                <a:gd name="T80" fmla="*/ 24 w 32"/>
                <a:gd name="T81" fmla="*/ 30 h 31"/>
                <a:gd name="T82" fmla="*/ 25 w 32"/>
                <a:gd name="T83" fmla="*/ 29 h 31"/>
                <a:gd name="T84" fmla="*/ 27 w 32"/>
                <a:gd name="T85" fmla="*/ 28 h 31"/>
                <a:gd name="T86" fmla="*/ 29 w 32"/>
                <a:gd name="T87" fmla="*/ 26 h 31"/>
                <a:gd name="T88" fmla="*/ 29 w 32"/>
                <a:gd name="T89" fmla="*/ 25 h 31"/>
                <a:gd name="T90" fmla="*/ 30 w 32"/>
                <a:gd name="T91" fmla="*/ 22 h 31"/>
                <a:gd name="T92" fmla="*/ 32 w 32"/>
                <a:gd name="T93" fmla="*/ 21 h 31"/>
                <a:gd name="T94" fmla="*/ 32 w 32"/>
                <a:gd name="T95" fmla="*/ 20 h 31"/>
                <a:gd name="T96" fmla="*/ 32 w 32"/>
                <a:gd name="T97" fmla="*/ 17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1">
                  <a:moveTo>
                    <a:pt x="32" y="17"/>
                  </a:moveTo>
                  <a:lnTo>
                    <a:pt x="32" y="14"/>
                  </a:lnTo>
                  <a:lnTo>
                    <a:pt x="32" y="13"/>
                  </a:lnTo>
                  <a:lnTo>
                    <a:pt x="30" y="10"/>
                  </a:lnTo>
                  <a:lnTo>
                    <a:pt x="29" y="9"/>
                  </a:lnTo>
                  <a:lnTo>
                    <a:pt x="29" y="6"/>
                  </a:lnTo>
                  <a:lnTo>
                    <a:pt x="27" y="5"/>
                  </a:lnTo>
                  <a:lnTo>
                    <a:pt x="25" y="4"/>
                  </a:lnTo>
                  <a:lnTo>
                    <a:pt x="24" y="2"/>
                  </a:lnTo>
                  <a:lnTo>
                    <a:pt x="23" y="2"/>
                  </a:lnTo>
                  <a:lnTo>
                    <a:pt x="20" y="1"/>
                  </a:lnTo>
                  <a:lnTo>
                    <a:pt x="19" y="1"/>
                  </a:lnTo>
                  <a:lnTo>
                    <a:pt x="16" y="0"/>
                  </a:lnTo>
                  <a:lnTo>
                    <a:pt x="15" y="1"/>
                  </a:lnTo>
                  <a:lnTo>
                    <a:pt x="12" y="1"/>
                  </a:lnTo>
                  <a:lnTo>
                    <a:pt x="9" y="2"/>
                  </a:lnTo>
                  <a:lnTo>
                    <a:pt x="8" y="2"/>
                  </a:lnTo>
                  <a:lnTo>
                    <a:pt x="7" y="4"/>
                  </a:lnTo>
                  <a:lnTo>
                    <a:pt x="6" y="5"/>
                  </a:lnTo>
                  <a:lnTo>
                    <a:pt x="4" y="6"/>
                  </a:lnTo>
                  <a:lnTo>
                    <a:pt x="3" y="9"/>
                  </a:lnTo>
                  <a:lnTo>
                    <a:pt x="2" y="10"/>
                  </a:lnTo>
                  <a:lnTo>
                    <a:pt x="0" y="13"/>
                  </a:lnTo>
                  <a:lnTo>
                    <a:pt x="0" y="14"/>
                  </a:lnTo>
                  <a:lnTo>
                    <a:pt x="0" y="17"/>
                  </a:lnTo>
                  <a:lnTo>
                    <a:pt x="0" y="20"/>
                  </a:lnTo>
                  <a:lnTo>
                    <a:pt x="0" y="21"/>
                  </a:lnTo>
                  <a:lnTo>
                    <a:pt x="2" y="22"/>
                  </a:lnTo>
                  <a:lnTo>
                    <a:pt x="3" y="25"/>
                  </a:lnTo>
                  <a:lnTo>
                    <a:pt x="4" y="26"/>
                  </a:lnTo>
                  <a:lnTo>
                    <a:pt x="6" y="28"/>
                  </a:lnTo>
                  <a:lnTo>
                    <a:pt x="7" y="29"/>
                  </a:lnTo>
                  <a:lnTo>
                    <a:pt x="8" y="30"/>
                  </a:lnTo>
                  <a:lnTo>
                    <a:pt x="9" y="31"/>
                  </a:lnTo>
                  <a:lnTo>
                    <a:pt x="12" y="31"/>
                  </a:lnTo>
                  <a:lnTo>
                    <a:pt x="15" y="31"/>
                  </a:lnTo>
                  <a:lnTo>
                    <a:pt x="16" y="31"/>
                  </a:lnTo>
                  <a:lnTo>
                    <a:pt x="19" y="31"/>
                  </a:lnTo>
                  <a:lnTo>
                    <a:pt x="20" y="31"/>
                  </a:lnTo>
                  <a:lnTo>
                    <a:pt x="23" y="31"/>
                  </a:lnTo>
                  <a:lnTo>
                    <a:pt x="24" y="30"/>
                  </a:lnTo>
                  <a:lnTo>
                    <a:pt x="25" y="29"/>
                  </a:lnTo>
                  <a:lnTo>
                    <a:pt x="27" y="28"/>
                  </a:lnTo>
                  <a:lnTo>
                    <a:pt x="29" y="26"/>
                  </a:lnTo>
                  <a:lnTo>
                    <a:pt x="29" y="25"/>
                  </a:lnTo>
                  <a:lnTo>
                    <a:pt x="30" y="22"/>
                  </a:lnTo>
                  <a:lnTo>
                    <a:pt x="32" y="21"/>
                  </a:lnTo>
                  <a:lnTo>
                    <a:pt x="32" y="20"/>
                  </a:lnTo>
                  <a:lnTo>
                    <a:pt x="32"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2" name="Freeform 729"/>
            <p:cNvSpPr>
              <a:spLocks/>
            </p:cNvSpPr>
            <p:nvPr userDrawn="1"/>
          </p:nvSpPr>
          <p:spPr bwMode="auto">
            <a:xfrm>
              <a:off x="5270" y="347"/>
              <a:ext cx="32" cy="32"/>
            </a:xfrm>
            <a:custGeom>
              <a:avLst/>
              <a:gdLst>
                <a:gd name="T0" fmla="*/ 32 w 32"/>
                <a:gd name="T1" fmla="*/ 16 h 32"/>
                <a:gd name="T2" fmla="*/ 32 w 32"/>
                <a:gd name="T3" fmla="*/ 14 h 32"/>
                <a:gd name="T4" fmla="*/ 32 w 32"/>
                <a:gd name="T5" fmla="*/ 12 h 32"/>
                <a:gd name="T6" fmla="*/ 30 w 32"/>
                <a:gd name="T7" fmla="*/ 10 h 32"/>
                <a:gd name="T8" fmla="*/ 29 w 32"/>
                <a:gd name="T9" fmla="*/ 8 h 32"/>
                <a:gd name="T10" fmla="*/ 29 w 32"/>
                <a:gd name="T11" fmla="*/ 7 h 32"/>
                <a:gd name="T12" fmla="*/ 26 w 32"/>
                <a:gd name="T13" fmla="*/ 5 h 32"/>
                <a:gd name="T14" fmla="*/ 25 w 32"/>
                <a:gd name="T15" fmla="*/ 4 h 32"/>
                <a:gd name="T16" fmla="*/ 24 w 32"/>
                <a:gd name="T17" fmla="*/ 3 h 32"/>
                <a:gd name="T18" fmla="*/ 22 w 32"/>
                <a:gd name="T19" fmla="*/ 1 h 32"/>
                <a:gd name="T20" fmla="*/ 20 w 32"/>
                <a:gd name="T21" fmla="*/ 1 h 32"/>
                <a:gd name="T22" fmla="*/ 18 w 32"/>
                <a:gd name="T23" fmla="*/ 1 h 32"/>
                <a:gd name="T24" fmla="*/ 16 w 32"/>
                <a:gd name="T25" fmla="*/ 0 h 32"/>
                <a:gd name="T26" fmla="*/ 13 w 32"/>
                <a:gd name="T27" fmla="*/ 1 h 32"/>
                <a:gd name="T28" fmla="*/ 12 w 32"/>
                <a:gd name="T29" fmla="*/ 1 h 32"/>
                <a:gd name="T30" fmla="*/ 9 w 32"/>
                <a:gd name="T31" fmla="*/ 1 h 32"/>
                <a:gd name="T32" fmla="*/ 8 w 32"/>
                <a:gd name="T33" fmla="*/ 3 h 32"/>
                <a:gd name="T34" fmla="*/ 5 w 32"/>
                <a:gd name="T35" fmla="*/ 4 h 32"/>
                <a:gd name="T36" fmla="*/ 4 w 32"/>
                <a:gd name="T37" fmla="*/ 5 h 32"/>
                <a:gd name="T38" fmla="*/ 3 w 32"/>
                <a:gd name="T39" fmla="*/ 7 h 32"/>
                <a:gd name="T40" fmla="*/ 1 w 32"/>
                <a:gd name="T41" fmla="*/ 8 h 32"/>
                <a:gd name="T42" fmla="*/ 1 w 32"/>
                <a:gd name="T43" fmla="*/ 10 h 32"/>
                <a:gd name="T44" fmla="*/ 0 w 32"/>
                <a:gd name="T45" fmla="*/ 12 h 32"/>
                <a:gd name="T46" fmla="*/ 0 w 32"/>
                <a:gd name="T47" fmla="*/ 14 h 32"/>
                <a:gd name="T48" fmla="*/ 0 w 32"/>
                <a:gd name="T49" fmla="*/ 16 h 32"/>
                <a:gd name="T50" fmla="*/ 0 w 32"/>
                <a:gd name="T51" fmla="*/ 18 h 32"/>
                <a:gd name="T52" fmla="*/ 0 w 32"/>
                <a:gd name="T53" fmla="*/ 21 h 32"/>
                <a:gd name="T54" fmla="*/ 1 w 32"/>
                <a:gd name="T55" fmla="*/ 22 h 32"/>
                <a:gd name="T56" fmla="*/ 1 w 32"/>
                <a:gd name="T57" fmla="*/ 25 h 32"/>
                <a:gd name="T58" fmla="*/ 3 w 32"/>
                <a:gd name="T59" fmla="*/ 26 h 32"/>
                <a:gd name="T60" fmla="*/ 4 w 32"/>
                <a:gd name="T61" fmla="*/ 28 h 32"/>
                <a:gd name="T62" fmla="*/ 5 w 32"/>
                <a:gd name="T63" fmla="*/ 29 h 32"/>
                <a:gd name="T64" fmla="*/ 8 w 32"/>
                <a:gd name="T65" fmla="*/ 30 h 32"/>
                <a:gd name="T66" fmla="*/ 9 w 32"/>
                <a:gd name="T67" fmla="*/ 30 h 32"/>
                <a:gd name="T68" fmla="*/ 12 w 32"/>
                <a:gd name="T69" fmla="*/ 32 h 32"/>
                <a:gd name="T70" fmla="*/ 13 w 32"/>
                <a:gd name="T71" fmla="*/ 32 h 32"/>
                <a:gd name="T72" fmla="*/ 16 w 32"/>
                <a:gd name="T73" fmla="*/ 32 h 32"/>
                <a:gd name="T74" fmla="*/ 18 w 32"/>
                <a:gd name="T75" fmla="*/ 32 h 32"/>
                <a:gd name="T76" fmla="*/ 20 w 32"/>
                <a:gd name="T77" fmla="*/ 32 h 32"/>
                <a:gd name="T78" fmla="*/ 22 w 32"/>
                <a:gd name="T79" fmla="*/ 30 h 32"/>
                <a:gd name="T80" fmla="*/ 24 w 32"/>
                <a:gd name="T81" fmla="*/ 30 h 32"/>
                <a:gd name="T82" fmla="*/ 25 w 32"/>
                <a:gd name="T83" fmla="*/ 29 h 32"/>
                <a:gd name="T84" fmla="*/ 26 w 32"/>
                <a:gd name="T85" fmla="*/ 28 h 32"/>
                <a:gd name="T86" fmla="*/ 29 w 32"/>
                <a:gd name="T87" fmla="*/ 26 h 32"/>
                <a:gd name="T88" fmla="*/ 29 w 32"/>
                <a:gd name="T89" fmla="*/ 25 h 32"/>
                <a:gd name="T90" fmla="*/ 30 w 32"/>
                <a:gd name="T91" fmla="*/ 22 h 32"/>
                <a:gd name="T92" fmla="*/ 32 w 32"/>
                <a:gd name="T93" fmla="*/ 21 h 32"/>
                <a:gd name="T94" fmla="*/ 32 w 32"/>
                <a:gd name="T95" fmla="*/ 18 h 32"/>
                <a:gd name="T96" fmla="*/ 32 w 32"/>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2">
                  <a:moveTo>
                    <a:pt x="32" y="16"/>
                  </a:moveTo>
                  <a:lnTo>
                    <a:pt x="32" y="14"/>
                  </a:lnTo>
                  <a:lnTo>
                    <a:pt x="32" y="12"/>
                  </a:lnTo>
                  <a:lnTo>
                    <a:pt x="30" y="10"/>
                  </a:lnTo>
                  <a:lnTo>
                    <a:pt x="29" y="8"/>
                  </a:lnTo>
                  <a:lnTo>
                    <a:pt x="29" y="7"/>
                  </a:lnTo>
                  <a:lnTo>
                    <a:pt x="26" y="5"/>
                  </a:lnTo>
                  <a:lnTo>
                    <a:pt x="25" y="4"/>
                  </a:lnTo>
                  <a:lnTo>
                    <a:pt x="24" y="3"/>
                  </a:lnTo>
                  <a:lnTo>
                    <a:pt x="22" y="1"/>
                  </a:lnTo>
                  <a:lnTo>
                    <a:pt x="20" y="1"/>
                  </a:lnTo>
                  <a:lnTo>
                    <a:pt x="18" y="1"/>
                  </a:lnTo>
                  <a:lnTo>
                    <a:pt x="16" y="0"/>
                  </a:lnTo>
                  <a:lnTo>
                    <a:pt x="13" y="1"/>
                  </a:lnTo>
                  <a:lnTo>
                    <a:pt x="12" y="1"/>
                  </a:lnTo>
                  <a:lnTo>
                    <a:pt x="9" y="1"/>
                  </a:lnTo>
                  <a:lnTo>
                    <a:pt x="8" y="3"/>
                  </a:lnTo>
                  <a:lnTo>
                    <a:pt x="5" y="4"/>
                  </a:lnTo>
                  <a:lnTo>
                    <a:pt x="4" y="5"/>
                  </a:lnTo>
                  <a:lnTo>
                    <a:pt x="3" y="7"/>
                  </a:lnTo>
                  <a:lnTo>
                    <a:pt x="1" y="8"/>
                  </a:lnTo>
                  <a:lnTo>
                    <a:pt x="1" y="10"/>
                  </a:lnTo>
                  <a:lnTo>
                    <a:pt x="0" y="12"/>
                  </a:lnTo>
                  <a:lnTo>
                    <a:pt x="0" y="14"/>
                  </a:lnTo>
                  <a:lnTo>
                    <a:pt x="0" y="16"/>
                  </a:lnTo>
                  <a:lnTo>
                    <a:pt x="0" y="18"/>
                  </a:lnTo>
                  <a:lnTo>
                    <a:pt x="0" y="21"/>
                  </a:lnTo>
                  <a:lnTo>
                    <a:pt x="1" y="22"/>
                  </a:lnTo>
                  <a:lnTo>
                    <a:pt x="1" y="25"/>
                  </a:lnTo>
                  <a:lnTo>
                    <a:pt x="3" y="26"/>
                  </a:lnTo>
                  <a:lnTo>
                    <a:pt x="4" y="28"/>
                  </a:lnTo>
                  <a:lnTo>
                    <a:pt x="5" y="29"/>
                  </a:lnTo>
                  <a:lnTo>
                    <a:pt x="8" y="30"/>
                  </a:lnTo>
                  <a:lnTo>
                    <a:pt x="9" y="30"/>
                  </a:lnTo>
                  <a:lnTo>
                    <a:pt x="12" y="32"/>
                  </a:lnTo>
                  <a:lnTo>
                    <a:pt x="13" y="32"/>
                  </a:lnTo>
                  <a:lnTo>
                    <a:pt x="16" y="32"/>
                  </a:lnTo>
                  <a:lnTo>
                    <a:pt x="18" y="32"/>
                  </a:lnTo>
                  <a:lnTo>
                    <a:pt x="20" y="32"/>
                  </a:lnTo>
                  <a:lnTo>
                    <a:pt x="22" y="30"/>
                  </a:lnTo>
                  <a:lnTo>
                    <a:pt x="24" y="30"/>
                  </a:lnTo>
                  <a:lnTo>
                    <a:pt x="25" y="29"/>
                  </a:lnTo>
                  <a:lnTo>
                    <a:pt x="26" y="28"/>
                  </a:lnTo>
                  <a:lnTo>
                    <a:pt x="29" y="26"/>
                  </a:lnTo>
                  <a:lnTo>
                    <a:pt x="29" y="25"/>
                  </a:lnTo>
                  <a:lnTo>
                    <a:pt x="30" y="22"/>
                  </a:lnTo>
                  <a:lnTo>
                    <a:pt x="32" y="21"/>
                  </a:lnTo>
                  <a:lnTo>
                    <a:pt x="32" y="18"/>
                  </a:lnTo>
                  <a:lnTo>
                    <a:pt x="3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cSld>
  <p:clrMap bg1="lt1" tx1="dk1" bg2="lt2" tx2="dk2" accent1="accent1" accent2="accent2" accent3="accent3" accent4="accent4" accent5="accent5" accent6="accent6" hlink="hlink" folHlink="folHlink"/>
  <p:sldLayoutIdLst>
    <p:sldLayoutId id="2147483851"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xStyles>
    <p:titleStyle>
      <a:lvl1pPr marL="171450" indent="-171450" algn="l" rtl="0" eaLnBrk="0" fontAlgn="base" hangingPunct="0">
        <a:spcBef>
          <a:spcPct val="0"/>
        </a:spcBef>
        <a:spcAft>
          <a:spcPct val="0"/>
        </a:spcAft>
        <a:defRPr sz="3200" b="1">
          <a:solidFill>
            <a:schemeClr val="tx2"/>
          </a:solidFill>
          <a:latin typeface="+mj-lt"/>
          <a:ea typeface="+mj-ea"/>
          <a:cs typeface="+mj-cs"/>
        </a:defRPr>
      </a:lvl1pPr>
      <a:lvl2pPr marL="171450" indent="-171450" algn="l" rtl="0" eaLnBrk="0" fontAlgn="base" hangingPunct="0">
        <a:spcBef>
          <a:spcPct val="0"/>
        </a:spcBef>
        <a:spcAft>
          <a:spcPct val="0"/>
        </a:spcAft>
        <a:defRPr sz="3200" b="1">
          <a:solidFill>
            <a:schemeClr val="tx2"/>
          </a:solidFill>
          <a:latin typeface="Arial" charset="0"/>
        </a:defRPr>
      </a:lvl2pPr>
      <a:lvl3pPr marL="171450" indent="-171450" algn="l" rtl="0" eaLnBrk="0" fontAlgn="base" hangingPunct="0">
        <a:spcBef>
          <a:spcPct val="0"/>
        </a:spcBef>
        <a:spcAft>
          <a:spcPct val="0"/>
        </a:spcAft>
        <a:defRPr sz="3200" b="1">
          <a:solidFill>
            <a:schemeClr val="tx2"/>
          </a:solidFill>
          <a:latin typeface="Arial" charset="0"/>
        </a:defRPr>
      </a:lvl3pPr>
      <a:lvl4pPr marL="171450" indent="-171450" algn="l" rtl="0" eaLnBrk="0" fontAlgn="base" hangingPunct="0">
        <a:spcBef>
          <a:spcPct val="0"/>
        </a:spcBef>
        <a:spcAft>
          <a:spcPct val="0"/>
        </a:spcAft>
        <a:defRPr sz="3200" b="1">
          <a:solidFill>
            <a:schemeClr val="tx2"/>
          </a:solidFill>
          <a:latin typeface="Arial" charset="0"/>
        </a:defRPr>
      </a:lvl4pPr>
      <a:lvl5pPr marL="171450" indent="-171450" algn="l" rtl="0" eaLnBrk="0" fontAlgn="base" hangingPunct="0">
        <a:spcBef>
          <a:spcPct val="0"/>
        </a:spcBef>
        <a:spcAft>
          <a:spcPct val="0"/>
        </a:spcAft>
        <a:defRPr sz="3200" b="1">
          <a:solidFill>
            <a:schemeClr val="tx2"/>
          </a:solidFill>
          <a:latin typeface="Arial" charset="0"/>
        </a:defRPr>
      </a:lvl5pPr>
      <a:lvl6pPr marL="628650" algn="l" rtl="0" fontAlgn="base">
        <a:spcBef>
          <a:spcPct val="0"/>
        </a:spcBef>
        <a:spcAft>
          <a:spcPct val="0"/>
        </a:spcAft>
        <a:defRPr sz="3200" b="1">
          <a:solidFill>
            <a:schemeClr val="tx2"/>
          </a:solidFill>
          <a:latin typeface="Arial" charset="0"/>
        </a:defRPr>
      </a:lvl6pPr>
      <a:lvl7pPr marL="1085850" algn="l" rtl="0" fontAlgn="base">
        <a:spcBef>
          <a:spcPct val="0"/>
        </a:spcBef>
        <a:spcAft>
          <a:spcPct val="0"/>
        </a:spcAft>
        <a:defRPr sz="3200" b="1">
          <a:solidFill>
            <a:schemeClr val="tx2"/>
          </a:solidFill>
          <a:latin typeface="Arial" charset="0"/>
        </a:defRPr>
      </a:lvl7pPr>
      <a:lvl8pPr marL="1543050" algn="l" rtl="0" fontAlgn="base">
        <a:spcBef>
          <a:spcPct val="0"/>
        </a:spcBef>
        <a:spcAft>
          <a:spcPct val="0"/>
        </a:spcAft>
        <a:defRPr sz="3200" b="1">
          <a:solidFill>
            <a:schemeClr val="tx2"/>
          </a:solidFill>
          <a:latin typeface="Arial" charset="0"/>
        </a:defRPr>
      </a:lvl8pPr>
      <a:lvl9pPr marL="2000250" algn="l"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50000"/>
        </a:spcBef>
        <a:spcAft>
          <a:spcPct val="0"/>
        </a:spcAft>
        <a:buClr>
          <a:schemeClr val="tx2"/>
        </a:buClr>
        <a:buSzPct val="80000"/>
        <a:buFont typeface="Wingdings" pitchFamily="2" charset="2"/>
        <a:buChar char="n"/>
        <a:defRPr sz="2400" b="1">
          <a:solidFill>
            <a:schemeClr val="tx1"/>
          </a:solidFill>
          <a:latin typeface="+mn-lt"/>
          <a:ea typeface="+mn-ea"/>
          <a:cs typeface="+mn-cs"/>
        </a:defRPr>
      </a:lvl1pPr>
      <a:lvl2pPr marL="796925" indent="-339725" algn="l" rtl="0" eaLnBrk="0" fontAlgn="base" hangingPunct="0">
        <a:lnSpc>
          <a:spcPct val="90000"/>
        </a:lnSpc>
        <a:spcBef>
          <a:spcPct val="35000"/>
        </a:spcBef>
        <a:spcAft>
          <a:spcPct val="0"/>
        </a:spcAft>
        <a:buSzPct val="70000"/>
        <a:buFont typeface="Wingdings" pitchFamily="2" charset="2"/>
        <a:buChar char="l"/>
        <a:defRPr sz="2200">
          <a:solidFill>
            <a:schemeClr val="tx1"/>
          </a:solidFill>
          <a:latin typeface="+mn-lt"/>
        </a:defRPr>
      </a:lvl2pPr>
      <a:lvl3pPr marL="1250950" indent="-223838" algn="l" rtl="0" eaLnBrk="0" fontAlgn="base" hangingPunct="0">
        <a:lnSpc>
          <a:spcPct val="90000"/>
        </a:lnSpc>
        <a:spcBef>
          <a:spcPct val="35000"/>
        </a:spcBef>
        <a:spcAft>
          <a:spcPct val="0"/>
        </a:spcAft>
        <a:buSzPct val="60000"/>
        <a:buFont typeface="Wingdings" pitchFamily="2" charset="2"/>
        <a:buChar char="u"/>
        <a:defRPr sz="2000">
          <a:solidFill>
            <a:schemeClr val="tx1"/>
          </a:solidFill>
          <a:latin typeface="+mn-lt"/>
        </a:defRPr>
      </a:lvl3pPr>
      <a:lvl4pPr marL="1712913"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marL="0" indent="171450" eaLnBrk="1" hangingPunct="1"/>
            <a:r>
              <a:rPr lang="en-US" altLang="en-US" smtClean="0"/>
              <a:t>Inverter Layout In Cadence</a:t>
            </a:r>
          </a:p>
        </p:txBody>
      </p:sp>
      <p:sp>
        <p:nvSpPr>
          <p:cNvPr id="3075" name="TextBox 1"/>
          <p:cNvSpPr txBox="1">
            <a:spLocks noChangeArrowheads="1"/>
          </p:cNvSpPr>
          <p:nvPr/>
        </p:nvSpPr>
        <p:spPr bwMode="auto">
          <a:xfrm>
            <a:off x="1443038" y="3619500"/>
            <a:ext cx="20812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chemeClr val="tx2"/>
              </a:buClr>
              <a:buSzPct val="80000"/>
              <a:buFont typeface="Wingdings" pitchFamily="2" charset="2"/>
              <a:buChar char="n"/>
              <a:defRPr sz="2400" b="1">
                <a:solidFill>
                  <a:schemeClr val="tx1"/>
                </a:solidFill>
                <a:latin typeface="Arial"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ClrTx/>
              <a:buSzTx/>
              <a:buFontTx/>
              <a:buNone/>
            </a:pPr>
            <a:r>
              <a:rPr lang="en-GB" altLang="en-US" b="0">
                <a:latin typeface="Times New Roman" pitchFamily="18" charset="0"/>
              </a:rPr>
              <a:t>Dr Basel Halak</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indent="0" eaLnBrk="1" hangingPunct="1"/>
            <a:r>
              <a:rPr lang="en-GB" altLang="en-US" sz="2800" dirty="0" smtClean="0"/>
              <a:t>Create a new inverter cell with fixed dimensions</a:t>
            </a:r>
          </a:p>
        </p:txBody>
      </p:sp>
      <p:sp>
        <p:nvSpPr>
          <p:cNvPr id="11267" name="Rectangle 3"/>
          <p:cNvSpPr>
            <a:spLocks noGrp="1" noChangeArrowheads="1"/>
          </p:cNvSpPr>
          <p:nvPr>
            <p:ph type="body" idx="1"/>
          </p:nvPr>
        </p:nvSpPr>
        <p:spPr>
          <a:xfrm>
            <a:off x="526510" y="952500"/>
            <a:ext cx="4236315" cy="4724400"/>
          </a:xfrm>
        </p:spPr>
        <p:txBody>
          <a:bodyPr/>
          <a:lstStyle/>
          <a:p>
            <a:pPr algn="just" eaLnBrk="1" hangingPunct="1"/>
            <a:r>
              <a:rPr lang="en-GB" altLang="en-US" sz="2000" b="0" dirty="0" smtClean="0"/>
              <a:t>For layout, we need a fully defined schematic</a:t>
            </a:r>
          </a:p>
          <a:p>
            <a:pPr algn="just" eaLnBrk="1" hangingPunct="1"/>
            <a:r>
              <a:rPr lang="en-GB" altLang="en-US" sz="2000" b="0" dirty="0" smtClean="0"/>
              <a:t>The inverter schematic from the last lecture does not have fixed dimensions (we used </a:t>
            </a:r>
            <a:r>
              <a:rPr lang="en-GB" altLang="en-US" sz="2000" b="0" dirty="0" err="1" smtClean="0"/>
              <a:t>pPar</a:t>
            </a:r>
            <a:r>
              <a:rPr lang="en-GB" altLang="en-US" sz="2000" b="0" dirty="0" smtClean="0"/>
              <a:t>(“”))</a:t>
            </a:r>
          </a:p>
          <a:p>
            <a:pPr algn="just" eaLnBrk="1" hangingPunct="1"/>
            <a:r>
              <a:rPr lang="en-GB" altLang="en-US" sz="2000" b="0" dirty="0" smtClean="0"/>
              <a:t>We must create a new inverter schematic with fixed dimension as follows :</a:t>
            </a:r>
          </a:p>
          <a:p>
            <a:pPr lvl="1" algn="just" eaLnBrk="1" hangingPunct="1"/>
            <a:r>
              <a:rPr lang="en-GB" altLang="en-US" sz="2000" dirty="0"/>
              <a:t>NMOS 4u/0.35u</a:t>
            </a:r>
          </a:p>
          <a:p>
            <a:pPr lvl="1" algn="just" eaLnBrk="1" hangingPunct="1"/>
            <a:r>
              <a:rPr lang="en-GB" altLang="en-US" sz="2000" dirty="0"/>
              <a:t>PMOS </a:t>
            </a:r>
            <a:r>
              <a:rPr lang="en-GB" altLang="en-US" sz="2000" dirty="0" smtClean="0"/>
              <a:t>12u/0.35u</a:t>
            </a:r>
            <a:endParaRPr lang="en-GB" altLang="en-US" sz="2000" b="0" dirty="0" smtClean="0"/>
          </a:p>
          <a:p>
            <a:pPr algn="just" eaLnBrk="1" hangingPunct="1"/>
            <a:r>
              <a:rPr lang="en-GB" altLang="en-US" sz="2000" b="0" dirty="0" smtClean="0"/>
              <a:t>Create a symbol view for your new schematic</a:t>
            </a:r>
          </a:p>
          <a:p>
            <a:pPr marL="457200" lvl="1" indent="0" algn="just" eaLnBrk="1" hangingPunct="1">
              <a:buNone/>
            </a:pPr>
            <a:endParaRPr lang="en-GB" altLang="en-US" sz="2000" dirty="0" smtClean="0"/>
          </a:p>
          <a:p>
            <a:pPr marL="457200" lvl="1" indent="0" algn="just" eaLnBrk="1" hangingPunct="1">
              <a:buNone/>
            </a:pPr>
            <a:endParaRPr lang="en-GB" altLang="en-US" sz="2000" dirty="0" smtClean="0"/>
          </a:p>
          <a:p>
            <a:pPr marL="457200" lvl="1" indent="0" algn="just" eaLnBrk="1" hangingPunct="1">
              <a:buNone/>
            </a:pPr>
            <a:endParaRPr lang="en-GB" altLang="en-US" sz="2000" dirty="0"/>
          </a:p>
          <a:p>
            <a:pPr marL="457200" lvl="1" indent="0" algn="just" eaLnBrk="1" hangingPunct="1">
              <a:buNone/>
            </a:pPr>
            <a:endParaRPr lang="en-GB" altLang="en-US" sz="2000" dirty="0"/>
          </a:p>
          <a:p>
            <a:pPr marL="0" indent="0" algn="just" eaLnBrk="1" hangingPunct="1">
              <a:buNone/>
            </a:pPr>
            <a:endParaRPr lang="en-GB" altLang="en-US" dirty="0" smtClean="0"/>
          </a:p>
          <a:p>
            <a:pPr algn="just" eaLnBrk="1" hangingPunct="1"/>
            <a:endParaRPr lang="en-GB" altLang="en-US" dirty="0" smtClean="0"/>
          </a:p>
          <a:p>
            <a:pPr algn="just" eaLnBrk="1" hangingPunct="1"/>
            <a:endParaRPr lang="en-GB" altLang="en-US" dirty="0" smtClean="0"/>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8970" y="986440"/>
            <a:ext cx="3449979" cy="4999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indent="0" eaLnBrk="1" hangingPunct="1"/>
            <a:r>
              <a:rPr lang="en-GB" altLang="en-US" dirty="0" smtClean="0"/>
              <a:t>Create a layout view fro your inverter</a:t>
            </a:r>
          </a:p>
        </p:txBody>
      </p:sp>
      <p:sp>
        <p:nvSpPr>
          <p:cNvPr id="12291" name="Rectangle 5"/>
          <p:cNvSpPr>
            <a:spLocks noGrp="1" noChangeArrowheads="1"/>
          </p:cNvSpPr>
          <p:nvPr>
            <p:ph type="body" idx="1"/>
          </p:nvPr>
        </p:nvSpPr>
        <p:spPr/>
        <p:txBody>
          <a:bodyPr/>
          <a:lstStyle/>
          <a:p>
            <a:pPr eaLnBrk="1" hangingPunct="1">
              <a:lnSpc>
                <a:spcPct val="90000"/>
              </a:lnSpc>
            </a:pPr>
            <a:r>
              <a:rPr lang="en-GB" altLang="en-US" sz="2000" dirty="0" smtClean="0"/>
              <a:t>From the Library Manager, start </a:t>
            </a:r>
            <a:r>
              <a:rPr lang="en-GB" altLang="en-US" sz="2000" dirty="0" err="1" smtClean="0"/>
              <a:t>LayoutL</a:t>
            </a:r>
            <a:endParaRPr lang="en-GB" altLang="en-US" sz="2000" dirty="0" smtClean="0"/>
          </a:p>
          <a:p>
            <a:pPr eaLnBrk="1" hangingPunct="1">
              <a:lnSpc>
                <a:spcPct val="90000"/>
              </a:lnSpc>
            </a:pPr>
            <a:r>
              <a:rPr lang="en-GB" altLang="en-US" sz="2000" dirty="0" smtClean="0"/>
              <a:t>Choose New - Cell View</a:t>
            </a:r>
          </a:p>
          <a:p>
            <a:pPr eaLnBrk="1" hangingPunct="1">
              <a:lnSpc>
                <a:spcPct val="90000"/>
              </a:lnSpc>
            </a:pPr>
            <a:endParaRPr lang="en-GB" altLang="en-US" sz="2000" dirty="0" smtClean="0"/>
          </a:p>
          <a:p>
            <a:pPr eaLnBrk="1" hangingPunct="1">
              <a:lnSpc>
                <a:spcPct val="90000"/>
              </a:lnSpc>
            </a:pPr>
            <a:r>
              <a:rPr lang="en-GB" altLang="en-US" sz="2000" dirty="0" smtClean="0"/>
              <a:t>You need to create a</a:t>
            </a:r>
            <a:br>
              <a:rPr lang="en-GB" altLang="en-US" sz="2000" dirty="0" smtClean="0"/>
            </a:br>
            <a:r>
              <a:rPr lang="en-GB" altLang="en-US" sz="2000" dirty="0" smtClean="0"/>
              <a:t>layout view from your</a:t>
            </a:r>
            <a:br>
              <a:rPr lang="en-GB" altLang="en-US" sz="2000" dirty="0" smtClean="0"/>
            </a:br>
            <a:r>
              <a:rPr lang="en-GB" altLang="en-US" sz="2000" dirty="0" smtClean="0"/>
              <a:t>schematic</a:t>
            </a:r>
          </a:p>
          <a:p>
            <a:pPr eaLnBrk="1" hangingPunct="1">
              <a:lnSpc>
                <a:spcPct val="90000"/>
              </a:lnSpc>
              <a:buFont typeface="Wingdings" pitchFamily="2" charset="2"/>
              <a:buNone/>
            </a:pPr>
            <a:endParaRPr lang="en-GB" altLang="en-US" sz="2000" dirty="0" smtClean="0"/>
          </a:p>
          <a:p>
            <a:pPr eaLnBrk="1" hangingPunct="1">
              <a:lnSpc>
                <a:spcPct val="90000"/>
              </a:lnSpc>
              <a:buFont typeface="Wingdings" pitchFamily="2" charset="2"/>
              <a:buNone/>
            </a:pPr>
            <a:endParaRPr lang="en-GB" altLang="en-US" sz="2000" dirty="0"/>
          </a:p>
          <a:p>
            <a:pPr eaLnBrk="1" hangingPunct="1">
              <a:lnSpc>
                <a:spcPct val="90000"/>
              </a:lnSpc>
              <a:buFont typeface="Wingdings" pitchFamily="2" charset="2"/>
              <a:buNone/>
            </a:pPr>
            <a:endParaRPr lang="en-GB" altLang="en-US" sz="2000" dirty="0" smtClean="0"/>
          </a:p>
          <a:p>
            <a:pPr eaLnBrk="1" hangingPunct="1">
              <a:lnSpc>
                <a:spcPct val="90000"/>
              </a:lnSpc>
            </a:pPr>
            <a:r>
              <a:rPr lang="en-GB" altLang="en-US" sz="2000" dirty="0" smtClean="0"/>
              <a:t>Two windows will open, the LSW and the empty layout view</a:t>
            </a:r>
          </a:p>
        </p:txBody>
      </p:sp>
      <p:pic>
        <p:nvPicPr>
          <p:cNvPr id="1229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23195" y="2741613"/>
            <a:ext cx="1979613"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7425" y="1482585"/>
            <a:ext cx="299085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indent="0" eaLnBrk="1" hangingPunct="1"/>
            <a:r>
              <a:rPr lang="en-GB" altLang="en-US" smtClean="0"/>
              <a:t>About the LSW</a:t>
            </a:r>
          </a:p>
        </p:txBody>
      </p:sp>
      <p:sp>
        <p:nvSpPr>
          <p:cNvPr id="13315" name="Rectangle 3"/>
          <p:cNvSpPr>
            <a:spLocks noGrp="1" noChangeArrowheads="1"/>
          </p:cNvSpPr>
          <p:nvPr>
            <p:ph type="body" idx="1"/>
          </p:nvPr>
        </p:nvSpPr>
        <p:spPr>
          <a:xfrm>
            <a:off x="533400" y="1400175"/>
            <a:ext cx="6519863" cy="4929188"/>
          </a:xfrm>
          <a:noFill/>
        </p:spPr>
        <p:txBody>
          <a:bodyPr/>
          <a:lstStyle/>
          <a:p>
            <a:pPr eaLnBrk="1" hangingPunct="1"/>
            <a:r>
              <a:rPr lang="en-GB" altLang="en-US" smtClean="0"/>
              <a:t>The layer selection window (LSW) shows all the layers you can use in the layout</a:t>
            </a:r>
          </a:p>
          <a:p>
            <a:pPr eaLnBrk="1" hangingPunct="1"/>
            <a:r>
              <a:rPr lang="en-GB" altLang="en-US" smtClean="0"/>
              <a:t>There are LOTS, however you will only need to use the ones towards the top (MET1, POLY1, NTUB, NPLUS, PPLUS)</a:t>
            </a:r>
          </a:p>
          <a:p>
            <a:pPr eaLnBrk="1" hangingPunct="1"/>
            <a:r>
              <a:rPr lang="en-GB" altLang="en-US" smtClean="0"/>
              <a:t>Each layer has a number of entries in the LSW, the one you need to use is the ‘drawing’ layer ‘dg’</a:t>
            </a:r>
          </a:p>
          <a:p>
            <a:pPr eaLnBrk="1" hangingPunct="1"/>
            <a:r>
              <a:rPr lang="en-GB" altLang="en-US" smtClean="0"/>
              <a:t>The buttons at the top are useful:</a:t>
            </a:r>
          </a:p>
          <a:p>
            <a:pPr lvl="1" eaLnBrk="1" hangingPunct="1"/>
            <a:r>
              <a:rPr lang="en-GB" altLang="en-US" smtClean="0"/>
              <a:t>AV: all visible,          NV: none visible</a:t>
            </a:r>
          </a:p>
          <a:p>
            <a:pPr lvl="1" eaLnBrk="1" hangingPunct="1"/>
            <a:r>
              <a:rPr lang="en-GB" altLang="en-US" smtClean="0"/>
              <a:t>AS: all selectable,    NS: none selectable</a:t>
            </a:r>
          </a:p>
        </p:txBody>
      </p:sp>
      <p:pic>
        <p:nvPicPr>
          <p:cNvPr id="1331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81863" y="1379538"/>
            <a:ext cx="1384300"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indent="0" eaLnBrk="1" hangingPunct="1"/>
            <a:r>
              <a:rPr lang="en-GB" altLang="en-US" smtClean="0"/>
              <a:t>Placing the transistors</a:t>
            </a:r>
          </a:p>
        </p:txBody>
      </p:sp>
      <p:sp>
        <p:nvSpPr>
          <p:cNvPr id="15363" name="Rectangle 3"/>
          <p:cNvSpPr>
            <a:spLocks noGrp="1" noChangeArrowheads="1"/>
          </p:cNvSpPr>
          <p:nvPr>
            <p:ph type="body" idx="1"/>
          </p:nvPr>
        </p:nvSpPr>
        <p:spPr>
          <a:xfrm>
            <a:off x="373850" y="1368090"/>
            <a:ext cx="2359340" cy="4724400"/>
          </a:xfrm>
        </p:spPr>
        <p:txBody>
          <a:bodyPr/>
          <a:lstStyle/>
          <a:p>
            <a:pPr algn="just" eaLnBrk="1" hangingPunct="1"/>
            <a:r>
              <a:rPr lang="en-GB" altLang="en-US" sz="2000" dirty="0" smtClean="0"/>
              <a:t>Add Instance from the Create menu</a:t>
            </a:r>
          </a:p>
          <a:p>
            <a:pPr algn="just" eaLnBrk="1" hangingPunct="1"/>
            <a:r>
              <a:rPr lang="en-GB" altLang="en-US" sz="2000" dirty="0" smtClean="0"/>
              <a:t>You need two transistor from PRIBM lib with the following dimensions</a:t>
            </a:r>
          </a:p>
          <a:p>
            <a:pPr lvl="1" algn="just" eaLnBrk="1" hangingPunct="1"/>
            <a:r>
              <a:rPr lang="en-GB" altLang="en-US" sz="2000" dirty="0" smtClean="0"/>
              <a:t>NMOS </a:t>
            </a:r>
            <a:r>
              <a:rPr lang="en-GB" altLang="en-US" sz="2000" dirty="0"/>
              <a:t>4u/0.35u</a:t>
            </a:r>
          </a:p>
          <a:p>
            <a:pPr lvl="1" algn="just" eaLnBrk="1" hangingPunct="1"/>
            <a:r>
              <a:rPr lang="en-GB" altLang="en-US" sz="2000" dirty="0"/>
              <a:t>PMOS 12u/0.35u</a:t>
            </a:r>
          </a:p>
          <a:p>
            <a:pPr algn="just" eaLnBrk="1" hangingPunct="1"/>
            <a:endParaRPr lang="en-GB" altLang="en-US" sz="2000" dirty="0" smtClean="0"/>
          </a:p>
          <a:p>
            <a:pPr algn="just" eaLnBrk="1" hangingPunct="1"/>
            <a:endParaRPr lang="en-GB" altLang="en-US" dirty="0" smtClean="0"/>
          </a:p>
          <a:p>
            <a:pPr algn="just" eaLnBrk="1" hangingPunct="1"/>
            <a:endParaRPr lang="en-GB" altLang="en-US" dirty="0" smtClean="0"/>
          </a:p>
          <a:p>
            <a:pPr algn="just" eaLnBrk="1" hangingPunct="1"/>
            <a:endParaRPr lang="en-GB" altLang="en-US" dirty="0" smtClean="0"/>
          </a:p>
          <a:p>
            <a:pPr algn="just" eaLnBrk="1" hangingPunct="1"/>
            <a:endParaRPr lang="en-GB" altLang="en-US" dirty="0" smtClean="0"/>
          </a:p>
        </p:txBody>
      </p:sp>
      <p:pic>
        <p:nvPicPr>
          <p:cNvPr id="1536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83565" y="1368090"/>
            <a:ext cx="20288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9795" y="1004312"/>
            <a:ext cx="3389323" cy="5228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indent="0" eaLnBrk="1" hangingPunct="1"/>
            <a:r>
              <a:rPr lang="en-GB" altLang="en-US" smtClean="0"/>
              <a:t>Selecting the display layers</a:t>
            </a:r>
          </a:p>
        </p:txBody>
      </p:sp>
      <p:sp>
        <p:nvSpPr>
          <p:cNvPr id="16387" name="Rectangle 3"/>
          <p:cNvSpPr>
            <a:spLocks noGrp="1" noChangeArrowheads="1"/>
          </p:cNvSpPr>
          <p:nvPr>
            <p:ph type="body" idx="1"/>
          </p:nvPr>
        </p:nvSpPr>
        <p:spPr/>
        <p:txBody>
          <a:bodyPr/>
          <a:lstStyle/>
          <a:p>
            <a:pPr eaLnBrk="1" hangingPunct="1"/>
            <a:r>
              <a:rPr lang="en-GB" altLang="en-US" smtClean="0"/>
              <a:t>If you cannot see the transistors, you may not have enough layers selected.</a:t>
            </a:r>
          </a:p>
          <a:p>
            <a:pPr eaLnBrk="1" hangingPunct="1"/>
            <a:r>
              <a:rPr lang="en-GB" altLang="en-US" smtClean="0"/>
              <a:t>Go to display-&gt;options</a:t>
            </a:r>
          </a:p>
          <a:p>
            <a:pPr eaLnBrk="1" hangingPunct="1"/>
            <a:r>
              <a:rPr lang="en-GB" altLang="en-US" smtClean="0"/>
              <a:t>Change settings as below</a:t>
            </a:r>
          </a:p>
        </p:txBody>
      </p:sp>
      <p:pic>
        <p:nvPicPr>
          <p:cNvPr id="16388"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5875" y="3594100"/>
            <a:ext cx="3348038"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99063" y="2052638"/>
            <a:ext cx="3106737"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p:nvSpPr>
        <p:spPr>
          <a:xfrm>
            <a:off x="5984875" y="4781550"/>
            <a:ext cx="533400" cy="800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lang="en-GB" altLang="en-US" smtClean="0">
              <a:solidFill>
                <a:srgbClr val="FF0000"/>
              </a:solidFill>
              <a:latin typeface="Arial" pitchFamily="34" charset="0"/>
            </a:endParaRPr>
          </a:p>
        </p:txBody>
      </p:sp>
      <p:sp>
        <p:nvSpPr>
          <p:cNvPr id="3" name="Oval 2"/>
          <p:cNvSpPr/>
          <p:nvPr/>
        </p:nvSpPr>
        <p:spPr>
          <a:xfrm>
            <a:off x="7651750" y="2474913"/>
            <a:ext cx="533400" cy="7985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lang="en-GB" altLang="en-US" smtClean="0">
              <a:solidFill>
                <a:srgbClr val="FF0000"/>
              </a:solidFill>
              <a:latin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indent="0" eaLnBrk="1" hangingPunct="1"/>
            <a:r>
              <a:rPr lang="en-GB" altLang="en-US" smtClean="0"/>
              <a:t>Customising the pcells</a:t>
            </a:r>
          </a:p>
        </p:txBody>
      </p:sp>
      <p:sp>
        <p:nvSpPr>
          <p:cNvPr id="17411" name="Rectangle 3"/>
          <p:cNvSpPr>
            <a:spLocks noGrp="1" noChangeArrowheads="1"/>
          </p:cNvSpPr>
          <p:nvPr>
            <p:ph type="body" idx="1"/>
          </p:nvPr>
        </p:nvSpPr>
        <p:spPr>
          <a:xfrm>
            <a:off x="259355" y="833780"/>
            <a:ext cx="4535488" cy="4724400"/>
          </a:xfrm>
        </p:spPr>
        <p:txBody>
          <a:bodyPr/>
          <a:lstStyle/>
          <a:p>
            <a:pPr eaLnBrk="1" hangingPunct="1"/>
            <a:r>
              <a:rPr lang="en-GB" altLang="en-US" sz="2000" dirty="0" err="1" smtClean="0"/>
              <a:t>LayoutL</a:t>
            </a:r>
            <a:r>
              <a:rPr lang="en-GB" altLang="en-US" sz="2000" dirty="0" smtClean="0"/>
              <a:t> has traversed our schematic and figured out that we have two transistors</a:t>
            </a:r>
          </a:p>
          <a:p>
            <a:pPr lvl="1" eaLnBrk="1" hangingPunct="1"/>
            <a:r>
              <a:rPr lang="en-GB" altLang="en-US" sz="2000" dirty="0" smtClean="0"/>
              <a:t>NMOS 4u/0.35u</a:t>
            </a:r>
          </a:p>
          <a:p>
            <a:pPr lvl="1" eaLnBrk="1" hangingPunct="1"/>
            <a:r>
              <a:rPr lang="en-GB" altLang="en-US" sz="2000" dirty="0" smtClean="0"/>
              <a:t>PMOS 12u/0.35u</a:t>
            </a:r>
          </a:p>
          <a:p>
            <a:pPr eaLnBrk="1" hangingPunct="1"/>
            <a:r>
              <a:rPr lang="en-GB" altLang="en-US" sz="2000" dirty="0" smtClean="0"/>
              <a:t>It has saved us a huge amount of time by creating the transistor structures for us using </a:t>
            </a:r>
            <a:r>
              <a:rPr lang="en-GB" altLang="en-US" sz="2000" dirty="0" err="1" smtClean="0"/>
              <a:t>pcells</a:t>
            </a:r>
            <a:endParaRPr lang="en-GB" altLang="en-US" sz="2000" dirty="0" smtClean="0"/>
          </a:p>
          <a:p>
            <a:pPr eaLnBrk="1" hangingPunct="1"/>
            <a:r>
              <a:rPr lang="en-GB" altLang="en-US" sz="2000" dirty="0" smtClean="0"/>
              <a:t>We can customise the way the transistors have been generated by looking at the properties</a:t>
            </a:r>
          </a:p>
          <a:p>
            <a:pPr eaLnBrk="1" hangingPunct="1"/>
            <a:r>
              <a:rPr lang="en-GB" altLang="en-US" sz="2000" dirty="0" smtClean="0"/>
              <a:t>Change the number of gates to ‘3’</a:t>
            </a:r>
          </a:p>
        </p:txBody>
      </p:sp>
      <p:pic>
        <p:nvPicPr>
          <p:cNvPr id="1741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3188" y="1482725"/>
            <a:ext cx="3475037"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indent="0" eaLnBrk="1" hangingPunct="1"/>
            <a:r>
              <a:rPr lang="en-GB" altLang="en-US" smtClean="0"/>
              <a:t>Customising the pcells</a:t>
            </a:r>
          </a:p>
        </p:txBody>
      </p:sp>
      <p:sp>
        <p:nvSpPr>
          <p:cNvPr id="18435" name="Rectangle 3"/>
          <p:cNvSpPr>
            <a:spLocks noGrp="1" noChangeArrowheads="1"/>
          </p:cNvSpPr>
          <p:nvPr>
            <p:ph type="body" idx="1"/>
          </p:nvPr>
        </p:nvSpPr>
        <p:spPr>
          <a:xfrm>
            <a:off x="533400" y="1400175"/>
            <a:ext cx="4267200" cy="4724400"/>
          </a:xfrm>
        </p:spPr>
        <p:txBody>
          <a:bodyPr/>
          <a:lstStyle/>
          <a:p>
            <a:pPr eaLnBrk="1" hangingPunct="1"/>
            <a:r>
              <a:rPr lang="en-GB" altLang="en-US" smtClean="0"/>
              <a:t>The pcell has been regenerated with three gate strips. </a:t>
            </a:r>
          </a:p>
          <a:p>
            <a:pPr eaLnBrk="1" hangingPunct="1"/>
            <a:r>
              <a:rPr lang="en-GB" altLang="en-US" smtClean="0"/>
              <a:t>Play around with the properties of the pcell, to see how it affects the generated transistor</a:t>
            </a:r>
          </a:p>
          <a:p>
            <a:pPr eaLnBrk="1" hangingPunct="1"/>
            <a:r>
              <a:rPr lang="en-GB" altLang="en-US" smtClean="0"/>
              <a:t>You can see that the PMOS has an nwell around it</a:t>
            </a:r>
          </a:p>
        </p:txBody>
      </p:sp>
      <p:pic>
        <p:nvPicPr>
          <p:cNvPr id="1843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254125"/>
            <a:ext cx="3884613"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indent="0" eaLnBrk="1" hangingPunct="1"/>
            <a:r>
              <a:rPr lang="en-GB" altLang="en-US" smtClean="0"/>
              <a:t>Basic layout operations </a:t>
            </a:r>
          </a:p>
        </p:txBody>
      </p:sp>
      <p:sp>
        <p:nvSpPr>
          <p:cNvPr id="19459" name="Rectangle 3"/>
          <p:cNvSpPr>
            <a:spLocks noGrp="1" noChangeArrowheads="1"/>
          </p:cNvSpPr>
          <p:nvPr>
            <p:ph type="body" idx="1"/>
          </p:nvPr>
        </p:nvSpPr>
        <p:spPr>
          <a:xfrm>
            <a:off x="533400" y="1400175"/>
            <a:ext cx="4152900" cy="4724400"/>
          </a:xfrm>
        </p:spPr>
        <p:txBody>
          <a:bodyPr/>
          <a:lstStyle/>
          <a:p>
            <a:pPr eaLnBrk="1" hangingPunct="1"/>
            <a:r>
              <a:rPr lang="en-GB" altLang="en-US" sz="2000" smtClean="0"/>
              <a:t>Move items using ‘m’</a:t>
            </a:r>
          </a:p>
          <a:p>
            <a:pPr eaLnBrk="1" hangingPunct="1"/>
            <a:r>
              <a:rPr lang="en-GB" altLang="en-US" sz="2000" smtClean="0"/>
              <a:t>Stretch using ‘s’</a:t>
            </a:r>
          </a:p>
          <a:p>
            <a:pPr eaLnBrk="1" hangingPunct="1"/>
            <a:r>
              <a:rPr lang="en-GB" altLang="en-US" sz="2000" smtClean="0"/>
              <a:t>Move around layout with arrow keys</a:t>
            </a:r>
          </a:p>
          <a:p>
            <a:pPr eaLnBrk="1" hangingPunct="1"/>
            <a:r>
              <a:rPr lang="en-GB" altLang="en-US" sz="2000" smtClean="0"/>
              <a:t>Right click zooms as usual</a:t>
            </a:r>
          </a:p>
          <a:p>
            <a:pPr eaLnBrk="1" hangingPunct="1"/>
            <a:r>
              <a:rPr lang="en-GB" altLang="en-US" sz="2000" smtClean="0"/>
              <a:t>Shift ‘z’ zooms out</a:t>
            </a:r>
          </a:p>
          <a:p>
            <a:pPr eaLnBrk="1" hangingPunct="1"/>
            <a:r>
              <a:rPr lang="en-GB" altLang="en-US" sz="2000" smtClean="0"/>
              <a:t>Fit the layout with ‘f’</a:t>
            </a:r>
          </a:p>
          <a:p>
            <a:pPr eaLnBrk="1" hangingPunct="1"/>
            <a:r>
              <a:rPr lang="en-GB" altLang="en-US" sz="2000" smtClean="0"/>
              <a:t>Control ‘d’ deselects everything (very useful)</a:t>
            </a:r>
          </a:p>
          <a:p>
            <a:pPr eaLnBrk="1" hangingPunct="1"/>
            <a:r>
              <a:rPr lang="en-GB" altLang="en-US" sz="2000" smtClean="0"/>
              <a:t>Create a rectangle with ‘r’</a:t>
            </a:r>
          </a:p>
          <a:p>
            <a:pPr eaLnBrk="1" hangingPunct="1">
              <a:buFont typeface="Wingdings" pitchFamily="2" charset="2"/>
              <a:buNone/>
            </a:pPr>
            <a:endParaRPr lang="en-GB" altLang="en-US" sz="2000" smtClean="0"/>
          </a:p>
        </p:txBody>
      </p:sp>
      <p:sp>
        <p:nvSpPr>
          <p:cNvPr id="19460" name="Rectangle 7"/>
          <p:cNvSpPr>
            <a:spLocks noChangeArrowheads="1"/>
          </p:cNvSpPr>
          <p:nvPr/>
        </p:nvSpPr>
        <p:spPr bwMode="auto">
          <a:xfrm>
            <a:off x="4762500" y="1444625"/>
            <a:ext cx="41529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50000"/>
              </a:spcBef>
              <a:buClr>
                <a:schemeClr val="tx2"/>
              </a:buClr>
              <a:buSzPct val="80000"/>
              <a:buFont typeface="Wingdings" pitchFamily="2" charset="2"/>
              <a:buChar char="n"/>
              <a:defRPr sz="2400" b="1">
                <a:solidFill>
                  <a:schemeClr val="tx1"/>
                </a:solidFill>
                <a:latin typeface="Arial"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80000"/>
              </a:lnSpc>
            </a:pPr>
            <a:r>
              <a:rPr lang="en-GB" altLang="en-US" sz="2000"/>
              <a:t>Create a via with ‘o’</a:t>
            </a:r>
          </a:p>
          <a:p>
            <a:pPr eaLnBrk="1" hangingPunct="1">
              <a:lnSpc>
                <a:spcPct val="80000"/>
              </a:lnSpc>
            </a:pPr>
            <a:r>
              <a:rPr lang="en-GB" altLang="en-US" sz="2000"/>
              <a:t>Create instance with ‘i’</a:t>
            </a:r>
          </a:p>
          <a:p>
            <a:pPr eaLnBrk="1" hangingPunct="1">
              <a:lnSpc>
                <a:spcPct val="80000"/>
              </a:lnSpc>
            </a:pPr>
            <a:r>
              <a:rPr lang="en-GB" altLang="en-US" sz="2000"/>
              <a:t>Create a path with ‘p’</a:t>
            </a:r>
          </a:p>
          <a:p>
            <a:pPr eaLnBrk="1" hangingPunct="1">
              <a:lnSpc>
                <a:spcPct val="80000"/>
              </a:lnSpc>
            </a:pPr>
            <a:r>
              <a:rPr lang="en-GB" altLang="en-US" sz="2000"/>
              <a:t>Create a pin with control ‘p’</a:t>
            </a:r>
          </a:p>
          <a:p>
            <a:pPr eaLnBrk="1" hangingPunct="1">
              <a:lnSpc>
                <a:spcPct val="80000"/>
              </a:lnSpc>
            </a:pPr>
            <a:r>
              <a:rPr lang="en-GB" altLang="en-US" sz="2000"/>
              <a:t>Chop with shift ‘c’</a:t>
            </a:r>
          </a:p>
          <a:p>
            <a:pPr eaLnBrk="1" hangingPunct="1">
              <a:lnSpc>
                <a:spcPct val="80000"/>
              </a:lnSpc>
            </a:pPr>
            <a:r>
              <a:rPr lang="en-GB" altLang="en-US" sz="2000"/>
              <a:t>Split with control ‘s’</a:t>
            </a:r>
          </a:p>
          <a:p>
            <a:pPr eaLnBrk="1" hangingPunct="1">
              <a:lnSpc>
                <a:spcPct val="80000"/>
              </a:lnSpc>
            </a:pPr>
            <a:r>
              <a:rPr lang="en-GB" altLang="en-US" sz="2000"/>
              <a:t>Add ruler with ‘k’</a:t>
            </a:r>
          </a:p>
          <a:p>
            <a:pPr eaLnBrk="1" hangingPunct="1">
              <a:lnSpc>
                <a:spcPct val="80000"/>
              </a:lnSpc>
            </a:pPr>
            <a:r>
              <a:rPr lang="en-GB" altLang="en-US" sz="2000"/>
              <a:t>Delete all rulers with shift ‘k’</a:t>
            </a:r>
          </a:p>
          <a:p>
            <a:pPr eaLnBrk="1" hangingPunct="1">
              <a:lnSpc>
                <a:spcPct val="80000"/>
              </a:lnSpc>
            </a:pPr>
            <a:r>
              <a:rPr lang="en-GB" altLang="en-US" sz="2000"/>
              <a:t>For options press F3</a:t>
            </a:r>
          </a:p>
          <a:p>
            <a:pPr eaLnBrk="1" hangingPunct="1">
              <a:lnSpc>
                <a:spcPct val="80000"/>
              </a:lnSpc>
              <a:buFont typeface="Wingdings" pitchFamily="2" charset="2"/>
              <a:buNone/>
            </a:pPr>
            <a:endParaRPr lang="en-GB" altLang="en-US" sz="20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indent="0" eaLnBrk="1" hangingPunct="1"/>
            <a:r>
              <a:rPr lang="en-US" altLang="en-US" dirty="0" smtClean="0"/>
              <a:t>Learning Outcomes</a:t>
            </a:r>
          </a:p>
        </p:txBody>
      </p:sp>
      <p:sp>
        <p:nvSpPr>
          <p:cNvPr id="6147" name="Rectangle 3"/>
          <p:cNvSpPr>
            <a:spLocks noGrp="1" noChangeArrowheads="1"/>
          </p:cNvSpPr>
          <p:nvPr>
            <p:ph type="body" idx="1"/>
          </p:nvPr>
        </p:nvSpPr>
        <p:spPr>
          <a:xfrm>
            <a:off x="1223963" y="1851025"/>
            <a:ext cx="7539037" cy="4160838"/>
          </a:xfrm>
        </p:spPr>
        <p:txBody>
          <a:bodyPr/>
          <a:lstStyle/>
          <a:p>
            <a:pPr eaLnBrk="1" hangingPunct="1">
              <a:spcBef>
                <a:spcPct val="0"/>
              </a:spcBef>
              <a:buClrTx/>
              <a:buSzTx/>
              <a:buFontTx/>
              <a:buNone/>
            </a:pPr>
            <a:r>
              <a:rPr lang="en-US" altLang="en-US" dirty="0" smtClean="0"/>
              <a:t>After completing this unit, you should be able to:</a:t>
            </a:r>
          </a:p>
          <a:p>
            <a:pPr eaLnBrk="1" hangingPunct="1">
              <a:spcBef>
                <a:spcPct val="0"/>
              </a:spcBef>
              <a:buClrTx/>
              <a:buSzTx/>
              <a:buFontTx/>
              <a:buNone/>
            </a:pPr>
            <a:endParaRPr lang="en-US" altLang="en-US" dirty="0" smtClean="0"/>
          </a:p>
          <a:p>
            <a:pPr eaLnBrk="1" hangingPunct="1">
              <a:spcBef>
                <a:spcPct val="0"/>
              </a:spcBef>
              <a:buClrTx/>
              <a:buSzTx/>
              <a:buFontTx/>
              <a:buChar char="•"/>
            </a:pPr>
            <a:endParaRPr lang="en-US" altLang="en-US" dirty="0" smtClean="0"/>
          </a:p>
        </p:txBody>
      </p:sp>
      <p:grpSp>
        <p:nvGrpSpPr>
          <p:cNvPr id="6148" name="Group 4"/>
          <p:cNvGrpSpPr>
            <a:grpSpLocks/>
          </p:cNvGrpSpPr>
          <p:nvPr/>
        </p:nvGrpSpPr>
        <p:grpSpPr bwMode="auto">
          <a:xfrm>
            <a:off x="306388" y="885825"/>
            <a:ext cx="1081087" cy="1204913"/>
            <a:chOff x="3822" y="1768"/>
            <a:chExt cx="1601" cy="1935"/>
          </a:xfrm>
        </p:grpSpPr>
        <p:sp>
          <p:nvSpPr>
            <p:cNvPr id="6150" name="Freeform 5"/>
            <p:cNvSpPr>
              <a:spLocks/>
            </p:cNvSpPr>
            <p:nvPr/>
          </p:nvSpPr>
          <p:spPr bwMode="gray">
            <a:xfrm>
              <a:off x="3822" y="1977"/>
              <a:ext cx="1601" cy="1573"/>
            </a:xfrm>
            <a:custGeom>
              <a:avLst/>
              <a:gdLst>
                <a:gd name="T0" fmla="*/ 6 w 1601"/>
                <a:gd name="T1" fmla="*/ 717 h 1573"/>
                <a:gd name="T2" fmla="*/ 33 w 1601"/>
                <a:gd name="T3" fmla="*/ 591 h 1573"/>
                <a:gd name="T4" fmla="*/ 79 w 1601"/>
                <a:gd name="T5" fmla="*/ 472 h 1573"/>
                <a:gd name="T6" fmla="*/ 142 w 1601"/>
                <a:gd name="T7" fmla="*/ 364 h 1573"/>
                <a:gd name="T8" fmla="*/ 220 w 1601"/>
                <a:gd name="T9" fmla="*/ 267 h 1573"/>
                <a:gd name="T10" fmla="*/ 311 w 1601"/>
                <a:gd name="T11" fmla="*/ 182 h 1573"/>
                <a:gd name="T12" fmla="*/ 414 w 1601"/>
                <a:gd name="T13" fmla="*/ 112 h 1573"/>
                <a:gd name="T14" fmla="*/ 527 w 1601"/>
                <a:gd name="T15" fmla="*/ 56 h 1573"/>
                <a:gd name="T16" fmla="*/ 647 w 1601"/>
                <a:gd name="T17" fmla="*/ 19 h 1573"/>
                <a:gd name="T18" fmla="*/ 773 w 1601"/>
                <a:gd name="T19" fmla="*/ 0 h 1573"/>
                <a:gd name="T20" fmla="*/ 903 w 1601"/>
                <a:gd name="T21" fmla="*/ 0 h 1573"/>
                <a:gd name="T22" fmla="*/ 1031 w 1601"/>
                <a:gd name="T23" fmla="*/ 21 h 1573"/>
                <a:gd name="T24" fmla="*/ 1149 w 1601"/>
                <a:gd name="T25" fmla="*/ 62 h 1573"/>
                <a:gd name="T26" fmla="*/ 1256 w 1601"/>
                <a:gd name="T27" fmla="*/ 119 h 1573"/>
                <a:gd name="T28" fmla="*/ 1352 w 1601"/>
                <a:gd name="T29" fmla="*/ 192 h 1573"/>
                <a:gd name="T30" fmla="*/ 1434 w 1601"/>
                <a:gd name="T31" fmla="*/ 278 h 1573"/>
                <a:gd name="T32" fmla="*/ 1501 w 1601"/>
                <a:gd name="T33" fmla="*/ 376 h 1573"/>
                <a:gd name="T34" fmla="*/ 1552 w 1601"/>
                <a:gd name="T35" fmla="*/ 485 h 1573"/>
                <a:gd name="T36" fmla="*/ 1586 w 1601"/>
                <a:gd name="T37" fmla="*/ 601 h 1573"/>
                <a:gd name="T38" fmla="*/ 1600 w 1601"/>
                <a:gd name="T39" fmla="*/ 725 h 1573"/>
                <a:gd name="T40" fmla="*/ 1593 w 1601"/>
                <a:gd name="T41" fmla="*/ 854 h 1573"/>
                <a:gd name="T42" fmla="*/ 1566 w 1601"/>
                <a:gd name="T43" fmla="*/ 980 h 1573"/>
                <a:gd name="T44" fmla="*/ 1520 w 1601"/>
                <a:gd name="T45" fmla="*/ 1098 h 1573"/>
                <a:gd name="T46" fmla="*/ 1457 w 1601"/>
                <a:gd name="T47" fmla="*/ 1207 h 1573"/>
                <a:gd name="T48" fmla="*/ 1379 w 1601"/>
                <a:gd name="T49" fmla="*/ 1304 h 1573"/>
                <a:gd name="T50" fmla="*/ 1288 w 1601"/>
                <a:gd name="T51" fmla="*/ 1388 h 1573"/>
                <a:gd name="T52" fmla="*/ 1185 w 1601"/>
                <a:gd name="T53" fmla="*/ 1459 h 1573"/>
                <a:gd name="T54" fmla="*/ 1072 w 1601"/>
                <a:gd name="T55" fmla="*/ 1514 h 1573"/>
                <a:gd name="T56" fmla="*/ 953 w 1601"/>
                <a:gd name="T57" fmla="*/ 1552 h 1573"/>
                <a:gd name="T58" fmla="*/ 826 w 1601"/>
                <a:gd name="T59" fmla="*/ 1572 h 1573"/>
                <a:gd name="T60" fmla="*/ 696 w 1601"/>
                <a:gd name="T61" fmla="*/ 1570 h 1573"/>
                <a:gd name="T62" fmla="*/ 568 w 1601"/>
                <a:gd name="T63" fmla="*/ 1549 h 1573"/>
                <a:gd name="T64" fmla="*/ 450 w 1601"/>
                <a:gd name="T65" fmla="*/ 1509 h 1573"/>
                <a:gd name="T66" fmla="*/ 343 w 1601"/>
                <a:gd name="T67" fmla="*/ 1452 h 1573"/>
                <a:gd name="T68" fmla="*/ 247 w 1601"/>
                <a:gd name="T69" fmla="*/ 1378 h 1573"/>
                <a:gd name="T70" fmla="*/ 165 w 1601"/>
                <a:gd name="T71" fmla="*/ 1293 h 1573"/>
                <a:gd name="T72" fmla="*/ 98 w 1601"/>
                <a:gd name="T73" fmla="*/ 1195 h 1573"/>
                <a:gd name="T74" fmla="*/ 47 w 1601"/>
                <a:gd name="T75" fmla="*/ 1086 h 1573"/>
                <a:gd name="T76" fmla="*/ 13 w 1601"/>
                <a:gd name="T77" fmla="*/ 969 h 1573"/>
                <a:gd name="T78" fmla="*/ 0 w 1601"/>
                <a:gd name="T79" fmla="*/ 846 h 1573"/>
                <a:gd name="T80" fmla="*/ 6 w 1601"/>
                <a:gd name="T81" fmla="*/ 717 h 15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01" h="1573">
                  <a:moveTo>
                    <a:pt x="6" y="717"/>
                  </a:moveTo>
                  <a:lnTo>
                    <a:pt x="33" y="591"/>
                  </a:lnTo>
                  <a:lnTo>
                    <a:pt x="79" y="472"/>
                  </a:lnTo>
                  <a:lnTo>
                    <a:pt x="142" y="364"/>
                  </a:lnTo>
                  <a:lnTo>
                    <a:pt x="220" y="267"/>
                  </a:lnTo>
                  <a:lnTo>
                    <a:pt x="311" y="182"/>
                  </a:lnTo>
                  <a:lnTo>
                    <a:pt x="414" y="112"/>
                  </a:lnTo>
                  <a:lnTo>
                    <a:pt x="527" y="56"/>
                  </a:lnTo>
                  <a:lnTo>
                    <a:pt x="647" y="19"/>
                  </a:lnTo>
                  <a:lnTo>
                    <a:pt x="773" y="0"/>
                  </a:lnTo>
                  <a:lnTo>
                    <a:pt x="903" y="0"/>
                  </a:lnTo>
                  <a:lnTo>
                    <a:pt x="1031" y="21"/>
                  </a:lnTo>
                  <a:lnTo>
                    <a:pt x="1149" y="62"/>
                  </a:lnTo>
                  <a:lnTo>
                    <a:pt x="1256" y="119"/>
                  </a:lnTo>
                  <a:lnTo>
                    <a:pt x="1352" y="192"/>
                  </a:lnTo>
                  <a:lnTo>
                    <a:pt x="1434" y="278"/>
                  </a:lnTo>
                  <a:lnTo>
                    <a:pt x="1501" y="376"/>
                  </a:lnTo>
                  <a:lnTo>
                    <a:pt x="1552" y="485"/>
                  </a:lnTo>
                  <a:lnTo>
                    <a:pt x="1586" y="601"/>
                  </a:lnTo>
                  <a:lnTo>
                    <a:pt x="1600" y="725"/>
                  </a:lnTo>
                  <a:lnTo>
                    <a:pt x="1593" y="854"/>
                  </a:lnTo>
                  <a:lnTo>
                    <a:pt x="1566" y="980"/>
                  </a:lnTo>
                  <a:lnTo>
                    <a:pt x="1520" y="1098"/>
                  </a:lnTo>
                  <a:lnTo>
                    <a:pt x="1457" y="1207"/>
                  </a:lnTo>
                  <a:lnTo>
                    <a:pt x="1379" y="1304"/>
                  </a:lnTo>
                  <a:lnTo>
                    <a:pt x="1288" y="1388"/>
                  </a:lnTo>
                  <a:lnTo>
                    <a:pt x="1185" y="1459"/>
                  </a:lnTo>
                  <a:lnTo>
                    <a:pt x="1072" y="1514"/>
                  </a:lnTo>
                  <a:lnTo>
                    <a:pt x="953" y="1552"/>
                  </a:lnTo>
                  <a:lnTo>
                    <a:pt x="826" y="1572"/>
                  </a:lnTo>
                  <a:lnTo>
                    <a:pt x="696" y="1570"/>
                  </a:lnTo>
                  <a:lnTo>
                    <a:pt x="568" y="1549"/>
                  </a:lnTo>
                  <a:lnTo>
                    <a:pt x="450" y="1509"/>
                  </a:lnTo>
                  <a:lnTo>
                    <a:pt x="343" y="1452"/>
                  </a:lnTo>
                  <a:lnTo>
                    <a:pt x="247" y="1378"/>
                  </a:lnTo>
                  <a:lnTo>
                    <a:pt x="165" y="1293"/>
                  </a:lnTo>
                  <a:lnTo>
                    <a:pt x="98" y="1195"/>
                  </a:lnTo>
                  <a:lnTo>
                    <a:pt x="47" y="1086"/>
                  </a:lnTo>
                  <a:lnTo>
                    <a:pt x="13" y="969"/>
                  </a:lnTo>
                  <a:lnTo>
                    <a:pt x="0" y="846"/>
                  </a:lnTo>
                  <a:lnTo>
                    <a:pt x="6" y="71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1" name="Freeform 6"/>
            <p:cNvSpPr>
              <a:spLocks/>
            </p:cNvSpPr>
            <p:nvPr/>
          </p:nvSpPr>
          <p:spPr bwMode="gray">
            <a:xfrm>
              <a:off x="3822" y="1977"/>
              <a:ext cx="1601" cy="1573"/>
            </a:xfrm>
            <a:custGeom>
              <a:avLst/>
              <a:gdLst>
                <a:gd name="T0" fmla="*/ 6 w 1601"/>
                <a:gd name="T1" fmla="*/ 717 h 1573"/>
                <a:gd name="T2" fmla="*/ 33 w 1601"/>
                <a:gd name="T3" fmla="*/ 591 h 1573"/>
                <a:gd name="T4" fmla="*/ 79 w 1601"/>
                <a:gd name="T5" fmla="*/ 472 h 1573"/>
                <a:gd name="T6" fmla="*/ 142 w 1601"/>
                <a:gd name="T7" fmla="*/ 364 h 1573"/>
                <a:gd name="T8" fmla="*/ 220 w 1601"/>
                <a:gd name="T9" fmla="*/ 267 h 1573"/>
                <a:gd name="T10" fmla="*/ 311 w 1601"/>
                <a:gd name="T11" fmla="*/ 182 h 1573"/>
                <a:gd name="T12" fmla="*/ 414 w 1601"/>
                <a:gd name="T13" fmla="*/ 112 h 1573"/>
                <a:gd name="T14" fmla="*/ 527 w 1601"/>
                <a:gd name="T15" fmla="*/ 56 h 1573"/>
                <a:gd name="T16" fmla="*/ 647 w 1601"/>
                <a:gd name="T17" fmla="*/ 19 h 1573"/>
                <a:gd name="T18" fmla="*/ 773 w 1601"/>
                <a:gd name="T19" fmla="*/ 0 h 1573"/>
                <a:gd name="T20" fmla="*/ 903 w 1601"/>
                <a:gd name="T21" fmla="*/ 0 h 1573"/>
                <a:gd name="T22" fmla="*/ 1031 w 1601"/>
                <a:gd name="T23" fmla="*/ 21 h 1573"/>
                <a:gd name="T24" fmla="*/ 1149 w 1601"/>
                <a:gd name="T25" fmla="*/ 62 h 1573"/>
                <a:gd name="T26" fmla="*/ 1256 w 1601"/>
                <a:gd name="T27" fmla="*/ 119 h 1573"/>
                <a:gd name="T28" fmla="*/ 1352 w 1601"/>
                <a:gd name="T29" fmla="*/ 192 h 1573"/>
                <a:gd name="T30" fmla="*/ 1434 w 1601"/>
                <a:gd name="T31" fmla="*/ 278 h 1573"/>
                <a:gd name="T32" fmla="*/ 1501 w 1601"/>
                <a:gd name="T33" fmla="*/ 376 h 1573"/>
                <a:gd name="T34" fmla="*/ 1552 w 1601"/>
                <a:gd name="T35" fmla="*/ 485 h 1573"/>
                <a:gd name="T36" fmla="*/ 1586 w 1601"/>
                <a:gd name="T37" fmla="*/ 601 h 1573"/>
                <a:gd name="T38" fmla="*/ 1600 w 1601"/>
                <a:gd name="T39" fmla="*/ 725 h 1573"/>
                <a:gd name="T40" fmla="*/ 1593 w 1601"/>
                <a:gd name="T41" fmla="*/ 854 h 1573"/>
                <a:gd name="T42" fmla="*/ 1566 w 1601"/>
                <a:gd name="T43" fmla="*/ 980 h 1573"/>
                <a:gd name="T44" fmla="*/ 1520 w 1601"/>
                <a:gd name="T45" fmla="*/ 1098 h 1573"/>
                <a:gd name="T46" fmla="*/ 1457 w 1601"/>
                <a:gd name="T47" fmla="*/ 1207 h 1573"/>
                <a:gd name="T48" fmla="*/ 1379 w 1601"/>
                <a:gd name="T49" fmla="*/ 1304 h 1573"/>
                <a:gd name="T50" fmla="*/ 1288 w 1601"/>
                <a:gd name="T51" fmla="*/ 1388 h 1573"/>
                <a:gd name="T52" fmla="*/ 1185 w 1601"/>
                <a:gd name="T53" fmla="*/ 1459 h 1573"/>
                <a:gd name="T54" fmla="*/ 1072 w 1601"/>
                <a:gd name="T55" fmla="*/ 1514 h 1573"/>
                <a:gd name="T56" fmla="*/ 953 w 1601"/>
                <a:gd name="T57" fmla="*/ 1552 h 1573"/>
                <a:gd name="T58" fmla="*/ 826 w 1601"/>
                <a:gd name="T59" fmla="*/ 1572 h 1573"/>
                <a:gd name="T60" fmla="*/ 696 w 1601"/>
                <a:gd name="T61" fmla="*/ 1570 h 1573"/>
                <a:gd name="T62" fmla="*/ 568 w 1601"/>
                <a:gd name="T63" fmla="*/ 1549 h 1573"/>
                <a:gd name="T64" fmla="*/ 450 w 1601"/>
                <a:gd name="T65" fmla="*/ 1509 h 1573"/>
                <a:gd name="T66" fmla="*/ 343 w 1601"/>
                <a:gd name="T67" fmla="*/ 1452 h 1573"/>
                <a:gd name="T68" fmla="*/ 247 w 1601"/>
                <a:gd name="T69" fmla="*/ 1378 h 1573"/>
                <a:gd name="T70" fmla="*/ 165 w 1601"/>
                <a:gd name="T71" fmla="*/ 1293 h 1573"/>
                <a:gd name="T72" fmla="*/ 98 w 1601"/>
                <a:gd name="T73" fmla="*/ 1195 h 1573"/>
                <a:gd name="T74" fmla="*/ 47 w 1601"/>
                <a:gd name="T75" fmla="*/ 1086 h 1573"/>
                <a:gd name="T76" fmla="*/ 13 w 1601"/>
                <a:gd name="T77" fmla="*/ 969 h 1573"/>
                <a:gd name="T78" fmla="*/ 0 w 1601"/>
                <a:gd name="T79" fmla="*/ 846 h 1573"/>
                <a:gd name="T80" fmla="*/ 6 w 1601"/>
                <a:gd name="T81" fmla="*/ 717 h 15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01" h="1573">
                  <a:moveTo>
                    <a:pt x="6" y="717"/>
                  </a:moveTo>
                  <a:lnTo>
                    <a:pt x="33" y="591"/>
                  </a:lnTo>
                  <a:lnTo>
                    <a:pt x="79" y="472"/>
                  </a:lnTo>
                  <a:lnTo>
                    <a:pt x="142" y="364"/>
                  </a:lnTo>
                  <a:lnTo>
                    <a:pt x="220" y="267"/>
                  </a:lnTo>
                  <a:lnTo>
                    <a:pt x="311" y="182"/>
                  </a:lnTo>
                  <a:lnTo>
                    <a:pt x="414" y="112"/>
                  </a:lnTo>
                  <a:lnTo>
                    <a:pt x="527" y="56"/>
                  </a:lnTo>
                  <a:lnTo>
                    <a:pt x="647" y="19"/>
                  </a:lnTo>
                  <a:lnTo>
                    <a:pt x="773" y="0"/>
                  </a:lnTo>
                  <a:lnTo>
                    <a:pt x="903" y="0"/>
                  </a:lnTo>
                  <a:lnTo>
                    <a:pt x="1031" y="21"/>
                  </a:lnTo>
                  <a:lnTo>
                    <a:pt x="1149" y="62"/>
                  </a:lnTo>
                  <a:lnTo>
                    <a:pt x="1256" y="119"/>
                  </a:lnTo>
                  <a:lnTo>
                    <a:pt x="1352" y="192"/>
                  </a:lnTo>
                  <a:lnTo>
                    <a:pt x="1434" y="278"/>
                  </a:lnTo>
                  <a:lnTo>
                    <a:pt x="1501" y="376"/>
                  </a:lnTo>
                  <a:lnTo>
                    <a:pt x="1552" y="485"/>
                  </a:lnTo>
                  <a:lnTo>
                    <a:pt x="1586" y="601"/>
                  </a:lnTo>
                  <a:lnTo>
                    <a:pt x="1600" y="725"/>
                  </a:lnTo>
                  <a:lnTo>
                    <a:pt x="1593" y="854"/>
                  </a:lnTo>
                  <a:lnTo>
                    <a:pt x="1566" y="980"/>
                  </a:lnTo>
                  <a:lnTo>
                    <a:pt x="1520" y="1098"/>
                  </a:lnTo>
                  <a:lnTo>
                    <a:pt x="1457" y="1207"/>
                  </a:lnTo>
                  <a:lnTo>
                    <a:pt x="1379" y="1304"/>
                  </a:lnTo>
                  <a:lnTo>
                    <a:pt x="1288" y="1388"/>
                  </a:lnTo>
                  <a:lnTo>
                    <a:pt x="1185" y="1459"/>
                  </a:lnTo>
                  <a:lnTo>
                    <a:pt x="1072" y="1514"/>
                  </a:lnTo>
                  <a:lnTo>
                    <a:pt x="953" y="1552"/>
                  </a:lnTo>
                  <a:lnTo>
                    <a:pt x="826" y="1572"/>
                  </a:lnTo>
                  <a:lnTo>
                    <a:pt x="696" y="1570"/>
                  </a:lnTo>
                  <a:lnTo>
                    <a:pt x="568" y="1549"/>
                  </a:lnTo>
                  <a:lnTo>
                    <a:pt x="450" y="1509"/>
                  </a:lnTo>
                  <a:lnTo>
                    <a:pt x="343" y="1452"/>
                  </a:lnTo>
                  <a:lnTo>
                    <a:pt x="247" y="1378"/>
                  </a:lnTo>
                  <a:lnTo>
                    <a:pt x="165" y="1293"/>
                  </a:lnTo>
                  <a:lnTo>
                    <a:pt x="98" y="1195"/>
                  </a:lnTo>
                  <a:lnTo>
                    <a:pt x="47" y="1086"/>
                  </a:lnTo>
                  <a:lnTo>
                    <a:pt x="13" y="969"/>
                  </a:lnTo>
                  <a:lnTo>
                    <a:pt x="0" y="846"/>
                  </a:lnTo>
                  <a:lnTo>
                    <a:pt x="6" y="717"/>
                  </a:lnTo>
                </a:path>
              </a:pathLst>
            </a:custGeom>
            <a:noFill/>
            <a:ln w="254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2" name="Freeform 7"/>
            <p:cNvSpPr>
              <a:spLocks/>
            </p:cNvSpPr>
            <p:nvPr/>
          </p:nvSpPr>
          <p:spPr bwMode="gray">
            <a:xfrm>
              <a:off x="3829" y="1978"/>
              <a:ext cx="1564" cy="1539"/>
            </a:xfrm>
            <a:custGeom>
              <a:avLst/>
              <a:gdLst>
                <a:gd name="T0" fmla="*/ 6 w 1564"/>
                <a:gd name="T1" fmla="*/ 702 h 1539"/>
                <a:gd name="T2" fmla="*/ 32 w 1564"/>
                <a:gd name="T3" fmla="*/ 579 h 1539"/>
                <a:gd name="T4" fmla="*/ 77 w 1564"/>
                <a:gd name="T5" fmla="*/ 463 h 1539"/>
                <a:gd name="T6" fmla="*/ 139 w 1564"/>
                <a:gd name="T7" fmla="*/ 356 h 1539"/>
                <a:gd name="T8" fmla="*/ 216 w 1564"/>
                <a:gd name="T9" fmla="*/ 262 h 1539"/>
                <a:gd name="T10" fmla="*/ 305 w 1564"/>
                <a:gd name="T11" fmla="*/ 179 h 1539"/>
                <a:gd name="T12" fmla="*/ 405 w 1564"/>
                <a:gd name="T13" fmla="*/ 110 h 1539"/>
                <a:gd name="T14" fmla="*/ 515 w 1564"/>
                <a:gd name="T15" fmla="*/ 56 h 1539"/>
                <a:gd name="T16" fmla="*/ 632 w 1564"/>
                <a:gd name="T17" fmla="*/ 19 h 1539"/>
                <a:gd name="T18" fmla="*/ 755 w 1564"/>
                <a:gd name="T19" fmla="*/ 0 h 1539"/>
                <a:gd name="T20" fmla="*/ 882 w 1564"/>
                <a:gd name="T21" fmla="*/ 0 h 1539"/>
                <a:gd name="T22" fmla="*/ 1007 w 1564"/>
                <a:gd name="T23" fmla="*/ 21 h 1539"/>
                <a:gd name="T24" fmla="*/ 1122 w 1564"/>
                <a:gd name="T25" fmla="*/ 61 h 1539"/>
                <a:gd name="T26" fmla="*/ 1227 w 1564"/>
                <a:gd name="T27" fmla="*/ 117 h 1539"/>
                <a:gd name="T28" fmla="*/ 1321 w 1564"/>
                <a:gd name="T29" fmla="*/ 188 h 1539"/>
                <a:gd name="T30" fmla="*/ 1401 w 1564"/>
                <a:gd name="T31" fmla="*/ 272 h 1539"/>
                <a:gd name="T32" fmla="*/ 1467 w 1564"/>
                <a:gd name="T33" fmla="*/ 369 h 1539"/>
                <a:gd name="T34" fmla="*/ 1517 w 1564"/>
                <a:gd name="T35" fmla="*/ 475 h 1539"/>
                <a:gd name="T36" fmla="*/ 1549 w 1564"/>
                <a:gd name="T37" fmla="*/ 589 h 1539"/>
                <a:gd name="T38" fmla="*/ 1563 w 1564"/>
                <a:gd name="T39" fmla="*/ 709 h 1539"/>
                <a:gd name="T40" fmla="*/ 1557 w 1564"/>
                <a:gd name="T41" fmla="*/ 835 h 1539"/>
                <a:gd name="T42" fmla="*/ 1530 w 1564"/>
                <a:gd name="T43" fmla="*/ 959 h 1539"/>
                <a:gd name="T44" fmla="*/ 1485 w 1564"/>
                <a:gd name="T45" fmla="*/ 1074 h 1539"/>
                <a:gd name="T46" fmla="*/ 1424 w 1564"/>
                <a:gd name="T47" fmla="*/ 1181 h 1539"/>
                <a:gd name="T48" fmla="*/ 1347 w 1564"/>
                <a:gd name="T49" fmla="*/ 1275 h 1539"/>
                <a:gd name="T50" fmla="*/ 1258 w 1564"/>
                <a:gd name="T51" fmla="*/ 1359 h 1539"/>
                <a:gd name="T52" fmla="*/ 1157 w 1564"/>
                <a:gd name="T53" fmla="*/ 1428 h 1539"/>
                <a:gd name="T54" fmla="*/ 1047 w 1564"/>
                <a:gd name="T55" fmla="*/ 1482 h 1539"/>
                <a:gd name="T56" fmla="*/ 931 w 1564"/>
                <a:gd name="T57" fmla="*/ 1518 h 1539"/>
                <a:gd name="T58" fmla="*/ 807 w 1564"/>
                <a:gd name="T59" fmla="*/ 1538 h 1539"/>
                <a:gd name="T60" fmla="*/ 680 w 1564"/>
                <a:gd name="T61" fmla="*/ 1537 h 1539"/>
                <a:gd name="T62" fmla="*/ 555 w 1564"/>
                <a:gd name="T63" fmla="*/ 1516 h 1539"/>
                <a:gd name="T64" fmla="*/ 440 w 1564"/>
                <a:gd name="T65" fmla="*/ 1477 h 1539"/>
                <a:gd name="T66" fmla="*/ 335 w 1564"/>
                <a:gd name="T67" fmla="*/ 1420 h 1539"/>
                <a:gd name="T68" fmla="*/ 241 w 1564"/>
                <a:gd name="T69" fmla="*/ 1349 h 1539"/>
                <a:gd name="T70" fmla="*/ 161 w 1564"/>
                <a:gd name="T71" fmla="*/ 1265 h 1539"/>
                <a:gd name="T72" fmla="*/ 96 w 1564"/>
                <a:gd name="T73" fmla="*/ 1169 h 1539"/>
                <a:gd name="T74" fmla="*/ 46 w 1564"/>
                <a:gd name="T75" fmla="*/ 1062 h 1539"/>
                <a:gd name="T76" fmla="*/ 13 w 1564"/>
                <a:gd name="T77" fmla="*/ 948 h 1539"/>
                <a:gd name="T78" fmla="*/ 0 w 1564"/>
                <a:gd name="T79" fmla="*/ 828 h 1539"/>
                <a:gd name="T80" fmla="*/ 6 w 1564"/>
                <a:gd name="T81" fmla="*/ 702 h 15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64" h="1539">
                  <a:moveTo>
                    <a:pt x="6" y="702"/>
                  </a:moveTo>
                  <a:lnTo>
                    <a:pt x="32" y="579"/>
                  </a:lnTo>
                  <a:lnTo>
                    <a:pt x="77" y="463"/>
                  </a:lnTo>
                  <a:lnTo>
                    <a:pt x="139" y="356"/>
                  </a:lnTo>
                  <a:lnTo>
                    <a:pt x="216" y="262"/>
                  </a:lnTo>
                  <a:lnTo>
                    <a:pt x="305" y="179"/>
                  </a:lnTo>
                  <a:lnTo>
                    <a:pt x="405" y="110"/>
                  </a:lnTo>
                  <a:lnTo>
                    <a:pt x="515" y="56"/>
                  </a:lnTo>
                  <a:lnTo>
                    <a:pt x="632" y="19"/>
                  </a:lnTo>
                  <a:lnTo>
                    <a:pt x="755" y="0"/>
                  </a:lnTo>
                  <a:lnTo>
                    <a:pt x="882" y="0"/>
                  </a:lnTo>
                  <a:lnTo>
                    <a:pt x="1007" y="21"/>
                  </a:lnTo>
                  <a:lnTo>
                    <a:pt x="1122" y="61"/>
                  </a:lnTo>
                  <a:lnTo>
                    <a:pt x="1227" y="117"/>
                  </a:lnTo>
                  <a:lnTo>
                    <a:pt x="1321" y="188"/>
                  </a:lnTo>
                  <a:lnTo>
                    <a:pt x="1401" y="272"/>
                  </a:lnTo>
                  <a:lnTo>
                    <a:pt x="1467" y="369"/>
                  </a:lnTo>
                  <a:lnTo>
                    <a:pt x="1517" y="475"/>
                  </a:lnTo>
                  <a:lnTo>
                    <a:pt x="1549" y="589"/>
                  </a:lnTo>
                  <a:lnTo>
                    <a:pt x="1563" y="709"/>
                  </a:lnTo>
                  <a:lnTo>
                    <a:pt x="1557" y="835"/>
                  </a:lnTo>
                  <a:lnTo>
                    <a:pt x="1530" y="959"/>
                  </a:lnTo>
                  <a:lnTo>
                    <a:pt x="1485" y="1074"/>
                  </a:lnTo>
                  <a:lnTo>
                    <a:pt x="1424" y="1181"/>
                  </a:lnTo>
                  <a:lnTo>
                    <a:pt x="1347" y="1275"/>
                  </a:lnTo>
                  <a:lnTo>
                    <a:pt x="1258" y="1359"/>
                  </a:lnTo>
                  <a:lnTo>
                    <a:pt x="1157" y="1428"/>
                  </a:lnTo>
                  <a:lnTo>
                    <a:pt x="1047" y="1482"/>
                  </a:lnTo>
                  <a:lnTo>
                    <a:pt x="931" y="1518"/>
                  </a:lnTo>
                  <a:lnTo>
                    <a:pt x="807" y="1538"/>
                  </a:lnTo>
                  <a:lnTo>
                    <a:pt x="680" y="1537"/>
                  </a:lnTo>
                  <a:lnTo>
                    <a:pt x="555" y="1516"/>
                  </a:lnTo>
                  <a:lnTo>
                    <a:pt x="440" y="1477"/>
                  </a:lnTo>
                  <a:lnTo>
                    <a:pt x="335" y="1420"/>
                  </a:lnTo>
                  <a:lnTo>
                    <a:pt x="241" y="1349"/>
                  </a:lnTo>
                  <a:lnTo>
                    <a:pt x="161" y="1265"/>
                  </a:lnTo>
                  <a:lnTo>
                    <a:pt x="96" y="1169"/>
                  </a:lnTo>
                  <a:lnTo>
                    <a:pt x="46" y="1062"/>
                  </a:lnTo>
                  <a:lnTo>
                    <a:pt x="13" y="948"/>
                  </a:lnTo>
                  <a:lnTo>
                    <a:pt x="0" y="828"/>
                  </a:lnTo>
                  <a:lnTo>
                    <a:pt x="6" y="702"/>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3" name="Freeform 8"/>
            <p:cNvSpPr>
              <a:spLocks/>
            </p:cNvSpPr>
            <p:nvPr/>
          </p:nvSpPr>
          <p:spPr bwMode="gray">
            <a:xfrm>
              <a:off x="3829" y="1978"/>
              <a:ext cx="1564" cy="1539"/>
            </a:xfrm>
            <a:custGeom>
              <a:avLst/>
              <a:gdLst>
                <a:gd name="T0" fmla="*/ 6 w 1564"/>
                <a:gd name="T1" fmla="*/ 702 h 1539"/>
                <a:gd name="T2" fmla="*/ 32 w 1564"/>
                <a:gd name="T3" fmla="*/ 579 h 1539"/>
                <a:gd name="T4" fmla="*/ 77 w 1564"/>
                <a:gd name="T5" fmla="*/ 463 h 1539"/>
                <a:gd name="T6" fmla="*/ 139 w 1564"/>
                <a:gd name="T7" fmla="*/ 356 h 1539"/>
                <a:gd name="T8" fmla="*/ 216 w 1564"/>
                <a:gd name="T9" fmla="*/ 262 h 1539"/>
                <a:gd name="T10" fmla="*/ 305 w 1564"/>
                <a:gd name="T11" fmla="*/ 179 h 1539"/>
                <a:gd name="T12" fmla="*/ 405 w 1564"/>
                <a:gd name="T13" fmla="*/ 110 h 1539"/>
                <a:gd name="T14" fmla="*/ 515 w 1564"/>
                <a:gd name="T15" fmla="*/ 56 h 1539"/>
                <a:gd name="T16" fmla="*/ 632 w 1564"/>
                <a:gd name="T17" fmla="*/ 19 h 1539"/>
                <a:gd name="T18" fmla="*/ 755 w 1564"/>
                <a:gd name="T19" fmla="*/ 0 h 1539"/>
                <a:gd name="T20" fmla="*/ 882 w 1564"/>
                <a:gd name="T21" fmla="*/ 0 h 1539"/>
                <a:gd name="T22" fmla="*/ 1007 w 1564"/>
                <a:gd name="T23" fmla="*/ 21 h 1539"/>
                <a:gd name="T24" fmla="*/ 1122 w 1564"/>
                <a:gd name="T25" fmla="*/ 61 h 1539"/>
                <a:gd name="T26" fmla="*/ 1227 w 1564"/>
                <a:gd name="T27" fmla="*/ 117 h 1539"/>
                <a:gd name="T28" fmla="*/ 1321 w 1564"/>
                <a:gd name="T29" fmla="*/ 188 h 1539"/>
                <a:gd name="T30" fmla="*/ 1401 w 1564"/>
                <a:gd name="T31" fmla="*/ 272 h 1539"/>
                <a:gd name="T32" fmla="*/ 1467 w 1564"/>
                <a:gd name="T33" fmla="*/ 369 h 1539"/>
                <a:gd name="T34" fmla="*/ 1517 w 1564"/>
                <a:gd name="T35" fmla="*/ 475 h 1539"/>
                <a:gd name="T36" fmla="*/ 1549 w 1564"/>
                <a:gd name="T37" fmla="*/ 589 h 1539"/>
                <a:gd name="T38" fmla="*/ 1563 w 1564"/>
                <a:gd name="T39" fmla="*/ 709 h 1539"/>
                <a:gd name="T40" fmla="*/ 1557 w 1564"/>
                <a:gd name="T41" fmla="*/ 835 h 1539"/>
                <a:gd name="T42" fmla="*/ 1530 w 1564"/>
                <a:gd name="T43" fmla="*/ 959 h 1539"/>
                <a:gd name="T44" fmla="*/ 1485 w 1564"/>
                <a:gd name="T45" fmla="*/ 1074 h 1539"/>
                <a:gd name="T46" fmla="*/ 1424 w 1564"/>
                <a:gd name="T47" fmla="*/ 1181 h 1539"/>
                <a:gd name="T48" fmla="*/ 1347 w 1564"/>
                <a:gd name="T49" fmla="*/ 1275 h 1539"/>
                <a:gd name="T50" fmla="*/ 1258 w 1564"/>
                <a:gd name="T51" fmla="*/ 1359 h 1539"/>
                <a:gd name="T52" fmla="*/ 1157 w 1564"/>
                <a:gd name="T53" fmla="*/ 1428 h 1539"/>
                <a:gd name="T54" fmla="*/ 1047 w 1564"/>
                <a:gd name="T55" fmla="*/ 1482 h 1539"/>
                <a:gd name="T56" fmla="*/ 931 w 1564"/>
                <a:gd name="T57" fmla="*/ 1518 h 1539"/>
                <a:gd name="T58" fmla="*/ 807 w 1564"/>
                <a:gd name="T59" fmla="*/ 1538 h 1539"/>
                <a:gd name="T60" fmla="*/ 680 w 1564"/>
                <a:gd name="T61" fmla="*/ 1537 h 1539"/>
                <a:gd name="T62" fmla="*/ 555 w 1564"/>
                <a:gd name="T63" fmla="*/ 1516 h 1539"/>
                <a:gd name="T64" fmla="*/ 440 w 1564"/>
                <a:gd name="T65" fmla="*/ 1477 h 1539"/>
                <a:gd name="T66" fmla="*/ 335 w 1564"/>
                <a:gd name="T67" fmla="*/ 1420 h 1539"/>
                <a:gd name="T68" fmla="*/ 241 w 1564"/>
                <a:gd name="T69" fmla="*/ 1349 h 1539"/>
                <a:gd name="T70" fmla="*/ 161 w 1564"/>
                <a:gd name="T71" fmla="*/ 1265 h 1539"/>
                <a:gd name="T72" fmla="*/ 96 w 1564"/>
                <a:gd name="T73" fmla="*/ 1169 h 1539"/>
                <a:gd name="T74" fmla="*/ 46 w 1564"/>
                <a:gd name="T75" fmla="*/ 1062 h 1539"/>
                <a:gd name="T76" fmla="*/ 13 w 1564"/>
                <a:gd name="T77" fmla="*/ 948 h 1539"/>
                <a:gd name="T78" fmla="*/ 0 w 1564"/>
                <a:gd name="T79" fmla="*/ 828 h 1539"/>
                <a:gd name="T80" fmla="*/ 6 w 1564"/>
                <a:gd name="T81" fmla="*/ 702 h 15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64" h="1539">
                  <a:moveTo>
                    <a:pt x="6" y="702"/>
                  </a:moveTo>
                  <a:lnTo>
                    <a:pt x="32" y="579"/>
                  </a:lnTo>
                  <a:lnTo>
                    <a:pt x="77" y="463"/>
                  </a:lnTo>
                  <a:lnTo>
                    <a:pt x="139" y="356"/>
                  </a:lnTo>
                  <a:lnTo>
                    <a:pt x="216" y="262"/>
                  </a:lnTo>
                  <a:lnTo>
                    <a:pt x="305" y="179"/>
                  </a:lnTo>
                  <a:lnTo>
                    <a:pt x="405" y="110"/>
                  </a:lnTo>
                  <a:lnTo>
                    <a:pt x="515" y="56"/>
                  </a:lnTo>
                  <a:lnTo>
                    <a:pt x="632" y="19"/>
                  </a:lnTo>
                  <a:lnTo>
                    <a:pt x="755" y="0"/>
                  </a:lnTo>
                  <a:lnTo>
                    <a:pt x="882" y="0"/>
                  </a:lnTo>
                  <a:lnTo>
                    <a:pt x="1007" y="21"/>
                  </a:lnTo>
                  <a:lnTo>
                    <a:pt x="1122" y="61"/>
                  </a:lnTo>
                  <a:lnTo>
                    <a:pt x="1227" y="117"/>
                  </a:lnTo>
                  <a:lnTo>
                    <a:pt x="1321" y="188"/>
                  </a:lnTo>
                  <a:lnTo>
                    <a:pt x="1401" y="272"/>
                  </a:lnTo>
                  <a:lnTo>
                    <a:pt x="1467" y="369"/>
                  </a:lnTo>
                  <a:lnTo>
                    <a:pt x="1517" y="475"/>
                  </a:lnTo>
                  <a:lnTo>
                    <a:pt x="1549" y="589"/>
                  </a:lnTo>
                  <a:lnTo>
                    <a:pt x="1563" y="709"/>
                  </a:lnTo>
                  <a:lnTo>
                    <a:pt x="1557" y="835"/>
                  </a:lnTo>
                  <a:lnTo>
                    <a:pt x="1530" y="959"/>
                  </a:lnTo>
                  <a:lnTo>
                    <a:pt x="1485" y="1074"/>
                  </a:lnTo>
                  <a:lnTo>
                    <a:pt x="1424" y="1181"/>
                  </a:lnTo>
                  <a:lnTo>
                    <a:pt x="1347" y="1275"/>
                  </a:lnTo>
                  <a:lnTo>
                    <a:pt x="1258" y="1359"/>
                  </a:lnTo>
                  <a:lnTo>
                    <a:pt x="1157" y="1428"/>
                  </a:lnTo>
                  <a:lnTo>
                    <a:pt x="1047" y="1482"/>
                  </a:lnTo>
                  <a:lnTo>
                    <a:pt x="931" y="1518"/>
                  </a:lnTo>
                  <a:lnTo>
                    <a:pt x="807" y="1538"/>
                  </a:lnTo>
                  <a:lnTo>
                    <a:pt x="680" y="1537"/>
                  </a:lnTo>
                  <a:lnTo>
                    <a:pt x="555" y="1516"/>
                  </a:lnTo>
                  <a:lnTo>
                    <a:pt x="440" y="1477"/>
                  </a:lnTo>
                  <a:lnTo>
                    <a:pt x="335" y="1420"/>
                  </a:lnTo>
                  <a:lnTo>
                    <a:pt x="241" y="1349"/>
                  </a:lnTo>
                  <a:lnTo>
                    <a:pt x="161" y="1265"/>
                  </a:lnTo>
                  <a:lnTo>
                    <a:pt x="96" y="1169"/>
                  </a:lnTo>
                  <a:lnTo>
                    <a:pt x="46" y="1062"/>
                  </a:lnTo>
                  <a:lnTo>
                    <a:pt x="13" y="948"/>
                  </a:lnTo>
                  <a:lnTo>
                    <a:pt x="0" y="828"/>
                  </a:lnTo>
                  <a:lnTo>
                    <a:pt x="6" y="702"/>
                  </a:lnTo>
                </a:path>
              </a:pathLst>
            </a:custGeom>
            <a:noFill/>
            <a:ln w="254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4" name="Freeform 9"/>
            <p:cNvSpPr>
              <a:spLocks/>
            </p:cNvSpPr>
            <p:nvPr/>
          </p:nvSpPr>
          <p:spPr bwMode="gray">
            <a:xfrm>
              <a:off x="3937" y="2085"/>
              <a:ext cx="1348" cy="1325"/>
            </a:xfrm>
            <a:custGeom>
              <a:avLst/>
              <a:gdLst>
                <a:gd name="T0" fmla="*/ 5 w 1348"/>
                <a:gd name="T1" fmla="*/ 604 h 1325"/>
                <a:gd name="T2" fmla="*/ 28 w 1348"/>
                <a:gd name="T3" fmla="*/ 498 h 1325"/>
                <a:gd name="T4" fmla="*/ 66 w 1348"/>
                <a:gd name="T5" fmla="*/ 397 h 1325"/>
                <a:gd name="T6" fmla="*/ 120 w 1348"/>
                <a:gd name="T7" fmla="*/ 306 h 1325"/>
                <a:gd name="T8" fmla="*/ 186 w 1348"/>
                <a:gd name="T9" fmla="*/ 225 h 1325"/>
                <a:gd name="T10" fmla="*/ 262 w 1348"/>
                <a:gd name="T11" fmla="*/ 153 h 1325"/>
                <a:gd name="T12" fmla="*/ 349 w 1348"/>
                <a:gd name="T13" fmla="*/ 94 h 1325"/>
                <a:gd name="T14" fmla="*/ 444 w 1348"/>
                <a:gd name="T15" fmla="*/ 47 h 1325"/>
                <a:gd name="T16" fmla="*/ 544 w 1348"/>
                <a:gd name="T17" fmla="*/ 16 h 1325"/>
                <a:gd name="T18" fmla="*/ 651 w 1348"/>
                <a:gd name="T19" fmla="*/ 0 h 1325"/>
                <a:gd name="T20" fmla="*/ 760 w 1348"/>
                <a:gd name="T21" fmla="*/ 0 h 1325"/>
                <a:gd name="T22" fmla="*/ 868 w 1348"/>
                <a:gd name="T23" fmla="*/ 17 h 1325"/>
                <a:gd name="T24" fmla="*/ 967 w 1348"/>
                <a:gd name="T25" fmla="*/ 52 h 1325"/>
                <a:gd name="T26" fmla="*/ 1057 w 1348"/>
                <a:gd name="T27" fmla="*/ 100 h 1325"/>
                <a:gd name="T28" fmla="*/ 1138 w 1348"/>
                <a:gd name="T29" fmla="*/ 161 h 1325"/>
                <a:gd name="T30" fmla="*/ 1207 w 1348"/>
                <a:gd name="T31" fmla="*/ 234 h 1325"/>
                <a:gd name="T32" fmla="*/ 1263 w 1348"/>
                <a:gd name="T33" fmla="*/ 316 h 1325"/>
                <a:gd name="T34" fmla="*/ 1306 w 1348"/>
                <a:gd name="T35" fmla="*/ 408 h 1325"/>
                <a:gd name="T36" fmla="*/ 1335 w 1348"/>
                <a:gd name="T37" fmla="*/ 507 h 1325"/>
                <a:gd name="T38" fmla="*/ 1347 w 1348"/>
                <a:gd name="T39" fmla="*/ 611 h 1325"/>
                <a:gd name="T40" fmla="*/ 1341 w 1348"/>
                <a:gd name="T41" fmla="*/ 719 h 1325"/>
                <a:gd name="T42" fmla="*/ 1318 w 1348"/>
                <a:gd name="T43" fmla="*/ 825 h 1325"/>
                <a:gd name="T44" fmla="*/ 1279 w 1348"/>
                <a:gd name="T45" fmla="*/ 924 h 1325"/>
                <a:gd name="T46" fmla="*/ 1226 w 1348"/>
                <a:gd name="T47" fmla="*/ 1016 h 1325"/>
                <a:gd name="T48" fmla="*/ 1161 w 1348"/>
                <a:gd name="T49" fmla="*/ 1098 h 1325"/>
                <a:gd name="T50" fmla="*/ 1084 w 1348"/>
                <a:gd name="T51" fmla="*/ 1169 h 1325"/>
                <a:gd name="T52" fmla="*/ 997 w 1348"/>
                <a:gd name="T53" fmla="*/ 1229 h 1325"/>
                <a:gd name="T54" fmla="*/ 902 w 1348"/>
                <a:gd name="T55" fmla="*/ 1275 h 1325"/>
                <a:gd name="T56" fmla="*/ 801 w 1348"/>
                <a:gd name="T57" fmla="*/ 1307 h 1325"/>
                <a:gd name="T58" fmla="*/ 695 w 1348"/>
                <a:gd name="T59" fmla="*/ 1324 h 1325"/>
                <a:gd name="T60" fmla="*/ 586 w 1348"/>
                <a:gd name="T61" fmla="*/ 1323 h 1325"/>
                <a:gd name="T62" fmla="*/ 479 w 1348"/>
                <a:gd name="T63" fmla="*/ 1304 h 1325"/>
                <a:gd name="T64" fmla="*/ 379 w 1348"/>
                <a:gd name="T65" fmla="*/ 1271 h 1325"/>
                <a:gd name="T66" fmla="*/ 288 w 1348"/>
                <a:gd name="T67" fmla="*/ 1222 h 1325"/>
                <a:gd name="T68" fmla="*/ 208 w 1348"/>
                <a:gd name="T69" fmla="*/ 1161 h 1325"/>
                <a:gd name="T70" fmla="*/ 139 w 1348"/>
                <a:gd name="T71" fmla="*/ 1089 h 1325"/>
                <a:gd name="T72" fmla="*/ 83 w 1348"/>
                <a:gd name="T73" fmla="*/ 1006 h 1325"/>
                <a:gd name="T74" fmla="*/ 39 w 1348"/>
                <a:gd name="T75" fmla="*/ 914 h 1325"/>
                <a:gd name="T76" fmla="*/ 11 w 1348"/>
                <a:gd name="T77" fmla="*/ 816 h 1325"/>
                <a:gd name="T78" fmla="*/ 0 w 1348"/>
                <a:gd name="T79" fmla="*/ 712 h 1325"/>
                <a:gd name="T80" fmla="*/ 5 w 1348"/>
                <a:gd name="T81" fmla="*/ 604 h 1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8" h="1325">
                  <a:moveTo>
                    <a:pt x="5" y="604"/>
                  </a:moveTo>
                  <a:lnTo>
                    <a:pt x="28" y="498"/>
                  </a:lnTo>
                  <a:lnTo>
                    <a:pt x="66" y="397"/>
                  </a:lnTo>
                  <a:lnTo>
                    <a:pt x="120" y="306"/>
                  </a:lnTo>
                  <a:lnTo>
                    <a:pt x="186" y="225"/>
                  </a:lnTo>
                  <a:lnTo>
                    <a:pt x="262" y="153"/>
                  </a:lnTo>
                  <a:lnTo>
                    <a:pt x="349" y="94"/>
                  </a:lnTo>
                  <a:lnTo>
                    <a:pt x="444" y="47"/>
                  </a:lnTo>
                  <a:lnTo>
                    <a:pt x="544" y="16"/>
                  </a:lnTo>
                  <a:lnTo>
                    <a:pt x="651" y="0"/>
                  </a:lnTo>
                  <a:lnTo>
                    <a:pt x="760" y="0"/>
                  </a:lnTo>
                  <a:lnTo>
                    <a:pt x="868" y="17"/>
                  </a:lnTo>
                  <a:lnTo>
                    <a:pt x="967" y="52"/>
                  </a:lnTo>
                  <a:lnTo>
                    <a:pt x="1057" y="100"/>
                  </a:lnTo>
                  <a:lnTo>
                    <a:pt x="1138" y="161"/>
                  </a:lnTo>
                  <a:lnTo>
                    <a:pt x="1207" y="234"/>
                  </a:lnTo>
                  <a:lnTo>
                    <a:pt x="1263" y="316"/>
                  </a:lnTo>
                  <a:lnTo>
                    <a:pt x="1306" y="408"/>
                  </a:lnTo>
                  <a:lnTo>
                    <a:pt x="1335" y="507"/>
                  </a:lnTo>
                  <a:lnTo>
                    <a:pt x="1347" y="611"/>
                  </a:lnTo>
                  <a:lnTo>
                    <a:pt x="1341" y="719"/>
                  </a:lnTo>
                  <a:lnTo>
                    <a:pt x="1318" y="825"/>
                  </a:lnTo>
                  <a:lnTo>
                    <a:pt x="1279" y="924"/>
                  </a:lnTo>
                  <a:lnTo>
                    <a:pt x="1226" y="1016"/>
                  </a:lnTo>
                  <a:lnTo>
                    <a:pt x="1161" y="1098"/>
                  </a:lnTo>
                  <a:lnTo>
                    <a:pt x="1084" y="1169"/>
                  </a:lnTo>
                  <a:lnTo>
                    <a:pt x="997" y="1229"/>
                  </a:lnTo>
                  <a:lnTo>
                    <a:pt x="902" y="1275"/>
                  </a:lnTo>
                  <a:lnTo>
                    <a:pt x="801" y="1307"/>
                  </a:lnTo>
                  <a:lnTo>
                    <a:pt x="695" y="1324"/>
                  </a:lnTo>
                  <a:lnTo>
                    <a:pt x="586" y="1323"/>
                  </a:lnTo>
                  <a:lnTo>
                    <a:pt x="479" y="1304"/>
                  </a:lnTo>
                  <a:lnTo>
                    <a:pt x="379" y="1271"/>
                  </a:lnTo>
                  <a:lnTo>
                    <a:pt x="288" y="1222"/>
                  </a:lnTo>
                  <a:lnTo>
                    <a:pt x="208" y="1161"/>
                  </a:lnTo>
                  <a:lnTo>
                    <a:pt x="139" y="1089"/>
                  </a:lnTo>
                  <a:lnTo>
                    <a:pt x="83" y="1006"/>
                  </a:lnTo>
                  <a:lnTo>
                    <a:pt x="39" y="914"/>
                  </a:lnTo>
                  <a:lnTo>
                    <a:pt x="11" y="816"/>
                  </a:lnTo>
                  <a:lnTo>
                    <a:pt x="0" y="712"/>
                  </a:lnTo>
                  <a:lnTo>
                    <a:pt x="5" y="60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5" name="Freeform 10"/>
            <p:cNvSpPr>
              <a:spLocks/>
            </p:cNvSpPr>
            <p:nvPr/>
          </p:nvSpPr>
          <p:spPr bwMode="gray">
            <a:xfrm>
              <a:off x="3937" y="2085"/>
              <a:ext cx="1348" cy="1325"/>
            </a:xfrm>
            <a:custGeom>
              <a:avLst/>
              <a:gdLst>
                <a:gd name="T0" fmla="*/ 5 w 1348"/>
                <a:gd name="T1" fmla="*/ 604 h 1325"/>
                <a:gd name="T2" fmla="*/ 28 w 1348"/>
                <a:gd name="T3" fmla="*/ 498 h 1325"/>
                <a:gd name="T4" fmla="*/ 66 w 1348"/>
                <a:gd name="T5" fmla="*/ 397 h 1325"/>
                <a:gd name="T6" fmla="*/ 120 w 1348"/>
                <a:gd name="T7" fmla="*/ 306 h 1325"/>
                <a:gd name="T8" fmla="*/ 186 w 1348"/>
                <a:gd name="T9" fmla="*/ 225 h 1325"/>
                <a:gd name="T10" fmla="*/ 262 w 1348"/>
                <a:gd name="T11" fmla="*/ 153 h 1325"/>
                <a:gd name="T12" fmla="*/ 349 w 1348"/>
                <a:gd name="T13" fmla="*/ 94 h 1325"/>
                <a:gd name="T14" fmla="*/ 444 w 1348"/>
                <a:gd name="T15" fmla="*/ 47 h 1325"/>
                <a:gd name="T16" fmla="*/ 544 w 1348"/>
                <a:gd name="T17" fmla="*/ 16 h 1325"/>
                <a:gd name="T18" fmla="*/ 651 w 1348"/>
                <a:gd name="T19" fmla="*/ 0 h 1325"/>
                <a:gd name="T20" fmla="*/ 760 w 1348"/>
                <a:gd name="T21" fmla="*/ 0 h 1325"/>
                <a:gd name="T22" fmla="*/ 868 w 1348"/>
                <a:gd name="T23" fmla="*/ 17 h 1325"/>
                <a:gd name="T24" fmla="*/ 967 w 1348"/>
                <a:gd name="T25" fmla="*/ 52 h 1325"/>
                <a:gd name="T26" fmla="*/ 1057 w 1348"/>
                <a:gd name="T27" fmla="*/ 100 h 1325"/>
                <a:gd name="T28" fmla="*/ 1138 w 1348"/>
                <a:gd name="T29" fmla="*/ 161 h 1325"/>
                <a:gd name="T30" fmla="*/ 1207 w 1348"/>
                <a:gd name="T31" fmla="*/ 234 h 1325"/>
                <a:gd name="T32" fmla="*/ 1263 w 1348"/>
                <a:gd name="T33" fmla="*/ 316 h 1325"/>
                <a:gd name="T34" fmla="*/ 1306 w 1348"/>
                <a:gd name="T35" fmla="*/ 408 h 1325"/>
                <a:gd name="T36" fmla="*/ 1335 w 1348"/>
                <a:gd name="T37" fmla="*/ 507 h 1325"/>
                <a:gd name="T38" fmla="*/ 1347 w 1348"/>
                <a:gd name="T39" fmla="*/ 611 h 1325"/>
                <a:gd name="T40" fmla="*/ 1341 w 1348"/>
                <a:gd name="T41" fmla="*/ 719 h 1325"/>
                <a:gd name="T42" fmla="*/ 1318 w 1348"/>
                <a:gd name="T43" fmla="*/ 825 h 1325"/>
                <a:gd name="T44" fmla="*/ 1279 w 1348"/>
                <a:gd name="T45" fmla="*/ 924 h 1325"/>
                <a:gd name="T46" fmla="*/ 1226 w 1348"/>
                <a:gd name="T47" fmla="*/ 1016 h 1325"/>
                <a:gd name="T48" fmla="*/ 1161 w 1348"/>
                <a:gd name="T49" fmla="*/ 1098 h 1325"/>
                <a:gd name="T50" fmla="*/ 1084 w 1348"/>
                <a:gd name="T51" fmla="*/ 1169 h 1325"/>
                <a:gd name="T52" fmla="*/ 997 w 1348"/>
                <a:gd name="T53" fmla="*/ 1229 h 1325"/>
                <a:gd name="T54" fmla="*/ 902 w 1348"/>
                <a:gd name="T55" fmla="*/ 1275 h 1325"/>
                <a:gd name="T56" fmla="*/ 801 w 1348"/>
                <a:gd name="T57" fmla="*/ 1307 h 1325"/>
                <a:gd name="T58" fmla="*/ 695 w 1348"/>
                <a:gd name="T59" fmla="*/ 1324 h 1325"/>
                <a:gd name="T60" fmla="*/ 586 w 1348"/>
                <a:gd name="T61" fmla="*/ 1323 h 1325"/>
                <a:gd name="T62" fmla="*/ 479 w 1348"/>
                <a:gd name="T63" fmla="*/ 1304 h 1325"/>
                <a:gd name="T64" fmla="*/ 379 w 1348"/>
                <a:gd name="T65" fmla="*/ 1271 h 1325"/>
                <a:gd name="T66" fmla="*/ 288 w 1348"/>
                <a:gd name="T67" fmla="*/ 1222 h 1325"/>
                <a:gd name="T68" fmla="*/ 208 w 1348"/>
                <a:gd name="T69" fmla="*/ 1161 h 1325"/>
                <a:gd name="T70" fmla="*/ 139 w 1348"/>
                <a:gd name="T71" fmla="*/ 1089 h 1325"/>
                <a:gd name="T72" fmla="*/ 83 w 1348"/>
                <a:gd name="T73" fmla="*/ 1006 h 1325"/>
                <a:gd name="T74" fmla="*/ 39 w 1348"/>
                <a:gd name="T75" fmla="*/ 914 h 1325"/>
                <a:gd name="T76" fmla="*/ 11 w 1348"/>
                <a:gd name="T77" fmla="*/ 816 h 1325"/>
                <a:gd name="T78" fmla="*/ 0 w 1348"/>
                <a:gd name="T79" fmla="*/ 712 h 1325"/>
                <a:gd name="T80" fmla="*/ 5 w 1348"/>
                <a:gd name="T81" fmla="*/ 604 h 1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8" h="1325">
                  <a:moveTo>
                    <a:pt x="5" y="604"/>
                  </a:moveTo>
                  <a:lnTo>
                    <a:pt x="28" y="498"/>
                  </a:lnTo>
                  <a:lnTo>
                    <a:pt x="66" y="397"/>
                  </a:lnTo>
                  <a:lnTo>
                    <a:pt x="120" y="306"/>
                  </a:lnTo>
                  <a:lnTo>
                    <a:pt x="186" y="225"/>
                  </a:lnTo>
                  <a:lnTo>
                    <a:pt x="262" y="153"/>
                  </a:lnTo>
                  <a:lnTo>
                    <a:pt x="349" y="94"/>
                  </a:lnTo>
                  <a:lnTo>
                    <a:pt x="444" y="47"/>
                  </a:lnTo>
                  <a:lnTo>
                    <a:pt x="544" y="16"/>
                  </a:lnTo>
                  <a:lnTo>
                    <a:pt x="651" y="0"/>
                  </a:lnTo>
                  <a:lnTo>
                    <a:pt x="760" y="0"/>
                  </a:lnTo>
                  <a:lnTo>
                    <a:pt x="868" y="17"/>
                  </a:lnTo>
                  <a:lnTo>
                    <a:pt x="967" y="52"/>
                  </a:lnTo>
                  <a:lnTo>
                    <a:pt x="1057" y="100"/>
                  </a:lnTo>
                  <a:lnTo>
                    <a:pt x="1138" y="161"/>
                  </a:lnTo>
                  <a:lnTo>
                    <a:pt x="1207" y="234"/>
                  </a:lnTo>
                  <a:lnTo>
                    <a:pt x="1263" y="316"/>
                  </a:lnTo>
                  <a:lnTo>
                    <a:pt x="1306" y="408"/>
                  </a:lnTo>
                  <a:lnTo>
                    <a:pt x="1335" y="507"/>
                  </a:lnTo>
                  <a:lnTo>
                    <a:pt x="1347" y="611"/>
                  </a:lnTo>
                  <a:lnTo>
                    <a:pt x="1341" y="719"/>
                  </a:lnTo>
                  <a:lnTo>
                    <a:pt x="1318" y="825"/>
                  </a:lnTo>
                  <a:lnTo>
                    <a:pt x="1279" y="924"/>
                  </a:lnTo>
                  <a:lnTo>
                    <a:pt x="1226" y="1016"/>
                  </a:lnTo>
                  <a:lnTo>
                    <a:pt x="1161" y="1098"/>
                  </a:lnTo>
                  <a:lnTo>
                    <a:pt x="1084" y="1169"/>
                  </a:lnTo>
                  <a:lnTo>
                    <a:pt x="997" y="1229"/>
                  </a:lnTo>
                  <a:lnTo>
                    <a:pt x="902" y="1275"/>
                  </a:lnTo>
                  <a:lnTo>
                    <a:pt x="801" y="1307"/>
                  </a:lnTo>
                  <a:lnTo>
                    <a:pt x="695" y="1324"/>
                  </a:lnTo>
                  <a:lnTo>
                    <a:pt x="586" y="1323"/>
                  </a:lnTo>
                  <a:lnTo>
                    <a:pt x="479" y="1304"/>
                  </a:lnTo>
                  <a:lnTo>
                    <a:pt x="379" y="1271"/>
                  </a:lnTo>
                  <a:lnTo>
                    <a:pt x="288" y="1222"/>
                  </a:lnTo>
                  <a:lnTo>
                    <a:pt x="208" y="1161"/>
                  </a:lnTo>
                  <a:lnTo>
                    <a:pt x="139" y="1089"/>
                  </a:lnTo>
                  <a:lnTo>
                    <a:pt x="83" y="1006"/>
                  </a:lnTo>
                  <a:lnTo>
                    <a:pt x="39" y="914"/>
                  </a:lnTo>
                  <a:lnTo>
                    <a:pt x="11" y="816"/>
                  </a:lnTo>
                  <a:lnTo>
                    <a:pt x="0" y="712"/>
                  </a:lnTo>
                  <a:lnTo>
                    <a:pt x="5" y="60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6" name="Freeform 11"/>
            <p:cNvSpPr>
              <a:spLocks/>
            </p:cNvSpPr>
            <p:nvPr/>
          </p:nvSpPr>
          <p:spPr bwMode="gray">
            <a:xfrm>
              <a:off x="3857" y="2007"/>
              <a:ext cx="1506" cy="1481"/>
            </a:xfrm>
            <a:custGeom>
              <a:avLst/>
              <a:gdLst>
                <a:gd name="T0" fmla="*/ 5 w 1506"/>
                <a:gd name="T1" fmla="*/ 675 h 1481"/>
                <a:gd name="T2" fmla="*/ 32 w 1506"/>
                <a:gd name="T3" fmla="*/ 557 h 1481"/>
                <a:gd name="T4" fmla="*/ 74 w 1506"/>
                <a:gd name="T5" fmla="*/ 446 h 1481"/>
                <a:gd name="T6" fmla="*/ 133 w 1506"/>
                <a:gd name="T7" fmla="*/ 343 h 1481"/>
                <a:gd name="T8" fmla="*/ 207 w 1506"/>
                <a:gd name="T9" fmla="*/ 252 h 1481"/>
                <a:gd name="T10" fmla="*/ 293 w 1506"/>
                <a:gd name="T11" fmla="*/ 172 h 1481"/>
                <a:gd name="T12" fmla="*/ 389 w 1506"/>
                <a:gd name="T13" fmla="*/ 105 h 1481"/>
                <a:gd name="T14" fmla="*/ 496 w 1506"/>
                <a:gd name="T15" fmla="*/ 53 h 1481"/>
                <a:gd name="T16" fmla="*/ 608 w 1506"/>
                <a:gd name="T17" fmla="*/ 18 h 1481"/>
                <a:gd name="T18" fmla="*/ 727 w 1506"/>
                <a:gd name="T19" fmla="*/ 0 h 1481"/>
                <a:gd name="T20" fmla="*/ 849 w 1506"/>
                <a:gd name="T21" fmla="*/ 1 h 1481"/>
                <a:gd name="T22" fmla="*/ 969 w 1506"/>
                <a:gd name="T23" fmla="*/ 21 h 1481"/>
                <a:gd name="T24" fmla="*/ 1081 w 1506"/>
                <a:gd name="T25" fmla="*/ 58 h 1481"/>
                <a:gd name="T26" fmla="*/ 1181 w 1506"/>
                <a:gd name="T27" fmla="*/ 113 h 1481"/>
                <a:gd name="T28" fmla="*/ 1271 w 1506"/>
                <a:gd name="T29" fmla="*/ 181 h 1481"/>
                <a:gd name="T30" fmla="*/ 1349 w 1506"/>
                <a:gd name="T31" fmla="*/ 262 h 1481"/>
                <a:gd name="T32" fmla="*/ 1411 w 1506"/>
                <a:gd name="T33" fmla="*/ 354 h 1481"/>
                <a:gd name="T34" fmla="*/ 1460 w 1506"/>
                <a:gd name="T35" fmla="*/ 457 h 1481"/>
                <a:gd name="T36" fmla="*/ 1491 w 1506"/>
                <a:gd name="T37" fmla="*/ 566 h 1481"/>
                <a:gd name="T38" fmla="*/ 1505 w 1506"/>
                <a:gd name="T39" fmla="*/ 683 h 1481"/>
                <a:gd name="T40" fmla="*/ 1498 w 1506"/>
                <a:gd name="T41" fmla="*/ 804 h 1481"/>
                <a:gd name="T42" fmla="*/ 1473 w 1506"/>
                <a:gd name="T43" fmla="*/ 923 h 1481"/>
                <a:gd name="T44" fmla="*/ 1429 w 1506"/>
                <a:gd name="T45" fmla="*/ 1033 h 1481"/>
                <a:gd name="T46" fmla="*/ 1370 w 1506"/>
                <a:gd name="T47" fmla="*/ 1136 h 1481"/>
                <a:gd name="T48" fmla="*/ 1297 w 1506"/>
                <a:gd name="T49" fmla="*/ 1227 h 1481"/>
                <a:gd name="T50" fmla="*/ 1211 w 1506"/>
                <a:gd name="T51" fmla="*/ 1307 h 1481"/>
                <a:gd name="T52" fmla="*/ 1114 w 1506"/>
                <a:gd name="T53" fmla="*/ 1374 h 1481"/>
                <a:gd name="T54" fmla="*/ 1008 w 1506"/>
                <a:gd name="T55" fmla="*/ 1426 h 1481"/>
                <a:gd name="T56" fmla="*/ 896 w 1506"/>
                <a:gd name="T57" fmla="*/ 1461 h 1481"/>
                <a:gd name="T58" fmla="*/ 777 w 1506"/>
                <a:gd name="T59" fmla="*/ 1480 h 1481"/>
                <a:gd name="T60" fmla="*/ 655 w 1506"/>
                <a:gd name="T61" fmla="*/ 1478 h 1481"/>
                <a:gd name="T62" fmla="*/ 535 w 1506"/>
                <a:gd name="T63" fmla="*/ 1458 h 1481"/>
                <a:gd name="T64" fmla="*/ 424 w 1506"/>
                <a:gd name="T65" fmla="*/ 1421 h 1481"/>
                <a:gd name="T66" fmla="*/ 322 w 1506"/>
                <a:gd name="T67" fmla="*/ 1367 h 1481"/>
                <a:gd name="T68" fmla="*/ 233 w 1506"/>
                <a:gd name="T69" fmla="*/ 1298 h 1481"/>
                <a:gd name="T70" fmla="*/ 155 w 1506"/>
                <a:gd name="T71" fmla="*/ 1217 h 1481"/>
                <a:gd name="T72" fmla="*/ 92 w 1506"/>
                <a:gd name="T73" fmla="*/ 1124 h 1481"/>
                <a:gd name="T74" fmla="*/ 44 w 1506"/>
                <a:gd name="T75" fmla="*/ 1022 h 1481"/>
                <a:gd name="T76" fmla="*/ 13 w 1506"/>
                <a:gd name="T77" fmla="*/ 913 h 1481"/>
                <a:gd name="T78" fmla="*/ 0 w 1506"/>
                <a:gd name="T79" fmla="*/ 796 h 1481"/>
                <a:gd name="T80" fmla="*/ 6 w 1506"/>
                <a:gd name="T81" fmla="*/ 675 h 1481"/>
                <a:gd name="T82" fmla="*/ 5 w 1506"/>
                <a:gd name="T83" fmla="*/ 675 h 14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506" h="1481">
                  <a:moveTo>
                    <a:pt x="5" y="675"/>
                  </a:moveTo>
                  <a:lnTo>
                    <a:pt x="32" y="557"/>
                  </a:lnTo>
                  <a:lnTo>
                    <a:pt x="74" y="446"/>
                  </a:lnTo>
                  <a:lnTo>
                    <a:pt x="133" y="343"/>
                  </a:lnTo>
                  <a:lnTo>
                    <a:pt x="207" y="252"/>
                  </a:lnTo>
                  <a:lnTo>
                    <a:pt x="293" y="172"/>
                  </a:lnTo>
                  <a:lnTo>
                    <a:pt x="389" y="105"/>
                  </a:lnTo>
                  <a:lnTo>
                    <a:pt x="496" y="53"/>
                  </a:lnTo>
                  <a:lnTo>
                    <a:pt x="608" y="18"/>
                  </a:lnTo>
                  <a:lnTo>
                    <a:pt x="727" y="0"/>
                  </a:lnTo>
                  <a:lnTo>
                    <a:pt x="849" y="1"/>
                  </a:lnTo>
                  <a:lnTo>
                    <a:pt x="969" y="21"/>
                  </a:lnTo>
                  <a:lnTo>
                    <a:pt x="1081" y="58"/>
                  </a:lnTo>
                  <a:lnTo>
                    <a:pt x="1181" y="113"/>
                  </a:lnTo>
                  <a:lnTo>
                    <a:pt x="1271" y="181"/>
                  </a:lnTo>
                  <a:lnTo>
                    <a:pt x="1349" y="262"/>
                  </a:lnTo>
                  <a:lnTo>
                    <a:pt x="1411" y="354"/>
                  </a:lnTo>
                  <a:lnTo>
                    <a:pt x="1460" y="457"/>
                  </a:lnTo>
                  <a:lnTo>
                    <a:pt x="1491" y="566"/>
                  </a:lnTo>
                  <a:lnTo>
                    <a:pt x="1505" y="683"/>
                  </a:lnTo>
                  <a:lnTo>
                    <a:pt x="1498" y="804"/>
                  </a:lnTo>
                  <a:lnTo>
                    <a:pt x="1473" y="923"/>
                  </a:lnTo>
                  <a:lnTo>
                    <a:pt x="1429" y="1033"/>
                  </a:lnTo>
                  <a:lnTo>
                    <a:pt x="1370" y="1136"/>
                  </a:lnTo>
                  <a:lnTo>
                    <a:pt x="1297" y="1227"/>
                  </a:lnTo>
                  <a:lnTo>
                    <a:pt x="1211" y="1307"/>
                  </a:lnTo>
                  <a:lnTo>
                    <a:pt x="1114" y="1374"/>
                  </a:lnTo>
                  <a:lnTo>
                    <a:pt x="1008" y="1426"/>
                  </a:lnTo>
                  <a:lnTo>
                    <a:pt x="896" y="1461"/>
                  </a:lnTo>
                  <a:lnTo>
                    <a:pt x="777" y="1480"/>
                  </a:lnTo>
                  <a:lnTo>
                    <a:pt x="655" y="1478"/>
                  </a:lnTo>
                  <a:lnTo>
                    <a:pt x="535" y="1458"/>
                  </a:lnTo>
                  <a:lnTo>
                    <a:pt x="424" y="1421"/>
                  </a:lnTo>
                  <a:lnTo>
                    <a:pt x="322" y="1367"/>
                  </a:lnTo>
                  <a:lnTo>
                    <a:pt x="233" y="1298"/>
                  </a:lnTo>
                  <a:lnTo>
                    <a:pt x="155" y="1217"/>
                  </a:lnTo>
                  <a:lnTo>
                    <a:pt x="92" y="1124"/>
                  </a:lnTo>
                  <a:lnTo>
                    <a:pt x="44" y="1022"/>
                  </a:lnTo>
                  <a:lnTo>
                    <a:pt x="13" y="913"/>
                  </a:lnTo>
                  <a:lnTo>
                    <a:pt x="0" y="796"/>
                  </a:lnTo>
                  <a:lnTo>
                    <a:pt x="6" y="675"/>
                  </a:lnTo>
                  <a:lnTo>
                    <a:pt x="5" y="67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7" name="Freeform 12"/>
            <p:cNvSpPr>
              <a:spLocks/>
            </p:cNvSpPr>
            <p:nvPr/>
          </p:nvSpPr>
          <p:spPr bwMode="gray">
            <a:xfrm>
              <a:off x="3857" y="2007"/>
              <a:ext cx="1506" cy="1481"/>
            </a:xfrm>
            <a:custGeom>
              <a:avLst/>
              <a:gdLst>
                <a:gd name="T0" fmla="*/ 5 w 1506"/>
                <a:gd name="T1" fmla="*/ 675 h 1481"/>
                <a:gd name="T2" fmla="*/ 32 w 1506"/>
                <a:gd name="T3" fmla="*/ 557 h 1481"/>
                <a:gd name="T4" fmla="*/ 74 w 1506"/>
                <a:gd name="T5" fmla="*/ 446 h 1481"/>
                <a:gd name="T6" fmla="*/ 133 w 1506"/>
                <a:gd name="T7" fmla="*/ 343 h 1481"/>
                <a:gd name="T8" fmla="*/ 207 w 1506"/>
                <a:gd name="T9" fmla="*/ 252 h 1481"/>
                <a:gd name="T10" fmla="*/ 293 w 1506"/>
                <a:gd name="T11" fmla="*/ 172 h 1481"/>
                <a:gd name="T12" fmla="*/ 389 w 1506"/>
                <a:gd name="T13" fmla="*/ 105 h 1481"/>
                <a:gd name="T14" fmla="*/ 496 w 1506"/>
                <a:gd name="T15" fmla="*/ 53 h 1481"/>
                <a:gd name="T16" fmla="*/ 608 w 1506"/>
                <a:gd name="T17" fmla="*/ 18 h 1481"/>
                <a:gd name="T18" fmla="*/ 727 w 1506"/>
                <a:gd name="T19" fmla="*/ 0 h 1481"/>
                <a:gd name="T20" fmla="*/ 849 w 1506"/>
                <a:gd name="T21" fmla="*/ 1 h 1481"/>
                <a:gd name="T22" fmla="*/ 969 w 1506"/>
                <a:gd name="T23" fmla="*/ 21 h 1481"/>
                <a:gd name="T24" fmla="*/ 1081 w 1506"/>
                <a:gd name="T25" fmla="*/ 58 h 1481"/>
                <a:gd name="T26" fmla="*/ 1181 w 1506"/>
                <a:gd name="T27" fmla="*/ 113 h 1481"/>
                <a:gd name="T28" fmla="*/ 1271 w 1506"/>
                <a:gd name="T29" fmla="*/ 181 h 1481"/>
                <a:gd name="T30" fmla="*/ 1349 w 1506"/>
                <a:gd name="T31" fmla="*/ 262 h 1481"/>
                <a:gd name="T32" fmla="*/ 1411 w 1506"/>
                <a:gd name="T33" fmla="*/ 354 h 1481"/>
                <a:gd name="T34" fmla="*/ 1460 w 1506"/>
                <a:gd name="T35" fmla="*/ 457 h 1481"/>
                <a:gd name="T36" fmla="*/ 1491 w 1506"/>
                <a:gd name="T37" fmla="*/ 566 h 1481"/>
                <a:gd name="T38" fmla="*/ 1505 w 1506"/>
                <a:gd name="T39" fmla="*/ 683 h 1481"/>
                <a:gd name="T40" fmla="*/ 1498 w 1506"/>
                <a:gd name="T41" fmla="*/ 804 h 1481"/>
                <a:gd name="T42" fmla="*/ 1473 w 1506"/>
                <a:gd name="T43" fmla="*/ 923 h 1481"/>
                <a:gd name="T44" fmla="*/ 1429 w 1506"/>
                <a:gd name="T45" fmla="*/ 1033 h 1481"/>
                <a:gd name="T46" fmla="*/ 1370 w 1506"/>
                <a:gd name="T47" fmla="*/ 1136 h 1481"/>
                <a:gd name="T48" fmla="*/ 1297 w 1506"/>
                <a:gd name="T49" fmla="*/ 1227 h 1481"/>
                <a:gd name="T50" fmla="*/ 1211 w 1506"/>
                <a:gd name="T51" fmla="*/ 1307 h 1481"/>
                <a:gd name="T52" fmla="*/ 1114 w 1506"/>
                <a:gd name="T53" fmla="*/ 1374 h 1481"/>
                <a:gd name="T54" fmla="*/ 1008 w 1506"/>
                <a:gd name="T55" fmla="*/ 1426 h 1481"/>
                <a:gd name="T56" fmla="*/ 896 w 1506"/>
                <a:gd name="T57" fmla="*/ 1461 h 1481"/>
                <a:gd name="T58" fmla="*/ 777 w 1506"/>
                <a:gd name="T59" fmla="*/ 1480 h 1481"/>
                <a:gd name="T60" fmla="*/ 655 w 1506"/>
                <a:gd name="T61" fmla="*/ 1478 h 1481"/>
                <a:gd name="T62" fmla="*/ 535 w 1506"/>
                <a:gd name="T63" fmla="*/ 1458 h 1481"/>
                <a:gd name="T64" fmla="*/ 424 w 1506"/>
                <a:gd name="T65" fmla="*/ 1421 h 1481"/>
                <a:gd name="T66" fmla="*/ 322 w 1506"/>
                <a:gd name="T67" fmla="*/ 1367 h 1481"/>
                <a:gd name="T68" fmla="*/ 233 w 1506"/>
                <a:gd name="T69" fmla="*/ 1298 h 1481"/>
                <a:gd name="T70" fmla="*/ 155 w 1506"/>
                <a:gd name="T71" fmla="*/ 1217 h 1481"/>
                <a:gd name="T72" fmla="*/ 92 w 1506"/>
                <a:gd name="T73" fmla="*/ 1124 h 1481"/>
                <a:gd name="T74" fmla="*/ 44 w 1506"/>
                <a:gd name="T75" fmla="*/ 1022 h 1481"/>
                <a:gd name="T76" fmla="*/ 13 w 1506"/>
                <a:gd name="T77" fmla="*/ 913 h 1481"/>
                <a:gd name="T78" fmla="*/ 0 w 1506"/>
                <a:gd name="T79" fmla="*/ 796 h 1481"/>
                <a:gd name="T80" fmla="*/ 6 w 1506"/>
                <a:gd name="T81" fmla="*/ 675 h 14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06" h="1481">
                  <a:moveTo>
                    <a:pt x="5" y="675"/>
                  </a:moveTo>
                  <a:lnTo>
                    <a:pt x="32" y="557"/>
                  </a:lnTo>
                  <a:lnTo>
                    <a:pt x="74" y="446"/>
                  </a:lnTo>
                  <a:lnTo>
                    <a:pt x="133" y="343"/>
                  </a:lnTo>
                  <a:lnTo>
                    <a:pt x="207" y="252"/>
                  </a:lnTo>
                  <a:lnTo>
                    <a:pt x="293" y="172"/>
                  </a:lnTo>
                  <a:lnTo>
                    <a:pt x="389" y="105"/>
                  </a:lnTo>
                  <a:lnTo>
                    <a:pt x="496" y="53"/>
                  </a:lnTo>
                  <a:lnTo>
                    <a:pt x="608" y="18"/>
                  </a:lnTo>
                  <a:lnTo>
                    <a:pt x="727" y="0"/>
                  </a:lnTo>
                  <a:lnTo>
                    <a:pt x="849" y="1"/>
                  </a:lnTo>
                  <a:lnTo>
                    <a:pt x="969" y="21"/>
                  </a:lnTo>
                  <a:lnTo>
                    <a:pt x="1081" y="58"/>
                  </a:lnTo>
                  <a:lnTo>
                    <a:pt x="1181" y="113"/>
                  </a:lnTo>
                  <a:lnTo>
                    <a:pt x="1271" y="181"/>
                  </a:lnTo>
                  <a:lnTo>
                    <a:pt x="1349" y="262"/>
                  </a:lnTo>
                  <a:lnTo>
                    <a:pt x="1411" y="354"/>
                  </a:lnTo>
                  <a:lnTo>
                    <a:pt x="1460" y="457"/>
                  </a:lnTo>
                  <a:lnTo>
                    <a:pt x="1491" y="566"/>
                  </a:lnTo>
                  <a:lnTo>
                    <a:pt x="1505" y="683"/>
                  </a:lnTo>
                  <a:lnTo>
                    <a:pt x="1498" y="804"/>
                  </a:lnTo>
                  <a:lnTo>
                    <a:pt x="1473" y="923"/>
                  </a:lnTo>
                  <a:lnTo>
                    <a:pt x="1429" y="1033"/>
                  </a:lnTo>
                  <a:lnTo>
                    <a:pt x="1370" y="1136"/>
                  </a:lnTo>
                  <a:lnTo>
                    <a:pt x="1297" y="1227"/>
                  </a:lnTo>
                  <a:lnTo>
                    <a:pt x="1211" y="1307"/>
                  </a:lnTo>
                  <a:lnTo>
                    <a:pt x="1114" y="1374"/>
                  </a:lnTo>
                  <a:lnTo>
                    <a:pt x="1008" y="1426"/>
                  </a:lnTo>
                  <a:lnTo>
                    <a:pt x="896" y="1461"/>
                  </a:lnTo>
                  <a:lnTo>
                    <a:pt x="777" y="1480"/>
                  </a:lnTo>
                  <a:lnTo>
                    <a:pt x="655" y="1478"/>
                  </a:lnTo>
                  <a:lnTo>
                    <a:pt x="535" y="1458"/>
                  </a:lnTo>
                  <a:lnTo>
                    <a:pt x="424" y="1421"/>
                  </a:lnTo>
                  <a:lnTo>
                    <a:pt x="322" y="1367"/>
                  </a:lnTo>
                  <a:lnTo>
                    <a:pt x="233" y="1298"/>
                  </a:lnTo>
                  <a:lnTo>
                    <a:pt x="155" y="1217"/>
                  </a:lnTo>
                  <a:lnTo>
                    <a:pt x="92" y="1124"/>
                  </a:lnTo>
                  <a:lnTo>
                    <a:pt x="44" y="1022"/>
                  </a:lnTo>
                  <a:lnTo>
                    <a:pt x="13" y="913"/>
                  </a:lnTo>
                  <a:lnTo>
                    <a:pt x="0" y="796"/>
                  </a:lnTo>
                  <a:lnTo>
                    <a:pt x="6" y="675"/>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8" name="Freeform 13"/>
            <p:cNvSpPr>
              <a:spLocks/>
            </p:cNvSpPr>
            <p:nvPr/>
          </p:nvSpPr>
          <p:spPr bwMode="gray">
            <a:xfrm>
              <a:off x="4392" y="2533"/>
              <a:ext cx="435" cy="429"/>
            </a:xfrm>
            <a:custGeom>
              <a:avLst/>
              <a:gdLst>
                <a:gd name="T0" fmla="*/ 1 w 435"/>
                <a:gd name="T1" fmla="*/ 195 h 429"/>
                <a:gd name="T2" fmla="*/ 8 w 435"/>
                <a:gd name="T3" fmla="*/ 161 h 429"/>
                <a:gd name="T4" fmla="*/ 21 w 435"/>
                <a:gd name="T5" fmla="*/ 129 h 429"/>
                <a:gd name="T6" fmla="*/ 38 w 435"/>
                <a:gd name="T7" fmla="*/ 99 h 429"/>
                <a:gd name="T8" fmla="*/ 59 w 435"/>
                <a:gd name="T9" fmla="*/ 72 h 429"/>
                <a:gd name="T10" fmla="*/ 84 w 435"/>
                <a:gd name="T11" fmla="*/ 49 h 429"/>
                <a:gd name="T12" fmla="*/ 112 w 435"/>
                <a:gd name="T13" fmla="*/ 31 h 429"/>
                <a:gd name="T14" fmla="*/ 143 w 435"/>
                <a:gd name="T15" fmla="*/ 15 h 429"/>
                <a:gd name="T16" fmla="*/ 175 w 435"/>
                <a:gd name="T17" fmla="*/ 5 h 429"/>
                <a:gd name="T18" fmla="*/ 210 w 435"/>
                <a:gd name="T19" fmla="*/ 0 h 429"/>
                <a:gd name="T20" fmla="*/ 245 w 435"/>
                <a:gd name="T21" fmla="*/ 0 h 429"/>
                <a:gd name="T22" fmla="*/ 279 w 435"/>
                <a:gd name="T23" fmla="*/ 6 h 429"/>
                <a:gd name="T24" fmla="*/ 311 w 435"/>
                <a:gd name="T25" fmla="*/ 16 h 429"/>
                <a:gd name="T26" fmla="*/ 341 w 435"/>
                <a:gd name="T27" fmla="*/ 32 h 429"/>
                <a:gd name="T28" fmla="*/ 366 w 435"/>
                <a:gd name="T29" fmla="*/ 52 h 429"/>
                <a:gd name="T30" fmla="*/ 389 w 435"/>
                <a:gd name="T31" fmla="*/ 75 h 429"/>
                <a:gd name="T32" fmla="*/ 407 w 435"/>
                <a:gd name="T33" fmla="*/ 102 h 429"/>
                <a:gd name="T34" fmla="*/ 421 w 435"/>
                <a:gd name="T35" fmla="*/ 131 h 429"/>
                <a:gd name="T36" fmla="*/ 430 w 435"/>
                <a:gd name="T37" fmla="*/ 163 h 429"/>
                <a:gd name="T38" fmla="*/ 434 w 435"/>
                <a:gd name="T39" fmla="*/ 197 h 429"/>
                <a:gd name="T40" fmla="*/ 432 w 435"/>
                <a:gd name="T41" fmla="*/ 232 h 429"/>
                <a:gd name="T42" fmla="*/ 425 w 435"/>
                <a:gd name="T43" fmla="*/ 267 h 429"/>
                <a:gd name="T44" fmla="*/ 412 w 435"/>
                <a:gd name="T45" fmla="*/ 299 h 429"/>
                <a:gd name="T46" fmla="*/ 395 w 435"/>
                <a:gd name="T47" fmla="*/ 328 h 429"/>
                <a:gd name="T48" fmla="*/ 374 w 435"/>
                <a:gd name="T49" fmla="*/ 355 h 429"/>
                <a:gd name="T50" fmla="*/ 349 w 435"/>
                <a:gd name="T51" fmla="*/ 378 h 429"/>
                <a:gd name="T52" fmla="*/ 322 w 435"/>
                <a:gd name="T53" fmla="*/ 397 h 429"/>
                <a:gd name="T54" fmla="*/ 291 w 435"/>
                <a:gd name="T55" fmla="*/ 412 h 429"/>
                <a:gd name="T56" fmla="*/ 258 w 435"/>
                <a:gd name="T57" fmla="*/ 422 h 429"/>
                <a:gd name="T58" fmla="*/ 224 w 435"/>
                <a:gd name="T59" fmla="*/ 428 h 429"/>
                <a:gd name="T60" fmla="*/ 189 w 435"/>
                <a:gd name="T61" fmla="*/ 427 h 429"/>
                <a:gd name="T62" fmla="*/ 154 w 435"/>
                <a:gd name="T63" fmla="*/ 422 h 429"/>
                <a:gd name="T64" fmla="*/ 122 w 435"/>
                <a:gd name="T65" fmla="*/ 411 h 429"/>
                <a:gd name="T66" fmla="*/ 93 w 435"/>
                <a:gd name="T67" fmla="*/ 395 h 429"/>
                <a:gd name="T68" fmla="*/ 67 w 435"/>
                <a:gd name="T69" fmla="*/ 375 h 429"/>
                <a:gd name="T70" fmla="*/ 45 w 435"/>
                <a:gd name="T71" fmla="*/ 352 h 429"/>
                <a:gd name="T72" fmla="*/ 26 w 435"/>
                <a:gd name="T73" fmla="*/ 325 h 429"/>
                <a:gd name="T74" fmla="*/ 13 w 435"/>
                <a:gd name="T75" fmla="*/ 295 h 429"/>
                <a:gd name="T76" fmla="*/ 3 w 435"/>
                <a:gd name="T77" fmla="*/ 264 h 429"/>
                <a:gd name="T78" fmla="*/ 0 w 435"/>
                <a:gd name="T79" fmla="*/ 230 h 429"/>
                <a:gd name="T80" fmla="*/ 1 w 435"/>
                <a:gd name="T81" fmla="*/ 195 h 4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5" h="429">
                  <a:moveTo>
                    <a:pt x="1" y="195"/>
                  </a:moveTo>
                  <a:lnTo>
                    <a:pt x="8" y="161"/>
                  </a:lnTo>
                  <a:lnTo>
                    <a:pt x="21" y="129"/>
                  </a:lnTo>
                  <a:lnTo>
                    <a:pt x="38" y="99"/>
                  </a:lnTo>
                  <a:lnTo>
                    <a:pt x="59" y="72"/>
                  </a:lnTo>
                  <a:lnTo>
                    <a:pt x="84" y="49"/>
                  </a:lnTo>
                  <a:lnTo>
                    <a:pt x="112" y="31"/>
                  </a:lnTo>
                  <a:lnTo>
                    <a:pt x="143" y="15"/>
                  </a:lnTo>
                  <a:lnTo>
                    <a:pt x="175" y="5"/>
                  </a:lnTo>
                  <a:lnTo>
                    <a:pt x="210" y="0"/>
                  </a:lnTo>
                  <a:lnTo>
                    <a:pt x="245" y="0"/>
                  </a:lnTo>
                  <a:lnTo>
                    <a:pt x="279" y="6"/>
                  </a:lnTo>
                  <a:lnTo>
                    <a:pt x="311" y="16"/>
                  </a:lnTo>
                  <a:lnTo>
                    <a:pt x="341" y="32"/>
                  </a:lnTo>
                  <a:lnTo>
                    <a:pt x="366" y="52"/>
                  </a:lnTo>
                  <a:lnTo>
                    <a:pt x="389" y="75"/>
                  </a:lnTo>
                  <a:lnTo>
                    <a:pt x="407" y="102"/>
                  </a:lnTo>
                  <a:lnTo>
                    <a:pt x="421" y="131"/>
                  </a:lnTo>
                  <a:lnTo>
                    <a:pt x="430" y="163"/>
                  </a:lnTo>
                  <a:lnTo>
                    <a:pt x="434" y="197"/>
                  </a:lnTo>
                  <a:lnTo>
                    <a:pt x="432" y="232"/>
                  </a:lnTo>
                  <a:lnTo>
                    <a:pt x="425" y="267"/>
                  </a:lnTo>
                  <a:lnTo>
                    <a:pt x="412" y="299"/>
                  </a:lnTo>
                  <a:lnTo>
                    <a:pt x="395" y="328"/>
                  </a:lnTo>
                  <a:lnTo>
                    <a:pt x="374" y="355"/>
                  </a:lnTo>
                  <a:lnTo>
                    <a:pt x="349" y="378"/>
                  </a:lnTo>
                  <a:lnTo>
                    <a:pt x="322" y="397"/>
                  </a:lnTo>
                  <a:lnTo>
                    <a:pt x="291" y="412"/>
                  </a:lnTo>
                  <a:lnTo>
                    <a:pt x="258" y="422"/>
                  </a:lnTo>
                  <a:lnTo>
                    <a:pt x="224" y="428"/>
                  </a:lnTo>
                  <a:lnTo>
                    <a:pt x="189" y="427"/>
                  </a:lnTo>
                  <a:lnTo>
                    <a:pt x="154" y="422"/>
                  </a:lnTo>
                  <a:lnTo>
                    <a:pt x="122" y="411"/>
                  </a:lnTo>
                  <a:lnTo>
                    <a:pt x="93" y="395"/>
                  </a:lnTo>
                  <a:lnTo>
                    <a:pt x="67" y="375"/>
                  </a:lnTo>
                  <a:lnTo>
                    <a:pt x="45" y="352"/>
                  </a:lnTo>
                  <a:lnTo>
                    <a:pt x="26" y="325"/>
                  </a:lnTo>
                  <a:lnTo>
                    <a:pt x="13" y="295"/>
                  </a:lnTo>
                  <a:lnTo>
                    <a:pt x="3" y="264"/>
                  </a:lnTo>
                  <a:lnTo>
                    <a:pt x="0" y="230"/>
                  </a:lnTo>
                  <a:lnTo>
                    <a:pt x="1" y="19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9" name="Freeform 14"/>
            <p:cNvSpPr>
              <a:spLocks/>
            </p:cNvSpPr>
            <p:nvPr/>
          </p:nvSpPr>
          <p:spPr bwMode="gray">
            <a:xfrm>
              <a:off x="4248" y="2390"/>
              <a:ext cx="725" cy="715"/>
            </a:xfrm>
            <a:custGeom>
              <a:avLst/>
              <a:gdLst>
                <a:gd name="T0" fmla="*/ 2 w 725"/>
                <a:gd name="T1" fmla="*/ 326 h 715"/>
                <a:gd name="T2" fmla="*/ 15 w 725"/>
                <a:gd name="T3" fmla="*/ 268 h 715"/>
                <a:gd name="T4" fmla="*/ 35 w 725"/>
                <a:gd name="T5" fmla="*/ 214 h 715"/>
                <a:gd name="T6" fmla="*/ 63 w 725"/>
                <a:gd name="T7" fmla="*/ 165 h 715"/>
                <a:gd name="T8" fmla="*/ 99 w 725"/>
                <a:gd name="T9" fmla="*/ 121 h 715"/>
                <a:gd name="T10" fmla="*/ 141 w 725"/>
                <a:gd name="T11" fmla="*/ 83 h 715"/>
                <a:gd name="T12" fmla="*/ 187 w 725"/>
                <a:gd name="T13" fmla="*/ 51 h 715"/>
                <a:gd name="T14" fmla="*/ 238 w 725"/>
                <a:gd name="T15" fmla="*/ 26 h 715"/>
                <a:gd name="T16" fmla="*/ 292 w 725"/>
                <a:gd name="T17" fmla="*/ 9 h 715"/>
                <a:gd name="T18" fmla="*/ 349 w 725"/>
                <a:gd name="T19" fmla="*/ 0 h 715"/>
                <a:gd name="T20" fmla="*/ 408 w 725"/>
                <a:gd name="T21" fmla="*/ 0 h 715"/>
                <a:gd name="T22" fmla="*/ 466 w 725"/>
                <a:gd name="T23" fmla="*/ 9 h 715"/>
                <a:gd name="T24" fmla="*/ 519 w 725"/>
                <a:gd name="T25" fmla="*/ 28 h 715"/>
                <a:gd name="T26" fmla="*/ 567 w 725"/>
                <a:gd name="T27" fmla="*/ 54 h 715"/>
                <a:gd name="T28" fmla="*/ 611 w 725"/>
                <a:gd name="T29" fmla="*/ 87 h 715"/>
                <a:gd name="T30" fmla="*/ 648 w 725"/>
                <a:gd name="T31" fmla="*/ 126 h 715"/>
                <a:gd name="T32" fmla="*/ 679 w 725"/>
                <a:gd name="T33" fmla="*/ 171 h 715"/>
                <a:gd name="T34" fmla="*/ 702 w 725"/>
                <a:gd name="T35" fmla="*/ 221 h 715"/>
                <a:gd name="T36" fmla="*/ 717 w 725"/>
                <a:gd name="T37" fmla="*/ 273 h 715"/>
                <a:gd name="T38" fmla="*/ 724 w 725"/>
                <a:gd name="T39" fmla="*/ 329 h 715"/>
                <a:gd name="T40" fmla="*/ 720 w 725"/>
                <a:gd name="T41" fmla="*/ 387 h 715"/>
                <a:gd name="T42" fmla="*/ 708 w 725"/>
                <a:gd name="T43" fmla="*/ 445 h 715"/>
                <a:gd name="T44" fmla="*/ 687 w 725"/>
                <a:gd name="T45" fmla="*/ 498 h 715"/>
                <a:gd name="T46" fmla="*/ 659 w 725"/>
                <a:gd name="T47" fmla="*/ 548 h 715"/>
                <a:gd name="T48" fmla="*/ 623 w 725"/>
                <a:gd name="T49" fmla="*/ 592 h 715"/>
                <a:gd name="T50" fmla="*/ 582 w 725"/>
                <a:gd name="T51" fmla="*/ 631 h 715"/>
                <a:gd name="T52" fmla="*/ 535 w 725"/>
                <a:gd name="T53" fmla="*/ 662 h 715"/>
                <a:gd name="T54" fmla="*/ 484 w 725"/>
                <a:gd name="T55" fmla="*/ 687 h 715"/>
                <a:gd name="T56" fmla="*/ 431 w 725"/>
                <a:gd name="T57" fmla="*/ 704 h 715"/>
                <a:gd name="T58" fmla="*/ 373 w 725"/>
                <a:gd name="T59" fmla="*/ 714 h 715"/>
                <a:gd name="T60" fmla="*/ 314 w 725"/>
                <a:gd name="T61" fmla="*/ 713 h 715"/>
                <a:gd name="T62" fmla="*/ 257 w 725"/>
                <a:gd name="T63" fmla="*/ 703 h 715"/>
                <a:gd name="T64" fmla="*/ 203 w 725"/>
                <a:gd name="T65" fmla="*/ 685 h 715"/>
                <a:gd name="T66" fmla="*/ 154 w 725"/>
                <a:gd name="T67" fmla="*/ 659 h 715"/>
                <a:gd name="T68" fmla="*/ 111 w 725"/>
                <a:gd name="T69" fmla="*/ 626 h 715"/>
                <a:gd name="T70" fmla="*/ 74 w 725"/>
                <a:gd name="T71" fmla="*/ 587 h 715"/>
                <a:gd name="T72" fmla="*/ 43 w 725"/>
                <a:gd name="T73" fmla="*/ 542 h 715"/>
                <a:gd name="T74" fmla="*/ 20 w 725"/>
                <a:gd name="T75" fmla="*/ 493 h 715"/>
                <a:gd name="T76" fmla="*/ 5 w 725"/>
                <a:gd name="T77" fmla="*/ 440 h 715"/>
                <a:gd name="T78" fmla="*/ 0 w 725"/>
                <a:gd name="T79" fmla="*/ 384 h 715"/>
                <a:gd name="T80" fmla="*/ 2 w 725"/>
                <a:gd name="T81" fmla="*/ 326 h 7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25" h="715">
                  <a:moveTo>
                    <a:pt x="2" y="326"/>
                  </a:moveTo>
                  <a:lnTo>
                    <a:pt x="15" y="268"/>
                  </a:lnTo>
                  <a:lnTo>
                    <a:pt x="35" y="214"/>
                  </a:lnTo>
                  <a:lnTo>
                    <a:pt x="63" y="165"/>
                  </a:lnTo>
                  <a:lnTo>
                    <a:pt x="99" y="121"/>
                  </a:lnTo>
                  <a:lnTo>
                    <a:pt x="141" y="83"/>
                  </a:lnTo>
                  <a:lnTo>
                    <a:pt x="187" y="51"/>
                  </a:lnTo>
                  <a:lnTo>
                    <a:pt x="238" y="26"/>
                  </a:lnTo>
                  <a:lnTo>
                    <a:pt x="292" y="9"/>
                  </a:lnTo>
                  <a:lnTo>
                    <a:pt x="349" y="0"/>
                  </a:lnTo>
                  <a:lnTo>
                    <a:pt x="408" y="0"/>
                  </a:lnTo>
                  <a:lnTo>
                    <a:pt x="466" y="9"/>
                  </a:lnTo>
                  <a:lnTo>
                    <a:pt x="519" y="28"/>
                  </a:lnTo>
                  <a:lnTo>
                    <a:pt x="567" y="54"/>
                  </a:lnTo>
                  <a:lnTo>
                    <a:pt x="611" y="87"/>
                  </a:lnTo>
                  <a:lnTo>
                    <a:pt x="648" y="126"/>
                  </a:lnTo>
                  <a:lnTo>
                    <a:pt x="679" y="171"/>
                  </a:lnTo>
                  <a:lnTo>
                    <a:pt x="702" y="221"/>
                  </a:lnTo>
                  <a:lnTo>
                    <a:pt x="717" y="273"/>
                  </a:lnTo>
                  <a:lnTo>
                    <a:pt x="724" y="329"/>
                  </a:lnTo>
                  <a:lnTo>
                    <a:pt x="720" y="387"/>
                  </a:lnTo>
                  <a:lnTo>
                    <a:pt x="708" y="445"/>
                  </a:lnTo>
                  <a:lnTo>
                    <a:pt x="687" y="498"/>
                  </a:lnTo>
                  <a:lnTo>
                    <a:pt x="659" y="548"/>
                  </a:lnTo>
                  <a:lnTo>
                    <a:pt x="623" y="592"/>
                  </a:lnTo>
                  <a:lnTo>
                    <a:pt x="582" y="631"/>
                  </a:lnTo>
                  <a:lnTo>
                    <a:pt x="535" y="662"/>
                  </a:lnTo>
                  <a:lnTo>
                    <a:pt x="484" y="687"/>
                  </a:lnTo>
                  <a:lnTo>
                    <a:pt x="431" y="704"/>
                  </a:lnTo>
                  <a:lnTo>
                    <a:pt x="373" y="714"/>
                  </a:lnTo>
                  <a:lnTo>
                    <a:pt x="314" y="713"/>
                  </a:lnTo>
                  <a:lnTo>
                    <a:pt x="257" y="703"/>
                  </a:lnTo>
                  <a:lnTo>
                    <a:pt x="203" y="685"/>
                  </a:lnTo>
                  <a:lnTo>
                    <a:pt x="154" y="659"/>
                  </a:lnTo>
                  <a:lnTo>
                    <a:pt x="111" y="626"/>
                  </a:lnTo>
                  <a:lnTo>
                    <a:pt x="74" y="587"/>
                  </a:lnTo>
                  <a:lnTo>
                    <a:pt x="43" y="542"/>
                  </a:lnTo>
                  <a:lnTo>
                    <a:pt x="20" y="493"/>
                  </a:lnTo>
                  <a:lnTo>
                    <a:pt x="5" y="440"/>
                  </a:lnTo>
                  <a:lnTo>
                    <a:pt x="0" y="384"/>
                  </a:lnTo>
                  <a:lnTo>
                    <a:pt x="2" y="32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0" name="Freeform 15"/>
            <p:cNvSpPr>
              <a:spLocks/>
            </p:cNvSpPr>
            <p:nvPr/>
          </p:nvSpPr>
          <p:spPr bwMode="gray">
            <a:xfrm>
              <a:off x="4392" y="2533"/>
              <a:ext cx="435" cy="429"/>
            </a:xfrm>
            <a:custGeom>
              <a:avLst/>
              <a:gdLst>
                <a:gd name="T0" fmla="*/ 1 w 435"/>
                <a:gd name="T1" fmla="*/ 195 h 429"/>
                <a:gd name="T2" fmla="*/ 8 w 435"/>
                <a:gd name="T3" fmla="*/ 161 h 429"/>
                <a:gd name="T4" fmla="*/ 21 w 435"/>
                <a:gd name="T5" fmla="*/ 129 h 429"/>
                <a:gd name="T6" fmla="*/ 38 w 435"/>
                <a:gd name="T7" fmla="*/ 99 h 429"/>
                <a:gd name="T8" fmla="*/ 59 w 435"/>
                <a:gd name="T9" fmla="*/ 72 h 429"/>
                <a:gd name="T10" fmla="*/ 84 w 435"/>
                <a:gd name="T11" fmla="*/ 50 h 429"/>
                <a:gd name="T12" fmla="*/ 112 w 435"/>
                <a:gd name="T13" fmla="*/ 31 h 429"/>
                <a:gd name="T14" fmla="*/ 143 w 435"/>
                <a:gd name="T15" fmla="*/ 16 h 429"/>
                <a:gd name="T16" fmla="*/ 175 w 435"/>
                <a:gd name="T17" fmla="*/ 5 h 429"/>
                <a:gd name="T18" fmla="*/ 210 w 435"/>
                <a:gd name="T19" fmla="*/ 0 h 429"/>
                <a:gd name="T20" fmla="*/ 245 w 435"/>
                <a:gd name="T21" fmla="*/ 0 h 429"/>
                <a:gd name="T22" fmla="*/ 279 w 435"/>
                <a:gd name="T23" fmla="*/ 6 h 429"/>
                <a:gd name="T24" fmla="*/ 311 w 435"/>
                <a:gd name="T25" fmla="*/ 16 h 429"/>
                <a:gd name="T26" fmla="*/ 340 w 435"/>
                <a:gd name="T27" fmla="*/ 32 h 429"/>
                <a:gd name="T28" fmla="*/ 366 w 435"/>
                <a:gd name="T29" fmla="*/ 52 h 429"/>
                <a:gd name="T30" fmla="*/ 389 w 435"/>
                <a:gd name="T31" fmla="*/ 75 h 429"/>
                <a:gd name="T32" fmla="*/ 407 w 435"/>
                <a:gd name="T33" fmla="*/ 102 h 429"/>
                <a:gd name="T34" fmla="*/ 421 w 435"/>
                <a:gd name="T35" fmla="*/ 132 h 429"/>
                <a:gd name="T36" fmla="*/ 430 w 435"/>
                <a:gd name="T37" fmla="*/ 163 h 429"/>
                <a:gd name="T38" fmla="*/ 434 w 435"/>
                <a:gd name="T39" fmla="*/ 197 h 429"/>
                <a:gd name="T40" fmla="*/ 432 w 435"/>
                <a:gd name="T41" fmla="*/ 232 h 429"/>
                <a:gd name="T42" fmla="*/ 425 w 435"/>
                <a:gd name="T43" fmla="*/ 267 h 429"/>
                <a:gd name="T44" fmla="*/ 412 w 435"/>
                <a:gd name="T45" fmla="*/ 299 h 429"/>
                <a:gd name="T46" fmla="*/ 395 w 435"/>
                <a:gd name="T47" fmla="*/ 328 h 429"/>
                <a:gd name="T48" fmla="*/ 374 w 435"/>
                <a:gd name="T49" fmla="*/ 355 h 429"/>
                <a:gd name="T50" fmla="*/ 349 w 435"/>
                <a:gd name="T51" fmla="*/ 378 h 429"/>
                <a:gd name="T52" fmla="*/ 322 w 435"/>
                <a:gd name="T53" fmla="*/ 397 h 429"/>
                <a:gd name="T54" fmla="*/ 291 w 435"/>
                <a:gd name="T55" fmla="*/ 412 h 429"/>
                <a:gd name="T56" fmla="*/ 258 w 435"/>
                <a:gd name="T57" fmla="*/ 422 h 429"/>
                <a:gd name="T58" fmla="*/ 224 w 435"/>
                <a:gd name="T59" fmla="*/ 428 h 429"/>
                <a:gd name="T60" fmla="*/ 189 w 435"/>
                <a:gd name="T61" fmla="*/ 428 h 429"/>
                <a:gd name="T62" fmla="*/ 154 w 435"/>
                <a:gd name="T63" fmla="*/ 422 h 429"/>
                <a:gd name="T64" fmla="*/ 122 w 435"/>
                <a:gd name="T65" fmla="*/ 411 h 429"/>
                <a:gd name="T66" fmla="*/ 93 w 435"/>
                <a:gd name="T67" fmla="*/ 395 h 429"/>
                <a:gd name="T68" fmla="*/ 67 w 435"/>
                <a:gd name="T69" fmla="*/ 375 h 429"/>
                <a:gd name="T70" fmla="*/ 45 w 435"/>
                <a:gd name="T71" fmla="*/ 352 h 429"/>
                <a:gd name="T72" fmla="*/ 26 w 435"/>
                <a:gd name="T73" fmla="*/ 325 h 429"/>
                <a:gd name="T74" fmla="*/ 13 w 435"/>
                <a:gd name="T75" fmla="*/ 296 h 429"/>
                <a:gd name="T76" fmla="*/ 3 w 435"/>
                <a:gd name="T77" fmla="*/ 264 h 429"/>
                <a:gd name="T78" fmla="*/ 0 w 435"/>
                <a:gd name="T79" fmla="*/ 230 h 429"/>
                <a:gd name="T80" fmla="*/ 1 w 435"/>
                <a:gd name="T81" fmla="*/ 195 h 4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5" h="429">
                  <a:moveTo>
                    <a:pt x="1" y="195"/>
                  </a:moveTo>
                  <a:lnTo>
                    <a:pt x="8" y="161"/>
                  </a:lnTo>
                  <a:lnTo>
                    <a:pt x="21" y="129"/>
                  </a:lnTo>
                  <a:lnTo>
                    <a:pt x="38" y="99"/>
                  </a:lnTo>
                  <a:lnTo>
                    <a:pt x="59" y="72"/>
                  </a:lnTo>
                  <a:lnTo>
                    <a:pt x="84" y="50"/>
                  </a:lnTo>
                  <a:lnTo>
                    <a:pt x="112" y="31"/>
                  </a:lnTo>
                  <a:lnTo>
                    <a:pt x="143" y="16"/>
                  </a:lnTo>
                  <a:lnTo>
                    <a:pt x="175" y="5"/>
                  </a:lnTo>
                  <a:lnTo>
                    <a:pt x="210" y="0"/>
                  </a:lnTo>
                  <a:lnTo>
                    <a:pt x="245" y="0"/>
                  </a:lnTo>
                  <a:lnTo>
                    <a:pt x="279" y="6"/>
                  </a:lnTo>
                  <a:lnTo>
                    <a:pt x="311" y="16"/>
                  </a:lnTo>
                  <a:lnTo>
                    <a:pt x="340" y="32"/>
                  </a:lnTo>
                  <a:lnTo>
                    <a:pt x="366" y="52"/>
                  </a:lnTo>
                  <a:lnTo>
                    <a:pt x="389" y="75"/>
                  </a:lnTo>
                  <a:lnTo>
                    <a:pt x="407" y="102"/>
                  </a:lnTo>
                  <a:lnTo>
                    <a:pt x="421" y="132"/>
                  </a:lnTo>
                  <a:lnTo>
                    <a:pt x="430" y="163"/>
                  </a:lnTo>
                  <a:lnTo>
                    <a:pt x="434" y="197"/>
                  </a:lnTo>
                  <a:lnTo>
                    <a:pt x="432" y="232"/>
                  </a:lnTo>
                  <a:lnTo>
                    <a:pt x="425" y="267"/>
                  </a:lnTo>
                  <a:lnTo>
                    <a:pt x="412" y="299"/>
                  </a:lnTo>
                  <a:lnTo>
                    <a:pt x="395" y="328"/>
                  </a:lnTo>
                  <a:lnTo>
                    <a:pt x="374" y="355"/>
                  </a:lnTo>
                  <a:lnTo>
                    <a:pt x="349" y="378"/>
                  </a:lnTo>
                  <a:lnTo>
                    <a:pt x="322" y="397"/>
                  </a:lnTo>
                  <a:lnTo>
                    <a:pt x="291" y="412"/>
                  </a:lnTo>
                  <a:lnTo>
                    <a:pt x="258" y="422"/>
                  </a:lnTo>
                  <a:lnTo>
                    <a:pt x="224" y="428"/>
                  </a:lnTo>
                  <a:lnTo>
                    <a:pt x="189" y="428"/>
                  </a:lnTo>
                  <a:lnTo>
                    <a:pt x="154" y="422"/>
                  </a:lnTo>
                  <a:lnTo>
                    <a:pt x="122" y="411"/>
                  </a:lnTo>
                  <a:lnTo>
                    <a:pt x="93" y="395"/>
                  </a:lnTo>
                  <a:lnTo>
                    <a:pt x="67" y="375"/>
                  </a:lnTo>
                  <a:lnTo>
                    <a:pt x="45" y="352"/>
                  </a:lnTo>
                  <a:lnTo>
                    <a:pt x="26" y="325"/>
                  </a:lnTo>
                  <a:lnTo>
                    <a:pt x="13" y="296"/>
                  </a:lnTo>
                  <a:lnTo>
                    <a:pt x="3" y="264"/>
                  </a:lnTo>
                  <a:lnTo>
                    <a:pt x="0" y="230"/>
                  </a:lnTo>
                  <a:lnTo>
                    <a:pt x="1" y="195"/>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1" name="Freeform 16"/>
            <p:cNvSpPr>
              <a:spLocks/>
            </p:cNvSpPr>
            <p:nvPr/>
          </p:nvSpPr>
          <p:spPr bwMode="gray">
            <a:xfrm>
              <a:off x="3937" y="2085"/>
              <a:ext cx="1348" cy="1325"/>
            </a:xfrm>
            <a:custGeom>
              <a:avLst/>
              <a:gdLst>
                <a:gd name="T0" fmla="*/ 5 w 1348"/>
                <a:gd name="T1" fmla="*/ 604 h 1325"/>
                <a:gd name="T2" fmla="*/ 28 w 1348"/>
                <a:gd name="T3" fmla="*/ 498 h 1325"/>
                <a:gd name="T4" fmla="*/ 66 w 1348"/>
                <a:gd name="T5" fmla="*/ 398 h 1325"/>
                <a:gd name="T6" fmla="*/ 120 w 1348"/>
                <a:gd name="T7" fmla="*/ 306 h 1325"/>
                <a:gd name="T8" fmla="*/ 186 w 1348"/>
                <a:gd name="T9" fmla="*/ 225 h 1325"/>
                <a:gd name="T10" fmla="*/ 262 w 1348"/>
                <a:gd name="T11" fmla="*/ 153 h 1325"/>
                <a:gd name="T12" fmla="*/ 349 w 1348"/>
                <a:gd name="T13" fmla="*/ 94 h 1325"/>
                <a:gd name="T14" fmla="*/ 443 w 1348"/>
                <a:gd name="T15" fmla="*/ 47 h 1325"/>
                <a:gd name="T16" fmla="*/ 544 w 1348"/>
                <a:gd name="T17" fmla="*/ 16 h 1325"/>
                <a:gd name="T18" fmla="*/ 651 w 1348"/>
                <a:gd name="T19" fmla="*/ 0 h 1325"/>
                <a:gd name="T20" fmla="*/ 760 w 1348"/>
                <a:gd name="T21" fmla="*/ 0 h 1325"/>
                <a:gd name="T22" fmla="*/ 868 w 1348"/>
                <a:gd name="T23" fmla="*/ 18 h 1325"/>
                <a:gd name="T24" fmla="*/ 967 w 1348"/>
                <a:gd name="T25" fmla="*/ 52 h 1325"/>
                <a:gd name="T26" fmla="*/ 1057 w 1348"/>
                <a:gd name="T27" fmla="*/ 100 h 1325"/>
                <a:gd name="T28" fmla="*/ 1138 w 1348"/>
                <a:gd name="T29" fmla="*/ 161 h 1325"/>
                <a:gd name="T30" fmla="*/ 1207 w 1348"/>
                <a:gd name="T31" fmla="*/ 234 h 1325"/>
                <a:gd name="T32" fmla="*/ 1263 w 1348"/>
                <a:gd name="T33" fmla="*/ 317 h 1325"/>
                <a:gd name="T34" fmla="*/ 1306 w 1348"/>
                <a:gd name="T35" fmla="*/ 408 h 1325"/>
                <a:gd name="T36" fmla="*/ 1335 w 1348"/>
                <a:gd name="T37" fmla="*/ 507 h 1325"/>
                <a:gd name="T38" fmla="*/ 1347 w 1348"/>
                <a:gd name="T39" fmla="*/ 611 h 1325"/>
                <a:gd name="T40" fmla="*/ 1341 w 1348"/>
                <a:gd name="T41" fmla="*/ 719 h 1325"/>
                <a:gd name="T42" fmla="*/ 1318 w 1348"/>
                <a:gd name="T43" fmla="*/ 825 h 1325"/>
                <a:gd name="T44" fmla="*/ 1279 w 1348"/>
                <a:gd name="T45" fmla="*/ 925 h 1325"/>
                <a:gd name="T46" fmla="*/ 1226 w 1348"/>
                <a:gd name="T47" fmla="*/ 1016 h 1325"/>
                <a:gd name="T48" fmla="*/ 1161 w 1348"/>
                <a:gd name="T49" fmla="*/ 1098 h 1325"/>
                <a:gd name="T50" fmla="*/ 1084 w 1348"/>
                <a:gd name="T51" fmla="*/ 1169 h 1325"/>
                <a:gd name="T52" fmla="*/ 997 w 1348"/>
                <a:gd name="T53" fmla="*/ 1229 h 1325"/>
                <a:gd name="T54" fmla="*/ 902 w 1348"/>
                <a:gd name="T55" fmla="*/ 1275 h 1325"/>
                <a:gd name="T56" fmla="*/ 801 w 1348"/>
                <a:gd name="T57" fmla="*/ 1307 h 1325"/>
                <a:gd name="T58" fmla="*/ 695 w 1348"/>
                <a:gd name="T59" fmla="*/ 1324 h 1325"/>
                <a:gd name="T60" fmla="*/ 586 w 1348"/>
                <a:gd name="T61" fmla="*/ 1323 h 1325"/>
                <a:gd name="T62" fmla="*/ 478 w 1348"/>
                <a:gd name="T63" fmla="*/ 1305 h 1325"/>
                <a:gd name="T64" fmla="*/ 379 w 1348"/>
                <a:gd name="T65" fmla="*/ 1271 h 1325"/>
                <a:gd name="T66" fmla="*/ 288 w 1348"/>
                <a:gd name="T67" fmla="*/ 1222 h 1325"/>
                <a:gd name="T68" fmla="*/ 208 w 1348"/>
                <a:gd name="T69" fmla="*/ 1161 h 1325"/>
                <a:gd name="T70" fmla="*/ 139 w 1348"/>
                <a:gd name="T71" fmla="*/ 1089 h 1325"/>
                <a:gd name="T72" fmla="*/ 82 w 1348"/>
                <a:gd name="T73" fmla="*/ 1006 h 1325"/>
                <a:gd name="T74" fmla="*/ 39 w 1348"/>
                <a:gd name="T75" fmla="*/ 914 h 1325"/>
                <a:gd name="T76" fmla="*/ 11 w 1348"/>
                <a:gd name="T77" fmla="*/ 816 h 1325"/>
                <a:gd name="T78" fmla="*/ 0 w 1348"/>
                <a:gd name="T79" fmla="*/ 712 h 1325"/>
                <a:gd name="T80" fmla="*/ 5 w 1348"/>
                <a:gd name="T81" fmla="*/ 604 h 1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8" h="1325">
                  <a:moveTo>
                    <a:pt x="5" y="604"/>
                  </a:moveTo>
                  <a:lnTo>
                    <a:pt x="28" y="498"/>
                  </a:lnTo>
                  <a:lnTo>
                    <a:pt x="66" y="398"/>
                  </a:lnTo>
                  <a:lnTo>
                    <a:pt x="120" y="306"/>
                  </a:lnTo>
                  <a:lnTo>
                    <a:pt x="186" y="225"/>
                  </a:lnTo>
                  <a:lnTo>
                    <a:pt x="262" y="153"/>
                  </a:lnTo>
                  <a:lnTo>
                    <a:pt x="349" y="94"/>
                  </a:lnTo>
                  <a:lnTo>
                    <a:pt x="443" y="47"/>
                  </a:lnTo>
                  <a:lnTo>
                    <a:pt x="544" y="16"/>
                  </a:lnTo>
                  <a:lnTo>
                    <a:pt x="651" y="0"/>
                  </a:lnTo>
                  <a:lnTo>
                    <a:pt x="760" y="0"/>
                  </a:lnTo>
                  <a:lnTo>
                    <a:pt x="868" y="18"/>
                  </a:lnTo>
                  <a:lnTo>
                    <a:pt x="967" y="52"/>
                  </a:lnTo>
                  <a:lnTo>
                    <a:pt x="1057" y="100"/>
                  </a:lnTo>
                  <a:lnTo>
                    <a:pt x="1138" y="161"/>
                  </a:lnTo>
                  <a:lnTo>
                    <a:pt x="1207" y="234"/>
                  </a:lnTo>
                  <a:lnTo>
                    <a:pt x="1263" y="317"/>
                  </a:lnTo>
                  <a:lnTo>
                    <a:pt x="1306" y="408"/>
                  </a:lnTo>
                  <a:lnTo>
                    <a:pt x="1335" y="507"/>
                  </a:lnTo>
                  <a:lnTo>
                    <a:pt x="1347" y="611"/>
                  </a:lnTo>
                  <a:lnTo>
                    <a:pt x="1341" y="719"/>
                  </a:lnTo>
                  <a:lnTo>
                    <a:pt x="1318" y="825"/>
                  </a:lnTo>
                  <a:lnTo>
                    <a:pt x="1279" y="925"/>
                  </a:lnTo>
                  <a:lnTo>
                    <a:pt x="1226" y="1016"/>
                  </a:lnTo>
                  <a:lnTo>
                    <a:pt x="1161" y="1098"/>
                  </a:lnTo>
                  <a:lnTo>
                    <a:pt x="1084" y="1169"/>
                  </a:lnTo>
                  <a:lnTo>
                    <a:pt x="997" y="1229"/>
                  </a:lnTo>
                  <a:lnTo>
                    <a:pt x="902" y="1275"/>
                  </a:lnTo>
                  <a:lnTo>
                    <a:pt x="801" y="1307"/>
                  </a:lnTo>
                  <a:lnTo>
                    <a:pt x="695" y="1324"/>
                  </a:lnTo>
                  <a:lnTo>
                    <a:pt x="586" y="1323"/>
                  </a:lnTo>
                  <a:lnTo>
                    <a:pt x="478" y="1305"/>
                  </a:lnTo>
                  <a:lnTo>
                    <a:pt x="379" y="1271"/>
                  </a:lnTo>
                  <a:lnTo>
                    <a:pt x="288" y="1222"/>
                  </a:lnTo>
                  <a:lnTo>
                    <a:pt x="208" y="1161"/>
                  </a:lnTo>
                  <a:lnTo>
                    <a:pt x="139" y="1089"/>
                  </a:lnTo>
                  <a:lnTo>
                    <a:pt x="82" y="1006"/>
                  </a:lnTo>
                  <a:lnTo>
                    <a:pt x="39" y="914"/>
                  </a:lnTo>
                  <a:lnTo>
                    <a:pt x="11" y="816"/>
                  </a:lnTo>
                  <a:lnTo>
                    <a:pt x="0" y="712"/>
                  </a:lnTo>
                  <a:lnTo>
                    <a:pt x="5" y="604"/>
                  </a:lnTo>
                </a:path>
              </a:pathLst>
            </a:custGeom>
            <a:solidFill>
              <a:srgbClr val="EAEAEA"/>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2" name="Freeform 17"/>
            <p:cNvSpPr>
              <a:spLocks/>
            </p:cNvSpPr>
            <p:nvPr/>
          </p:nvSpPr>
          <p:spPr bwMode="gray">
            <a:xfrm>
              <a:off x="3937" y="2085"/>
              <a:ext cx="1348" cy="1325"/>
            </a:xfrm>
            <a:custGeom>
              <a:avLst/>
              <a:gdLst>
                <a:gd name="T0" fmla="*/ 5 w 1348"/>
                <a:gd name="T1" fmla="*/ 604 h 1325"/>
                <a:gd name="T2" fmla="*/ 28 w 1348"/>
                <a:gd name="T3" fmla="*/ 498 h 1325"/>
                <a:gd name="T4" fmla="*/ 66 w 1348"/>
                <a:gd name="T5" fmla="*/ 398 h 1325"/>
                <a:gd name="T6" fmla="*/ 120 w 1348"/>
                <a:gd name="T7" fmla="*/ 306 h 1325"/>
                <a:gd name="T8" fmla="*/ 186 w 1348"/>
                <a:gd name="T9" fmla="*/ 225 h 1325"/>
                <a:gd name="T10" fmla="*/ 262 w 1348"/>
                <a:gd name="T11" fmla="*/ 153 h 1325"/>
                <a:gd name="T12" fmla="*/ 349 w 1348"/>
                <a:gd name="T13" fmla="*/ 94 h 1325"/>
                <a:gd name="T14" fmla="*/ 443 w 1348"/>
                <a:gd name="T15" fmla="*/ 47 h 1325"/>
                <a:gd name="T16" fmla="*/ 544 w 1348"/>
                <a:gd name="T17" fmla="*/ 16 h 1325"/>
                <a:gd name="T18" fmla="*/ 651 w 1348"/>
                <a:gd name="T19" fmla="*/ 0 h 1325"/>
                <a:gd name="T20" fmla="*/ 760 w 1348"/>
                <a:gd name="T21" fmla="*/ 0 h 1325"/>
                <a:gd name="T22" fmla="*/ 868 w 1348"/>
                <a:gd name="T23" fmla="*/ 18 h 1325"/>
                <a:gd name="T24" fmla="*/ 967 w 1348"/>
                <a:gd name="T25" fmla="*/ 52 h 1325"/>
                <a:gd name="T26" fmla="*/ 1057 w 1348"/>
                <a:gd name="T27" fmla="*/ 100 h 1325"/>
                <a:gd name="T28" fmla="*/ 1138 w 1348"/>
                <a:gd name="T29" fmla="*/ 161 h 1325"/>
                <a:gd name="T30" fmla="*/ 1207 w 1348"/>
                <a:gd name="T31" fmla="*/ 234 h 1325"/>
                <a:gd name="T32" fmla="*/ 1263 w 1348"/>
                <a:gd name="T33" fmla="*/ 317 h 1325"/>
                <a:gd name="T34" fmla="*/ 1306 w 1348"/>
                <a:gd name="T35" fmla="*/ 408 h 1325"/>
                <a:gd name="T36" fmla="*/ 1335 w 1348"/>
                <a:gd name="T37" fmla="*/ 507 h 1325"/>
                <a:gd name="T38" fmla="*/ 1347 w 1348"/>
                <a:gd name="T39" fmla="*/ 611 h 1325"/>
                <a:gd name="T40" fmla="*/ 1341 w 1348"/>
                <a:gd name="T41" fmla="*/ 719 h 1325"/>
                <a:gd name="T42" fmla="*/ 1318 w 1348"/>
                <a:gd name="T43" fmla="*/ 825 h 1325"/>
                <a:gd name="T44" fmla="*/ 1279 w 1348"/>
                <a:gd name="T45" fmla="*/ 925 h 1325"/>
                <a:gd name="T46" fmla="*/ 1226 w 1348"/>
                <a:gd name="T47" fmla="*/ 1016 h 1325"/>
                <a:gd name="T48" fmla="*/ 1161 w 1348"/>
                <a:gd name="T49" fmla="*/ 1098 h 1325"/>
                <a:gd name="T50" fmla="*/ 1084 w 1348"/>
                <a:gd name="T51" fmla="*/ 1169 h 1325"/>
                <a:gd name="T52" fmla="*/ 997 w 1348"/>
                <a:gd name="T53" fmla="*/ 1229 h 1325"/>
                <a:gd name="T54" fmla="*/ 902 w 1348"/>
                <a:gd name="T55" fmla="*/ 1275 h 1325"/>
                <a:gd name="T56" fmla="*/ 801 w 1348"/>
                <a:gd name="T57" fmla="*/ 1307 h 1325"/>
                <a:gd name="T58" fmla="*/ 695 w 1348"/>
                <a:gd name="T59" fmla="*/ 1324 h 1325"/>
                <a:gd name="T60" fmla="*/ 586 w 1348"/>
                <a:gd name="T61" fmla="*/ 1323 h 1325"/>
                <a:gd name="T62" fmla="*/ 478 w 1348"/>
                <a:gd name="T63" fmla="*/ 1305 h 1325"/>
                <a:gd name="T64" fmla="*/ 379 w 1348"/>
                <a:gd name="T65" fmla="*/ 1271 h 1325"/>
                <a:gd name="T66" fmla="*/ 288 w 1348"/>
                <a:gd name="T67" fmla="*/ 1222 h 1325"/>
                <a:gd name="T68" fmla="*/ 208 w 1348"/>
                <a:gd name="T69" fmla="*/ 1161 h 1325"/>
                <a:gd name="T70" fmla="*/ 139 w 1348"/>
                <a:gd name="T71" fmla="*/ 1089 h 1325"/>
                <a:gd name="T72" fmla="*/ 82 w 1348"/>
                <a:gd name="T73" fmla="*/ 1006 h 1325"/>
                <a:gd name="T74" fmla="*/ 39 w 1348"/>
                <a:gd name="T75" fmla="*/ 914 h 1325"/>
                <a:gd name="T76" fmla="*/ 11 w 1348"/>
                <a:gd name="T77" fmla="*/ 816 h 1325"/>
                <a:gd name="T78" fmla="*/ 0 w 1348"/>
                <a:gd name="T79" fmla="*/ 712 h 1325"/>
                <a:gd name="T80" fmla="*/ 5 w 1348"/>
                <a:gd name="T81" fmla="*/ 604 h 1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8" h="1325">
                  <a:moveTo>
                    <a:pt x="5" y="604"/>
                  </a:moveTo>
                  <a:lnTo>
                    <a:pt x="28" y="498"/>
                  </a:lnTo>
                  <a:lnTo>
                    <a:pt x="66" y="398"/>
                  </a:lnTo>
                  <a:lnTo>
                    <a:pt x="120" y="306"/>
                  </a:lnTo>
                  <a:lnTo>
                    <a:pt x="186" y="225"/>
                  </a:lnTo>
                  <a:lnTo>
                    <a:pt x="262" y="153"/>
                  </a:lnTo>
                  <a:lnTo>
                    <a:pt x="349" y="94"/>
                  </a:lnTo>
                  <a:lnTo>
                    <a:pt x="443" y="47"/>
                  </a:lnTo>
                  <a:lnTo>
                    <a:pt x="544" y="16"/>
                  </a:lnTo>
                  <a:lnTo>
                    <a:pt x="651" y="0"/>
                  </a:lnTo>
                  <a:lnTo>
                    <a:pt x="760" y="0"/>
                  </a:lnTo>
                  <a:lnTo>
                    <a:pt x="868" y="18"/>
                  </a:lnTo>
                  <a:lnTo>
                    <a:pt x="967" y="52"/>
                  </a:lnTo>
                  <a:lnTo>
                    <a:pt x="1057" y="100"/>
                  </a:lnTo>
                  <a:lnTo>
                    <a:pt x="1138" y="161"/>
                  </a:lnTo>
                  <a:lnTo>
                    <a:pt x="1207" y="234"/>
                  </a:lnTo>
                  <a:lnTo>
                    <a:pt x="1263" y="317"/>
                  </a:lnTo>
                  <a:lnTo>
                    <a:pt x="1306" y="408"/>
                  </a:lnTo>
                  <a:lnTo>
                    <a:pt x="1335" y="507"/>
                  </a:lnTo>
                  <a:lnTo>
                    <a:pt x="1347" y="611"/>
                  </a:lnTo>
                  <a:lnTo>
                    <a:pt x="1341" y="719"/>
                  </a:lnTo>
                  <a:lnTo>
                    <a:pt x="1318" y="825"/>
                  </a:lnTo>
                  <a:lnTo>
                    <a:pt x="1279" y="925"/>
                  </a:lnTo>
                  <a:lnTo>
                    <a:pt x="1226" y="1016"/>
                  </a:lnTo>
                  <a:lnTo>
                    <a:pt x="1161" y="1098"/>
                  </a:lnTo>
                  <a:lnTo>
                    <a:pt x="1084" y="1169"/>
                  </a:lnTo>
                  <a:lnTo>
                    <a:pt x="997" y="1229"/>
                  </a:lnTo>
                  <a:lnTo>
                    <a:pt x="902" y="1275"/>
                  </a:lnTo>
                  <a:lnTo>
                    <a:pt x="801" y="1307"/>
                  </a:lnTo>
                  <a:lnTo>
                    <a:pt x="695" y="1324"/>
                  </a:lnTo>
                  <a:lnTo>
                    <a:pt x="586" y="1323"/>
                  </a:lnTo>
                  <a:lnTo>
                    <a:pt x="478" y="1305"/>
                  </a:lnTo>
                  <a:lnTo>
                    <a:pt x="379" y="1271"/>
                  </a:lnTo>
                  <a:lnTo>
                    <a:pt x="288" y="1222"/>
                  </a:lnTo>
                  <a:lnTo>
                    <a:pt x="208" y="1161"/>
                  </a:lnTo>
                  <a:lnTo>
                    <a:pt x="139" y="1089"/>
                  </a:lnTo>
                  <a:lnTo>
                    <a:pt x="82" y="1006"/>
                  </a:lnTo>
                  <a:lnTo>
                    <a:pt x="39" y="914"/>
                  </a:lnTo>
                  <a:lnTo>
                    <a:pt x="11" y="816"/>
                  </a:lnTo>
                  <a:lnTo>
                    <a:pt x="0" y="712"/>
                  </a:lnTo>
                  <a:lnTo>
                    <a:pt x="5" y="604"/>
                  </a:lnTo>
                </a:path>
              </a:pathLst>
            </a:custGeom>
            <a:noFill/>
            <a:ln w="508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3" name="Freeform 18"/>
            <p:cNvSpPr>
              <a:spLocks/>
            </p:cNvSpPr>
            <p:nvPr/>
          </p:nvSpPr>
          <p:spPr bwMode="gray">
            <a:xfrm>
              <a:off x="4248" y="2390"/>
              <a:ext cx="726" cy="715"/>
            </a:xfrm>
            <a:custGeom>
              <a:avLst/>
              <a:gdLst>
                <a:gd name="T0" fmla="*/ 3 w 726"/>
                <a:gd name="T1" fmla="*/ 326 h 715"/>
                <a:gd name="T2" fmla="*/ 15 w 726"/>
                <a:gd name="T3" fmla="*/ 268 h 715"/>
                <a:gd name="T4" fmla="*/ 35 w 726"/>
                <a:gd name="T5" fmla="*/ 215 h 715"/>
                <a:gd name="T6" fmla="*/ 64 w 726"/>
                <a:gd name="T7" fmla="*/ 165 h 715"/>
                <a:gd name="T8" fmla="*/ 99 w 726"/>
                <a:gd name="T9" fmla="*/ 121 h 715"/>
                <a:gd name="T10" fmla="*/ 141 w 726"/>
                <a:gd name="T11" fmla="*/ 83 h 715"/>
                <a:gd name="T12" fmla="*/ 187 w 726"/>
                <a:gd name="T13" fmla="*/ 51 h 715"/>
                <a:gd name="T14" fmla="*/ 239 w 726"/>
                <a:gd name="T15" fmla="*/ 26 h 715"/>
                <a:gd name="T16" fmla="*/ 293 w 726"/>
                <a:gd name="T17" fmla="*/ 9 h 715"/>
                <a:gd name="T18" fmla="*/ 350 w 726"/>
                <a:gd name="T19" fmla="*/ 0 h 715"/>
                <a:gd name="T20" fmla="*/ 409 w 726"/>
                <a:gd name="T21" fmla="*/ 0 h 715"/>
                <a:gd name="T22" fmla="*/ 467 w 726"/>
                <a:gd name="T23" fmla="*/ 10 h 715"/>
                <a:gd name="T24" fmla="*/ 520 w 726"/>
                <a:gd name="T25" fmla="*/ 28 h 715"/>
                <a:gd name="T26" fmla="*/ 568 w 726"/>
                <a:gd name="T27" fmla="*/ 54 h 715"/>
                <a:gd name="T28" fmla="*/ 612 w 726"/>
                <a:gd name="T29" fmla="*/ 87 h 715"/>
                <a:gd name="T30" fmla="*/ 649 w 726"/>
                <a:gd name="T31" fmla="*/ 126 h 715"/>
                <a:gd name="T32" fmla="*/ 680 w 726"/>
                <a:gd name="T33" fmla="*/ 171 h 715"/>
                <a:gd name="T34" fmla="*/ 703 w 726"/>
                <a:gd name="T35" fmla="*/ 221 h 715"/>
                <a:gd name="T36" fmla="*/ 718 w 726"/>
                <a:gd name="T37" fmla="*/ 273 h 715"/>
                <a:gd name="T38" fmla="*/ 725 w 726"/>
                <a:gd name="T39" fmla="*/ 329 h 715"/>
                <a:gd name="T40" fmla="*/ 721 w 726"/>
                <a:gd name="T41" fmla="*/ 387 h 715"/>
                <a:gd name="T42" fmla="*/ 709 w 726"/>
                <a:gd name="T43" fmla="*/ 445 h 715"/>
                <a:gd name="T44" fmla="*/ 688 w 726"/>
                <a:gd name="T45" fmla="*/ 499 h 715"/>
                <a:gd name="T46" fmla="*/ 660 w 726"/>
                <a:gd name="T47" fmla="*/ 548 h 715"/>
                <a:gd name="T48" fmla="*/ 624 w 726"/>
                <a:gd name="T49" fmla="*/ 592 h 715"/>
                <a:gd name="T50" fmla="*/ 583 w 726"/>
                <a:gd name="T51" fmla="*/ 631 h 715"/>
                <a:gd name="T52" fmla="*/ 536 w 726"/>
                <a:gd name="T53" fmla="*/ 662 h 715"/>
                <a:gd name="T54" fmla="*/ 485 w 726"/>
                <a:gd name="T55" fmla="*/ 687 h 715"/>
                <a:gd name="T56" fmla="*/ 431 w 726"/>
                <a:gd name="T57" fmla="*/ 704 h 715"/>
                <a:gd name="T58" fmla="*/ 374 w 726"/>
                <a:gd name="T59" fmla="*/ 714 h 715"/>
                <a:gd name="T60" fmla="*/ 315 w 726"/>
                <a:gd name="T61" fmla="*/ 713 h 715"/>
                <a:gd name="T62" fmla="*/ 257 w 726"/>
                <a:gd name="T63" fmla="*/ 704 h 715"/>
                <a:gd name="T64" fmla="*/ 204 w 726"/>
                <a:gd name="T65" fmla="*/ 685 h 715"/>
                <a:gd name="T66" fmla="*/ 155 w 726"/>
                <a:gd name="T67" fmla="*/ 659 h 715"/>
                <a:gd name="T68" fmla="*/ 112 w 726"/>
                <a:gd name="T69" fmla="*/ 626 h 715"/>
                <a:gd name="T70" fmla="*/ 75 w 726"/>
                <a:gd name="T71" fmla="*/ 587 h 715"/>
                <a:gd name="T72" fmla="*/ 44 w 726"/>
                <a:gd name="T73" fmla="*/ 542 h 715"/>
                <a:gd name="T74" fmla="*/ 21 w 726"/>
                <a:gd name="T75" fmla="*/ 493 h 715"/>
                <a:gd name="T76" fmla="*/ 6 w 726"/>
                <a:gd name="T77" fmla="*/ 440 h 715"/>
                <a:gd name="T78" fmla="*/ 0 w 726"/>
                <a:gd name="T79" fmla="*/ 384 h 715"/>
                <a:gd name="T80" fmla="*/ 3 w 726"/>
                <a:gd name="T81" fmla="*/ 326 h 7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26" h="715">
                  <a:moveTo>
                    <a:pt x="3" y="326"/>
                  </a:moveTo>
                  <a:lnTo>
                    <a:pt x="15" y="268"/>
                  </a:lnTo>
                  <a:lnTo>
                    <a:pt x="35" y="215"/>
                  </a:lnTo>
                  <a:lnTo>
                    <a:pt x="64" y="165"/>
                  </a:lnTo>
                  <a:lnTo>
                    <a:pt x="99" y="121"/>
                  </a:lnTo>
                  <a:lnTo>
                    <a:pt x="141" y="83"/>
                  </a:lnTo>
                  <a:lnTo>
                    <a:pt x="187" y="51"/>
                  </a:lnTo>
                  <a:lnTo>
                    <a:pt x="239" y="26"/>
                  </a:lnTo>
                  <a:lnTo>
                    <a:pt x="293" y="9"/>
                  </a:lnTo>
                  <a:lnTo>
                    <a:pt x="350" y="0"/>
                  </a:lnTo>
                  <a:lnTo>
                    <a:pt x="409" y="0"/>
                  </a:lnTo>
                  <a:lnTo>
                    <a:pt x="467" y="10"/>
                  </a:lnTo>
                  <a:lnTo>
                    <a:pt x="520" y="28"/>
                  </a:lnTo>
                  <a:lnTo>
                    <a:pt x="568" y="54"/>
                  </a:lnTo>
                  <a:lnTo>
                    <a:pt x="612" y="87"/>
                  </a:lnTo>
                  <a:lnTo>
                    <a:pt x="649" y="126"/>
                  </a:lnTo>
                  <a:lnTo>
                    <a:pt x="680" y="171"/>
                  </a:lnTo>
                  <a:lnTo>
                    <a:pt x="703" y="221"/>
                  </a:lnTo>
                  <a:lnTo>
                    <a:pt x="718" y="273"/>
                  </a:lnTo>
                  <a:lnTo>
                    <a:pt x="725" y="329"/>
                  </a:lnTo>
                  <a:lnTo>
                    <a:pt x="721" y="387"/>
                  </a:lnTo>
                  <a:lnTo>
                    <a:pt x="709" y="445"/>
                  </a:lnTo>
                  <a:lnTo>
                    <a:pt x="688" y="499"/>
                  </a:lnTo>
                  <a:lnTo>
                    <a:pt x="660" y="548"/>
                  </a:lnTo>
                  <a:lnTo>
                    <a:pt x="624" y="592"/>
                  </a:lnTo>
                  <a:lnTo>
                    <a:pt x="583" y="631"/>
                  </a:lnTo>
                  <a:lnTo>
                    <a:pt x="536" y="662"/>
                  </a:lnTo>
                  <a:lnTo>
                    <a:pt x="485" y="687"/>
                  </a:lnTo>
                  <a:lnTo>
                    <a:pt x="431" y="704"/>
                  </a:lnTo>
                  <a:lnTo>
                    <a:pt x="374" y="714"/>
                  </a:lnTo>
                  <a:lnTo>
                    <a:pt x="315" y="713"/>
                  </a:lnTo>
                  <a:lnTo>
                    <a:pt x="257" y="704"/>
                  </a:lnTo>
                  <a:lnTo>
                    <a:pt x="204" y="685"/>
                  </a:lnTo>
                  <a:lnTo>
                    <a:pt x="155" y="659"/>
                  </a:lnTo>
                  <a:lnTo>
                    <a:pt x="112" y="626"/>
                  </a:lnTo>
                  <a:lnTo>
                    <a:pt x="75" y="587"/>
                  </a:lnTo>
                  <a:lnTo>
                    <a:pt x="44" y="542"/>
                  </a:lnTo>
                  <a:lnTo>
                    <a:pt x="21" y="493"/>
                  </a:lnTo>
                  <a:lnTo>
                    <a:pt x="6" y="440"/>
                  </a:lnTo>
                  <a:lnTo>
                    <a:pt x="0" y="384"/>
                  </a:lnTo>
                  <a:lnTo>
                    <a:pt x="3" y="32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4" name="Freeform 19"/>
            <p:cNvSpPr>
              <a:spLocks/>
            </p:cNvSpPr>
            <p:nvPr/>
          </p:nvSpPr>
          <p:spPr bwMode="gray">
            <a:xfrm>
              <a:off x="4248" y="2390"/>
              <a:ext cx="726" cy="715"/>
            </a:xfrm>
            <a:custGeom>
              <a:avLst/>
              <a:gdLst>
                <a:gd name="T0" fmla="*/ 3 w 726"/>
                <a:gd name="T1" fmla="*/ 326 h 715"/>
                <a:gd name="T2" fmla="*/ 15 w 726"/>
                <a:gd name="T3" fmla="*/ 268 h 715"/>
                <a:gd name="T4" fmla="*/ 35 w 726"/>
                <a:gd name="T5" fmla="*/ 215 h 715"/>
                <a:gd name="T6" fmla="*/ 64 w 726"/>
                <a:gd name="T7" fmla="*/ 165 h 715"/>
                <a:gd name="T8" fmla="*/ 99 w 726"/>
                <a:gd name="T9" fmla="*/ 121 h 715"/>
                <a:gd name="T10" fmla="*/ 141 w 726"/>
                <a:gd name="T11" fmla="*/ 83 h 715"/>
                <a:gd name="T12" fmla="*/ 187 w 726"/>
                <a:gd name="T13" fmla="*/ 51 h 715"/>
                <a:gd name="T14" fmla="*/ 239 w 726"/>
                <a:gd name="T15" fmla="*/ 26 h 715"/>
                <a:gd name="T16" fmla="*/ 293 w 726"/>
                <a:gd name="T17" fmla="*/ 9 h 715"/>
                <a:gd name="T18" fmla="*/ 350 w 726"/>
                <a:gd name="T19" fmla="*/ 0 h 715"/>
                <a:gd name="T20" fmla="*/ 409 w 726"/>
                <a:gd name="T21" fmla="*/ 0 h 715"/>
                <a:gd name="T22" fmla="*/ 467 w 726"/>
                <a:gd name="T23" fmla="*/ 10 h 715"/>
                <a:gd name="T24" fmla="*/ 520 w 726"/>
                <a:gd name="T25" fmla="*/ 28 h 715"/>
                <a:gd name="T26" fmla="*/ 568 w 726"/>
                <a:gd name="T27" fmla="*/ 54 h 715"/>
                <a:gd name="T28" fmla="*/ 612 w 726"/>
                <a:gd name="T29" fmla="*/ 87 h 715"/>
                <a:gd name="T30" fmla="*/ 649 w 726"/>
                <a:gd name="T31" fmla="*/ 126 h 715"/>
                <a:gd name="T32" fmla="*/ 680 w 726"/>
                <a:gd name="T33" fmla="*/ 171 h 715"/>
                <a:gd name="T34" fmla="*/ 703 w 726"/>
                <a:gd name="T35" fmla="*/ 221 h 715"/>
                <a:gd name="T36" fmla="*/ 718 w 726"/>
                <a:gd name="T37" fmla="*/ 273 h 715"/>
                <a:gd name="T38" fmla="*/ 725 w 726"/>
                <a:gd name="T39" fmla="*/ 329 h 715"/>
                <a:gd name="T40" fmla="*/ 721 w 726"/>
                <a:gd name="T41" fmla="*/ 387 h 715"/>
                <a:gd name="T42" fmla="*/ 709 w 726"/>
                <a:gd name="T43" fmla="*/ 445 h 715"/>
                <a:gd name="T44" fmla="*/ 688 w 726"/>
                <a:gd name="T45" fmla="*/ 499 h 715"/>
                <a:gd name="T46" fmla="*/ 660 w 726"/>
                <a:gd name="T47" fmla="*/ 548 h 715"/>
                <a:gd name="T48" fmla="*/ 624 w 726"/>
                <a:gd name="T49" fmla="*/ 592 h 715"/>
                <a:gd name="T50" fmla="*/ 583 w 726"/>
                <a:gd name="T51" fmla="*/ 631 h 715"/>
                <a:gd name="T52" fmla="*/ 536 w 726"/>
                <a:gd name="T53" fmla="*/ 662 h 715"/>
                <a:gd name="T54" fmla="*/ 485 w 726"/>
                <a:gd name="T55" fmla="*/ 687 h 715"/>
                <a:gd name="T56" fmla="*/ 431 w 726"/>
                <a:gd name="T57" fmla="*/ 704 h 715"/>
                <a:gd name="T58" fmla="*/ 374 w 726"/>
                <a:gd name="T59" fmla="*/ 714 h 715"/>
                <a:gd name="T60" fmla="*/ 315 w 726"/>
                <a:gd name="T61" fmla="*/ 713 h 715"/>
                <a:gd name="T62" fmla="*/ 257 w 726"/>
                <a:gd name="T63" fmla="*/ 704 h 715"/>
                <a:gd name="T64" fmla="*/ 204 w 726"/>
                <a:gd name="T65" fmla="*/ 685 h 715"/>
                <a:gd name="T66" fmla="*/ 155 w 726"/>
                <a:gd name="T67" fmla="*/ 659 h 715"/>
                <a:gd name="T68" fmla="*/ 112 w 726"/>
                <a:gd name="T69" fmla="*/ 626 h 715"/>
                <a:gd name="T70" fmla="*/ 75 w 726"/>
                <a:gd name="T71" fmla="*/ 587 h 715"/>
                <a:gd name="T72" fmla="*/ 44 w 726"/>
                <a:gd name="T73" fmla="*/ 542 h 715"/>
                <a:gd name="T74" fmla="*/ 21 w 726"/>
                <a:gd name="T75" fmla="*/ 493 h 715"/>
                <a:gd name="T76" fmla="*/ 6 w 726"/>
                <a:gd name="T77" fmla="*/ 440 h 715"/>
                <a:gd name="T78" fmla="*/ 0 w 726"/>
                <a:gd name="T79" fmla="*/ 384 h 715"/>
                <a:gd name="T80" fmla="*/ 3 w 726"/>
                <a:gd name="T81" fmla="*/ 326 h 7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26" h="715">
                  <a:moveTo>
                    <a:pt x="3" y="326"/>
                  </a:moveTo>
                  <a:lnTo>
                    <a:pt x="15" y="268"/>
                  </a:lnTo>
                  <a:lnTo>
                    <a:pt x="35" y="215"/>
                  </a:lnTo>
                  <a:lnTo>
                    <a:pt x="64" y="165"/>
                  </a:lnTo>
                  <a:lnTo>
                    <a:pt x="99" y="121"/>
                  </a:lnTo>
                  <a:lnTo>
                    <a:pt x="141" y="83"/>
                  </a:lnTo>
                  <a:lnTo>
                    <a:pt x="187" y="51"/>
                  </a:lnTo>
                  <a:lnTo>
                    <a:pt x="239" y="26"/>
                  </a:lnTo>
                  <a:lnTo>
                    <a:pt x="293" y="9"/>
                  </a:lnTo>
                  <a:lnTo>
                    <a:pt x="350" y="0"/>
                  </a:lnTo>
                  <a:lnTo>
                    <a:pt x="409" y="0"/>
                  </a:lnTo>
                  <a:lnTo>
                    <a:pt x="467" y="10"/>
                  </a:lnTo>
                  <a:lnTo>
                    <a:pt x="520" y="28"/>
                  </a:lnTo>
                  <a:lnTo>
                    <a:pt x="568" y="54"/>
                  </a:lnTo>
                  <a:lnTo>
                    <a:pt x="612" y="87"/>
                  </a:lnTo>
                  <a:lnTo>
                    <a:pt x="649" y="126"/>
                  </a:lnTo>
                  <a:lnTo>
                    <a:pt x="680" y="171"/>
                  </a:lnTo>
                  <a:lnTo>
                    <a:pt x="703" y="221"/>
                  </a:lnTo>
                  <a:lnTo>
                    <a:pt x="718" y="273"/>
                  </a:lnTo>
                  <a:lnTo>
                    <a:pt x="725" y="329"/>
                  </a:lnTo>
                  <a:lnTo>
                    <a:pt x="721" y="387"/>
                  </a:lnTo>
                  <a:lnTo>
                    <a:pt x="709" y="445"/>
                  </a:lnTo>
                  <a:lnTo>
                    <a:pt x="688" y="499"/>
                  </a:lnTo>
                  <a:lnTo>
                    <a:pt x="660" y="548"/>
                  </a:lnTo>
                  <a:lnTo>
                    <a:pt x="624" y="592"/>
                  </a:lnTo>
                  <a:lnTo>
                    <a:pt x="583" y="631"/>
                  </a:lnTo>
                  <a:lnTo>
                    <a:pt x="536" y="662"/>
                  </a:lnTo>
                  <a:lnTo>
                    <a:pt x="485" y="687"/>
                  </a:lnTo>
                  <a:lnTo>
                    <a:pt x="431" y="704"/>
                  </a:lnTo>
                  <a:lnTo>
                    <a:pt x="374" y="714"/>
                  </a:lnTo>
                  <a:lnTo>
                    <a:pt x="315" y="713"/>
                  </a:lnTo>
                  <a:lnTo>
                    <a:pt x="257" y="704"/>
                  </a:lnTo>
                  <a:lnTo>
                    <a:pt x="204" y="685"/>
                  </a:lnTo>
                  <a:lnTo>
                    <a:pt x="155" y="659"/>
                  </a:lnTo>
                  <a:lnTo>
                    <a:pt x="112" y="626"/>
                  </a:lnTo>
                  <a:lnTo>
                    <a:pt x="75" y="587"/>
                  </a:lnTo>
                  <a:lnTo>
                    <a:pt x="44" y="542"/>
                  </a:lnTo>
                  <a:lnTo>
                    <a:pt x="21" y="493"/>
                  </a:lnTo>
                  <a:lnTo>
                    <a:pt x="6" y="440"/>
                  </a:lnTo>
                  <a:lnTo>
                    <a:pt x="0" y="384"/>
                  </a:lnTo>
                  <a:lnTo>
                    <a:pt x="3" y="326"/>
                  </a:lnTo>
                </a:path>
              </a:pathLst>
            </a:custGeom>
            <a:noFill/>
            <a:ln w="508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5" name="Freeform 20"/>
            <p:cNvSpPr>
              <a:spLocks/>
            </p:cNvSpPr>
            <p:nvPr/>
          </p:nvSpPr>
          <p:spPr bwMode="gray">
            <a:xfrm>
              <a:off x="4248" y="2390"/>
              <a:ext cx="726" cy="715"/>
            </a:xfrm>
            <a:custGeom>
              <a:avLst/>
              <a:gdLst>
                <a:gd name="T0" fmla="*/ 3 w 726"/>
                <a:gd name="T1" fmla="*/ 326 h 715"/>
                <a:gd name="T2" fmla="*/ 15 w 726"/>
                <a:gd name="T3" fmla="*/ 268 h 715"/>
                <a:gd name="T4" fmla="*/ 35 w 726"/>
                <a:gd name="T5" fmla="*/ 215 h 715"/>
                <a:gd name="T6" fmla="*/ 64 w 726"/>
                <a:gd name="T7" fmla="*/ 165 h 715"/>
                <a:gd name="T8" fmla="*/ 99 w 726"/>
                <a:gd name="T9" fmla="*/ 121 h 715"/>
                <a:gd name="T10" fmla="*/ 141 w 726"/>
                <a:gd name="T11" fmla="*/ 83 h 715"/>
                <a:gd name="T12" fmla="*/ 187 w 726"/>
                <a:gd name="T13" fmla="*/ 51 h 715"/>
                <a:gd name="T14" fmla="*/ 239 w 726"/>
                <a:gd name="T15" fmla="*/ 26 h 715"/>
                <a:gd name="T16" fmla="*/ 293 w 726"/>
                <a:gd name="T17" fmla="*/ 9 h 715"/>
                <a:gd name="T18" fmla="*/ 350 w 726"/>
                <a:gd name="T19" fmla="*/ 0 h 715"/>
                <a:gd name="T20" fmla="*/ 409 w 726"/>
                <a:gd name="T21" fmla="*/ 0 h 715"/>
                <a:gd name="T22" fmla="*/ 467 w 726"/>
                <a:gd name="T23" fmla="*/ 10 h 715"/>
                <a:gd name="T24" fmla="*/ 520 w 726"/>
                <a:gd name="T25" fmla="*/ 28 h 715"/>
                <a:gd name="T26" fmla="*/ 568 w 726"/>
                <a:gd name="T27" fmla="*/ 54 h 715"/>
                <a:gd name="T28" fmla="*/ 612 w 726"/>
                <a:gd name="T29" fmla="*/ 87 h 715"/>
                <a:gd name="T30" fmla="*/ 649 w 726"/>
                <a:gd name="T31" fmla="*/ 126 h 715"/>
                <a:gd name="T32" fmla="*/ 680 w 726"/>
                <a:gd name="T33" fmla="*/ 171 h 715"/>
                <a:gd name="T34" fmla="*/ 703 w 726"/>
                <a:gd name="T35" fmla="*/ 221 h 715"/>
                <a:gd name="T36" fmla="*/ 718 w 726"/>
                <a:gd name="T37" fmla="*/ 273 h 715"/>
                <a:gd name="T38" fmla="*/ 725 w 726"/>
                <a:gd name="T39" fmla="*/ 329 h 715"/>
                <a:gd name="T40" fmla="*/ 721 w 726"/>
                <a:gd name="T41" fmla="*/ 387 h 715"/>
                <a:gd name="T42" fmla="*/ 709 w 726"/>
                <a:gd name="T43" fmla="*/ 445 h 715"/>
                <a:gd name="T44" fmla="*/ 688 w 726"/>
                <a:gd name="T45" fmla="*/ 499 h 715"/>
                <a:gd name="T46" fmla="*/ 660 w 726"/>
                <a:gd name="T47" fmla="*/ 548 h 715"/>
                <a:gd name="T48" fmla="*/ 624 w 726"/>
                <a:gd name="T49" fmla="*/ 592 h 715"/>
                <a:gd name="T50" fmla="*/ 583 w 726"/>
                <a:gd name="T51" fmla="*/ 631 h 715"/>
                <a:gd name="T52" fmla="*/ 536 w 726"/>
                <a:gd name="T53" fmla="*/ 662 h 715"/>
                <a:gd name="T54" fmla="*/ 485 w 726"/>
                <a:gd name="T55" fmla="*/ 687 h 715"/>
                <a:gd name="T56" fmla="*/ 431 w 726"/>
                <a:gd name="T57" fmla="*/ 704 h 715"/>
                <a:gd name="T58" fmla="*/ 374 w 726"/>
                <a:gd name="T59" fmla="*/ 714 h 715"/>
                <a:gd name="T60" fmla="*/ 315 w 726"/>
                <a:gd name="T61" fmla="*/ 713 h 715"/>
                <a:gd name="T62" fmla="*/ 257 w 726"/>
                <a:gd name="T63" fmla="*/ 704 h 715"/>
                <a:gd name="T64" fmla="*/ 204 w 726"/>
                <a:gd name="T65" fmla="*/ 685 h 715"/>
                <a:gd name="T66" fmla="*/ 155 w 726"/>
                <a:gd name="T67" fmla="*/ 659 h 715"/>
                <a:gd name="T68" fmla="*/ 112 w 726"/>
                <a:gd name="T69" fmla="*/ 626 h 715"/>
                <a:gd name="T70" fmla="*/ 75 w 726"/>
                <a:gd name="T71" fmla="*/ 587 h 715"/>
                <a:gd name="T72" fmla="*/ 44 w 726"/>
                <a:gd name="T73" fmla="*/ 542 h 715"/>
                <a:gd name="T74" fmla="*/ 21 w 726"/>
                <a:gd name="T75" fmla="*/ 493 h 715"/>
                <a:gd name="T76" fmla="*/ 6 w 726"/>
                <a:gd name="T77" fmla="*/ 440 h 715"/>
                <a:gd name="T78" fmla="*/ 0 w 726"/>
                <a:gd name="T79" fmla="*/ 384 h 715"/>
                <a:gd name="T80" fmla="*/ 3 w 726"/>
                <a:gd name="T81" fmla="*/ 326 h 7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26" h="715">
                  <a:moveTo>
                    <a:pt x="3" y="326"/>
                  </a:moveTo>
                  <a:lnTo>
                    <a:pt x="15" y="268"/>
                  </a:lnTo>
                  <a:lnTo>
                    <a:pt x="35" y="215"/>
                  </a:lnTo>
                  <a:lnTo>
                    <a:pt x="64" y="165"/>
                  </a:lnTo>
                  <a:lnTo>
                    <a:pt x="99" y="121"/>
                  </a:lnTo>
                  <a:lnTo>
                    <a:pt x="141" y="83"/>
                  </a:lnTo>
                  <a:lnTo>
                    <a:pt x="187" y="51"/>
                  </a:lnTo>
                  <a:lnTo>
                    <a:pt x="239" y="26"/>
                  </a:lnTo>
                  <a:lnTo>
                    <a:pt x="293" y="9"/>
                  </a:lnTo>
                  <a:lnTo>
                    <a:pt x="350" y="0"/>
                  </a:lnTo>
                  <a:lnTo>
                    <a:pt x="409" y="0"/>
                  </a:lnTo>
                  <a:lnTo>
                    <a:pt x="467" y="10"/>
                  </a:lnTo>
                  <a:lnTo>
                    <a:pt x="520" y="28"/>
                  </a:lnTo>
                  <a:lnTo>
                    <a:pt x="568" y="54"/>
                  </a:lnTo>
                  <a:lnTo>
                    <a:pt x="612" y="87"/>
                  </a:lnTo>
                  <a:lnTo>
                    <a:pt x="649" y="126"/>
                  </a:lnTo>
                  <a:lnTo>
                    <a:pt x="680" y="171"/>
                  </a:lnTo>
                  <a:lnTo>
                    <a:pt x="703" y="221"/>
                  </a:lnTo>
                  <a:lnTo>
                    <a:pt x="718" y="273"/>
                  </a:lnTo>
                  <a:lnTo>
                    <a:pt x="725" y="329"/>
                  </a:lnTo>
                  <a:lnTo>
                    <a:pt x="721" y="387"/>
                  </a:lnTo>
                  <a:lnTo>
                    <a:pt x="709" y="445"/>
                  </a:lnTo>
                  <a:lnTo>
                    <a:pt x="688" y="499"/>
                  </a:lnTo>
                  <a:lnTo>
                    <a:pt x="660" y="548"/>
                  </a:lnTo>
                  <a:lnTo>
                    <a:pt x="624" y="592"/>
                  </a:lnTo>
                  <a:lnTo>
                    <a:pt x="583" y="631"/>
                  </a:lnTo>
                  <a:lnTo>
                    <a:pt x="536" y="662"/>
                  </a:lnTo>
                  <a:lnTo>
                    <a:pt x="485" y="687"/>
                  </a:lnTo>
                  <a:lnTo>
                    <a:pt x="431" y="704"/>
                  </a:lnTo>
                  <a:lnTo>
                    <a:pt x="374" y="714"/>
                  </a:lnTo>
                  <a:lnTo>
                    <a:pt x="315" y="713"/>
                  </a:lnTo>
                  <a:lnTo>
                    <a:pt x="257" y="704"/>
                  </a:lnTo>
                  <a:lnTo>
                    <a:pt x="204" y="685"/>
                  </a:lnTo>
                  <a:lnTo>
                    <a:pt x="155" y="659"/>
                  </a:lnTo>
                  <a:lnTo>
                    <a:pt x="112" y="626"/>
                  </a:lnTo>
                  <a:lnTo>
                    <a:pt x="75" y="587"/>
                  </a:lnTo>
                  <a:lnTo>
                    <a:pt x="44" y="542"/>
                  </a:lnTo>
                  <a:lnTo>
                    <a:pt x="21" y="493"/>
                  </a:lnTo>
                  <a:lnTo>
                    <a:pt x="6" y="440"/>
                  </a:lnTo>
                  <a:lnTo>
                    <a:pt x="0" y="384"/>
                  </a:lnTo>
                  <a:lnTo>
                    <a:pt x="3" y="326"/>
                  </a:lnTo>
                </a:path>
              </a:pathLst>
            </a:custGeom>
            <a:noFill/>
            <a:ln w="254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6" name="Freeform 21"/>
            <p:cNvSpPr>
              <a:spLocks/>
            </p:cNvSpPr>
            <p:nvPr/>
          </p:nvSpPr>
          <p:spPr bwMode="gray">
            <a:xfrm>
              <a:off x="4392" y="2533"/>
              <a:ext cx="435" cy="429"/>
            </a:xfrm>
            <a:custGeom>
              <a:avLst/>
              <a:gdLst>
                <a:gd name="T0" fmla="*/ 1 w 435"/>
                <a:gd name="T1" fmla="*/ 195 h 429"/>
                <a:gd name="T2" fmla="*/ 8 w 435"/>
                <a:gd name="T3" fmla="*/ 161 h 429"/>
                <a:gd name="T4" fmla="*/ 21 w 435"/>
                <a:gd name="T5" fmla="*/ 129 h 429"/>
                <a:gd name="T6" fmla="*/ 38 w 435"/>
                <a:gd name="T7" fmla="*/ 99 h 429"/>
                <a:gd name="T8" fmla="*/ 59 w 435"/>
                <a:gd name="T9" fmla="*/ 72 h 429"/>
                <a:gd name="T10" fmla="*/ 84 w 435"/>
                <a:gd name="T11" fmla="*/ 50 h 429"/>
                <a:gd name="T12" fmla="*/ 112 w 435"/>
                <a:gd name="T13" fmla="*/ 31 h 429"/>
                <a:gd name="T14" fmla="*/ 143 w 435"/>
                <a:gd name="T15" fmla="*/ 16 h 429"/>
                <a:gd name="T16" fmla="*/ 175 w 435"/>
                <a:gd name="T17" fmla="*/ 5 h 429"/>
                <a:gd name="T18" fmla="*/ 210 w 435"/>
                <a:gd name="T19" fmla="*/ 0 h 429"/>
                <a:gd name="T20" fmla="*/ 245 w 435"/>
                <a:gd name="T21" fmla="*/ 0 h 429"/>
                <a:gd name="T22" fmla="*/ 279 w 435"/>
                <a:gd name="T23" fmla="*/ 6 h 429"/>
                <a:gd name="T24" fmla="*/ 311 w 435"/>
                <a:gd name="T25" fmla="*/ 16 h 429"/>
                <a:gd name="T26" fmla="*/ 340 w 435"/>
                <a:gd name="T27" fmla="*/ 32 h 429"/>
                <a:gd name="T28" fmla="*/ 366 w 435"/>
                <a:gd name="T29" fmla="*/ 52 h 429"/>
                <a:gd name="T30" fmla="*/ 389 w 435"/>
                <a:gd name="T31" fmla="*/ 75 h 429"/>
                <a:gd name="T32" fmla="*/ 407 w 435"/>
                <a:gd name="T33" fmla="*/ 102 h 429"/>
                <a:gd name="T34" fmla="*/ 421 w 435"/>
                <a:gd name="T35" fmla="*/ 132 h 429"/>
                <a:gd name="T36" fmla="*/ 430 w 435"/>
                <a:gd name="T37" fmla="*/ 163 h 429"/>
                <a:gd name="T38" fmla="*/ 434 w 435"/>
                <a:gd name="T39" fmla="*/ 197 h 429"/>
                <a:gd name="T40" fmla="*/ 432 w 435"/>
                <a:gd name="T41" fmla="*/ 232 h 429"/>
                <a:gd name="T42" fmla="*/ 425 w 435"/>
                <a:gd name="T43" fmla="*/ 267 h 429"/>
                <a:gd name="T44" fmla="*/ 412 w 435"/>
                <a:gd name="T45" fmla="*/ 299 h 429"/>
                <a:gd name="T46" fmla="*/ 395 w 435"/>
                <a:gd name="T47" fmla="*/ 328 h 429"/>
                <a:gd name="T48" fmla="*/ 374 w 435"/>
                <a:gd name="T49" fmla="*/ 355 h 429"/>
                <a:gd name="T50" fmla="*/ 349 w 435"/>
                <a:gd name="T51" fmla="*/ 378 h 429"/>
                <a:gd name="T52" fmla="*/ 322 w 435"/>
                <a:gd name="T53" fmla="*/ 397 h 429"/>
                <a:gd name="T54" fmla="*/ 291 w 435"/>
                <a:gd name="T55" fmla="*/ 412 h 429"/>
                <a:gd name="T56" fmla="*/ 258 w 435"/>
                <a:gd name="T57" fmla="*/ 422 h 429"/>
                <a:gd name="T58" fmla="*/ 224 w 435"/>
                <a:gd name="T59" fmla="*/ 428 h 429"/>
                <a:gd name="T60" fmla="*/ 189 w 435"/>
                <a:gd name="T61" fmla="*/ 428 h 429"/>
                <a:gd name="T62" fmla="*/ 154 w 435"/>
                <a:gd name="T63" fmla="*/ 422 h 429"/>
                <a:gd name="T64" fmla="*/ 122 w 435"/>
                <a:gd name="T65" fmla="*/ 411 h 429"/>
                <a:gd name="T66" fmla="*/ 93 w 435"/>
                <a:gd name="T67" fmla="*/ 395 h 429"/>
                <a:gd name="T68" fmla="*/ 67 w 435"/>
                <a:gd name="T69" fmla="*/ 375 h 429"/>
                <a:gd name="T70" fmla="*/ 45 w 435"/>
                <a:gd name="T71" fmla="*/ 352 h 429"/>
                <a:gd name="T72" fmla="*/ 26 w 435"/>
                <a:gd name="T73" fmla="*/ 325 h 429"/>
                <a:gd name="T74" fmla="*/ 13 w 435"/>
                <a:gd name="T75" fmla="*/ 296 h 429"/>
                <a:gd name="T76" fmla="*/ 3 w 435"/>
                <a:gd name="T77" fmla="*/ 264 h 429"/>
                <a:gd name="T78" fmla="*/ 0 w 435"/>
                <a:gd name="T79" fmla="*/ 230 h 429"/>
                <a:gd name="T80" fmla="*/ 1 w 435"/>
                <a:gd name="T81" fmla="*/ 195 h 4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5" h="429">
                  <a:moveTo>
                    <a:pt x="1" y="195"/>
                  </a:moveTo>
                  <a:lnTo>
                    <a:pt x="8" y="161"/>
                  </a:lnTo>
                  <a:lnTo>
                    <a:pt x="21" y="129"/>
                  </a:lnTo>
                  <a:lnTo>
                    <a:pt x="38" y="99"/>
                  </a:lnTo>
                  <a:lnTo>
                    <a:pt x="59" y="72"/>
                  </a:lnTo>
                  <a:lnTo>
                    <a:pt x="84" y="50"/>
                  </a:lnTo>
                  <a:lnTo>
                    <a:pt x="112" y="31"/>
                  </a:lnTo>
                  <a:lnTo>
                    <a:pt x="143" y="16"/>
                  </a:lnTo>
                  <a:lnTo>
                    <a:pt x="175" y="5"/>
                  </a:lnTo>
                  <a:lnTo>
                    <a:pt x="210" y="0"/>
                  </a:lnTo>
                  <a:lnTo>
                    <a:pt x="245" y="0"/>
                  </a:lnTo>
                  <a:lnTo>
                    <a:pt x="279" y="6"/>
                  </a:lnTo>
                  <a:lnTo>
                    <a:pt x="311" y="16"/>
                  </a:lnTo>
                  <a:lnTo>
                    <a:pt x="340" y="32"/>
                  </a:lnTo>
                  <a:lnTo>
                    <a:pt x="366" y="52"/>
                  </a:lnTo>
                  <a:lnTo>
                    <a:pt x="389" y="75"/>
                  </a:lnTo>
                  <a:lnTo>
                    <a:pt x="407" y="102"/>
                  </a:lnTo>
                  <a:lnTo>
                    <a:pt x="421" y="132"/>
                  </a:lnTo>
                  <a:lnTo>
                    <a:pt x="430" y="163"/>
                  </a:lnTo>
                  <a:lnTo>
                    <a:pt x="434" y="197"/>
                  </a:lnTo>
                  <a:lnTo>
                    <a:pt x="432" y="232"/>
                  </a:lnTo>
                  <a:lnTo>
                    <a:pt x="425" y="267"/>
                  </a:lnTo>
                  <a:lnTo>
                    <a:pt x="412" y="299"/>
                  </a:lnTo>
                  <a:lnTo>
                    <a:pt x="395" y="328"/>
                  </a:lnTo>
                  <a:lnTo>
                    <a:pt x="374" y="355"/>
                  </a:lnTo>
                  <a:lnTo>
                    <a:pt x="349" y="378"/>
                  </a:lnTo>
                  <a:lnTo>
                    <a:pt x="322" y="397"/>
                  </a:lnTo>
                  <a:lnTo>
                    <a:pt x="291" y="412"/>
                  </a:lnTo>
                  <a:lnTo>
                    <a:pt x="258" y="422"/>
                  </a:lnTo>
                  <a:lnTo>
                    <a:pt x="224" y="428"/>
                  </a:lnTo>
                  <a:lnTo>
                    <a:pt x="189" y="428"/>
                  </a:lnTo>
                  <a:lnTo>
                    <a:pt x="154" y="422"/>
                  </a:lnTo>
                  <a:lnTo>
                    <a:pt x="122" y="411"/>
                  </a:lnTo>
                  <a:lnTo>
                    <a:pt x="93" y="395"/>
                  </a:lnTo>
                  <a:lnTo>
                    <a:pt x="67" y="375"/>
                  </a:lnTo>
                  <a:lnTo>
                    <a:pt x="45" y="352"/>
                  </a:lnTo>
                  <a:lnTo>
                    <a:pt x="26" y="325"/>
                  </a:lnTo>
                  <a:lnTo>
                    <a:pt x="13" y="296"/>
                  </a:lnTo>
                  <a:lnTo>
                    <a:pt x="3" y="264"/>
                  </a:lnTo>
                  <a:lnTo>
                    <a:pt x="0" y="230"/>
                  </a:lnTo>
                  <a:lnTo>
                    <a:pt x="1" y="195"/>
                  </a:lnTo>
                </a:path>
              </a:pathLst>
            </a:custGeom>
            <a:solidFill>
              <a:srgbClr val="FF0033"/>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7" name="Freeform 22"/>
            <p:cNvSpPr>
              <a:spLocks/>
            </p:cNvSpPr>
            <p:nvPr/>
          </p:nvSpPr>
          <p:spPr bwMode="gray">
            <a:xfrm>
              <a:off x="4392" y="2533"/>
              <a:ext cx="435" cy="429"/>
            </a:xfrm>
            <a:custGeom>
              <a:avLst/>
              <a:gdLst>
                <a:gd name="T0" fmla="*/ 1 w 435"/>
                <a:gd name="T1" fmla="*/ 195 h 429"/>
                <a:gd name="T2" fmla="*/ 8 w 435"/>
                <a:gd name="T3" fmla="*/ 161 h 429"/>
                <a:gd name="T4" fmla="*/ 21 w 435"/>
                <a:gd name="T5" fmla="*/ 129 h 429"/>
                <a:gd name="T6" fmla="*/ 38 w 435"/>
                <a:gd name="T7" fmla="*/ 99 h 429"/>
                <a:gd name="T8" fmla="*/ 59 w 435"/>
                <a:gd name="T9" fmla="*/ 72 h 429"/>
                <a:gd name="T10" fmla="*/ 84 w 435"/>
                <a:gd name="T11" fmla="*/ 50 h 429"/>
                <a:gd name="T12" fmla="*/ 112 w 435"/>
                <a:gd name="T13" fmla="*/ 31 h 429"/>
                <a:gd name="T14" fmla="*/ 143 w 435"/>
                <a:gd name="T15" fmla="*/ 16 h 429"/>
                <a:gd name="T16" fmla="*/ 175 w 435"/>
                <a:gd name="T17" fmla="*/ 5 h 429"/>
                <a:gd name="T18" fmla="*/ 210 w 435"/>
                <a:gd name="T19" fmla="*/ 0 h 429"/>
                <a:gd name="T20" fmla="*/ 245 w 435"/>
                <a:gd name="T21" fmla="*/ 0 h 429"/>
                <a:gd name="T22" fmla="*/ 279 w 435"/>
                <a:gd name="T23" fmla="*/ 6 h 429"/>
                <a:gd name="T24" fmla="*/ 311 w 435"/>
                <a:gd name="T25" fmla="*/ 16 h 429"/>
                <a:gd name="T26" fmla="*/ 340 w 435"/>
                <a:gd name="T27" fmla="*/ 32 h 429"/>
                <a:gd name="T28" fmla="*/ 366 w 435"/>
                <a:gd name="T29" fmla="*/ 52 h 429"/>
                <a:gd name="T30" fmla="*/ 389 w 435"/>
                <a:gd name="T31" fmla="*/ 75 h 429"/>
                <a:gd name="T32" fmla="*/ 407 w 435"/>
                <a:gd name="T33" fmla="*/ 102 h 429"/>
                <a:gd name="T34" fmla="*/ 421 w 435"/>
                <a:gd name="T35" fmla="*/ 132 h 429"/>
                <a:gd name="T36" fmla="*/ 430 w 435"/>
                <a:gd name="T37" fmla="*/ 163 h 429"/>
                <a:gd name="T38" fmla="*/ 434 w 435"/>
                <a:gd name="T39" fmla="*/ 197 h 429"/>
                <a:gd name="T40" fmla="*/ 432 w 435"/>
                <a:gd name="T41" fmla="*/ 232 h 429"/>
                <a:gd name="T42" fmla="*/ 425 w 435"/>
                <a:gd name="T43" fmla="*/ 267 h 429"/>
                <a:gd name="T44" fmla="*/ 412 w 435"/>
                <a:gd name="T45" fmla="*/ 299 h 429"/>
                <a:gd name="T46" fmla="*/ 395 w 435"/>
                <a:gd name="T47" fmla="*/ 328 h 429"/>
                <a:gd name="T48" fmla="*/ 374 w 435"/>
                <a:gd name="T49" fmla="*/ 355 h 429"/>
                <a:gd name="T50" fmla="*/ 349 w 435"/>
                <a:gd name="T51" fmla="*/ 378 h 429"/>
                <a:gd name="T52" fmla="*/ 322 w 435"/>
                <a:gd name="T53" fmla="*/ 397 h 429"/>
                <a:gd name="T54" fmla="*/ 291 w 435"/>
                <a:gd name="T55" fmla="*/ 412 h 429"/>
                <a:gd name="T56" fmla="*/ 258 w 435"/>
                <a:gd name="T57" fmla="*/ 422 h 429"/>
                <a:gd name="T58" fmla="*/ 224 w 435"/>
                <a:gd name="T59" fmla="*/ 428 h 429"/>
                <a:gd name="T60" fmla="*/ 189 w 435"/>
                <a:gd name="T61" fmla="*/ 428 h 429"/>
                <a:gd name="T62" fmla="*/ 154 w 435"/>
                <a:gd name="T63" fmla="*/ 422 h 429"/>
                <a:gd name="T64" fmla="*/ 122 w 435"/>
                <a:gd name="T65" fmla="*/ 411 h 429"/>
                <a:gd name="T66" fmla="*/ 93 w 435"/>
                <a:gd name="T67" fmla="*/ 395 h 429"/>
                <a:gd name="T68" fmla="*/ 67 w 435"/>
                <a:gd name="T69" fmla="*/ 375 h 429"/>
                <a:gd name="T70" fmla="*/ 45 w 435"/>
                <a:gd name="T71" fmla="*/ 352 h 429"/>
                <a:gd name="T72" fmla="*/ 26 w 435"/>
                <a:gd name="T73" fmla="*/ 325 h 429"/>
                <a:gd name="T74" fmla="*/ 13 w 435"/>
                <a:gd name="T75" fmla="*/ 296 h 429"/>
                <a:gd name="T76" fmla="*/ 3 w 435"/>
                <a:gd name="T77" fmla="*/ 264 h 429"/>
                <a:gd name="T78" fmla="*/ 0 w 435"/>
                <a:gd name="T79" fmla="*/ 230 h 429"/>
                <a:gd name="T80" fmla="*/ 1 w 435"/>
                <a:gd name="T81" fmla="*/ 195 h 4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5" h="429">
                  <a:moveTo>
                    <a:pt x="1" y="195"/>
                  </a:moveTo>
                  <a:lnTo>
                    <a:pt x="8" y="161"/>
                  </a:lnTo>
                  <a:lnTo>
                    <a:pt x="21" y="129"/>
                  </a:lnTo>
                  <a:lnTo>
                    <a:pt x="38" y="99"/>
                  </a:lnTo>
                  <a:lnTo>
                    <a:pt x="59" y="72"/>
                  </a:lnTo>
                  <a:lnTo>
                    <a:pt x="84" y="50"/>
                  </a:lnTo>
                  <a:lnTo>
                    <a:pt x="112" y="31"/>
                  </a:lnTo>
                  <a:lnTo>
                    <a:pt x="143" y="16"/>
                  </a:lnTo>
                  <a:lnTo>
                    <a:pt x="175" y="5"/>
                  </a:lnTo>
                  <a:lnTo>
                    <a:pt x="210" y="0"/>
                  </a:lnTo>
                  <a:lnTo>
                    <a:pt x="245" y="0"/>
                  </a:lnTo>
                  <a:lnTo>
                    <a:pt x="279" y="6"/>
                  </a:lnTo>
                  <a:lnTo>
                    <a:pt x="311" y="16"/>
                  </a:lnTo>
                  <a:lnTo>
                    <a:pt x="340" y="32"/>
                  </a:lnTo>
                  <a:lnTo>
                    <a:pt x="366" y="52"/>
                  </a:lnTo>
                  <a:lnTo>
                    <a:pt x="389" y="75"/>
                  </a:lnTo>
                  <a:lnTo>
                    <a:pt x="407" y="102"/>
                  </a:lnTo>
                  <a:lnTo>
                    <a:pt x="421" y="132"/>
                  </a:lnTo>
                  <a:lnTo>
                    <a:pt x="430" y="163"/>
                  </a:lnTo>
                  <a:lnTo>
                    <a:pt x="434" y="197"/>
                  </a:lnTo>
                  <a:lnTo>
                    <a:pt x="432" y="232"/>
                  </a:lnTo>
                  <a:lnTo>
                    <a:pt x="425" y="267"/>
                  </a:lnTo>
                  <a:lnTo>
                    <a:pt x="412" y="299"/>
                  </a:lnTo>
                  <a:lnTo>
                    <a:pt x="395" y="328"/>
                  </a:lnTo>
                  <a:lnTo>
                    <a:pt x="374" y="355"/>
                  </a:lnTo>
                  <a:lnTo>
                    <a:pt x="349" y="378"/>
                  </a:lnTo>
                  <a:lnTo>
                    <a:pt x="322" y="397"/>
                  </a:lnTo>
                  <a:lnTo>
                    <a:pt x="291" y="412"/>
                  </a:lnTo>
                  <a:lnTo>
                    <a:pt x="258" y="422"/>
                  </a:lnTo>
                  <a:lnTo>
                    <a:pt x="224" y="428"/>
                  </a:lnTo>
                  <a:lnTo>
                    <a:pt x="189" y="428"/>
                  </a:lnTo>
                  <a:lnTo>
                    <a:pt x="154" y="422"/>
                  </a:lnTo>
                  <a:lnTo>
                    <a:pt x="122" y="411"/>
                  </a:lnTo>
                  <a:lnTo>
                    <a:pt x="93" y="395"/>
                  </a:lnTo>
                  <a:lnTo>
                    <a:pt x="67" y="375"/>
                  </a:lnTo>
                  <a:lnTo>
                    <a:pt x="45" y="352"/>
                  </a:lnTo>
                  <a:lnTo>
                    <a:pt x="26" y="325"/>
                  </a:lnTo>
                  <a:lnTo>
                    <a:pt x="13" y="296"/>
                  </a:lnTo>
                  <a:lnTo>
                    <a:pt x="3" y="264"/>
                  </a:lnTo>
                  <a:lnTo>
                    <a:pt x="0" y="230"/>
                  </a:lnTo>
                  <a:lnTo>
                    <a:pt x="1" y="195"/>
                  </a:lnTo>
                </a:path>
              </a:pathLst>
            </a:custGeom>
            <a:noFill/>
            <a:ln w="508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8" name="Line 23"/>
            <p:cNvSpPr>
              <a:spLocks noChangeShapeType="1"/>
            </p:cNvSpPr>
            <p:nvPr/>
          </p:nvSpPr>
          <p:spPr bwMode="gray">
            <a:xfrm flipH="1" flipV="1">
              <a:off x="3868" y="2681"/>
              <a:ext cx="1483" cy="126"/>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69" name="Line 24"/>
            <p:cNvSpPr>
              <a:spLocks noChangeShapeType="1"/>
            </p:cNvSpPr>
            <p:nvPr/>
          </p:nvSpPr>
          <p:spPr bwMode="gray">
            <a:xfrm flipH="1">
              <a:off x="4515" y="2013"/>
              <a:ext cx="193" cy="1472"/>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70" name="Line 25"/>
            <p:cNvSpPr>
              <a:spLocks noChangeShapeType="1"/>
            </p:cNvSpPr>
            <p:nvPr/>
          </p:nvSpPr>
          <p:spPr bwMode="gray">
            <a:xfrm flipH="1">
              <a:off x="4515" y="2013"/>
              <a:ext cx="193" cy="1472"/>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71" name="Line 26"/>
            <p:cNvSpPr>
              <a:spLocks noChangeShapeType="1"/>
            </p:cNvSpPr>
            <p:nvPr/>
          </p:nvSpPr>
          <p:spPr bwMode="gray">
            <a:xfrm flipH="1" flipV="1">
              <a:off x="3868" y="2681"/>
              <a:ext cx="1483" cy="126"/>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72" name="Freeform 27"/>
            <p:cNvSpPr>
              <a:spLocks/>
            </p:cNvSpPr>
            <p:nvPr/>
          </p:nvSpPr>
          <p:spPr bwMode="gray">
            <a:xfrm>
              <a:off x="4392" y="2533"/>
              <a:ext cx="435" cy="429"/>
            </a:xfrm>
            <a:custGeom>
              <a:avLst/>
              <a:gdLst>
                <a:gd name="T0" fmla="*/ 1 w 435"/>
                <a:gd name="T1" fmla="*/ 195 h 429"/>
                <a:gd name="T2" fmla="*/ 8 w 435"/>
                <a:gd name="T3" fmla="*/ 161 h 429"/>
                <a:gd name="T4" fmla="*/ 21 w 435"/>
                <a:gd name="T5" fmla="*/ 129 h 429"/>
                <a:gd name="T6" fmla="*/ 38 w 435"/>
                <a:gd name="T7" fmla="*/ 99 h 429"/>
                <a:gd name="T8" fmla="*/ 59 w 435"/>
                <a:gd name="T9" fmla="*/ 72 h 429"/>
                <a:gd name="T10" fmla="*/ 84 w 435"/>
                <a:gd name="T11" fmla="*/ 50 h 429"/>
                <a:gd name="T12" fmla="*/ 112 w 435"/>
                <a:gd name="T13" fmla="*/ 31 h 429"/>
                <a:gd name="T14" fmla="*/ 143 w 435"/>
                <a:gd name="T15" fmla="*/ 16 h 429"/>
                <a:gd name="T16" fmla="*/ 175 w 435"/>
                <a:gd name="T17" fmla="*/ 5 h 429"/>
                <a:gd name="T18" fmla="*/ 210 w 435"/>
                <a:gd name="T19" fmla="*/ 0 h 429"/>
                <a:gd name="T20" fmla="*/ 245 w 435"/>
                <a:gd name="T21" fmla="*/ 0 h 429"/>
                <a:gd name="T22" fmla="*/ 279 w 435"/>
                <a:gd name="T23" fmla="*/ 6 h 429"/>
                <a:gd name="T24" fmla="*/ 311 w 435"/>
                <a:gd name="T25" fmla="*/ 16 h 429"/>
                <a:gd name="T26" fmla="*/ 340 w 435"/>
                <a:gd name="T27" fmla="*/ 32 h 429"/>
                <a:gd name="T28" fmla="*/ 366 w 435"/>
                <a:gd name="T29" fmla="*/ 52 h 429"/>
                <a:gd name="T30" fmla="*/ 389 w 435"/>
                <a:gd name="T31" fmla="*/ 75 h 429"/>
                <a:gd name="T32" fmla="*/ 407 w 435"/>
                <a:gd name="T33" fmla="*/ 102 h 429"/>
                <a:gd name="T34" fmla="*/ 421 w 435"/>
                <a:gd name="T35" fmla="*/ 132 h 429"/>
                <a:gd name="T36" fmla="*/ 430 w 435"/>
                <a:gd name="T37" fmla="*/ 163 h 429"/>
                <a:gd name="T38" fmla="*/ 434 w 435"/>
                <a:gd name="T39" fmla="*/ 197 h 429"/>
                <a:gd name="T40" fmla="*/ 432 w 435"/>
                <a:gd name="T41" fmla="*/ 232 h 429"/>
                <a:gd name="T42" fmla="*/ 425 w 435"/>
                <a:gd name="T43" fmla="*/ 267 h 429"/>
                <a:gd name="T44" fmla="*/ 412 w 435"/>
                <a:gd name="T45" fmla="*/ 299 h 429"/>
                <a:gd name="T46" fmla="*/ 395 w 435"/>
                <a:gd name="T47" fmla="*/ 328 h 429"/>
                <a:gd name="T48" fmla="*/ 374 w 435"/>
                <a:gd name="T49" fmla="*/ 355 h 429"/>
                <a:gd name="T50" fmla="*/ 349 w 435"/>
                <a:gd name="T51" fmla="*/ 378 h 429"/>
                <a:gd name="T52" fmla="*/ 322 w 435"/>
                <a:gd name="T53" fmla="*/ 397 h 429"/>
                <a:gd name="T54" fmla="*/ 291 w 435"/>
                <a:gd name="T55" fmla="*/ 412 h 429"/>
                <a:gd name="T56" fmla="*/ 258 w 435"/>
                <a:gd name="T57" fmla="*/ 422 h 429"/>
                <a:gd name="T58" fmla="*/ 224 w 435"/>
                <a:gd name="T59" fmla="*/ 428 h 429"/>
                <a:gd name="T60" fmla="*/ 189 w 435"/>
                <a:gd name="T61" fmla="*/ 428 h 429"/>
                <a:gd name="T62" fmla="*/ 154 w 435"/>
                <a:gd name="T63" fmla="*/ 422 h 429"/>
                <a:gd name="T64" fmla="*/ 122 w 435"/>
                <a:gd name="T65" fmla="*/ 411 h 429"/>
                <a:gd name="T66" fmla="*/ 93 w 435"/>
                <a:gd name="T67" fmla="*/ 395 h 429"/>
                <a:gd name="T68" fmla="*/ 67 w 435"/>
                <a:gd name="T69" fmla="*/ 375 h 429"/>
                <a:gd name="T70" fmla="*/ 45 w 435"/>
                <a:gd name="T71" fmla="*/ 352 h 429"/>
                <a:gd name="T72" fmla="*/ 26 w 435"/>
                <a:gd name="T73" fmla="*/ 325 h 429"/>
                <a:gd name="T74" fmla="*/ 13 w 435"/>
                <a:gd name="T75" fmla="*/ 296 h 429"/>
                <a:gd name="T76" fmla="*/ 3 w 435"/>
                <a:gd name="T77" fmla="*/ 264 h 429"/>
                <a:gd name="T78" fmla="*/ 0 w 435"/>
                <a:gd name="T79" fmla="*/ 230 h 429"/>
                <a:gd name="T80" fmla="*/ 1 w 435"/>
                <a:gd name="T81" fmla="*/ 195 h 4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5" h="429">
                  <a:moveTo>
                    <a:pt x="1" y="195"/>
                  </a:moveTo>
                  <a:lnTo>
                    <a:pt x="8" y="161"/>
                  </a:lnTo>
                  <a:lnTo>
                    <a:pt x="21" y="129"/>
                  </a:lnTo>
                  <a:lnTo>
                    <a:pt x="38" y="99"/>
                  </a:lnTo>
                  <a:lnTo>
                    <a:pt x="59" y="72"/>
                  </a:lnTo>
                  <a:lnTo>
                    <a:pt x="84" y="50"/>
                  </a:lnTo>
                  <a:lnTo>
                    <a:pt x="112" y="31"/>
                  </a:lnTo>
                  <a:lnTo>
                    <a:pt x="143" y="16"/>
                  </a:lnTo>
                  <a:lnTo>
                    <a:pt x="175" y="5"/>
                  </a:lnTo>
                  <a:lnTo>
                    <a:pt x="210" y="0"/>
                  </a:lnTo>
                  <a:lnTo>
                    <a:pt x="245" y="0"/>
                  </a:lnTo>
                  <a:lnTo>
                    <a:pt x="279" y="6"/>
                  </a:lnTo>
                  <a:lnTo>
                    <a:pt x="311" y="16"/>
                  </a:lnTo>
                  <a:lnTo>
                    <a:pt x="340" y="32"/>
                  </a:lnTo>
                  <a:lnTo>
                    <a:pt x="366" y="52"/>
                  </a:lnTo>
                  <a:lnTo>
                    <a:pt x="389" y="75"/>
                  </a:lnTo>
                  <a:lnTo>
                    <a:pt x="407" y="102"/>
                  </a:lnTo>
                  <a:lnTo>
                    <a:pt x="421" y="132"/>
                  </a:lnTo>
                  <a:lnTo>
                    <a:pt x="430" y="163"/>
                  </a:lnTo>
                  <a:lnTo>
                    <a:pt x="434" y="197"/>
                  </a:lnTo>
                  <a:lnTo>
                    <a:pt x="432" y="232"/>
                  </a:lnTo>
                  <a:lnTo>
                    <a:pt x="425" y="267"/>
                  </a:lnTo>
                  <a:lnTo>
                    <a:pt x="412" y="299"/>
                  </a:lnTo>
                  <a:lnTo>
                    <a:pt x="395" y="328"/>
                  </a:lnTo>
                  <a:lnTo>
                    <a:pt x="374" y="355"/>
                  </a:lnTo>
                  <a:lnTo>
                    <a:pt x="349" y="378"/>
                  </a:lnTo>
                  <a:lnTo>
                    <a:pt x="322" y="397"/>
                  </a:lnTo>
                  <a:lnTo>
                    <a:pt x="291" y="412"/>
                  </a:lnTo>
                  <a:lnTo>
                    <a:pt x="258" y="422"/>
                  </a:lnTo>
                  <a:lnTo>
                    <a:pt x="224" y="428"/>
                  </a:lnTo>
                  <a:lnTo>
                    <a:pt x="189" y="428"/>
                  </a:lnTo>
                  <a:lnTo>
                    <a:pt x="154" y="422"/>
                  </a:lnTo>
                  <a:lnTo>
                    <a:pt x="122" y="411"/>
                  </a:lnTo>
                  <a:lnTo>
                    <a:pt x="93" y="395"/>
                  </a:lnTo>
                  <a:lnTo>
                    <a:pt x="67" y="375"/>
                  </a:lnTo>
                  <a:lnTo>
                    <a:pt x="45" y="352"/>
                  </a:lnTo>
                  <a:lnTo>
                    <a:pt x="26" y="325"/>
                  </a:lnTo>
                  <a:lnTo>
                    <a:pt x="13" y="296"/>
                  </a:lnTo>
                  <a:lnTo>
                    <a:pt x="3" y="264"/>
                  </a:lnTo>
                  <a:lnTo>
                    <a:pt x="0" y="230"/>
                  </a:lnTo>
                  <a:lnTo>
                    <a:pt x="1" y="195"/>
                  </a:lnTo>
                </a:path>
              </a:pathLst>
            </a:custGeom>
            <a:noFill/>
            <a:ln w="254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73" name="Freeform 28"/>
            <p:cNvSpPr>
              <a:spLocks/>
            </p:cNvSpPr>
            <p:nvPr/>
          </p:nvSpPr>
          <p:spPr bwMode="gray">
            <a:xfrm>
              <a:off x="4515" y="2655"/>
              <a:ext cx="189" cy="185"/>
            </a:xfrm>
            <a:custGeom>
              <a:avLst/>
              <a:gdLst>
                <a:gd name="T0" fmla="*/ 0 w 189"/>
                <a:gd name="T1" fmla="*/ 83 h 185"/>
                <a:gd name="T2" fmla="*/ 4 w 189"/>
                <a:gd name="T3" fmla="*/ 69 h 185"/>
                <a:gd name="T4" fmla="*/ 9 w 189"/>
                <a:gd name="T5" fmla="*/ 55 h 185"/>
                <a:gd name="T6" fmla="*/ 17 w 189"/>
                <a:gd name="T7" fmla="*/ 42 h 185"/>
                <a:gd name="T8" fmla="*/ 25 w 189"/>
                <a:gd name="T9" fmla="*/ 31 h 185"/>
                <a:gd name="T10" fmla="*/ 37 w 189"/>
                <a:gd name="T11" fmla="*/ 21 h 185"/>
                <a:gd name="T12" fmla="*/ 49 w 189"/>
                <a:gd name="T13" fmla="*/ 13 h 185"/>
                <a:gd name="T14" fmla="*/ 62 w 189"/>
                <a:gd name="T15" fmla="*/ 6 h 185"/>
                <a:gd name="T16" fmla="*/ 76 w 189"/>
                <a:gd name="T17" fmla="*/ 2 h 185"/>
                <a:gd name="T18" fmla="*/ 90 w 189"/>
                <a:gd name="T19" fmla="*/ 0 h 185"/>
                <a:gd name="T20" fmla="*/ 106 w 189"/>
                <a:gd name="T21" fmla="*/ 0 h 185"/>
                <a:gd name="T22" fmla="*/ 121 w 189"/>
                <a:gd name="T23" fmla="*/ 2 h 185"/>
                <a:gd name="T24" fmla="*/ 135 w 189"/>
                <a:gd name="T25" fmla="*/ 7 h 185"/>
                <a:gd name="T26" fmla="*/ 147 w 189"/>
                <a:gd name="T27" fmla="*/ 14 h 185"/>
                <a:gd name="T28" fmla="*/ 159 w 189"/>
                <a:gd name="T29" fmla="*/ 22 h 185"/>
                <a:gd name="T30" fmla="*/ 169 w 189"/>
                <a:gd name="T31" fmla="*/ 32 h 185"/>
                <a:gd name="T32" fmla="*/ 176 w 189"/>
                <a:gd name="T33" fmla="*/ 44 h 185"/>
                <a:gd name="T34" fmla="*/ 182 w 189"/>
                <a:gd name="T35" fmla="*/ 56 h 185"/>
                <a:gd name="T36" fmla="*/ 186 w 189"/>
                <a:gd name="T37" fmla="*/ 70 h 185"/>
                <a:gd name="T38" fmla="*/ 188 w 189"/>
                <a:gd name="T39" fmla="*/ 84 h 185"/>
                <a:gd name="T40" fmla="*/ 187 w 189"/>
                <a:gd name="T41" fmla="*/ 100 h 185"/>
                <a:gd name="T42" fmla="*/ 184 w 189"/>
                <a:gd name="T43" fmla="*/ 115 h 185"/>
                <a:gd name="T44" fmla="*/ 179 w 189"/>
                <a:gd name="T45" fmla="*/ 128 h 185"/>
                <a:gd name="T46" fmla="*/ 171 w 189"/>
                <a:gd name="T47" fmla="*/ 141 h 185"/>
                <a:gd name="T48" fmla="*/ 162 w 189"/>
                <a:gd name="T49" fmla="*/ 153 h 185"/>
                <a:gd name="T50" fmla="*/ 152 w 189"/>
                <a:gd name="T51" fmla="*/ 162 h 185"/>
                <a:gd name="T52" fmla="*/ 139 w 189"/>
                <a:gd name="T53" fmla="*/ 170 h 185"/>
                <a:gd name="T54" fmla="*/ 126 w 189"/>
                <a:gd name="T55" fmla="*/ 177 h 185"/>
                <a:gd name="T56" fmla="*/ 112 w 189"/>
                <a:gd name="T57" fmla="*/ 181 h 185"/>
                <a:gd name="T58" fmla="*/ 97 w 189"/>
                <a:gd name="T59" fmla="*/ 184 h 185"/>
                <a:gd name="T60" fmla="*/ 82 w 189"/>
                <a:gd name="T61" fmla="*/ 184 h 185"/>
                <a:gd name="T62" fmla="*/ 67 w 189"/>
                <a:gd name="T63" fmla="*/ 181 h 185"/>
                <a:gd name="T64" fmla="*/ 52 w 189"/>
                <a:gd name="T65" fmla="*/ 177 h 185"/>
                <a:gd name="T66" fmla="*/ 40 w 189"/>
                <a:gd name="T67" fmla="*/ 170 h 185"/>
                <a:gd name="T68" fmla="*/ 29 w 189"/>
                <a:gd name="T69" fmla="*/ 161 h 185"/>
                <a:gd name="T70" fmla="*/ 19 w 189"/>
                <a:gd name="T71" fmla="*/ 151 h 185"/>
                <a:gd name="T72" fmla="*/ 11 w 189"/>
                <a:gd name="T73" fmla="*/ 140 h 185"/>
                <a:gd name="T74" fmla="*/ 5 w 189"/>
                <a:gd name="T75" fmla="*/ 127 h 185"/>
                <a:gd name="T76" fmla="*/ 1 w 189"/>
                <a:gd name="T77" fmla="*/ 113 h 185"/>
                <a:gd name="T78" fmla="*/ 0 w 189"/>
                <a:gd name="T79" fmla="*/ 99 h 185"/>
                <a:gd name="T80" fmla="*/ 0 w 189"/>
                <a:gd name="T81" fmla="*/ 84 h 185"/>
                <a:gd name="T82" fmla="*/ 0 w 189"/>
                <a:gd name="T83" fmla="*/ 83 h 1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89" h="185">
                  <a:moveTo>
                    <a:pt x="0" y="83"/>
                  </a:moveTo>
                  <a:lnTo>
                    <a:pt x="4" y="69"/>
                  </a:lnTo>
                  <a:lnTo>
                    <a:pt x="9" y="55"/>
                  </a:lnTo>
                  <a:lnTo>
                    <a:pt x="17" y="42"/>
                  </a:lnTo>
                  <a:lnTo>
                    <a:pt x="25" y="31"/>
                  </a:lnTo>
                  <a:lnTo>
                    <a:pt x="37" y="21"/>
                  </a:lnTo>
                  <a:lnTo>
                    <a:pt x="49" y="13"/>
                  </a:lnTo>
                  <a:lnTo>
                    <a:pt x="62" y="6"/>
                  </a:lnTo>
                  <a:lnTo>
                    <a:pt x="76" y="2"/>
                  </a:lnTo>
                  <a:lnTo>
                    <a:pt x="90" y="0"/>
                  </a:lnTo>
                  <a:lnTo>
                    <a:pt x="106" y="0"/>
                  </a:lnTo>
                  <a:lnTo>
                    <a:pt x="121" y="2"/>
                  </a:lnTo>
                  <a:lnTo>
                    <a:pt x="135" y="7"/>
                  </a:lnTo>
                  <a:lnTo>
                    <a:pt x="147" y="14"/>
                  </a:lnTo>
                  <a:lnTo>
                    <a:pt x="159" y="22"/>
                  </a:lnTo>
                  <a:lnTo>
                    <a:pt x="169" y="32"/>
                  </a:lnTo>
                  <a:lnTo>
                    <a:pt x="176" y="44"/>
                  </a:lnTo>
                  <a:lnTo>
                    <a:pt x="182" y="56"/>
                  </a:lnTo>
                  <a:lnTo>
                    <a:pt x="186" y="70"/>
                  </a:lnTo>
                  <a:lnTo>
                    <a:pt x="188" y="84"/>
                  </a:lnTo>
                  <a:lnTo>
                    <a:pt x="187" y="100"/>
                  </a:lnTo>
                  <a:lnTo>
                    <a:pt x="184" y="115"/>
                  </a:lnTo>
                  <a:lnTo>
                    <a:pt x="179" y="128"/>
                  </a:lnTo>
                  <a:lnTo>
                    <a:pt x="171" y="141"/>
                  </a:lnTo>
                  <a:lnTo>
                    <a:pt x="162" y="153"/>
                  </a:lnTo>
                  <a:lnTo>
                    <a:pt x="152" y="162"/>
                  </a:lnTo>
                  <a:lnTo>
                    <a:pt x="139" y="170"/>
                  </a:lnTo>
                  <a:lnTo>
                    <a:pt x="126" y="177"/>
                  </a:lnTo>
                  <a:lnTo>
                    <a:pt x="112" y="181"/>
                  </a:lnTo>
                  <a:lnTo>
                    <a:pt x="97" y="184"/>
                  </a:lnTo>
                  <a:lnTo>
                    <a:pt x="82" y="184"/>
                  </a:lnTo>
                  <a:lnTo>
                    <a:pt x="67" y="181"/>
                  </a:lnTo>
                  <a:lnTo>
                    <a:pt x="52" y="177"/>
                  </a:lnTo>
                  <a:lnTo>
                    <a:pt x="40" y="170"/>
                  </a:lnTo>
                  <a:lnTo>
                    <a:pt x="29" y="161"/>
                  </a:lnTo>
                  <a:lnTo>
                    <a:pt x="19" y="151"/>
                  </a:lnTo>
                  <a:lnTo>
                    <a:pt x="11" y="140"/>
                  </a:lnTo>
                  <a:lnTo>
                    <a:pt x="5" y="127"/>
                  </a:lnTo>
                  <a:lnTo>
                    <a:pt x="1" y="113"/>
                  </a:lnTo>
                  <a:lnTo>
                    <a:pt x="0" y="99"/>
                  </a:lnTo>
                  <a:lnTo>
                    <a:pt x="0" y="84"/>
                  </a:lnTo>
                  <a:lnTo>
                    <a:pt x="0" y="8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74" name="Freeform 29"/>
            <p:cNvSpPr>
              <a:spLocks/>
            </p:cNvSpPr>
            <p:nvPr/>
          </p:nvSpPr>
          <p:spPr bwMode="gray">
            <a:xfrm>
              <a:off x="4515" y="2655"/>
              <a:ext cx="189" cy="185"/>
            </a:xfrm>
            <a:custGeom>
              <a:avLst/>
              <a:gdLst>
                <a:gd name="T0" fmla="*/ 0 w 189"/>
                <a:gd name="T1" fmla="*/ 83 h 185"/>
                <a:gd name="T2" fmla="*/ 4 w 189"/>
                <a:gd name="T3" fmla="*/ 69 h 185"/>
                <a:gd name="T4" fmla="*/ 9 w 189"/>
                <a:gd name="T5" fmla="*/ 55 h 185"/>
                <a:gd name="T6" fmla="*/ 17 w 189"/>
                <a:gd name="T7" fmla="*/ 42 h 185"/>
                <a:gd name="T8" fmla="*/ 25 w 189"/>
                <a:gd name="T9" fmla="*/ 31 h 185"/>
                <a:gd name="T10" fmla="*/ 37 w 189"/>
                <a:gd name="T11" fmla="*/ 21 h 185"/>
                <a:gd name="T12" fmla="*/ 49 w 189"/>
                <a:gd name="T13" fmla="*/ 13 h 185"/>
                <a:gd name="T14" fmla="*/ 62 w 189"/>
                <a:gd name="T15" fmla="*/ 6 h 185"/>
                <a:gd name="T16" fmla="*/ 76 w 189"/>
                <a:gd name="T17" fmla="*/ 2 h 185"/>
                <a:gd name="T18" fmla="*/ 90 w 189"/>
                <a:gd name="T19" fmla="*/ 0 h 185"/>
                <a:gd name="T20" fmla="*/ 106 w 189"/>
                <a:gd name="T21" fmla="*/ 0 h 185"/>
                <a:gd name="T22" fmla="*/ 121 w 189"/>
                <a:gd name="T23" fmla="*/ 2 h 185"/>
                <a:gd name="T24" fmla="*/ 135 w 189"/>
                <a:gd name="T25" fmla="*/ 7 h 185"/>
                <a:gd name="T26" fmla="*/ 147 w 189"/>
                <a:gd name="T27" fmla="*/ 14 h 185"/>
                <a:gd name="T28" fmla="*/ 159 w 189"/>
                <a:gd name="T29" fmla="*/ 22 h 185"/>
                <a:gd name="T30" fmla="*/ 169 w 189"/>
                <a:gd name="T31" fmla="*/ 32 h 185"/>
                <a:gd name="T32" fmla="*/ 176 w 189"/>
                <a:gd name="T33" fmla="*/ 44 h 185"/>
                <a:gd name="T34" fmla="*/ 182 w 189"/>
                <a:gd name="T35" fmla="*/ 56 h 185"/>
                <a:gd name="T36" fmla="*/ 186 w 189"/>
                <a:gd name="T37" fmla="*/ 70 h 185"/>
                <a:gd name="T38" fmla="*/ 188 w 189"/>
                <a:gd name="T39" fmla="*/ 84 h 185"/>
                <a:gd name="T40" fmla="*/ 187 w 189"/>
                <a:gd name="T41" fmla="*/ 100 h 185"/>
                <a:gd name="T42" fmla="*/ 184 w 189"/>
                <a:gd name="T43" fmla="*/ 115 h 185"/>
                <a:gd name="T44" fmla="*/ 179 w 189"/>
                <a:gd name="T45" fmla="*/ 128 h 185"/>
                <a:gd name="T46" fmla="*/ 171 w 189"/>
                <a:gd name="T47" fmla="*/ 141 h 185"/>
                <a:gd name="T48" fmla="*/ 162 w 189"/>
                <a:gd name="T49" fmla="*/ 153 h 185"/>
                <a:gd name="T50" fmla="*/ 152 w 189"/>
                <a:gd name="T51" fmla="*/ 162 h 185"/>
                <a:gd name="T52" fmla="*/ 139 w 189"/>
                <a:gd name="T53" fmla="*/ 170 h 185"/>
                <a:gd name="T54" fmla="*/ 126 w 189"/>
                <a:gd name="T55" fmla="*/ 177 h 185"/>
                <a:gd name="T56" fmla="*/ 112 w 189"/>
                <a:gd name="T57" fmla="*/ 181 h 185"/>
                <a:gd name="T58" fmla="*/ 97 w 189"/>
                <a:gd name="T59" fmla="*/ 184 h 185"/>
                <a:gd name="T60" fmla="*/ 82 w 189"/>
                <a:gd name="T61" fmla="*/ 184 h 185"/>
                <a:gd name="T62" fmla="*/ 67 w 189"/>
                <a:gd name="T63" fmla="*/ 181 h 185"/>
                <a:gd name="T64" fmla="*/ 52 w 189"/>
                <a:gd name="T65" fmla="*/ 177 h 185"/>
                <a:gd name="T66" fmla="*/ 40 w 189"/>
                <a:gd name="T67" fmla="*/ 170 h 185"/>
                <a:gd name="T68" fmla="*/ 29 w 189"/>
                <a:gd name="T69" fmla="*/ 161 h 185"/>
                <a:gd name="T70" fmla="*/ 19 w 189"/>
                <a:gd name="T71" fmla="*/ 151 h 185"/>
                <a:gd name="T72" fmla="*/ 11 w 189"/>
                <a:gd name="T73" fmla="*/ 140 h 185"/>
                <a:gd name="T74" fmla="*/ 5 w 189"/>
                <a:gd name="T75" fmla="*/ 127 h 185"/>
                <a:gd name="T76" fmla="*/ 1 w 189"/>
                <a:gd name="T77" fmla="*/ 113 h 185"/>
                <a:gd name="T78" fmla="*/ 0 w 189"/>
                <a:gd name="T79" fmla="*/ 99 h 185"/>
                <a:gd name="T80" fmla="*/ 0 w 189"/>
                <a:gd name="T81" fmla="*/ 84 h 1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9" h="185">
                  <a:moveTo>
                    <a:pt x="0" y="83"/>
                  </a:moveTo>
                  <a:lnTo>
                    <a:pt x="4" y="69"/>
                  </a:lnTo>
                  <a:lnTo>
                    <a:pt x="9" y="55"/>
                  </a:lnTo>
                  <a:lnTo>
                    <a:pt x="17" y="42"/>
                  </a:lnTo>
                  <a:lnTo>
                    <a:pt x="25" y="31"/>
                  </a:lnTo>
                  <a:lnTo>
                    <a:pt x="37" y="21"/>
                  </a:lnTo>
                  <a:lnTo>
                    <a:pt x="49" y="13"/>
                  </a:lnTo>
                  <a:lnTo>
                    <a:pt x="62" y="6"/>
                  </a:lnTo>
                  <a:lnTo>
                    <a:pt x="76" y="2"/>
                  </a:lnTo>
                  <a:lnTo>
                    <a:pt x="90" y="0"/>
                  </a:lnTo>
                  <a:lnTo>
                    <a:pt x="106" y="0"/>
                  </a:lnTo>
                  <a:lnTo>
                    <a:pt x="121" y="2"/>
                  </a:lnTo>
                  <a:lnTo>
                    <a:pt x="135" y="7"/>
                  </a:lnTo>
                  <a:lnTo>
                    <a:pt x="147" y="14"/>
                  </a:lnTo>
                  <a:lnTo>
                    <a:pt x="159" y="22"/>
                  </a:lnTo>
                  <a:lnTo>
                    <a:pt x="169" y="32"/>
                  </a:lnTo>
                  <a:lnTo>
                    <a:pt x="176" y="44"/>
                  </a:lnTo>
                  <a:lnTo>
                    <a:pt x="182" y="56"/>
                  </a:lnTo>
                  <a:lnTo>
                    <a:pt x="186" y="70"/>
                  </a:lnTo>
                  <a:lnTo>
                    <a:pt x="188" y="84"/>
                  </a:lnTo>
                  <a:lnTo>
                    <a:pt x="187" y="100"/>
                  </a:lnTo>
                  <a:lnTo>
                    <a:pt x="184" y="115"/>
                  </a:lnTo>
                  <a:lnTo>
                    <a:pt x="179" y="128"/>
                  </a:lnTo>
                  <a:lnTo>
                    <a:pt x="171" y="141"/>
                  </a:lnTo>
                  <a:lnTo>
                    <a:pt x="162" y="153"/>
                  </a:lnTo>
                  <a:lnTo>
                    <a:pt x="152" y="162"/>
                  </a:lnTo>
                  <a:lnTo>
                    <a:pt x="139" y="170"/>
                  </a:lnTo>
                  <a:lnTo>
                    <a:pt x="126" y="177"/>
                  </a:lnTo>
                  <a:lnTo>
                    <a:pt x="112" y="181"/>
                  </a:lnTo>
                  <a:lnTo>
                    <a:pt x="97" y="184"/>
                  </a:lnTo>
                  <a:lnTo>
                    <a:pt x="82" y="184"/>
                  </a:lnTo>
                  <a:lnTo>
                    <a:pt x="67" y="181"/>
                  </a:lnTo>
                  <a:lnTo>
                    <a:pt x="52" y="177"/>
                  </a:lnTo>
                  <a:lnTo>
                    <a:pt x="40" y="170"/>
                  </a:lnTo>
                  <a:lnTo>
                    <a:pt x="29" y="161"/>
                  </a:lnTo>
                  <a:lnTo>
                    <a:pt x="19" y="151"/>
                  </a:lnTo>
                  <a:lnTo>
                    <a:pt x="11" y="140"/>
                  </a:lnTo>
                  <a:lnTo>
                    <a:pt x="5" y="127"/>
                  </a:lnTo>
                  <a:lnTo>
                    <a:pt x="1" y="113"/>
                  </a:lnTo>
                  <a:lnTo>
                    <a:pt x="0" y="99"/>
                  </a:lnTo>
                  <a:lnTo>
                    <a:pt x="0" y="84"/>
                  </a:lnTo>
                </a:path>
              </a:pathLst>
            </a:custGeom>
            <a:noFill/>
            <a:ln w="508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75" name="Freeform 30"/>
            <p:cNvSpPr>
              <a:spLocks/>
            </p:cNvSpPr>
            <p:nvPr/>
          </p:nvSpPr>
          <p:spPr bwMode="gray">
            <a:xfrm>
              <a:off x="4515" y="2655"/>
              <a:ext cx="189" cy="185"/>
            </a:xfrm>
            <a:custGeom>
              <a:avLst/>
              <a:gdLst>
                <a:gd name="T0" fmla="*/ 0 w 189"/>
                <a:gd name="T1" fmla="*/ 83 h 185"/>
                <a:gd name="T2" fmla="*/ 4 w 189"/>
                <a:gd name="T3" fmla="*/ 69 h 185"/>
                <a:gd name="T4" fmla="*/ 9 w 189"/>
                <a:gd name="T5" fmla="*/ 55 h 185"/>
                <a:gd name="T6" fmla="*/ 17 w 189"/>
                <a:gd name="T7" fmla="*/ 42 h 185"/>
                <a:gd name="T8" fmla="*/ 25 w 189"/>
                <a:gd name="T9" fmla="*/ 31 h 185"/>
                <a:gd name="T10" fmla="*/ 37 w 189"/>
                <a:gd name="T11" fmla="*/ 21 h 185"/>
                <a:gd name="T12" fmla="*/ 49 w 189"/>
                <a:gd name="T13" fmla="*/ 13 h 185"/>
                <a:gd name="T14" fmla="*/ 62 w 189"/>
                <a:gd name="T15" fmla="*/ 6 h 185"/>
                <a:gd name="T16" fmla="*/ 76 w 189"/>
                <a:gd name="T17" fmla="*/ 2 h 185"/>
                <a:gd name="T18" fmla="*/ 90 w 189"/>
                <a:gd name="T19" fmla="*/ 0 h 185"/>
                <a:gd name="T20" fmla="*/ 106 w 189"/>
                <a:gd name="T21" fmla="*/ 0 h 185"/>
                <a:gd name="T22" fmla="*/ 121 w 189"/>
                <a:gd name="T23" fmla="*/ 2 h 185"/>
                <a:gd name="T24" fmla="*/ 135 w 189"/>
                <a:gd name="T25" fmla="*/ 7 h 185"/>
                <a:gd name="T26" fmla="*/ 147 w 189"/>
                <a:gd name="T27" fmla="*/ 14 h 185"/>
                <a:gd name="T28" fmla="*/ 159 w 189"/>
                <a:gd name="T29" fmla="*/ 22 h 185"/>
                <a:gd name="T30" fmla="*/ 169 w 189"/>
                <a:gd name="T31" fmla="*/ 32 h 185"/>
                <a:gd name="T32" fmla="*/ 176 w 189"/>
                <a:gd name="T33" fmla="*/ 44 h 185"/>
                <a:gd name="T34" fmla="*/ 182 w 189"/>
                <a:gd name="T35" fmla="*/ 56 h 185"/>
                <a:gd name="T36" fmla="*/ 186 w 189"/>
                <a:gd name="T37" fmla="*/ 70 h 185"/>
                <a:gd name="T38" fmla="*/ 188 w 189"/>
                <a:gd name="T39" fmla="*/ 84 h 185"/>
                <a:gd name="T40" fmla="*/ 187 w 189"/>
                <a:gd name="T41" fmla="*/ 100 h 185"/>
                <a:gd name="T42" fmla="*/ 184 w 189"/>
                <a:gd name="T43" fmla="*/ 115 h 185"/>
                <a:gd name="T44" fmla="*/ 179 w 189"/>
                <a:gd name="T45" fmla="*/ 128 h 185"/>
                <a:gd name="T46" fmla="*/ 171 w 189"/>
                <a:gd name="T47" fmla="*/ 141 h 185"/>
                <a:gd name="T48" fmla="*/ 162 w 189"/>
                <a:gd name="T49" fmla="*/ 153 h 185"/>
                <a:gd name="T50" fmla="*/ 152 w 189"/>
                <a:gd name="T51" fmla="*/ 162 h 185"/>
                <a:gd name="T52" fmla="*/ 139 w 189"/>
                <a:gd name="T53" fmla="*/ 170 h 185"/>
                <a:gd name="T54" fmla="*/ 126 w 189"/>
                <a:gd name="T55" fmla="*/ 177 h 185"/>
                <a:gd name="T56" fmla="*/ 112 w 189"/>
                <a:gd name="T57" fmla="*/ 181 h 185"/>
                <a:gd name="T58" fmla="*/ 97 w 189"/>
                <a:gd name="T59" fmla="*/ 184 h 185"/>
                <a:gd name="T60" fmla="*/ 82 w 189"/>
                <a:gd name="T61" fmla="*/ 184 h 185"/>
                <a:gd name="T62" fmla="*/ 67 w 189"/>
                <a:gd name="T63" fmla="*/ 181 h 185"/>
                <a:gd name="T64" fmla="*/ 52 w 189"/>
                <a:gd name="T65" fmla="*/ 177 h 185"/>
                <a:gd name="T66" fmla="*/ 40 w 189"/>
                <a:gd name="T67" fmla="*/ 170 h 185"/>
                <a:gd name="T68" fmla="*/ 29 w 189"/>
                <a:gd name="T69" fmla="*/ 161 h 185"/>
                <a:gd name="T70" fmla="*/ 19 w 189"/>
                <a:gd name="T71" fmla="*/ 151 h 185"/>
                <a:gd name="T72" fmla="*/ 11 w 189"/>
                <a:gd name="T73" fmla="*/ 140 h 185"/>
                <a:gd name="T74" fmla="*/ 5 w 189"/>
                <a:gd name="T75" fmla="*/ 127 h 185"/>
                <a:gd name="T76" fmla="*/ 1 w 189"/>
                <a:gd name="T77" fmla="*/ 113 h 185"/>
                <a:gd name="T78" fmla="*/ 0 w 189"/>
                <a:gd name="T79" fmla="*/ 99 h 185"/>
                <a:gd name="T80" fmla="*/ 0 w 189"/>
                <a:gd name="T81" fmla="*/ 84 h 1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9" h="185">
                  <a:moveTo>
                    <a:pt x="0" y="83"/>
                  </a:moveTo>
                  <a:lnTo>
                    <a:pt x="4" y="69"/>
                  </a:lnTo>
                  <a:lnTo>
                    <a:pt x="9" y="55"/>
                  </a:lnTo>
                  <a:lnTo>
                    <a:pt x="17" y="42"/>
                  </a:lnTo>
                  <a:lnTo>
                    <a:pt x="25" y="31"/>
                  </a:lnTo>
                  <a:lnTo>
                    <a:pt x="37" y="21"/>
                  </a:lnTo>
                  <a:lnTo>
                    <a:pt x="49" y="13"/>
                  </a:lnTo>
                  <a:lnTo>
                    <a:pt x="62" y="6"/>
                  </a:lnTo>
                  <a:lnTo>
                    <a:pt x="76" y="2"/>
                  </a:lnTo>
                  <a:lnTo>
                    <a:pt x="90" y="0"/>
                  </a:lnTo>
                  <a:lnTo>
                    <a:pt x="106" y="0"/>
                  </a:lnTo>
                  <a:lnTo>
                    <a:pt x="121" y="2"/>
                  </a:lnTo>
                  <a:lnTo>
                    <a:pt x="135" y="7"/>
                  </a:lnTo>
                  <a:lnTo>
                    <a:pt x="147" y="14"/>
                  </a:lnTo>
                  <a:lnTo>
                    <a:pt x="159" y="22"/>
                  </a:lnTo>
                  <a:lnTo>
                    <a:pt x="169" y="32"/>
                  </a:lnTo>
                  <a:lnTo>
                    <a:pt x="176" y="44"/>
                  </a:lnTo>
                  <a:lnTo>
                    <a:pt x="182" y="56"/>
                  </a:lnTo>
                  <a:lnTo>
                    <a:pt x="186" y="70"/>
                  </a:lnTo>
                  <a:lnTo>
                    <a:pt x="188" y="84"/>
                  </a:lnTo>
                  <a:lnTo>
                    <a:pt x="187" y="100"/>
                  </a:lnTo>
                  <a:lnTo>
                    <a:pt x="184" y="115"/>
                  </a:lnTo>
                  <a:lnTo>
                    <a:pt x="179" y="128"/>
                  </a:lnTo>
                  <a:lnTo>
                    <a:pt x="171" y="141"/>
                  </a:lnTo>
                  <a:lnTo>
                    <a:pt x="162" y="153"/>
                  </a:lnTo>
                  <a:lnTo>
                    <a:pt x="152" y="162"/>
                  </a:lnTo>
                  <a:lnTo>
                    <a:pt x="139" y="170"/>
                  </a:lnTo>
                  <a:lnTo>
                    <a:pt x="126" y="177"/>
                  </a:lnTo>
                  <a:lnTo>
                    <a:pt x="112" y="181"/>
                  </a:lnTo>
                  <a:lnTo>
                    <a:pt x="97" y="184"/>
                  </a:lnTo>
                  <a:lnTo>
                    <a:pt x="82" y="184"/>
                  </a:lnTo>
                  <a:lnTo>
                    <a:pt x="67" y="181"/>
                  </a:lnTo>
                  <a:lnTo>
                    <a:pt x="52" y="177"/>
                  </a:lnTo>
                  <a:lnTo>
                    <a:pt x="40" y="170"/>
                  </a:lnTo>
                  <a:lnTo>
                    <a:pt x="29" y="161"/>
                  </a:lnTo>
                  <a:lnTo>
                    <a:pt x="19" y="151"/>
                  </a:lnTo>
                  <a:lnTo>
                    <a:pt x="11" y="140"/>
                  </a:lnTo>
                  <a:lnTo>
                    <a:pt x="5" y="127"/>
                  </a:lnTo>
                  <a:lnTo>
                    <a:pt x="1" y="113"/>
                  </a:lnTo>
                  <a:lnTo>
                    <a:pt x="0" y="99"/>
                  </a:lnTo>
                  <a:lnTo>
                    <a:pt x="0" y="84"/>
                  </a:lnTo>
                </a:path>
              </a:pathLst>
            </a:custGeom>
            <a:noFill/>
            <a:ln w="254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76" name="Freeform 31"/>
            <p:cNvSpPr>
              <a:spLocks/>
            </p:cNvSpPr>
            <p:nvPr/>
          </p:nvSpPr>
          <p:spPr bwMode="gray">
            <a:xfrm>
              <a:off x="3937" y="2085"/>
              <a:ext cx="1348" cy="1325"/>
            </a:xfrm>
            <a:custGeom>
              <a:avLst/>
              <a:gdLst>
                <a:gd name="T0" fmla="*/ 5 w 1348"/>
                <a:gd name="T1" fmla="*/ 604 h 1325"/>
                <a:gd name="T2" fmla="*/ 28 w 1348"/>
                <a:gd name="T3" fmla="*/ 498 h 1325"/>
                <a:gd name="T4" fmla="*/ 66 w 1348"/>
                <a:gd name="T5" fmla="*/ 398 h 1325"/>
                <a:gd name="T6" fmla="*/ 120 w 1348"/>
                <a:gd name="T7" fmla="*/ 306 h 1325"/>
                <a:gd name="T8" fmla="*/ 186 w 1348"/>
                <a:gd name="T9" fmla="*/ 225 h 1325"/>
                <a:gd name="T10" fmla="*/ 262 w 1348"/>
                <a:gd name="T11" fmla="*/ 153 h 1325"/>
                <a:gd name="T12" fmla="*/ 349 w 1348"/>
                <a:gd name="T13" fmla="*/ 94 h 1325"/>
                <a:gd name="T14" fmla="*/ 443 w 1348"/>
                <a:gd name="T15" fmla="*/ 47 h 1325"/>
                <a:gd name="T16" fmla="*/ 544 w 1348"/>
                <a:gd name="T17" fmla="*/ 16 h 1325"/>
                <a:gd name="T18" fmla="*/ 651 w 1348"/>
                <a:gd name="T19" fmla="*/ 0 h 1325"/>
                <a:gd name="T20" fmla="*/ 760 w 1348"/>
                <a:gd name="T21" fmla="*/ 0 h 1325"/>
                <a:gd name="T22" fmla="*/ 868 w 1348"/>
                <a:gd name="T23" fmla="*/ 18 h 1325"/>
                <a:gd name="T24" fmla="*/ 967 w 1348"/>
                <a:gd name="T25" fmla="*/ 52 h 1325"/>
                <a:gd name="T26" fmla="*/ 1057 w 1348"/>
                <a:gd name="T27" fmla="*/ 100 h 1325"/>
                <a:gd name="T28" fmla="*/ 1138 w 1348"/>
                <a:gd name="T29" fmla="*/ 161 h 1325"/>
                <a:gd name="T30" fmla="*/ 1207 w 1348"/>
                <a:gd name="T31" fmla="*/ 234 h 1325"/>
                <a:gd name="T32" fmla="*/ 1263 w 1348"/>
                <a:gd name="T33" fmla="*/ 317 h 1325"/>
                <a:gd name="T34" fmla="*/ 1306 w 1348"/>
                <a:gd name="T35" fmla="*/ 408 h 1325"/>
                <a:gd name="T36" fmla="*/ 1335 w 1348"/>
                <a:gd name="T37" fmla="*/ 507 h 1325"/>
                <a:gd name="T38" fmla="*/ 1347 w 1348"/>
                <a:gd name="T39" fmla="*/ 611 h 1325"/>
                <a:gd name="T40" fmla="*/ 1341 w 1348"/>
                <a:gd name="T41" fmla="*/ 719 h 1325"/>
                <a:gd name="T42" fmla="*/ 1318 w 1348"/>
                <a:gd name="T43" fmla="*/ 825 h 1325"/>
                <a:gd name="T44" fmla="*/ 1279 w 1348"/>
                <a:gd name="T45" fmla="*/ 925 h 1325"/>
                <a:gd name="T46" fmla="*/ 1226 w 1348"/>
                <a:gd name="T47" fmla="*/ 1016 h 1325"/>
                <a:gd name="T48" fmla="*/ 1161 w 1348"/>
                <a:gd name="T49" fmla="*/ 1098 h 1325"/>
                <a:gd name="T50" fmla="*/ 1084 w 1348"/>
                <a:gd name="T51" fmla="*/ 1169 h 1325"/>
                <a:gd name="T52" fmla="*/ 997 w 1348"/>
                <a:gd name="T53" fmla="*/ 1229 h 1325"/>
                <a:gd name="T54" fmla="*/ 902 w 1348"/>
                <a:gd name="T55" fmla="*/ 1275 h 1325"/>
                <a:gd name="T56" fmla="*/ 801 w 1348"/>
                <a:gd name="T57" fmla="*/ 1307 h 1325"/>
                <a:gd name="T58" fmla="*/ 695 w 1348"/>
                <a:gd name="T59" fmla="*/ 1324 h 1325"/>
                <a:gd name="T60" fmla="*/ 586 w 1348"/>
                <a:gd name="T61" fmla="*/ 1323 h 1325"/>
                <a:gd name="T62" fmla="*/ 478 w 1348"/>
                <a:gd name="T63" fmla="*/ 1305 h 1325"/>
                <a:gd name="T64" fmla="*/ 379 w 1348"/>
                <a:gd name="T65" fmla="*/ 1271 h 1325"/>
                <a:gd name="T66" fmla="*/ 288 w 1348"/>
                <a:gd name="T67" fmla="*/ 1222 h 1325"/>
                <a:gd name="T68" fmla="*/ 208 w 1348"/>
                <a:gd name="T69" fmla="*/ 1161 h 1325"/>
                <a:gd name="T70" fmla="*/ 139 w 1348"/>
                <a:gd name="T71" fmla="*/ 1089 h 1325"/>
                <a:gd name="T72" fmla="*/ 82 w 1348"/>
                <a:gd name="T73" fmla="*/ 1006 h 1325"/>
                <a:gd name="T74" fmla="*/ 39 w 1348"/>
                <a:gd name="T75" fmla="*/ 914 h 1325"/>
                <a:gd name="T76" fmla="*/ 11 w 1348"/>
                <a:gd name="T77" fmla="*/ 816 h 1325"/>
                <a:gd name="T78" fmla="*/ 0 w 1348"/>
                <a:gd name="T79" fmla="*/ 712 h 1325"/>
                <a:gd name="T80" fmla="*/ 5 w 1348"/>
                <a:gd name="T81" fmla="*/ 604 h 1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8" h="1325">
                  <a:moveTo>
                    <a:pt x="5" y="604"/>
                  </a:moveTo>
                  <a:lnTo>
                    <a:pt x="28" y="498"/>
                  </a:lnTo>
                  <a:lnTo>
                    <a:pt x="66" y="398"/>
                  </a:lnTo>
                  <a:lnTo>
                    <a:pt x="120" y="306"/>
                  </a:lnTo>
                  <a:lnTo>
                    <a:pt x="186" y="225"/>
                  </a:lnTo>
                  <a:lnTo>
                    <a:pt x="262" y="153"/>
                  </a:lnTo>
                  <a:lnTo>
                    <a:pt x="349" y="94"/>
                  </a:lnTo>
                  <a:lnTo>
                    <a:pt x="443" y="47"/>
                  </a:lnTo>
                  <a:lnTo>
                    <a:pt x="544" y="16"/>
                  </a:lnTo>
                  <a:lnTo>
                    <a:pt x="651" y="0"/>
                  </a:lnTo>
                  <a:lnTo>
                    <a:pt x="760" y="0"/>
                  </a:lnTo>
                  <a:lnTo>
                    <a:pt x="868" y="18"/>
                  </a:lnTo>
                  <a:lnTo>
                    <a:pt x="967" y="52"/>
                  </a:lnTo>
                  <a:lnTo>
                    <a:pt x="1057" y="100"/>
                  </a:lnTo>
                  <a:lnTo>
                    <a:pt x="1138" y="161"/>
                  </a:lnTo>
                  <a:lnTo>
                    <a:pt x="1207" y="234"/>
                  </a:lnTo>
                  <a:lnTo>
                    <a:pt x="1263" y="317"/>
                  </a:lnTo>
                  <a:lnTo>
                    <a:pt x="1306" y="408"/>
                  </a:lnTo>
                  <a:lnTo>
                    <a:pt x="1335" y="507"/>
                  </a:lnTo>
                  <a:lnTo>
                    <a:pt x="1347" y="611"/>
                  </a:lnTo>
                  <a:lnTo>
                    <a:pt x="1341" y="719"/>
                  </a:lnTo>
                  <a:lnTo>
                    <a:pt x="1318" y="825"/>
                  </a:lnTo>
                  <a:lnTo>
                    <a:pt x="1279" y="925"/>
                  </a:lnTo>
                  <a:lnTo>
                    <a:pt x="1226" y="1016"/>
                  </a:lnTo>
                  <a:lnTo>
                    <a:pt x="1161" y="1098"/>
                  </a:lnTo>
                  <a:lnTo>
                    <a:pt x="1084" y="1169"/>
                  </a:lnTo>
                  <a:lnTo>
                    <a:pt x="997" y="1229"/>
                  </a:lnTo>
                  <a:lnTo>
                    <a:pt x="902" y="1275"/>
                  </a:lnTo>
                  <a:lnTo>
                    <a:pt x="801" y="1307"/>
                  </a:lnTo>
                  <a:lnTo>
                    <a:pt x="695" y="1324"/>
                  </a:lnTo>
                  <a:lnTo>
                    <a:pt x="586" y="1323"/>
                  </a:lnTo>
                  <a:lnTo>
                    <a:pt x="478" y="1305"/>
                  </a:lnTo>
                  <a:lnTo>
                    <a:pt x="379" y="1271"/>
                  </a:lnTo>
                  <a:lnTo>
                    <a:pt x="288" y="1222"/>
                  </a:lnTo>
                  <a:lnTo>
                    <a:pt x="208" y="1161"/>
                  </a:lnTo>
                  <a:lnTo>
                    <a:pt x="139" y="1089"/>
                  </a:lnTo>
                  <a:lnTo>
                    <a:pt x="82" y="1006"/>
                  </a:lnTo>
                  <a:lnTo>
                    <a:pt x="39" y="914"/>
                  </a:lnTo>
                  <a:lnTo>
                    <a:pt x="11" y="816"/>
                  </a:lnTo>
                  <a:lnTo>
                    <a:pt x="0" y="712"/>
                  </a:lnTo>
                  <a:lnTo>
                    <a:pt x="5" y="604"/>
                  </a:lnTo>
                </a:path>
              </a:pathLst>
            </a:custGeom>
            <a:noFill/>
            <a:ln w="254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77" name="Freeform 32"/>
            <p:cNvSpPr>
              <a:spLocks/>
            </p:cNvSpPr>
            <p:nvPr/>
          </p:nvSpPr>
          <p:spPr bwMode="gray">
            <a:xfrm>
              <a:off x="4248" y="2390"/>
              <a:ext cx="726" cy="715"/>
            </a:xfrm>
            <a:custGeom>
              <a:avLst/>
              <a:gdLst>
                <a:gd name="T0" fmla="*/ 3 w 726"/>
                <a:gd name="T1" fmla="*/ 326 h 715"/>
                <a:gd name="T2" fmla="*/ 15 w 726"/>
                <a:gd name="T3" fmla="*/ 268 h 715"/>
                <a:gd name="T4" fmla="*/ 35 w 726"/>
                <a:gd name="T5" fmla="*/ 215 h 715"/>
                <a:gd name="T6" fmla="*/ 64 w 726"/>
                <a:gd name="T7" fmla="*/ 165 h 715"/>
                <a:gd name="T8" fmla="*/ 99 w 726"/>
                <a:gd name="T9" fmla="*/ 121 h 715"/>
                <a:gd name="T10" fmla="*/ 141 w 726"/>
                <a:gd name="T11" fmla="*/ 83 h 715"/>
                <a:gd name="T12" fmla="*/ 187 w 726"/>
                <a:gd name="T13" fmla="*/ 51 h 715"/>
                <a:gd name="T14" fmla="*/ 239 w 726"/>
                <a:gd name="T15" fmla="*/ 26 h 715"/>
                <a:gd name="T16" fmla="*/ 293 w 726"/>
                <a:gd name="T17" fmla="*/ 9 h 715"/>
                <a:gd name="T18" fmla="*/ 350 w 726"/>
                <a:gd name="T19" fmla="*/ 0 h 715"/>
                <a:gd name="T20" fmla="*/ 409 w 726"/>
                <a:gd name="T21" fmla="*/ 0 h 715"/>
                <a:gd name="T22" fmla="*/ 467 w 726"/>
                <a:gd name="T23" fmla="*/ 10 h 715"/>
                <a:gd name="T24" fmla="*/ 520 w 726"/>
                <a:gd name="T25" fmla="*/ 28 h 715"/>
                <a:gd name="T26" fmla="*/ 568 w 726"/>
                <a:gd name="T27" fmla="*/ 54 h 715"/>
                <a:gd name="T28" fmla="*/ 612 w 726"/>
                <a:gd name="T29" fmla="*/ 87 h 715"/>
                <a:gd name="T30" fmla="*/ 649 w 726"/>
                <a:gd name="T31" fmla="*/ 126 h 715"/>
                <a:gd name="T32" fmla="*/ 680 w 726"/>
                <a:gd name="T33" fmla="*/ 171 h 715"/>
                <a:gd name="T34" fmla="*/ 703 w 726"/>
                <a:gd name="T35" fmla="*/ 221 h 715"/>
                <a:gd name="T36" fmla="*/ 718 w 726"/>
                <a:gd name="T37" fmla="*/ 273 h 715"/>
                <a:gd name="T38" fmla="*/ 725 w 726"/>
                <a:gd name="T39" fmla="*/ 329 h 715"/>
                <a:gd name="T40" fmla="*/ 721 w 726"/>
                <a:gd name="T41" fmla="*/ 387 h 715"/>
                <a:gd name="T42" fmla="*/ 709 w 726"/>
                <a:gd name="T43" fmla="*/ 445 h 715"/>
                <a:gd name="T44" fmla="*/ 688 w 726"/>
                <a:gd name="T45" fmla="*/ 499 h 715"/>
                <a:gd name="T46" fmla="*/ 660 w 726"/>
                <a:gd name="T47" fmla="*/ 548 h 715"/>
                <a:gd name="T48" fmla="*/ 624 w 726"/>
                <a:gd name="T49" fmla="*/ 592 h 715"/>
                <a:gd name="T50" fmla="*/ 583 w 726"/>
                <a:gd name="T51" fmla="*/ 631 h 715"/>
                <a:gd name="T52" fmla="*/ 536 w 726"/>
                <a:gd name="T53" fmla="*/ 662 h 715"/>
                <a:gd name="T54" fmla="*/ 485 w 726"/>
                <a:gd name="T55" fmla="*/ 687 h 715"/>
                <a:gd name="T56" fmla="*/ 431 w 726"/>
                <a:gd name="T57" fmla="*/ 704 h 715"/>
                <a:gd name="T58" fmla="*/ 374 w 726"/>
                <a:gd name="T59" fmla="*/ 714 h 715"/>
                <a:gd name="T60" fmla="*/ 315 w 726"/>
                <a:gd name="T61" fmla="*/ 713 h 715"/>
                <a:gd name="T62" fmla="*/ 257 w 726"/>
                <a:gd name="T63" fmla="*/ 704 h 715"/>
                <a:gd name="T64" fmla="*/ 204 w 726"/>
                <a:gd name="T65" fmla="*/ 685 h 715"/>
                <a:gd name="T66" fmla="*/ 155 w 726"/>
                <a:gd name="T67" fmla="*/ 659 h 715"/>
                <a:gd name="T68" fmla="*/ 112 w 726"/>
                <a:gd name="T69" fmla="*/ 626 h 715"/>
                <a:gd name="T70" fmla="*/ 75 w 726"/>
                <a:gd name="T71" fmla="*/ 587 h 715"/>
                <a:gd name="T72" fmla="*/ 44 w 726"/>
                <a:gd name="T73" fmla="*/ 542 h 715"/>
                <a:gd name="T74" fmla="*/ 21 w 726"/>
                <a:gd name="T75" fmla="*/ 493 h 715"/>
                <a:gd name="T76" fmla="*/ 6 w 726"/>
                <a:gd name="T77" fmla="*/ 440 h 715"/>
                <a:gd name="T78" fmla="*/ 0 w 726"/>
                <a:gd name="T79" fmla="*/ 384 h 715"/>
                <a:gd name="T80" fmla="*/ 3 w 726"/>
                <a:gd name="T81" fmla="*/ 326 h 7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26" h="715">
                  <a:moveTo>
                    <a:pt x="3" y="326"/>
                  </a:moveTo>
                  <a:lnTo>
                    <a:pt x="15" y="268"/>
                  </a:lnTo>
                  <a:lnTo>
                    <a:pt x="35" y="215"/>
                  </a:lnTo>
                  <a:lnTo>
                    <a:pt x="64" y="165"/>
                  </a:lnTo>
                  <a:lnTo>
                    <a:pt x="99" y="121"/>
                  </a:lnTo>
                  <a:lnTo>
                    <a:pt x="141" y="83"/>
                  </a:lnTo>
                  <a:lnTo>
                    <a:pt x="187" y="51"/>
                  </a:lnTo>
                  <a:lnTo>
                    <a:pt x="239" y="26"/>
                  </a:lnTo>
                  <a:lnTo>
                    <a:pt x="293" y="9"/>
                  </a:lnTo>
                  <a:lnTo>
                    <a:pt x="350" y="0"/>
                  </a:lnTo>
                  <a:lnTo>
                    <a:pt x="409" y="0"/>
                  </a:lnTo>
                  <a:lnTo>
                    <a:pt x="467" y="10"/>
                  </a:lnTo>
                  <a:lnTo>
                    <a:pt x="520" y="28"/>
                  </a:lnTo>
                  <a:lnTo>
                    <a:pt x="568" y="54"/>
                  </a:lnTo>
                  <a:lnTo>
                    <a:pt x="612" y="87"/>
                  </a:lnTo>
                  <a:lnTo>
                    <a:pt x="649" y="126"/>
                  </a:lnTo>
                  <a:lnTo>
                    <a:pt x="680" y="171"/>
                  </a:lnTo>
                  <a:lnTo>
                    <a:pt x="703" y="221"/>
                  </a:lnTo>
                  <a:lnTo>
                    <a:pt x="718" y="273"/>
                  </a:lnTo>
                  <a:lnTo>
                    <a:pt x="725" y="329"/>
                  </a:lnTo>
                  <a:lnTo>
                    <a:pt x="721" y="387"/>
                  </a:lnTo>
                  <a:lnTo>
                    <a:pt x="709" y="445"/>
                  </a:lnTo>
                  <a:lnTo>
                    <a:pt x="688" y="499"/>
                  </a:lnTo>
                  <a:lnTo>
                    <a:pt x="660" y="548"/>
                  </a:lnTo>
                  <a:lnTo>
                    <a:pt x="624" y="592"/>
                  </a:lnTo>
                  <a:lnTo>
                    <a:pt x="583" y="631"/>
                  </a:lnTo>
                  <a:lnTo>
                    <a:pt x="536" y="662"/>
                  </a:lnTo>
                  <a:lnTo>
                    <a:pt x="485" y="687"/>
                  </a:lnTo>
                  <a:lnTo>
                    <a:pt x="431" y="704"/>
                  </a:lnTo>
                  <a:lnTo>
                    <a:pt x="374" y="714"/>
                  </a:lnTo>
                  <a:lnTo>
                    <a:pt x="315" y="713"/>
                  </a:lnTo>
                  <a:lnTo>
                    <a:pt x="257" y="704"/>
                  </a:lnTo>
                  <a:lnTo>
                    <a:pt x="204" y="685"/>
                  </a:lnTo>
                  <a:lnTo>
                    <a:pt x="155" y="659"/>
                  </a:lnTo>
                  <a:lnTo>
                    <a:pt x="112" y="626"/>
                  </a:lnTo>
                  <a:lnTo>
                    <a:pt x="75" y="587"/>
                  </a:lnTo>
                  <a:lnTo>
                    <a:pt x="44" y="542"/>
                  </a:lnTo>
                  <a:lnTo>
                    <a:pt x="21" y="493"/>
                  </a:lnTo>
                  <a:lnTo>
                    <a:pt x="6" y="440"/>
                  </a:lnTo>
                  <a:lnTo>
                    <a:pt x="0" y="384"/>
                  </a:lnTo>
                  <a:lnTo>
                    <a:pt x="3" y="326"/>
                  </a:lnTo>
                </a:path>
              </a:pathLst>
            </a:custGeom>
            <a:noFill/>
            <a:ln w="508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78" name="Freeform 33"/>
            <p:cNvSpPr>
              <a:spLocks/>
            </p:cNvSpPr>
            <p:nvPr/>
          </p:nvSpPr>
          <p:spPr bwMode="gray">
            <a:xfrm>
              <a:off x="3938" y="2085"/>
              <a:ext cx="1348" cy="1323"/>
            </a:xfrm>
            <a:custGeom>
              <a:avLst/>
              <a:gdLst>
                <a:gd name="T0" fmla="*/ 5 w 1348"/>
                <a:gd name="T1" fmla="*/ 603 h 1323"/>
                <a:gd name="T2" fmla="*/ 28 w 1348"/>
                <a:gd name="T3" fmla="*/ 496 h 1323"/>
                <a:gd name="T4" fmla="*/ 67 w 1348"/>
                <a:gd name="T5" fmla="*/ 397 h 1323"/>
                <a:gd name="T6" fmla="*/ 120 w 1348"/>
                <a:gd name="T7" fmla="*/ 306 h 1323"/>
                <a:gd name="T8" fmla="*/ 185 w 1348"/>
                <a:gd name="T9" fmla="*/ 224 h 1323"/>
                <a:gd name="T10" fmla="*/ 262 w 1348"/>
                <a:gd name="T11" fmla="*/ 153 h 1323"/>
                <a:gd name="T12" fmla="*/ 349 w 1348"/>
                <a:gd name="T13" fmla="*/ 94 h 1323"/>
                <a:gd name="T14" fmla="*/ 444 w 1348"/>
                <a:gd name="T15" fmla="*/ 47 h 1323"/>
                <a:gd name="T16" fmla="*/ 545 w 1348"/>
                <a:gd name="T17" fmla="*/ 16 h 1323"/>
                <a:gd name="T18" fmla="*/ 651 w 1348"/>
                <a:gd name="T19" fmla="*/ 0 h 1323"/>
                <a:gd name="T20" fmla="*/ 760 w 1348"/>
                <a:gd name="T21" fmla="*/ 0 h 1323"/>
                <a:gd name="T22" fmla="*/ 868 w 1348"/>
                <a:gd name="T23" fmla="*/ 18 h 1323"/>
                <a:gd name="T24" fmla="*/ 967 w 1348"/>
                <a:gd name="T25" fmla="*/ 51 h 1323"/>
                <a:gd name="T26" fmla="*/ 1058 w 1348"/>
                <a:gd name="T27" fmla="*/ 100 h 1323"/>
                <a:gd name="T28" fmla="*/ 1138 w 1348"/>
                <a:gd name="T29" fmla="*/ 161 h 1323"/>
                <a:gd name="T30" fmla="*/ 1207 w 1348"/>
                <a:gd name="T31" fmla="*/ 233 h 1323"/>
                <a:gd name="T32" fmla="*/ 1264 w 1348"/>
                <a:gd name="T33" fmla="*/ 316 h 1323"/>
                <a:gd name="T34" fmla="*/ 1307 w 1348"/>
                <a:gd name="T35" fmla="*/ 408 h 1323"/>
                <a:gd name="T36" fmla="*/ 1335 w 1348"/>
                <a:gd name="T37" fmla="*/ 506 h 1323"/>
                <a:gd name="T38" fmla="*/ 1347 w 1348"/>
                <a:gd name="T39" fmla="*/ 609 h 1323"/>
                <a:gd name="T40" fmla="*/ 1341 w 1348"/>
                <a:gd name="T41" fmla="*/ 717 h 1323"/>
                <a:gd name="T42" fmla="*/ 1318 w 1348"/>
                <a:gd name="T43" fmla="*/ 824 h 1323"/>
                <a:gd name="T44" fmla="*/ 1280 w 1348"/>
                <a:gd name="T45" fmla="*/ 923 h 1323"/>
                <a:gd name="T46" fmla="*/ 1226 w 1348"/>
                <a:gd name="T47" fmla="*/ 1015 h 1323"/>
                <a:gd name="T48" fmla="*/ 1160 w 1348"/>
                <a:gd name="T49" fmla="*/ 1097 h 1323"/>
                <a:gd name="T50" fmla="*/ 1084 w 1348"/>
                <a:gd name="T51" fmla="*/ 1168 h 1323"/>
                <a:gd name="T52" fmla="*/ 997 w 1348"/>
                <a:gd name="T53" fmla="*/ 1227 h 1323"/>
                <a:gd name="T54" fmla="*/ 903 w 1348"/>
                <a:gd name="T55" fmla="*/ 1273 h 1323"/>
                <a:gd name="T56" fmla="*/ 802 w 1348"/>
                <a:gd name="T57" fmla="*/ 1305 h 1323"/>
                <a:gd name="T58" fmla="*/ 695 w 1348"/>
                <a:gd name="T59" fmla="*/ 1322 h 1323"/>
                <a:gd name="T60" fmla="*/ 586 w 1348"/>
                <a:gd name="T61" fmla="*/ 1320 h 1323"/>
                <a:gd name="T62" fmla="*/ 479 w 1348"/>
                <a:gd name="T63" fmla="*/ 1303 h 1323"/>
                <a:gd name="T64" fmla="*/ 380 w 1348"/>
                <a:gd name="T65" fmla="*/ 1269 h 1323"/>
                <a:gd name="T66" fmla="*/ 289 w 1348"/>
                <a:gd name="T67" fmla="*/ 1221 h 1323"/>
                <a:gd name="T68" fmla="*/ 208 w 1348"/>
                <a:gd name="T69" fmla="*/ 1159 h 1323"/>
                <a:gd name="T70" fmla="*/ 139 w 1348"/>
                <a:gd name="T71" fmla="*/ 1087 h 1323"/>
                <a:gd name="T72" fmla="*/ 83 w 1348"/>
                <a:gd name="T73" fmla="*/ 1004 h 1323"/>
                <a:gd name="T74" fmla="*/ 40 w 1348"/>
                <a:gd name="T75" fmla="*/ 913 h 1323"/>
                <a:gd name="T76" fmla="*/ 11 w 1348"/>
                <a:gd name="T77" fmla="*/ 815 h 1323"/>
                <a:gd name="T78" fmla="*/ 0 w 1348"/>
                <a:gd name="T79" fmla="*/ 711 h 1323"/>
                <a:gd name="T80" fmla="*/ 5 w 1348"/>
                <a:gd name="T81" fmla="*/ 604 h 13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8" h="1323">
                  <a:moveTo>
                    <a:pt x="5" y="603"/>
                  </a:moveTo>
                  <a:lnTo>
                    <a:pt x="28" y="496"/>
                  </a:lnTo>
                  <a:lnTo>
                    <a:pt x="67" y="397"/>
                  </a:lnTo>
                  <a:lnTo>
                    <a:pt x="120" y="306"/>
                  </a:lnTo>
                  <a:lnTo>
                    <a:pt x="185" y="224"/>
                  </a:lnTo>
                  <a:lnTo>
                    <a:pt x="262" y="153"/>
                  </a:lnTo>
                  <a:lnTo>
                    <a:pt x="349" y="94"/>
                  </a:lnTo>
                  <a:lnTo>
                    <a:pt x="444" y="47"/>
                  </a:lnTo>
                  <a:lnTo>
                    <a:pt x="545" y="16"/>
                  </a:lnTo>
                  <a:lnTo>
                    <a:pt x="651" y="0"/>
                  </a:lnTo>
                  <a:lnTo>
                    <a:pt x="760" y="0"/>
                  </a:lnTo>
                  <a:lnTo>
                    <a:pt x="868" y="18"/>
                  </a:lnTo>
                  <a:lnTo>
                    <a:pt x="967" y="51"/>
                  </a:lnTo>
                  <a:lnTo>
                    <a:pt x="1058" y="100"/>
                  </a:lnTo>
                  <a:lnTo>
                    <a:pt x="1138" y="161"/>
                  </a:lnTo>
                  <a:lnTo>
                    <a:pt x="1207" y="233"/>
                  </a:lnTo>
                  <a:lnTo>
                    <a:pt x="1264" y="316"/>
                  </a:lnTo>
                  <a:lnTo>
                    <a:pt x="1307" y="408"/>
                  </a:lnTo>
                  <a:lnTo>
                    <a:pt x="1335" y="506"/>
                  </a:lnTo>
                  <a:lnTo>
                    <a:pt x="1347" y="609"/>
                  </a:lnTo>
                  <a:lnTo>
                    <a:pt x="1341" y="717"/>
                  </a:lnTo>
                  <a:lnTo>
                    <a:pt x="1318" y="824"/>
                  </a:lnTo>
                  <a:lnTo>
                    <a:pt x="1280" y="923"/>
                  </a:lnTo>
                  <a:lnTo>
                    <a:pt x="1226" y="1015"/>
                  </a:lnTo>
                  <a:lnTo>
                    <a:pt x="1160" y="1097"/>
                  </a:lnTo>
                  <a:lnTo>
                    <a:pt x="1084" y="1168"/>
                  </a:lnTo>
                  <a:lnTo>
                    <a:pt x="997" y="1227"/>
                  </a:lnTo>
                  <a:lnTo>
                    <a:pt x="903" y="1273"/>
                  </a:lnTo>
                  <a:lnTo>
                    <a:pt x="802" y="1305"/>
                  </a:lnTo>
                  <a:lnTo>
                    <a:pt x="695" y="1322"/>
                  </a:lnTo>
                  <a:lnTo>
                    <a:pt x="586" y="1320"/>
                  </a:lnTo>
                  <a:lnTo>
                    <a:pt x="479" y="1303"/>
                  </a:lnTo>
                  <a:lnTo>
                    <a:pt x="380" y="1269"/>
                  </a:lnTo>
                  <a:lnTo>
                    <a:pt x="289" y="1221"/>
                  </a:lnTo>
                  <a:lnTo>
                    <a:pt x="208" y="1159"/>
                  </a:lnTo>
                  <a:lnTo>
                    <a:pt x="139" y="1087"/>
                  </a:lnTo>
                  <a:lnTo>
                    <a:pt x="83" y="1004"/>
                  </a:lnTo>
                  <a:lnTo>
                    <a:pt x="40" y="913"/>
                  </a:lnTo>
                  <a:lnTo>
                    <a:pt x="11" y="815"/>
                  </a:lnTo>
                  <a:lnTo>
                    <a:pt x="0" y="711"/>
                  </a:lnTo>
                  <a:lnTo>
                    <a:pt x="5" y="604"/>
                  </a:lnTo>
                </a:path>
              </a:pathLst>
            </a:custGeom>
            <a:noFill/>
            <a:ln w="508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79" name="Freeform 34"/>
            <p:cNvSpPr>
              <a:spLocks/>
            </p:cNvSpPr>
            <p:nvPr/>
          </p:nvSpPr>
          <p:spPr bwMode="gray">
            <a:xfrm>
              <a:off x="3938" y="2085"/>
              <a:ext cx="1348" cy="1323"/>
            </a:xfrm>
            <a:custGeom>
              <a:avLst/>
              <a:gdLst>
                <a:gd name="T0" fmla="*/ 5 w 1348"/>
                <a:gd name="T1" fmla="*/ 603 h 1323"/>
                <a:gd name="T2" fmla="*/ 28 w 1348"/>
                <a:gd name="T3" fmla="*/ 496 h 1323"/>
                <a:gd name="T4" fmla="*/ 67 w 1348"/>
                <a:gd name="T5" fmla="*/ 397 h 1323"/>
                <a:gd name="T6" fmla="*/ 120 w 1348"/>
                <a:gd name="T7" fmla="*/ 306 h 1323"/>
                <a:gd name="T8" fmla="*/ 185 w 1348"/>
                <a:gd name="T9" fmla="*/ 224 h 1323"/>
                <a:gd name="T10" fmla="*/ 262 w 1348"/>
                <a:gd name="T11" fmla="*/ 153 h 1323"/>
                <a:gd name="T12" fmla="*/ 349 w 1348"/>
                <a:gd name="T13" fmla="*/ 94 h 1323"/>
                <a:gd name="T14" fmla="*/ 444 w 1348"/>
                <a:gd name="T15" fmla="*/ 47 h 1323"/>
                <a:gd name="T16" fmla="*/ 545 w 1348"/>
                <a:gd name="T17" fmla="*/ 16 h 1323"/>
                <a:gd name="T18" fmla="*/ 651 w 1348"/>
                <a:gd name="T19" fmla="*/ 0 h 1323"/>
                <a:gd name="T20" fmla="*/ 760 w 1348"/>
                <a:gd name="T21" fmla="*/ 0 h 1323"/>
                <a:gd name="T22" fmla="*/ 868 w 1348"/>
                <a:gd name="T23" fmla="*/ 18 h 1323"/>
                <a:gd name="T24" fmla="*/ 967 w 1348"/>
                <a:gd name="T25" fmla="*/ 51 h 1323"/>
                <a:gd name="T26" fmla="*/ 1058 w 1348"/>
                <a:gd name="T27" fmla="*/ 100 h 1323"/>
                <a:gd name="T28" fmla="*/ 1138 w 1348"/>
                <a:gd name="T29" fmla="*/ 161 h 1323"/>
                <a:gd name="T30" fmla="*/ 1207 w 1348"/>
                <a:gd name="T31" fmla="*/ 233 h 1323"/>
                <a:gd name="T32" fmla="*/ 1264 w 1348"/>
                <a:gd name="T33" fmla="*/ 316 h 1323"/>
                <a:gd name="T34" fmla="*/ 1307 w 1348"/>
                <a:gd name="T35" fmla="*/ 408 h 1323"/>
                <a:gd name="T36" fmla="*/ 1335 w 1348"/>
                <a:gd name="T37" fmla="*/ 506 h 1323"/>
                <a:gd name="T38" fmla="*/ 1347 w 1348"/>
                <a:gd name="T39" fmla="*/ 609 h 1323"/>
                <a:gd name="T40" fmla="*/ 1341 w 1348"/>
                <a:gd name="T41" fmla="*/ 717 h 1323"/>
                <a:gd name="T42" fmla="*/ 1318 w 1348"/>
                <a:gd name="T43" fmla="*/ 824 h 1323"/>
                <a:gd name="T44" fmla="*/ 1280 w 1348"/>
                <a:gd name="T45" fmla="*/ 923 h 1323"/>
                <a:gd name="T46" fmla="*/ 1226 w 1348"/>
                <a:gd name="T47" fmla="*/ 1015 h 1323"/>
                <a:gd name="T48" fmla="*/ 1160 w 1348"/>
                <a:gd name="T49" fmla="*/ 1097 h 1323"/>
                <a:gd name="T50" fmla="*/ 1084 w 1348"/>
                <a:gd name="T51" fmla="*/ 1168 h 1323"/>
                <a:gd name="T52" fmla="*/ 997 w 1348"/>
                <a:gd name="T53" fmla="*/ 1227 h 1323"/>
                <a:gd name="T54" fmla="*/ 903 w 1348"/>
                <a:gd name="T55" fmla="*/ 1273 h 1323"/>
                <a:gd name="T56" fmla="*/ 802 w 1348"/>
                <a:gd name="T57" fmla="*/ 1305 h 1323"/>
                <a:gd name="T58" fmla="*/ 695 w 1348"/>
                <a:gd name="T59" fmla="*/ 1322 h 1323"/>
                <a:gd name="T60" fmla="*/ 586 w 1348"/>
                <a:gd name="T61" fmla="*/ 1320 h 1323"/>
                <a:gd name="T62" fmla="*/ 479 w 1348"/>
                <a:gd name="T63" fmla="*/ 1303 h 1323"/>
                <a:gd name="T64" fmla="*/ 380 w 1348"/>
                <a:gd name="T65" fmla="*/ 1269 h 1323"/>
                <a:gd name="T66" fmla="*/ 289 w 1348"/>
                <a:gd name="T67" fmla="*/ 1221 h 1323"/>
                <a:gd name="T68" fmla="*/ 208 w 1348"/>
                <a:gd name="T69" fmla="*/ 1159 h 1323"/>
                <a:gd name="T70" fmla="*/ 139 w 1348"/>
                <a:gd name="T71" fmla="*/ 1087 h 1323"/>
                <a:gd name="T72" fmla="*/ 83 w 1348"/>
                <a:gd name="T73" fmla="*/ 1004 h 1323"/>
                <a:gd name="T74" fmla="*/ 40 w 1348"/>
                <a:gd name="T75" fmla="*/ 913 h 1323"/>
                <a:gd name="T76" fmla="*/ 11 w 1348"/>
                <a:gd name="T77" fmla="*/ 815 h 1323"/>
                <a:gd name="T78" fmla="*/ 0 w 1348"/>
                <a:gd name="T79" fmla="*/ 711 h 1323"/>
                <a:gd name="T80" fmla="*/ 5 w 1348"/>
                <a:gd name="T81" fmla="*/ 604 h 13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8" h="1323">
                  <a:moveTo>
                    <a:pt x="5" y="603"/>
                  </a:moveTo>
                  <a:lnTo>
                    <a:pt x="28" y="496"/>
                  </a:lnTo>
                  <a:lnTo>
                    <a:pt x="67" y="397"/>
                  </a:lnTo>
                  <a:lnTo>
                    <a:pt x="120" y="306"/>
                  </a:lnTo>
                  <a:lnTo>
                    <a:pt x="185" y="224"/>
                  </a:lnTo>
                  <a:lnTo>
                    <a:pt x="262" y="153"/>
                  </a:lnTo>
                  <a:lnTo>
                    <a:pt x="349" y="94"/>
                  </a:lnTo>
                  <a:lnTo>
                    <a:pt x="444" y="47"/>
                  </a:lnTo>
                  <a:lnTo>
                    <a:pt x="545" y="16"/>
                  </a:lnTo>
                  <a:lnTo>
                    <a:pt x="651" y="0"/>
                  </a:lnTo>
                  <a:lnTo>
                    <a:pt x="760" y="0"/>
                  </a:lnTo>
                  <a:lnTo>
                    <a:pt x="868" y="18"/>
                  </a:lnTo>
                  <a:lnTo>
                    <a:pt x="967" y="51"/>
                  </a:lnTo>
                  <a:lnTo>
                    <a:pt x="1058" y="100"/>
                  </a:lnTo>
                  <a:lnTo>
                    <a:pt x="1138" y="161"/>
                  </a:lnTo>
                  <a:lnTo>
                    <a:pt x="1207" y="233"/>
                  </a:lnTo>
                  <a:lnTo>
                    <a:pt x="1264" y="316"/>
                  </a:lnTo>
                  <a:lnTo>
                    <a:pt x="1307" y="408"/>
                  </a:lnTo>
                  <a:lnTo>
                    <a:pt x="1335" y="506"/>
                  </a:lnTo>
                  <a:lnTo>
                    <a:pt x="1347" y="609"/>
                  </a:lnTo>
                  <a:lnTo>
                    <a:pt x="1341" y="717"/>
                  </a:lnTo>
                  <a:lnTo>
                    <a:pt x="1318" y="824"/>
                  </a:lnTo>
                  <a:lnTo>
                    <a:pt x="1280" y="923"/>
                  </a:lnTo>
                  <a:lnTo>
                    <a:pt x="1226" y="1015"/>
                  </a:lnTo>
                  <a:lnTo>
                    <a:pt x="1160" y="1097"/>
                  </a:lnTo>
                  <a:lnTo>
                    <a:pt x="1084" y="1168"/>
                  </a:lnTo>
                  <a:lnTo>
                    <a:pt x="997" y="1227"/>
                  </a:lnTo>
                  <a:lnTo>
                    <a:pt x="903" y="1273"/>
                  </a:lnTo>
                  <a:lnTo>
                    <a:pt x="802" y="1305"/>
                  </a:lnTo>
                  <a:lnTo>
                    <a:pt x="695" y="1322"/>
                  </a:lnTo>
                  <a:lnTo>
                    <a:pt x="586" y="1320"/>
                  </a:lnTo>
                  <a:lnTo>
                    <a:pt x="479" y="1303"/>
                  </a:lnTo>
                  <a:lnTo>
                    <a:pt x="380" y="1269"/>
                  </a:lnTo>
                  <a:lnTo>
                    <a:pt x="289" y="1221"/>
                  </a:lnTo>
                  <a:lnTo>
                    <a:pt x="208" y="1159"/>
                  </a:lnTo>
                  <a:lnTo>
                    <a:pt x="139" y="1087"/>
                  </a:lnTo>
                  <a:lnTo>
                    <a:pt x="83" y="1004"/>
                  </a:lnTo>
                  <a:lnTo>
                    <a:pt x="40" y="913"/>
                  </a:lnTo>
                  <a:lnTo>
                    <a:pt x="11" y="815"/>
                  </a:lnTo>
                  <a:lnTo>
                    <a:pt x="0" y="711"/>
                  </a:lnTo>
                  <a:lnTo>
                    <a:pt x="5" y="604"/>
                  </a:lnTo>
                </a:path>
              </a:pathLst>
            </a:custGeom>
            <a:noFill/>
            <a:ln w="254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0" name="Freeform 35"/>
            <p:cNvSpPr>
              <a:spLocks/>
            </p:cNvSpPr>
            <p:nvPr/>
          </p:nvSpPr>
          <p:spPr bwMode="gray">
            <a:xfrm>
              <a:off x="4248" y="2390"/>
              <a:ext cx="726" cy="715"/>
            </a:xfrm>
            <a:custGeom>
              <a:avLst/>
              <a:gdLst>
                <a:gd name="T0" fmla="*/ 3 w 726"/>
                <a:gd name="T1" fmla="*/ 326 h 715"/>
                <a:gd name="T2" fmla="*/ 15 w 726"/>
                <a:gd name="T3" fmla="*/ 268 h 715"/>
                <a:gd name="T4" fmla="*/ 35 w 726"/>
                <a:gd name="T5" fmla="*/ 215 h 715"/>
                <a:gd name="T6" fmla="*/ 64 w 726"/>
                <a:gd name="T7" fmla="*/ 165 h 715"/>
                <a:gd name="T8" fmla="*/ 99 w 726"/>
                <a:gd name="T9" fmla="*/ 121 h 715"/>
                <a:gd name="T10" fmla="*/ 141 w 726"/>
                <a:gd name="T11" fmla="*/ 83 h 715"/>
                <a:gd name="T12" fmla="*/ 187 w 726"/>
                <a:gd name="T13" fmla="*/ 51 h 715"/>
                <a:gd name="T14" fmla="*/ 239 w 726"/>
                <a:gd name="T15" fmla="*/ 26 h 715"/>
                <a:gd name="T16" fmla="*/ 293 w 726"/>
                <a:gd name="T17" fmla="*/ 9 h 715"/>
                <a:gd name="T18" fmla="*/ 350 w 726"/>
                <a:gd name="T19" fmla="*/ 0 h 715"/>
                <a:gd name="T20" fmla="*/ 409 w 726"/>
                <a:gd name="T21" fmla="*/ 0 h 715"/>
                <a:gd name="T22" fmla="*/ 467 w 726"/>
                <a:gd name="T23" fmla="*/ 10 h 715"/>
                <a:gd name="T24" fmla="*/ 520 w 726"/>
                <a:gd name="T25" fmla="*/ 28 h 715"/>
                <a:gd name="T26" fmla="*/ 568 w 726"/>
                <a:gd name="T27" fmla="*/ 54 h 715"/>
                <a:gd name="T28" fmla="*/ 612 w 726"/>
                <a:gd name="T29" fmla="*/ 87 h 715"/>
                <a:gd name="T30" fmla="*/ 649 w 726"/>
                <a:gd name="T31" fmla="*/ 126 h 715"/>
                <a:gd name="T32" fmla="*/ 680 w 726"/>
                <a:gd name="T33" fmla="*/ 171 h 715"/>
                <a:gd name="T34" fmla="*/ 703 w 726"/>
                <a:gd name="T35" fmla="*/ 221 h 715"/>
                <a:gd name="T36" fmla="*/ 718 w 726"/>
                <a:gd name="T37" fmla="*/ 273 h 715"/>
                <a:gd name="T38" fmla="*/ 725 w 726"/>
                <a:gd name="T39" fmla="*/ 329 h 715"/>
                <a:gd name="T40" fmla="*/ 721 w 726"/>
                <a:gd name="T41" fmla="*/ 387 h 715"/>
                <a:gd name="T42" fmla="*/ 709 w 726"/>
                <a:gd name="T43" fmla="*/ 445 h 715"/>
                <a:gd name="T44" fmla="*/ 688 w 726"/>
                <a:gd name="T45" fmla="*/ 499 h 715"/>
                <a:gd name="T46" fmla="*/ 660 w 726"/>
                <a:gd name="T47" fmla="*/ 548 h 715"/>
                <a:gd name="T48" fmla="*/ 624 w 726"/>
                <a:gd name="T49" fmla="*/ 592 h 715"/>
                <a:gd name="T50" fmla="*/ 583 w 726"/>
                <a:gd name="T51" fmla="*/ 631 h 715"/>
                <a:gd name="T52" fmla="*/ 536 w 726"/>
                <a:gd name="T53" fmla="*/ 662 h 715"/>
                <a:gd name="T54" fmla="*/ 485 w 726"/>
                <a:gd name="T55" fmla="*/ 687 h 715"/>
                <a:gd name="T56" fmla="*/ 431 w 726"/>
                <a:gd name="T57" fmla="*/ 704 h 715"/>
                <a:gd name="T58" fmla="*/ 374 w 726"/>
                <a:gd name="T59" fmla="*/ 714 h 715"/>
                <a:gd name="T60" fmla="*/ 315 w 726"/>
                <a:gd name="T61" fmla="*/ 713 h 715"/>
                <a:gd name="T62" fmla="*/ 257 w 726"/>
                <a:gd name="T63" fmla="*/ 704 h 715"/>
                <a:gd name="T64" fmla="*/ 204 w 726"/>
                <a:gd name="T65" fmla="*/ 685 h 715"/>
                <a:gd name="T66" fmla="*/ 155 w 726"/>
                <a:gd name="T67" fmla="*/ 659 h 715"/>
                <a:gd name="T68" fmla="*/ 112 w 726"/>
                <a:gd name="T69" fmla="*/ 626 h 715"/>
                <a:gd name="T70" fmla="*/ 75 w 726"/>
                <a:gd name="T71" fmla="*/ 587 h 715"/>
                <a:gd name="T72" fmla="*/ 44 w 726"/>
                <a:gd name="T73" fmla="*/ 542 h 715"/>
                <a:gd name="T74" fmla="*/ 21 w 726"/>
                <a:gd name="T75" fmla="*/ 493 h 715"/>
                <a:gd name="T76" fmla="*/ 6 w 726"/>
                <a:gd name="T77" fmla="*/ 440 h 715"/>
                <a:gd name="T78" fmla="*/ 0 w 726"/>
                <a:gd name="T79" fmla="*/ 384 h 715"/>
                <a:gd name="T80" fmla="*/ 3 w 726"/>
                <a:gd name="T81" fmla="*/ 326 h 7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26" h="715">
                  <a:moveTo>
                    <a:pt x="3" y="326"/>
                  </a:moveTo>
                  <a:lnTo>
                    <a:pt x="15" y="268"/>
                  </a:lnTo>
                  <a:lnTo>
                    <a:pt x="35" y="215"/>
                  </a:lnTo>
                  <a:lnTo>
                    <a:pt x="64" y="165"/>
                  </a:lnTo>
                  <a:lnTo>
                    <a:pt x="99" y="121"/>
                  </a:lnTo>
                  <a:lnTo>
                    <a:pt x="141" y="83"/>
                  </a:lnTo>
                  <a:lnTo>
                    <a:pt x="187" y="51"/>
                  </a:lnTo>
                  <a:lnTo>
                    <a:pt x="239" y="26"/>
                  </a:lnTo>
                  <a:lnTo>
                    <a:pt x="293" y="9"/>
                  </a:lnTo>
                  <a:lnTo>
                    <a:pt x="350" y="0"/>
                  </a:lnTo>
                  <a:lnTo>
                    <a:pt x="409" y="0"/>
                  </a:lnTo>
                  <a:lnTo>
                    <a:pt x="467" y="10"/>
                  </a:lnTo>
                  <a:lnTo>
                    <a:pt x="520" y="28"/>
                  </a:lnTo>
                  <a:lnTo>
                    <a:pt x="568" y="54"/>
                  </a:lnTo>
                  <a:lnTo>
                    <a:pt x="612" y="87"/>
                  </a:lnTo>
                  <a:lnTo>
                    <a:pt x="649" y="126"/>
                  </a:lnTo>
                  <a:lnTo>
                    <a:pt x="680" y="171"/>
                  </a:lnTo>
                  <a:lnTo>
                    <a:pt x="703" y="221"/>
                  </a:lnTo>
                  <a:lnTo>
                    <a:pt x="718" y="273"/>
                  </a:lnTo>
                  <a:lnTo>
                    <a:pt x="725" y="329"/>
                  </a:lnTo>
                  <a:lnTo>
                    <a:pt x="721" y="387"/>
                  </a:lnTo>
                  <a:lnTo>
                    <a:pt x="709" y="445"/>
                  </a:lnTo>
                  <a:lnTo>
                    <a:pt x="688" y="499"/>
                  </a:lnTo>
                  <a:lnTo>
                    <a:pt x="660" y="548"/>
                  </a:lnTo>
                  <a:lnTo>
                    <a:pt x="624" y="592"/>
                  </a:lnTo>
                  <a:lnTo>
                    <a:pt x="583" y="631"/>
                  </a:lnTo>
                  <a:lnTo>
                    <a:pt x="536" y="662"/>
                  </a:lnTo>
                  <a:lnTo>
                    <a:pt x="485" y="687"/>
                  </a:lnTo>
                  <a:lnTo>
                    <a:pt x="431" y="704"/>
                  </a:lnTo>
                  <a:lnTo>
                    <a:pt x="374" y="714"/>
                  </a:lnTo>
                  <a:lnTo>
                    <a:pt x="315" y="713"/>
                  </a:lnTo>
                  <a:lnTo>
                    <a:pt x="257" y="704"/>
                  </a:lnTo>
                  <a:lnTo>
                    <a:pt x="204" y="685"/>
                  </a:lnTo>
                  <a:lnTo>
                    <a:pt x="155" y="659"/>
                  </a:lnTo>
                  <a:lnTo>
                    <a:pt x="112" y="626"/>
                  </a:lnTo>
                  <a:lnTo>
                    <a:pt x="75" y="587"/>
                  </a:lnTo>
                  <a:lnTo>
                    <a:pt x="44" y="542"/>
                  </a:lnTo>
                  <a:lnTo>
                    <a:pt x="21" y="493"/>
                  </a:lnTo>
                  <a:lnTo>
                    <a:pt x="6" y="440"/>
                  </a:lnTo>
                  <a:lnTo>
                    <a:pt x="0" y="384"/>
                  </a:lnTo>
                  <a:lnTo>
                    <a:pt x="3" y="326"/>
                  </a:lnTo>
                </a:path>
              </a:pathLst>
            </a:custGeom>
            <a:noFill/>
            <a:ln w="254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1" name="Freeform 36"/>
            <p:cNvSpPr>
              <a:spLocks/>
            </p:cNvSpPr>
            <p:nvPr/>
          </p:nvSpPr>
          <p:spPr bwMode="gray">
            <a:xfrm>
              <a:off x="4716" y="2198"/>
              <a:ext cx="50" cy="51"/>
            </a:xfrm>
            <a:custGeom>
              <a:avLst/>
              <a:gdLst>
                <a:gd name="T0" fmla="*/ 0 w 50"/>
                <a:gd name="T1" fmla="*/ 16 h 51"/>
                <a:gd name="T2" fmla="*/ 49 w 50"/>
                <a:gd name="T3" fmla="*/ 50 h 51"/>
                <a:gd name="T4" fmla="*/ 15 w 50"/>
                <a:gd name="T5" fmla="*/ 0 h 51"/>
                <a:gd name="T6" fmla="*/ 0 w 50"/>
                <a:gd name="T7" fmla="*/ 16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51">
                  <a:moveTo>
                    <a:pt x="0" y="16"/>
                  </a:moveTo>
                  <a:lnTo>
                    <a:pt x="49" y="50"/>
                  </a:lnTo>
                  <a:lnTo>
                    <a:pt x="15" y="0"/>
                  </a:lnTo>
                  <a:lnTo>
                    <a:pt x="0" y="1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2" name="Freeform 37"/>
            <p:cNvSpPr>
              <a:spLocks/>
            </p:cNvSpPr>
            <p:nvPr/>
          </p:nvSpPr>
          <p:spPr bwMode="gray">
            <a:xfrm>
              <a:off x="4716" y="2198"/>
              <a:ext cx="50" cy="51"/>
            </a:xfrm>
            <a:custGeom>
              <a:avLst/>
              <a:gdLst>
                <a:gd name="T0" fmla="*/ 0 w 50"/>
                <a:gd name="T1" fmla="*/ 16 h 51"/>
                <a:gd name="T2" fmla="*/ 49 w 50"/>
                <a:gd name="T3" fmla="*/ 50 h 51"/>
                <a:gd name="T4" fmla="*/ 15 w 50"/>
                <a:gd name="T5" fmla="*/ 0 h 51"/>
                <a:gd name="T6" fmla="*/ 0 w 50"/>
                <a:gd name="T7" fmla="*/ 16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51">
                  <a:moveTo>
                    <a:pt x="0" y="16"/>
                  </a:moveTo>
                  <a:lnTo>
                    <a:pt x="49" y="50"/>
                  </a:lnTo>
                  <a:lnTo>
                    <a:pt x="15" y="0"/>
                  </a:lnTo>
                  <a:lnTo>
                    <a:pt x="0" y="1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3" name="Freeform 38"/>
            <p:cNvSpPr>
              <a:spLocks/>
            </p:cNvSpPr>
            <p:nvPr/>
          </p:nvSpPr>
          <p:spPr bwMode="gray">
            <a:xfrm>
              <a:off x="4316" y="1802"/>
              <a:ext cx="81" cy="71"/>
            </a:xfrm>
            <a:custGeom>
              <a:avLst/>
              <a:gdLst>
                <a:gd name="T0" fmla="*/ 80 w 81"/>
                <a:gd name="T1" fmla="*/ 54 h 71"/>
                <a:gd name="T2" fmla="*/ 8 w 81"/>
                <a:gd name="T3" fmla="*/ 0 h 71"/>
                <a:gd name="T4" fmla="*/ 0 w 81"/>
                <a:gd name="T5" fmla="*/ 6 h 71"/>
                <a:gd name="T6" fmla="*/ 0 w 81"/>
                <a:gd name="T7" fmla="*/ 14 h 71"/>
                <a:gd name="T8" fmla="*/ 3 w 81"/>
                <a:gd name="T9" fmla="*/ 22 h 71"/>
                <a:gd name="T10" fmla="*/ 8 w 81"/>
                <a:gd name="T11" fmla="*/ 31 h 71"/>
                <a:gd name="T12" fmla="*/ 13 w 81"/>
                <a:gd name="T13" fmla="*/ 40 h 71"/>
                <a:gd name="T14" fmla="*/ 20 w 81"/>
                <a:gd name="T15" fmla="*/ 47 h 71"/>
                <a:gd name="T16" fmla="*/ 26 w 81"/>
                <a:gd name="T17" fmla="*/ 55 h 71"/>
                <a:gd name="T18" fmla="*/ 32 w 81"/>
                <a:gd name="T19" fmla="*/ 61 h 71"/>
                <a:gd name="T20" fmla="*/ 37 w 81"/>
                <a:gd name="T21" fmla="*/ 66 h 71"/>
                <a:gd name="T22" fmla="*/ 40 w 81"/>
                <a:gd name="T23" fmla="*/ 69 h 71"/>
                <a:gd name="T24" fmla="*/ 42 w 81"/>
                <a:gd name="T25" fmla="*/ 70 h 71"/>
                <a:gd name="T26" fmla="*/ 80 w 81"/>
                <a:gd name="T27" fmla="*/ 55 h 71"/>
                <a:gd name="T28" fmla="*/ 80 w 81"/>
                <a:gd name="T29" fmla="*/ 54 h 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1" h="71">
                  <a:moveTo>
                    <a:pt x="80" y="54"/>
                  </a:moveTo>
                  <a:lnTo>
                    <a:pt x="8" y="0"/>
                  </a:lnTo>
                  <a:lnTo>
                    <a:pt x="0" y="6"/>
                  </a:lnTo>
                  <a:lnTo>
                    <a:pt x="0" y="14"/>
                  </a:lnTo>
                  <a:lnTo>
                    <a:pt x="3" y="22"/>
                  </a:lnTo>
                  <a:lnTo>
                    <a:pt x="8" y="31"/>
                  </a:lnTo>
                  <a:lnTo>
                    <a:pt x="13" y="40"/>
                  </a:lnTo>
                  <a:lnTo>
                    <a:pt x="20" y="47"/>
                  </a:lnTo>
                  <a:lnTo>
                    <a:pt x="26" y="55"/>
                  </a:lnTo>
                  <a:lnTo>
                    <a:pt x="32" y="61"/>
                  </a:lnTo>
                  <a:lnTo>
                    <a:pt x="37" y="66"/>
                  </a:lnTo>
                  <a:lnTo>
                    <a:pt x="40" y="69"/>
                  </a:lnTo>
                  <a:lnTo>
                    <a:pt x="42" y="70"/>
                  </a:lnTo>
                  <a:lnTo>
                    <a:pt x="80" y="55"/>
                  </a:lnTo>
                  <a:lnTo>
                    <a:pt x="80" y="5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4" name="Freeform 39"/>
            <p:cNvSpPr>
              <a:spLocks/>
            </p:cNvSpPr>
            <p:nvPr/>
          </p:nvSpPr>
          <p:spPr bwMode="gray">
            <a:xfrm>
              <a:off x="4316" y="1802"/>
              <a:ext cx="81" cy="71"/>
            </a:xfrm>
            <a:custGeom>
              <a:avLst/>
              <a:gdLst>
                <a:gd name="T0" fmla="*/ 80 w 81"/>
                <a:gd name="T1" fmla="*/ 54 h 71"/>
                <a:gd name="T2" fmla="*/ 8 w 81"/>
                <a:gd name="T3" fmla="*/ 0 h 71"/>
                <a:gd name="T4" fmla="*/ 0 w 81"/>
                <a:gd name="T5" fmla="*/ 6 h 71"/>
                <a:gd name="T6" fmla="*/ 0 w 81"/>
                <a:gd name="T7" fmla="*/ 14 h 71"/>
                <a:gd name="T8" fmla="*/ 3 w 81"/>
                <a:gd name="T9" fmla="*/ 22 h 71"/>
                <a:gd name="T10" fmla="*/ 8 w 81"/>
                <a:gd name="T11" fmla="*/ 31 h 71"/>
                <a:gd name="T12" fmla="*/ 13 w 81"/>
                <a:gd name="T13" fmla="*/ 40 h 71"/>
                <a:gd name="T14" fmla="*/ 20 w 81"/>
                <a:gd name="T15" fmla="*/ 47 h 71"/>
                <a:gd name="T16" fmla="*/ 26 w 81"/>
                <a:gd name="T17" fmla="*/ 55 h 71"/>
                <a:gd name="T18" fmla="*/ 32 w 81"/>
                <a:gd name="T19" fmla="*/ 61 h 71"/>
                <a:gd name="T20" fmla="*/ 37 w 81"/>
                <a:gd name="T21" fmla="*/ 66 h 71"/>
                <a:gd name="T22" fmla="*/ 40 w 81"/>
                <a:gd name="T23" fmla="*/ 69 h 71"/>
                <a:gd name="T24" fmla="*/ 42 w 81"/>
                <a:gd name="T25" fmla="*/ 70 h 71"/>
                <a:gd name="T26" fmla="*/ 80 w 81"/>
                <a:gd name="T27" fmla="*/ 55 h 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1" h="71">
                  <a:moveTo>
                    <a:pt x="80" y="54"/>
                  </a:moveTo>
                  <a:lnTo>
                    <a:pt x="8" y="0"/>
                  </a:lnTo>
                  <a:lnTo>
                    <a:pt x="0" y="6"/>
                  </a:lnTo>
                  <a:lnTo>
                    <a:pt x="0" y="14"/>
                  </a:lnTo>
                  <a:lnTo>
                    <a:pt x="3" y="22"/>
                  </a:lnTo>
                  <a:lnTo>
                    <a:pt x="8" y="31"/>
                  </a:lnTo>
                  <a:lnTo>
                    <a:pt x="13" y="40"/>
                  </a:lnTo>
                  <a:lnTo>
                    <a:pt x="20" y="47"/>
                  </a:lnTo>
                  <a:lnTo>
                    <a:pt x="26" y="55"/>
                  </a:lnTo>
                  <a:lnTo>
                    <a:pt x="32" y="61"/>
                  </a:lnTo>
                  <a:lnTo>
                    <a:pt x="37" y="66"/>
                  </a:lnTo>
                  <a:lnTo>
                    <a:pt x="40" y="69"/>
                  </a:lnTo>
                  <a:lnTo>
                    <a:pt x="42" y="70"/>
                  </a:lnTo>
                  <a:lnTo>
                    <a:pt x="80" y="55"/>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5" name="Freeform 40"/>
            <p:cNvSpPr>
              <a:spLocks/>
            </p:cNvSpPr>
            <p:nvPr/>
          </p:nvSpPr>
          <p:spPr bwMode="gray">
            <a:xfrm>
              <a:off x="4298" y="1768"/>
              <a:ext cx="406" cy="416"/>
            </a:xfrm>
            <a:custGeom>
              <a:avLst/>
              <a:gdLst>
                <a:gd name="T0" fmla="*/ 403 w 406"/>
                <a:gd name="T1" fmla="*/ 354 h 416"/>
                <a:gd name="T2" fmla="*/ 403 w 406"/>
                <a:gd name="T3" fmla="*/ 378 h 416"/>
                <a:gd name="T4" fmla="*/ 392 w 406"/>
                <a:gd name="T5" fmla="*/ 398 h 416"/>
                <a:gd name="T6" fmla="*/ 373 w 406"/>
                <a:gd name="T7" fmla="*/ 411 h 416"/>
                <a:gd name="T8" fmla="*/ 351 w 406"/>
                <a:gd name="T9" fmla="*/ 415 h 416"/>
                <a:gd name="T10" fmla="*/ 326 w 406"/>
                <a:gd name="T11" fmla="*/ 394 h 416"/>
                <a:gd name="T12" fmla="*/ 299 w 406"/>
                <a:gd name="T13" fmla="*/ 354 h 416"/>
                <a:gd name="T14" fmla="*/ 272 w 406"/>
                <a:gd name="T15" fmla="*/ 312 h 416"/>
                <a:gd name="T16" fmla="*/ 248 w 406"/>
                <a:gd name="T17" fmla="*/ 275 h 416"/>
                <a:gd name="T18" fmla="*/ 227 w 406"/>
                <a:gd name="T19" fmla="*/ 251 h 416"/>
                <a:gd name="T20" fmla="*/ 202 w 406"/>
                <a:gd name="T21" fmla="*/ 241 h 416"/>
                <a:gd name="T22" fmla="*/ 162 w 406"/>
                <a:gd name="T23" fmla="*/ 241 h 416"/>
                <a:gd name="T24" fmla="*/ 115 w 406"/>
                <a:gd name="T25" fmla="*/ 244 h 416"/>
                <a:gd name="T26" fmla="*/ 68 w 406"/>
                <a:gd name="T27" fmla="*/ 241 h 416"/>
                <a:gd name="T28" fmla="*/ 21 w 406"/>
                <a:gd name="T29" fmla="*/ 221 h 416"/>
                <a:gd name="T30" fmla="*/ 0 w 406"/>
                <a:gd name="T31" fmla="*/ 196 h 416"/>
                <a:gd name="T32" fmla="*/ 3 w 406"/>
                <a:gd name="T33" fmla="*/ 179 h 416"/>
                <a:gd name="T34" fmla="*/ 11 w 406"/>
                <a:gd name="T35" fmla="*/ 156 h 416"/>
                <a:gd name="T36" fmla="*/ 21 w 406"/>
                <a:gd name="T37" fmla="*/ 134 h 416"/>
                <a:gd name="T38" fmla="*/ 27 w 406"/>
                <a:gd name="T39" fmla="*/ 120 h 416"/>
                <a:gd name="T40" fmla="*/ 97 w 406"/>
                <a:gd name="T41" fmla="*/ 89 h 416"/>
                <a:gd name="T42" fmla="*/ 135 w 406"/>
                <a:gd name="T43" fmla="*/ 21 h 416"/>
                <a:gd name="T44" fmla="*/ 150 w 406"/>
                <a:gd name="T45" fmla="*/ 16 h 416"/>
                <a:gd name="T46" fmla="*/ 173 w 406"/>
                <a:gd name="T47" fmla="*/ 8 h 416"/>
                <a:gd name="T48" fmla="*/ 197 w 406"/>
                <a:gd name="T49" fmla="*/ 2 h 416"/>
                <a:gd name="T50" fmla="*/ 214 w 406"/>
                <a:gd name="T51" fmla="*/ 0 h 416"/>
                <a:gd name="T52" fmla="*/ 237 w 406"/>
                <a:gd name="T53" fmla="*/ 22 h 416"/>
                <a:gd name="T54" fmla="*/ 254 w 406"/>
                <a:gd name="T55" fmla="*/ 69 h 416"/>
                <a:gd name="T56" fmla="*/ 254 w 406"/>
                <a:gd name="T57" fmla="*/ 117 h 416"/>
                <a:gd name="T58" fmla="*/ 248 w 406"/>
                <a:gd name="T59" fmla="*/ 162 h 416"/>
                <a:gd name="T60" fmla="*/ 244 w 406"/>
                <a:gd name="T61" fmla="*/ 202 h 416"/>
                <a:gd name="T62" fmla="*/ 253 w 406"/>
                <a:gd name="T63" fmla="*/ 228 h 416"/>
                <a:gd name="T64" fmla="*/ 274 w 406"/>
                <a:gd name="T65" fmla="*/ 247 h 416"/>
                <a:gd name="T66" fmla="*/ 306 w 406"/>
                <a:gd name="T67" fmla="*/ 272 h 416"/>
                <a:gd name="T68" fmla="*/ 343 w 406"/>
                <a:gd name="T69" fmla="*/ 300 h 416"/>
                <a:gd name="T70" fmla="*/ 381 w 406"/>
                <a:gd name="T71" fmla="*/ 328 h 416"/>
                <a:gd name="T72" fmla="*/ 397 w 406"/>
                <a:gd name="T73" fmla="*/ 340 h 4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6" h="416">
                  <a:moveTo>
                    <a:pt x="397" y="340"/>
                  </a:moveTo>
                  <a:lnTo>
                    <a:pt x="403" y="354"/>
                  </a:lnTo>
                  <a:lnTo>
                    <a:pt x="405" y="366"/>
                  </a:lnTo>
                  <a:lnTo>
                    <a:pt x="403" y="378"/>
                  </a:lnTo>
                  <a:lnTo>
                    <a:pt x="398" y="389"/>
                  </a:lnTo>
                  <a:lnTo>
                    <a:pt x="392" y="398"/>
                  </a:lnTo>
                  <a:lnTo>
                    <a:pt x="383" y="406"/>
                  </a:lnTo>
                  <a:lnTo>
                    <a:pt x="373" y="411"/>
                  </a:lnTo>
                  <a:lnTo>
                    <a:pt x="362" y="414"/>
                  </a:lnTo>
                  <a:lnTo>
                    <a:pt x="351" y="415"/>
                  </a:lnTo>
                  <a:lnTo>
                    <a:pt x="339" y="411"/>
                  </a:lnTo>
                  <a:lnTo>
                    <a:pt x="326" y="394"/>
                  </a:lnTo>
                  <a:lnTo>
                    <a:pt x="313" y="374"/>
                  </a:lnTo>
                  <a:lnTo>
                    <a:pt x="299" y="354"/>
                  </a:lnTo>
                  <a:lnTo>
                    <a:pt x="286" y="332"/>
                  </a:lnTo>
                  <a:lnTo>
                    <a:pt x="272" y="312"/>
                  </a:lnTo>
                  <a:lnTo>
                    <a:pt x="259" y="293"/>
                  </a:lnTo>
                  <a:lnTo>
                    <a:pt x="248" y="275"/>
                  </a:lnTo>
                  <a:lnTo>
                    <a:pt x="237" y="261"/>
                  </a:lnTo>
                  <a:lnTo>
                    <a:pt x="227" y="251"/>
                  </a:lnTo>
                  <a:lnTo>
                    <a:pt x="219" y="246"/>
                  </a:lnTo>
                  <a:lnTo>
                    <a:pt x="202" y="241"/>
                  </a:lnTo>
                  <a:lnTo>
                    <a:pt x="182" y="239"/>
                  </a:lnTo>
                  <a:lnTo>
                    <a:pt x="162" y="241"/>
                  </a:lnTo>
                  <a:lnTo>
                    <a:pt x="139" y="242"/>
                  </a:lnTo>
                  <a:lnTo>
                    <a:pt x="115" y="244"/>
                  </a:lnTo>
                  <a:lnTo>
                    <a:pt x="91" y="244"/>
                  </a:lnTo>
                  <a:lnTo>
                    <a:pt x="68" y="241"/>
                  </a:lnTo>
                  <a:lnTo>
                    <a:pt x="44" y="234"/>
                  </a:lnTo>
                  <a:lnTo>
                    <a:pt x="21" y="221"/>
                  </a:lnTo>
                  <a:lnTo>
                    <a:pt x="1" y="201"/>
                  </a:lnTo>
                  <a:lnTo>
                    <a:pt x="0" y="196"/>
                  </a:lnTo>
                  <a:lnTo>
                    <a:pt x="1" y="189"/>
                  </a:lnTo>
                  <a:lnTo>
                    <a:pt x="3" y="179"/>
                  </a:lnTo>
                  <a:lnTo>
                    <a:pt x="7" y="168"/>
                  </a:lnTo>
                  <a:lnTo>
                    <a:pt x="11" y="156"/>
                  </a:lnTo>
                  <a:lnTo>
                    <a:pt x="16" y="145"/>
                  </a:lnTo>
                  <a:lnTo>
                    <a:pt x="21" y="134"/>
                  </a:lnTo>
                  <a:lnTo>
                    <a:pt x="25" y="126"/>
                  </a:lnTo>
                  <a:lnTo>
                    <a:pt x="27" y="120"/>
                  </a:lnTo>
                  <a:lnTo>
                    <a:pt x="28" y="118"/>
                  </a:lnTo>
                  <a:lnTo>
                    <a:pt x="97" y="89"/>
                  </a:lnTo>
                  <a:lnTo>
                    <a:pt x="133" y="22"/>
                  </a:lnTo>
                  <a:lnTo>
                    <a:pt x="135" y="21"/>
                  </a:lnTo>
                  <a:lnTo>
                    <a:pt x="141" y="19"/>
                  </a:lnTo>
                  <a:lnTo>
                    <a:pt x="150" y="16"/>
                  </a:lnTo>
                  <a:lnTo>
                    <a:pt x="161" y="12"/>
                  </a:lnTo>
                  <a:lnTo>
                    <a:pt x="173" y="8"/>
                  </a:lnTo>
                  <a:lnTo>
                    <a:pt x="185" y="5"/>
                  </a:lnTo>
                  <a:lnTo>
                    <a:pt x="197" y="2"/>
                  </a:lnTo>
                  <a:lnTo>
                    <a:pt x="207" y="0"/>
                  </a:lnTo>
                  <a:lnTo>
                    <a:pt x="214" y="0"/>
                  </a:lnTo>
                  <a:lnTo>
                    <a:pt x="219" y="0"/>
                  </a:lnTo>
                  <a:lnTo>
                    <a:pt x="237" y="22"/>
                  </a:lnTo>
                  <a:lnTo>
                    <a:pt x="248" y="46"/>
                  </a:lnTo>
                  <a:lnTo>
                    <a:pt x="254" y="69"/>
                  </a:lnTo>
                  <a:lnTo>
                    <a:pt x="256" y="93"/>
                  </a:lnTo>
                  <a:lnTo>
                    <a:pt x="254" y="117"/>
                  </a:lnTo>
                  <a:lnTo>
                    <a:pt x="251" y="140"/>
                  </a:lnTo>
                  <a:lnTo>
                    <a:pt x="248" y="162"/>
                  </a:lnTo>
                  <a:lnTo>
                    <a:pt x="245" y="183"/>
                  </a:lnTo>
                  <a:lnTo>
                    <a:pt x="244" y="202"/>
                  </a:lnTo>
                  <a:lnTo>
                    <a:pt x="248" y="219"/>
                  </a:lnTo>
                  <a:lnTo>
                    <a:pt x="253" y="228"/>
                  </a:lnTo>
                  <a:lnTo>
                    <a:pt x="261" y="236"/>
                  </a:lnTo>
                  <a:lnTo>
                    <a:pt x="274" y="247"/>
                  </a:lnTo>
                  <a:lnTo>
                    <a:pt x="289" y="259"/>
                  </a:lnTo>
                  <a:lnTo>
                    <a:pt x="306" y="272"/>
                  </a:lnTo>
                  <a:lnTo>
                    <a:pt x="324" y="286"/>
                  </a:lnTo>
                  <a:lnTo>
                    <a:pt x="343" y="300"/>
                  </a:lnTo>
                  <a:lnTo>
                    <a:pt x="362" y="313"/>
                  </a:lnTo>
                  <a:lnTo>
                    <a:pt x="381" y="328"/>
                  </a:lnTo>
                  <a:lnTo>
                    <a:pt x="397" y="341"/>
                  </a:lnTo>
                  <a:lnTo>
                    <a:pt x="397" y="34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6" name="Freeform 41"/>
            <p:cNvSpPr>
              <a:spLocks/>
            </p:cNvSpPr>
            <p:nvPr/>
          </p:nvSpPr>
          <p:spPr bwMode="gray">
            <a:xfrm>
              <a:off x="4298" y="1768"/>
              <a:ext cx="406" cy="416"/>
            </a:xfrm>
            <a:custGeom>
              <a:avLst/>
              <a:gdLst>
                <a:gd name="T0" fmla="*/ 403 w 406"/>
                <a:gd name="T1" fmla="*/ 354 h 416"/>
                <a:gd name="T2" fmla="*/ 403 w 406"/>
                <a:gd name="T3" fmla="*/ 378 h 416"/>
                <a:gd name="T4" fmla="*/ 392 w 406"/>
                <a:gd name="T5" fmla="*/ 398 h 416"/>
                <a:gd name="T6" fmla="*/ 373 w 406"/>
                <a:gd name="T7" fmla="*/ 411 h 416"/>
                <a:gd name="T8" fmla="*/ 351 w 406"/>
                <a:gd name="T9" fmla="*/ 415 h 416"/>
                <a:gd name="T10" fmla="*/ 326 w 406"/>
                <a:gd name="T11" fmla="*/ 394 h 416"/>
                <a:gd name="T12" fmla="*/ 299 w 406"/>
                <a:gd name="T13" fmla="*/ 354 h 416"/>
                <a:gd name="T14" fmla="*/ 272 w 406"/>
                <a:gd name="T15" fmla="*/ 312 h 416"/>
                <a:gd name="T16" fmla="*/ 248 w 406"/>
                <a:gd name="T17" fmla="*/ 275 h 416"/>
                <a:gd name="T18" fmla="*/ 227 w 406"/>
                <a:gd name="T19" fmla="*/ 251 h 416"/>
                <a:gd name="T20" fmla="*/ 202 w 406"/>
                <a:gd name="T21" fmla="*/ 241 h 416"/>
                <a:gd name="T22" fmla="*/ 162 w 406"/>
                <a:gd name="T23" fmla="*/ 241 h 416"/>
                <a:gd name="T24" fmla="*/ 115 w 406"/>
                <a:gd name="T25" fmla="*/ 244 h 416"/>
                <a:gd name="T26" fmla="*/ 68 w 406"/>
                <a:gd name="T27" fmla="*/ 241 h 416"/>
                <a:gd name="T28" fmla="*/ 21 w 406"/>
                <a:gd name="T29" fmla="*/ 221 h 416"/>
                <a:gd name="T30" fmla="*/ 0 w 406"/>
                <a:gd name="T31" fmla="*/ 196 h 416"/>
                <a:gd name="T32" fmla="*/ 3 w 406"/>
                <a:gd name="T33" fmla="*/ 179 h 416"/>
                <a:gd name="T34" fmla="*/ 11 w 406"/>
                <a:gd name="T35" fmla="*/ 156 h 416"/>
                <a:gd name="T36" fmla="*/ 21 w 406"/>
                <a:gd name="T37" fmla="*/ 134 h 416"/>
                <a:gd name="T38" fmla="*/ 27 w 406"/>
                <a:gd name="T39" fmla="*/ 120 h 416"/>
                <a:gd name="T40" fmla="*/ 97 w 406"/>
                <a:gd name="T41" fmla="*/ 89 h 416"/>
                <a:gd name="T42" fmla="*/ 135 w 406"/>
                <a:gd name="T43" fmla="*/ 21 h 416"/>
                <a:gd name="T44" fmla="*/ 150 w 406"/>
                <a:gd name="T45" fmla="*/ 16 h 416"/>
                <a:gd name="T46" fmla="*/ 173 w 406"/>
                <a:gd name="T47" fmla="*/ 8 h 416"/>
                <a:gd name="T48" fmla="*/ 197 w 406"/>
                <a:gd name="T49" fmla="*/ 2 h 416"/>
                <a:gd name="T50" fmla="*/ 214 w 406"/>
                <a:gd name="T51" fmla="*/ 0 h 416"/>
                <a:gd name="T52" fmla="*/ 237 w 406"/>
                <a:gd name="T53" fmla="*/ 22 h 416"/>
                <a:gd name="T54" fmla="*/ 254 w 406"/>
                <a:gd name="T55" fmla="*/ 69 h 416"/>
                <a:gd name="T56" fmla="*/ 254 w 406"/>
                <a:gd name="T57" fmla="*/ 117 h 416"/>
                <a:gd name="T58" fmla="*/ 248 w 406"/>
                <a:gd name="T59" fmla="*/ 162 h 416"/>
                <a:gd name="T60" fmla="*/ 244 w 406"/>
                <a:gd name="T61" fmla="*/ 202 h 416"/>
                <a:gd name="T62" fmla="*/ 253 w 406"/>
                <a:gd name="T63" fmla="*/ 228 h 416"/>
                <a:gd name="T64" fmla="*/ 274 w 406"/>
                <a:gd name="T65" fmla="*/ 247 h 416"/>
                <a:gd name="T66" fmla="*/ 306 w 406"/>
                <a:gd name="T67" fmla="*/ 272 h 416"/>
                <a:gd name="T68" fmla="*/ 343 w 406"/>
                <a:gd name="T69" fmla="*/ 300 h 416"/>
                <a:gd name="T70" fmla="*/ 381 w 406"/>
                <a:gd name="T71" fmla="*/ 328 h 4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06" h="416">
                  <a:moveTo>
                    <a:pt x="397" y="340"/>
                  </a:moveTo>
                  <a:lnTo>
                    <a:pt x="403" y="354"/>
                  </a:lnTo>
                  <a:lnTo>
                    <a:pt x="405" y="366"/>
                  </a:lnTo>
                  <a:lnTo>
                    <a:pt x="403" y="378"/>
                  </a:lnTo>
                  <a:lnTo>
                    <a:pt x="398" y="389"/>
                  </a:lnTo>
                  <a:lnTo>
                    <a:pt x="392" y="398"/>
                  </a:lnTo>
                  <a:lnTo>
                    <a:pt x="383" y="406"/>
                  </a:lnTo>
                  <a:lnTo>
                    <a:pt x="373" y="411"/>
                  </a:lnTo>
                  <a:lnTo>
                    <a:pt x="362" y="414"/>
                  </a:lnTo>
                  <a:lnTo>
                    <a:pt x="351" y="415"/>
                  </a:lnTo>
                  <a:lnTo>
                    <a:pt x="339" y="411"/>
                  </a:lnTo>
                  <a:lnTo>
                    <a:pt x="326" y="394"/>
                  </a:lnTo>
                  <a:lnTo>
                    <a:pt x="313" y="374"/>
                  </a:lnTo>
                  <a:lnTo>
                    <a:pt x="299" y="354"/>
                  </a:lnTo>
                  <a:lnTo>
                    <a:pt x="286" y="332"/>
                  </a:lnTo>
                  <a:lnTo>
                    <a:pt x="272" y="312"/>
                  </a:lnTo>
                  <a:lnTo>
                    <a:pt x="259" y="293"/>
                  </a:lnTo>
                  <a:lnTo>
                    <a:pt x="248" y="275"/>
                  </a:lnTo>
                  <a:lnTo>
                    <a:pt x="237" y="261"/>
                  </a:lnTo>
                  <a:lnTo>
                    <a:pt x="227" y="251"/>
                  </a:lnTo>
                  <a:lnTo>
                    <a:pt x="219" y="246"/>
                  </a:lnTo>
                  <a:lnTo>
                    <a:pt x="202" y="241"/>
                  </a:lnTo>
                  <a:lnTo>
                    <a:pt x="182" y="239"/>
                  </a:lnTo>
                  <a:lnTo>
                    <a:pt x="162" y="241"/>
                  </a:lnTo>
                  <a:lnTo>
                    <a:pt x="139" y="242"/>
                  </a:lnTo>
                  <a:lnTo>
                    <a:pt x="115" y="244"/>
                  </a:lnTo>
                  <a:lnTo>
                    <a:pt x="91" y="244"/>
                  </a:lnTo>
                  <a:lnTo>
                    <a:pt x="68" y="241"/>
                  </a:lnTo>
                  <a:lnTo>
                    <a:pt x="44" y="234"/>
                  </a:lnTo>
                  <a:lnTo>
                    <a:pt x="21" y="221"/>
                  </a:lnTo>
                  <a:lnTo>
                    <a:pt x="1" y="201"/>
                  </a:lnTo>
                  <a:lnTo>
                    <a:pt x="0" y="196"/>
                  </a:lnTo>
                  <a:lnTo>
                    <a:pt x="1" y="189"/>
                  </a:lnTo>
                  <a:lnTo>
                    <a:pt x="3" y="179"/>
                  </a:lnTo>
                  <a:lnTo>
                    <a:pt x="7" y="168"/>
                  </a:lnTo>
                  <a:lnTo>
                    <a:pt x="11" y="156"/>
                  </a:lnTo>
                  <a:lnTo>
                    <a:pt x="16" y="145"/>
                  </a:lnTo>
                  <a:lnTo>
                    <a:pt x="21" y="134"/>
                  </a:lnTo>
                  <a:lnTo>
                    <a:pt x="25" y="126"/>
                  </a:lnTo>
                  <a:lnTo>
                    <a:pt x="27" y="120"/>
                  </a:lnTo>
                  <a:lnTo>
                    <a:pt x="28" y="118"/>
                  </a:lnTo>
                  <a:lnTo>
                    <a:pt x="97" y="89"/>
                  </a:lnTo>
                  <a:lnTo>
                    <a:pt x="133" y="22"/>
                  </a:lnTo>
                  <a:lnTo>
                    <a:pt x="135" y="21"/>
                  </a:lnTo>
                  <a:lnTo>
                    <a:pt x="141" y="19"/>
                  </a:lnTo>
                  <a:lnTo>
                    <a:pt x="150" y="16"/>
                  </a:lnTo>
                  <a:lnTo>
                    <a:pt x="161" y="12"/>
                  </a:lnTo>
                  <a:lnTo>
                    <a:pt x="173" y="8"/>
                  </a:lnTo>
                  <a:lnTo>
                    <a:pt x="185" y="5"/>
                  </a:lnTo>
                  <a:lnTo>
                    <a:pt x="197" y="2"/>
                  </a:lnTo>
                  <a:lnTo>
                    <a:pt x="207" y="0"/>
                  </a:lnTo>
                  <a:lnTo>
                    <a:pt x="214" y="0"/>
                  </a:lnTo>
                  <a:lnTo>
                    <a:pt x="219" y="0"/>
                  </a:lnTo>
                  <a:lnTo>
                    <a:pt x="237" y="22"/>
                  </a:lnTo>
                  <a:lnTo>
                    <a:pt x="248" y="46"/>
                  </a:lnTo>
                  <a:lnTo>
                    <a:pt x="254" y="69"/>
                  </a:lnTo>
                  <a:lnTo>
                    <a:pt x="256" y="93"/>
                  </a:lnTo>
                  <a:lnTo>
                    <a:pt x="254" y="117"/>
                  </a:lnTo>
                  <a:lnTo>
                    <a:pt x="251" y="140"/>
                  </a:lnTo>
                  <a:lnTo>
                    <a:pt x="248" y="162"/>
                  </a:lnTo>
                  <a:lnTo>
                    <a:pt x="245" y="183"/>
                  </a:lnTo>
                  <a:lnTo>
                    <a:pt x="244" y="202"/>
                  </a:lnTo>
                  <a:lnTo>
                    <a:pt x="248" y="219"/>
                  </a:lnTo>
                  <a:lnTo>
                    <a:pt x="253" y="228"/>
                  </a:lnTo>
                  <a:lnTo>
                    <a:pt x="261" y="236"/>
                  </a:lnTo>
                  <a:lnTo>
                    <a:pt x="274" y="247"/>
                  </a:lnTo>
                  <a:lnTo>
                    <a:pt x="289" y="259"/>
                  </a:lnTo>
                  <a:lnTo>
                    <a:pt x="306" y="272"/>
                  </a:lnTo>
                  <a:lnTo>
                    <a:pt x="324" y="286"/>
                  </a:lnTo>
                  <a:lnTo>
                    <a:pt x="343" y="300"/>
                  </a:lnTo>
                  <a:lnTo>
                    <a:pt x="362" y="313"/>
                  </a:lnTo>
                  <a:lnTo>
                    <a:pt x="381" y="328"/>
                  </a:lnTo>
                  <a:lnTo>
                    <a:pt x="397" y="34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7" name="Freeform 42"/>
            <p:cNvSpPr>
              <a:spLocks/>
            </p:cNvSpPr>
            <p:nvPr/>
          </p:nvSpPr>
          <p:spPr bwMode="gray">
            <a:xfrm>
              <a:off x="4637" y="2108"/>
              <a:ext cx="104" cy="112"/>
            </a:xfrm>
            <a:custGeom>
              <a:avLst/>
              <a:gdLst>
                <a:gd name="T0" fmla="*/ 59 w 104"/>
                <a:gd name="T1" fmla="*/ 0 h 112"/>
                <a:gd name="T2" fmla="*/ 64 w 104"/>
                <a:gd name="T3" fmla="*/ 13 h 112"/>
                <a:gd name="T4" fmla="*/ 66 w 104"/>
                <a:gd name="T5" fmla="*/ 26 h 112"/>
                <a:gd name="T6" fmla="*/ 65 w 104"/>
                <a:gd name="T7" fmla="*/ 38 h 112"/>
                <a:gd name="T8" fmla="*/ 60 w 104"/>
                <a:gd name="T9" fmla="*/ 49 h 112"/>
                <a:gd name="T10" fmla="*/ 54 w 104"/>
                <a:gd name="T11" fmla="*/ 58 h 112"/>
                <a:gd name="T12" fmla="*/ 45 w 104"/>
                <a:gd name="T13" fmla="*/ 66 h 112"/>
                <a:gd name="T14" fmla="*/ 34 w 104"/>
                <a:gd name="T15" fmla="*/ 71 h 112"/>
                <a:gd name="T16" fmla="*/ 23 w 104"/>
                <a:gd name="T17" fmla="*/ 74 h 112"/>
                <a:gd name="T18" fmla="*/ 12 w 104"/>
                <a:gd name="T19" fmla="*/ 74 h 112"/>
                <a:gd name="T20" fmla="*/ 0 w 104"/>
                <a:gd name="T21" fmla="*/ 71 h 112"/>
                <a:gd name="T22" fmla="*/ 3 w 104"/>
                <a:gd name="T23" fmla="*/ 75 h 112"/>
                <a:gd name="T24" fmla="*/ 7 w 104"/>
                <a:gd name="T25" fmla="*/ 79 h 112"/>
                <a:gd name="T26" fmla="*/ 10 w 104"/>
                <a:gd name="T27" fmla="*/ 83 h 112"/>
                <a:gd name="T28" fmla="*/ 13 w 104"/>
                <a:gd name="T29" fmla="*/ 87 h 112"/>
                <a:gd name="T30" fmla="*/ 17 w 104"/>
                <a:gd name="T31" fmla="*/ 91 h 112"/>
                <a:gd name="T32" fmla="*/ 20 w 104"/>
                <a:gd name="T33" fmla="*/ 93 h 112"/>
                <a:gd name="T34" fmla="*/ 23 w 104"/>
                <a:gd name="T35" fmla="*/ 96 h 112"/>
                <a:gd name="T36" fmla="*/ 26 w 104"/>
                <a:gd name="T37" fmla="*/ 98 h 112"/>
                <a:gd name="T38" fmla="*/ 29 w 104"/>
                <a:gd name="T39" fmla="*/ 101 h 112"/>
                <a:gd name="T40" fmla="*/ 32 w 104"/>
                <a:gd name="T41" fmla="*/ 102 h 112"/>
                <a:gd name="T42" fmla="*/ 37 w 104"/>
                <a:gd name="T43" fmla="*/ 104 h 112"/>
                <a:gd name="T44" fmla="*/ 42 w 104"/>
                <a:gd name="T45" fmla="*/ 106 h 112"/>
                <a:gd name="T46" fmla="*/ 47 w 104"/>
                <a:gd name="T47" fmla="*/ 108 h 112"/>
                <a:gd name="T48" fmla="*/ 52 w 104"/>
                <a:gd name="T49" fmla="*/ 109 h 112"/>
                <a:gd name="T50" fmla="*/ 57 w 104"/>
                <a:gd name="T51" fmla="*/ 111 h 112"/>
                <a:gd name="T52" fmla="*/ 62 w 104"/>
                <a:gd name="T53" fmla="*/ 111 h 112"/>
                <a:gd name="T54" fmla="*/ 68 w 104"/>
                <a:gd name="T55" fmla="*/ 109 h 112"/>
                <a:gd name="T56" fmla="*/ 73 w 104"/>
                <a:gd name="T57" fmla="*/ 107 h 112"/>
                <a:gd name="T58" fmla="*/ 80 w 104"/>
                <a:gd name="T59" fmla="*/ 104 h 112"/>
                <a:gd name="T60" fmla="*/ 85 w 104"/>
                <a:gd name="T61" fmla="*/ 100 h 112"/>
                <a:gd name="T62" fmla="*/ 91 w 104"/>
                <a:gd name="T63" fmla="*/ 94 h 112"/>
                <a:gd name="T64" fmla="*/ 95 w 104"/>
                <a:gd name="T65" fmla="*/ 89 h 112"/>
                <a:gd name="T66" fmla="*/ 99 w 104"/>
                <a:gd name="T67" fmla="*/ 83 h 112"/>
                <a:gd name="T68" fmla="*/ 101 w 104"/>
                <a:gd name="T69" fmla="*/ 77 h 112"/>
                <a:gd name="T70" fmla="*/ 102 w 104"/>
                <a:gd name="T71" fmla="*/ 71 h 112"/>
                <a:gd name="T72" fmla="*/ 103 w 104"/>
                <a:gd name="T73" fmla="*/ 66 h 112"/>
                <a:gd name="T74" fmla="*/ 102 w 104"/>
                <a:gd name="T75" fmla="*/ 59 h 112"/>
                <a:gd name="T76" fmla="*/ 101 w 104"/>
                <a:gd name="T77" fmla="*/ 54 h 112"/>
                <a:gd name="T78" fmla="*/ 100 w 104"/>
                <a:gd name="T79" fmla="*/ 48 h 112"/>
                <a:gd name="T80" fmla="*/ 97 w 104"/>
                <a:gd name="T81" fmla="*/ 42 h 112"/>
                <a:gd name="T82" fmla="*/ 96 w 104"/>
                <a:gd name="T83" fmla="*/ 39 h 112"/>
                <a:gd name="T84" fmla="*/ 94 w 104"/>
                <a:gd name="T85" fmla="*/ 35 h 112"/>
                <a:gd name="T86" fmla="*/ 91 w 104"/>
                <a:gd name="T87" fmla="*/ 31 h 112"/>
                <a:gd name="T88" fmla="*/ 88 w 104"/>
                <a:gd name="T89" fmla="*/ 27 h 112"/>
                <a:gd name="T90" fmla="*/ 85 w 104"/>
                <a:gd name="T91" fmla="*/ 23 h 112"/>
                <a:gd name="T92" fmla="*/ 80 w 104"/>
                <a:gd name="T93" fmla="*/ 19 h 112"/>
                <a:gd name="T94" fmla="*/ 75 w 104"/>
                <a:gd name="T95" fmla="*/ 14 h 112"/>
                <a:gd name="T96" fmla="*/ 70 w 104"/>
                <a:gd name="T97" fmla="*/ 9 h 112"/>
                <a:gd name="T98" fmla="*/ 65 w 104"/>
                <a:gd name="T99" fmla="*/ 5 h 112"/>
                <a:gd name="T100" fmla="*/ 59 w 104"/>
                <a:gd name="T101" fmla="*/ 0 h 1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4" h="112">
                  <a:moveTo>
                    <a:pt x="59" y="0"/>
                  </a:moveTo>
                  <a:lnTo>
                    <a:pt x="64" y="13"/>
                  </a:lnTo>
                  <a:lnTo>
                    <a:pt x="66" y="26"/>
                  </a:lnTo>
                  <a:lnTo>
                    <a:pt x="65" y="38"/>
                  </a:lnTo>
                  <a:lnTo>
                    <a:pt x="60" y="49"/>
                  </a:lnTo>
                  <a:lnTo>
                    <a:pt x="54" y="58"/>
                  </a:lnTo>
                  <a:lnTo>
                    <a:pt x="45" y="66"/>
                  </a:lnTo>
                  <a:lnTo>
                    <a:pt x="34" y="71"/>
                  </a:lnTo>
                  <a:lnTo>
                    <a:pt x="23" y="74"/>
                  </a:lnTo>
                  <a:lnTo>
                    <a:pt x="12" y="74"/>
                  </a:lnTo>
                  <a:lnTo>
                    <a:pt x="0" y="71"/>
                  </a:lnTo>
                  <a:lnTo>
                    <a:pt x="3" y="75"/>
                  </a:lnTo>
                  <a:lnTo>
                    <a:pt x="7" y="79"/>
                  </a:lnTo>
                  <a:lnTo>
                    <a:pt x="10" y="83"/>
                  </a:lnTo>
                  <a:lnTo>
                    <a:pt x="13" y="87"/>
                  </a:lnTo>
                  <a:lnTo>
                    <a:pt x="17" y="91"/>
                  </a:lnTo>
                  <a:lnTo>
                    <a:pt x="20" y="93"/>
                  </a:lnTo>
                  <a:lnTo>
                    <a:pt x="23" y="96"/>
                  </a:lnTo>
                  <a:lnTo>
                    <a:pt x="26" y="98"/>
                  </a:lnTo>
                  <a:lnTo>
                    <a:pt x="29" y="101"/>
                  </a:lnTo>
                  <a:lnTo>
                    <a:pt x="32" y="102"/>
                  </a:lnTo>
                  <a:lnTo>
                    <a:pt x="37" y="104"/>
                  </a:lnTo>
                  <a:lnTo>
                    <a:pt x="42" y="106"/>
                  </a:lnTo>
                  <a:lnTo>
                    <a:pt x="47" y="108"/>
                  </a:lnTo>
                  <a:lnTo>
                    <a:pt x="52" y="109"/>
                  </a:lnTo>
                  <a:lnTo>
                    <a:pt x="57" y="111"/>
                  </a:lnTo>
                  <a:lnTo>
                    <a:pt x="62" y="111"/>
                  </a:lnTo>
                  <a:lnTo>
                    <a:pt x="68" y="109"/>
                  </a:lnTo>
                  <a:lnTo>
                    <a:pt x="73" y="107"/>
                  </a:lnTo>
                  <a:lnTo>
                    <a:pt x="80" y="104"/>
                  </a:lnTo>
                  <a:lnTo>
                    <a:pt x="85" y="100"/>
                  </a:lnTo>
                  <a:lnTo>
                    <a:pt x="91" y="94"/>
                  </a:lnTo>
                  <a:lnTo>
                    <a:pt x="95" y="89"/>
                  </a:lnTo>
                  <a:lnTo>
                    <a:pt x="99" y="83"/>
                  </a:lnTo>
                  <a:lnTo>
                    <a:pt x="101" y="77"/>
                  </a:lnTo>
                  <a:lnTo>
                    <a:pt x="102" y="71"/>
                  </a:lnTo>
                  <a:lnTo>
                    <a:pt x="103" y="66"/>
                  </a:lnTo>
                  <a:lnTo>
                    <a:pt x="102" y="59"/>
                  </a:lnTo>
                  <a:lnTo>
                    <a:pt x="101" y="54"/>
                  </a:lnTo>
                  <a:lnTo>
                    <a:pt x="100" y="48"/>
                  </a:lnTo>
                  <a:lnTo>
                    <a:pt x="97" y="42"/>
                  </a:lnTo>
                  <a:lnTo>
                    <a:pt x="96" y="39"/>
                  </a:lnTo>
                  <a:lnTo>
                    <a:pt x="94" y="35"/>
                  </a:lnTo>
                  <a:lnTo>
                    <a:pt x="91" y="31"/>
                  </a:lnTo>
                  <a:lnTo>
                    <a:pt x="88" y="27"/>
                  </a:lnTo>
                  <a:lnTo>
                    <a:pt x="85" y="23"/>
                  </a:lnTo>
                  <a:lnTo>
                    <a:pt x="80" y="19"/>
                  </a:lnTo>
                  <a:lnTo>
                    <a:pt x="75" y="14"/>
                  </a:lnTo>
                  <a:lnTo>
                    <a:pt x="70" y="9"/>
                  </a:lnTo>
                  <a:lnTo>
                    <a:pt x="65" y="5"/>
                  </a:lnTo>
                  <a:lnTo>
                    <a:pt x="59"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8" name="Freeform 43"/>
            <p:cNvSpPr>
              <a:spLocks/>
            </p:cNvSpPr>
            <p:nvPr/>
          </p:nvSpPr>
          <p:spPr bwMode="gray">
            <a:xfrm>
              <a:off x="4637" y="2108"/>
              <a:ext cx="104" cy="112"/>
            </a:xfrm>
            <a:custGeom>
              <a:avLst/>
              <a:gdLst>
                <a:gd name="T0" fmla="*/ 59 w 104"/>
                <a:gd name="T1" fmla="*/ 0 h 112"/>
                <a:gd name="T2" fmla="*/ 64 w 104"/>
                <a:gd name="T3" fmla="*/ 13 h 112"/>
                <a:gd name="T4" fmla="*/ 66 w 104"/>
                <a:gd name="T5" fmla="*/ 26 h 112"/>
                <a:gd name="T6" fmla="*/ 65 w 104"/>
                <a:gd name="T7" fmla="*/ 38 h 112"/>
                <a:gd name="T8" fmla="*/ 60 w 104"/>
                <a:gd name="T9" fmla="*/ 49 h 112"/>
                <a:gd name="T10" fmla="*/ 54 w 104"/>
                <a:gd name="T11" fmla="*/ 58 h 112"/>
                <a:gd name="T12" fmla="*/ 45 w 104"/>
                <a:gd name="T13" fmla="*/ 66 h 112"/>
                <a:gd name="T14" fmla="*/ 34 w 104"/>
                <a:gd name="T15" fmla="*/ 71 h 112"/>
                <a:gd name="T16" fmla="*/ 23 w 104"/>
                <a:gd name="T17" fmla="*/ 74 h 112"/>
                <a:gd name="T18" fmla="*/ 12 w 104"/>
                <a:gd name="T19" fmla="*/ 74 h 112"/>
                <a:gd name="T20" fmla="*/ 0 w 104"/>
                <a:gd name="T21" fmla="*/ 71 h 112"/>
                <a:gd name="T22" fmla="*/ 3 w 104"/>
                <a:gd name="T23" fmla="*/ 75 h 112"/>
                <a:gd name="T24" fmla="*/ 7 w 104"/>
                <a:gd name="T25" fmla="*/ 79 h 112"/>
                <a:gd name="T26" fmla="*/ 10 w 104"/>
                <a:gd name="T27" fmla="*/ 83 h 112"/>
                <a:gd name="T28" fmla="*/ 13 w 104"/>
                <a:gd name="T29" fmla="*/ 87 h 112"/>
                <a:gd name="T30" fmla="*/ 17 w 104"/>
                <a:gd name="T31" fmla="*/ 91 h 112"/>
                <a:gd name="T32" fmla="*/ 20 w 104"/>
                <a:gd name="T33" fmla="*/ 93 h 112"/>
                <a:gd name="T34" fmla="*/ 23 w 104"/>
                <a:gd name="T35" fmla="*/ 96 h 112"/>
                <a:gd name="T36" fmla="*/ 26 w 104"/>
                <a:gd name="T37" fmla="*/ 98 h 112"/>
                <a:gd name="T38" fmla="*/ 29 w 104"/>
                <a:gd name="T39" fmla="*/ 101 h 112"/>
                <a:gd name="T40" fmla="*/ 32 w 104"/>
                <a:gd name="T41" fmla="*/ 102 h 112"/>
                <a:gd name="T42" fmla="*/ 37 w 104"/>
                <a:gd name="T43" fmla="*/ 104 h 112"/>
                <a:gd name="T44" fmla="*/ 42 w 104"/>
                <a:gd name="T45" fmla="*/ 106 h 112"/>
                <a:gd name="T46" fmla="*/ 47 w 104"/>
                <a:gd name="T47" fmla="*/ 108 h 112"/>
                <a:gd name="T48" fmla="*/ 52 w 104"/>
                <a:gd name="T49" fmla="*/ 109 h 112"/>
                <a:gd name="T50" fmla="*/ 57 w 104"/>
                <a:gd name="T51" fmla="*/ 111 h 112"/>
                <a:gd name="T52" fmla="*/ 62 w 104"/>
                <a:gd name="T53" fmla="*/ 111 h 112"/>
                <a:gd name="T54" fmla="*/ 68 w 104"/>
                <a:gd name="T55" fmla="*/ 109 h 112"/>
                <a:gd name="T56" fmla="*/ 73 w 104"/>
                <a:gd name="T57" fmla="*/ 107 h 112"/>
                <a:gd name="T58" fmla="*/ 80 w 104"/>
                <a:gd name="T59" fmla="*/ 104 h 112"/>
                <a:gd name="T60" fmla="*/ 85 w 104"/>
                <a:gd name="T61" fmla="*/ 100 h 112"/>
                <a:gd name="T62" fmla="*/ 91 w 104"/>
                <a:gd name="T63" fmla="*/ 94 h 112"/>
                <a:gd name="T64" fmla="*/ 95 w 104"/>
                <a:gd name="T65" fmla="*/ 89 h 112"/>
                <a:gd name="T66" fmla="*/ 99 w 104"/>
                <a:gd name="T67" fmla="*/ 83 h 112"/>
                <a:gd name="T68" fmla="*/ 101 w 104"/>
                <a:gd name="T69" fmla="*/ 77 h 112"/>
                <a:gd name="T70" fmla="*/ 102 w 104"/>
                <a:gd name="T71" fmla="*/ 71 h 112"/>
                <a:gd name="T72" fmla="*/ 103 w 104"/>
                <a:gd name="T73" fmla="*/ 66 h 112"/>
                <a:gd name="T74" fmla="*/ 102 w 104"/>
                <a:gd name="T75" fmla="*/ 59 h 112"/>
                <a:gd name="T76" fmla="*/ 101 w 104"/>
                <a:gd name="T77" fmla="*/ 54 h 112"/>
                <a:gd name="T78" fmla="*/ 100 w 104"/>
                <a:gd name="T79" fmla="*/ 48 h 112"/>
                <a:gd name="T80" fmla="*/ 97 w 104"/>
                <a:gd name="T81" fmla="*/ 42 h 112"/>
                <a:gd name="T82" fmla="*/ 96 w 104"/>
                <a:gd name="T83" fmla="*/ 39 h 112"/>
                <a:gd name="T84" fmla="*/ 94 w 104"/>
                <a:gd name="T85" fmla="*/ 35 h 112"/>
                <a:gd name="T86" fmla="*/ 91 w 104"/>
                <a:gd name="T87" fmla="*/ 31 h 112"/>
                <a:gd name="T88" fmla="*/ 88 w 104"/>
                <a:gd name="T89" fmla="*/ 27 h 112"/>
                <a:gd name="T90" fmla="*/ 85 w 104"/>
                <a:gd name="T91" fmla="*/ 23 h 112"/>
                <a:gd name="T92" fmla="*/ 80 w 104"/>
                <a:gd name="T93" fmla="*/ 19 h 112"/>
                <a:gd name="T94" fmla="*/ 75 w 104"/>
                <a:gd name="T95" fmla="*/ 14 h 112"/>
                <a:gd name="T96" fmla="*/ 70 w 104"/>
                <a:gd name="T97" fmla="*/ 9 h 112"/>
                <a:gd name="T98" fmla="*/ 65 w 104"/>
                <a:gd name="T99" fmla="*/ 5 h 112"/>
                <a:gd name="T100" fmla="*/ 59 w 104"/>
                <a:gd name="T101" fmla="*/ 0 h 1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4" h="112">
                  <a:moveTo>
                    <a:pt x="59" y="0"/>
                  </a:moveTo>
                  <a:lnTo>
                    <a:pt x="64" y="13"/>
                  </a:lnTo>
                  <a:lnTo>
                    <a:pt x="66" y="26"/>
                  </a:lnTo>
                  <a:lnTo>
                    <a:pt x="65" y="38"/>
                  </a:lnTo>
                  <a:lnTo>
                    <a:pt x="60" y="49"/>
                  </a:lnTo>
                  <a:lnTo>
                    <a:pt x="54" y="58"/>
                  </a:lnTo>
                  <a:lnTo>
                    <a:pt x="45" y="66"/>
                  </a:lnTo>
                  <a:lnTo>
                    <a:pt x="34" y="71"/>
                  </a:lnTo>
                  <a:lnTo>
                    <a:pt x="23" y="74"/>
                  </a:lnTo>
                  <a:lnTo>
                    <a:pt x="12" y="74"/>
                  </a:lnTo>
                  <a:lnTo>
                    <a:pt x="0" y="71"/>
                  </a:lnTo>
                  <a:lnTo>
                    <a:pt x="3" y="75"/>
                  </a:lnTo>
                  <a:lnTo>
                    <a:pt x="7" y="79"/>
                  </a:lnTo>
                  <a:lnTo>
                    <a:pt x="10" y="83"/>
                  </a:lnTo>
                  <a:lnTo>
                    <a:pt x="13" y="87"/>
                  </a:lnTo>
                  <a:lnTo>
                    <a:pt x="17" y="91"/>
                  </a:lnTo>
                  <a:lnTo>
                    <a:pt x="20" y="93"/>
                  </a:lnTo>
                  <a:lnTo>
                    <a:pt x="23" y="96"/>
                  </a:lnTo>
                  <a:lnTo>
                    <a:pt x="26" y="98"/>
                  </a:lnTo>
                  <a:lnTo>
                    <a:pt x="29" y="101"/>
                  </a:lnTo>
                  <a:lnTo>
                    <a:pt x="32" y="102"/>
                  </a:lnTo>
                  <a:lnTo>
                    <a:pt x="37" y="104"/>
                  </a:lnTo>
                  <a:lnTo>
                    <a:pt x="42" y="106"/>
                  </a:lnTo>
                  <a:lnTo>
                    <a:pt x="47" y="108"/>
                  </a:lnTo>
                  <a:lnTo>
                    <a:pt x="52" y="109"/>
                  </a:lnTo>
                  <a:lnTo>
                    <a:pt x="57" y="111"/>
                  </a:lnTo>
                  <a:lnTo>
                    <a:pt x="62" y="111"/>
                  </a:lnTo>
                  <a:lnTo>
                    <a:pt x="68" y="109"/>
                  </a:lnTo>
                  <a:lnTo>
                    <a:pt x="73" y="107"/>
                  </a:lnTo>
                  <a:lnTo>
                    <a:pt x="80" y="104"/>
                  </a:lnTo>
                  <a:lnTo>
                    <a:pt x="85" y="100"/>
                  </a:lnTo>
                  <a:lnTo>
                    <a:pt x="91" y="94"/>
                  </a:lnTo>
                  <a:lnTo>
                    <a:pt x="95" y="89"/>
                  </a:lnTo>
                  <a:lnTo>
                    <a:pt x="99" y="83"/>
                  </a:lnTo>
                  <a:lnTo>
                    <a:pt x="101" y="77"/>
                  </a:lnTo>
                  <a:lnTo>
                    <a:pt x="102" y="71"/>
                  </a:lnTo>
                  <a:lnTo>
                    <a:pt x="103" y="66"/>
                  </a:lnTo>
                  <a:lnTo>
                    <a:pt x="102" y="59"/>
                  </a:lnTo>
                  <a:lnTo>
                    <a:pt x="101" y="54"/>
                  </a:lnTo>
                  <a:lnTo>
                    <a:pt x="100" y="48"/>
                  </a:lnTo>
                  <a:lnTo>
                    <a:pt x="97" y="42"/>
                  </a:lnTo>
                  <a:lnTo>
                    <a:pt x="96" y="39"/>
                  </a:lnTo>
                  <a:lnTo>
                    <a:pt x="94" y="35"/>
                  </a:lnTo>
                  <a:lnTo>
                    <a:pt x="91" y="31"/>
                  </a:lnTo>
                  <a:lnTo>
                    <a:pt x="88" y="27"/>
                  </a:lnTo>
                  <a:lnTo>
                    <a:pt x="85" y="23"/>
                  </a:lnTo>
                  <a:lnTo>
                    <a:pt x="80" y="19"/>
                  </a:lnTo>
                  <a:lnTo>
                    <a:pt x="75" y="14"/>
                  </a:lnTo>
                  <a:lnTo>
                    <a:pt x="70" y="9"/>
                  </a:lnTo>
                  <a:lnTo>
                    <a:pt x="65" y="5"/>
                  </a:lnTo>
                  <a:lnTo>
                    <a:pt x="59"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9" name="Freeform 44"/>
            <p:cNvSpPr>
              <a:spLocks/>
            </p:cNvSpPr>
            <p:nvPr/>
          </p:nvSpPr>
          <p:spPr bwMode="gray">
            <a:xfrm>
              <a:off x="4648" y="2116"/>
              <a:ext cx="67" cy="75"/>
            </a:xfrm>
            <a:custGeom>
              <a:avLst/>
              <a:gdLst>
                <a:gd name="T0" fmla="*/ 57 w 67"/>
                <a:gd name="T1" fmla="*/ 0 h 75"/>
                <a:gd name="T2" fmla="*/ 63 w 67"/>
                <a:gd name="T3" fmla="*/ 13 h 75"/>
                <a:gd name="T4" fmla="*/ 66 w 67"/>
                <a:gd name="T5" fmla="*/ 26 h 75"/>
                <a:gd name="T6" fmla="*/ 63 w 67"/>
                <a:gd name="T7" fmla="*/ 38 h 75"/>
                <a:gd name="T8" fmla="*/ 59 w 67"/>
                <a:gd name="T9" fmla="*/ 49 h 75"/>
                <a:gd name="T10" fmla="*/ 52 w 67"/>
                <a:gd name="T11" fmla="*/ 58 h 75"/>
                <a:gd name="T12" fmla="*/ 44 w 67"/>
                <a:gd name="T13" fmla="*/ 66 h 75"/>
                <a:gd name="T14" fmla="*/ 34 w 67"/>
                <a:gd name="T15" fmla="*/ 71 h 75"/>
                <a:gd name="T16" fmla="*/ 23 w 67"/>
                <a:gd name="T17" fmla="*/ 74 h 75"/>
                <a:gd name="T18" fmla="*/ 11 w 67"/>
                <a:gd name="T19" fmla="*/ 74 h 75"/>
                <a:gd name="T20" fmla="*/ 0 w 67"/>
                <a:gd name="T21" fmla="*/ 71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75">
                  <a:moveTo>
                    <a:pt x="57" y="0"/>
                  </a:moveTo>
                  <a:lnTo>
                    <a:pt x="63" y="13"/>
                  </a:lnTo>
                  <a:lnTo>
                    <a:pt x="66" y="26"/>
                  </a:lnTo>
                  <a:lnTo>
                    <a:pt x="63" y="38"/>
                  </a:lnTo>
                  <a:lnTo>
                    <a:pt x="59" y="49"/>
                  </a:lnTo>
                  <a:lnTo>
                    <a:pt x="52" y="58"/>
                  </a:lnTo>
                  <a:lnTo>
                    <a:pt x="44" y="66"/>
                  </a:lnTo>
                  <a:lnTo>
                    <a:pt x="34" y="71"/>
                  </a:lnTo>
                  <a:lnTo>
                    <a:pt x="23" y="74"/>
                  </a:lnTo>
                  <a:lnTo>
                    <a:pt x="11" y="74"/>
                  </a:lnTo>
                  <a:lnTo>
                    <a:pt x="0" y="7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0" name="Freeform 45"/>
            <p:cNvSpPr>
              <a:spLocks/>
            </p:cNvSpPr>
            <p:nvPr/>
          </p:nvSpPr>
          <p:spPr bwMode="gray">
            <a:xfrm>
              <a:off x="4658" y="2128"/>
              <a:ext cx="67" cy="74"/>
            </a:xfrm>
            <a:custGeom>
              <a:avLst/>
              <a:gdLst>
                <a:gd name="T0" fmla="*/ 58 w 67"/>
                <a:gd name="T1" fmla="*/ 0 h 74"/>
                <a:gd name="T2" fmla="*/ 64 w 67"/>
                <a:gd name="T3" fmla="*/ 13 h 74"/>
                <a:gd name="T4" fmla="*/ 66 w 67"/>
                <a:gd name="T5" fmla="*/ 25 h 74"/>
                <a:gd name="T6" fmla="*/ 64 w 67"/>
                <a:gd name="T7" fmla="*/ 37 h 74"/>
                <a:gd name="T8" fmla="*/ 59 w 67"/>
                <a:gd name="T9" fmla="*/ 48 h 74"/>
                <a:gd name="T10" fmla="*/ 53 w 67"/>
                <a:gd name="T11" fmla="*/ 57 h 74"/>
                <a:gd name="T12" fmla="*/ 44 w 67"/>
                <a:gd name="T13" fmla="*/ 65 h 74"/>
                <a:gd name="T14" fmla="*/ 33 w 67"/>
                <a:gd name="T15" fmla="*/ 70 h 74"/>
                <a:gd name="T16" fmla="*/ 23 w 67"/>
                <a:gd name="T17" fmla="*/ 73 h 74"/>
                <a:gd name="T18" fmla="*/ 11 w 67"/>
                <a:gd name="T19" fmla="*/ 73 h 74"/>
                <a:gd name="T20" fmla="*/ 0 w 67"/>
                <a:gd name="T21" fmla="*/ 70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74">
                  <a:moveTo>
                    <a:pt x="58" y="0"/>
                  </a:moveTo>
                  <a:lnTo>
                    <a:pt x="64" y="13"/>
                  </a:lnTo>
                  <a:lnTo>
                    <a:pt x="66" y="25"/>
                  </a:lnTo>
                  <a:lnTo>
                    <a:pt x="64" y="37"/>
                  </a:lnTo>
                  <a:lnTo>
                    <a:pt x="59" y="48"/>
                  </a:lnTo>
                  <a:lnTo>
                    <a:pt x="53" y="57"/>
                  </a:lnTo>
                  <a:lnTo>
                    <a:pt x="44" y="65"/>
                  </a:lnTo>
                  <a:lnTo>
                    <a:pt x="33" y="70"/>
                  </a:lnTo>
                  <a:lnTo>
                    <a:pt x="23" y="73"/>
                  </a:lnTo>
                  <a:lnTo>
                    <a:pt x="11" y="73"/>
                  </a:lnTo>
                  <a:lnTo>
                    <a:pt x="0" y="7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1" name="Freeform 46"/>
            <p:cNvSpPr>
              <a:spLocks/>
            </p:cNvSpPr>
            <p:nvPr/>
          </p:nvSpPr>
          <p:spPr bwMode="gray">
            <a:xfrm>
              <a:off x="4669" y="2137"/>
              <a:ext cx="66" cy="75"/>
            </a:xfrm>
            <a:custGeom>
              <a:avLst/>
              <a:gdLst>
                <a:gd name="T0" fmla="*/ 57 w 66"/>
                <a:gd name="T1" fmla="*/ 0 h 75"/>
                <a:gd name="T2" fmla="*/ 63 w 66"/>
                <a:gd name="T3" fmla="*/ 13 h 75"/>
                <a:gd name="T4" fmla="*/ 65 w 66"/>
                <a:gd name="T5" fmla="*/ 26 h 75"/>
                <a:gd name="T6" fmla="*/ 63 w 66"/>
                <a:gd name="T7" fmla="*/ 38 h 75"/>
                <a:gd name="T8" fmla="*/ 59 w 66"/>
                <a:gd name="T9" fmla="*/ 48 h 75"/>
                <a:gd name="T10" fmla="*/ 52 w 66"/>
                <a:gd name="T11" fmla="*/ 58 h 75"/>
                <a:gd name="T12" fmla="*/ 43 w 66"/>
                <a:gd name="T13" fmla="*/ 65 h 75"/>
                <a:gd name="T14" fmla="*/ 34 w 66"/>
                <a:gd name="T15" fmla="*/ 71 h 75"/>
                <a:gd name="T16" fmla="*/ 23 w 66"/>
                <a:gd name="T17" fmla="*/ 74 h 75"/>
                <a:gd name="T18" fmla="*/ 11 w 66"/>
                <a:gd name="T19" fmla="*/ 74 h 75"/>
                <a:gd name="T20" fmla="*/ 0 w 66"/>
                <a:gd name="T21" fmla="*/ 71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 h="75">
                  <a:moveTo>
                    <a:pt x="57" y="0"/>
                  </a:moveTo>
                  <a:lnTo>
                    <a:pt x="63" y="13"/>
                  </a:lnTo>
                  <a:lnTo>
                    <a:pt x="65" y="26"/>
                  </a:lnTo>
                  <a:lnTo>
                    <a:pt x="63" y="38"/>
                  </a:lnTo>
                  <a:lnTo>
                    <a:pt x="59" y="48"/>
                  </a:lnTo>
                  <a:lnTo>
                    <a:pt x="52" y="58"/>
                  </a:lnTo>
                  <a:lnTo>
                    <a:pt x="43" y="65"/>
                  </a:lnTo>
                  <a:lnTo>
                    <a:pt x="34" y="71"/>
                  </a:lnTo>
                  <a:lnTo>
                    <a:pt x="23" y="74"/>
                  </a:lnTo>
                  <a:lnTo>
                    <a:pt x="11" y="74"/>
                  </a:lnTo>
                  <a:lnTo>
                    <a:pt x="0" y="7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2" name="Freeform 47"/>
            <p:cNvSpPr>
              <a:spLocks/>
            </p:cNvSpPr>
            <p:nvPr/>
          </p:nvSpPr>
          <p:spPr bwMode="gray">
            <a:xfrm>
              <a:off x="4299" y="1858"/>
              <a:ext cx="392" cy="326"/>
            </a:xfrm>
            <a:custGeom>
              <a:avLst/>
              <a:gdLst>
                <a:gd name="T0" fmla="*/ 390 w 392"/>
                <a:gd name="T1" fmla="*/ 311 h 326"/>
                <a:gd name="T2" fmla="*/ 386 w 392"/>
                <a:gd name="T3" fmla="*/ 314 h 326"/>
                <a:gd name="T4" fmla="*/ 382 w 392"/>
                <a:gd name="T5" fmla="*/ 318 h 326"/>
                <a:gd name="T6" fmla="*/ 377 w 392"/>
                <a:gd name="T7" fmla="*/ 320 h 326"/>
                <a:gd name="T8" fmla="*/ 372 w 392"/>
                <a:gd name="T9" fmla="*/ 322 h 326"/>
                <a:gd name="T10" fmla="*/ 367 w 392"/>
                <a:gd name="T11" fmla="*/ 324 h 326"/>
                <a:gd name="T12" fmla="*/ 362 w 392"/>
                <a:gd name="T13" fmla="*/ 325 h 326"/>
                <a:gd name="T14" fmla="*/ 356 w 392"/>
                <a:gd name="T15" fmla="*/ 325 h 326"/>
                <a:gd name="T16" fmla="*/ 350 w 392"/>
                <a:gd name="T17" fmla="*/ 324 h 326"/>
                <a:gd name="T18" fmla="*/ 345 w 392"/>
                <a:gd name="T19" fmla="*/ 323 h 326"/>
                <a:gd name="T20" fmla="*/ 340 w 392"/>
                <a:gd name="T21" fmla="*/ 321 h 326"/>
                <a:gd name="T22" fmla="*/ 327 w 392"/>
                <a:gd name="T23" fmla="*/ 304 h 326"/>
                <a:gd name="T24" fmla="*/ 314 w 392"/>
                <a:gd name="T25" fmla="*/ 284 h 326"/>
                <a:gd name="T26" fmla="*/ 300 w 392"/>
                <a:gd name="T27" fmla="*/ 264 h 326"/>
                <a:gd name="T28" fmla="*/ 287 w 392"/>
                <a:gd name="T29" fmla="*/ 243 h 326"/>
                <a:gd name="T30" fmla="*/ 273 w 392"/>
                <a:gd name="T31" fmla="*/ 222 h 326"/>
                <a:gd name="T32" fmla="*/ 260 w 392"/>
                <a:gd name="T33" fmla="*/ 203 h 326"/>
                <a:gd name="T34" fmla="*/ 248 w 392"/>
                <a:gd name="T35" fmla="*/ 186 h 326"/>
                <a:gd name="T36" fmla="*/ 238 w 392"/>
                <a:gd name="T37" fmla="*/ 171 h 326"/>
                <a:gd name="T38" fmla="*/ 228 w 392"/>
                <a:gd name="T39" fmla="*/ 161 h 326"/>
                <a:gd name="T40" fmla="*/ 220 w 392"/>
                <a:gd name="T41" fmla="*/ 156 h 326"/>
                <a:gd name="T42" fmla="*/ 202 w 392"/>
                <a:gd name="T43" fmla="*/ 151 h 326"/>
                <a:gd name="T44" fmla="*/ 183 w 392"/>
                <a:gd name="T45" fmla="*/ 150 h 326"/>
                <a:gd name="T46" fmla="*/ 162 w 392"/>
                <a:gd name="T47" fmla="*/ 151 h 326"/>
                <a:gd name="T48" fmla="*/ 139 w 392"/>
                <a:gd name="T49" fmla="*/ 153 h 326"/>
                <a:gd name="T50" fmla="*/ 115 w 392"/>
                <a:gd name="T51" fmla="*/ 154 h 326"/>
                <a:gd name="T52" fmla="*/ 91 w 392"/>
                <a:gd name="T53" fmla="*/ 154 h 326"/>
                <a:gd name="T54" fmla="*/ 68 w 392"/>
                <a:gd name="T55" fmla="*/ 151 h 326"/>
                <a:gd name="T56" fmla="*/ 44 w 392"/>
                <a:gd name="T57" fmla="*/ 144 h 326"/>
                <a:gd name="T58" fmla="*/ 22 w 392"/>
                <a:gd name="T59" fmla="*/ 131 h 326"/>
                <a:gd name="T60" fmla="*/ 1 w 392"/>
                <a:gd name="T61" fmla="*/ 111 h 326"/>
                <a:gd name="T62" fmla="*/ 0 w 392"/>
                <a:gd name="T63" fmla="*/ 107 h 326"/>
                <a:gd name="T64" fmla="*/ 1 w 392"/>
                <a:gd name="T65" fmla="*/ 99 h 326"/>
                <a:gd name="T66" fmla="*/ 3 w 392"/>
                <a:gd name="T67" fmla="*/ 89 h 326"/>
                <a:gd name="T68" fmla="*/ 7 w 392"/>
                <a:gd name="T69" fmla="*/ 78 h 326"/>
                <a:gd name="T70" fmla="*/ 11 w 392"/>
                <a:gd name="T71" fmla="*/ 66 h 326"/>
                <a:gd name="T72" fmla="*/ 17 w 392"/>
                <a:gd name="T73" fmla="*/ 55 h 326"/>
                <a:gd name="T74" fmla="*/ 21 w 392"/>
                <a:gd name="T75" fmla="*/ 45 h 326"/>
                <a:gd name="T76" fmla="*/ 25 w 392"/>
                <a:gd name="T77" fmla="*/ 36 h 326"/>
                <a:gd name="T78" fmla="*/ 27 w 392"/>
                <a:gd name="T79" fmla="*/ 31 h 326"/>
                <a:gd name="T80" fmla="*/ 28 w 392"/>
                <a:gd name="T81" fmla="*/ 29 h 326"/>
                <a:gd name="T82" fmla="*/ 98 w 392"/>
                <a:gd name="T83" fmla="*/ 0 h 326"/>
                <a:gd name="T84" fmla="*/ 100 w 392"/>
                <a:gd name="T85" fmla="*/ 3 h 326"/>
                <a:gd name="T86" fmla="*/ 110 w 392"/>
                <a:gd name="T87" fmla="*/ 12 h 326"/>
                <a:gd name="T88" fmla="*/ 123 w 392"/>
                <a:gd name="T89" fmla="*/ 26 h 326"/>
                <a:gd name="T90" fmla="*/ 140 w 392"/>
                <a:gd name="T91" fmla="*/ 44 h 326"/>
                <a:gd name="T92" fmla="*/ 159 w 392"/>
                <a:gd name="T93" fmla="*/ 63 h 326"/>
                <a:gd name="T94" fmla="*/ 178 w 392"/>
                <a:gd name="T95" fmla="*/ 84 h 326"/>
                <a:gd name="T96" fmla="*/ 197 w 392"/>
                <a:gd name="T97" fmla="*/ 104 h 326"/>
                <a:gd name="T98" fmla="*/ 214 w 392"/>
                <a:gd name="T99" fmla="*/ 122 h 326"/>
                <a:gd name="T100" fmla="*/ 227 w 392"/>
                <a:gd name="T101" fmla="*/ 137 h 326"/>
                <a:gd name="T102" fmla="*/ 238 w 392"/>
                <a:gd name="T103" fmla="*/ 146 h 326"/>
                <a:gd name="T104" fmla="*/ 249 w 392"/>
                <a:gd name="T105" fmla="*/ 161 h 326"/>
                <a:gd name="T106" fmla="*/ 263 w 392"/>
                <a:gd name="T107" fmla="*/ 179 h 326"/>
                <a:gd name="T108" fmla="*/ 278 w 392"/>
                <a:gd name="T109" fmla="*/ 200 h 326"/>
                <a:gd name="T110" fmla="*/ 295 w 392"/>
                <a:gd name="T111" fmla="*/ 222 h 326"/>
                <a:gd name="T112" fmla="*/ 312 w 392"/>
                <a:gd name="T113" fmla="*/ 244 h 326"/>
                <a:gd name="T114" fmla="*/ 329 w 392"/>
                <a:gd name="T115" fmla="*/ 264 h 326"/>
                <a:gd name="T116" fmla="*/ 346 w 392"/>
                <a:gd name="T117" fmla="*/ 283 h 326"/>
                <a:gd name="T118" fmla="*/ 362 w 392"/>
                <a:gd name="T119" fmla="*/ 298 h 326"/>
                <a:gd name="T120" fmla="*/ 377 w 392"/>
                <a:gd name="T121" fmla="*/ 307 h 326"/>
                <a:gd name="T122" fmla="*/ 391 w 392"/>
                <a:gd name="T123" fmla="*/ 311 h 326"/>
                <a:gd name="T124" fmla="*/ 390 w 392"/>
                <a:gd name="T125" fmla="*/ 311 h 3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92" h="326">
                  <a:moveTo>
                    <a:pt x="390" y="311"/>
                  </a:moveTo>
                  <a:lnTo>
                    <a:pt x="386" y="314"/>
                  </a:lnTo>
                  <a:lnTo>
                    <a:pt x="382" y="318"/>
                  </a:lnTo>
                  <a:lnTo>
                    <a:pt x="377" y="320"/>
                  </a:lnTo>
                  <a:lnTo>
                    <a:pt x="372" y="322"/>
                  </a:lnTo>
                  <a:lnTo>
                    <a:pt x="367" y="324"/>
                  </a:lnTo>
                  <a:lnTo>
                    <a:pt x="362" y="325"/>
                  </a:lnTo>
                  <a:lnTo>
                    <a:pt x="356" y="325"/>
                  </a:lnTo>
                  <a:lnTo>
                    <a:pt x="350" y="324"/>
                  </a:lnTo>
                  <a:lnTo>
                    <a:pt x="345" y="323"/>
                  </a:lnTo>
                  <a:lnTo>
                    <a:pt x="340" y="321"/>
                  </a:lnTo>
                  <a:lnTo>
                    <a:pt x="327" y="304"/>
                  </a:lnTo>
                  <a:lnTo>
                    <a:pt x="314" y="284"/>
                  </a:lnTo>
                  <a:lnTo>
                    <a:pt x="300" y="264"/>
                  </a:lnTo>
                  <a:lnTo>
                    <a:pt x="287" y="243"/>
                  </a:lnTo>
                  <a:lnTo>
                    <a:pt x="273" y="222"/>
                  </a:lnTo>
                  <a:lnTo>
                    <a:pt x="260" y="203"/>
                  </a:lnTo>
                  <a:lnTo>
                    <a:pt x="248" y="186"/>
                  </a:lnTo>
                  <a:lnTo>
                    <a:pt x="238" y="171"/>
                  </a:lnTo>
                  <a:lnTo>
                    <a:pt x="228" y="161"/>
                  </a:lnTo>
                  <a:lnTo>
                    <a:pt x="220" y="156"/>
                  </a:lnTo>
                  <a:lnTo>
                    <a:pt x="202" y="151"/>
                  </a:lnTo>
                  <a:lnTo>
                    <a:pt x="183" y="150"/>
                  </a:lnTo>
                  <a:lnTo>
                    <a:pt x="162" y="151"/>
                  </a:lnTo>
                  <a:lnTo>
                    <a:pt x="139" y="153"/>
                  </a:lnTo>
                  <a:lnTo>
                    <a:pt x="115" y="154"/>
                  </a:lnTo>
                  <a:lnTo>
                    <a:pt x="91" y="154"/>
                  </a:lnTo>
                  <a:lnTo>
                    <a:pt x="68" y="151"/>
                  </a:lnTo>
                  <a:lnTo>
                    <a:pt x="44" y="144"/>
                  </a:lnTo>
                  <a:lnTo>
                    <a:pt x="22" y="131"/>
                  </a:lnTo>
                  <a:lnTo>
                    <a:pt x="1" y="111"/>
                  </a:lnTo>
                  <a:lnTo>
                    <a:pt x="0" y="107"/>
                  </a:lnTo>
                  <a:lnTo>
                    <a:pt x="1" y="99"/>
                  </a:lnTo>
                  <a:lnTo>
                    <a:pt x="3" y="89"/>
                  </a:lnTo>
                  <a:lnTo>
                    <a:pt x="7" y="78"/>
                  </a:lnTo>
                  <a:lnTo>
                    <a:pt x="11" y="66"/>
                  </a:lnTo>
                  <a:lnTo>
                    <a:pt x="17" y="55"/>
                  </a:lnTo>
                  <a:lnTo>
                    <a:pt x="21" y="45"/>
                  </a:lnTo>
                  <a:lnTo>
                    <a:pt x="25" y="36"/>
                  </a:lnTo>
                  <a:lnTo>
                    <a:pt x="27" y="31"/>
                  </a:lnTo>
                  <a:lnTo>
                    <a:pt x="28" y="29"/>
                  </a:lnTo>
                  <a:lnTo>
                    <a:pt x="98" y="0"/>
                  </a:lnTo>
                  <a:lnTo>
                    <a:pt x="100" y="3"/>
                  </a:lnTo>
                  <a:lnTo>
                    <a:pt x="110" y="12"/>
                  </a:lnTo>
                  <a:lnTo>
                    <a:pt x="123" y="26"/>
                  </a:lnTo>
                  <a:lnTo>
                    <a:pt x="140" y="44"/>
                  </a:lnTo>
                  <a:lnTo>
                    <a:pt x="159" y="63"/>
                  </a:lnTo>
                  <a:lnTo>
                    <a:pt x="178" y="84"/>
                  </a:lnTo>
                  <a:lnTo>
                    <a:pt x="197" y="104"/>
                  </a:lnTo>
                  <a:lnTo>
                    <a:pt x="214" y="122"/>
                  </a:lnTo>
                  <a:lnTo>
                    <a:pt x="227" y="137"/>
                  </a:lnTo>
                  <a:lnTo>
                    <a:pt x="238" y="146"/>
                  </a:lnTo>
                  <a:lnTo>
                    <a:pt x="249" y="161"/>
                  </a:lnTo>
                  <a:lnTo>
                    <a:pt x="263" y="179"/>
                  </a:lnTo>
                  <a:lnTo>
                    <a:pt x="278" y="200"/>
                  </a:lnTo>
                  <a:lnTo>
                    <a:pt x="295" y="222"/>
                  </a:lnTo>
                  <a:lnTo>
                    <a:pt x="312" y="244"/>
                  </a:lnTo>
                  <a:lnTo>
                    <a:pt x="329" y="264"/>
                  </a:lnTo>
                  <a:lnTo>
                    <a:pt x="346" y="283"/>
                  </a:lnTo>
                  <a:lnTo>
                    <a:pt x="362" y="298"/>
                  </a:lnTo>
                  <a:lnTo>
                    <a:pt x="377" y="307"/>
                  </a:lnTo>
                  <a:lnTo>
                    <a:pt x="391" y="311"/>
                  </a:lnTo>
                  <a:lnTo>
                    <a:pt x="390" y="31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3" name="Freeform 48"/>
            <p:cNvSpPr>
              <a:spLocks/>
            </p:cNvSpPr>
            <p:nvPr/>
          </p:nvSpPr>
          <p:spPr bwMode="gray">
            <a:xfrm>
              <a:off x="4299" y="1858"/>
              <a:ext cx="392" cy="326"/>
            </a:xfrm>
            <a:custGeom>
              <a:avLst/>
              <a:gdLst>
                <a:gd name="T0" fmla="*/ 390 w 392"/>
                <a:gd name="T1" fmla="*/ 311 h 326"/>
                <a:gd name="T2" fmla="*/ 386 w 392"/>
                <a:gd name="T3" fmla="*/ 314 h 326"/>
                <a:gd name="T4" fmla="*/ 382 w 392"/>
                <a:gd name="T5" fmla="*/ 318 h 326"/>
                <a:gd name="T6" fmla="*/ 377 w 392"/>
                <a:gd name="T7" fmla="*/ 320 h 326"/>
                <a:gd name="T8" fmla="*/ 372 w 392"/>
                <a:gd name="T9" fmla="*/ 322 h 326"/>
                <a:gd name="T10" fmla="*/ 367 w 392"/>
                <a:gd name="T11" fmla="*/ 324 h 326"/>
                <a:gd name="T12" fmla="*/ 362 w 392"/>
                <a:gd name="T13" fmla="*/ 325 h 326"/>
                <a:gd name="T14" fmla="*/ 356 w 392"/>
                <a:gd name="T15" fmla="*/ 325 h 326"/>
                <a:gd name="T16" fmla="*/ 350 w 392"/>
                <a:gd name="T17" fmla="*/ 324 h 326"/>
                <a:gd name="T18" fmla="*/ 345 w 392"/>
                <a:gd name="T19" fmla="*/ 323 h 326"/>
                <a:gd name="T20" fmla="*/ 340 w 392"/>
                <a:gd name="T21" fmla="*/ 321 h 326"/>
                <a:gd name="T22" fmla="*/ 327 w 392"/>
                <a:gd name="T23" fmla="*/ 304 h 326"/>
                <a:gd name="T24" fmla="*/ 314 w 392"/>
                <a:gd name="T25" fmla="*/ 284 h 326"/>
                <a:gd name="T26" fmla="*/ 300 w 392"/>
                <a:gd name="T27" fmla="*/ 264 h 326"/>
                <a:gd name="T28" fmla="*/ 287 w 392"/>
                <a:gd name="T29" fmla="*/ 243 h 326"/>
                <a:gd name="T30" fmla="*/ 273 w 392"/>
                <a:gd name="T31" fmla="*/ 222 h 326"/>
                <a:gd name="T32" fmla="*/ 260 w 392"/>
                <a:gd name="T33" fmla="*/ 203 h 326"/>
                <a:gd name="T34" fmla="*/ 248 w 392"/>
                <a:gd name="T35" fmla="*/ 186 h 326"/>
                <a:gd name="T36" fmla="*/ 238 w 392"/>
                <a:gd name="T37" fmla="*/ 171 h 326"/>
                <a:gd name="T38" fmla="*/ 228 w 392"/>
                <a:gd name="T39" fmla="*/ 161 h 326"/>
                <a:gd name="T40" fmla="*/ 220 w 392"/>
                <a:gd name="T41" fmla="*/ 156 h 326"/>
                <a:gd name="T42" fmla="*/ 202 w 392"/>
                <a:gd name="T43" fmla="*/ 151 h 326"/>
                <a:gd name="T44" fmla="*/ 183 w 392"/>
                <a:gd name="T45" fmla="*/ 150 h 326"/>
                <a:gd name="T46" fmla="*/ 162 w 392"/>
                <a:gd name="T47" fmla="*/ 151 h 326"/>
                <a:gd name="T48" fmla="*/ 139 w 392"/>
                <a:gd name="T49" fmla="*/ 153 h 326"/>
                <a:gd name="T50" fmla="*/ 115 w 392"/>
                <a:gd name="T51" fmla="*/ 154 h 326"/>
                <a:gd name="T52" fmla="*/ 91 w 392"/>
                <a:gd name="T53" fmla="*/ 154 h 326"/>
                <a:gd name="T54" fmla="*/ 68 w 392"/>
                <a:gd name="T55" fmla="*/ 151 h 326"/>
                <a:gd name="T56" fmla="*/ 44 w 392"/>
                <a:gd name="T57" fmla="*/ 144 h 326"/>
                <a:gd name="T58" fmla="*/ 22 w 392"/>
                <a:gd name="T59" fmla="*/ 131 h 326"/>
                <a:gd name="T60" fmla="*/ 1 w 392"/>
                <a:gd name="T61" fmla="*/ 111 h 326"/>
                <a:gd name="T62" fmla="*/ 0 w 392"/>
                <a:gd name="T63" fmla="*/ 107 h 326"/>
                <a:gd name="T64" fmla="*/ 1 w 392"/>
                <a:gd name="T65" fmla="*/ 99 h 326"/>
                <a:gd name="T66" fmla="*/ 3 w 392"/>
                <a:gd name="T67" fmla="*/ 89 h 326"/>
                <a:gd name="T68" fmla="*/ 7 w 392"/>
                <a:gd name="T69" fmla="*/ 78 h 326"/>
                <a:gd name="T70" fmla="*/ 11 w 392"/>
                <a:gd name="T71" fmla="*/ 66 h 326"/>
                <a:gd name="T72" fmla="*/ 17 w 392"/>
                <a:gd name="T73" fmla="*/ 55 h 326"/>
                <a:gd name="T74" fmla="*/ 21 w 392"/>
                <a:gd name="T75" fmla="*/ 45 h 326"/>
                <a:gd name="T76" fmla="*/ 25 w 392"/>
                <a:gd name="T77" fmla="*/ 36 h 326"/>
                <a:gd name="T78" fmla="*/ 27 w 392"/>
                <a:gd name="T79" fmla="*/ 31 h 326"/>
                <a:gd name="T80" fmla="*/ 28 w 392"/>
                <a:gd name="T81" fmla="*/ 29 h 326"/>
                <a:gd name="T82" fmla="*/ 98 w 392"/>
                <a:gd name="T83" fmla="*/ 0 h 326"/>
                <a:gd name="T84" fmla="*/ 100 w 392"/>
                <a:gd name="T85" fmla="*/ 3 h 326"/>
                <a:gd name="T86" fmla="*/ 110 w 392"/>
                <a:gd name="T87" fmla="*/ 12 h 326"/>
                <a:gd name="T88" fmla="*/ 123 w 392"/>
                <a:gd name="T89" fmla="*/ 26 h 326"/>
                <a:gd name="T90" fmla="*/ 140 w 392"/>
                <a:gd name="T91" fmla="*/ 44 h 326"/>
                <a:gd name="T92" fmla="*/ 159 w 392"/>
                <a:gd name="T93" fmla="*/ 63 h 326"/>
                <a:gd name="T94" fmla="*/ 178 w 392"/>
                <a:gd name="T95" fmla="*/ 84 h 326"/>
                <a:gd name="T96" fmla="*/ 197 w 392"/>
                <a:gd name="T97" fmla="*/ 104 h 326"/>
                <a:gd name="T98" fmla="*/ 214 w 392"/>
                <a:gd name="T99" fmla="*/ 122 h 326"/>
                <a:gd name="T100" fmla="*/ 227 w 392"/>
                <a:gd name="T101" fmla="*/ 137 h 326"/>
                <a:gd name="T102" fmla="*/ 238 w 392"/>
                <a:gd name="T103" fmla="*/ 146 h 326"/>
                <a:gd name="T104" fmla="*/ 249 w 392"/>
                <a:gd name="T105" fmla="*/ 161 h 326"/>
                <a:gd name="T106" fmla="*/ 263 w 392"/>
                <a:gd name="T107" fmla="*/ 179 h 326"/>
                <a:gd name="T108" fmla="*/ 278 w 392"/>
                <a:gd name="T109" fmla="*/ 200 h 326"/>
                <a:gd name="T110" fmla="*/ 295 w 392"/>
                <a:gd name="T111" fmla="*/ 222 h 326"/>
                <a:gd name="T112" fmla="*/ 312 w 392"/>
                <a:gd name="T113" fmla="*/ 244 h 326"/>
                <a:gd name="T114" fmla="*/ 329 w 392"/>
                <a:gd name="T115" fmla="*/ 264 h 326"/>
                <a:gd name="T116" fmla="*/ 346 w 392"/>
                <a:gd name="T117" fmla="*/ 283 h 326"/>
                <a:gd name="T118" fmla="*/ 362 w 392"/>
                <a:gd name="T119" fmla="*/ 298 h 326"/>
                <a:gd name="T120" fmla="*/ 377 w 392"/>
                <a:gd name="T121" fmla="*/ 307 h 326"/>
                <a:gd name="T122" fmla="*/ 391 w 392"/>
                <a:gd name="T123" fmla="*/ 311 h 3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92" h="326">
                  <a:moveTo>
                    <a:pt x="390" y="311"/>
                  </a:moveTo>
                  <a:lnTo>
                    <a:pt x="386" y="314"/>
                  </a:lnTo>
                  <a:lnTo>
                    <a:pt x="382" y="318"/>
                  </a:lnTo>
                  <a:lnTo>
                    <a:pt x="377" y="320"/>
                  </a:lnTo>
                  <a:lnTo>
                    <a:pt x="372" y="322"/>
                  </a:lnTo>
                  <a:lnTo>
                    <a:pt x="367" y="324"/>
                  </a:lnTo>
                  <a:lnTo>
                    <a:pt x="362" y="325"/>
                  </a:lnTo>
                  <a:lnTo>
                    <a:pt x="356" y="325"/>
                  </a:lnTo>
                  <a:lnTo>
                    <a:pt x="350" y="324"/>
                  </a:lnTo>
                  <a:lnTo>
                    <a:pt x="345" y="323"/>
                  </a:lnTo>
                  <a:lnTo>
                    <a:pt x="340" y="321"/>
                  </a:lnTo>
                  <a:lnTo>
                    <a:pt x="327" y="304"/>
                  </a:lnTo>
                  <a:lnTo>
                    <a:pt x="314" y="284"/>
                  </a:lnTo>
                  <a:lnTo>
                    <a:pt x="300" y="264"/>
                  </a:lnTo>
                  <a:lnTo>
                    <a:pt x="287" y="243"/>
                  </a:lnTo>
                  <a:lnTo>
                    <a:pt x="273" y="222"/>
                  </a:lnTo>
                  <a:lnTo>
                    <a:pt x="260" y="203"/>
                  </a:lnTo>
                  <a:lnTo>
                    <a:pt x="248" y="186"/>
                  </a:lnTo>
                  <a:lnTo>
                    <a:pt x="238" y="171"/>
                  </a:lnTo>
                  <a:lnTo>
                    <a:pt x="228" y="161"/>
                  </a:lnTo>
                  <a:lnTo>
                    <a:pt x="220" y="156"/>
                  </a:lnTo>
                  <a:lnTo>
                    <a:pt x="202" y="151"/>
                  </a:lnTo>
                  <a:lnTo>
                    <a:pt x="183" y="150"/>
                  </a:lnTo>
                  <a:lnTo>
                    <a:pt x="162" y="151"/>
                  </a:lnTo>
                  <a:lnTo>
                    <a:pt x="139" y="153"/>
                  </a:lnTo>
                  <a:lnTo>
                    <a:pt x="115" y="154"/>
                  </a:lnTo>
                  <a:lnTo>
                    <a:pt x="91" y="154"/>
                  </a:lnTo>
                  <a:lnTo>
                    <a:pt x="68" y="151"/>
                  </a:lnTo>
                  <a:lnTo>
                    <a:pt x="44" y="144"/>
                  </a:lnTo>
                  <a:lnTo>
                    <a:pt x="22" y="131"/>
                  </a:lnTo>
                  <a:lnTo>
                    <a:pt x="1" y="111"/>
                  </a:lnTo>
                  <a:lnTo>
                    <a:pt x="0" y="107"/>
                  </a:lnTo>
                  <a:lnTo>
                    <a:pt x="1" y="99"/>
                  </a:lnTo>
                  <a:lnTo>
                    <a:pt x="3" y="89"/>
                  </a:lnTo>
                  <a:lnTo>
                    <a:pt x="7" y="78"/>
                  </a:lnTo>
                  <a:lnTo>
                    <a:pt x="11" y="66"/>
                  </a:lnTo>
                  <a:lnTo>
                    <a:pt x="17" y="55"/>
                  </a:lnTo>
                  <a:lnTo>
                    <a:pt x="21" y="45"/>
                  </a:lnTo>
                  <a:lnTo>
                    <a:pt x="25" y="36"/>
                  </a:lnTo>
                  <a:lnTo>
                    <a:pt x="27" y="31"/>
                  </a:lnTo>
                  <a:lnTo>
                    <a:pt x="28" y="29"/>
                  </a:lnTo>
                  <a:lnTo>
                    <a:pt x="98" y="0"/>
                  </a:lnTo>
                  <a:lnTo>
                    <a:pt x="100" y="3"/>
                  </a:lnTo>
                  <a:lnTo>
                    <a:pt x="110" y="12"/>
                  </a:lnTo>
                  <a:lnTo>
                    <a:pt x="123" y="26"/>
                  </a:lnTo>
                  <a:lnTo>
                    <a:pt x="140" y="44"/>
                  </a:lnTo>
                  <a:lnTo>
                    <a:pt x="159" y="63"/>
                  </a:lnTo>
                  <a:lnTo>
                    <a:pt x="178" y="84"/>
                  </a:lnTo>
                  <a:lnTo>
                    <a:pt x="197" y="104"/>
                  </a:lnTo>
                  <a:lnTo>
                    <a:pt x="214" y="122"/>
                  </a:lnTo>
                  <a:lnTo>
                    <a:pt x="227" y="137"/>
                  </a:lnTo>
                  <a:lnTo>
                    <a:pt x="238" y="146"/>
                  </a:lnTo>
                  <a:lnTo>
                    <a:pt x="249" y="161"/>
                  </a:lnTo>
                  <a:lnTo>
                    <a:pt x="263" y="179"/>
                  </a:lnTo>
                  <a:lnTo>
                    <a:pt x="278" y="200"/>
                  </a:lnTo>
                  <a:lnTo>
                    <a:pt x="295" y="222"/>
                  </a:lnTo>
                  <a:lnTo>
                    <a:pt x="312" y="244"/>
                  </a:lnTo>
                  <a:lnTo>
                    <a:pt x="329" y="264"/>
                  </a:lnTo>
                  <a:lnTo>
                    <a:pt x="346" y="283"/>
                  </a:lnTo>
                  <a:lnTo>
                    <a:pt x="362" y="298"/>
                  </a:lnTo>
                  <a:lnTo>
                    <a:pt x="377" y="307"/>
                  </a:lnTo>
                  <a:lnTo>
                    <a:pt x="391" y="31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4" name="Freeform 49"/>
            <p:cNvSpPr>
              <a:spLocks/>
            </p:cNvSpPr>
            <p:nvPr/>
          </p:nvSpPr>
          <p:spPr bwMode="gray">
            <a:xfrm>
              <a:off x="4637" y="2168"/>
              <a:ext cx="86" cy="52"/>
            </a:xfrm>
            <a:custGeom>
              <a:avLst/>
              <a:gdLst>
                <a:gd name="T0" fmla="*/ 49 w 86"/>
                <a:gd name="T1" fmla="*/ 0 h 52"/>
                <a:gd name="T2" fmla="*/ 45 w 86"/>
                <a:gd name="T3" fmla="*/ 3 h 52"/>
                <a:gd name="T4" fmla="*/ 42 w 86"/>
                <a:gd name="T5" fmla="*/ 6 h 52"/>
                <a:gd name="T6" fmla="*/ 37 w 86"/>
                <a:gd name="T7" fmla="*/ 8 h 52"/>
                <a:gd name="T8" fmla="*/ 32 w 86"/>
                <a:gd name="T9" fmla="*/ 10 h 52"/>
                <a:gd name="T10" fmla="*/ 27 w 86"/>
                <a:gd name="T11" fmla="*/ 12 h 52"/>
                <a:gd name="T12" fmla="*/ 21 w 86"/>
                <a:gd name="T13" fmla="*/ 13 h 52"/>
                <a:gd name="T14" fmla="*/ 16 w 86"/>
                <a:gd name="T15" fmla="*/ 13 h 52"/>
                <a:gd name="T16" fmla="*/ 10 w 86"/>
                <a:gd name="T17" fmla="*/ 13 h 52"/>
                <a:gd name="T18" fmla="*/ 5 w 86"/>
                <a:gd name="T19" fmla="*/ 12 h 52"/>
                <a:gd name="T20" fmla="*/ 0 w 86"/>
                <a:gd name="T21" fmla="*/ 10 h 52"/>
                <a:gd name="T22" fmla="*/ 3 w 86"/>
                <a:gd name="T23" fmla="*/ 14 h 52"/>
                <a:gd name="T24" fmla="*/ 7 w 86"/>
                <a:gd name="T25" fmla="*/ 19 h 52"/>
                <a:gd name="T26" fmla="*/ 10 w 86"/>
                <a:gd name="T27" fmla="*/ 22 h 52"/>
                <a:gd name="T28" fmla="*/ 13 w 86"/>
                <a:gd name="T29" fmla="*/ 26 h 52"/>
                <a:gd name="T30" fmla="*/ 17 w 86"/>
                <a:gd name="T31" fmla="*/ 30 h 52"/>
                <a:gd name="T32" fmla="*/ 20 w 86"/>
                <a:gd name="T33" fmla="*/ 33 h 52"/>
                <a:gd name="T34" fmla="*/ 23 w 86"/>
                <a:gd name="T35" fmla="*/ 36 h 52"/>
                <a:gd name="T36" fmla="*/ 26 w 86"/>
                <a:gd name="T37" fmla="*/ 38 h 52"/>
                <a:gd name="T38" fmla="*/ 28 w 86"/>
                <a:gd name="T39" fmla="*/ 40 h 52"/>
                <a:gd name="T40" fmla="*/ 32 w 86"/>
                <a:gd name="T41" fmla="*/ 42 h 52"/>
                <a:gd name="T42" fmla="*/ 37 w 86"/>
                <a:gd name="T43" fmla="*/ 44 h 52"/>
                <a:gd name="T44" fmla="*/ 42 w 86"/>
                <a:gd name="T45" fmla="*/ 46 h 52"/>
                <a:gd name="T46" fmla="*/ 47 w 86"/>
                <a:gd name="T47" fmla="*/ 48 h 52"/>
                <a:gd name="T48" fmla="*/ 52 w 86"/>
                <a:gd name="T49" fmla="*/ 49 h 52"/>
                <a:gd name="T50" fmla="*/ 57 w 86"/>
                <a:gd name="T51" fmla="*/ 51 h 52"/>
                <a:gd name="T52" fmla="*/ 62 w 86"/>
                <a:gd name="T53" fmla="*/ 51 h 52"/>
                <a:gd name="T54" fmla="*/ 67 w 86"/>
                <a:gd name="T55" fmla="*/ 49 h 52"/>
                <a:gd name="T56" fmla="*/ 73 w 86"/>
                <a:gd name="T57" fmla="*/ 47 h 52"/>
                <a:gd name="T58" fmla="*/ 79 w 86"/>
                <a:gd name="T59" fmla="*/ 44 h 52"/>
                <a:gd name="T60" fmla="*/ 85 w 86"/>
                <a:gd name="T61" fmla="*/ 40 h 52"/>
                <a:gd name="T62" fmla="*/ 77 w 86"/>
                <a:gd name="T63" fmla="*/ 34 h 52"/>
                <a:gd name="T64" fmla="*/ 71 w 86"/>
                <a:gd name="T65" fmla="*/ 30 h 52"/>
                <a:gd name="T66" fmla="*/ 66 w 86"/>
                <a:gd name="T67" fmla="*/ 26 h 52"/>
                <a:gd name="T68" fmla="*/ 63 w 86"/>
                <a:gd name="T69" fmla="*/ 22 h 52"/>
                <a:gd name="T70" fmla="*/ 61 w 86"/>
                <a:gd name="T71" fmla="*/ 19 h 52"/>
                <a:gd name="T72" fmla="*/ 59 w 86"/>
                <a:gd name="T73" fmla="*/ 15 h 52"/>
                <a:gd name="T74" fmla="*/ 57 w 86"/>
                <a:gd name="T75" fmla="*/ 12 h 52"/>
                <a:gd name="T76" fmla="*/ 55 w 86"/>
                <a:gd name="T77" fmla="*/ 8 h 52"/>
                <a:gd name="T78" fmla="*/ 53 w 86"/>
                <a:gd name="T79" fmla="*/ 5 h 52"/>
                <a:gd name="T80" fmla="*/ 50 w 86"/>
                <a:gd name="T81" fmla="*/ 0 h 52"/>
                <a:gd name="T82" fmla="*/ 49 w 86"/>
                <a:gd name="T83" fmla="*/ 0 h 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6" h="52">
                  <a:moveTo>
                    <a:pt x="49" y="0"/>
                  </a:moveTo>
                  <a:lnTo>
                    <a:pt x="45" y="3"/>
                  </a:lnTo>
                  <a:lnTo>
                    <a:pt x="42" y="6"/>
                  </a:lnTo>
                  <a:lnTo>
                    <a:pt x="37" y="8"/>
                  </a:lnTo>
                  <a:lnTo>
                    <a:pt x="32" y="10"/>
                  </a:lnTo>
                  <a:lnTo>
                    <a:pt x="27" y="12"/>
                  </a:lnTo>
                  <a:lnTo>
                    <a:pt x="21" y="13"/>
                  </a:lnTo>
                  <a:lnTo>
                    <a:pt x="16" y="13"/>
                  </a:lnTo>
                  <a:lnTo>
                    <a:pt x="10" y="13"/>
                  </a:lnTo>
                  <a:lnTo>
                    <a:pt x="5" y="12"/>
                  </a:lnTo>
                  <a:lnTo>
                    <a:pt x="0" y="10"/>
                  </a:lnTo>
                  <a:lnTo>
                    <a:pt x="3" y="14"/>
                  </a:lnTo>
                  <a:lnTo>
                    <a:pt x="7" y="19"/>
                  </a:lnTo>
                  <a:lnTo>
                    <a:pt x="10" y="22"/>
                  </a:lnTo>
                  <a:lnTo>
                    <a:pt x="13" y="26"/>
                  </a:lnTo>
                  <a:lnTo>
                    <a:pt x="17" y="30"/>
                  </a:lnTo>
                  <a:lnTo>
                    <a:pt x="20" y="33"/>
                  </a:lnTo>
                  <a:lnTo>
                    <a:pt x="23" y="36"/>
                  </a:lnTo>
                  <a:lnTo>
                    <a:pt x="26" y="38"/>
                  </a:lnTo>
                  <a:lnTo>
                    <a:pt x="28" y="40"/>
                  </a:lnTo>
                  <a:lnTo>
                    <a:pt x="32" y="42"/>
                  </a:lnTo>
                  <a:lnTo>
                    <a:pt x="37" y="44"/>
                  </a:lnTo>
                  <a:lnTo>
                    <a:pt x="42" y="46"/>
                  </a:lnTo>
                  <a:lnTo>
                    <a:pt x="47" y="48"/>
                  </a:lnTo>
                  <a:lnTo>
                    <a:pt x="52" y="49"/>
                  </a:lnTo>
                  <a:lnTo>
                    <a:pt x="57" y="51"/>
                  </a:lnTo>
                  <a:lnTo>
                    <a:pt x="62" y="51"/>
                  </a:lnTo>
                  <a:lnTo>
                    <a:pt x="67" y="49"/>
                  </a:lnTo>
                  <a:lnTo>
                    <a:pt x="73" y="47"/>
                  </a:lnTo>
                  <a:lnTo>
                    <a:pt x="79" y="44"/>
                  </a:lnTo>
                  <a:lnTo>
                    <a:pt x="85" y="40"/>
                  </a:lnTo>
                  <a:lnTo>
                    <a:pt x="77" y="34"/>
                  </a:lnTo>
                  <a:lnTo>
                    <a:pt x="71" y="30"/>
                  </a:lnTo>
                  <a:lnTo>
                    <a:pt x="66" y="26"/>
                  </a:lnTo>
                  <a:lnTo>
                    <a:pt x="63" y="22"/>
                  </a:lnTo>
                  <a:lnTo>
                    <a:pt x="61" y="19"/>
                  </a:lnTo>
                  <a:lnTo>
                    <a:pt x="59" y="15"/>
                  </a:lnTo>
                  <a:lnTo>
                    <a:pt x="57" y="12"/>
                  </a:lnTo>
                  <a:lnTo>
                    <a:pt x="55" y="8"/>
                  </a:lnTo>
                  <a:lnTo>
                    <a:pt x="53" y="5"/>
                  </a:lnTo>
                  <a:lnTo>
                    <a:pt x="50" y="0"/>
                  </a:lnTo>
                  <a:lnTo>
                    <a:pt x="49"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5" name="Freeform 50"/>
            <p:cNvSpPr>
              <a:spLocks/>
            </p:cNvSpPr>
            <p:nvPr/>
          </p:nvSpPr>
          <p:spPr bwMode="gray">
            <a:xfrm>
              <a:off x="4637" y="2168"/>
              <a:ext cx="86" cy="52"/>
            </a:xfrm>
            <a:custGeom>
              <a:avLst/>
              <a:gdLst>
                <a:gd name="T0" fmla="*/ 49 w 86"/>
                <a:gd name="T1" fmla="*/ 0 h 52"/>
                <a:gd name="T2" fmla="*/ 45 w 86"/>
                <a:gd name="T3" fmla="*/ 3 h 52"/>
                <a:gd name="T4" fmla="*/ 42 w 86"/>
                <a:gd name="T5" fmla="*/ 6 h 52"/>
                <a:gd name="T6" fmla="*/ 37 w 86"/>
                <a:gd name="T7" fmla="*/ 8 h 52"/>
                <a:gd name="T8" fmla="*/ 32 w 86"/>
                <a:gd name="T9" fmla="*/ 10 h 52"/>
                <a:gd name="T10" fmla="*/ 27 w 86"/>
                <a:gd name="T11" fmla="*/ 12 h 52"/>
                <a:gd name="T12" fmla="*/ 21 w 86"/>
                <a:gd name="T13" fmla="*/ 13 h 52"/>
                <a:gd name="T14" fmla="*/ 16 w 86"/>
                <a:gd name="T15" fmla="*/ 13 h 52"/>
                <a:gd name="T16" fmla="*/ 10 w 86"/>
                <a:gd name="T17" fmla="*/ 13 h 52"/>
                <a:gd name="T18" fmla="*/ 5 w 86"/>
                <a:gd name="T19" fmla="*/ 12 h 52"/>
                <a:gd name="T20" fmla="*/ 0 w 86"/>
                <a:gd name="T21" fmla="*/ 10 h 52"/>
                <a:gd name="T22" fmla="*/ 3 w 86"/>
                <a:gd name="T23" fmla="*/ 14 h 52"/>
                <a:gd name="T24" fmla="*/ 7 w 86"/>
                <a:gd name="T25" fmla="*/ 19 h 52"/>
                <a:gd name="T26" fmla="*/ 10 w 86"/>
                <a:gd name="T27" fmla="*/ 22 h 52"/>
                <a:gd name="T28" fmla="*/ 13 w 86"/>
                <a:gd name="T29" fmla="*/ 26 h 52"/>
                <a:gd name="T30" fmla="*/ 17 w 86"/>
                <a:gd name="T31" fmla="*/ 30 h 52"/>
                <a:gd name="T32" fmla="*/ 20 w 86"/>
                <a:gd name="T33" fmla="*/ 33 h 52"/>
                <a:gd name="T34" fmla="*/ 23 w 86"/>
                <a:gd name="T35" fmla="*/ 36 h 52"/>
                <a:gd name="T36" fmla="*/ 26 w 86"/>
                <a:gd name="T37" fmla="*/ 38 h 52"/>
                <a:gd name="T38" fmla="*/ 28 w 86"/>
                <a:gd name="T39" fmla="*/ 40 h 52"/>
                <a:gd name="T40" fmla="*/ 32 w 86"/>
                <a:gd name="T41" fmla="*/ 42 h 52"/>
                <a:gd name="T42" fmla="*/ 37 w 86"/>
                <a:gd name="T43" fmla="*/ 44 h 52"/>
                <a:gd name="T44" fmla="*/ 42 w 86"/>
                <a:gd name="T45" fmla="*/ 46 h 52"/>
                <a:gd name="T46" fmla="*/ 47 w 86"/>
                <a:gd name="T47" fmla="*/ 48 h 52"/>
                <a:gd name="T48" fmla="*/ 52 w 86"/>
                <a:gd name="T49" fmla="*/ 49 h 52"/>
                <a:gd name="T50" fmla="*/ 57 w 86"/>
                <a:gd name="T51" fmla="*/ 51 h 52"/>
                <a:gd name="T52" fmla="*/ 62 w 86"/>
                <a:gd name="T53" fmla="*/ 51 h 52"/>
                <a:gd name="T54" fmla="*/ 67 w 86"/>
                <a:gd name="T55" fmla="*/ 49 h 52"/>
                <a:gd name="T56" fmla="*/ 73 w 86"/>
                <a:gd name="T57" fmla="*/ 47 h 52"/>
                <a:gd name="T58" fmla="*/ 79 w 86"/>
                <a:gd name="T59" fmla="*/ 44 h 52"/>
                <a:gd name="T60" fmla="*/ 85 w 86"/>
                <a:gd name="T61" fmla="*/ 40 h 52"/>
                <a:gd name="T62" fmla="*/ 77 w 86"/>
                <a:gd name="T63" fmla="*/ 34 h 52"/>
                <a:gd name="T64" fmla="*/ 71 w 86"/>
                <a:gd name="T65" fmla="*/ 30 h 52"/>
                <a:gd name="T66" fmla="*/ 66 w 86"/>
                <a:gd name="T67" fmla="*/ 26 h 52"/>
                <a:gd name="T68" fmla="*/ 63 w 86"/>
                <a:gd name="T69" fmla="*/ 22 h 52"/>
                <a:gd name="T70" fmla="*/ 61 w 86"/>
                <a:gd name="T71" fmla="*/ 19 h 52"/>
                <a:gd name="T72" fmla="*/ 59 w 86"/>
                <a:gd name="T73" fmla="*/ 15 h 52"/>
                <a:gd name="T74" fmla="*/ 57 w 86"/>
                <a:gd name="T75" fmla="*/ 12 h 52"/>
                <a:gd name="T76" fmla="*/ 55 w 86"/>
                <a:gd name="T77" fmla="*/ 8 h 52"/>
                <a:gd name="T78" fmla="*/ 53 w 86"/>
                <a:gd name="T79" fmla="*/ 5 h 52"/>
                <a:gd name="T80" fmla="*/ 50 w 86"/>
                <a:gd name="T81" fmla="*/ 0 h 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6" h="52">
                  <a:moveTo>
                    <a:pt x="49" y="0"/>
                  </a:moveTo>
                  <a:lnTo>
                    <a:pt x="45" y="3"/>
                  </a:lnTo>
                  <a:lnTo>
                    <a:pt x="42" y="6"/>
                  </a:lnTo>
                  <a:lnTo>
                    <a:pt x="37" y="8"/>
                  </a:lnTo>
                  <a:lnTo>
                    <a:pt x="32" y="10"/>
                  </a:lnTo>
                  <a:lnTo>
                    <a:pt x="27" y="12"/>
                  </a:lnTo>
                  <a:lnTo>
                    <a:pt x="21" y="13"/>
                  </a:lnTo>
                  <a:lnTo>
                    <a:pt x="16" y="13"/>
                  </a:lnTo>
                  <a:lnTo>
                    <a:pt x="10" y="13"/>
                  </a:lnTo>
                  <a:lnTo>
                    <a:pt x="5" y="12"/>
                  </a:lnTo>
                  <a:lnTo>
                    <a:pt x="0" y="10"/>
                  </a:lnTo>
                  <a:lnTo>
                    <a:pt x="3" y="14"/>
                  </a:lnTo>
                  <a:lnTo>
                    <a:pt x="7" y="19"/>
                  </a:lnTo>
                  <a:lnTo>
                    <a:pt x="10" y="22"/>
                  </a:lnTo>
                  <a:lnTo>
                    <a:pt x="13" y="26"/>
                  </a:lnTo>
                  <a:lnTo>
                    <a:pt x="17" y="30"/>
                  </a:lnTo>
                  <a:lnTo>
                    <a:pt x="20" y="33"/>
                  </a:lnTo>
                  <a:lnTo>
                    <a:pt x="23" y="36"/>
                  </a:lnTo>
                  <a:lnTo>
                    <a:pt x="26" y="38"/>
                  </a:lnTo>
                  <a:lnTo>
                    <a:pt x="28" y="40"/>
                  </a:lnTo>
                  <a:lnTo>
                    <a:pt x="32" y="42"/>
                  </a:lnTo>
                  <a:lnTo>
                    <a:pt x="37" y="44"/>
                  </a:lnTo>
                  <a:lnTo>
                    <a:pt x="42" y="46"/>
                  </a:lnTo>
                  <a:lnTo>
                    <a:pt x="47" y="48"/>
                  </a:lnTo>
                  <a:lnTo>
                    <a:pt x="52" y="49"/>
                  </a:lnTo>
                  <a:lnTo>
                    <a:pt x="57" y="51"/>
                  </a:lnTo>
                  <a:lnTo>
                    <a:pt x="62" y="51"/>
                  </a:lnTo>
                  <a:lnTo>
                    <a:pt x="67" y="49"/>
                  </a:lnTo>
                  <a:lnTo>
                    <a:pt x="73" y="47"/>
                  </a:lnTo>
                  <a:lnTo>
                    <a:pt x="79" y="44"/>
                  </a:lnTo>
                  <a:lnTo>
                    <a:pt x="85" y="40"/>
                  </a:lnTo>
                  <a:lnTo>
                    <a:pt x="77" y="34"/>
                  </a:lnTo>
                  <a:lnTo>
                    <a:pt x="71" y="30"/>
                  </a:lnTo>
                  <a:lnTo>
                    <a:pt x="66" y="26"/>
                  </a:lnTo>
                  <a:lnTo>
                    <a:pt x="63" y="22"/>
                  </a:lnTo>
                  <a:lnTo>
                    <a:pt x="61" y="19"/>
                  </a:lnTo>
                  <a:lnTo>
                    <a:pt x="59" y="15"/>
                  </a:lnTo>
                  <a:lnTo>
                    <a:pt x="57" y="12"/>
                  </a:lnTo>
                  <a:lnTo>
                    <a:pt x="55" y="8"/>
                  </a:lnTo>
                  <a:lnTo>
                    <a:pt x="53" y="5"/>
                  </a:lnTo>
                  <a:lnTo>
                    <a:pt x="5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6" name="Freeform 51"/>
            <p:cNvSpPr>
              <a:spLocks/>
            </p:cNvSpPr>
            <p:nvPr/>
          </p:nvSpPr>
          <p:spPr bwMode="gray">
            <a:xfrm>
              <a:off x="4397" y="1858"/>
              <a:ext cx="138" cy="145"/>
            </a:xfrm>
            <a:custGeom>
              <a:avLst/>
              <a:gdLst>
                <a:gd name="T0" fmla="*/ 0 w 138"/>
                <a:gd name="T1" fmla="*/ 0 h 145"/>
                <a:gd name="T2" fmla="*/ 32 w 138"/>
                <a:gd name="T3" fmla="*/ 14 h 145"/>
                <a:gd name="T4" fmla="*/ 57 w 138"/>
                <a:gd name="T5" fmla="*/ 29 h 145"/>
                <a:gd name="T6" fmla="*/ 77 w 138"/>
                <a:gd name="T7" fmla="*/ 44 h 145"/>
                <a:gd name="T8" fmla="*/ 91 w 138"/>
                <a:gd name="T9" fmla="*/ 59 h 145"/>
                <a:gd name="T10" fmla="*/ 103 w 138"/>
                <a:gd name="T11" fmla="*/ 74 h 145"/>
                <a:gd name="T12" fmla="*/ 111 w 138"/>
                <a:gd name="T13" fmla="*/ 88 h 145"/>
                <a:gd name="T14" fmla="*/ 116 w 138"/>
                <a:gd name="T15" fmla="*/ 101 h 145"/>
                <a:gd name="T16" fmla="*/ 121 w 138"/>
                <a:gd name="T17" fmla="*/ 114 h 145"/>
                <a:gd name="T18" fmla="*/ 126 w 138"/>
                <a:gd name="T19" fmla="*/ 125 h 145"/>
                <a:gd name="T20" fmla="*/ 130 w 138"/>
                <a:gd name="T21" fmla="*/ 135 h 145"/>
                <a:gd name="T22" fmla="*/ 137 w 138"/>
                <a:gd name="T23" fmla="*/ 144 h 145"/>
                <a:gd name="T24" fmla="*/ 135 w 138"/>
                <a:gd name="T25" fmla="*/ 143 h 145"/>
                <a:gd name="T26" fmla="*/ 126 w 138"/>
                <a:gd name="T27" fmla="*/ 134 h 145"/>
                <a:gd name="T28" fmla="*/ 111 w 138"/>
                <a:gd name="T29" fmla="*/ 119 h 145"/>
                <a:gd name="T30" fmla="*/ 93 w 138"/>
                <a:gd name="T31" fmla="*/ 99 h 145"/>
                <a:gd name="T32" fmla="*/ 72 w 138"/>
                <a:gd name="T33" fmla="*/ 77 h 145"/>
                <a:gd name="T34" fmla="*/ 50 w 138"/>
                <a:gd name="T35" fmla="*/ 54 h 145"/>
                <a:gd name="T36" fmla="*/ 31 w 138"/>
                <a:gd name="T37" fmla="*/ 33 h 145"/>
                <a:gd name="T38" fmla="*/ 15 w 138"/>
                <a:gd name="T39" fmla="*/ 16 h 145"/>
                <a:gd name="T40" fmla="*/ 3 w 138"/>
                <a:gd name="T41" fmla="*/ 4 h 145"/>
                <a:gd name="T42" fmla="*/ 0 w 138"/>
                <a:gd name="T43" fmla="*/ 0 h 1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8" h="145">
                  <a:moveTo>
                    <a:pt x="0" y="0"/>
                  </a:moveTo>
                  <a:lnTo>
                    <a:pt x="32" y="14"/>
                  </a:lnTo>
                  <a:lnTo>
                    <a:pt x="57" y="29"/>
                  </a:lnTo>
                  <a:lnTo>
                    <a:pt x="77" y="44"/>
                  </a:lnTo>
                  <a:lnTo>
                    <a:pt x="91" y="59"/>
                  </a:lnTo>
                  <a:lnTo>
                    <a:pt x="103" y="74"/>
                  </a:lnTo>
                  <a:lnTo>
                    <a:pt x="111" y="88"/>
                  </a:lnTo>
                  <a:lnTo>
                    <a:pt x="116" y="101"/>
                  </a:lnTo>
                  <a:lnTo>
                    <a:pt x="121" y="114"/>
                  </a:lnTo>
                  <a:lnTo>
                    <a:pt x="126" y="125"/>
                  </a:lnTo>
                  <a:lnTo>
                    <a:pt x="130" y="135"/>
                  </a:lnTo>
                  <a:lnTo>
                    <a:pt x="137" y="144"/>
                  </a:lnTo>
                  <a:lnTo>
                    <a:pt x="135" y="143"/>
                  </a:lnTo>
                  <a:lnTo>
                    <a:pt x="126" y="134"/>
                  </a:lnTo>
                  <a:lnTo>
                    <a:pt x="111" y="119"/>
                  </a:lnTo>
                  <a:lnTo>
                    <a:pt x="93" y="99"/>
                  </a:lnTo>
                  <a:lnTo>
                    <a:pt x="72" y="77"/>
                  </a:lnTo>
                  <a:lnTo>
                    <a:pt x="50" y="54"/>
                  </a:lnTo>
                  <a:lnTo>
                    <a:pt x="31" y="33"/>
                  </a:lnTo>
                  <a:lnTo>
                    <a:pt x="15" y="16"/>
                  </a:lnTo>
                  <a:lnTo>
                    <a:pt x="3" y="4"/>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7" name="Freeform 52"/>
            <p:cNvSpPr>
              <a:spLocks/>
            </p:cNvSpPr>
            <p:nvPr/>
          </p:nvSpPr>
          <p:spPr bwMode="gray">
            <a:xfrm>
              <a:off x="4397" y="1858"/>
              <a:ext cx="138" cy="145"/>
            </a:xfrm>
            <a:custGeom>
              <a:avLst/>
              <a:gdLst>
                <a:gd name="T0" fmla="*/ 0 w 138"/>
                <a:gd name="T1" fmla="*/ 0 h 145"/>
                <a:gd name="T2" fmla="*/ 32 w 138"/>
                <a:gd name="T3" fmla="*/ 14 h 145"/>
                <a:gd name="T4" fmla="*/ 57 w 138"/>
                <a:gd name="T5" fmla="*/ 29 h 145"/>
                <a:gd name="T6" fmla="*/ 77 w 138"/>
                <a:gd name="T7" fmla="*/ 44 h 145"/>
                <a:gd name="T8" fmla="*/ 91 w 138"/>
                <a:gd name="T9" fmla="*/ 59 h 145"/>
                <a:gd name="T10" fmla="*/ 103 w 138"/>
                <a:gd name="T11" fmla="*/ 74 h 145"/>
                <a:gd name="T12" fmla="*/ 111 w 138"/>
                <a:gd name="T13" fmla="*/ 88 h 145"/>
                <a:gd name="T14" fmla="*/ 116 w 138"/>
                <a:gd name="T15" fmla="*/ 101 h 145"/>
                <a:gd name="T16" fmla="*/ 121 w 138"/>
                <a:gd name="T17" fmla="*/ 114 h 145"/>
                <a:gd name="T18" fmla="*/ 126 w 138"/>
                <a:gd name="T19" fmla="*/ 125 h 145"/>
                <a:gd name="T20" fmla="*/ 130 w 138"/>
                <a:gd name="T21" fmla="*/ 135 h 145"/>
                <a:gd name="T22" fmla="*/ 137 w 138"/>
                <a:gd name="T23" fmla="*/ 144 h 145"/>
                <a:gd name="T24" fmla="*/ 135 w 138"/>
                <a:gd name="T25" fmla="*/ 143 h 145"/>
                <a:gd name="T26" fmla="*/ 126 w 138"/>
                <a:gd name="T27" fmla="*/ 134 h 145"/>
                <a:gd name="T28" fmla="*/ 111 w 138"/>
                <a:gd name="T29" fmla="*/ 119 h 145"/>
                <a:gd name="T30" fmla="*/ 93 w 138"/>
                <a:gd name="T31" fmla="*/ 99 h 145"/>
                <a:gd name="T32" fmla="*/ 72 w 138"/>
                <a:gd name="T33" fmla="*/ 77 h 145"/>
                <a:gd name="T34" fmla="*/ 50 w 138"/>
                <a:gd name="T35" fmla="*/ 54 h 145"/>
                <a:gd name="T36" fmla="*/ 31 w 138"/>
                <a:gd name="T37" fmla="*/ 33 h 145"/>
                <a:gd name="T38" fmla="*/ 15 w 138"/>
                <a:gd name="T39" fmla="*/ 16 h 145"/>
                <a:gd name="T40" fmla="*/ 3 w 138"/>
                <a:gd name="T41" fmla="*/ 4 h 145"/>
                <a:gd name="T42" fmla="*/ 0 w 138"/>
                <a:gd name="T43" fmla="*/ 0 h 1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8" h="145">
                  <a:moveTo>
                    <a:pt x="0" y="0"/>
                  </a:moveTo>
                  <a:lnTo>
                    <a:pt x="32" y="14"/>
                  </a:lnTo>
                  <a:lnTo>
                    <a:pt x="57" y="29"/>
                  </a:lnTo>
                  <a:lnTo>
                    <a:pt x="77" y="44"/>
                  </a:lnTo>
                  <a:lnTo>
                    <a:pt x="91" y="59"/>
                  </a:lnTo>
                  <a:lnTo>
                    <a:pt x="103" y="74"/>
                  </a:lnTo>
                  <a:lnTo>
                    <a:pt x="111" y="88"/>
                  </a:lnTo>
                  <a:lnTo>
                    <a:pt x="116" y="101"/>
                  </a:lnTo>
                  <a:lnTo>
                    <a:pt x="121" y="114"/>
                  </a:lnTo>
                  <a:lnTo>
                    <a:pt x="126" y="125"/>
                  </a:lnTo>
                  <a:lnTo>
                    <a:pt x="130" y="135"/>
                  </a:lnTo>
                  <a:lnTo>
                    <a:pt x="137" y="144"/>
                  </a:lnTo>
                  <a:lnTo>
                    <a:pt x="135" y="143"/>
                  </a:lnTo>
                  <a:lnTo>
                    <a:pt x="126" y="134"/>
                  </a:lnTo>
                  <a:lnTo>
                    <a:pt x="111" y="119"/>
                  </a:lnTo>
                  <a:lnTo>
                    <a:pt x="93" y="99"/>
                  </a:lnTo>
                  <a:lnTo>
                    <a:pt x="72" y="77"/>
                  </a:lnTo>
                  <a:lnTo>
                    <a:pt x="50" y="54"/>
                  </a:lnTo>
                  <a:lnTo>
                    <a:pt x="31" y="33"/>
                  </a:lnTo>
                  <a:lnTo>
                    <a:pt x="15" y="16"/>
                  </a:lnTo>
                  <a:lnTo>
                    <a:pt x="3" y="4"/>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8" name="Freeform 53"/>
            <p:cNvSpPr>
              <a:spLocks/>
            </p:cNvSpPr>
            <p:nvPr/>
          </p:nvSpPr>
          <p:spPr bwMode="gray">
            <a:xfrm>
              <a:off x="4605" y="2717"/>
              <a:ext cx="55" cy="29"/>
            </a:xfrm>
            <a:custGeom>
              <a:avLst/>
              <a:gdLst>
                <a:gd name="T0" fmla="*/ 54 w 55"/>
                <a:gd name="T1" fmla="*/ 6 h 29"/>
                <a:gd name="T2" fmla="*/ 0 w 55"/>
                <a:gd name="T3" fmla="*/ 0 h 29"/>
                <a:gd name="T4" fmla="*/ 49 w 55"/>
                <a:gd name="T5" fmla="*/ 28 h 29"/>
                <a:gd name="T6" fmla="*/ 54 w 55"/>
                <a:gd name="T7" fmla="*/ 6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29">
                  <a:moveTo>
                    <a:pt x="54" y="6"/>
                  </a:moveTo>
                  <a:lnTo>
                    <a:pt x="0" y="0"/>
                  </a:lnTo>
                  <a:lnTo>
                    <a:pt x="49" y="28"/>
                  </a:lnTo>
                  <a:lnTo>
                    <a:pt x="54" y="6"/>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9" name="Freeform 54"/>
            <p:cNvSpPr>
              <a:spLocks/>
            </p:cNvSpPr>
            <p:nvPr/>
          </p:nvSpPr>
          <p:spPr bwMode="gray">
            <a:xfrm>
              <a:off x="4700" y="2717"/>
              <a:ext cx="427" cy="264"/>
            </a:xfrm>
            <a:custGeom>
              <a:avLst/>
              <a:gdLst>
                <a:gd name="T0" fmla="*/ 53 w 427"/>
                <a:gd name="T1" fmla="*/ 8 h 264"/>
                <a:gd name="T2" fmla="*/ 95 w 427"/>
                <a:gd name="T3" fmla="*/ 28 h 264"/>
                <a:gd name="T4" fmla="*/ 138 w 427"/>
                <a:gd name="T5" fmla="*/ 49 h 264"/>
                <a:gd name="T6" fmla="*/ 176 w 427"/>
                <a:gd name="T7" fmla="*/ 67 h 264"/>
                <a:gd name="T8" fmla="*/ 204 w 427"/>
                <a:gd name="T9" fmla="*/ 77 h 264"/>
                <a:gd name="T10" fmla="*/ 231 w 427"/>
                <a:gd name="T11" fmla="*/ 76 h 264"/>
                <a:gd name="T12" fmla="*/ 268 w 427"/>
                <a:gd name="T13" fmla="*/ 61 h 264"/>
                <a:gd name="T14" fmla="*/ 305 w 427"/>
                <a:gd name="T15" fmla="*/ 42 h 264"/>
                <a:gd name="T16" fmla="*/ 345 w 427"/>
                <a:gd name="T17" fmla="*/ 27 h 264"/>
                <a:gd name="T18" fmla="*/ 388 w 427"/>
                <a:gd name="T19" fmla="*/ 24 h 264"/>
                <a:gd name="T20" fmla="*/ 414 w 427"/>
                <a:gd name="T21" fmla="*/ 33 h 264"/>
                <a:gd name="T22" fmla="*/ 419 w 427"/>
                <a:gd name="T23" fmla="*/ 47 h 264"/>
                <a:gd name="T24" fmla="*/ 422 w 427"/>
                <a:gd name="T25" fmla="*/ 67 h 264"/>
                <a:gd name="T26" fmla="*/ 424 w 427"/>
                <a:gd name="T27" fmla="*/ 87 h 264"/>
                <a:gd name="T28" fmla="*/ 426 w 427"/>
                <a:gd name="T29" fmla="*/ 99 h 264"/>
                <a:gd name="T30" fmla="*/ 387 w 427"/>
                <a:gd name="T31" fmla="*/ 150 h 264"/>
                <a:gd name="T32" fmla="*/ 387 w 427"/>
                <a:gd name="T33" fmla="*/ 214 h 264"/>
                <a:gd name="T34" fmla="*/ 378 w 427"/>
                <a:gd name="T35" fmla="*/ 224 h 264"/>
                <a:gd name="T36" fmla="*/ 365 w 427"/>
                <a:gd name="T37" fmla="*/ 239 h 264"/>
                <a:gd name="T38" fmla="*/ 350 w 427"/>
                <a:gd name="T39" fmla="*/ 253 h 264"/>
                <a:gd name="T40" fmla="*/ 338 w 427"/>
                <a:gd name="T41" fmla="*/ 262 h 264"/>
                <a:gd name="T42" fmla="*/ 312 w 427"/>
                <a:gd name="T43" fmla="*/ 254 h 264"/>
                <a:gd name="T44" fmla="*/ 279 w 427"/>
                <a:gd name="T45" fmla="*/ 228 h 264"/>
                <a:gd name="T46" fmla="*/ 257 w 427"/>
                <a:gd name="T47" fmla="*/ 195 h 264"/>
                <a:gd name="T48" fmla="*/ 238 w 427"/>
                <a:gd name="T49" fmla="*/ 159 h 264"/>
                <a:gd name="T50" fmla="*/ 217 w 427"/>
                <a:gd name="T51" fmla="*/ 124 h 264"/>
                <a:gd name="T52" fmla="*/ 195 w 427"/>
                <a:gd name="T53" fmla="*/ 105 h 264"/>
                <a:gd name="T54" fmla="*/ 168 w 427"/>
                <a:gd name="T55" fmla="*/ 98 h 264"/>
                <a:gd name="T56" fmla="*/ 130 w 427"/>
                <a:gd name="T57" fmla="*/ 92 h 264"/>
                <a:gd name="T58" fmla="*/ 85 w 427"/>
                <a:gd name="T59" fmla="*/ 84 h 264"/>
                <a:gd name="T60" fmla="*/ 40 w 427"/>
                <a:gd name="T61" fmla="*/ 77 h 264"/>
                <a:gd name="T62" fmla="*/ 11 w 427"/>
                <a:gd name="T63" fmla="*/ 67 h 264"/>
                <a:gd name="T64" fmla="*/ 1 w 427"/>
                <a:gd name="T65" fmla="*/ 50 h 264"/>
                <a:gd name="T66" fmla="*/ 1 w 427"/>
                <a:gd name="T67" fmla="*/ 30 h 264"/>
                <a:gd name="T68" fmla="*/ 10 w 427"/>
                <a:gd name="T69" fmla="*/ 13 h 264"/>
                <a:gd name="T70" fmla="*/ 25 w 427"/>
                <a:gd name="T71" fmla="*/ 2 h 2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27" h="264">
                  <a:moveTo>
                    <a:pt x="34" y="0"/>
                  </a:moveTo>
                  <a:lnTo>
                    <a:pt x="53" y="8"/>
                  </a:lnTo>
                  <a:lnTo>
                    <a:pt x="74" y="17"/>
                  </a:lnTo>
                  <a:lnTo>
                    <a:pt x="95" y="28"/>
                  </a:lnTo>
                  <a:lnTo>
                    <a:pt x="117" y="38"/>
                  </a:lnTo>
                  <a:lnTo>
                    <a:pt x="138" y="49"/>
                  </a:lnTo>
                  <a:lnTo>
                    <a:pt x="158" y="59"/>
                  </a:lnTo>
                  <a:lnTo>
                    <a:pt x="176" y="67"/>
                  </a:lnTo>
                  <a:lnTo>
                    <a:pt x="191" y="74"/>
                  </a:lnTo>
                  <a:lnTo>
                    <a:pt x="204" y="77"/>
                  </a:lnTo>
                  <a:lnTo>
                    <a:pt x="213" y="79"/>
                  </a:lnTo>
                  <a:lnTo>
                    <a:pt x="231" y="76"/>
                  </a:lnTo>
                  <a:lnTo>
                    <a:pt x="249" y="69"/>
                  </a:lnTo>
                  <a:lnTo>
                    <a:pt x="268" y="61"/>
                  </a:lnTo>
                  <a:lnTo>
                    <a:pt x="286" y="51"/>
                  </a:lnTo>
                  <a:lnTo>
                    <a:pt x="305" y="42"/>
                  </a:lnTo>
                  <a:lnTo>
                    <a:pt x="324" y="33"/>
                  </a:lnTo>
                  <a:lnTo>
                    <a:pt x="345" y="27"/>
                  </a:lnTo>
                  <a:lnTo>
                    <a:pt x="366" y="23"/>
                  </a:lnTo>
                  <a:lnTo>
                    <a:pt x="388" y="24"/>
                  </a:lnTo>
                  <a:lnTo>
                    <a:pt x="412" y="30"/>
                  </a:lnTo>
                  <a:lnTo>
                    <a:pt x="414" y="33"/>
                  </a:lnTo>
                  <a:lnTo>
                    <a:pt x="417" y="39"/>
                  </a:lnTo>
                  <a:lnTo>
                    <a:pt x="419" y="47"/>
                  </a:lnTo>
                  <a:lnTo>
                    <a:pt x="420" y="57"/>
                  </a:lnTo>
                  <a:lnTo>
                    <a:pt x="422" y="67"/>
                  </a:lnTo>
                  <a:lnTo>
                    <a:pt x="423" y="77"/>
                  </a:lnTo>
                  <a:lnTo>
                    <a:pt x="424" y="87"/>
                  </a:lnTo>
                  <a:lnTo>
                    <a:pt x="425" y="94"/>
                  </a:lnTo>
                  <a:lnTo>
                    <a:pt x="426" y="99"/>
                  </a:lnTo>
                  <a:lnTo>
                    <a:pt x="426" y="102"/>
                  </a:lnTo>
                  <a:lnTo>
                    <a:pt x="387" y="150"/>
                  </a:lnTo>
                  <a:lnTo>
                    <a:pt x="388" y="213"/>
                  </a:lnTo>
                  <a:lnTo>
                    <a:pt x="387" y="214"/>
                  </a:lnTo>
                  <a:lnTo>
                    <a:pt x="383" y="219"/>
                  </a:lnTo>
                  <a:lnTo>
                    <a:pt x="378" y="224"/>
                  </a:lnTo>
                  <a:lnTo>
                    <a:pt x="372" y="232"/>
                  </a:lnTo>
                  <a:lnTo>
                    <a:pt x="365" y="239"/>
                  </a:lnTo>
                  <a:lnTo>
                    <a:pt x="358" y="246"/>
                  </a:lnTo>
                  <a:lnTo>
                    <a:pt x="350" y="253"/>
                  </a:lnTo>
                  <a:lnTo>
                    <a:pt x="344" y="258"/>
                  </a:lnTo>
                  <a:lnTo>
                    <a:pt x="338" y="262"/>
                  </a:lnTo>
                  <a:lnTo>
                    <a:pt x="335" y="263"/>
                  </a:lnTo>
                  <a:lnTo>
                    <a:pt x="312" y="254"/>
                  </a:lnTo>
                  <a:lnTo>
                    <a:pt x="293" y="242"/>
                  </a:lnTo>
                  <a:lnTo>
                    <a:pt x="279" y="228"/>
                  </a:lnTo>
                  <a:lnTo>
                    <a:pt x="267" y="212"/>
                  </a:lnTo>
                  <a:lnTo>
                    <a:pt x="257" y="195"/>
                  </a:lnTo>
                  <a:lnTo>
                    <a:pt x="248" y="177"/>
                  </a:lnTo>
                  <a:lnTo>
                    <a:pt x="238" y="159"/>
                  </a:lnTo>
                  <a:lnTo>
                    <a:pt x="228" y="141"/>
                  </a:lnTo>
                  <a:lnTo>
                    <a:pt x="217" y="124"/>
                  </a:lnTo>
                  <a:lnTo>
                    <a:pt x="202" y="109"/>
                  </a:lnTo>
                  <a:lnTo>
                    <a:pt x="195" y="105"/>
                  </a:lnTo>
                  <a:lnTo>
                    <a:pt x="183" y="102"/>
                  </a:lnTo>
                  <a:lnTo>
                    <a:pt x="168" y="98"/>
                  </a:lnTo>
                  <a:lnTo>
                    <a:pt x="151" y="94"/>
                  </a:lnTo>
                  <a:lnTo>
                    <a:pt x="130" y="92"/>
                  </a:lnTo>
                  <a:lnTo>
                    <a:pt x="108" y="88"/>
                  </a:lnTo>
                  <a:lnTo>
                    <a:pt x="85" y="84"/>
                  </a:lnTo>
                  <a:lnTo>
                    <a:pt x="62" y="81"/>
                  </a:lnTo>
                  <a:lnTo>
                    <a:pt x="40" y="77"/>
                  </a:lnTo>
                  <a:lnTo>
                    <a:pt x="20" y="74"/>
                  </a:lnTo>
                  <a:lnTo>
                    <a:pt x="11" y="67"/>
                  </a:lnTo>
                  <a:lnTo>
                    <a:pt x="5" y="59"/>
                  </a:lnTo>
                  <a:lnTo>
                    <a:pt x="1" y="50"/>
                  </a:lnTo>
                  <a:lnTo>
                    <a:pt x="0" y="40"/>
                  </a:lnTo>
                  <a:lnTo>
                    <a:pt x="1" y="30"/>
                  </a:lnTo>
                  <a:lnTo>
                    <a:pt x="4" y="21"/>
                  </a:lnTo>
                  <a:lnTo>
                    <a:pt x="10" y="13"/>
                  </a:lnTo>
                  <a:lnTo>
                    <a:pt x="16" y="6"/>
                  </a:lnTo>
                  <a:lnTo>
                    <a:pt x="25" y="2"/>
                  </a:lnTo>
                  <a:lnTo>
                    <a:pt x="34"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0" name="Freeform 55"/>
            <p:cNvSpPr>
              <a:spLocks/>
            </p:cNvSpPr>
            <p:nvPr/>
          </p:nvSpPr>
          <p:spPr bwMode="gray">
            <a:xfrm>
              <a:off x="4700" y="2717"/>
              <a:ext cx="427" cy="264"/>
            </a:xfrm>
            <a:custGeom>
              <a:avLst/>
              <a:gdLst>
                <a:gd name="T0" fmla="*/ 53 w 427"/>
                <a:gd name="T1" fmla="*/ 8 h 264"/>
                <a:gd name="T2" fmla="*/ 95 w 427"/>
                <a:gd name="T3" fmla="*/ 28 h 264"/>
                <a:gd name="T4" fmla="*/ 138 w 427"/>
                <a:gd name="T5" fmla="*/ 49 h 264"/>
                <a:gd name="T6" fmla="*/ 176 w 427"/>
                <a:gd name="T7" fmla="*/ 67 h 264"/>
                <a:gd name="T8" fmla="*/ 204 w 427"/>
                <a:gd name="T9" fmla="*/ 77 h 264"/>
                <a:gd name="T10" fmla="*/ 231 w 427"/>
                <a:gd name="T11" fmla="*/ 76 h 264"/>
                <a:gd name="T12" fmla="*/ 268 w 427"/>
                <a:gd name="T13" fmla="*/ 61 h 264"/>
                <a:gd name="T14" fmla="*/ 305 w 427"/>
                <a:gd name="T15" fmla="*/ 42 h 264"/>
                <a:gd name="T16" fmla="*/ 345 w 427"/>
                <a:gd name="T17" fmla="*/ 27 h 264"/>
                <a:gd name="T18" fmla="*/ 388 w 427"/>
                <a:gd name="T19" fmla="*/ 24 h 264"/>
                <a:gd name="T20" fmla="*/ 414 w 427"/>
                <a:gd name="T21" fmla="*/ 33 h 264"/>
                <a:gd name="T22" fmla="*/ 419 w 427"/>
                <a:gd name="T23" fmla="*/ 47 h 264"/>
                <a:gd name="T24" fmla="*/ 422 w 427"/>
                <a:gd name="T25" fmla="*/ 67 h 264"/>
                <a:gd name="T26" fmla="*/ 424 w 427"/>
                <a:gd name="T27" fmla="*/ 87 h 264"/>
                <a:gd name="T28" fmla="*/ 426 w 427"/>
                <a:gd name="T29" fmla="*/ 99 h 264"/>
                <a:gd name="T30" fmla="*/ 387 w 427"/>
                <a:gd name="T31" fmla="*/ 150 h 264"/>
                <a:gd name="T32" fmla="*/ 387 w 427"/>
                <a:gd name="T33" fmla="*/ 214 h 264"/>
                <a:gd name="T34" fmla="*/ 378 w 427"/>
                <a:gd name="T35" fmla="*/ 224 h 264"/>
                <a:gd name="T36" fmla="*/ 365 w 427"/>
                <a:gd name="T37" fmla="*/ 239 h 264"/>
                <a:gd name="T38" fmla="*/ 350 w 427"/>
                <a:gd name="T39" fmla="*/ 253 h 264"/>
                <a:gd name="T40" fmla="*/ 338 w 427"/>
                <a:gd name="T41" fmla="*/ 262 h 264"/>
                <a:gd name="T42" fmla="*/ 312 w 427"/>
                <a:gd name="T43" fmla="*/ 254 h 264"/>
                <a:gd name="T44" fmla="*/ 279 w 427"/>
                <a:gd name="T45" fmla="*/ 228 h 264"/>
                <a:gd name="T46" fmla="*/ 257 w 427"/>
                <a:gd name="T47" fmla="*/ 195 h 264"/>
                <a:gd name="T48" fmla="*/ 238 w 427"/>
                <a:gd name="T49" fmla="*/ 159 h 264"/>
                <a:gd name="T50" fmla="*/ 217 w 427"/>
                <a:gd name="T51" fmla="*/ 124 h 264"/>
                <a:gd name="T52" fmla="*/ 195 w 427"/>
                <a:gd name="T53" fmla="*/ 105 h 264"/>
                <a:gd name="T54" fmla="*/ 168 w 427"/>
                <a:gd name="T55" fmla="*/ 98 h 264"/>
                <a:gd name="T56" fmla="*/ 130 w 427"/>
                <a:gd name="T57" fmla="*/ 92 h 264"/>
                <a:gd name="T58" fmla="*/ 85 w 427"/>
                <a:gd name="T59" fmla="*/ 84 h 264"/>
                <a:gd name="T60" fmla="*/ 40 w 427"/>
                <a:gd name="T61" fmla="*/ 77 h 264"/>
                <a:gd name="T62" fmla="*/ 11 w 427"/>
                <a:gd name="T63" fmla="*/ 67 h 264"/>
                <a:gd name="T64" fmla="*/ 1 w 427"/>
                <a:gd name="T65" fmla="*/ 50 h 264"/>
                <a:gd name="T66" fmla="*/ 1 w 427"/>
                <a:gd name="T67" fmla="*/ 30 h 264"/>
                <a:gd name="T68" fmla="*/ 10 w 427"/>
                <a:gd name="T69" fmla="*/ 13 h 264"/>
                <a:gd name="T70" fmla="*/ 25 w 427"/>
                <a:gd name="T71" fmla="*/ 2 h 2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27" h="264">
                  <a:moveTo>
                    <a:pt x="34" y="0"/>
                  </a:moveTo>
                  <a:lnTo>
                    <a:pt x="53" y="8"/>
                  </a:lnTo>
                  <a:lnTo>
                    <a:pt x="74" y="17"/>
                  </a:lnTo>
                  <a:lnTo>
                    <a:pt x="95" y="28"/>
                  </a:lnTo>
                  <a:lnTo>
                    <a:pt x="117" y="38"/>
                  </a:lnTo>
                  <a:lnTo>
                    <a:pt x="138" y="49"/>
                  </a:lnTo>
                  <a:lnTo>
                    <a:pt x="158" y="59"/>
                  </a:lnTo>
                  <a:lnTo>
                    <a:pt x="176" y="67"/>
                  </a:lnTo>
                  <a:lnTo>
                    <a:pt x="191" y="74"/>
                  </a:lnTo>
                  <a:lnTo>
                    <a:pt x="204" y="77"/>
                  </a:lnTo>
                  <a:lnTo>
                    <a:pt x="213" y="79"/>
                  </a:lnTo>
                  <a:lnTo>
                    <a:pt x="231" y="76"/>
                  </a:lnTo>
                  <a:lnTo>
                    <a:pt x="249" y="69"/>
                  </a:lnTo>
                  <a:lnTo>
                    <a:pt x="268" y="61"/>
                  </a:lnTo>
                  <a:lnTo>
                    <a:pt x="286" y="51"/>
                  </a:lnTo>
                  <a:lnTo>
                    <a:pt x="305" y="42"/>
                  </a:lnTo>
                  <a:lnTo>
                    <a:pt x="324" y="33"/>
                  </a:lnTo>
                  <a:lnTo>
                    <a:pt x="345" y="27"/>
                  </a:lnTo>
                  <a:lnTo>
                    <a:pt x="366" y="23"/>
                  </a:lnTo>
                  <a:lnTo>
                    <a:pt x="388" y="24"/>
                  </a:lnTo>
                  <a:lnTo>
                    <a:pt x="412" y="30"/>
                  </a:lnTo>
                  <a:lnTo>
                    <a:pt x="414" y="33"/>
                  </a:lnTo>
                  <a:lnTo>
                    <a:pt x="417" y="39"/>
                  </a:lnTo>
                  <a:lnTo>
                    <a:pt x="419" y="47"/>
                  </a:lnTo>
                  <a:lnTo>
                    <a:pt x="420" y="57"/>
                  </a:lnTo>
                  <a:lnTo>
                    <a:pt x="422" y="67"/>
                  </a:lnTo>
                  <a:lnTo>
                    <a:pt x="423" y="77"/>
                  </a:lnTo>
                  <a:lnTo>
                    <a:pt x="424" y="87"/>
                  </a:lnTo>
                  <a:lnTo>
                    <a:pt x="425" y="94"/>
                  </a:lnTo>
                  <a:lnTo>
                    <a:pt x="426" y="99"/>
                  </a:lnTo>
                  <a:lnTo>
                    <a:pt x="426" y="102"/>
                  </a:lnTo>
                  <a:lnTo>
                    <a:pt x="387" y="150"/>
                  </a:lnTo>
                  <a:lnTo>
                    <a:pt x="388" y="213"/>
                  </a:lnTo>
                  <a:lnTo>
                    <a:pt x="387" y="214"/>
                  </a:lnTo>
                  <a:lnTo>
                    <a:pt x="383" y="219"/>
                  </a:lnTo>
                  <a:lnTo>
                    <a:pt x="378" y="224"/>
                  </a:lnTo>
                  <a:lnTo>
                    <a:pt x="372" y="232"/>
                  </a:lnTo>
                  <a:lnTo>
                    <a:pt x="365" y="239"/>
                  </a:lnTo>
                  <a:lnTo>
                    <a:pt x="358" y="246"/>
                  </a:lnTo>
                  <a:lnTo>
                    <a:pt x="350" y="253"/>
                  </a:lnTo>
                  <a:lnTo>
                    <a:pt x="344" y="258"/>
                  </a:lnTo>
                  <a:lnTo>
                    <a:pt x="338" y="262"/>
                  </a:lnTo>
                  <a:lnTo>
                    <a:pt x="335" y="263"/>
                  </a:lnTo>
                  <a:lnTo>
                    <a:pt x="312" y="254"/>
                  </a:lnTo>
                  <a:lnTo>
                    <a:pt x="293" y="242"/>
                  </a:lnTo>
                  <a:lnTo>
                    <a:pt x="279" y="228"/>
                  </a:lnTo>
                  <a:lnTo>
                    <a:pt x="267" y="212"/>
                  </a:lnTo>
                  <a:lnTo>
                    <a:pt x="257" y="195"/>
                  </a:lnTo>
                  <a:lnTo>
                    <a:pt x="248" y="177"/>
                  </a:lnTo>
                  <a:lnTo>
                    <a:pt x="238" y="159"/>
                  </a:lnTo>
                  <a:lnTo>
                    <a:pt x="228" y="141"/>
                  </a:lnTo>
                  <a:lnTo>
                    <a:pt x="217" y="124"/>
                  </a:lnTo>
                  <a:lnTo>
                    <a:pt x="202" y="109"/>
                  </a:lnTo>
                  <a:lnTo>
                    <a:pt x="195" y="105"/>
                  </a:lnTo>
                  <a:lnTo>
                    <a:pt x="183" y="102"/>
                  </a:lnTo>
                  <a:lnTo>
                    <a:pt x="168" y="98"/>
                  </a:lnTo>
                  <a:lnTo>
                    <a:pt x="151" y="94"/>
                  </a:lnTo>
                  <a:lnTo>
                    <a:pt x="130" y="92"/>
                  </a:lnTo>
                  <a:lnTo>
                    <a:pt x="108" y="88"/>
                  </a:lnTo>
                  <a:lnTo>
                    <a:pt x="85" y="84"/>
                  </a:lnTo>
                  <a:lnTo>
                    <a:pt x="62" y="81"/>
                  </a:lnTo>
                  <a:lnTo>
                    <a:pt x="40" y="77"/>
                  </a:lnTo>
                  <a:lnTo>
                    <a:pt x="20" y="74"/>
                  </a:lnTo>
                  <a:lnTo>
                    <a:pt x="11" y="67"/>
                  </a:lnTo>
                  <a:lnTo>
                    <a:pt x="5" y="59"/>
                  </a:lnTo>
                  <a:lnTo>
                    <a:pt x="1" y="50"/>
                  </a:lnTo>
                  <a:lnTo>
                    <a:pt x="0" y="40"/>
                  </a:lnTo>
                  <a:lnTo>
                    <a:pt x="1" y="30"/>
                  </a:lnTo>
                  <a:lnTo>
                    <a:pt x="4" y="21"/>
                  </a:lnTo>
                  <a:lnTo>
                    <a:pt x="10" y="13"/>
                  </a:lnTo>
                  <a:lnTo>
                    <a:pt x="16" y="6"/>
                  </a:lnTo>
                  <a:lnTo>
                    <a:pt x="25" y="2"/>
                  </a:lnTo>
                  <a:lnTo>
                    <a:pt x="34"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1" name="Freeform 56"/>
            <p:cNvSpPr>
              <a:spLocks/>
            </p:cNvSpPr>
            <p:nvPr/>
          </p:nvSpPr>
          <p:spPr bwMode="gray">
            <a:xfrm>
              <a:off x="4655" y="2708"/>
              <a:ext cx="81" cy="87"/>
            </a:xfrm>
            <a:custGeom>
              <a:avLst/>
              <a:gdLst>
                <a:gd name="T0" fmla="*/ 80 w 81"/>
                <a:gd name="T1" fmla="*/ 11 h 87"/>
                <a:gd name="T2" fmla="*/ 75 w 81"/>
                <a:gd name="T3" fmla="*/ 9 h 87"/>
                <a:gd name="T4" fmla="*/ 70 w 81"/>
                <a:gd name="T5" fmla="*/ 7 h 87"/>
                <a:gd name="T6" fmla="*/ 65 w 81"/>
                <a:gd name="T7" fmla="*/ 5 h 87"/>
                <a:gd name="T8" fmla="*/ 60 w 81"/>
                <a:gd name="T9" fmla="*/ 4 h 87"/>
                <a:gd name="T10" fmla="*/ 56 w 81"/>
                <a:gd name="T11" fmla="*/ 2 h 87"/>
                <a:gd name="T12" fmla="*/ 52 w 81"/>
                <a:gd name="T13" fmla="*/ 1 h 87"/>
                <a:gd name="T14" fmla="*/ 49 w 81"/>
                <a:gd name="T15" fmla="*/ 1 h 87"/>
                <a:gd name="T16" fmla="*/ 46 w 81"/>
                <a:gd name="T17" fmla="*/ 0 h 87"/>
                <a:gd name="T18" fmla="*/ 43 w 81"/>
                <a:gd name="T19" fmla="*/ 0 h 87"/>
                <a:gd name="T20" fmla="*/ 40 w 81"/>
                <a:gd name="T21" fmla="*/ 0 h 87"/>
                <a:gd name="T22" fmla="*/ 35 w 81"/>
                <a:gd name="T23" fmla="*/ 0 h 87"/>
                <a:gd name="T24" fmla="*/ 31 w 81"/>
                <a:gd name="T25" fmla="*/ 1 h 87"/>
                <a:gd name="T26" fmla="*/ 26 w 81"/>
                <a:gd name="T27" fmla="*/ 1 h 87"/>
                <a:gd name="T28" fmla="*/ 23 w 81"/>
                <a:gd name="T29" fmla="*/ 2 h 87"/>
                <a:gd name="T30" fmla="*/ 18 w 81"/>
                <a:gd name="T31" fmla="*/ 4 h 87"/>
                <a:gd name="T32" fmla="*/ 15 w 81"/>
                <a:gd name="T33" fmla="*/ 6 h 87"/>
                <a:gd name="T34" fmla="*/ 11 w 81"/>
                <a:gd name="T35" fmla="*/ 9 h 87"/>
                <a:gd name="T36" fmla="*/ 8 w 81"/>
                <a:gd name="T37" fmla="*/ 12 h 87"/>
                <a:gd name="T38" fmla="*/ 5 w 81"/>
                <a:gd name="T39" fmla="*/ 17 h 87"/>
                <a:gd name="T40" fmla="*/ 3 w 81"/>
                <a:gd name="T41" fmla="*/ 22 h 87"/>
                <a:gd name="T42" fmla="*/ 0 w 81"/>
                <a:gd name="T43" fmla="*/ 29 h 87"/>
                <a:gd name="T44" fmla="*/ 0 w 81"/>
                <a:gd name="T45" fmla="*/ 34 h 87"/>
                <a:gd name="T46" fmla="*/ 0 w 81"/>
                <a:gd name="T47" fmla="*/ 40 h 87"/>
                <a:gd name="T48" fmla="*/ 0 w 81"/>
                <a:gd name="T49" fmla="*/ 45 h 87"/>
                <a:gd name="T50" fmla="*/ 2 w 81"/>
                <a:gd name="T51" fmla="*/ 50 h 87"/>
                <a:gd name="T52" fmla="*/ 5 w 81"/>
                <a:gd name="T53" fmla="*/ 54 h 87"/>
                <a:gd name="T54" fmla="*/ 7 w 81"/>
                <a:gd name="T55" fmla="*/ 59 h 87"/>
                <a:gd name="T56" fmla="*/ 10 w 81"/>
                <a:gd name="T57" fmla="*/ 63 h 87"/>
                <a:gd name="T58" fmla="*/ 13 w 81"/>
                <a:gd name="T59" fmla="*/ 66 h 87"/>
                <a:gd name="T60" fmla="*/ 17 w 81"/>
                <a:gd name="T61" fmla="*/ 69 h 87"/>
                <a:gd name="T62" fmla="*/ 20 w 81"/>
                <a:gd name="T63" fmla="*/ 71 h 87"/>
                <a:gd name="T64" fmla="*/ 23 w 81"/>
                <a:gd name="T65" fmla="*/ 73 h 87"/>
                <a:gd name="T66" fmla="*/ 26 w 81"/>
                <a:gd name="T67" fmla="*/ 74 h 87"/>
                <a:gd name="T68" fmla="*/ 30 w 81"/>
                <a:gd name="T69" fmla="*/ 76 h 87"/>
                <a:gd name="T70" fmla="*/ 35 w 81"/>
                <a:gd name="T71" fmla="*/ 78 h 87"/>
                <a:gd name="T72" fmla="*/ 41 w 81"/>
                <a:gd name="T73" fmla="*/ 79 h 87"/>
                <a:gd name="T74" fmla="*/ 46 w 81"/>
                <a:gd name="T75" fmla="*/ 81 h 87"/>
                <a:gd name="T76" fmla="*/ 52 w 81"/>
                <a:gd name="T77" fmla="*/ 82 h 87"/>
                <a:gd name="T78" fmla="*/ 59 w 81"/>
                <a:gd name="T79" fmla="*/ 84 h 87"/>
                <a:gd name="T80" fmla="*/ 66 w 81"/>
                <a:gd name="T81" fmla="*/ 86 h 87"/>
                <a:gd name="T82" fmla="*/ 57 w 81"/>
                <a:gd name="T83" fmla="*/ 78 h 87"/>
                <a:gd name="T84" fmla="*/ 50 w 81"/>
                <a:gd name="T85" fmla="*/ 70 h 87"/>
                <a:gd name="T86" fmla="*/ 47 w 81"/>
                <a:gd name="T87" fmla="*/ 61 h 87"/>
                <a:gd name="T88" fmla="*/ 46 w 81"/>
                <a:gd name="T89" fmla="*/ 51 h 87"/>
                <a:gd name="T90" fmla="*/ 47 w 81"/>
                <a:gd name="T91" fmla="*/ 42 h 87"/>
                <a:gd name="T92" fmla="*/ 50 w 81"/>
                <a:gd name="T93" fmla="*/ 32 h 87"/>
                <a:gd name="T94" fmla="*/ 55 w 81"/>
                <a:gd name="T95" fmla="*/ 24 h 87"/>
                <a:gd name="T96" fmla="*/ 62 w 81"/>
                <a:gd name="T97" fmla="*/ 17 h 87"/>
                <a:gd name="T98" fmla="*/ 70 w 81"/>
                <a:gd name="T99" fmla="*/ 13 h 87"/>
                <a:gd name="T100" fmla="*/ 80 w 81"/>
                <a:gd name="T101" fmla="*/ 11 h 8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1" h="87">
                  <a:moveTo>
                    <a:pt x="80" y="11"/>
                  </a:moveTo>
                  <a:lnTo>
                    <a:pt x="75" y="9"/>
                  </a:lnTo>
                  <a:lnTo>
                    <a:pt x="70" y="7"/>
                  </a:lnTo>
                  <a:lnTo>
                    <a:pt x="65" y="5"/>
                  </a:lnTo>
                  <a:lnTo>
                    <a:pt x="60" y="4"/>
                  </a:lnTo>
                  <a:lnTo>
                    <a:pt x="56" y="2"/>
                  </a:lnTo>
                  <a:lnTo>
                    <a:pt x="52" y="1"/>
                  </a:lnTo>
                  <a:lnTo>
                    <a:pt x="49" y="1"/>
                  </a:lnTo>
                  <a:lnTo>
                    <a:pt x="46" y="0"/>
                  </a:lnTo>
                  <a:lnTo>
                    <a:pt x="43" y="0"/>
                  </a:lnTo>
                  <a:lnTo>
                    <a:pt x="40" y="0"/>
                  </a:lnTo>
                  <a:lnTo>
                    <a:pt x="35" y="0"/>
                  </a:lnTo>
                  <a:lnTo>
                    <a:pt x="31" y="1"/>
                  </a:lnTo>
                  <a:lnTo>
                    <a:pt x="26" y="1"/>
                  </a:lnTo>
                  <a:lnTo>
                    <a:pt x="23" y="2"/>
                  </a:lnTo>
                  <a:lnTo>
                    <a:pt x="18" y="4"/>
                  </a:lnTo>
                  <a:lnTo>
                    <a:pt x="15" y="6"/>
                  </a:lnTo>
                  <a:lnTo>
                    <a:pt x="11" y="9"/>
                  </a:lnTo>
                  <a:lnTo>
                    <a:pt x="8" y="12"/>
                  </a:lnTo>
                  <a:lnTo>
                    <a:pt x="5" y="17"/>
                  </a:lnTo>
                  <a:lnTo>
                    <a:pt x="3" y="22"/>
                  </a:lnTo>
                  <a:lnTo>
                    <a:pt x="0" y="29"/>
                  </a:lnTo>
                  <a:lnTo>
                    <a:pt x="0" y="34"/>
                  </a:lnTo>
                  <a:lnTo>
                    <a:pt x="0" y="40"/>
                  </a:lnTo>
                  <a:lnTo>
                    <a:pt x="0" y="45"/>
                  </a:lnTo>
                  <a:lnTo>
                    <a:pt x="2" y="50"/>
                  </a:lnTo>
                  <a:lnTo>
                    <a:pt x="5" y="54"/>
                  </a:lnTo>
                  <a:lnTo>
                    <a:pt x="7" y="59"/>
                  </a:lnTo>
                  <a:lnTo>
                    <a:pt x="10" y="63"/>
                  </a:lnTo>
                  <a:lnTo>
                    <a:pt x="13" y="66"/>
                  </a:lnTo>
                  <a:lnTo>
                    <a:pt x="17" y="69"/>
                  </a:lnTo>
                  <a:lnTo>
                    <a:pt x="20" y="71"/>
                  </a:lnTo>
                  <a:lnTo>
                    <a:pt x="23" y="73"/>
                  </a:lnTo>
                  <a:lnTo>
                    <a:pt x="26" y="74"/>
                  </a:lnTo>
                  <a:lnTo>
                    <a:pt x="30" y="76"/>
                  </a:lnTo>
                  <a:lnTo>
                    <a:pt x="35" y="78"/>
                  </a:lnTo>
                  <a:lnTo>
                    <a:pt x="41" y="79"/>
                  </a:lnTo>
                  <a:lnTo>
                    <a:pt x="46" y="81"/>
                  </a:lnTo>
                  <a:lnTo>
                    <a:pt x="52" y="82"/>
                  </a:lnTo>
                  <a:lnTo>
                    <a:pt x="59" y="84"/>
                  </a:lnTo>
                  <a:lnTo>
                    <a:pt x="66" y="86"/>
                  </a:lnTo>
                  <a:lnTo>
                    <a:pt x="57" y="78"/>
                  </a:lnTo>
                  <a:lnTo>
                    <a:pt x="50" y="70"/>
                  </a:lnTo>
                  <a:lnTo>
                    <a:pt x="47" y="61"/>
                  </a:lnTo>
                  <a:lnTo>
                    <a:pt x="46" y="51"/>
                  </a:lnTo>
                  <a:lnTo>
                    <a:pt x="47" y="42"/>
                  </a:lnTo>
                  <a:lnTo>
                    <a:pt x="50" y="32"/>
                  </a:lnTo>
                  <a:lnTo>
                    <a:pt x="55" y="24"/>
                  </a:lnTo>
                  <a:lnTo>
                    <a:pt x="62" y="17"/>
                  </a:lnTo>
                  <a:lnTo>
                    <a:pt x="70" y="13"/>
                  </a:lnTo>
                  <a:lnTo>
                    <a:pt x="80" y="11"/>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2" name="Freeform 57"/>
            <p:cNvSpPr>
              <a:spLocks/>
            </p:cNvSpPr>
            <p:nvPr/>
          </p:nvSpPr>
          <p:spPr bwMode="gray">
            <a:xfrm>
              <a:off x="4655" y="2708"/>
              <a:ext cx="81" cy="87"/>
            </a:xfrm>
            <a:custGeom>
              <a:avLst/>
              <a:gdLst>
                <a:gd name="T0" fmla="*/ 80 w 81"/>
                <a:gd name="T1" fmla="*/ 11 h 87"/>
                <a:gd name="T2" fmla="*/ 75 w 81"/>
                <a:gd name="T3" fmla="*/ 9 h 87"/>
                <a:gd name="T4" fmla="*/ 70 w 81"/>
                <a:gd name="T5" fmla="*/ 7 h 87"/>
                <a:gd name="T6" fmla="*/ 65 w 81"/>
                <a:gd name="T7" fmla="*/ 5 h 87"/>
                <a:gd name="T8" fmla="*/ 60 w 81"/>
                <a:gd name="T9" fmla="*/ 4 h 87"/>
                <a:gd name="T10" fmla="*/ 56 w 81"/>
                <a:gd name="T11" fmla="*/ 2 h 87"/>
                <a:gd name="T12" fmla="*/ 52 w 81"/>
                <a:gd name="T13" fmla="*/ 1 h 87"/>
                <a:gd name="T14" fmla="*/ 49 w 81"/>
                <a:gd name="T15" fmla="*/ 1 h 87"/>
                <a:gd name="T16" fmla="*/ 46 w 81"/>
                <a:gd name="T17" fmla="*/ 0 h 87"/>
                <a:gd name="T18" fmla="*/ 43 w 81"/>
                <a:gd name="T19" fmla="*/ 0 h 87"/>
                <a:gd name="T20" fmla="*/ 40 w 81"/>
                <a:gd name="T21" fmla="*/ 0 h 87"/>
                <a:gd name="T22" fmla="*/ 35 w 81"/>
                <a:gd name="T23" fmla="*/ 0 h 87"/>
                <a:gd name="T24" fmla="*/ 31 w 81"/>
                <a:gd name="T25" fmla="*/ 1 h 87"/>
                <a:gd name="T26" fmla="*/ 26 w 81"/>
                <a:gd name="T27" fmla="*/ 1 h 87"/>
                <a:gd name="T28" fmla="*/ 23 w 81"/>
                <a:gd name="T29" fmla="*/ 2 h 87"/>
                <a:gd name="T30" fmla="*/ 18 w 81"/>
                <a:gd name="T31" fmla="*/ 4 h 87"/>
                <a:gd name="T32" fmla="*/ 15 w 81"/>
                <a:gd name="T33" fmla="*/ 6 h 87"/>
                <a:gd name="T34" fmla="*/ 11 w 81"/>
                <a:gd name="T35" fmla="*/ 9 h 87"/>
                <a:gd name="T36" fmla="*/ 8 w 81"/>
                <a:gd name="T37" fmla="*/ 12 h 87"/>
                <a:gd name="T38" fmla="*/ 5 w 81"/>
                <a:gd name="T39" fmla="*/ 17 h 87"/>
                <a:gd name="T40" fmla="*/ 3 w 81"/>
                <a:gd name="T41" fmla="*/ 22 h 87"/>
                <a:gd name="T42" fmla="*/ 0 w 81"/>
                <a:gd name="T43" fmla="*/ 29 h 87"/>
                <a:gd name="T44" fmla="*/ 0 w 81"/>
                <a:gd name="T45" fmla="*/ 34 h 87"/>
                <a:gd name="T46" fmla="*/ 0 w 81"/>
                <a:gd name="T47" fmla="*/ 40 h 87"/>
                <a:gd name="T48" fmla="*/ 0 w 81"/>
                <a:gd name="T49" fmla="*/ 45 h 87"/>
                <a:gd name="T50" fmla="*/ 2 w 81"/>
                <a:gd name="T51" fmla="*/ 50 h 87"/>
                <a:gd name="T52" fmla="*/ 5 w 81"/>
                <a:gd name="T53" fmla="*/ 54 h 87"/>
                <a:gd name="T54" fmla="*/ 7 w 81"/>
                <a:gd name="T55" fmla="*/ 59 h 87"/>
                <a:gd name="T56" fmla="*/ 10 w 81"/>
                <a:gd name="T57" fmla="*/ 63 h 87"/>
                <a:gd name="T58" fmla="*/ 13 w 81"/>
                <a:gd name="T59" fmla="*/ 66 h 87"/>
                <a:gd name="T60" fmla="*/ 17 w 81"/>
                <a:gd name="T61" fmla="*/ 69 h 87"/>
                <a:gd name="T62" fmla="*/ 20 w 81"/>
                <a:gd name="T63" fmla="*/ 71 h 87"/>
                <a:gd name="T64" fmla="*/ 23 w 81"/>
                <a:gd name="T65" fmla="*/ 73 h 87"/>
                <a:gd name="T66" fmla="*/ 26 w 81"/>
                <a:gd name="T67" fmla="*/ 74 h 87"/>
                <a:gd name="T68" fmla="*/ 30 w 81"/>
                <a:gd name="T69" fmla="*/ 76 h 87"/>
                <a:gd name="T70" fmla="*/ 35 w 81"/>
                <a:gd name="T71" fmla="*/ 78 h 87"/>
                <a:gd name="T72" fmla="*/ 41 w 81"/>
                <a:gd name="T73" fmla="*/ 79 h 87"/>
                <a:gd name="T74" fmla="*/ 46 w 81"/>
                <a:gd name="T75" fmla="*/ 81 h 87"/>
                <a:gd name="T76" fmla="*/ 52 w 81"/>
                <a:gd name="T77" fmla="*/ 82 h 87"/>
                <a:gd name="T78" fmla="*/ 59 w 81"/>
                <a:gd name="T79" fmla="*/ 84 h 87"/>
                <a:gd name="T80" fmla="*/ 66 w 81"/>
                <a:gd name="T81" fmla="*/ 86 h 87"/>
                <a:gd name="T82" fmla="*/ 57 w 81"/>
                <a:gd name="T83" fmla="*/ 78 h 87"/>
                <a:gd name="T84" fmla="*/ 50 w 81"/>
                <a:gd name="T85" fmla="*/ 70 h 87"/>
                <a:gd name="T86" fmla="*/ 47 w 81"/>
                <a:gd name="T87" fmla="*/ 61 h 87"/>
                <a:gd name="T88" fmla="*/ 46 w 81"/>
                <a:gd name="T89" fmla="*/ 51 h 87"/>
                <a:gd name="T90" fmla="*/ 47 w 81"/>
                <a:gd name="T91" fmla="*/ 42 h 87"/>
                <a:gd name="T92" fmla="*/ 50 w 81"/>
                <a:gd name="T93" fmla="*/ 32 h 87"/>
                <a:gd name="T94" fmla="*/ 55 w 81"/>
                <a:gd name="T95" fmla="*/ 24 h 87"/>
                <a:gd name="T96" fmla="*/ 62 w 81"/>
                <a:gd name="T97" fmla="*/ 17 h 87"/>
                <a:gd name="T98" fmla="*/ 70 w 81"/>
                <a:gd name="T99" fmla="*/ 13 h 87"/>
                <a:gd name="T100" fmla="*/ 80 w 81"/>
                <a:gd name="T101" fmla="*/ 11 h 8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1" h="87">
                  <a:moveTo>
                    <a:pt x="80" y="11"/>
                  </a:moveTo>
                  <a:lnTo>
                    <a:pt x="75" y="9"/>
                  </a:lnTo>
                  <a:lnTo>
                    <a:pt x="70" y="7"/>
                  </a:lnTo>
                  <a:lnTo>
                    <a:pt x="65" y="5"/>
                  </a:lnTo>
                  <a:lnTo>
                    <a:pt x="60" y="4"/>
                  </a:lnTo>
                  <a:lnTo>
                    <a:pt x="56" y="2"/>
                  </a:lnTo>
                  <a:lnTo>
                    <a:pt x="52" y="1"/>
                  </a:lnTo>
                  <a:lnTo>
                    <a:pt x="49" y="1"/>
                  </a:lnTo>
                  <a:lnTo>
                    <a:pt x="46" y="0"/>
                  </a:lnTo>
                  <a:lnTo>
                    <a:pt x="43" y="0"/>
                  </a:lnTo>
                  <a:lnTo>
                    <a:pt x="40" y="0"/>
                  </a:lnTo>
                  <a:lnTo>
                    <a:pt x="35" y="0"/>
                  </a:lnTo>
                  <a:lnTo>
                    <a:pt x="31" y="1"/>
                  </a:lnTo>
                  <a:lnTo>
                    <a:pt x="26" y="1"/>
                  </a:lnTo>
                  <a:lnTo>
                    <a:pt x="23" y="2"/>
                  </a:lnTo>
                  <a:lnTo>
                    <a:pt x="18" y="4"/>
                  </a:lnTo>
                  <a:lnTo>
                    <a:pt x="15" y="6"/>
                  </a:lnTo>
                  <a:lnTo>
                    <a:pt x="11" y="9"/>
                  </a:lnTo>
                  <a:lnTo>
                    <a:pt x="8" y="12"/>
                  </a:lnTo>
                  <a:lnTo>
                    <a:pt x="5" y="17"/>
                  </a:lnTo>
                  <a:lnTo>
                    <a:pt x="3" y="22"/>
                  </a:lnTo>
                  <a:lnTo>
                    <a:pt x="0" y="29"/>
                  </a:lnTo>
                  <a:lnTo>
                    <a:pt x="0" y="34"/>
                  </a:lnTo>
                  <a:lnTo>
                    <a:pt x="0" y="40"/>
                  </a:lnTo>
                  <a:lnTo>
                    <a:pt x="0" y="45"/>
                  </a:lnTo>
                  <a:lnTo>
                    <a:pt x="2" y="50"/>
                  </a:lnTo>
                  <a:lnTo>
                    <a:pt x="5" y="54"/>
                  </a:lnTo>
                  <a:lnTo>
                    <a:pt x="7" y="59"/>
                  </a:lnTo>
                  <a:lnTo>
                    <a:pt x="10" y="63"/>
                  </a:lnTo>
                  <a:lnTo>
                    <a:pt x="13" y="66"/>
                  </a:lnTo>
                  <a:lnTo>
                    <a:pt x="17" y="69"/>
                  </a:lnTo>
                  <a:lnTo>
                    <a:pt x="20" y="71"/>
                  </a:lnTo>
                  <a:lnTo>
                    <a:pt x="23" y="73"/>
                  </a:lnTo>
                  <a:lnTo>
                    <a:pt x="26" y="74"/>
                  </a:lnTo>
                  <a:lnTo>
                    <a:pt x="30" y="76"/>
                  </a:lnTo>
                  <a:lnTo>
                    <a:pt x="35" y="78"/>
                  </a:lnTo>
                  <a:lnTo>
                    <a:pt x="41" y="79"/>
                  </a:lnTo>
                  <a:lnTo>
                    <a:pt x="46" y="81"/>
                  </a:lnTo>
                  <a:lnTo>
                    <a:pt x="52" y="82"/>
                  </a:lnTo>
                  <a:lnTo>
                    <a:pt x="59" y="84"/>
                  </a:lnTo>
                  <a:lnTo>
                    <a:pt x="66" y="86"/>
                  </a:lnTo>
                  <a:lnTo>
                    <a:pt x="57" y="78"/>
                  </a:lnTo>
                  <a:lnTo>
                    <a:pt x="50" y="70"/>
                  </a:lnTo>
                  <a:lnTo>
                    <a:pt x="47" y="61"/>
                  </a:lnTo>
                  <a:lnTo>
                    <a:pt x="46" y="51"/>
                  </a:lnTo>
                  <a:lnTo>
                    <a:pt x="47" y="42"/>
                  </a:lnTo>
                  <a:lnTo>
                    <a:pt x="50" y="32"/>
                  </a:lnTo>
                  <a:lnTo>
                    <a:pt x="55" y="24"/>
                  </a:lnTo>
                  <a:lnTo>
                    <a:pt x="62" y="17"/>
                  </a:lnTo>
                  <a:lnTo>
                    <a:pt x="70" y="13"/>
                  </a:lnTo>
                  <a:lnTo>
                    <a:pt x="80" y="1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3" name="Freeform 58"/>
            <p:cNvSpPr>
              <a:spLocks/>
            </p:cNvSpPr>
            <p:nvPr/>
          </p:nvSpPr>
          <p:spPr bwMode="gray">
            <a:xfrm>
              <a:off x="5089" y="2841"/>
              <a:ext cx="80" cy="38"/>
            </a:xfrm>
            <a:custGeom>
              <a:avLst/>
              <a:gdLst>
                <a:gd name="T0" fmla="*/ 0 w 80"/>
                <a:gd name="T1" fmla="*/ 25 h 38"/>
                <a:gd name="T2" fmla="*/ 75 w 80"/>
                <a:gd name="T3" fmla="*/ 37 h 38"/>
                <a:gd name="T4" fmla="*/ 79 w 80"/>
                <a:gd name="T5" fmla="*/ 29 h 38"/>
                <a:gd name="T6" fmla="*/ 75 w 80"/>
                <a:gd name="T7" fmla="*/ 23 h 38"/>
                <a:gd name="T8" fmla="*/ 69 w 80"/>
                <a:gd name="T9" fmla="*/ 18 h 38"/>
                <a:gd name="T10" fmla="*/ 63 w 80"/>
                <a:gd name="T11" fmla="*/ 14 h 38"/>
                <a:gd name="T12" fmla="*/ 54 w 80"/>
                <a:gd name="T13" fmla="*/ 10 h 38"/>
                <a:gd name="T14" fmla="*/ 47 w 80"/>
                <a:gd name="T15" fmla="*/ 7 h 38"/>
                <a:gd name="T16" fmla="*/ 38 w 80"/>
                <a:gd name="T17" fmla="*/ 4 h 38"/>
                <a:gd name="T18" fmla="*/ 32 w 80"/>
                <a:gd name="T19" fmla="*/ 3 h 38"/>
                <a:gd name="T20" fmla="*/ 26 w 80"/>
                <a:gd name="T21" fmla="*/ 1 h 38"/>
                <a:gd name="T22" fmla="*/ 22 w 80"/>
                <a:gd name="T23" fmla="*/ 0 h 38"/>
                <a:gd name="T24" fmla="*/ 21 w 80"/>
                <a:gd name="T25" fmla="*/ 0 h 38"/>
                <a:gd name="T26" fmla="*/ 0 w 80"/>
                <a:gd name="T27" fmla="*/ 25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0" h="38">
                  <a:moveTo>
                    <a:pt x="0" y="25"/>
                  </a:moveTo>
                  <a:lnTo>
                    <a:pt x="75" y="37"/>
                  </a:lnTo>
                  <a:lnTo>
                    <a:pt x="79" y="29"/>
                  </a:lnTo>
                  <a:lnTo>
                    <a:pt x="75" y="23"/>
                  </a:lnTo>
                  <a:lnTo>
                    <a:pt x="69" y="18"/>
                  </a:lnTo>
                  <a:lnTo>
                    <a:pt x="63" y="14"/>
                  </a:lnTo>
                  <a:lnTo>
                    <a:pt x="54" y="10"/>
                  </a:lnTo>
                  <a:lnTo>
                    <a:pt x="47" y="7"/>
                  </a:lnTo>
                  <a:lnTo>
                    <a:pt x="38" y="4"/>
                  </a:lnTo>
                  <a:lnTo>
                    <a:pt x="32" y="3"/>
                  </a:lnTo>
                  <a:lnTo>
                    <a:pt x="26" y="1"/>
                  </a:lnTo>
                  <a:lnTo>
                    <a:pt x="22" y="0"/>
                  </a:lnTo>
                  <a:lnTo>
                    <a:pt x="21" y="0"/>
                  </a:lnTo>
                  <a:lnTo>
                    <a:pt x="0" y="2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4" name="Freeform 59"/>
            <p:cNvSpPr>
              <a:spLocks/>
            </p:cNvSpPr>
            <p:nvPr/>
          </p:nvSpPr>
          <p:spPr bwMode="gray">
            <a:xfrm>
              <a:off x="5089" y="2841"/>
              <a:ext cx="80" cy="38"/>
            </a:xfrm>
            <a:custGeom>
              <a:avLst/>
              <a:gdLst>
                <a:gd name="T0" fmla="*/ 0 w 80"/>
                <a:gd name="T1" fmla="*/ 25 h 38"/>
                <a:gd name="T2" fmla="*/ 75 w 80"/>
                <a:gd name="T3" fmla="*/ 37 h 38"/>
                <a:gd name="T4" fmla="*/ 79 w 80"/>
                <a:gd name="T5" fmla="*/ 29 h 38"/>
                <a:gd name="T6" fmla="*/ 75 w 80"/>
                <a:gd name="T7" fmla="*/ 23 h 38"/>
                <a:gd name="T8" fmla="*/ 69 w 80"/>
                <a:gd name="T9" fmla="*/ 18 h 38"/>
                <a:gd name="T10" fmla="*/ 63 w 80"/>
                <a:gd name="T11" fmla="*/ 14 h 38"/>
                <a:gd name="T12" fmla="*/ 54 w 80"/>
                <a:gd name="T13" fmla="*/ 10 h 38"/>
                <a:gd name="T14" fmla="*/ 47 w 80"/>
                <a:gd name="T15" fmla="*/ 7 h 38"/>
                <a:gd name="T16" fmla="*/ 38 w 80"/>
                <a:gd name="T17" fmla="*/ 4 h 38"/>
                <a:gd name="T18" fmla="*/ 32 w 80"/>
                <a:gd name="T19" fmla="*/ 3 h 38"/>
                <a:gd name="T20" fmla="*/ 26 w 80"/>
                <a:gd name="T21" fmla="*/ 1 h 38"/>
                <a:gd name="T22" fmla="*/ 22 w 80"/>
                <a:gd name="T23" fmla="*/ 0 h 38"/>
                <a:gd name="T24" fmla="*/ 21 w 80"/>
                <a:gd name="T25" fmla="*/ 0 h 38"/>
                <a:gd name="T26" fmla="*/ 0 w 80"/>
                <a:gd name="T27" fmla="*/ 25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0" h="38">
                  <a:moveTo>
                    <a:pt x="0" y="25"/>
                  </a:moveTo>
                  <a:lnTo>
                    <a:pt x="75" y="37"/>
                  </a:lnTo>
                  <a:lnTo>
                    <a:pt x="79" y="29"/>
                  </a:lnTo>
                  <a:lnTo>
                    <a:pt x="75" y="23"/>
                  </a:lnTo>
                  <a:lnTo>
                    <a:pt x="69" y="18"/>
                  </a:lnTo>
                  <a:lnTo>
                    <a:pt x="63" y="14"/>
                  </a:lnTo>
                  <a:lnTo>
                    <a:pt x="54" y="10"/>
                  </a:lnTo>
                  <a:lnTo>
                    <a:pt x="47" y="7"/>
                  </a:lnTo>
                  <a:lnTo>
                    <a:pt x="38" y="4"/>
                  </a:lnTo>
                  <a:lnTo>
                    <a:pt x="32" y="3"/>
                  </a:lnTo>
                  <a:lnTo>
                    <a:pt x="26" y="1"/>
                  </a:lnTo>
                  <a:lnTo>
                    <a:pt x="22" y="0"/>
                  </a:lnTo>
                  <a:lnTo>
                    <a:pt x="21" y="0"/>
                  </a:lnTo>
                  <a:lnTo>
                    <a:pt x="0" y="25"/>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5" name="Freeform 60"/>
            <p:cNvSpPr>
              <a:spLocks/>
            </p:cNvSpPr>
            <p:nvPr/>
          </p:nvSpPr>
          <p:spPr bwMode="gray">
            <a:xfrm>
              <a:off x="4689" y="2714"/>
              <a:ext cx="35" cy="75"/>
            </a:xfrm>
            <a:custGeom>
              <a:avLst/>
              <a:gdLst>
                <a:gd name="T0" fmla="*/ 19 w 35"/>
                <a:gd name="T1" fmla="*/ 74 h 75"/>
                <a:gd name="T2" fmla="*/ 10 w 35"/>
                <a:gd name="T3" fmla="*/ 67 h 75"/>
                <a:gd name="T4" fmla="*/ 4 w 35"/>
                <a:gd name="T5" fmla="*/ 58 h 75"/>
                <a:gd name="T6" fmla="*/ 1 w 35"/>
                <a:gd name="T7" fmla="*/ 49 h 75"/>
                <a:gd name="T8" fmla="*/ 0 w 35"/>
                <a:gd name="T9" fmla="*/ 40 h 75"/>
                <a:gd name="T10" fmla="*/ 1 w 35"/>
                <a:gd name="T11" fmla="*/ 30 h 75"/>
                <a:gd name="T12" fmla="*/ 4 w 35"/>
                <a:gd name="T13" fmla="*/ 21 h 75"/>
                <a:gd name="T14" fmla="*/ 9 w 35"/>
                <a:gd name="T15" fmla="*/ 14 h 75"/>
                <a:gd name="T16" fmla="*/ 16 w 35"/>
                <a:gd name="T17" fmla="*/ 6 h 75"/>
                <a:gd name="T18" fmla="*/ 24 w 35"/>
                <a:gd name="T19" fmla="*/ 2 h 75"/>
                <a:gd name="T20" fmla="*/ 34 w 35"/>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75">
                  <a:moveTo>
                    <a:pt x="19" y="74"/>
                  </a:moveTo>
                  <a:lnTo>
                    <a:pt x="10" y="67"/>
                  </a:lnTo>
                  <a:lnTo>
                    <a:pt x="4" y="58"/>
                  </a:lnTo>
                  <a:lnTo>
                    <a:pt x="1" y="49"/>
                  </a:lnTo>
                  <a:lnTo>
                    <a:pt x="0" y="40"/>
                  </a:lnTo>
                  <a:lnTo>
                    <a:pt x="1" y="30"/>
                  </a:lnTo>
                  <a:lnTo>
                    <a:pt x="4" y="21"/>
                  </a:lnTo>
                  <a:lnTo>
                    <a:pt x="9" y="14"/>
                  </a:lnTo>
                  <a:lnTo>
                    <a:pt x="16" y="6"/>
                  </a:lnTo>
                  <a:lnTo>
                    <a:pt x="24" y="2"/>
                  </a:lnTo>
                  <a:lnTo>
                    <a:pt x="34"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6" name="Freeform 61"/>
            <p:cNvSpPr>
              <a:spLocks/>
            </p:cNvSpPr>
            <p:nvPr/>
          </p:nvSpPr>
          <p:spPr bwMode="gray">
            <a:xfrm>
              <a:off x="4676" y="2711"/>
              <a:ext cx="35" cy="75"/>
            </a:xfrm>
            <a:custGeom>
              <a:avLst/>
              <a:gdLst>
                <a:gd name="T0" fmla="*/ 19 w 35"/>
                <a:gd name="T1" fmla="*/ 74 h 75"/>
                <a:gd name="T2" fmla="*/ 10 w 35"/>
                <a:gd name="T3" fmla="*/ 67 h 75"/>
                <a:gd name="T4" fmla="*/ 4 w 35"/>
                <a:gd name="T5" fmla="*/ 59 h 75"/>
                <a:gd name="T6" fmla="*/ 1 w 35"/>
                <a:gd name="T7" fmla="*/ 49 h 75"/>
                <a:gd name="T8" fmla="*/ 0 w 35"/>
                <a:gd name="T9" fmla="*/ 39 h 75"/>
                <a:gd name="T10" fmla="*/ 1 w 35"/>
                <a:gd name="T11" fmla="*/ 30 h 75"/>
                <a:gd name="T12" fmla="*/ 4 w 35"/>
                <a:gd name="T13" fmla="*/ 21 h 75"/>
                <a:gd name="T14" fmla="*/ 9 w 35"/>
                <a:gd name="T15" fmla="*/ 13 h 75"/>
                <a:gd name="T16" fmla="*/ 16 w 35"/>
                <a:gd name="T17" fmla="*/ 6 h 75"/>
                <a:gd name="T18" fmla="*/ 24 w 35"/>
                <a:gd name="T19" fmla="*/ 1 h 75"/>
                <a:gd name="T20" fmla="*/ 34 w 35"/>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75">
                  <a:moveTo>
                    <a:pt x="19" y="74"/>
                  </a:moveTo>
                  <a:lnTo>
                    <a:pt x="10" y="67"/>
                  </a:lnTo>
                  <a:lnTo>
                    <a:pt x="4" y="59"/>
                  </a:lnTo>
                  <a:lnTo>
                    <a:pt x="1" y="49"/>
                  </a:lnTo>
                  <a:lnTo>
                    <a:pt x="0" y="39"/>
                  </a:lnTo>
                  <a:lnTo>
                    <a:pt x="1" y="30"/>
                  </a:lnTo>
                  <a:lnTo>
                    <a:pt x="4" y="21"/>
                  </a:lnTo>
                  <a:lnTo>
                    <a:pt x="9" y="13"/>
                  </a:lnTo>
                  <a:lnTo>
                    <a:pt x="16" y="6"/>
                  </a:lnTo>
                  <a:lnTo>
                    <a:pt x="24" y="1"/>
                  </a:lnTo>
                  <a:lnTo>
                    <a:pt x="34"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7" name="Freeform 62"/>
            <p:cNvSpPr>
              <a:spLocks/>
            </p:cNvSpPr>
            <p:nvPr/>
          </p:nvSpPr>
          <p:spPr bwMode="gray">
            <a:xfrm>
              <a:off x="4662" y="2707"/>
              <a:ext cx="36" cy="77"/>
            </a:xfrm>
            <a:custGeom>
              <a:avLst/>
              <a:gdLst>
                <a:gd name="T0" fmla="*/ 20 w 36"/>
                <a:gd name="T1" fmla="*/ 76 h 77"/>
                <a:gd name="T2" fmla="*/ 10 w 36"/>
                <a:gd name="T3" fmla="*/ 69 h 77"/>
                <a:gd name="T4" fmla="*/ 5 w 36"/>
                <a:gd name="T5" fmla="*/ 60 h 77"/>
                <a:gd name="T6" fmla="*/ 1 w 36"/>
                <a:gd name="T7" fmla="*/ 50 h 77"/>
                <a:gd name="T8" fmla="*/ 0 w 36"/>
                <a:gd name="T9" fmla="*/ 41 h 77"/>
                <a:gd name="T10" fmla="*/ 1 w 36"/>
                <a:gd name="T11" fmla="*/ 32 h 77"/>
                <a:gd name="T12" fmla="*/ 5 w 36"/>
                <a:gd name="T13" fmla="*/ 21 h 77"/>
                <a:gd name="T14" fmla="*/ 10 w 36"/>
                <a:gd name="T15" fmla="*/ 14 h 77"/>
                <a:gd name="T16" fmla="*/ 17 w 36"/>
                <a:gd name="T17" fmla="*/ 6 h 77"/>
                <a:gd name="T18" fmla="*/ 25 w 36"/>
                <a:gd name="T19" fmla="*/ 2 h 77"/>
                <a:gd name="T20" fmla="*/ 35 w 36"/>
                <a:gd name="T21" fmla="*/ 0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77">
                  <a:moveTo>
                    <a:pt x="20" y="76"/>
                  </a:moveTo>
                  <a:lnTo>
                    <a:pt x="10" y="69"/>
                  </a:lnTo>
                  <a:lnTo>
                    <a:pt x="5" y="60"/>
                  </a:lnTo>
                  <a:lnTo>
                    <a:pt x="1" y="50"/>
                  </a:lnTo>
                  <a:lnTo>
                    <a:pt x="0" y="41"/>
                  </a:lnTo>
                  <a:lnTo>
                    <a:pt x="1" y="32"/>
                  </a:lnTo>
                  <a:lnTo>
                    <a:pt x="5" y="21"/>
                  </a:lnTo>
                  <a:lnTo>
                    <a:pt x="10" y="14"/>
                  </a:lnTo>
                  <a:lnTo>
                    <a:pt x="17" y="6"/>
                  </a:lnTo>
                  <a:lnTo>
                    <a:pt x="25" y="2"/>
                  </a:lnTo>
                  <a:lnTo>
                    <a:pt x="3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8" name="Freeform 63"/>
            <p:cNvSpPr>
              <a:spLocks/>
            </p:cNvSpPr>
            <p:nvPr/>
          </p:nvSpPr>
          <p:spPr bwMode="gray">
            <a:xfrm>
              <a:off x="4701" y="2749"/>
              <a:ext cx="390" cy="232"/>
            </a:xfrm>
            <a:custGeom>
              <a:avLst/>
              <a:gdLst>
                <a:gd name="T0" fmla="*/ 387 w 390"/>
                <a:gd name="T1" fmla="*/ 119 h 232"/>
                <a:gd name="T2" fmla="*/ 389 w 390"/>
                <a:gd name="T3" fmla="*/ 181 h 232"/>
                <a:gd name="T4" fmla="*/ 387 w 390"/>
                <a:gd name="T5" fmla="*/ 182 h 232"/>
                <a:gd name="T6" fmla="*/ 383 w 390"/>
                <a:gd name="T7" fmla="*/ 187 h 232"/>
                <a:gd name="T8" fmla="*/ 378 w 390"/>
                <a:gd name="T9" fmla="*/ 192 h 232"/>
                <a:gd name="T10" fmla="*/ 372 w 390"/>
                <a:gd name="T11" fmla="*/ 200 h 232"/>
                <a:gd name="T12" fmla="*/ 365 w 390"/>
                <a:gd name="T13" fmla="*/ 207 h 232"/>
                <a:gd name="T14" fmla="*/ 358 w 390"/>
                <a:gd name="T15" fmla="*/ 214 h 232"/>
                <a:gd name="T16" fmla="*/ 350 w 390"/>
                <a:gd name="T17" fmla="*/ 221 h 232"/>
                <a:gd name="T18" fmla="*/ 344 w 390"/>
                <a:gd name="T19" fmla="*/ 226 h 232"/>
                <a:gd name="T20" fmla="*/ 338 w 390"/>
                <a:gd name="T21" fmla="*/ 230 h 232"/>
                <a:gd name="T22" fmla="*/ 335 w 390"/>
                <a:gd name="T23" fmla="*/ 231 h 232"/>
                <a:gd name="T24" fmla="*/ 312 w 390"/>
                <a:gd name="T25" fmla="*/ 222 h 232"/>
                <a:gd name="T26" fmla="*/ 293 w 390"/>
                <a:gd name="T27" fmla="*/ 210 h 232"/>
                <a:gd name="T28" fmla="*/ 279 w 390"/>
                <a:gd name="T29" fmla="*/ 197 h 232"/>
                <a:gd name="T30" fmla="*/ 267 w 390"/>
                <a:gd name="T31" fmla="*/ 180 h 232"/>
                <a:gd name="T32" fmla="*/ 257 w 390"/>
                <a:gd name="T33" fmla="*/ 163 h 232"/>
                <a:gd name="T34" fmla="*/ 248 w 390"/>
                <a:gd name="T35" fmla="*/ 145 h 232"/>
                <a:gd name="T36" fmla="*/ 238 w 390"/>
                <a:gd name="T37" fmla="*/ 127 h 232"/>
                <a:gd name="T38" fmla="*/ 228 w 390"/>
                <a:gd name="T39" fmla="*/ 109 h 232"/>
                <a:gd name="T40" fmla="*/ 217 w 390"/>
                <a:gd name="T41" fmla="*/ 92 h 232"/>
                <a:gd name="T42" fmla="*/ 202 w 390"/>
                <a:gd name="T43" fmla="*/ 77 h 232"/>
                <a:gd name="T44" fmla="*/ 195 w 390"/>
                <a:gd name="T45" fmla="*/ 73 h 232"/>
                <a:gd name="T46" fmla="*/ 183 w 390"/>
                <a:gd name="T47" fmla="*/ 70 h 232"/>
                <a:gd name="T48" fmla="*/ 168 w 390"/>
                <a:gd name="T49" fmla="*/ 66 h 232"/>
                <a:gd name="T50" fmla="*/ 151 w 390"/>
                <a:gd name="T51" fmla="*/ 63 h 232"/>
                <a:gd name="T52" fmla="*/ 130 w 390"/>
                <a:gd name="T53" fmla="*/ 60 h 232"/>
                <a:gd name="T54" fmla="*/ 108 w 390"/>
                <a:gd name="T55" fmla="*/ 56 h 232"/>
                <a:gd name="T56" fmla="*/ 85 w 390"/>
                <a:gd name="T57" fmla="*/ 53 h 232"/>
                <a:gd name="T58" fmla="*/ 62 w 390"/>
                <a:gd name="T59" fmla="*/ 50 h 232"/>
                <a:gd name="T60" fmla="*/ 40 w 390"/>
                <a:gd name="T61" fmla="*/ 46 h 232"/>
                <a:gd name="T62" fmla="*/ 20 w 390"/>
                <a:gd name="T63" fmla="*/ 43 h 232"/>
                <a:gd name="T64" fmla="*/ 15 w 390"/>
                <a:gd name="T65" fmla="*/ 39 h 232"/>
                <a:gd name="T66" fmla="*/ 11 w 390"/>
                <a:gd name="T67" fmla="*/ 35 h 232"/>
                <a:gd name="T68" fmla="*/ 8 w 390"/>
                <a:gd name="T69" fmla="*/ 32 h 232"/>
                <a:gd name="T70" fmla="*/ 5 w 390"/>
                <a:gd name="T71" fmla="*/ 27 h 232"/>
                <a:gd name="T72" fmla="*/ 3 w 390"/>
                <a:gd name="T73" fmla="*/ 23 h 232"/>
                <a:gd name="T74" fmla="*/ 1 w 390"/>
                <a:gd name="T75" fmla="*/ 18 h 232"/>
                <a:gd name="T76" fmla="*/ 0 w 390"/>
                <a:gd name="T77" fmla="*/ 14 h 232"/>
                <a:gd name="T78" fmla="*/ 0 w 390"/>
                <a:gd name="T79" fmla="*/ 9 h 232"/>
                <a:gd name="T80" fmla="*/ 0 w 390"/>
                <a:gd name="T81" fmla="*/ 4 h 232"/>
                <a:gd name="T82" fmla="*/ 1 w 390"/>
                <a:gd name="T83" fmla="*/ 0 h 232"/>
                <a:gd name="T84" fmla="*/ 10 w 390"/>
                <a:gd name="T85" fmla="*/ 9 h 232"/>
                <a:gd name="T86" fmla="*/ 27 w 390"/>
                <a:gd name="T87" fmla="*/ 18 h 232"/>
                <a:gd name="T88" fmla="*/ 51 w 390"/>
                <a:gd name="T89" fmla="*/ 27 h 232"/>
                <a:gd name="T90" fmla="*/ 79 w 390"/>
                <a:gd name="T91" fmla="*/ 35 h 232"/>
                <a:gd name="T92" fmla="*/ 109 w 390"/>
                <a:gd name="T93" fmla="*/ 43 h 232"/>
                <a:gd name="T94" fmla="*/ 140 w 390"/>
                <a:gd name="T95" fmla="*/ 50 h 232"/>
                <a:gd name="T96" fmla="*/ 169 w 390"/>
                <a:gd name="T97" fmla="*/ 57 h 232"/>
                <a:gd name="T98" fmla="*/ 195 w 390"/>
                <a:gd name="T99" fmla="*/ 62 h 232"/>
                <a:gd name="T100" fmla="*/ 215 w 390"/>
                <a:gd name="T101" fmla="*/ 66 h 232"/>
                <a:gd name="T102" fmla="*/ 227 w 390"/>
                <a:gd name="T103" fmla="*/ 69 h 232"/>
                <a:gd name="T104" fmla="*/ 239 w 390"/>
                <a:gd name="T105" fmla="*/ 72 h 232"/>
                <a:gd name="T106" fmla="*/ 254 w 390"/>
                <a:gd name="T107" fmla="*/ 77 h 232"/>
                <a:gd name="T108" fmla="*/ 274 w 390"/>
                <a:gd name="T109" fmla="*/ 82 h 232"/>
                <a:gd name="T110" fmla="*/ 295 w 390"/>
                <a:gd name="T111" fmla="*/ 89 h 232"/>
                <a:gd name="T112" fmla="*/ 318 w 390"/>
                <a:gd name="T113" fmla="*/ 96 h 232"/>
                <a:gd name="T114" fmla="*/ 339 w 390"/>
                <a:gd name="T115" fmla="*/ 103 h 232"/>
                <a:gd name="T116" fmla="*/ 358 w 390"/>
                <a:gd name="T117" fmla="*/ 109 h 232"/>
                <a:gd name="T118" fmla="*/ 373 w 390"/>
                <a:gd name="T119" fmla="*/ 114 h 232"/>
                <a:gd name="T120" fmla="*/ 383 w 390"/>
                <a:gd name="T121" fmla="*/ 117 h 232"/>
                <a:gd name="T122" fmla="*/ 387 w 390"/>
                <a:gd name="T123" fmla="*/ 119 h 2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90" h="232">
                  <a:moveTo>
                    <a:pt x="387" y="119"/>
                  </a:moveTo>
                  <a:lnTo>
                    <a:pt x="389" y="181"/>
                  </a:lnTo>
                  <a:lnTo>
                    <a:pt x="387" y="182"/>
                  </a:lnTo>
                  <a:lnTo>
                    <a:pt x="383" y="187"/>
                  </a:lnTo>
                  <a:lnTo>
                    <a:pt x="378" y="192"/>
                  </a:lnTo>
                  <a:lnTo>
                    <a:pt x="372" y="200"/>
                  </a:lnTo>
                  <a:lnTo>
                    <a:pt x="365" y="207"/>
                  </a:lnTo>
                  <a:lnTo>
                    <a:pt x="358" y="214"/>
                  </a:lnTo>
                  <a:lnTo>
                    <a:pt x="350" y="221"/>
                  </a:lnTo>
                  <a:lnTo>
                    <a:pt x="344" y="226"/>
                  </a:lnTo>
                  <a:lnTo>
                    <a:pt x="338" y="230"/>
                  </a:lnTo>
                  <a:lnTo>
                    <a:pt x="335" y="231"/>
                  </a:lnTo>
                  <a:lnTo>
                    <a:pt x="312" y="222"/>
                  </a:lnTo>
                  <a:lnTo>
                    <a:pt x="293" y="210"/>
                  </a:lnTo>
                  <a:lnTo>
                    <a:pt x="279" y="197"/>
                  </a:lnTo>
                  <a:lnTo>
                    <a:pt x="267" y="180"/>
                  </a:lnTo>
                  <a:lnTo>
                    <a:pt x="257" y="163"/>
                  </a:lnTo>
                  <a:lnTo>
                    <a:pt x="248" y="145"/>
                  </a:lnTo>
                  <a:lnTo>
                    <a:pt x="238" y="127"/>
                  </a:lnTo>
                  <a:lnTo>
                    <a:pt x="228" y="109"/>
                  </a:lnTo>
                  <a:lnTo>
                    <a:pt x="217" y="92"/>
                  </a:lnTo>
                  <a:lnTo>
                    <a:pt x="202" y="77"/>
                  </a:lnTo>
                  <a:lnTo>
                    <a:pt x="195" y="73"/>
                  </a:lnTo>
                  <a:lnTo>
                    <a:pt x="183" y="70"/>
                  </a:lnTo>
                  <a:lnTo>
                    <a:pt x="168" y="66"/>
                  </a:lnTo>
                  <a:lnTo>
                    <a:pt x="151" y="63"/>
                  </a:lnTo>
                  <a:lnTo>
                    <a:pt x="130" y="60"/>
                  </a:lnTo>
                  <a:lnTo>
                    <a:pt x="108" y="56"/>
                  </a:lnTo>
                  <a:lnTo>
                    <a:pt x="85" y="53"/>
                  </a:lnTo>
                  <a:lnTo>
                    <a:pt x="62" y="50"/>
                  </a:lnTo>
                  <a:lnTo>
                    <a:pt x="40" y="46"/>
                  </a:lnTo>
                  <a:lnTo>
                    <a:pt x="20" y="43"/>
                  </a:lnTo>
                  <a:lnTo>
                    <a:pt x="15" y="39"/>
                  </a:lnTo>
                  <a:lnTo>
                    <a:pt x="11" y="35"/>
                  </a:lnTo>
                  <a:lnTo>
                    <a:pt x="8" y="32"/>
                  </a:lnTo>
                  <a:lnTo>
                    <a:pt x="5" y="27"/>
                  </a:lnTo>
                  <a:lnTo>
                    <a:pt x="3" y="23"/>
                  </a:lnTo>
                  <a:lnTo>
                    <a:pt x="1" y="18"/>
                  </a:lnTo>
                  <a:lnTo>
                    <a:pt x="0" y="14"/>
                  </a:lnTo>
                  <a:lnTo>
                    <a:pt x="0" y="9"/>
                  </a:lnTo>
                  <a:lnTo>
                    <a:pt x="0" y="4"/>
                  </a:lnTo>
                  <a:lnTo>
                    <a:pt x="1" y="0"/>
                  </a:lnTo>
                  <a:lnTo>
                    <a:pt x="10" y="9"/>
                  </a:lnTo>
                  <a:lnTo>
                    <a:pt x="27" y="18"/>
                  </a:lnTo>
                  <a:lnTo>
                    <a:pt x="51" y="27"/>
                  </a:lnTo>
                  <a:lnTo>
                    <a:pt x="79" y="35"/>
                  </a:lnTo>
                  <a:lnTo>
                    <a:pt x="109" y="43"/>
                  </a:lnTo>
                  <a:lnTo>
                    <a:pt x="140" y="50"/>
                  </a:lnTo>
                  <a:lnTo>
                    <a:pt x="169" y="57"/>
                  </a:lnTo>
                  <a:lnTo>
                    <a:pt x="195" y="62"/>
                  </a:lnTo>
                  <a:lnTo>
                    <a:pt x="215" y="66"/>
                  </a:lnTo>
                  <a:lnTo>
                    <a:pt x="227" y="69"/>
                  </a:lnTo>
                  <a:lnTo>
                    <a:pt x="239" y="72"/>
                  </a:lnTo>
                  <a:lnTo>
                    <a:pt x="254" y="77"/>
                  </a:lnTo>
                  <a:lnTo>
                    <a:pt x="274" y="82"/>
                  </a:lnTo>
                  <a:lnTo>
                    <a:pt x="295" y="89"/>
                  </a:lnTo>
                  <a:lnTo>
                    <a:pt x="318" y="96"/>
                  </a:lnTo>
                  <a:lnTo>
                    <a:pt x="339" y="103"/>
                  </a:lnTo>
                  <a:lnTo>
                    <a:pt x="358" y="109"/>
                  </a:lnTo>
                  <a:lnTo>
                    <a:pt x="373" y="114"/>
                  </a:lnTo>
                  <a:lnTo>
                    <a:pt x="383" y="117"/>
                  </a:lnTo>
                  <a:lnTo>
                    <a:pt x="387" y="1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9" name="Freeform 64"/>
            <p:cNvSpPr>
              <a:spLocks/>
            </p:cNvSpPr>
            <p:nvPr/>
          </p:nvSpPr>
          <p:spPr bwMode="gray">
            <a:xfrm>
              <a:off x="4701" y="2749"/>
              <a:ext cx="390" cy="232"/>
            </a:xfrm>
            <a:custGeom>
              <a:avLst/>
              <a:gdLst>
                <a:gd name="T0" fmla="*/ 387 w 390"/>
                <a:gd name="T1" fmla="*/ 119 h 232"/>
                <a:gd name="T2" fmla="*/ 389 w 390"/>
                <a:gd name="T3" fmla="*/ 181 h 232"/>
                <a:gd name="T4" fmla="*/ 387 w 390"/>
                <a:gd name="T5" fmla="*/ 182 h 232"/>
                <a:gd name="T6" fmla="*/ 383 w 390"/>
                <a:gd name="T7" fmla="*/ 187 h 232"/>
                <a:gd name="T8" fmla="*/ 378 w 390"/>
                <a:gd name="T9" fmla="*/ 192 h 232"/>
                <a:gd name="T10" fmla="*/ 372 w 390"/>
                <a:gd name="T11" fmla="*/ 200 h 232"/>
                <a:gd name="T12" fmla="*/ 365 w 390"/>
                <a:gd name="T13" fmla="*/ 207 h 232"/>
                <a:gd name="T14" fmla="*/ 358 w 390"/>
                <a:gd name="T15" fmla="*/ 214 h 232"/>
                <a:gd name="T16" fmla="*/ 350 w 390"/>
                <a:gd name="T17" fmla="*/ 221 h 232"/>
                <a:gd name="T18" fmla="*/ 344 w 390"/>
                <a:gd name="T19" fmla="*/ 226 h 232"/>
                <a:gd name="T20" fmla="*/ 338 w 390"/>
                <a:gd name="T21" fmla="*/ 230 h 232"/>
                <a:gd name="T22" fmla="*/ 335 w 390"/>
                <a:gd name="T23" fmla="*/ 231 h 232"/>
                <a:gd name="T24" fmla="*/ 312 w 390"/>
                <a:gd name="T25" fmla="*/ 222 h 232"/>
                <a:gd name="T26" fmla="*/ 293 w 390"/>
                <a:gd name="T27" fmla="*/ 210 h 232"/>
                <a:gd name="T28" fmla="*/ 279 w 390"/>
                <a:gd name="T29" fmla="*/ 197 h 232"/>
                <a:gd name="T30" fmla="*/ 267 w 390"/>
                <a:gd name="T31" fmla="*/ 180 h 232"/>
                <a:gd name="T32" fmla="*/ 257 w 390"/>
                <a:gd name="T33" fmla="*/ 163 h 232"/>
                <a:gd name="T34" fmla="*/ 248 w 390"/>
                <a:gd name="T35" fmla="*/ 145 h 232"/>
                <a:gd name="T36" fmla="*/ 238 w 390"/>
                <a:gd name="T37" fmla="*/ 127 h 232"/>
                <a:gd name="T38" fmla="*/ 228 w 390"/>
                <a:gd name="T39" fmla="*/ 109 h 232"/>
                <a:gd name="T40" fmla="*/ 217 w 390"/>
                <a:gd name="T41" fmla="*/ 92 h 232"/>
                <a:gd name="T42" fmla="*/ 202 w 390"/>
                <a:gd name="T43" fmla="*/ 77 h 232"/>
                <a:gd name="T44" fmla="*/ 195 w 390"/>
                <a:gd name="T45" fmla="*/ 73 h 232"/>
                <a:gd name="T46" fmla="*/ 183 w 390"/>
                <a:gd name="T47" fmla="*/ 70 h 232"/>
                <a:gd name="T48" fmla="*/ 168 w 390"/>
                <a:gd name="T49" fmla="*/ 66 h 232"/>
                <a:gd name="T50" fmla="*/ 151 w 390"/>
                <a:gd name="T51" fmla="*/ 63 h 232"/>
                <a:gd name="T52" fmla="*/ 130 w 390"/>
                <a:gd name="T53" fmla="*/ 60 h 232"/>
                <a:gd name="T54" fmla="*/ 108 w 390"/>
                <a:gd name="T55" fmla="*/ 56 h 232"/>
                <a:gd name="T56" fmla="*/ 85 w 390"/>
                <a:gd name="T57" fmla="*/ 53 h 232"/>
                <a:gd name="T58" fmla="*/ 62 w 390"/>
                <a:gd name="T59" fmla="*/ 50 h 232"/>
                <a:gd name="T60" fmla="*/ 40 w 390"/>
                <a:gd name="T61" fmla="*/ 46 h 232"/>
                <a:gd name="T62" fmla="*/ 20 w 390"/>
                <a:gd name="T63" fmla="*/ 43 h 232"/>
                <a:gd name="T64" fmla="*/ 15 w 390"/>
                <a:gd name="T65" fmla="*/ 39 h 232"/>
                <a:gd name="T66" fmla="*/ 11 w 390"/>
                <a:gd name="T67" fmla="*/ 35 h 232"/>
                <a:gd name="T68" fmla="*/ 8 w 390"/>
                <a:gd name="T69" fmla="*/ 32 h 232"/>
                <a:gd name="T70" fmla="*/ 5 w 390"/>
                <a:gd name="T71" fmla="*/ 27 h 232"/>
                <a:gd name="T72" fmla="*/ 3 w 390"/>
                <a:gd name="T73" fmla="*/ 23 h 232"/>
                <a:gd name="T74" fmla="*/ 1 w 390"/>
                <a:gd name="T75" fmla="*/ 18 h 232"/>
                <a:gd name="T76" fmla="*/ 0 w 390"/>
                <a:gd name="T77" fmla="*/ 14 h 232"/>
                <a:gd name="T78" fmla="*/ 0 w 390"/>
                <a:gd name="T79" fmla="*/ 9 h 232"/>
                <a:gd name="T80" fmla="*/ 0 w 390"/>
                <a:gd name="T81" fmla="*/ 4 h 232"/>
                <a:gd name="T82" fmla="*/ 1 w 390"/>
                <a:gd name="T83" fmla="*/ 0 h 232"/>
                <a:gd name="T84" fmla="*/ 10 w 390"/>
                <a:gd name="T85" fmla="*/ 9 h 232"/>
                <a:gd name="T86" fmla="*/ 27 w 390"/>
                <a:gd name="T87" fmla="*/ 18 h 232"/>
                <a:gd name="T88" fmla="*/ 51 w 390"/>
                <a:gd name="T89" fmla="*/ 27 h 232"/>
                <a:gd name="T90" fmla="*/ 79 w 390"/>
                <a:gd name="T91" fmla="*/ 35 h 232"/>
                <a:gd name="T92" fmla="*/ 109 w 390"/>
                <a:gd name="T93" fmla="*/ 43 h 232"/>
                <a:gd name="T94" fmla="*/ 140 w 390"/>
                <a:gd name="T95" fmla="*/ 50 h 232"/>
                <a:gd name="T96" fmla="*/ 169 w 390"/>
                <a:gd name="T97" fmla="*/ 57 h 232"/>
                <a:gd name="T98" fmla="*/ 195 w 390"/>
                <a:gd name="T99" fmla="*/ 62 h 232"/>
                <a:gd name="T100" fmla="*/ 215 w 390"/>
                <a:gd name="T101" fmla="*/ 66 h 232"/>
                <a:gd name="T102" fmla="*/ 227 w 390"/>
                <a:gd name="T103" fmla="*/ 69 h 232"/>
                <a:gd name="T104" fmla="*/ 239 w 390"/>
                <a:gd name="T105" fmla="*/ 72 h 232"/>
                <a:gd name="T106" fmla="*/ 254 w 390"/>
                <a:gd name="T107" fmla="*/ 77 h 232"/>
                <a:gd name="T108" fmla="*/ 274 w 390"/>
                <a:gd name="T109" fmla="*/ 82 h 232"/>
                <a:gd name="T110" fmla="*/ 295 w 390"/>
                <a:gd name="T111" fmla="*/ 89 h 232"/>
                <a:gd name="T112" fmla="*/ 318 w 390"/>
                <a:gd name="T113" fmla="*/ 96 h 232"/>
                <a:gd name="T114" fmla="*/ 339 w 390"/>
                <a:gd name="T115" fmla="*/ 103 h 232"/>
                <a:gd name="T116" fmla="*/ 358 w 390"/>
                <a:gd name="T117" fmla="*/ 109 h 232"/>
                <a:gd name="T118" fmla="*/ 373 w 390"/>
                <a:gd name="T119" fmla="*/ 114 h 232"/>
                <a:gd name="T120" fmla="*/ 383 w 390"/>
                <a:gd name="T121" fmla="*/ 117 h 232"/>
                <a:gd name="T122" fmla="*/ 387 w 390"/>
                <a:gd name="T123" fmla="*/ 119 h 2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90" h="232">
                  <a:moveTo>
                    <a:pt x="387" y="119"/>
                  </a:moveTo>
                  <a:lnTo>
                    <a:pt x="389" y="181"/>
                  </a:lnTo>
                  <a:lnTo>
                    <a:pt x="387" y="182"/>
                  </a:lnTo>
                  <a:lnTo>
                    <a:pt x="383" y="187"/>
                  </a:lnTo>
                  <a:lnTo>
                    <a:pt x="378" y="192"/>
                  </a:lnTo>
                  <a:lnTo>
                    <a:pt x="372" y="200"/>
                  </a:lnTo>
                  <a:lnTo>
                    <a:pt x="365" y="207"/>
                  </a:lnTo>
                  <a:lnTo>
                    <a:pt x="358" y="214"/>
                  </a:lnTo>
                  <a:lnTo>
                    <a:pt x="350" y="221"/>
                  </a:lnTo>
                  <a:lnTo>
                    <a:pt x="344" y="226"/>
                  </a:lnTo>
                  <a:lnTo>
                    <a:pt x="338" y="230"/>
                  </a:lnTo>
                  <a:lnTo>
                    <a:pt x="335" y="231"/>
                  </a:lnTo>
                  <a:lnTo>
                    <a:pt x="312" y="222"/>
                  </a:lnTo>
                  <a:lnTo>
                    <a:pt x="293" y="210"/>
                  </a:lnTo>
                  <a:lnTo>
                    <a:pt x="279" y="197"/>
                  </a:lnTo>
                  <a:lnTo>
                    <a:pt x="267" y="180"/>
                  </a:lnTo>
                  <a:lnTo>
                    <a:pt x="257" y="163"/>
                  </a:lnTo>
                  <a:lnTo>
                    <a:pt x="248" y="145"/>
                  </a:lnTo>
                  <a:lnTo>
                    <a:pt x="238" y="127"/>
                  </a:lnTo>
                  <a:lnTo>
                    <a:pt x="228" y="109"/>
                  </a:lnTo>
                  <a:lnTo>
                    <a:pt x="217" y="92"/>
                  </a:lnTo>
                  <a:lnTo>
                    <a:pt x="202" y="77"/>
                  </a:lnTo>
                  <a:lnTo>
                    <a:pt x="195" y="73"/>
                  </a:lnTo>
                  <a:lnTo>
                    <a:pt x="183" y="70"/>
                  </a:lnTo>
                  <a:lnTo>
                    <a:pt x="168" y="66"/>
                  </a:lnTo>
                  <a:lnTo>
                    <a:pt x="151" y="63"/>
                  </a:lnTo>
                  <a:lnTo>
                    <a:pt x="130" y="60"/>
                  </a:lnTo>
                  <a:lnTo>
                    <a:pt x="108" y="56"/>
                  </a:lnTo>
                  <a:lnTo>
                    <a:pt x="85" y="53"/>
                  </a:lnTo>
                  <a:lnTo>
                    <a:pt x="62" y="50"/>
                  </a:lnTo>
                  <a:lnTo>
                    <a:pt x="40" y="46"/>
                  </a:lnTo>
                  <a:lnTo>
                    <a:pt x="20" y="43"/>
                  </a:lnTo>
                  <a:lnTo>
                    <a:pt x="15" y="39"/>
                  </a:lnTo>
                  <a:lnTo>
                    <a:pt x="11" y="35"/>
                  </a:lnTo>
                  <a:lnTo>
                    <a:pt x="8" y="32"/>
                  </a:lnTo>
                  <a:lnTo>
                    <a:pt x="5" y="27"/>
                  </a:lnTo>
                  <a:lnTo>
                    <a:pt x="3" y="23"/>
                  </a:lnTo>
                  <a:lnTo>
                    <a:pt x="1" y="18"/>
                  </a:lnTo>
                  <a:lnTo>
                    <a:pt x="0" y="14"/>
                  </a:lnTo>
                  <a:lnTo>
                    <a:pt x="0" y="9"/>
                  </a:lnTo>
                  <a:lnTo>
                    <a:pt x="0" y="4"/>
                  </a:lnTo>
                  <a:lnTo>
                    <a:pt x="1" y="0"/>
                  </a:lnTo>
                  <a:lnTo>
                    <a:pt x="10" y="9"/>
                  </a:lnTo>
                  <a:lnTo>
                    <a:pt x="27" y="18"/>
                  </a:lnTo>
                  <a:lnTo>
                    <a:pt x="51" y="27"/>
                  </a:lnTo>
                  <a:lnTo>
                    <a:pt x="79" y="35"/>
                  </a:lnTo>
                  <a:lnTo>
                    <a:pt x="109" y="43"/>
                  </a:lnTo>
                  <a:lnTo>
                    <a:pt x="140" y="50"/>
                  </a:lnTo>
                  <a:lnTo>
                    <a:pt x="169" y="57"/>
                  </a:lnTo>
                  <a:lnTo>
                    <a:pt x="195" y="62"/>
                  </a:lnTo>
                  <a:lnTo>
                    <a:pt x="215" y="66"/>
                  </a:lnTo>
                  <a:lnTo>
                    <a:pt x="227" y="69"/>
                  </a:lnTo>
                  <a:lnTo>
                    <a:pt x="239" y="72"/>
                  </a:lnTo>
                  <a:lnTo>
                    <a:pt x="254" y="77"/>
                  </a:lnTo>
                  <a:lnTo>
                    <a:pt x="274" y="82"/>
                  </a:lnTo>
                  <a:lnTo>
                    <a:pt x="295" y="89"/>
                  </a:lnTo>
                  <a:lnTo>
                    <a:pt x="318" y="96"/>
                  </a:lnTo>
                  <a:lnTo>
                    <a:pt x="339" y="103"/>
                  </a:lnTo>
                  <a:lnTo>
                    <a:pt x="358" y="109"/>
                  </a:lnTo>
                  <a:lnTo>
                    <a:pt x="373" y="114"/>
                  </a:lnTo>
                  <a:lnTo>
                    <a:pt x="383" y="117"/>
                  </a:lnTo>
                  <a:lnTo>
                    <a:pt x="387" y="11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0" name="Freeform 65"/>
            <p:cNvSpPr>
              <a:spLocks/>
            </p:cNvSpPr>
            <p:nvPr/>
          </p:nvSpPr>
          <p:spPr bwMode="gray">
            <a:xfrm>
              <a:off x="4928" y="2819"/>
              <a:ext cx="161" cy="53"/>
            </a:xfrm>
            <a:custGeom>
              <a:avLst/>
              <a:gdLst>
                <a:gd name="T0" fmla="*/ 159 w 161"/>
                <a:gd name="T1" fmla="*/ 48 h 53"/>
                <a:gd name="T2" fmla="*/ 129 w 161"/>
                <a:gd name="T3" fmla="*/ 52 h 53"/>
                <a:gd name="T4" fmla="*/ 105 w 161"/>
                <a:gd name="T5" fmla="*/ 50 h 53"/>
                <a:gd name="T6" fmla="*/ 84 w 161"/>
                <a:gd name="T7" fmla="*/ 47 h 53"/>
                <a:gd name="T8" fmla="*/ 67 w 161"/>
                <a:gd name="T9" fmla="*/ 42 h 53"/>
                <a:gd name="T10" fmla="*/ 53 w 161"/>
                <a:gd name="T11" fmla="*/ 36 h 53"/>
                <a:gd name="T12" fmla="*/ 42 w 161"/>
                <a:gd name="T13" fmla="*/ 29 h 53"/>
                <a:gd name="T14" fmla="*/ 32 w 161"/>
                <a:gd name="T15" fmla="*/ 21 h 53"/>
                <a:gd name="T16" fmla="*/ 23 w 161"/>
                <a:gd name="T17" fmla="*/ 15 h 53"/>
                <a:gd name="T18" fmla="*/ 15 w 161"/>
                <a:gd name="T19" fmla="*/ 8 h 53"/>
                <a:gd name="T20" fmla="*/ 8 w 161"/>
                <a:gd name="T21" fmla="*/ 3 h 53"/>
                <a:gd name="T22" fmla="*/ 0 w 161"/>
                <a:gd name="T23" fmla="*/ 0 h 53"/>
                <a:gd name="T24" fmla="*/ 1 w 161"/>
                <a:gd name="T25" fmla="*/ 0 h 53"/>
                <a:gd name="T26" fmla="*/ 11 w 161"/>
                <a:gd name="T27" fmla="*/ 2 h 53"/>
                <a:gd name="T28" fmla="*/ 28 w 161"/>
                <a:gd name="T29" fmla="*/ 7 h 53"/>
                <a:gd name="T30" fmla="*/ 50 w 161"/>
                <a:gd name="T31" fmla="*/ 14 h 53"/>
                <a:gd name="T32" fmla="*/ 75 w 161"/>
                <a:gd name="T33" fmla="*/ 21 h 53"/>
                <a:gd name="T34" fmla="*/ 99 w 161"/>
                <a:gd name="T35" fmla="*/ 29 h 53"/>
                <a:gd name="T36" fmla="*/ 122 w 161"/>
                <a:gd name="T37" fmla="*/ 36 h 53"/>
                <a:gd name="T38" fmla="*/ 141 w 161"/>
                <a:gd name="T39" fmla="*/ 43 h 53"/>
                <a:gd name="T40" fmla="*/ 154 w 161"/>
                <a:gd name="T41" fmla="*/ 46 h 53"/>
                <a:gd name="T42" fmla="*/ 160 w 161"/>
                <a:gd name="T43" fmla="*/ 49 h 53"/>
                <a:gd name="T44" fmla="*/ 159 w 161"/>
                <a:gd name="T45" fmla="*/ 48 h 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1" h="53">
                  <a:moveTo>
                    <a:pt x="159" y="48"/>
                  </a:moveTo>
                  <a:lnTo>
                    <a:pt x="129" y="52"/>
                  </a:lnTo>
                  <a:lnTo>
                    <a:pt x="105" y="50"/>
                  </a:lnTo>
                  <a:lnTo>
                    <a:pt x="84" y="47"/>
                  </a:lnTo>
                  <a:lnTo>
                    <a:pt x="67" y="42"/>
                  </a:lnTo>
                  <a:lnTo>
                    <a:pt x="53" y="36"/>
                  </a:lnTo>
                  <a:lnTo>
                    <a:pt x="42" y="29"/>
                  </a:lnTo>
                  <a:lnTo>
                    <a:pt x="32" y="21"/>
                  </a:lnTo>
                  <a:lnTo>
                    <a:pt x="23" y="15"/>
                  </a:lnTo>
                  <a:lnTo>
                    <a:pt x="15" y="8"/>
                  </a:lnTo>
                  <a:lnTo>
                    <a:pt x="8" y="3"/>
                  </a:lnTo>
                  <a:lnTo>
                    <a:pt x="0" y="0"/>
                  </a:lnTo>
                  <a:lnTo>
                    <a:pt x="1" y="0"/>
                  </a:lnTo>
                  <a:lnTo>
                    <a:pt x="11" y="2"/>
                  </a:lnTo>
                  <a:lnTo>
                    <a:pt x="28" y="7"/>
                  </a:lnTo>
                  <a:lnTo>
                    <a:pt x="50" y="14"/>
                  </a:lnTo>
                  <a:lnTo>
                    <a:pt x="75" y="21"/>
                  </a:lnTo>
                  <a:lnTo>
                    <a:pt x="99" y="29"/>
                  </a:lnTo>
                  <a:lnTo>
                    <a:pt x="122" y="36"/>
                  </a:lnTo>
                  <a:lnTo>
                    <a:pt x="141" y="43"/>
                  </a:lnTo>
                  <a:lnTo>
                    <a:pt x="154" y="46"/>
                  </a:lnTo>
                  <a:lnTo>
                    <a:pt x="160" y="49"/>
                  </a:lnTo>
                  <a:lnTo>
                    <a:pt x="159"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1" name="Freeform 66"/>
            <p:cNvSpPr>
              <a:spLocks/>
            </p:cNvSpPr>
            <p:nvPr/>
          </p:nvSpPr>
          <p:spPr bwMode="gray">
            <a:xfrm>
              <a:off x="4928" y="2819"/>
              <a:ext cx="161" cy="53"/>
            </a:xfrm>
            <a:custGeom>
              <a:avLst/>
              <a:gdLst>
                <a:gd name="T0" fmla="*/ 159 w 161"/>
                <a:gd name="T1" fmla="*/ 48 h 53"/>
                <a:gd name="T2" fmla="*/ 129 w 161"/>
                <a:gd name="T3" fmla="*/ 52 h 53"/>
                <a:gd name="T4" fmla="*/ 105 w 161"/>
                <a:gd name="T5" fmla="*/ 50 h 53"/>
                <a:gd name="T6" fmla="*/ 84 w 161"/>
                <a:gd name="T7" fmla="*/ 47 h 53"/>
                <a:gd name="T8" fmla="*/ 67 w 161"/>
                <a:gd name="T9" fmla="*/ 42 h 53"/>
                <a:gd name="T10" fmla="*/ 53 w 161"/>
                <a:gd name="T11" fmla="*/ 36 h 53"/>
                <a:gd name="T12" fmla="*/ 42 w 161"/>
                <a:gd name="T13" fmla="*/ 29 h 53"/>
                <a:gd name="T14" fmla="*/ 32 w 161"/>
                <a:gd name="T15" fmla="*/ 21 h 53"/>
                <a:gd name="T16" fmla="*/ 23 w 161"/>
                <a:gd name="T17" fmla="*/ 15 h 53"/>
                <a:gd name="T18" fmla="*/ 15 w 161"/>
                <a:gd name="T19" fmla="*/ 8 h 53"/>
                <a:gd name="T20" fmla="*/ 8 w 161"/>
                <a:gd name="T21" fmla="*/ 3 h 53"/>
                <a:gd name="T22" fmla="*/ 0 w 161"/>
                <a:gd name="T23" fmla="*/ 0 h 53"/>
                <a:gd name="T24" fmla="*/ 1 w 161"/>
                <a:gd name="T25" fmla="*/ 0 h 53"/>
                <a:gd name="T26" fmla="*/ 11 w 161"/>
                <a:gd name="T27" fmla="*/ 2 h 53"/>
                <a:gd name="T28" fmla="*/ 28 w 161"/>
                <a:gd name="T29" fmla="*/ 7 h 53"/>
                <a:gd name="T30" fmla="*/ 50 w 161"/>
                <a:gd name="T31" fmla="*/ 14 h 53"/>
                <a:gd name="T32" fmla="*/ 75 w 161"/>
                <a:gd name="T33" fmla="*/ 21 h 53"/>
                <a:gd name="T34" fmla="*/ 99 w 161"/>
                <a:gd name="T35" fmla="*/ 29 h 53"/>
                <a:gd name="T36" fmla="*/ 122 w 161"/>
                <a:gd name="T37" fmla="*/ 36 h 53"/>
                <a:gd name="T38" fmla="*/ 141 w 161"/>
                <a:gd name="T39" fmla="*/ 43 h 53"/>
                <a:gd name="T40" fmla="*/ 154 w 161"/>
                <a:gd name="T41" fmla="*/ 46 h 53"/>
                <a:gd name="T42" fmla="*/ 160 w 161"/>
                <a:gd name="T43" fmla="*/ 49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1" h="53">
                  <a:moveTo>
                    <a:pt x="159" y="48"/>
                  </a:moveTo>
                  <a:lnTo>
                    <a:pt x="129" y="52"/>
                  </a:lnTo>
                  <a:lnTo>
                    <a:pt x="105" y="50"/>
                  </a:lnTo>
                  <a:lnTo>
                    <a:pt x="84" y="47"/>
                  </a:lnTo>
                  <a:lnTo>
                    <a:pt x="67" y="42"/>
                  </a:lnTo>
                  <a:lnTo>
                    <a:pt x="53" y="36"/>
                  </a:lnTo>
                  <a:lnTo>
                    <a:pt x="42" y="29"/>
                  </a:lnTo>
                  <a:lnTo>
                    <a:pt x="32" y="21"/>
                  </a:lnTo>
                  <a:lnTo>
                    <a:pt x="23" y="15"/>
                  </a:lnTo>
                  <a:lnTo>
                    <a:pt x="15" y="8"/>
                  </a:lnTo>
                  <a:lnTo>
                    <a:pt x="8" y="3"/>
                  </a:lnTo>
                  <a:lnTo>
                    <a:pt x="0" y="0"/>
                  </a:lnTo>
                  <a:lnTo>
                    <a:pt x="1" y="0"/>
                  </a:lnTo>
                  <a:lnTo>
                    <a:pt x="11" y="2"/>
                  </a:lnTo>
                  <a:lnTo>
                    <a:pt x="28" y="7"/>
                  </a:lnTo>
                  <a:lnTo>
                    <a:pt x="50" y="14"/>
                  </a:lnTo>
                  <a:lnTo>
                    <a:pt x="75" y="21"/>
                  </a:lnTo>
                  <a:lnTo>
                    <a:pt x="99" y="29"/>
                  </a:lnTo>
                  <a:lnTo>
                    <a:pt x="122" y="36"/>
                  </a:lnTo>
                  <a:lnTo>
                    <a:pt x="141" y="43"/>
                  </a:lnTo>
                  <a:lnTo>
                    <a:pt x="154" y="46"/>
                  </a:lnTo>
                  <a:lnTo>
                    <a:pt x="160" y="4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2" name="Freeform 67"/>
            <p:cNvSpPr>
              <a:spLocks/>
            </p:cNvSpPr>
            <p:nvPr/>
          </p:nvSpPr>
          <p:spPr bwMode="gray">
            <a:xfrm>
              <a:off x="4654" y="2736"/>
              <a:ext cx="68" cy="58"/>
            </a:xfrm>
            <a:custGeom>
              <a:avLst/>
              <a:gdLst>
                <a:gd name="T0" fmla="*/ 0 w 68"/>
                <a:gd name="T1" fmla="*/ 0 h 58"/>
                <a:gd name="T2" fmla="*/ 0 w 68"/>
                <a:gd name="T3" fmla="*/ 5 h 58"/>
                <a:gd name="T4" fmla="*/ 0 w 68"/>
                <a:gd name="T5" fmla="*/ 10 h 58"/>
                <a:gd name="T6" fmla="*/ 0 w 68"/>
                <a:gd name="T7" fmla="*/ 15 h 58"/>
                <a:gd name="T8" fmla="*/ 1 w 68"/>
                <a:gd name="T9" fmla="*/ 19 h 58"/>
                <a:gd name="T10" fmla="*/ 3 w 68"/>
                <a:gd name="T11" fmla="*/ 23 h 58"/>
                <a:gd name="T12" fmla="*/ 5 w 68"/>
                <a:gd name="T13" fmla="*/ 27 h 58"/>
                <a:gd name="T14" fmla="*/ 8 w 68"/>
                <a:gd name="T15" fmla="*/ 31 h 58"/>
                <a:gd name="T16" fmla="*/ 11 w 68"/>
                <a:gd name="T17" fmla="*/ 34 h 58"/>
                <a:gd name="T18" fmla="*/ 14 w 68"/>
                <a:gd name="T19" fmla="*/ 37 h 58"/>
                <a:gd name="T20" fmla="*/ 17 w 68"/>
                <a:gd name="T21" fmla="*/ 40 h 58"/>
                <a:gd name="T22" fmla="*/ 20 w 68"/>
                <a:gd name="T23" fmla="*/ 41 h 58"/>
                <a:gd name="T24" fmla="*/ 23 w 68"/>
                <a:gd name="T25" fmla="*/ 44 h 58"/>
                <a:gd name="T26" fmla="*/ 27 w 68"/>
                <a:gd name="T27" fmla="*/ 45 h 58"/>
                <a:gd name="T28" fmla="*/ 30 w 68"/>
                <a:gd name="T29" fmla="*/ 47 h 58"/>
                <a:gd name="T30" fmla="*/ 36 w 68"/>
                <a:gd name="T31" fmla="*/ 49 h 58"/>
                <a:gd name="T32" fmla="*/ 41 w 68"/>
                <a:gd name="T33" fmla="*/ 50 h 58"/>
                <a:gd name="T34" fmla="*/ 47 w 68"/>
                <a:gd name="T35" fmla="*/ 51 h 58"/>
                <a:gd name="T36" fmla="*/ 53 w 68"/>
                <a:gd name="T37" fmla="*/ 53 h 58"/>
                <a:gd name="T38" fmla="*/ 60 w 68"/>
                <a:gd name="T39" fmla="*/ 55 h 58"/>
                <a:gd name="T40" fmla="*/ 67 w 68"/>
                <a:gd name="T41" fmla="*/ 57 h 58"/>
                <a:gd name="T42" fmla="*/ 62 w 68"/>
                <a:gd name="T43" fmla="*/ 53 h 58"/>
                <a:gd name="T44" fmla="*/ 58 w 68"/>
                <a:gd name="T45" fmla="*/ 50 h 58"/>
                <a:gd name="T46" fmla="*/ 54 w 68"/>
                <a:gd name="T47" fmla="*/ 46 h 58"/>
                <a:gd name="T48" fmla="*/ 51 w 68"/>
                <a:gd name="T49" fmla="*/ 41 h 58"/>
                <a:gd name="T50" fmla="*/ 49 w 68"/>
                <a:gd name="T51" fmla="*/ 37 h 58"/>
                <a:gd name="T52" fmla="*/ 48 w 68"/>
                <a:gd name="T53" fmla="*/ 33 h 58"/>
                <a:gd name="T54" fmla="*/ 47 w 68"/>
                <a:gd name="T55" fmla="*/ 28 h 58"/>
                <a:gd name="T56" fmla="*/ 46 w 68"/>
                <a:gd name="T57" fmla="*/ 24 h 58"/>
                <a:gd name="T58" fmla="*/ 46 w 68"/>
                <a:gd name="T59" fmla="*/ 20 h 58"/>
                <a:gd name="T60" fmla="*/ 47 w 68"/>
                <a:gd name="T61" fmla="*/ 15 h 58"/>
                <a:gd name="T62" fmla="*/ 36 w 68"/>
                <a:gd name="T63" fmla="*/ 13 h 58"/>
                <a:gd name="T64" fmla="*/ 27 w 68"/>
                <a:gd name="T65" fmla="*/ 11 h 58"/>
                <a:gd name="T66" fmla="*/ 20 w 68"/>
                <a:gd name="T67" fmla="*/ 10 h 58"/>
                <a:gd name="T68" fmla="*/ 14 w 68"/>
                <a:gd name="T69" fmla="*/ 7 h 58"/>
                <a:gd name="T70" fmla="*/ 9 w 68"/>
                <a:gd name="T71" fmla="*/ 5 h 58"/>
                <a:gd name="T72" fmla="*/ 5 w 68"/>
                <a:gd name="T73" fmla="*/ 4 h 58"/>
                <a:gd name="T74" fmla="*/ 3 w 68"/>
                <a:gd name="T75" fmla="*/ 2 h 58"/>
                <a:gd name="T76" fmla="*/ 1 w 68"/>
                <a:gd name="T77" fmla="*/ 1 h 58"/>
                <a:gd name="T78" fmla="*/ 0 w 68"/>
                <a:gd name="T79" fmla="*/ 0 h 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8" h="58">
                  <a:moveTo>
                    <a:pt x="0" y="0"/>
                  </a:moveTo>
                  <a:lnTo>
                    <a:pt x="0" y="5"/>
                  </a:lnTo>
                  <a:lnTo>
                    <a:pt x="0" y="10"/>
                  </a:lnTo>
                  <a:lnTo>
                    <a:pt x="0" y="15"/>
                  </a:lnTo>
                  <a:lnTo>
                    <a:pt x="1" y="19"/>
                  </a:lnTo>
                  <a:lnTo>
                    <a:pt x="3" y="23"/>
                  </a:lnTo>
                  <a:lnTo>
                    <a:pt x="5" y="27"/>
                  </a:lnTo>
                  <a:lnTo>
                    <a:pt x="8" y="31"/>
                  </a:lnTo>
                  <a:lnTo>
                    <a:pt x="11" y="34"/>
                  </a:lnTo>
                  <a:lnTo>
                    <a:pt x="14" y="37"/>
                  </a:lnTo>
                  <a:lnTo>
                    <a:pt x="17" y="40"/>
                  </a:lnTo>
                  <a:lnTo>
                    <a:pt x="20" y="41"/>
                  </a:lnTo>
                  <a:lnTo>
                    <a:pt x="23" y="44"/>
                  </a:lnTo>
                  <a:lnTo>
                    <a:pt x="27" y="45"/>
                  </a:lnTo>
                  <a:lnTo>
                    <a:pt x="30" y="47"/>
                  </a:lnTo>
                  <a:lnTo>
                    <a:pt x="36" y="49"/>
                  </a:lnTo>
                  <a:lnTo>
                    <a:pt x="41" y="50"/>
                  </a:lnTo>
                  <a:lnTo>
                    <a:pt x="47" y="51"/>
                  </a:lnTo>
                  <a:lnTo>
                    <a:pt x="53" y="53"/>
                  </a:lnTo>
                  <a:lnTo>
                    <a:pt x="60" y="55"/>
                  </a:lnTo>
                  <a:lnTo>
                    <a:pt x="67" y="57"/>
                  </a:lnTo>
                  <a:lnTo>
                    <a:pt x="62" y="53"/>
                  </a:lnTo>
                  <a:lnTo>
                    <a:pt x="58" y="50"/>
                  </a:lnTo>
                  <a:lnTo>
                    <a:pt x="54" y="46"/>
                  </a:lnTo>
                  <a:lnTo>
                    <a:pt x="51" y="41"/>
                  </a:lnTo>
                  <a:lnTo>
                    <a:pt x="49" y="37"/>
                  </a:lnTo>
                  <a:lnTo>
                    <a:pt x="48" y="33"/>
                  </a:lnTo>
                  <a:lnTo>
                    <a:pt x="47" y="28"/>
                  </a:lnTo>
                  <a:lnTo>
                    <a:pt x="46" y="24"/>
                  </a:lnTo>
                  <a:lnTo>
                    <a:pt x="46" y="20"/>
                  </a:lnTo>
                  <a:lnTo>
                    <a:pt x="47" y="15"/>
                  </a:lnTo>
                  <a:lnTo>
                    <a:pt x="36" y="13"/>
                  </a:lnTo>
                  <a:lnTo>
                    <a:pt x="27" y="11"/>
                  </a:lnTo>
                  <a:lnTo>
                    <a:pt x="20" y="10"/>
                  </a:lnTo>
                  <a:lnTo>
                    <a:pt x="14" y="7"/>
                  </a:lnTo>
                  <a:lnTo>
                    <a:pt x="9" y="5"/>
                  </a:lnTo>
                  <a:lnTo>
                    <a:pt x="5" y="4"/>
                  </a:lnTo>
                  <a:lnTo>
                    <a:pt x="3" y="2"/>
                  </a:lnTo>
                  <a:lnTo>
                    <a:pt x="1" y="1"/>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3" name="Freeform 68"/>
            <p:cNvSpPr>
              <a:spLocks/>
            </p:cNvSpPr>
            <p:nvPr/>
          </p:nvSpPr>
          <p:spPr bwMode="gray">
            <a:xfrm>
              <a:off x="4654" y="2736"/>
              <a:ext cx="68" cy="58"/>
            </a:xfrm>
            <a:custGeom>
              <a:avLst/>
              <a:gdLst>
                <a:gd name="T0" fmla="*/ 0 w 68"/>
                <a:gd name="T1" fmla="*/ 0 h 58"/>
                <a:gd name="T2" fmla="*/ 0 w 68"/>
                <a:gd name="T3" fmla="*/ 5 h 58"/>
                <a:gd name="T4" fmla="*/ 0 w 68"/>
                <a:gd name="T5" fmla="*/ 10 h 58"/>
                <a:gd name="T6" fmla="*/ 0 w 68"/>
                <a:gd name="T7" fmla="*/ 15 h 58"/>
                <a:gd name="T8" fmla="*/ 1 w 68"/>
                <a:gd name="T9" fmla="*/ 19 h 58"/>
                <a:gd name="T10" fmla="*/ 3 w 68"/>
                <a:gd name="T11" fmla="*/ 23 h 58"/>
                <a:gd name="T12" fmla="*/ 5 w 68"/>
                <a:gd name="T13" fmla="*/ 27 h 58"/>
                <a:gd name="T14" fmla="*/ 8 w 68"/>
                <a:gd name="T15" fmla="*/ 31 h 58"/>
                <a:gd name="T16" fmla="*/ 11 w 68"/>
                <a:gd name="T17" fmla="*/ 34 h 58"/>
                <a:gd name="T18" fmla="*/ 14 w 68"/>
                <a:gd name="T19" fmla="*/ 37 h 58"/>
                <a:gd name="T20" fmla="*/ 17 w 68"/>
                <a:gd name="T21" fmla="*/ 40 h 58"/>
                <a:gd name="T22" fmla="*/ 20 w 68"/>
                <a:gd name="T23" fmla="*/ 41 h 58"/>
                <a:gd name="T24" fmla="*/ 23 w 68"/>
                <a:gd name="T25" fmla="*/ 44 h 58"/>
                <a:gd name="T26" fmla="*/ 27 w 68"/>
                <a:gd name="T27" fmla="*/ 45 h 58"/>
                <a:gd name="T28" fmla="*/ 30 w 68"/>
                <a:gd name="T29" fmla="*/ 47 h 58"/>
                <a:gd name="T30" fmla="*/ 36 w 68"/>
                <a:gd name="T31" fmla="*/ 49 h 58"/>
                <a:gd name="T32" fmla="*/ 41 w 68"/>
                <a:gd name="T33" fmla="*/ 50 h 58"/>
                <a:gd name="T34" fmla="*/ 47 w 68"/>
                <a:gd name="T35" fmla="*/ 51 h 58"/>
                <a:gd name="T36" fmla="*/ 53 w 68"/>
                <a:gd name="T37" fmla="*/ 53 h 58"/>
                <a:gd name="T38" fmla="*/ 60 w 68"/>
                <a:gd name="T39" fmla="*/ 55 h 58"/>
                <a:gd name="T40" fmla="*/ 67 w 68"/>
                <a:gd name="T41" fmla="*/ 57 h 58"/>
                <a:gd name="T42" fmla="*/ 62 w 68"/>
                <a:gd name="T43" fmla="*/ 53 h 58"/>
                <a:gd name="T44" fmla="*/ 58 w 68"/>
                <a:gd name="T45" fmla="*/ 50 h 58"/>
                <a:gd name="T46" fmla="*/ 54 w 68"/>
                <a:gd name="T47" fmla="*/ 46 h 58"/>
                <a:gd name="T48" fmla="*/ 51 w 68"/>
                <a:gd name="T49" fmla="*/ 41 h 58"/>
                <a:gd name="T50" fmla="*/ 49 w 68"/>
                <a:gd name="T51" fmla="*/ 37 h 58"/>
                <a:gd name="T52" fmla="*/ 48 w 68"/>
                <a:gd name="T53" fmla="*/ 33 h 58"/>
                <a:gd name="T54" fmla="*/ 47 w 68"/>
                <a:gd name="T55" fmla="*/ 28 h 58"/>
                <a:gd name="T56" fmla="*/ 46 w 68"/>
                <a:gd name="T57" fmla="*/ 24 h 58"/>
                <a:gd name="T58" fmla="*/ 46 w 68"/>
                <a:gd name="T59" fmla="*/ 20 h 58"/>
                <a:gd name="T60" fmla="*/ 47 w 68"/>
                <a:gd name="T61" fmla="*/ 15 h 58"/>
                <a:gd name="T62" fmla="*/ 36 w 68"/>
                <a:gd name="T63" fmla="*/ 13 h 58"/>
                <a:gd name="T64" fmla="*/ 27 w 68"/>
                <a:gd name="T65" fmla="*/ 11 h 58"/>
                <a:gd name="T66" fmla="*/ 20 w 68"/>
                <a:gd name="T67" fmla="*/ 10 h 58"/>
                <a:gd name="T68" fmla="*/ 14 w 68"/>
                <a:gd name="T69" fmla="*/ 7 h 58"/>
                <a:gd name="T70" fmla="*/ 9 w 68"/>
                <a:gd name="T71" fmla="*/ 5 h 58"/>
                <a:gd name="T72" fmla="*/ 5 w 68"/>
                <a:gd name="T73" fmla="*/ 4 h 58"/>
                <a:gd name="T74" fmla="*/ 3 w 68"/>
                <a:gd name="T75" fmla="*/ 2 h 58"/>
                <a:gd name="T76" fmla="*/ 1 w 68"/>
                <a:gd name="T77" fmla="*/ 1 h 58"/>
                <a:gd name="T78" fmla="*/ 0 w 68"/>
                <a:gd name="T79" fmla="*/ 0 h 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8" h="58">
                  <a:moveTo>
                    <a:pt x="0" y="0"/>
                  </a:moveTo>
                  <a:lnTo>
                    <a:pt x="0" y="5"/>
                  </a:lnTo>
                  <a:lnTo>
                    <a:pt x="0" y="10"/>
                  </a:lnTo>
                  <a:lnTo>
                    <a:pt x="0" y="15"/>
                  </a:lnTo>
                  <a:lnTo>
                    <a:pt x="1" y="19"/>
                  </a:lnTo>
                  <a:lnTo>
                    <a:pt x="3" y="23"/>
                  </a:lnTo>
                  <a:lnTo>
                    <a:pt x="5" y="27"/>
                  </a:lnTo>
                  <a:lnTo>
                    <a:pt x="8" y="31"/>
                  </a:lnTo>
                  <a:lnTo>
                    <a:pt x="11" y="34"/>
                  </a:lnTo>
                  <a:lnTo>
                    <a:pt x="14" y="37"/>
                  </a:lnTo>
                  <a:lnTo>
                    <a:pt x="17" y="40"/>
                  </a:lnTo>
                  <a:lnTo>
                    <a:pt x="20" y="41"/>
                  </a:lnTo>
                  <a:lnTo>
                    <a:pt x="23" y="44"/>
                  </a:lnTo>
                  <a:lnTo>
                    <a:pt x="27" y="45"/>
                  </a:lnTo>
                  <a:lnTo>
                    <a:pt x="30" y="47"/>
                  </a:lnTo>
                  <a:lnTo>
                    <a:pt x="36" y="49"/>
                  </a:lnTo>
                  <a:lnTo>
                    <a:pt x="41" y="50"/>
                  </a:lnTo>
                  <a:lnTo>
                    <a:pt x="47" y="51"/>
                  </a:lnTo>
                  <a:lnTo>
                    <a:pt x="53" y="53"/>
                  </a:lnTo>
                  <a:lnTo>
                    <a:pt x="60" y="55"/>
                  </a:lnTo>
                  <a:lnTo>
                    <a:pt x="67" y="57"/>
                  </a:lnTo>
                  <a:lnTo>
                    <a:pt x="62" y="53"/>
                  </a:lnTo>
                  <a:lnTo>
                    <a:pt x="58" y="50"/>
                  </a:lnTo>
                  <a:lnTo>
                    <a:pt x="54" y="46"/>
                  </a:lnTo>
                  <a:lnTo>
                    <a:pt x="51" y="41"/>
                  </a:lnTo>
                  <a:lnTo>
                    <a:pt x="49" y="37"/>
                  </a:lnTo>
                  <a:lnTo>
                    <a:pt x="48" y="33"/>
                  </a:lnTo>
                  <a:lnTo>
                    <a:pt x="47" y="28"/>
                  </a:lnTo>
                  <a:lnTo>
                    <a:pt x="46" y="24"/>
                  </a:lnTo>
                  <a:lnTo>
                    <a:pt x="46" y="20"/>
                  </a:lnTo>
                  <a:lnTo>
                    <a:pt x="47" y="15"/>
                  </a:lnTo>
                  <a:lnTo>
                    <a:pt x="36" y="13"/>
                  </a:lnTo>
                  <a:lnTo>
                    <a:pt x="27" y="11"/>
                  </a:lnTo>
                  <a:lnTo>
                    <a:pt x="20" y="10"/>
                  </a:lnTo>
                  <a:lnTo>
                    <a:pt x="14" y="7"/>
                  </a:lnTo>
                  <a:lnTo>
                    <a:pt x="9" y="5"/>
                  </a:lnTo>
                  <a:lnTo>
                    <a:pt x="5" y="4"/>
                  </a:lnTo>
                  <a:lnTo>
                    <a:pt x="3" y="2"/>
                  </a:lnTo>
                  <a:lnTo>
                    <a:pt x="1"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4" name="Freeform 69"/>
            <p:cNvSpPr>
              <a:spLocks/>
            </p:cNvSpPr>
            <p:nvPr/>
          </p:nvSpPr>
          <p:spPr bwMode="gray">
            <a:xfrm>
              <a:off x="4450" y="3220"/>
              <a:ext cx="49" cy="52"/>
            </a:xfrm>
            <a:custGeom>
              <a:avLst/>
              <a:gdLst>
                <a:gd name="T0" fmla="*/ 18 w 49"/>
                <a:gd name="T1" fmla="*/ 51 h 52"/>
                <a:gd name="T2" fmla="*/ 48 w 49"/>
                <a:gd name="T3" fmla="*/ 0 h 52"/>
                <a:gd name="T4" fmla="*/ 0 w 49"/>
                <a:gd name="T5" fmla="*/ 37 h 52"/>
                <a:gd name="T6" fmla="*/ 18 w 49"/>
                <a:gd name="T7" fmla="*/ 51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52">
                  <a:moveTo>
                    <a:pt x="18" y="51"/>
                  </a:moveTo>
                  <a:lnTo>
                    <a:pt x="48" y="0"/>
                  </a:lnTo>
                  <a:lnTo>
                    <a:pt x="0" y="37"/>
                  </a:lnTo>
                  <a:lnTo>
                    <a:pt x="18" y="5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5" name="Freeform 70"/>
            <p:cNvSpPr>
              <a:spLocks/>
            </p:cNvSpPr>
            <p:nvPr/>
          </p:nvSpPr>
          <p:spPr bwMode="gray">
            <a:xfrm>
              <a:off x="4450" y="3220"/>
              <a:ext cx="49" cy="52"/>
            </a:xfrm>
            <a:custGeom>
              <a:avLst/>
              <a:gdLst>
                <a:gd name="T0" fmla="*/ 18 w 49"/>
                <a:gd name="T1" fmla="*/ 51 h 52"/>
                <a:gd name="T2" fmla="*/ 48 w 49"/>
                <a:gd name="T3" fmla="*/ 0 h 52"/>
                <a:gd name="T4" fmla="*/ 0 w 49"/>
                <a:gd name="T5" fmla="*/ 37 h 52"/>
                <a:gd name="T6" fmla="*/ 18 w 49"/>
                <a:gd name="T7" fmla="*/ 51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52">
                  <a:moveTo>
                    <a:pt x="18" y="51"/>
                  </a:moveTo>
                  <a:lnTo>
                    <a:pt x="48" y="0"/>
                  </a:lnTo>
                  <a:lnTo>
                    <a:pt x="0" y="37"/>
                  </a:lnTo>
                  <a:lnTo>
                    <a:pt x="18" y="5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6" name="Freeform 71"/>
            <p:cNvSpPr>
              <a:spLocks/>
            </p:cNvSpPr>
            <p:nvPr/>
          </p:nvSpPr>
          <p:spPr bwMode="gray">
            <a:xfrm>
              <a:off x="4089" y="3614"/>
              <a:ext cx="67" cy="85"/>
            </a:xfrm>
            <a:custGeom>
              <a:avLst/>
              <a:gdLst>
                <a:gd name="T0" fmla="*/ 47 w 67"/>
                <a:gd name="T1" fmla="*/ 0 h 85"/>
                <a:gd name="T2" fmla="*/ 0 w 67"/>
                <a:gd name="T3" fmla="*/ 75 h 85"/>
                <a:gd name="T4" fmla="*/ 6 w 67"/>
                <a:gd name="T5" fmla="*/ 84 h 85"/>
                <a:gd name="T6" fmla="*/ 14 w 67"/>
                <a:gd name="T7" fmla="*/ 82 h 85"/>
                <a:gd name="T8" fmla="*/ 22 w 67"/>
                <a:gd name="T9" fmla="*/ 79 h 85"/>
                <a:gd name="T10" fmla="*/ 30 w 67"/>
                <a:gd name="T11" fmla="*/ 73 h 85"/>
                <a:gd name="T12" fmla="*/ 38 w 67"/>
                <a:gd name="T13" fmla="*/ 66 h 85"/>
                <a:gd name="T14" fmla="*/ 46 w 67"/>
                <a:gd name="T15" fmla="*/ 59 h 85"/>
                <a:gd name="T16" fmla="*/ 53 w 67"/>
                <a:gd name="T17" fmla="*/ 52 h 85"/>
                <a:gd name="T18" fmla="*/ 58 w 67"/>
                <a:gd name="T19" fmla="*/ 46 h 85"/>
                <a:gd name="T20" fmla="*/ 62 w 67"/>
                <a:gd name="T21" fmla="*/ 41 h 85"/>
                <a:gd name="T22" fmla="*/ 65 w 67"/>
                <a:gd name="T23" fmla="*/ 37 h 85"/>
                <a:gd name="T24" fmla="*/ 66 w 67"/>
                <a:gd name="T25" fmla="*/ 36 h 85"/>
                <a:gd name="T26" fmla="*/ 47 w 67"/>
                <a:gd name="T27" fmla="*/ 0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85">
                  <a:moveTo>
                    <a:pt x="47" y="0"/>
                  </a:moveTo>
                  <a:lnTo>
                    <a:pt x="0" y="75"/>
                  </a:lnTo>
                  <a:lnTo>
                    <a:pt x="6" y="84"/>
                  </a:lnTo>
                  <a:lnTo>
                    <a:pt x="14" y="82"/>
                  </a:lnTo>
                  <a:lnTo>
                    <a:pt x="22" y="79"/>
                  </a:lnTo>
                  <a:lnTo>
                    <a:pt x="30" y="73"/>
                  </a:lnTo>
                  <a:lnTo>
                    <a:pt x="38" y="66"/>
                  </a:lnTo>
                  <a:lnTo>
                    <a:pt x="46" y="59"/>
                  </a:lnTo>
                  <a:lnTo>
                    <a:pt x="53" y="52"/>
                  </a:lnTo>
                  <a:lnTo>
                    <a:pt x="58" y="46"/>
                  </a:lnTo>
                  <a:lnTo>
                    <a:pt x="62" y="41"/>
                  </a:lnTo>
                  <a:lnTo>
                    <a:pt x="65" y="37"/>
                  </a:lnTo>
                  <a:lnTo>
                    <a:pt x="66" y="36"/>
                  </a:lnTo>
                  <a:lnTo>
                    <a:pt x="4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7" name="Freeform 72"/>
            <p:cNvSpPr>
              <a:spLocks/>
            </p:cNvSpPr>
            <p:nvPr/>
          </p:nvSpPr>
          <p:spPr bwMode="gray">
            <a:xfrm>
              <a:off x="4089" y="3614"/>
              <a:ext cx="67" cy="85"/>
            </a:xfrm>
            <a:custGeom>
              <a:avLst/>
              <a:gdLst>
                <a:gd name="T0" fmla="*/ 47 w 67"/>
                <a:gd name="T1" fmla="*/ 0 h 85"/>
                <a:gd name="T2" fmla="*/ 0 w 67"/>
                <a:gd name="T3" fmla="*/ 75 h 85"/>
                <a:gd name="T4" fmla="*/ 6 w 67"/>
                <a:gd name="T5" fmla="*/ 84 h 85"/>
                <a:gd name="T6" fmla="*/ 14 w 67"/>
                <a:gd name="T7" fmla="*/ 82 h 85"/>
                <a:gd name="T8" fmla="*/ 22 w 67"/>
                <a:gd name="T9" fmla="*/ 79 h 85"/>
                <a:gd name="T10" fmla="*/ 30 w 67"/>
                <a:gd name="T11" fmla="*/ 73 h 85"/>
                <a:gd name="T12" fmla="*/ 38 w 67"/>
                <a:gd name="T13" fmla="*/ 66 h 85"/>
                <a:gd name="T14" fmla="*/ 46 w 67"/>
                <a:gd name="T15" fmla="*/ 59 h 85"/>
                <a:gd name="T16" fmla="*/ 53 w 67"/>
                <a:gd name="T17" fmla="*/ 52 h 85"/>
                <a:gd name="T18" fmla="*/ 58 w 67"/>
                <a:gd name="T19" fmla="*/ 46 h 85"/>
                <a:gd name="T20" fmla="*/ 62 w 67"/>
                <a:gd name="T21" fmla="*/ 41 h 85"/>
                <a:gd name="T22" fmla="*/ 65 w 67"/>
                <a:gd name="T23" fmla="*/ 37 h 85"/>
                <a:gd name="T24" fmla="*/ 66 w 67"/>
                <a:gd name="T25" fmla="*/ 36 h 85"/>
                <a:gd name="T26" fmla="*/ 47 w 67"/>
                <a:gd name="T27" fmla="*/ 0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85">
                  <a:moveTo>
                    <a:pt x="47" y="0"/>
                  </a:moveTo>
                  <a:lnTo>
                    <a:pt x="0" y="75"/>
                  </a:lnTo>
                  <a:lnTo>
                    <a:pt x="6" y="84"/>
                  </a:lnTo>
                  <a:lnTo>
                    <a:pt x="14" y="82"/>
                  </a:lnTo>
                  <a:lnTo>
                    <a:pt x="22" y="79"/>
                  </a:lnTo>
                  <a:lnTo>
                    <a:pt x="30" y="73"/>
                  </a:lnTo>
                  <a:lnTo>
                    <a:pt x="38" y="66"/>
                  </a:lnTo>
                  <a:lnTo>
                    <a:pt x="46" y="59"/>
                  </a:lnTo>
                  <a:lnTo>
                    <a:pt x="53" y="52"/>
                  </a:lnTo>
                  <a:lnTo>
                    <a:pt x="58" y="46"/>
                  </a:lnTo>
                  <a:lnTo>
                    <a:pt x="62" y="41"/>
                  </a:lnTo>
                  <a:lnTo>
                    <a:pt x="65" y="37"/>
                  </a:lnTo>
                  <a:lnTo>
                    <a:pt x="66" y="36"/>
                  </a:lnTo>
                  <a:lnTo>
                    <a:pt x="47"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8" name="Freeform 73"/>
            <p:cNvSpPr>
              <a:spLocks/>
            </p:cNvSpPr>
            <p:nvPr/>
          </p:nvSpPr>
          <p:spPr bwMode="gray">
            <a:xfrm>
              <a:off x="4037" y="3289"/>
              <a:ext cx="409" cy="413"/>
            </a:xfrm>
            <a:custGeom>
              <a:avLst/>
              <a:gdLst>
                <a:gd name="T0" fmla="*/ 341 w 409"/>
                <a:gd name="T1" fmla="*/ 3 h 413"/>
                <a:gd name="T2" fmla="*/ 365 w 409"/>
                <a:gd name="T3" fmla="*/ 0 h 413"/>
                <a:gd name="T4" fmla="*/ 387 w 409"/>
                <a:gd name="T5" fmla="*/ 9 h 413"/>
                <a:gd name="T6" fmla="*/ 402 w 409"/>
                <a:gd name="T7" fmla="*/ 27 h 413"/>
                <a:gd name="T8" fmla="*/ 408 w 409"/>
                <a:gd name="T9" fmla="*/ 49 h 413"/>
                <a:gd name="T10" fmla="*/ 389 w 409"/>
                <a:gd name="T11" fmla="*/ 75 h 413"/>
                <a:gd name="T12" fmla="*/ 350 w 409"/>
                <a:gd name="T13" fmla="*/ 105 h 413"/>
                <a:gd name="T14" fmla="*/ 311 w 409"/>
                <a:gd name="T15" fmla="*/ 134 h 413"/>
                <a:gd name="T16" fmla="*/ 276 w 409"/>
                <a:gd name="T17" fmla="*/ 161 h 413"/>
                <a:gd name="T18" fmla="*/ 253 w 409"/>
                <a:gd name="T19" fmla="*/ 183 h 413"/>
                <a:gd name="T20" fmla="*/ 245 w 409"/>
                <a:gd name="T21" fmla="*/ 209 h 413"/>
                <a:gd name="T22" fmla="*/ 248 w 409"/>
                <a:gd name="T23" fmla="*/ 249 h 413"/>
                <a:gd name="T24" fmla="*/ 256 w 409"/>
                <a:gd name="T25" fmla="*/ 294 h 413"/>
                <a:gd name="T26" fmla="*/ 256 w 409"/>
                <a:gd name="T27" fmla="*/ 341 h 413"/>
                <a:gd name="T28" fmla="*/ 240 w 409"/>
                <a:gd name="T29" fmla="*/ 388 h 413"/>
                <a:gd name="T30" fmla="*/ 218 w 409"/>
                <a:gd name="T31" fmla="*/ 412 h 413"/>
                <a:gd name="T32" fmla="*/ 200 w 409"/>
                <a:gd name="T33" fmla="*/ 409 h 413"/>
                <a:gd name="T34" fmla="*/ 176 w 409"/>
                <a:gd name="T35" fmla="*/ 403 h 413"/>
                <a:gd name="T36" fmla="*/ 153 w 409"/>
                <a:gd name="T37" fmla="*/ 396 h 413"/>
                <a:gd name="T38" fmla="*/ 138 w 409"/>
                <a:gd name="T39" fmla="*/ 391 h 413"/>
                <a:gd name="T40" fmla="*/ 100 w 409"/>
                <a:gd name="T41" fmla="*/ 325 h 413"/>
                <a:gd name="T42" fmla="*/ 29 w 409"/>
                <a:gd name="T43" fmla="*/ 294 h 413"/>
                <a:gd name="T44" fmla="*/ 22 w 409"/>
                <a:gd name="T45" fmla="*/ 280 h 413"/>
                <a:gd name="T46" fmla="*/ 13 w 409"/>
                <a:gd name="T47" fmla="*/ 258 h 413"/>
                <a:gd name="T48" fmla="*/ 4 w 409"/>
                <a:gd name="T49" fmla="*/ 235 h 413"/>
                <a:gd name="T50" fmla="*/ 0 w 409"/>
                <a:gd name="T51" fmla="*/ 218 h 413"/>
                <a:gd name="T52" fmla="*/ 22 w 409"/>
                <a:gd name="T53" fmla="*/ 194 h 413"/>
                <a:gd name="T54" fmla="*/ 67 w 409"/>
                <a:gd name="T55" fmla="*/ 173 h 413"/>
                <a:gd name="T56" fmla="*/ 115 w 409"/>
                <a:gd name="T57" fmla="*/ 169 h 413"/>
                <a:gd name="T58" fmla="*/ 161 w 409"/>
                <a:gd name="T59" fmla="*/ 171 h 413"/>
                <a:gd name="T60" fmla="*/ 202 w 409"/>
                <a:gd name="T61" fmla="*/ 171 h 413"/>
                <a:gd name="T62" fmla="*/ 227 w 409"/>
                <a:gd name="T63" fmla="*/ 161 h 413"/>
                <a:gd name="T64" fmla="*/ 246 w 409"/>
                <a:gd name="T65" fmla="*/ 138 h 413"/>
                <a:gd name="T66" fmla="*/ 268 w 409"/>
                <a:gd name="T67" fmla="*/ 105 h 413"/>
                <a:gd name="T68" fmla="*/ 292 w 409"/>
                <a:gd name="T69" fmla="*/ 66 h 413"/>
                <a:gd name="T70" fmla="*/ 316 w 409"/>
                <a:gd name="T71" fmla="*/ 27 h 4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09" h="413">
                  <a:moveTo>
                    <a:pt x="328" y="9"/>
                  </a:moveTo>
                  <a:lnTo>
                    <a:pt x="341" y="3"/>
                  </a:lnTo>
                  <a:lnTo>
                    <a:pt x="353" y="0"/>
                  </a:lnTo>
                  <a:lnTo>
                    <a:pt x="365" y="0"/>
                  </a:lnTo>
                  <a:lnTo>
                    <a:pt x="377" y="4"/>
                  </a:lnTo>
                  <a:lnTo>
                    <a:pt x="387" y="9"/>
                  </a:lnTo>
                  <a:lnTo>
                    <a:pt x="396" y="17"/>
                  </a:lnTo>
                  <a:lnTo>
                    <a:pt x="402" y="27"/>
                  </a:lnTo>
                  <a:lnTo>
                    <a:pt x="406" y="38"/>
                  </a:lnTo>
                  <a:lnTo>
                    <a:pt x="408" y="49"/>
                  </a:lnTo>
                  <a:lnTo>
                    <a:pt x="405" y="60"/>
                  </a:lnTo>
                  <a:lnTo>
                    <a:pt x="389" y="75"/>
                  </a:lnTo>
                  <a:lnTo>
                    <a:pt x="370" y="89"/>
                  </a:lnTo>
                  <a:lnTo>
                    <a:pt x="350" y="105"/>
                  </a:lnTo>
                  <a:lnTo>
                    <a:pt x="330" y="119"/>
                  </a:lnTo>
                  <a:lnTo>
                    <a:pt x="311" y="134"/>
                  </a:lnTo>
                  <a:lnTo>
                    <a:pt x="292" y="148"/>
                  </a:lnTo>
                  <a:lnTo>
                    <a:pt x="276" y="161"/>
                  </a:lnTo>
                  <a:lnTo>
                    <a:pt x="262" y="173"/>
                  </a:lnTo>
                  <a:lnTo>
                    <a:pt x="253" y="183"/>
                  </a:lnTo>
                  <a:lnTo>
                    <a:pt x="248" y="192"/>
                  </a:lnTo>
                  <a:lnTo>
                    <a:pt x="245" y="209"/>
                  </a:lnTo>
                  <a:lnTo>
                    <a:pt x="246" y="228"/>
                  </a:lnTo>
                  <a:lnTo>
                    <a:pt x="248" y="249"/>
                  </a:lnTo>
                  <a:lnTo>
                    <a:pt x="252" y="271"/>
                  </a:lnTo>
                  <a:lnTo>
                    <a:pt x="256" y="294"/>
                  </a:lnTo>
                  <a:lnTo>
                    <a:pt x="258" y="318"/>
                  </a:lnTo>
                  <a:lnTo>
                    <a:pt x="256" y="341"/>
                  </a:lnTo>
                  <a:lnTo>
                    <a:pt x="251" y="365"/>
                  </a:lnTo>
                  <a:lnTo>
                    <a:pt x="240" y="388"/>
                  </a:lnTo>
                  <a:lnTo>
                    <a:pt x="222" y="410"/>
                  </a:lnTo>
                  <a:lnTo>
                    <a:pt x="218" y="412"/>
                  </a:lnTo>
                  <a:lnTo>
                    <a:pt x="210" y="411"/>
                  </a:lnTo>
                  <a:lnTo>
                    <a:pt x="200" y="409"/>
                  </a:lnTo>
                  <a:lnTo>
                    <a:pt x="188" y="407"/>
                  </a:lnTo>
                  <a:lnTo>
                    <a:pt x="176" y="403"/>
                  </a:lnTo>
                  <a:lnTo>
                    <a:pt x="164" y="400"/>
                  </a:lnTo>
                  <a:lnTo>
                    <a:pt x="153" y="396"/>
                  </a:lnTo>
                  <a:lnTo>
                    <a:pt x="144" y="393"/>
                  </a:lnTo>
                  <a:lnTo>
                    <a:pt x="138" y="391"/>
                  </a:lnTo>
                  <a:lnTo>
                    <a:pt x="136" y="390"/>
                  </a:lnTo>
                  <a:lnTo>
                    <a:pt x="100" y="325"/>
                  </a:lnTo>
                  <a:lnTo>
                    <a:pt x="30" y="295"/>
                  </a:lnTo>
                  <a:lnTo>
                    <a:pt x="29" y="294"/>
                  </a:lnTo>
                  <a:lnTo>
                    <a:pt x="26" y="288"/>
                  </a:lnTo>
                  <a:lnTo>
                    <a:pt x="22" y="280"/>
                  </a:lnTo>
                  <a:lnTo>
                    <a:pt x="17" y="269"/>
                  </a:lnTo>
                  <a:lnTo>
                    <a:pt x="13" y="258"/>
                  </a:lnTo>
                  <a:lnTo>
                    <a:pt x="8" y="247"/>
                  </a:lnTo>
                  <a:lnTo>
                    <a:pt x="4" y="235"/>
                  </a:lnTo>
                  <a:lnTo>
                    <a:pt x="1" y="226"/>
                  </a:lnTo>
                  <a:lnTo>
                    <a:pt x="0" y="218"/>
                  </a:lnTo>
                  <a:lnTo>
                    <a:pt x="1" y="214"/>
                  </a:lnTo>
                  <a:lnTo>
                    <a:pt x="22" y="194"/>
                  </a:lnTo>
                  <a:lnTo>
                    <a:pt x="44" y="180"/>
                  </a:lnTo>
                  <a:lnTo>
                    <a:pt x="67" y="173"/>
                  </a:lnTo>
                  <a:lnTo>
                    <a:pt x="91" y="169"/>
                  </a:lnTo>
                  <a:lnTo>
                    <a:pt x="115" y="169"/>
                  </a:lnTo>
                  <a:lnTo>
                    <a:pt x="139" y="170"/>
                  </a:lnTo>
                  <a:lnTo>
                    <a:pt x="161" y="171"/>
                  </a:lnTo>
                  <a:lnTo>
                    <a:pt x="183" y="172"/>
                  </a:lnTo>
                  <a:lnTo>
                    <a:pt x="202" y="171"/>
                  </a:lnTo>
                  <a:lnTo>
                    <a:pt x="219" y="166"/>
                  </a:lnTo>
                  <a:lnTo>
                    <a:pt x="227" y="161"/>
                  </a:lnTo>
                  <a:lnTo>
                    <a:pt x="236" y="151"/>
                  </a:lnTo>
                  <a:lnTo>
                    <a:pt x="246" y="138"/>
                  </a:lnTo>
                  <a:lnTo>
                    <a:pt x="256" y="122"/>
                  </a:lnTo>
                  <a:lnTo>
                    <a:pt x="268" y="105"/>
                  </a:lnTo>
                  <a:lnTo>
                    <a:pt x="280" y="85"/>
                  </a:lnTo>
                  <a:lnTo>
                    <a:pt x="292" y="66"/>
                  </a:lnTo>
                  <a:lnTo>
                    <a:pt x="304" y="46"/>
                  </a:lnTo>
                  <a:lnTo>
                    <a:pt x="316" y="27"/>
                  </a:lnTo>
                  <a:lnTo>
                    <a:pt x="328" y="9"/>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9" name="Freeform 74"/>
            <p:cNvSpPr>
              <a:spLocks/>
            </p:cNvSpPr>
            <p:nvPr/>
          </p:nvSpPr>
          <p:spPr bwMode="gray">
            <a:xfrm>
              <a:off x="4037" y="3289"/>
              <a:ext cx="409" cy="413"/>
            </a:xfrm>
            <a:custGeom>
              <a:avLst/>
              <a:gdLst>
                <a:gd name="T0" fmla="*/ 341 w 409"/>
                <a:gd name="T1" fmla="*/ 3 h 413"/>
                <a:gd name="T2" fmla="*/ 365 w 409"/>
                <a:gd name="T3" fmla="*/ 0 h 413"/>
                <a:gd name="T4" fmla="*/ 387 w 409"/>
                <a:gd name="T5" fmla="*/ 9 h 413"/>
                <a:gd name="T6" fmla="*/ 402 w 409"/>
                <a:gd name="T7" fmla="*/ 27 h 413"/>
                <a:gd name="T8" fmla="*/ 408 w 409"/>
                <a:gd name="T9" fmla="*/ 49 h 413"/>
                <a:gd name="T10" fmla="*/ 389 w 409"/>
                <a:gd name="T11" fmla="*/ 75 h 413"/>
                <a:gd name="T12" fmla="*/ 350 w 409"/>
                <a:gd name="T13" fmla="*/ 105 h 413"/>
                <a:gd name="T14" fmla="*/ 311 w 409"/>
                <a:gd name="T15" fmla="*/ 134 h 413"/>
                <a:gd name="T16" fmla="*/ 276 w 409"/>
                <a:gd name="T17" fmla="*/ 161 h 413"/>
                <a:gd name="T18" fmla="*/ 253 w 409"/>
                <a:gd name="T19" fmla="*/ 183 h 413"/>
                <a:gd name="T20" fmla="*/ 245 w 409"/>
                <a:gd name="T21" fmla="*/ 209 h 413"/>
                <a:gd name="T22" fmla="*/ 248 w 409"/>
                <a:gd name="T23" fmla="*/ 249 h 413"/>
                <a:gd name="T24" fmla="*/ 256 w 409"/>
                <a:gd name="T25" fmla="*/ 294 h 413"/>
                <a:gd name="T26" fmla="*/ 256 w 409"/>
                <a:gd name="T27" fmla="*/ 341 h 413"/>
                <a:gd name="T28" fmla="*/ 240 w 409"/>
                <a:gd name="T29" fmla="*/ 388 h 413"/>
                <a:gd name="T30" fmla="*/ 218 w 409"/>
                <a:gd name="T31" fmla="*/ 412 h 413"/>
                <a:gd name="T32" fmla="*/ 200 w 409"/>
                <a:gd name="T33" fmla="*/ 409 h 413"/>
                <a:gd name="T34" fmla="*/ 176 w 409"/>
                <a:gd name="T35" fmla="*/ 403 h 413"/>
                <a:gd name="T36" fmla="*/ 153 w 409"/>
                <a:gd name="T37" fmla="*/ 396 h 413"/>
                <a:gd name="T38" fmla="*/ 138 w 409"/>
                <a:gd name="T39" fmla="*/ 391 h 413"/>
                <a:gd name="T40" fmla="*/ 100 w 409"/>
                <a:gd name="T41" fmla="*/ 325 h 413"/>
                <a:gd name="T42" fmla="*/ 29 w 409"/>
                <a:gd name="T43" fmla="*/ 294 h 413"/>
                <a:gd name="T44" fmla="*/ 22 w 409"/>
                <a:gd name="T45" fmla="*/ 280 h 413"/>
                <a:gd name="T46" fmla="*/ 13 w 409"/>
                <a:gd name="T47" fmla="*/ 258 h 413"/>
                <a:gd name="T48" fmla="*/ 4 w 409"/>
                <a:gd name="T49" fmla="*/ 235 h 413"/>
                <a:gd name="T50" fmla="*/ 0 w 409"/>
                <a:gd name="T51" fmla="*/ 218 h 413"/>
                <a:gd name="T52" fmla="*/ 22 w 409"/>
                <a:gd name="T53" fmla="*/ 194 h 413"/>
                <a:gd name="T54" fmla="*/ 67 w 409"/>
                <a:gd name="T55" fmla="*/ 173 h 413"/>
                <a:gd name="T56" fmla="*/ 115 w 409"/>
                <a:gd name="T57" fmla="*/ 169 h 413"/>
                <a:gd name="T58" fmla="*/ 161 w 409"/>
                <a:gd name="T59" fmla="*/ 171 h 413"/>
                <a:gd name="T60" fmla="*/ 202 w 409"/>
                <a:gd name="T61" fmla="*/ 171 h 413"/>
                <a:gd name="T62" fmla="*/ 227 w 409"/>
                <a:gd name="T63" fmla="*/ 161 h 413"/>
                <a:gd name="T64" fmla="*/ 246 w 409"/>
                <a:gd name="T65" fmla="*/ 138 h 413"/>
                <a:gd name="T66" fmla="*/ 268 w 409"/>
                <a:gd name="T67" fmla="*/ 105 h 413"/>
                <a:gd name="T68" fmla="*/ 292 w 409"/>
                <a:gd name="T69" fmla="*/ 66 h 413"/>
                <a:gd name="T70" fmla="*/ 316 w 409"/>
                <a:gd name="T71" fmla="*/ 27 h 4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09" h="413">
                  <a:moveTo>
                    <a:pt x="328" y="9"/>
                  </a:moveTo>
                  <a:lnTo>
                    <a:pt x="341" y="3"/>
                  </a:lnTo>
                  <a:lnTo>
                    <a:pt x="353" y="0"/>
                  </a:lnTo>
                  <a:lnTo>
                    <a:pt x="365" y="0"/>
                  </a:lnTo>
                  <a:lnTo>
                    <a:pt x="377" y="4"/>
                  </a:lnTo>
                  <a:lnTo>
                    <a:pt x="387" y="9"/>
                  </a:lnTo>
                  <a:lnTo>
                    <a:pt x="396" y="17"/>
                  </a:lnTo>
                  <a:lnTo>
                    <a:pt x="402" y="27"/>
                  </a:lnTo>
                  <a:lnTo>
                    <a:pt x="406" y="38"/>
                  </a:lnTo>
                  <a:lnTo>
                    <a:pt x="408" y="49"/>
                  </a:lnTo>
                  <a:lnTo>
                    <a:pt x="405" y="60"/>
                  </a:lnTo>
                  <a:lnTo>
                    <a:pt x="389" y="75"/>
                  </a:lnTo>
                  <a:lnTo>
                    <a:pt x="370" y="89"/>
                  </a:lnTo>
                  <a:lnTo>
                    <a:pt x="350" y="105"/>
                  </a:lnTo>
                  <a:lnTo>
                    <a:pt x="330" y="119"/>
                  </a:lnTo>
                  <a:lnTo>
                    <a:pt x="311" y="134"/>
                  </a:lnTo>
                  <a:lnTo>
                    <a:pt x="292" y="148"/>
                  </a:lnTo>
                  <a:lnTo>
                    <a:pt x="276" y="161"/>
                  </a:lnTo>
                  <a:lnTo>
                    <a:pt x="262" y="173"/>
                  </a:lnTo>
                  <a:lnTo>
                    <a:pt x="253" y="183"/>
                  </a:lnTo>
                  <a:lnTo>
                    <a:pt x="248" y="192"/>
                  </a:lnTo>
                  <a:lnTo>
                    <a:pt x="245" y="209"/>
                  </a:lnTo>
                  <a:lnTo>
                    <a:pt x="246" y="228"/>
                  </a:lnTo>
                  <a:lnTo>
                    <a:pt x="248" y="249"/>
                  </a:lnTo>
                  <a:lnTo>
                    <a:pt x="252" y="271"/>
                  </a:lnTo>
                  <a:lnTo>
                    <a:pt x="256" y="294"/>
                  </a:lnTo>
                  <a:lnTo>
                    <a:pt x="258" y="318"/>
                  </a:lnTo>
                  <a:lnTo>
                    <a:pt x="256" y="341"/>
                  </a:lnTo>
                  <a:lnTo>
                    <a:pt x="251" y="365"/>
                  </a:lnTo>
                  <a:lnTo>
                    <a:pt x="240" y="388"/>
                  </a:lnTo>
                  <a:lnTo>
                    <a:pt x="222" y="410"/>
                  </a:lnTo>
                  <a:lnTo>
                    <a:pt x="218" y="412"/>
                  </a:lnTo>
                  <a:lnTo>
                    <a:pt x="210" y="411"/>
                  </a:lnTo>
                  <a:lnTo>
                    <a:pt x="200" y="409"/>
                  </a:lnTo>
                  <a:lnTo>
                    <a:pt x="188" y="407"/>
                  </a:lnTo>
                  <a:lnTo>
                    <a:pt x="176" y="403"/>
                  </a:lnTo>
                  <a:lnTo>
                    <a:pt x="164" y="400"/>
                  </a:lnTo>
                  <a:lnTo>
                    <a:pt x="153" y="396"/>
                  </a:lnTo>
                  <a:lnTo>
                    <a:pt x="144" y="393"/>
                  </a:lnTo>
                  <a:lnTo>
                    <a:pt x="138" y="391"/>
                  </a:lnTo>
                  <a:lnTo>
                    <a:pt x="136" y="390"/>
                  </a:lnTo>
                  <a:lnTo>
                    <a:pt x="100" y="325"/>
                  </a:lnTo>
                  <a:lnTo>
                    <a:pt x="30" y="295"/>
                  </a:lnTo>
                  <a:lnTo>
                    <a:pt x="29" y="294"/>
                  </a:lnTo>
                  <a:lnTo>
                    <a:pt x="26" y="288"/>
                  </a:lnTo>
                  <a:lnTo>
                    <a:pt x="22" y="280"/>
                  </a:lnTo>
                  <a:lnTo>
                    <a:pt x="17" y="269"/>
                  </a:lnTo>
                  <a:lnTo>
                    <a:pt x="13" y="258"/>
                  </a:lnTo>
                  <a:lnTo>
                    <a:pt x="8" y="247"/>
                  </a:lnTo>
                  <a:lnTo>
                    <a:pt x="4" y="235"/>
                  </a:lnTo>
                  <a:lnTo>
                    <a:pt x="1" y="226"/>
                  </a:lnTo>
                  <a:lnTo>
                    <a:pt x="0" y="218"/>
                  </a:lnTo>
                  <a:lnTo>
                    <a:pt x="1" y="214"/>
                  </a:lnTo>
                  <a:lnTo>
                    <a:pt x="22" y="194"/>
                  </a:lnTo>
                  <a:lnTo>
                    <a:pt x="44" y="180"/>
                  </a:lnTo>
                  <a:lnTo>
                    <a:pt x="67" y="173"/>
                  </a:lnTo>
                  <a:lnTo>
                    <a:pt x="91" y="169"/>
                  </a:lnTo>
                  <a:lnTo>
                    <a:pt x="115" y="169"/>
                  </a:lnTo>
                  <a:lnTo>
                    <a:pt x="139" y="170"/>
                  </a:lnTo>
                  <a:lnTo>
                    <a:pt x="161" y="171"/>
                  </a:lnTo>
                  <a:lnTo>
                    <a:pt x="183" y="172"/>
                  </a:lnTo>
                  <a:lnTo>
                    <a:pt x="202" y="171"/>
                  </a:lnTo>
                  <a:lnTo>
                    <a:pt x="219" y="166"/>
                  </a:lnTo>
                  <a:lnTo>
                    <a:pt x="227" y="161"/>
                  </a:lnTo>
                  <a:lnTo>
                    <a:pt x="236" y="151"/>
                  </a:lnTo>
                  <a:lnTo>
                    <a:pt x="246" y="138"/>
                  </a:lnTo>
                  <a:lnTo>
                    <a:pt x="256" y="122"/>
                  </a:lnTo>
                  <a:lnTo>
                    <a:pt x="268" y="105"/>
                  </a:lnTo>
                  <a:lnTo>
                    <a:pt x="280" y="85"/>
                  </a:lnTo>
                  <a:lnTo>
                    <a:pt x="292" y="66"/>
                  </a:lnTo>
                  <a:lnTo>
                    <a:pt x="304" y="46"/>
                  </a:lnTo>
                  <a:lnTo>
                    <a:pt x="316" y="27"/>
                  </a:lnTo>
                  <a:lnTo>
                    <a:pt x="328" y="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0" name="Freeform 75"/>
            <p:cNvSpPr>
              <a:spLocks/>
            </p:cNvSpPr>
            <p:nvPr/>
          </p:nvSpPr>
          <p:spPr bwMode="gray">
            <a:xfrm>
              <a:off x="4365" y="3250"/>
              <a:ext cx="113" cy="101"/>
            </a:xfrm>
            <a:custGeom>
              <a:avLst/>
              <a:gdLst>
                <a:gd name="T0" fmla="*/ 0 w 113"/>
                <a:gd name="T1" fmla="*/ 48 h 101"/>
                <a:gd name="T2" fmla="*/ 12 w 113"/>
                <a:gd name="T3" fmla="*/ 41 h 101"/>
                <a:gd name="T4" fmla="*/ 25 w 113"/>
                <a:gd name="T5" fmla="*/ 38 h 101"/>
                <a:gd name="T6" fmla="*/ 37 w 113"/>
                <a:gd name="T7" fmla="*/ 39 h 101"/>
                <a:gd name="T8" fmla="*/ 48 w 113"/>
                <a:gd name="T9" fmla="*/ 43 h 101"/>
                <a:gd name="T10" fmla="*/ 58 w 113"/>
                <a:gd name="T11" fmla="*/ 48 h 101"/>
                <a:gd name="T12" fmla="*/ 67 w 113"/>
                <a:gd name="T13" fmla="*/ 56 h 101"/>
                <a:gd name="T14" fmla="*/ 74 w 113"/>
                <a:gd name="T15" fmla="*/ 66 h 101"/>
                <a:gd name="T16" fmla="*/ 77 w 113"/>
                <a:gd name="T17" fmla="*/ 77 h 101"/>
                <a:gd name="T18" fmla="*/ 79 w 113"/>
                <a:gd name="T19" fmla="*/ 88 h 101"/>
                <a:gd name="T20" fmla="*/ 76 w 113"/>
                <a:gd name="T21" fmla="*/ 100 h 101"/>
                <a:gd name="T22" fmla="*/ 80 w 113"/>
                <a:gd name="T23" fmla="*/ 96 h 101"/>
                <a:gd name="T24" fmla="*/ 84 w 113"/>
                <a:gd name="T25" fmla="*/ 93 h 101"/>
                <a:gd name="T26" fmla="*/ 88 w 113"/>
                <a:gd name="T27" fmla="*/ 88 h 101"/>
                <a:gd name="T28" fmla="*/ 92 w 113"/>
                <a:gd name="T29" fmla="*/ 85 h 101"/>
                <a:gd name="T30" fmla="*/ 94 w 113"/>
                <a:gd name="T31" fmla="*/ 81 h 101"/>
                <a:gd name="T32" fmla="*/ 98 w 113"/>
                <a:gd name="T33" fmla="*/ 78 h 101"/>
                <a:gd name="T34" fmla="*/ 99 w 113"/>
                <a:gd name="T35" fmla="*/ 75 h 101"/>
                <a:gd name="T36" fmla="*/ 102 w 113"/>
                <a:gd name="T37" fmla="*/ 72 h 101"/>
                <a:gd name="T38" fmla="*/ 104 w 113"/>
                <a:gd name="T39" fmla="*/ 69 h 101"/>
                <a:gd name="T40" fmla="*/ 105 w 113"/>
                <a:gd name="T41" fmla="*/ 66 h 101"/>
                <a:gd name="T42" fmla="*/ 107 w 113"/>
                <a:gd name="T43" fmla="*/ 60 h 101"/>
                <a:gd name="T44" fmla="*/ 108 w 113"/>
                <a:gd name="T45" fmla="*/ 55 h 101"/>
                <a:gd name="T46" fmla="*/ 110 w 113"/>
                <a:gd name="T47" fmla="*/ 50 h 101"/>
                <a:gd name="T48" fmla="*/ 111 w 113"/>
                <a:gd name="T49" fmla="*/ 45 h 101"/>
                <a:gd name="T50" fmla="*/ 112 w 113"/>
                <a:gd name="T51" fmla="*/ 40 h 101"/>
                <a:gd name="T52" fmla="*/ 111 w 113"/>
                <a:gd name="T53" fmla="*/ 35 h 101"/>
                <a:gd name="T54" fmla="*/ 110 w 113"/>
                <a:gd name="T55" fmla="*/ 30 h 101"/>
                <a:gd name="T56" fmla="*/ 107 w 113"/>
                <a:gd name="T57" fmla="*/ 25 h 101"/>
                <a:gd name="T58" fmla="*/ 103 w 113"/>
                <a:gd name="T59" fmla="*/ 19 h 101"/>
                <a:gd name="T60" fmla="*/ 98 w 113"/>
                <a:gd name="T61" fmla="*/ 13 h 101"/>
                <a:gd name="T62" fmla="*/ 92 w 113"/>
                <a:gd name="T63" fmla="*/ 8 h 101"/>
                <a:gd name="T64" fmla="*/ 87 w 113"/>
                <a:gd name="T65" fmla="*/ 5 h 101"/>
                <a:gd name="T66" fmla="*/ 80 w 113"/>
                <a:gd name="T67" fmla="*/ 2 h 101"/>
                <a:gd name="T68" fmla="*/ 74 w 113"/>
                <a:gd name="T69" fmla="*/ 1 h 101"/>
                <a:gd name="T70" fmla="*/ 68 w 113"/>
                <a:gd name="T71" fmla="*/ 0 h 101"/>
                <a:gd name="T72" fmla="*/ 62 w 113"/>
                <a:gd name="T73" fmla="*/ 0 h 101"/>
                <a:gd name="T74" fmla="*/ 56 w 113"/>
                <a:gd name="T75" fmla="*/ 1 h 101"/>
                <a:gd name="T76" fmla="*/ 49 w 113"/>
                <a:gd name="T77" fmla="*/ 2 h 101"/>
                <a:gd name="T78" fmla="*/ 44 w 113"/>
                <a:gd name="T79" fmla="*/ 4 h 101"/>
                <a:gd name="T80" fmla="*/ 39 w 113"/>
                <a:gd name="T81" fmla="*/ 6 h 101"/>
                <a:gd name="T82" fmla="*/ 35 w 113"/>
                <a:gd name="T83" fmla="*/ 8 h 101"/>
                <a:gd name="T84" fmla="*/ 32 w 113"/>
                <a:gd name="T85" fmla="*/ 11 h 101"/>
                <a:gd name="T86" fmla="*/ 28 w 113"/>
                <a:gd name="T87" fmla="*/ 13 h 101"/>
                <a:gd name="T88" fmla="*/ 24 w 113"/>
                <a:gd name="T89" fmla="*/ 17 h 101"/>
                <a:gd name="T90" fmla="*/ 21 w 113"/>
                <a:gd name="T91" fmla="*/ 21 h 101"/>
                <a:gd name="T92" fmla="*/ 17 w 113"/>
                <a:gd name="T93" fmla="*/ 26 h 101"/>
                <a:gd name="T94" fmla="*/ 13 w 113"/>
                <a:gd name="T95" fmla="*/ 31 h 101"/>
                <a:gd name="T96" fmla="*/ 8 w 113"/>
                <a:gd name="T97" fmla="*/ 36 h 101"/>
                <a:gd name="T98" fmla="*/ 5 w 113"/>
                <a:gd name="T99" fmla="*/ 42 h 101"/>
                <a:gd name="T100" fmla="*/ 0 w 113"/>
                <a:gd name="T101" fmla="*/ 48 h 1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3" h="101">
                  <a:moveTo>
                    <a:pt x="0" y="48"/>
                  </a:moveTo>
                  <a:lnTo>
                    <a:pt x="12" y="41"/>
                  </a:lnTo>
                  <a:lnTo>
                    <a:pt x="25" y="38"/>
                  </a:lnTo>
                  <a:lnTo>
                    <a:pt x="37" y="39"/>
                  </a:lnTo>
                  <a:lnTo>
                    <a:pt x="48" y="43"/>
                  </a:lnTo>
                  <a:lnTo>
                    <a:pt x="58" y="48"/>
                  </a:lnTo>
                  <a:lnTo>
                    <a:pt x="67" y="56"/>
                  </a:lnTo>
                  <a:lnTo>
                    <a:pt x="74" y="66"/>
                  </a:lnTo>
                  <a:lnTo>
                    <a:pt x="77" y="77"/>
                  </a:lnTo>
                  <a:lnTo>
                    <a:pt x="79" y="88"/>
                  </a:lnTo>
                  <a:lnTo>
                    <a:pt x="76" y="100"/>
                  </a:lnTo>
                  <a:lnTo>
                    <a:pt x="80" y="96"/>
                  </a:lnTo>
                  <a:lnTo>
                    <a:pt x="84" y="93"/>
                  </a:lnTo>
                  <a:lnTo>
                    <a:pt x="88" y="88"/>
                  </a:lnTo>
                  <a:lnTo>
                    <a:pt x="92" y="85"/>
                  </a:lnTo>
                  <a:lnTo>
                    <a:pt x="94" y="81"/>
                  </a:lnTo>
                  <a:lnTo>
                    <a:pt x="98" y="78"/>
                  </a:lnTo>
                  <a:lnTo>
                    <a:pt x="99" y="75"/>
                  </a:lnTo>
                  <a:lnTo>
                    <a:pt x="102" y="72"/>
                  </a:lnTo>
                  <a:lnTo>
                    <a:pt x="104" y="69"/>
                  </a:lnTo>
                  <a:lnTo>
                    <a:pt x="105" y="66"/>
                  </a:lnTo>
                  <a:lnTo>
                    <a:pt x="107" y="60"/>
                  </a:lnTo>
                  <a:lnTo>
                    <a:pt x="108" y="55"/>
                  </a:lnTo>
                  <a:lnTo>
                    <a:pt x="110" y="50"/>
                  </a:lnTo>
                  <a:lnTo>
                    <a:pt x="111" y="45"/>
                  </a:lnTo>
                  <a:lnTo>
                    <a:pt x="112" y="40"/>
                  </a:lnTo>
                  <a:lnTo>
                    <a:pt x="111" y="35"/>
                  </a:lnTo>
                  <a:lnTo>
                    <a:pt x="110" y="30"/>
                  </a:lnTo>
                  <a:lnTo>
                    <a:pt x="107" y="25"/>
                  </a:lnTo>
                  <a:lnTo>
                    <a:pt x="103" y="19"/>
                  </a:lnTo>
                  <a:lnTo>
                    <a:pt x="98" y="13"/>
                  </a:lnTo>
                  <a:lnTo>
                    <a:pt x="92" y="8"/>
                  </a:lnTo>
                  <a:lnTo>
                    <a:pt x="87" y="5"/>
                  </a:lnTo>
                  <a:lnTo>
                    <a:pt x="80" y="2"/>
                  </a:lnTo>
                  <a:lnTo>
                    <a:pt x="74" y="1"/>
                  </a:lnTo>
                  <a:lnTo>
                    <a:pt x="68" y="0"/>
                  </a:lnTo>
                  <a:lnTo>
                    <a:pt x="62" y="0"/>
                  </a:lnTo>
                  <a:lnTo>
                    <a:pt x="56" y="1"/>
                  </a:lnTo>
                  <a:lnTo>
                    <a:pt x="49" y="2"/>
                  </a:lnTo>
                  <a:lnTo>
                    <a:pt x="44" y="4"/>
                  </a:lnTo>
                  <a:lnTo>
                    <a:pt x="39" y="6"/>
                  </a:lnTo>
                  <a:lnTo>
                    <a:pt x="35" y="8"/>
                  </a:lnTo>
                  <a:lnTo>
                    <a:pt x="32" y="11"/>
                  </a:lnTo>
                  <a:lnTo>
                    <a:pt x="28" y="13"/>
                  </a:lnTo>
                  <a:lnTo>
                    <a:pt x="24" y="17"/>
                  </a:lnTo>
                  <a:lnTo>
                    <a:pt x="21" y="21"/>
                  </a:lnTo>
                  <a:lnTo>
                    <a:pt x="17" y="26"/>
                  </a:lnTo>
                  <a:lnTo>
                    <a:pt x="13" y="31"/>
                  </a:lnTo>
                  <a:lnTo>
                    <a:pt x="8" y="36"/>
                  </a:lnTo>
                  <a:lnTo>
                    <a:pt x="5" y="42"/>
                  </a:lnTo>
                  <a:lnTo>
                    <a:pt x="0"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1" name="Freeform 76"/>
            <p:cNvSpPr>
              <a:spLocks/>
            </p:cNvSpPr>
            <p:nvPr/>
          </p:nvSpPr>
          <p:spPr bwMode="gray">
            <a:xfrm>
              <a:off x="4365" y="3250"/>
              <a:ext cx="113" cy="101"/>
            </a:xfrm>
            <a:custGeom>
              <a:avLst/>
              <a:gdLst>
                <a:gd name="T0" fmla="*/ 0 w 113"/>
                <a:gd name="T1" fmla="*/ 48 h 101"/>
                <a:gd name="T2" fmla="*/ 12 w 113"/>
                <a:gd name="T3" fmla="*/ 41 h 101"/>
                <a:gd name="T4" fmla="*/ 25 w 113"/>
                <a:gd name="T5" fmla="*/ 38 h 101"/>
                <a:gd name="T6" fmla="*/ 37 w 113"/>
                <a:gd name="T7" fmla="*/ 39 h 101"/>
                <a:gd name="T8" fmla="*/ 48 w 113"/>
                <a:gd name="T9" fmla="*/ 43 h 101"/>
                <a:gd name="T10" fmla="*/ 58 w 113"/>
                <a:gd name="T11" fmla="*/ 48 h 101"/>
                <a:gd name="T12" fmla="*/ 67 w 113"/>
                <a:gd name="T13" fmla="*/ 56 h 101"/>
                <a:gd name="T14" fmla="*/ 74 w 113"/>
                <a:gd name="T15" fmla="*/ 66 h 101"/>
                <a:gd name="T16" fmla="*/ 77 w 113"/>
                <a:gd name="T17" fmla="*/ 77 h 101"/>
                <a:gd name="T18" fmla="*/ 79 w 113"/>
                <a:gd name="T19" fmla="*/ 88 h 101"/>
                <a:gd name="T20" fmla="*/ 76 w 113"/>
                <a:gd name="T21" fmla="*/ 100 h 101"/>
                <a:gd name="T22" fmla="*/ 80 w 113"/>
                <a:gd name="T23" fmla="*/ 96 h 101"/>
                <a:gd name="T24" fmla="*/ 84 w 113"/>
                <a:gd name="T25" fmla="*/ 93 h 101"/>
                <a:gd name="T26" fmla="*/ 88 w 113"/>
                <a:gd name="T27" fmla="*/ 88 h 101"/>
                <a:gd name="T28" fmla="*/ 92 w 113"/>
                <a:gd name="T29" fmla="*/ 85 h 101"/>
                <a:gd name="T30" fmla="*/ 94 w 113"/>
                <a:gd name="T31" fmla="*/ 81 h 101"/>
                <a:gd name="T32" fmla="*/ 98 w 113"/>
                <a:gd name="T33" fmla="*/ 78 h 101"/>
                <a:gd name="T34" fmla="*/ 99 w 113"/>
                <a:gd name="T35" fmla="*/ 75 h 101"/>
                <a:gd name="T36" fmla="*/ 102 w 113"/>
                <a:gd name="T37" fmla="*/ 72 h 101"/>
                <a:gd name="T38" fmla="*/ 104 w 113"/>
                <a:gd name="T39" fmla="*/ 69 h 101"/>
                <a:gd name="T40" fmla="*/ 105 w 113"/>
                <a:gd name="T41" fmla="*/ 66 h 101"/>
                <a:gd name="T42" fmla="*/ 107 w 113"/>
                <a:gd name="T43" fmla="*/ 60 h 101"/>
                <a:gd name="T44" fmla="*/ 108 w 113"/>
                <a:gd name="T45" fmla="*/ 55 h 101"/>
                <a:gd name="T46" fmla="*/ 110 w 113"/>
                <a:gd name="T47" fmla="*/ 50 h 101"/>
                <a:gd name="T48" fmla="*/ 111 w 113"/>
                <a:gd name="T49" fmla="*/ 45 h 101"/>
                <a:gd name="T50" fmla="*/ 112 w 113"/>
                <a:gd name="T51" fmla="*/ 40 h 101"/>
                <a:gd name="T52" fmla="*/ 111 w 113"/>
                <a:gd name="T53" fmla="*/ 35 h 101"/>
                <a:gd name="T54" fmla="*/ 110 w 113"/>
                <a:gd name="T55" fmla="*/ 30 h 101"/>
                <a:gd name="T56" fmla="*/ 107 w 113"/>
                <a:gd name="T57" fmla="*/ 25 h 101"/>
                <a:gd name="T58" fmla="*/ 103 w 113"/>
                <a:gd name="T59" fmla="*/ 19 h 101"/>
                <a:gd name="T60" fmla="*/ 98 w 113"/>
                <a:gd name="T61" fmla="*/ 13 h 101"/>
                <a:gd name="T62" fmla="*/ 92 w 113"/>
                <a:gd name="T63" fmla="*/ 8 h 101"/>
                <a:gd name="T64" fmla="*/ 87 w 113"/>
                <a:gd name="T65" fmla="*/ 5 h 101"/>
                <a:gd name="T66" fmla="*/ 80 w 113"/>
                <a:gd name="T67" fmla="*/ 2 h 101"/>
                <a:gd name="T68" fmla="*/ 74 w 113"/>
                <a:gd name="T69" fmla="*/ 1 h 101"/>
                <a:gd name="T70" fmla="*/ 68 w 113"/>
                <a:gd name="T71" fmla="*/ 0 h 101"/>
                <a:gd name="T72" fmla="*/ 62 w 113"/>
                <a:gd name="T73" fmla="*/ 0 h 101"/>
                <a:gd name="T74" fmla="*/ 56 w 113"/>
                <a:gd name="T75" fmla="*/ 1 h 101"/>
                <a:gd name="T76" fmla="*/ 49 w 113"/>
                <a:gd name="T77" fmla="*/ 2 h 101"/>
                <a:gd name="T78" fmla="*/ 44 w 113"/>
                <a:gd name="T79" fmla="*/ 4 h 101"/>
                <a:gd name="T80" fmla="*/ 39 w 113"/>
                <a:gd name="T81" fmla="*/ 6 h 101"/>
                <a:gd name="T82" fmla="*/ 35 w 113"/>
                <a:gd name="T83" fmla="*/ 8 h 101"/>
                <a:gd name="T84" fmla="*/ 32 w 113"/>
                <a:gd name="T85" fmla="*/ 11 h 101"/>
                <a:gd name="T86" fmla="*/ 28 w 113"/>
                <a:gd name="T87" fmla="*/ 13 h 101"/>
                <a:gd name="T88" fmla="*/ 24 w 113"/>
                <a:gd name="T89" fmla="*/ 17 h 101"/>
                <a:gd name="T90" fmla="*/ 21 w 113"/>
                <a:gd name="T91" fmla="*/ 21 h 101"/>
                <a:gd name="T92" fmla="*/ 17 w 113"/>
                <a:gd name="T93" fmla="*/ 26 h 101"/>
                <a:gd name="T94" fmla="*/ 13 w 113"/>
                <a:gd name="T95" fmla="*/ 31 h 101"/>
                <a:gd name="T96" fmla="*/ 8 w 113"/>
                <a:gd name="T97" fmla="*/ 36 h 101"/>
                <a:gd name="T98" fmla="*/ 5 w 113"/>
                <a:gd name="T99" fmla="*/ 42 h 101"/>
                <a:gd name="T100" fmla="*/ 0 w 113"/>
                <a:gd name="T101" fmla="*/ 48 h 1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3" h="101">
                  <a:moveTo>
                    <a:pt x="0" y="48"/>
                  </a:moveTo>
                  <a:lnTo>
                    <a:pt x="12" y="41"/>
                  </a:lnTo>
                  <a:lnTo>
                    <a:pt x="25" y="38"/>
                  </a:lnTo>
                  <a:lnTo>
                    <a:pt x="37" y="39"/>
                  </a:lnTo>
                  <a:lnTo>
                    <a:pt x="48" y="43"/>
                  </a:lnTo>
                  <a:lnTo>
                    <a:pt x="58" y="48"/>
                  </a:lnTo>
                  <a:lnTo>
                    <a:pt x="67" y="56"/>
                  </a:lnTo>
                  <a:lnTo>
                    <a:pt x="74" y="66"/>
                  </a:lnTo>
                  <a:lnTo>
                    <a:pt x="77" y="77"/>
                  </a:lnTo>
                  <a:lnTo>
                    <a:pt x="79" y="88"/>
                  </a:lnTo>
                  <a:lnTo>
                    <a:pt x="76" y="100"/>
                  </a:lnTo>
                  <a:lnTo>
                    <a:pt x="80" y="96"/>
                  </a:lnTo>
                  <a:lnTo>
                    <a:pt x="84" y="93"/>
                  </a:lnTo>
                  <a:lnTo>
                    <a:pt x="88" y="88"/>
                  </a:lnTo>
                  <a:lnTo>
                    <a:pt x="92" y="85"/>
                  </a:lnTo>
                  <a:lnTo>
                    <a:pt x="94" y="81"/>
                  </a:lnTo>
                  <a:lnTo>
                    <a:pt x="98" y="78"/>
                  </a:lnTo>
                  <a:lnTo>
                    <a:pt x="99" y="75"/>
                  </a:lnTo>
                  <a:lnTo>
                    <a:pt x="102" y="72"/>
                  </a:lnTo>
                  <a:lnTo>
                    <a:pt x="104" y="69"/>
                  </a:lnTo>
                  <a:lnTo>
                    <a:pt x="105" y="66"/>
                  </a:lnTo>
                  <a:lnTo>
                    <a:pt x="107" y="60"/>
                  </a:lnTo>
                  <a:lnTo>
                    <a:pt x="108" y="55"/>
                  </a:lnTo>
                  <a:lnTo>
                    <a:pt x="110" y="50"/>
                  </a:lnTo>
                  <a:lnTo>
                    <a:pt x="111" y="45"/>
                  </a:lnTo>
                  <a:lnTo>
                    <a:pt x="112" y="40"/>
                  </a:lnTo>
                  <a:lnTo>
                    <a:pt x="111" y="35"/>
                  </a:lnTo>
                  <a:lnTo>
                    <a:pt x="110" y="30"/>
                  </a:lnTo>
                  <a:lnTo>
                    <a:pt x="107" y="25"/>
                  </a:lnTo>
                  <a:lnTo>
                    <a:pt x="103" y="19"/>
                  </a:lnTo>
                  <a:lnTo>
                    <a:pt x="98" y="13"/>
                  </a:lnTo>
                  <a:lnTo>
                    <a:pt x="92" y="8"/>
                  </a:lnTo>
                  <a:lnTo>
                    <a:pt x="87" y="5"/>
                  </a:lnTo>
                  <a:lnTo>
                    <a:pt x="80" y="2"/>
                  </a:lnTo>
                  <a:lnTo>
                    <a:pt x="74" y="1"/>
                  </a:lnTo>
                  <a:lnTo>
                    <a:pt x="68" y="0"/>
                  </a:lnTo>
                  <a:lnTo>
                    <a:pt x="62" y="0"/>
                  </a:lnTo>
                  <a:lnTo>
                    <a:pt x="56" y="1"/>
                  </a:lnTo>
                  <a:lnTo>
                    <a:pt x="49" y="2"/>
                  </a:lnTo>
                  <a:lnTo>
                    <a:pt x="44" y="4"/>
                  </a:lnTo>
                  <a:lnTo>
                    <a:pt x="39" y="6"/>
                  </a:lnTo>
                  <a:lnTo>
                    <a:pt x="35" y="8"/>
                  </a:lnTo>
                  <a:lnTo>
                    <a:pt x="32" y="11"/>
                  </a:lnTo>
                  <a:lnTo>
                    <a:pt x="28" y="13"/>
                  </a:lnTo>
                  <a:lnTo>
                    <a:pt x="24" y="17"/>
                  </a:lnTo>
                  <a:lnTo>
                    <a:pt x="21" y="21"/>
                  </a:lnTo>
                  <a:lnTo>
                    <a:pt x="17" y="26"/>
                  </a:lnTo>
                  <a:lnTo>
                    <a:pt x="13" y="31"/>
                  </a:lnTo>
                  <a:lnTo>
                    <a:pt x="8" y="36"/>
                  </a:lnTo>
                  <a:lnTo>
                    <a:pt x="5" y="42"/>
                  </a:lnTo>
                  <a:lnTo>
                    <a:pt x="0" y="48"/>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2" name="Freeform 77"/>
            <p:cNvSpPr>
              <a:spLocks/>
            </p:cNvSpPr>
            <p:nvPr/>
          </p:nvSpPr>
          <p:spPr bwMode="gray">
            <a:xfrm>
              <a:off x="4374" y="3278"/>
              <a:ext cx="79" cy="61"/>
            </a:xfrm>
            <a:custGeom>
              <a:avLst/>
              <a:gdLst>
                <a:gd name="T0" fmla="*/ 0 w 79"/>
                <a:gd name="T1" fmla="*/ 9 h 61"/>
                <a:gd name="T2" fmla="*/ 12 w 79"/>
                <a:gd name="T3" fmla="*/ 3 h 61"/>
                <a:gd name="T4" fmla="*/ 25 w 79"/>
                <a:gd name="T5" fmla="*/ 0 h 61"/>
                <a:gd name="T6" fmla="*/ 37 w 79"/>
                <a:gd name="T7" fmla="*/ 0 h 61"/>
                <a:gd name="T8" fmla="*/ 47 w 79"/>
                <a:gd name="T9" fmla="*/ 3 h 61"/>
                <a:gd name="T10" fmla="*/ 57 w 79"/>
                <a:gd name="T11" fmla="*/ 9 h 61"/>
                <a:gd name="T12" fmla="*/ 66 w 79"/>
                <a:gd name="T13" fmla="*/ 17 h 61"/>
                <a:gd name="T14" fmla="*/ 72 w 79"/>
                <a:gd name="T15" fmla="*/ 26 h 61"/>
                <a:gd name="T16" fmla="*/ 76 w 79"/>
                <a:gd name="T17" fmla="*/ 36 h 61"/>
                <a:gd name="T18" fmla="*/ 78 w 79"/>
                <a:gd name="T19" fmla="*/ 48 h 61"/>
                <a:gd name="T20" fmla="*/ 75 w 79"/>
                <a:gd name="T21" fmla="*/ 60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 h="61">
                  <a:moveTo>
                    <a:pt x="0" y="9"/>
                  </a:moveTo>
                  <a:lnTo>
                    <a:pt x="12" y="3"/>
                  </a:lnTo>
                  <a:lnTo>
                    <a:pt x="25" y="0"/>
                  </a:lnTo>
                  <a:lnTo>
                    <a:pt x="37" y="0"/>
                  </a:lnTo>
                  <a:lnTo>
                    <a:pt x="47" y="3"/>
                  </a:lnTo>
                  <a:lnTo>
                    <a:pt x="57" y="9"/>
                  </a:lnTo>
                  <a:lnTo>
                    <a:pt x="66" y="17"/>
                  </a:lnTo>
                  <a:lnTo>
                    <a:pt x="72" y="26"/>
                  </a:lnTo>
                  <a:lnTo>
                    <a:pt x="76" y="36"/>
                  </a:lnTo>
                  <a:lnTo>
                    <a:pt x="78" y="48"/>
                  </a:lnTo>
                  <a:lnTo>
                    <a:pt x="75" y="6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3" name="Freeform 78"/>
            <p:cNvSpPr>
              <a:spLocks/>
            </p:cNvSpPr>
            <p:nvPr/>
          </p:nvSpPr>
          <p:spPr bwMode="gray">
            <a:xfrm>
              <a:off x="4384" y="3267"/>
              <a:ext cx="79" cy="62"/>
            </a:xfrm>
            <a:custGeom>
              <a:avLst/>
              <a:gdLst>
                <a:gd name="T0" fmla="*/ 0 w 79"/>
                <a:gd name="T1" fmla="*/ 9 h 62"/>
                <a:gd name="T2" fmla="*/ 12 w 79"/>
                <a:gd name="T3" fmla="*/ 3 h 62"/>
                <a:gd name="T4" fmla="*/ 24 w 79"/>
                <a:gd name="T5" fmla="*/ 0 h 62"/>
                <a:gd name="T6" fmla="*/ 36 w 79"/>
                <a:gd name="T7" fmla="*/ 0 h 62"/>
                <a:gd name="T8" fmla="*/ 48 w 79"/>
                <a:gd name="T9" fmla="*/ 4 h 62"/>
                <a:gd name="T10" fmla="*/ 58 w 79"/>
                <a:gd name="T11" fmla="*/ 9 h 62"/>
                <a:gd name="T12" fmla="*/ 66 w 79"/>
                <a:gd name="T13" fmla="*/ 17 h 62"/>
                <a:gd name="T14" fmla="*/ 73 w 79"/>
                <a:gd name="T15" fmla="*/ 27 h 62"/>
                <a:gd name="T16" fmla="*/ 76 w 79"/>
                <a:gd name="T17" fmla="*/ 37 h 62"/>
                <a:gd name="T18" fmla="*/ 78 w 79"/>
                <a:gd name="T19" fmla="*/ 49 h 62"/>
                <a:gd name="T20" fmla="*/ 75 w 79"/>
                <a:gd name="T21" fmla="*/ 6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 h="62">
                  <a:moveTo>
                    <a:pt x="0" y="9"/>
                  </a:moveTo>
                  <a:lnTo>
                    <a:pt x="12" y="3"/>
                  </a:lnTo>
                  <a:lnTo>
                    <a:pt x="24" y="0"/>
                  </a:lnTo>
                  <a:lnTo>
                    <a:pt x="36" y="0"/>
                  </a:lnTo>
                  <a:lnTo>
                    <a:pt x="48" y="4"/>
                  </a:lnTo>
                  <a:lnTo>
                    <a:pt x="58" y="9"/>
                  </a:lnTo>
                  <a:lnTo>
                    <a:pt x="66" y="17"/>
                  </a:lnTo>
                  <a:lnTo>
                    <a:pt x="73" y="27"/>
                  </a:lnTo>
                  <a:lnTo>
                    <a:pt x="76" y="37"/>
                  </a:lnTo>
                  <a:lnTo>
                    <a:pt x="78" y="49"/>
                  </a:lnTo>
                  <a:lnTo>
                    <a:pt x="75" y="6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4" name="Freeform 79"/>
            <p:cNvSpPr>
              <a:spLocks/>
            </p:cNvSpPr>
            <p:nvPr/>
          </p:nvSpPr>
          <p:spPr bwMode="gray">
            <a:xfrm>
              <a:off x="4392" y="3257"/>
              <a:ext cx="79" cy="61"/>
            </a:xfrm>
            <a:custGeom>
              <a:avLst/>
              <a:gdLst>
                <a:gd name="T0" fmla="*/ 0 w 79"/>
                <a:gd name="T1" fmla="*/ 8 h 61"/>
                <a:gd name="T2" fmla="*/ 12 w 79"/>
                <a:gd name="T3" fmla="*/ 2 h 61"/>
                <a:gd name="T4" fmla="*/ 24 w 79"/>
                <a:gd name="T5" fmla="*/ 0 h 61"/>
                <a:gd name="T6" fmla="*/ 37 w 79"/>
                <a:gd name="T7" fmla="*/ 0 h 61"/>
                <a:gd name="T8" fmla="*/ 48 w 79"/>
                <a:gd name="T9" fmla="*/ 3 h 61"/>
                <a:gd name="T10" fmla="*/ 58 w 79"/>
                <a:gd name="T11" fmla="*/ 9 h 61"/>
                <a:gd name="T12" fmla="*/ 66 w 79"/>
                <a:gd name="T13" fmla="*/ 17 h 61"/>
                <a:gd name="T14" fmla="*/ 73 w 79"/>
                <a:gd name="T15" fmla="*/ 26 h 61"/>
                <a:gd name="T16" fmla="*/ 76 w 79"/>
                <a:gd name="T17" fmla="*/ 36 h 61"/>
                <a:gd name="T18" fmla="*/ 78 w 79"/>
                <a:gd name="T19" fmla="*/ 48 h 61"/>
                <a:gd name="T20" fmla="*/ 75 w 79"/>
                <a:gd name="T21" fmla="*/ 60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 h="61">
                  <a:moveTo>
                    <a:pt x="0" y="8"/>
                  </a:moveTo>
                  <a:lnTo>
                    <a:pt x="12" y="2"/>
                  </a:lnTo>
                  <a:lnTo>
                    <a:pt x="24" y="0"/>
                  </a:lnTo>
                  <a:lnTo>
                    <a:pt x="37" y="0"/>
                  </a:lnTo>
                  <a:lnTo>
                    <a:pt x="48" y="3"/>
                  </a:lnTo>
                  <a:lnTo>
                    <a:pt x="58" y="9"/>
                  </a:lnTo>
                  <a:lnTo>
                    <a:pt x="66" y="17"/>
                  </a:lnTo>
                  <a:lnTo>
                    <a:pt x="73" y="26"/>
                  </a:lnTo>
                  <a:lnTo>
                    <a:pt x="76" y="36"/>
                  </a:lnTo>
                  <a:lnTo>
                    <a:pt x="78" y="48"/>
                  </a:lnTo>
                  <a:lnTo>
                    <a:pt x="75" y="6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5" name="Freeform 80"/>
            <p:cNvSpPr>
              <a:spLocks/>
            </p:cNvSpPr>
            <p:nvPr/>
          </p:nvSpPr>
          <p:spPr bwMode="gray">
            <a:xfrm>
              <a:off x="4136" y="3301"/>
              <a:ext cx="307" cy="402"/>
            </a:xfrm>
            <a:custGeom>
              <a:avLst/>
              <a:gdLst>
                <a:gd name="T0" fmla="*/ 289 w 307"/>
                <a:gd name="T1" fmla="*/ 0 h 402"/>
                <a:gd name="T2" fmla="*/ 292 w 307"/>
                <a:gd name="T3" fmla="*/ 4 h 402"/>
                <a:gd name="T4" fmla="*/ 296 w 307"/>
                <a:gd name="T5" fmla="*/ 8 h 402"/>
                <a:gd name="T6" fmla="*/ 299 w 307"/>
                <a:gd name="T7" fmla="*/ 12 h 402"/>
                <a:gd name="T8" fmla="*/ 301 w 307"/>
                <a:gd name="T9" fmla="*/ 17 h 402"/>
                <a:gd name="T10" fmla="*/ 304 w 307"/>
                <a:gd name="T11" fmla="*/ 22 h 402"/>
                <a:gd name="T12" fmla="*/ 305 w 307"/>
                <a:gd name="T13" fmla="*/ 27 h 402"/>
                <a:gd name="T14" fmla="*/ 306 w 307"/>
                <a:gd name="T15" fmla="*/ 32 h 402"/>
                <a:gd name="T16" fmla="*/ 306 w 307"/>
                <a:gd name="T17" fmla="*/ 38 h 402"/>
                <a:gd name="T18" fmla="*/ 305 w 307"/>
                <a:gd name="T19" fmla="*/ 43 h 402"/>
                <a:gd name="T20" fmla="*/ 304 w 307"/>
                <a:gd name="T21" fmla="*/ 48 h 402"/>
                <a:gd name="T22" fmla="*/ 287 w 307"/>
                <a:gd name="T23" fmla="*/ 63 h 402"/>
                <a:gd name="T24" fmla="*/ 269 w 307"/>
                <a:gd name="T25" fmla="*/ 77 h 402"/>
                <a:gd name="T26" fmla="*/ 249 w 307"/>
                <a:gd name="T27" fmla="*/ 93 h 402"/>
                <a:gd name="T28" fmla="*/ 229 w 307"/>
                <a:gd name="T29" fmla="*/ 108 h 402"/>
                <a:gd name="T30" fmla="*/ 209 w 307"/>
                <a:gd name="T31" fmla="*/ 122 h 402"/>
                <a:gd name="T32" fmla="*/ 191 w 307"/>
                <a:gd name="T33" fmla="*/ 137 h 402"/>
                <a:gd name="T34" fmla="*/ 175 w 307"/>
                <a:gd name="T35" fmla="*/ 150 h 402"/>
                <a:gd name="T36" fmla="*/ 161 w 307"/>
                <a:gd name="T37" fmla="*/ 162 h 402"/>
                <a:gd name="T38" fmla="*/ 152 w 307"/>
                <a:gd name="T39" fmla="*/ 172 h 402"/>
                <a:gd name="T40" fmla="*/ 147 w 307"/>
                <a:gd name="T41" fmla="*/ 180 h 402"/>
                <a:gd name="T42" fmla="*/ 144 w 307"/>
                <a:gd name="T43" fmla="*/ 198 h 402"/>
                <a:gd name="T44" fmla="*/ 145 w 307"/>
                <a:gd name="T45" fmla="*/ 217 h 402"/>
                <a:gd name="T46" fmla="*/ 147 w 307"/>
                <a:gd name="T47" fmla="*/ 238 h 402"/>
                <a:gd name="T48" fmla="*/ 151 w 307"/>
                <a:gd name="T49" fmla="*/ 259 h 402"/>
                <a:gd name="T50" fmla="*/ 155 w 307"/>
                <a:gd name="T51" fmla="*/ 282 h 402"/>
                <a:gd name="T52" fmla="*/ 157 w 307"/>
                <a:gd name="T53" fmla="*/ 306 h 402"/>
                <a:gd name="T54" fmla="*/ 155 w 307"/>
                <a:gd name="T55" fmla="*/ 330 h 402"/>
                <a:gd name="T56" fmla="*/ 150 w 307"/>
                <a:gd name="T57" fmla="*/ 353 h 402"/>
                <a:gd name="T58" fmla="*/ 139 w 307"/>
                <a:gd name="T59" fmla="*/ 377 h 402"/>
                <a:gd name="T60" fmla="*/ 121 w 307"/>
                <a:gd name="T61" fmla="*/ 399 h 402"/>
                <a:gd name="T62" fmla="*/ 117 w 307"/>
                <a:gd name="T63" fmla="*/ 401 h 402"/>
                <a:gd name="T64" fmla="*/ 109 w 307"/>
                <a:gd name="T65" fmla="*/ 400 h 402"/>
                <a:gd name="T66" fmla="*/ 99 w 307"/>
                <a:gd name="T67" fmla="*/ 398 h 402"/>
                <a:gd name="T68" fmla="*/ 87 w 307"/>
                <a:gd name="T69" fmla="*/ 396 h 402"/>
                <a:gd name="T70" fmla="*/ 76 w 307"/>
                <a:gd name="T71" fmla="*/ 392 h 402"/>
                <a:gd name="T72" fmla="*/ 63 w 307"/>
                <a:gd name="T73" fmla="*/ 389 h 402"/>
                <a:gd name="T74" fmla="*/ 52 w 307"/>
                <a:gd name="T75" fmla="*/ 385 h 402"/>
                <a:gd name="T76" fmla="*/ 43 w 307"/>
                <a:gd name="T77" fmla="*/ 382 h 402"/>
                <a:gd name="T78" fmla="*/ 37 w 307"/>
                <a:gd name="T79" fmla="*/ 380 h 402"/>
                <a:gd name="T80" fmla="*/ 35 w 307"/>
                <a:gd name="T81" fmla="*/ 379 h 402"/>
                <a:gd name="T82" fmla="*/ 0 w 307"/>
                <a:gd name="T83" fmla="*/ 314 h 402"/>
                <a:gd name="T84" fmla="*/ 3 w 307"/>
                <a:gd name="T85" fmla="*/ 311 h 402"/>
                <a:gd name="T86" fmla="*/ 11 w 307"/>
                <a:gd name="T87" fmla="*/ 301 h 402"/>
                <a:gd name="T88" fmla="*/ 25 w 307"/>
                <a:gd name="T89" fmla="*/ 287 h 402"/>
                <a:gd name="T90" fmla="*/ 41 w 307"/>
                <a:gd name="T91" fmla="*/ 269 h 402"/>
                <a:gd name="T92" fmla="*/ 59 w 307"/>
                <a:gd name="T93" fmla="*/ 248 h 402"/>
                <a:gd name="T94" fmla="*/ 78 w 307"/>
                <a:gd name="T95" fmla="*/ 228 h 402"/>
                <a:gd name="T96" fmla="*/ 97 w 307"/>
                <a:gd name="T97" fmla="*/ 207 h 402"/>
                <a:gd name="T98" fmla="*/ 113 w 307"/>
                <a:gd name="T99" fmla="*/ 189 h 402"/>
                <a:gd name="T100" fmla="*/ 127 w 307"/>
                <a:gd name="T101" fmla="*/ 174 h 402"/>
                <a:gd name="T102" fmla="*/ 136 w 307"/>
                <a:gd name="T103" fmla="*/ 164 h 402"/>
                <a:gd name="T104" fmla="*/ 150 w 307"/>
                <a:gd name="T105" fmla="*/ 151 h 402"/>
                <a:gd name="T106" fmla="*/ 167 w 307"/>
                <a:gd name="T107" fmla="*/ 136 h 402"/>
                <a:gd name="T108" fmla="*/ 187 w 307"/>
                <a:gd name="T109" fmla="*/ 120 h 402"/>
                <a:gd name="T110" fmla="*/ 207 w 307"/>
                <a:gd name="T111" fmla="*/ 101 h 402"/>
                <a:gd name="T112" fmla="*/ 228 w 307"/>
                <a:gd name="T113" fmla="*/ 83 h 402"/>
                <a:gd name="T114" fmla="*/ 247 w 307"/>
                <a:gd name="T115" fmla="*/ 64 h 402"/>
                <a:gd name="T116" fmla="*/ 264 w 307"/>
                <a:gd name="T117" fmla="*/ 47 h 402"/>
                <a:gd name="T118" fmla="*/ 278 w 307"/>
                <a:gd name="T119" fmla="*/ 29 h 402"/>
                <a:gd name="T120" fmla="*/ 287 w 307"/>
                <a:gd name="T121" fmla="*/ 14 h 402"/>
                <a:gd name="T122" fmla="*/ 289 w 307"/>
                <a:gd name="T123" fmla="*/ 0 h 4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07" h="402">
                  <a:moveTo>
                    <a:pt x="289" y="0"/>
                  </a:moveTo>
                  <a:lnTo>
                    <a:pt x="292" y="4"/>
                  </a:lnTo>
                  <a:lnTo>
                    <a:pt x="296" y="8"/>
                  </a:lnTo>
                  <a:lnTo>
                    <a:pt x="299" y="12"/>
                  </a:lnTo>
                  <a:lnTo>
                    <a:pt x="301" y="17"/>
                  </a:lnTo>
                  <a:lnTo>
                    <a:pt x="304" y="22"/>
                  </a:lnTo>
                  <a:lnTo>
                    <a:pt x="305" y="27"/>
                  </a:lnTo>
                  <a:lnTo>
                    <a:pt x="306" y="32"/>
                  </a:lnTo>
                  <a:lnTo>
                    <a:pt x="306" y="38"/>
                  </a:lnTo>
                  <a:lnTo>
                    <a:pt x="305" y="43"/>
                  </a:lnTo>
                  <a:lnTo>
                    <a:pt x="304" y="48"/>
                  </a:lnTo>
                  <a:lnTo>
                    <a:pt x="287" y="63"/>
                  </a:lnTo>
                  <a:lnTo>
                    <a:pt x="269" y="77"/>
                  </a:lnTo>
                  <a:lnTo>
                    <a:pt x="249" y="93"/>
                  </a:lnTo>
                  <a:lnTo>
                    <a:pt x="229" y="108"/>
                  </a:lnTo>
                  <a:lnTo>
                    <a:pt x="209" y="122"/>
                  </a:lnTo>
                  <a:lnTo>
                    <a:pt x="191" y="137"/>
                  </a:lnTo>
                  <a:lnTo>
                    <a:pt x="175" y="150"/>
                  </a:lnTo>
                  <a:lnTo>
                    <a:pt x="161" y="162"/>
                  </a:lnTo>
                  <a:lnTo>
                    <a:pt x="152" y="172"/>
                  </a:lnTo>
                  <a:lnTo>
                    <a:pt x="147" y="180"/>
                  </a:lnTo>
                  <a:lnTo>
                    <a:pt x="144" y="198"/>
                  </a:lnTo>
                  <a:lnTo>
                    <a:pt x="145" y="217"/>
                  </a:lnTo>
                  <a:lnTo>
                    <a:pt x="147" y="238"/>
                  </a:lnTo>
                  <a:lnTo>
                    <a:pt x="151" y="259"/>
                  </a:lnTo>
                  <a:lnTo>
                    <a:pt x="155" y="282"/>
                  </a:lnTo>
                  <a:lnTo>
                    <a:pt x="157" y="306"/>
                  </a:lnTo>
                  <a:lnTo>
                    <a:pt x="155" y="330"/>
                  </a:lnTo>
                  <a:lnTo>
                    <a:pt x="150" y="353"/>
                  </a:lnTo>
                  <a:lnTo>
                    <a:pt x="139" y="377"/>
                  </a:lnTo>
                  <a:lnTo>
                    <a:pt x="121" y="399"/>
                  </a:lnTo>
                  <a:lnTo>
                    <a:pt x="117" y="401"/>
                  </a:lnTo>
                  <a:lnTo>
                    <a:pt x="109" y="400"/>
                  </a:lnTo>
                  <a:lnTo>
                    <a:pt x="99" y="398"/>
                  </a:lnTo>
                  <a:lnTo>
                    <a:pt x="87" y="396"/>
                  </a:lnTo>
                  <a:lnTo>
                    <a:pt x="76" y="392"/>
                  </a:lnTo>
                  <a:lnTo>
                    <a:pt x="63" y="389"/>
                  </a:lnTo>
                  <a:lnTo>
                    <a:pt x="52" y="385"/>
                  </a:lnTo>
                  <a:lnTo>
                    <a:pt x="43" y="382"/>
                  </a:lnTo>
                  <a:lnTo>
                    <a:pt x="37" y="380"/>
                  </a:lnTo>
                  <a:lnTo>
                    <a:pt x="35" y="379"/>
                  </a:lnTo>
                  <a:lnTo>
                    <a:pt x="0" y="314"/>
                  </a:lnTo>
                  <a:lnTo>
                    <a:pt x="3" y="311"/>
                  </a:lnTo>
                  <a:lnTo>
                    <a:pt x="11" y="301"/>
                  </a:lnTo>
                  <a:lnTo>
                    <a:pt x="25" y="287"/>
                  </a:lnTo>
                  <a:lnTo>
                    <a:pt x="41" y="269"/>
                  </a:lnTo>
                  <a:lnTo>
                    <a:pt x="59" y="248"/>
                  </a:lnTo>
                  <a:lnTo>
                    <a:pt x="78" y="228"/>
                  </a:lnTo>
                  <a:lnTo>
                    <a:pt x="97" y="207"/>
                  </a:lnTo>
                  <a:lnTo>
                    <a:pt x="113" y="189"/>
                  </a:lnTo>
                  <a:lnTo>
                    <a:pt x="127" y="174"/>
                  </a:lnTo>
                  <a:lnTo>
                    <a:pt x="136" y="164"/>
                  </a:lnTo>
                  <a:lnTo>
                    <a:pt x="150" y="151"/>
                  </a:lnTo>
                  <a:lnTo>
                    <a:pt x="167" y="136"/>
                  </a:lnTo>
                  <a:lnTo>
                    <a:pt x="187" y="120"/>
                  </a:lnTo>
                  <a:lnTo>
                    <a:pt x="207" y="101"/>
                  </a:lnTo>
                  <a:lnTo>
                    <a:pt x="228" y="83"/>
                  </a:lnTo>
                  <a:lnTo>
                    <a:pt x="247" y="64"/>
                  </a:lnTo>
                  <a:lnTo>
                    <a:pt x="264" y="47"/>
                  </a:lnTo>
                  <a:lnTo>
                    <a:pt x="278" y="29"/>
                  </a:lnTo>
                  <a:lnTo>
                    <a:pt x="287" y="14"/>
                  </a:lnTo>
                  <a:lnTo>
                    <a:pt x="289"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6" name="Freeform 81"/>
            <p:cNvSpPr>
              <a:spLocks/>
            </p:cNvSpPr>
            <p:nvPr/>
          </p:nvSpPr>
          <p:spPr bwMode="gray">
            <a:xfrm>
              <a:off x="4136" y="3301"/>
              <a:ext cx="307" cy="402"/>
            </a:xfrm>
            <a:custGeom>
              <a:avLst/>
              <a:gdLst>
                <a:gd name="T0" fmla="*/ 289 w 307"/>
                <a:gd name="T1" fmla="*/ 0 h 402"/>
                <a:gd name="T2" fmla="*/ 292 w 307"/>
                <a:gd name="T3" fmla="*/ 4 h 402"/>
                <a:gd name="T4" fmla="*/ 296 w 307"/>
                <a:gd name="T5" fmla="*/ 8 h 402"/>
                <a:gd name="T6" fmla="*/ 299 w 307"/>
                <a:gd name="T7" fmla="*/ 12 h 402"/>
                <a:gd name="T8" fmla="*/ 301 w 307"/>
                <a:gd name="T9" fmla="*/ 17 h 402"/>
                <a:gd name="T10" fmla="*/ 304 w 307"/>
                <a:gd name="T11" fmla="*/ 22 h 402"/>
                <a:gd name="T12" fmla="*/ 305 w 307"/>
                <a:gd name="T13" fmla="*/ 27 h 402"/>
                <a:gd name="T14" fmla="*/ 306 w 307"/>
                <a:gd name="T15" fmla="*/ 32 h 402"/>
                <a:gd name="T16" fmla="*/ 306 w 307"/>
                <a:gd name="T17" fmla="*/ 38 h 402"/>
                <a:gd name="T18" fmla="*/ 305 w 307"/>
                <a:gd name="T19" fmla="*/ 43 h 402"/>
                <a:gd name="T20" fmla="*/ 304 w 307"/>
                <a:gd name="T21" fmla="*/ 48 h 402"/>
                <a:gd name="T22" fmla="*/ 287 w 307"/>
                <a:gd name="T23" fmla="*/ 63 h 402"/>
                <a:gd name="T24" fmla="*/ 269 w 307"/>
                <a:gd name="T25" fmla="*/ 77 h 402"/>
                <a:gd name="T26" fmla="*/ 249 w 307"/>
                <a:gd name="T27" fmla="*/ 93 h 402"/>
                <a:gd name="T28" fmla="*/ 229 w 307"/>
                <a:gd name="T29" fmla="*/ 108 h 402"/>
                <a:gd name="T30" fmla="*/ 209 w 307"/>
                <a:gd name="T31" fmla="*/ 122 h 402"/>
                <a:gd name="T32" fmla="*/ 191 w 307"/>
                <a:gd name="T33" fmla="*/ 137 h 402"/>
                <a:gd name="T34" fmla="*/ 175 w 307"/>
                <a:gd name="T35" fmla="*/ 150 h 402"/>
                <a:gd name="T36" fmla="*/ 161 w 307"/>
                <a:gd name="T37" fmla="*/ 162 h 402"/>
                <a:gd name="T38" fmla="*/ 152 w 307"/>
                <a:gd name="T39" fmla="*/ 172 h 402"/>
                <a:gd name="T40" fmla="*/ 147 w 307"/>
                <a:gd name="T41" fmla="*/ 180 h 402"/>
                <a:gd name="T42" fmla="*/ 144 w 307"/>
                <a:gd name="T43" fmla="*/ 198 h 402"/>
                <a:gd name="T44" fmla="*/ 145 w 307"/>
                <a:gd name="T45" fmla="*/ 217 h 402"/>
                <a:gd name="T46" fmla="*/ 147 w 307"/>
                <a:gd name="T47" fmla="*/ 238 h 402"/>
                <a:gd name="T48" fmla="*/ 151 w 307"/>
                <a:gd name="T49" fmla="*/ 259 h 402"/>
                <a:gd name="T50" fmla="*/ 155 w 307"/>
                <a:gd name="T51" fmla="*/ 282 h 402"/>
                <a:gd name="T52" fmla="*/ 157 w 307"/>
                <a:gd name="T53" fmla="*/ 306 h 402"/>
                <a:gd name="T54" fmla="*/ 155 w 307"/>
                <a:gd name="T55" fmla="*/ 330 h 402"/>
                <a:gd name="T56" fmla="*/ 150 w 307"/>
                <a:gd name="T57" fmla="*/ 353 h 402"/>
                <a:gd name="T58" fmla="*/ 139 w 307"/>
                <a:gd name="T59" fmla="*/ 377 h 402"/>
                <a:gd name="T60" fmla="*/ 121 w 307"/>
                <a:gd name="T61" fmla="*/ 399 h 402"/>
                <a:gd name="T62" fmla="*/ 117 w 307"/>
                <a:gd name="T63" fmla="*/ 401 h 402"/>
                <a:gd name="T64" fmla="*/ 109 w 307"/>
                <a:gd name="T65" fmla="*/ 400 h 402"/>
                <a:gd name="T66" fmla="*/ 99 w 307"/>
                <a:gd name="T67" fmla="*/ 398 h 402"/>
                <a:gd name="T68" fmla="*/ 87 w 307"/>
                <a:gd name="T69" fmla="*/ 396 h 402"/>
                <a:gd name="T70" fmla="*/ 76 w 307"/>
                <a:gd name="T71" fmla="*/ 392 h 402"/>
                <a:gd name="T72" fmla="*/ 63 w 307"/>
                <a:gd name="T73" fmla="*/ 389 h 402"/>
                <a:gd name="T74" fmla="*/ 52 w 307"/>
                <a:gd name="T75" fmla="*/ 385 h 402"/>
                <a:gd name="T76" fmla="*/ 43 w 307"/>
                <a:gd name="T77" fmla="*/ 382 h 402"/>
                <a:gd name="T78" fmla="*/ 37 w 307"/>
                <a:gd name="T79" fmla="*/ 380 h 402"/>
                <a:gd name="T80" fmla="*/ 35 w 307"/>
                <a:gd name="T81" fmla="*/ 379 h 402"/>
                <a:gd name="T82" fmla="*/ 0 w 307"/>
                <a:gd name="T83" fmla="*/ 314 h 402"/>
                <a:gd name="T84" fmla="*/ 3 w 307"/>
                <a:gd name="T85" fmla="*/ 311 h 402"/>
                <a:gd name="T86" fmla="*/ 11 w 307"/>
                <a:gd name="T87" fmla="*/ 301 h 402"/>
                <a:gd name="T88" fmla="*/ 25 w 307"/>
                <a:gd name="T89" fmla="*/ 287 h 402"/>
                <a:gd name="T90" fmla="*/ 41 w 307"/>
                <a:gd name="T91" fmla="*/ 269 h 402"/>
                <a:gd name="T92" fmla="*/ 59 w 307"/>
                <a:gd name="T93" fmla="*/ 248 h 402"/>
                <a:gd name="T94" fmla="*/ 78 w 307"/>
                <a:gd name="T95" fmla="*/ 228 h 402"/>
                <a:gd name="T96" fmla="*/ 97 w 307"/>
                <a:gd name="T97" fmla="*/ 207 h 402"/>
                <a:gd name="T98" fmla="*/ 113 w 307"/>
                <a:gd name="T99" fmla="*/ 189 h 402"/>
                <a:gd name="T100" fmla="*/ 127 w 307"/>
                <a:gd name="T101" fmla="*/ 174 h 402"/>
                <a:gd name="T102" fmla="*/ 136 w 307"/>
                <a:gd name="T103" fmla="*/ 164 h 402"/>
                <a:gd name="T104" fmla="*/ 150 w 307"/>
                <a:gd name="T105" fmla="*/ 151 h 402"/>
                <a:gd name="T106" fmla="*/ 167 w 307"/>
                <a:gd name="T107" fmla="*/ 136 h 402"/>
                <a:gd name="T108" fmla="*/ 187 w 307"/>
                <a:gd name="T109" fmla="*/ 120 h 402"/>
                <a:gd name="T110" fmla="*/ 207 w 307"/>
                <a:gd name="T111" fmla="*/ 101 h 402"/>
                <a:gd name="T112" fmla="*/ 228 w 307"/>
                <a:gd name="T113" fmla="*/ 83 h 402"/>
                <a:gd name="T114" fmla="*/ 247 w 307"/>
                <a:gd name="T115" fmla="*/ 64 h 402"/>
                <a:gd name="T116" fmla="*/ 264 w 307"/>
                <a:gd name="T117" fmla="*/ 47 h 402"/>
                <a:gd name="T118" fmla="*/ 278 w 307"/>
                <a:gd name="T119" fmla="*/ 29 h 402"/>
                <a:gd name="T120" fmla="*/ 287 w 307"/>
                <a:gd name="T121" fmla="*/ 14 h 402"/>
                <a:gd name="T122" fmla="*/ 289 w 307"/>
                <a:gd name="T123" fmla="*/ 0 h 4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07" h="402">
                  <a:moveTo>
                    <a:pt x="289" y="0"/>
                  </a:moveTo>
                  <a:lnTo>
                    <a:pt x="292" y="4"/>
                  </a:lnTo>
                  <a:lnTo>
                    <a:pt x="296" y="8"/>
                  </a:lnTo>
                  <a:lnTo>
                    <a:pt x="299" y="12"/>
                  </a:lnTo>
                  <a:lnTo>
                    <a:pt x="301" y="17"/>
                  </a:lnTo>
                  <a:lnTo>
                    <a:pt x="304" y="22"/>
                  </a:lnTo>
                  <a:lnTo>
                    <a:pt x="305" y="27"/>
                  </a:lnTo>
                  <a:lnTo>
                    <a:pt x="306" y="32"/>
                  </a:lnTo>
                  <a:lnTo>
                    <a:pt x="306" y="38"/>
                  </a:lnTo>
                  <a:lnTo>
                    <a:pt x="305" y="43"/>
                  </a:lnTo>
                  <a:lnTo>
                    <a:pt x="304" y="48"/>
                  </a:lnTo>
                  <a:lnTo>
                    <a:pt x="287" y="63"/>
                  </a:lnTo>
                  <a:lnTo>
                    <a:pt x="269" y="77"/>
                  </a:lnTo>
                  <a:lnTo>
                    <a:pt x="249" y="93"/>
                  </a:lnTo>
                  <a:lnTo>
                    <a:pt x="229" y="108"/>
                  </a:lnTo>
                  <a:lnTo>
                    <a:pt x="209" y="122"/>
                  </a:lnTo>
                  <a:lnTo>
                    <a:pt x="191" y="137"/>
                  </a:lnTo>
                  <a:lnTo>
                    <a:pt x="175" y="150"/>
                  </a:lnTo>
                  <a:lnTo>
                    <a:pt x="161" y="162"/>
                  </a:lnTo>
                  <a:lnTo>
                    <a:pt x="152" y="172"/>
                  </a:lnTo>
                  <a:lnTo>
                    <a:pt x="147" y="180"/>
                  </a:lnTo>
                  <a:lnTo>
                    <a:pt x="144" y="198"/>
                  </a:lnTo>
                  <a:lnTo>
                    <a:pt x="145" y="217"/>
                  </a:lnTo>
                  <a:lnTo>
                    <a:pt x="147" y="238"/>
                  </a:lnTo>
                  <a:lnTo>
                    <a:pt x="151" y="259"/>
                  </a:lnTo>
                  <a:lnTo>
                    <a:pt x="155" y="282"/>
                  </a:lnTo>
                  <a:lnTo>
                    <a:pt x="157" y="306"/>
                  </a:lnTo>
                  <a:lnTo>
                    <a:pt x="155" y="330"/>
                  </a:lnTo>
                  <a:lnTo>
                    <a:pt x="150" y="353"/>
                  </a:lnTo>
                  <a:lnTo>
                    <a:pt x="139" y="377"/>
                  </a:lnTo>
                  <a:lnTo>
                    <a:pt x="121" y="399"/>
                  </a:lnTo>
                  <a:lnTo>
                    <a:pt x="117" y="401"/>
                  </a:lnTo>
                  <a:lnTo>
                    <a:pt x="109" y="400"/>
                  </a:lnTo>
                  <a:lnTo>
                    <a:pt x="99" y="398"/>
                  </a:lnTo>
                  <a:lnTo>
                    <a:pt x="87" y="396"/>
                  </a:lnTo>
                  <a:lnTo>
                    <a:pt x="76" y="392"/>
                  </a:lnTo>
                  <a:lnTo>
                    <a:pt x="63" y="389"/>
                  </a:lnTo>
                  <a:lnTo>
                    <a:pt x="52" y="385"/>
                  </a:lnTo>
                  <a:lnTo>
                    <a:pt x="43" y="382"/>
                  </a:lnTo>
                  <a:lnTo>
                    <a:pt x="37" y="380"/>
                  </a:lnTo>
                  <a:lnTo>
                    <a:pt x="35" y="379"/>
                  </a:lnTo>
                  <a:lnTo>
                    <a:pt x="0" y="314"/>
                  </a:lnTo>
                  <a:lnTo>
                    <a:pt x="3" y="311"/>
                  </a:lnTo>
                  <a:lnTo>
                    <a:pt x="11" y="301"/>
                  </a:lnTo>
                  <a:lnTo>
                    <a:pt x="25" y="287"/>
                  </a:lnTo>
                  <a:lnTo>
                    <a:pt x="41" y="269"/>
                  </a:lnTo>
                  <a:lnTo>
                    <a:pt x="59" y="248"/>
                  </a:lnTo>
                  <a:lnTo>
                    <a:pt x="78" y="228"/>
                  </a:lnTo>
                  <a:lnTo>
                    <a:pt x="97" y="207"/>
                  </a:lnTo>
                  <a:lnTo>
                    <a:pt x="113" y="189"/>
                  </a:lnTo>
                  <a:lnTo>
                    <a:pt x="127" y="174"/>
                  </a:lnTo>
                  <a:lnTo>
                    <a:pt x="136" y="164"/>
                  </a:lnTo>
                  <a:lnTo>
                    <a:pt x="150" y="151"/>
                  </a:lnTo>
                  <a:lnTo>
                    <a:pt x="167" y="136"/>
                  </a:lnTo>
                  <a:lnTo>
                    <a:pt x="187" y="120"/>
                  </a:lnTo>
                  <a:lnTo>
                    <a:pt x="207" y="101"/>
                  </a:lnTo>
                  <a:lnTo>
                    <a:pt x="228" y="83"/>
                  </a:lnTo>
                  <a:lnTo>
                    <a:pt x="247" y="64"/>
                  </a:lnTo>
                  <a:lnTo>
                    <a:pt x="264" y="47"/>
                  </a:lnTo>
                  <a:lnTo>
                    <a:pt x="278" y="29"/>
                  </a:lnTo>
                  <a:lnTo>
                    <a:pt x="287" y="14"/>
                  </a:lnTo>
                  <a:lnTo>
                    <a:pt x="289"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7" name="Freeform 82"/>
            <p:cNvSpPr>
              <a:spLocks/>
            </p:cNvSpPr>
            <p:nvPr/>
          </p:nvSpPr>
          <p:spPr bwMode="gray">
            <a:xfrm>
              <a:off x="4428" y="3264"/>
              <a:ext cx="50" cy="88"/>
            </a:xfrm>
            <a:custGeom>
              <a:avLst/>
              <a:gdLst>
                <a:gd name="T0" fmla="*/ 0 w 50"/>
                <a:gd name="T1" fmla="*/ 37 h 88"/>
                <a:gd name="T2" fmla="*/ 3 w 50"/>
                <a:gd name="T3" fmla="*/ 42 h 88"/>
                <a:gd name="T4" fmla="*/ 6 w 50"/>
                <a:gd name="T5" fmla="*/ 46 h 88"/>
                <a:gd name="T6" fmla="*/ 9 w 50"/>
                <a:gd name="T7" fmla="*/ 50 h 88"/>
                <a:gd name="T8" fmla="*/ 11 w 50"/>
                <a:gd name="T9" fmla="*/ 55 h 88"/>
                <a:gd name="T10" fmla="*/ 14 w 50"/>
                <a:gd name="T11" fmla="*/ 60 h 88"/>
                <a:gd name="T12" fmla="*/ 15 w 50"/>
                <a:gd name="T13" fmla="*/ 65 h 88"/>
                <a:gd name="T14" fmla="*/ 15 w 50"/>
                <a:gd name="T15" fmla="*/ 71 h 88"/>
                <a:gd name="T16" fmla="*/ 15 w 50"/>
                <a:gd name="T17" fmla="*/ 76 h 88"/>
                <a:gd name="T18" fmla="*/ 15 w 50"/>
                <a:gd name="T19" fmla="*/ 81 h 88"/>
                <a:gd name="T20" fmla="*/ 13 w 50"/>
                <a:gd name="T21" fmla="*/ 87 h 88"/>
                <a:gd name="T22" fmla="*/ 18 w 50"/>
                <a:gd name="T23" fmla="*/ 83 h 88"/>
                <a:gd name="T24" fmla="*/ 21 w 50"/>
                <a:gd name="T25" fmla="*/ 80 h 88"/>
                <a:gd name="T26" fmla="*/ 25 w 50"/>
                <a:gd name="T27" fmla="*/ 75 h 88"/>
                <a:gd name="T28" fmla="*/ 29 w 50"/>
                <a:gd name="T29" fmla="*/ 72 h 88"/>
                <a:gd name="T30" fmla="*/ 32 w 50"/>
                <a:gd name="T31" fmla="*/ 68 h 88"/>
                <a:gd name="T32" fmla="*/ 35 w 50"/>
                <a:gd name="T33" fmla="*/ 64 h 88"/>
                <a:gd name="T34" fmla="*/ 37 w 50"/>
                <a:gd name="T35" fmla="*/ 62 h 88"/>
                <a:gd name="T36" fmla="*/ 39 w 50"/>
                <a:gd name="T37" fmla="*/ 59 h 88"/>
                <a:gd name="T38" fmla="*/ 41 w 50"/>
                <a:gd name="T39" fmla="*/ 56 h 88"/>
                <a:gd name="T40" fmla="*/ 42 w 50"/>
                <a:gd name="T41" fmla="*/ 52 h 88"/>
                <a:gd name="T42" fmla="*/ 44 w 50"/>
                <a:gd name="T43" fmla="*/ 47 h 88"/>
                <a:gd name="T44" fmla="*/ 45 w 50"/>
                <a:gd name="T45" fmla="*/ 42 h 88"/>
                <a:gd name="T46" fmla="*/ 47 w 50"/>
                <a:gd name="T47" fmla="*/ 37 h 88"/>
                <a:gd name="T48" fmla="*/ 48 w 50"/>
                <a:gd name="T49" fmla="*/ 32 h 88"/>
                <a:gd name="T50" fmla="*/ 49 w 50"/>
                <a:gd name="T51" fmla="*/ 27 h 88"/>
                <a:gd name="T52" fmla="*/ 48 w 50"/>
                <a:gd name="T53" fmla="*/ 22 h 88"/>
                <a:gd name="T54" fmla="*/ 47 w 50"/>
                <a:gd name="T55" fmla="*/ 17 h 88"/>
                <a:gd name="T56" fmla="*/ 44 w 50"/>
                <a:gd name="T57" fmla="*/ 11 h 88"/>
                <a:gd name="T58" fmla="*/ 40 w 50"/>
                <a:gd name="T59" fmla="*/ 5 h 88"/>
                <a:gd name="T60" fmla="*/ 35 w 50"/>
                <a:gd name="T61" fmla="*/ 0 h 88"/>
                <a:gd name="T62" fmla="*/ 31 w 50"/>
                <a:gd name="T63" fmla="*/ 8 h 88"/>
                <a:gd name="T64" fmla="*/ 27 w 50"/>
                <a:gd name="T65" fmla="*/ 14 h 88"/>
                <a:gd name="T66" fmla="*/ 23 w 50"/>
                <a:gd name="T67" fmla="*/ 19 h 88"/>
                <a:gd name="T68" fmla="*/ 20 w 50"/>
                <a:gd name="T69" fmla="*/ 22 h 88"/>
                <a:gd name="T70" fmla="*/ 17 w 50"/>
                <a:gd name="T71" fmla="*/ 25 h 88"/>
                <a:gd name="T72" fmla="*/ 14 w 50"/>
                <a:gd name="T73" fmla="*/ 27 h 88"/>
                <a:gd name="T74" fmla="*/ 11 w 50"/>
                <a:gd name="T75" fmla="*/ 29 h 88"/>
                <a:gd name="T76" fmla="*/ 8 w 50"/>
                <a:gd name="T77" fmla="*/ 32 h 88"/>
                <a:gd name="T78" fmla="*/ 4 w 50"/>
                <a:gd name="T79" fmla="*/ 34 h 88"/>
                <a:gd name="T80" fmla="*/ 0 w 50"/>
                <a:gd name="T81" fmla="*/ 37 h 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0" h="88">
                  <a:moveTo>
                    <a:pt x="0" y="37"/>
                  </a:moveTo>
                  <a:lnTo>
                    <a:pt x="3" y="42"/>
                  </a:lnTo>
                  <a:lnTo>
                    <a:pt x="6" y="46"/>
                  </a:lnTo>
                  <a:lnTo>
                    <a:pt x="9" y="50"/>
                  </a:lnTo>
                  <a:lnTo>
                    <a:pt x="11" y="55"/>
                  </a:lnTo>
                  <a:lnTo>
                    <a:pt x="14" y="60"/>
                  </a:lnTo>
                  <a:lnTo>
                    <a:pt x="15" y="65"/>
                  </a:lnTo>
                  <a:lnTo>
                    <a:pt x="15" y="71"/>
                  </a:lnTo>
                  <a:lnTo>
                    <a:pt x="15" y="76"/>
                  </a:lnTo>
                  <a:lnTo>
                    <a:pt x="15" y="81"/>
                  </a:lnTo>
                  <a:lnTo>
                    <a:pt x="13" y="87"/>
                  </a:lnTo>
                  <a:lnTo>
                    <a:pt x="18" y="83"/>
                  </a:lnTo>
                  <a:lnTo>
                    <a:pt x="21" y="80"/>
                  </a:lnTo>
                  <a:lnTo>
                    <a:pt x="25" y="75"/>
                  </a:lnTo>
                  <a:lnTo>
                    <a:pt x="29" y="72"/>
                  </a:lnTo>
                  <a:lnTo>
                    <a:pt x="32" y="68"/>
                  </a:lnTo>
                  <a:lnTo>
                    <a:pt x="35" y="64"/>
                  </a:lnTo>
                  <a:lnTo>
                    <a:pt x="37" y="62"/>
                  </a:lnTo>
                  <a:lnTo>
                    <a:pt x="39" y="59"/>
                  </a:lnTo>
                  <a:lnTo>
                    <a:pt x="41" y="56"/>
                  </a:lnTo>
                  <a:lnTo>
                    <a:pt x="42" y="52"/>
                  </a:lnTo>
                  <a:lnTo>
                    <a:pt x="44" y="47"/>
                  </a:lnTo>
                  <a:lnTo>
                    <a:pt x="45" y="42"/>
                  </a:lnTo>
                  <a:lnTo>
                    <a:pt x="47" y="37"/>
                  </a:lnTo>
                  <a:lnTo>
                    <a:pt x="48" y="32"/>
                  </a:lnTo>
                  <a:lnTo>
                    <a:pt x="49" y="27"/>
                  </a:lnTo>
                  <a:lnTo>
                    <a:pt x="48" y="22"/>
                  </a:lnTo>
                  <a:lnTo>
                    <a:pt x="47" y="17"/>
                  </a:lnTo>
                  <a:lnTo>
                    <a:pt x="44" y="11"/>
                  </a:lnTo>
                  <a:lnTo>
                    <a:pt x="40" y="5"/>
                  </a:lnTo>
                  <a:lnTo>
                    <a:pt x="35" y="0"/>
                  </a:lnTo>
                  <a:lnTo>
                    <a:pt x="31" y="8"/>
                  </a:lnTo>
                  <a:lnTo>
                    <a:pt x="27" y="14"/>
                  </a:lnTo>
                  <a:lnTo>
                    <a:pt x="23" y="19"/>
                  </a:lnTo>
                  <a:lnTo>
                    <a:pt x="20" y="22"/>
                  </a:lnTo>
                  <a:lnTo>
                    <a:pt x="17" y="25"/>
                  </a:lnTo>
                  <a:lnTo>
                    <a:pt x="14" y="27"/>
                  </a:lnTo>
                  <a:lnTo>
                    <a:pt x="11" y="29"/>
                  </a:lnTo>
                  <a:lnTo>
                    <a:pt x="8" y="32"/>
                  </a:lnTo>
                  <a:lnTo>
                    <a:pt x="4" y="34"/>
                  </a:lnTo>
                  <a:lnTo>
                    <a:pt x="0" y="3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8" name="Freeform 83"/>
            <p:cNvSpPr>
              <a:spLocks/>
            </p:cNvSpPr>
            <p:nvPr/>
          </p:nvSpPr>
          <p:spPr bwMode="gray">
            <a:xfrm>
              <a:off x="4428" y="3264"/>
              <a:ext cx="50" cy="88"/>
            </a:xfrm>
            <a:custGeom>
              <a:avLst/>
              <a:gdLst>
                <a:gd name="T0" fmla="*/ 0 w 50"/>
                <a:gd name="T1" fmla="*/ 37 h 88"/>
                <a:gd name="T2" fmla="*/ 3 w 50"/>
                <a:gd name="T3" fmla="*/ 42 h 88"/>
                <a:gd name="T4" fmla="*/ 6 w 50"/>
                <a:gd name="T5" fmla="*/ 46 h 88"/>
                <a:gd name="T6" fmla="*/ 9 w 50"/>
                <a:gd name="T7" fmla="*/ 50 h 88"/>
                <a:gd name="T8" fmla="*/ 11 w 50"/>
                <a:gd name="T9" fmla="*/ 55 h 88"/>
                <a:gd name="T10" fmla="*/ 14 w 50"/>
                <a:gd name="T11" fmla="*/ 60 h 88"/>
                <a:gd name="T12" fmla="*/ 15 w 50"/>
                <a:gd name="T13" fmla="*/ 65 h 88"/>
                <a:gd name="T14" fmla="*/ 15 w 50"/>
                <a:gd name="T15" fmla="*/ 71 h 88"/>
                <a:gd name="T16" fmla="*/ 15 w 50"/>
                <a:gd name="T17" fmla="*/ 76 h 88"/>
                <a:gd name="T18" fmla="*/ 15 w 50"/>
                <a:gd name="T19" fmla="*/ 81 h 88"/>
                <a:gd name="T20" fmla="*/ 13 w 50"/>
                <a:gd name="T21" fmla="*/ 87 h 88"/>
                <a:gd name="T22" fmla="*/ 18 w 50"/>
                <a:gd name="T23" fmla="*/ 83 h 88"/>
                <a:gd name="T24" fmla="*/ 21 w 50"/>
                <a:gd name="T25" fmla="*/ 80 h 88"/>
                <a:gd name="T26" fmla="*/ 25 w 50"/>
                <a:gd name="T27" fmla="*/ 75 h 88"/>
                <a:gd name="T28" fmla="*/ 29 w 50"/>
                <a:gd name="T29" fmla="*/ 72 h 88"/>
                <a:gd name="T30" fmla="*/ 32 w 50"/>
                <a:gd name="T31" fmla="*/ 68 h 88"/>
                <a:gd name="T32" fmla="*/ 35 w 50"/>
                <a:gd name="T33" fmla="*/ 64 h 88"/>
                <a:gd name="T34" fmla="*/ 37 w 50"/>
                <a:gd name="T35" fmla="*/ 62 h 88"/>
                <a:gd name="T36" fmla="*/ 39 w 50"/>
                <a:gd name="T37" fmla="*/ 59 h 88"/>
                <a:gd name="T38" fmla="*/ 41 w 50"/>
                <a:gd name="T39" fmla="*/ 56 h 88"/>
                <a:gd name="T40" fmla="*/ 42 w 50"/>
                <a:gd name="T41" fmla="*/ 52 h 88"/>
                <a:gd name="T42" fmla="*/ 44 w 50"/>
                <a:gd name="T43" fmla="*/ 47 h 88"/>
                <a:gd name="T44" fmla="*/ 45 w 50"/>
                <a:gd name="T45" fmla="*/ 42 h 88"/>
                <a:gd name="T46" fmla="*/ 47 w 50"/>
                <a:gd name="T47" fmla="*/ 37 h 88"/>
                <a:gd name="T48" fmla="*/ 48 w 50"/>
                <a:gd name="T49" fmla="*/ 32 h 88"/>
                <a:gd name="T50" fmla="*/ 49 w 50"/>
                <a:gd name="T51" fmla="*/ 27 h 88"/>
                <a:gd name="T52" fmla="*/ 48 w 50"/>
                <a:gd name="T53" fmla="*/ 22 h 88"/>
                <a:gd name="T54" fmla="*/ 47 w 50"/>
                <a:gd name="T55" fmla="*/ 17 h 88"/>
                <a:gd name="T56" fmla="*/ 44 w 50"/>
                <a:gd name="T57" fmla="*/ 11 h 88"/>
                <a:gd name="T58" fmla="*/ 40 w 50"/>
                <a:gd name="T59" fmla="*/ 5 h 88"/>
                <a:gd name="T60" fmla="*/ 35 w 50"/>
                <a:gd name="T61" fmla="*/ 0 h 88"/>
                <a:gd name="T62" fmla="*/ 31 w 50"/>
                <a:gd name="T63" fmla="*/ 8 h 88"/>
                <a:gd name="T64" fmla="*/ 27 w 50"/>
                <a:gd name="T65" fmla="*/ 14 h 88"/>
                <a:gd name="T66" fmla="*/ 23 w 50"/>
                <a:gd name="T67" fmla="*/ 19 h 88"/>
                <a:gd name="T68" fmla="*/ 20 w 50"/>
                <a:gd name="T69" fmla="*/ 22 h 88"/>
                <a:gd name="T70" fmla="*/ 17 w 50"/>
                <a:gd name="T71" fmla="*/ 25 h 88"/>
                <a:gd name="T72" fmla="*/ 14 w 50"/>
                <a:gd name="T73" fmla="*/ 27 h 88"/>
                <a:gd name="T74" fmla="*/ 11 w 50"/>
                <a:gd name="T75" fmla="*/ 29 h 88"/>
                <a:gd name="T76" fmla="*/ 8 w 50"/>
                <a:gd name="T77" fmla="*/ 32 h 88"/>
                <a:gd name="T78" fmla="*/ 4 w 50"/>
                <a:gd name="T79" fmla="*/ 34 h 88"/>
                <a:gd name="T80" fmla="*/ 0 w 50"/>
                <a:gd name="T81" fmla="*/ 37 h 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0" h="88">
                  <a:moveTo>
                    <a:pt x="0" y="37"/>
                  </a:moveTo>
                  <a:lnTo>
                    <a:pt x="3" y="42"/>
                  </a:lnTo>
                  <a:lnTo>
                    <a:pt x="6" y="46"/>
                  </a:lnTo>
                  <a:lnTo>
                    <a:pt x="9" y="50"/>
                  </a:lnTo>
                  <a:lnTo>
                    <a:pt x="11" y="55"/>
                  </a:lnTo>
                  <a:lnTo>
                    <a:pt x="14" y="60"/>
                  </a:lnTo>
                  <a:lnTo>
                    <a:pt x="15" y="65"/>
                  </a:lnTo>
                  <a:lnTo>
                    <a:pt x="15" y="71"/>
                  </a:lnTo>
                  <a:lnTo>
                    <a:pt x="15" y="76"/>
                  </a:lnTo>
                  <a:lnTo>
                    <a:pt x="15" y="81"/>
                  </a:lnTo>
                  <a:lnTo>
                    <a:pt x="13" y="87"/>
                  </a:lnTo>
                  <a:lnTo>
                    <a:pt x="18" y="83"/>
                  </a:lnTo>
                  <a:lnTo>
                    <a:pt x="21" y="80"/>
                  </a:lnTo>
                  <a:lnTo>
                    <a:pt x="25" y="75"/>
                  </a:lnTo>
                  <a:lnTo>
                    <a:pt x="29" y="72"/>
                  </a:lnTo>
                  <a:lnTo>
                    <a:pt x="32" y="68"/>
                  </a:lnTo>
                  <a:lnTo>
                    <a:pt x="35" y="64"/>
                  </a:lnTo>
                  <a:lnTo>
                    <a:pt x="37" y="62"/>
                  </a:lnTo>
                  <a:lnTo>
                    <a:pt x="39" y="59"/>
                  </a:lnTo>
                  <a:lnTo>
                    <a:pt x="41" y="56"/>
                  </a:lnTo>
                  <a:lnTo>
                    <a:pt x="42" y="52"/>
                  </a:lnTo>
                  <a:lnTo>
                    <a:pt x="44" y="47"/>
                  </a:lnTo>
                  <a:lnTo>
                    <a:pt x="45" y="42"/>
                  </a:lnTo>
                  <a:lnTo>
                    <a:pt x="47" y="37"/>
                  </a:lnTo>
                  <a:lnTo>
                    <a:pt x="48" y="32"/>
                  </a:lnTo>
                  <a:lnTo>
                    <a:pt x="49" y="27"/>
                  </a:lnTo>
                  <a:lnTo>
                    <a:pt x="48" y="22"/>
                  </a:lnTo>
                  <a:lnTo>
                    <a:pt x="47" y="17"/>
                  </a:lnTo>
                  <a:lnTo>
                    <a:pt x="44" y="11"/>
                  </a:lnTo>
                  <a:lnTo>
                    <a:pt x="40" y="5"/>
                  </a:lnTo>
                  <a:lnTo>
                    <a:pt x="35" y="0"/>
                  </a:lnTo>
                  <a:lnTo>
                    <a:pt x="31" y="8"/>
                  </a:lnTo>
                  <a:lnTo>
                    <a:pt x="27" y="14"/>
                  </a:lnTo>
                  <a:lnTo>
                    <a:pt x="23" y="19"/>
                  </a:lnTo>
                  <a:lnTo>
                    <a:pt x="20" y="22"/>
                  </a:lnTo>
                  <a:lnTo>
                    <a:pt x="17" y="25"/>
                  </a:lnTo>
                  <a:lnTo>
                    <a:pt x="14" y="27"/>
                  </a:lnTo>
                  <a:lnTo>
                    <a:pt x="11" y="29"/>
                  </a:lnTo>
                  <a:lnTo>
                    <a:pt x="8" y="32"/>
                  </a:lnTo>
                  <a:lnTo>
                    <a:pt x="4" y="34"/>
                  </a:lnTo>
                  <a:lnTo>
                    <a:pt x="0" y="3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9" name="Freeform 84"/>
            <p:cNvSpPr>
              <a:spLocks/>
            </p:cNvSpPr>
            <p:nvPr/>
          </p:nvSpPr>
          <p:spPr bwMode="gray">
            <a:xfrm>
              <a:off x="4137" y="3468"/>
              <a:ext cx="136" cy="149"/>
            </a:xfrm>
            <a:custGeom>
              <a:avLst/>
              <a:gdLst>
                <a:gd name="T0" fmla="*/ 0 w 136"/>
                <a:gd name="T1" fmla="*/ 147 h 149"/>
                <a:gd name="T2" fmla="*/ 11 w 136"/>
                <a:gd name="T3" fmla="*/ 113 h 149"/>
                <a:gd name="T4" fmla="*/ 24 w 136"/>
                <a:gd name="T5" fmla="*/ 88 h 149"/>
                <a:gd name="T6" fmla="*/ 38 w 136"/>
                <a:gd name="T7" fmla="*/ 67 h 149"/>
                <a:gd name="T8" fmla="*/ 52 w 136"/>
                <a:gd name="T9" fmla="*/ 51 h 149"/>
                <a:gd name="T10" fmla="*/ 66 w 136"/>
                <a:gd name="T11" fmla="*/ 39 h 149"/>
                <a:gd name="T12" fmla="*/ 80 w 136"/>
                <a:gd name="T13" fmla="*/ 30 h 149"/>
                <a:gd name="T14" fmla="*/ 92 w 136"/>
                <a:gd name="T15" fmla="*/ 23 h 149"/>
                <a:gd name="T16" fmla="*/ 105 w 136"/>
                <a:gd name="T17" fmla="*/ 17 h 149"/>
                <a:gd name="T18" fmla="*/ 116 w 136"/>
                <a:gd name="T19" fmla="*/ 12 h 149"/>
                <a:gd name="T20" fmla="*/ 126 w 136"/>
                <a:gd name="T21" fmla="*/ 6 h 149"/>
                <a:gd name="T22" fmla="*/ 135 w 136"/>
                <a:gd name="T23" fmla="*/ 0 h 149"/>
                <a:gd name="T24" fmla="*/ 133 w 136"/>
                <a:gd name="T25" fmla="*/ 1 h 149"/>
                <a:gd name="T26" fmla="*/ 125 w 136"/>
                <a:gd name="T27" fmla="*/ 11 h 149"/>
                <a:gd name="T28" fmla="*/ 111 w 136"/>
                <a:gd name="T29" fmla="*/ 26 h 149"/>
                <a:gd name="T30" fmla="*/ 92 w 136"/>
                <a:gd name="T31" fmla="*/ 47 h 149"/>
                <a:gd name="T32" fmla="*/ 72 w 136"/>
                <a:gd name="T33" fmla="*/ 69 h 149"/>
                <a:gd name="T34" fmla="*/ 50 w 136"/>
                <a:gd name="T35" fmla="*/ 92 h 149"/>
                <a:gd name="T36" fmla="*/ 31 w 136"/>
                <a:gd name="T37" fmla="*/ 113 h 149"/>
                <a:gd name="T38" fmla="*/ 15 w 136"/>
                <a:gd name="T39" fmla="*/ 131 h 149"/>
                <a:gd name="T40" fmla="*/ 3 w 136"/>
                <a:gd name="T41" fmla="*/ 143 h 149"/>
                <a:gd name="T42" fmla="*/ 0 w 136"/>
                <a:gd name="T43" fmla="*/ 148 h 149"/>
                <a:gd name="T44" fmla="*/ 0 w 136"/>
                <a:gd name="T45" fmla="*/ 147 h 1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6" h="149">
                  <a:moveTo>
                    <a:pt x="0" y="147"/>
                  </a:moveTo>
                  <a:lnTo>
                    <a:pt x="11" y="113"/>
                  </a:lnTo>
                  <a:lnTo>
                    <a:pt x="24" y="88"/>
                  </a:lnTo>
                  <a:lnTo>
                    <a:pt x="38" y="67"/>
                  </a:lnTo>
                  <a:lnTo>
                    <a:pt x="52" y="51"/>
                  </a:lnTo>
                  <a:lnTo>
                    <a:pt x="66" y="39"/>
                  </a:lnTo>
                  <a:lnTo>
                    <a:pt x="80" y="30"/>
                  </a:lnTo>
                  <a:lnTo>
                    <a:pt x="92" y="23"/>
                  </a:lnTo>
                  <a:lnTo>
                    <a:pt x="105" y="17"/>
                  </a:lnTo>
                  <a:lnTo>
                    <a:pt x="116" y="12"/>
                  </a:lnTo>
                  <a:lnTo>
                    <a:pt x="126" y="6"/>
                  </a:lnTo>
                  <a:lnTo>
                    <a:pt x="135" y="0"/>
                  </a:lnTo>
                  <a:lnTo>
                    <a:pt x="133" y="1"/>
                  </a:lnTo>
                  <a:lnTo>
                    <a:pt x="125" y="11"/>
                  </a:lnTo>
                  <a:lnTo>
                    <a:pt x="111" y="26"/>
                  </a:lnTo>
                  <a:lnTo>
                    <a:pt x="92" y="47"/>
                  </a:lnTo>
                  <a:lnTo>
                    <a:pt x="72" y="69"/>
                  </a:lnTo>
                  <a:lnTo>
                    <a:pt x="50" y="92"/>
                  </a:lnTo>
                  <a:lnTo>
                    <a:pt x="31" y="113"/>
                  </a:lnTo>
                  <a:lnTo>
                    <a:pt x="15" y="131"/>
                  </a:lnTo>
                  <a:lnTo>
                    <a:pt x="3" y="143"/>
                  </a:lnTo>
                  <a:lnTo>
                    <a:pt x="0" y="148"/>
                  </a:lnTo>
                  <a:lnTo>
                    <a:pt x="0" y="147"/>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30" name="Freeform 85"/>
            <p:cNvSpPr>
              <a:spLocks/>
            </p:cNvSpPr>
            <p:nvPr/>
          </p:nvSpPr>
          <p:spPr bwMode="gray">
            <a:xfrm>
              <a:off x="4137" y="3468"/>
              <a:ext cx="136" cy="149"/>
            </a:xfrm>
            <a:custGeom>
              <a:avLst/>
              <a:gdLst>
                <a:gd name="T0" fmla="*/ 0 w 136"/>
                <a:gd name="T1" fmla="*/ 147 h 149"/>
                <a:gd name="T2" fmla="*/ 11 w 136"/>
                <a:gd name="T3" fmla="*/ 113 h 149"/>
                <a:gd name="T4" fmla="*/ 24 w 136"/>
                <a:gd name="T5" fmla="*/ 88 h 149"/>
                <a:gd name="T6" fmla="*/ 38 w 136"/>
                <a:gd name="T7" fmla="*/ 67 h 149"/>
                <a:gd name="T8" fmla="*/ 52 w 136"/>
                <a:gd name="T9" fmla="*/ 51 h 149"/>
                <a:gd name="T10" fmla="*/ 66 w 136"/>
                <a:gd name="T11" fmla="*/ 39 h 149"/>
                <a:gd name="T12" fmla="*/ 80 w 136"/>
                <a:gd name="T13" fmla="*/ 30 h 149"/>
                <a:gd name="T14" fmla="*/ 92 w 136"/>
                <a:gd name="T15" fmla="*/ 23 h 149"/>
                <a:gd name="T16" fmla="*/ 105 w 136"/>
                <a:gd name="T17" fmla="*/ 17 h 149"/>
                <a:gd name="T18" fmla="*/ 116 w 136"/>
                <a:gd name="T19" fmla="*/ 12 h 149"/>
                <a:gd name="T20" fmla="*/ 126 w 136"/>
                <a:gd name="T21" fmla="*/ 6 h 149"/>
                <a:gd name="T22" fmla="*/ 135 w 136"/>
                <a:gd name="T23" fmla="*/ 0 h 149"/>
                <a:gd name="T24" fmla="*/ 133 w 136"/>
                <a:gd name="T25" fmla="*/ 1 h 149"/>
                <a:gd name="T26" fmla="*/ 125 w 136"/>
                <a:gd name="T27" fmla="*/ 11 h 149"/>
                <a:gd name="T28" fmla="*/ 111 w 136"/>
                <a:gd name="T29" fmla="*/ 26 h 149"/>
                <a:gd name="T30" fmla="*/ 92 w 136"/>
                <a:gd name="T31" fmla="*/ 47 h 149"/>
                <a:gd name="T32" fmla="*/ 72 w 136"/>
                <a:gd name="T33" fmla="*/ 69 h 149"/>
                <a:gd name="T34" fmla="*/ 50 w 136"/>
                <a:gd name="T35" fmla="*/ 92 h 149"/>
                <a:gd name="T36" fmla="*/ 31 w 136"/>
                <a:gd name="T37" fmla="*/ 113 h 149"/>
                <a:gd name="T38" fmla="*/ 15 w 136"/>
                <a:gd name="T39" fmla="*/ 131 h 149"/>
                <a:gd name="T40" fmla="*/ 3 w 136"/>
                <a:gd name="T41" fmla="*/ 143 h 149"/>
                <a:gd name="T42" fmla="*/ 0 w 136"/>
                <a:gd name="T43" fmla="*/ 148 h 1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6" h="149">
                  <a:moveTo>
                    <a:pt x="0" y="147"/>
                  </a:moveTo>
                  <a:lnTo>
                    <a:pt x="11" y="113"/>
                  </a:lnTo>
                  <a:lnTo>
                    <a:pt x="24" y="88"/>
                  </a:lnTo>
                  <a:lnTo>
                    <a:pt x="38" y="67"/>
                  </a:lnTo>
                  <a:lnTo>
                    <a:pt x="52" y="51"/>
                  </a:lnTo>
                  <a:lnTo>
                    <a:pt x="66" y="39"/>
                  </a:lnTo>
                  <a:lnTo>
                    <a:pt x="80" y="30"/>
                  </a:lnTo>
                  <a:lnTo>
                    <a:pt x="92" y="23"/>
                  </a:lnTo>
                  <a:lnTo>
                    <a:pt x="105" y="17"/>
                  </a:lnTo>
                  <a:lnTo>
                    <a:pt x="116" y="12"/>
                  </a:lnTo>
                  <a:lnTo>
                    <a:pt x="126" y="6"/>
                  </a:lnTo>
                  <a:lnTo>
                    <a:pt x="135" y="0"/>
                  </a:lnTo>
                  <a:lnTo>
                    <a:pt x="133" y="1"/>
                  </a:lnTo>
                  <a:lnTo>
                    <a:pt x="125" y="11"/>
                  </a:lnTo>
                  <a:lnTo>
                    <a:pt x="111" y="26"/>
                  </a:lnTo>
                  <a:lnTo>
                    <a:pt x="92" y="47"/>
                  </a:lnTo>
                  <a:lnTo>
                    <a:pt x="72" y="69"/>
                  </a:lnTo>
                  <a:lnTo>
                    <a:pt x="50" y="92"/>
                  </a:lnTo>
                  <a:lnTo>
                    <a:pt x="31" y="113"/>
                  </a:lnTo>
                  <a:lnTo>
                    <a:pt x="15" y="131"/>
                  </a:lnTo>
                  <a:lnTo>
                    <a:pt x="3" y="143"/>
                  </a:lnTo>
                  <a:lnTo>
                    <a:pt x="0" y="148"/>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6149" name="Rectangle 86"/>
          <p:cNvSpPr>
            <a:spLocks noChangeArrowheads="1"/>
          </p:cNvSpPr>
          <p:nvPr/>
        </p:nvSpPr>
        <p:spPr bwMode="auto">
          <a:xfrm>
            <a:off x="533400" y="1901825"/>
            <a:ext cx="8077200" cy="422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50000"/>
              </a:spcBef>
              <a:buClr>
                <a:schemeClr val="tx2"/>
              </a:buClr>
              <a:buSzPct val="80000"/>
              <a:buFont typeface="Wingdings" pitchFamily="2" charset="2"/>
              <a:buChar char="n"/>
              <a:defRPr sz="2400" b="1">
                <a:solidFill>
                  <a:schemeClr val="tx1"/>
                </a:solidFill>
                <a:latin typeface="Arial"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en-US" altLang="en-US" dirty="0"/>
          </a:p>
          <a:p>
            <a:pPr marL="457200" indent="-457200" eaLnBrk="1" hangingPunct="1">
              <a:buFont typeface="+mj-lt"/>
              <a:buAutoNum type="arabicPeriod"/>
            </a:pPr>
            <a:r>
              <a:rPr lang="en-US" altLang="en-US" dirty="0"/>
              <a:t>Use </a:t>
            </a:r>
            <a:r>
              <a:rPr lang="en-US" altLang="en-US" dirty="0" err="1" smtClean="0"/>
              <a:t>LayoutL</a:t>
            </a:r>
            <a:r>
              <a:rPr lang="en-US" altLang="en-US" dirty="0" smtClean="0"/>
              <a:t> </a:t>
            </a:r>
            <a:r>
              <a:rPr lang="en-US" altLang="en-US" dirty="0"/>
              <a:t>to place transistors in a layout</a:t>
            </a:r>
          </a:p>
          <a:p>
            <a:pPr marL="457200" indent="-457200" eaLnBrk="1" hangingPunct="1">
              <a:buFont typeface="+mj-lt"/>
              <a:buAutoNum type="arabicPeriod"/>
            </a:pPr>
            <a:r>
              <a:rPr lang="en-US" altLang="en-US" dirty="0">
                <a:solidFill>
                  <a:srgbClr val="FF0000"/>
                </a:solidFill>
              </a:rPr>
              <a:t>Construct a simple layout, step by step</a:t>
            </a:r>
          </a:p>
          <a:p>
            <a:pPr marL="457200" indent="-457200" eaLnBrk="1" hangingPunct="1">
              <a:buFont typeface="+mj-lt"/>
              <a:buAutoNum type="arabicPeriod"/>
            </a:pPr>
            <a:r>
              <a:rPr lang="en-US" altLang="en-US" dirty="0"/>
              <a:t>Use the DRC checking tool</a:t>
            </a:r>
          </a:p>
          <a:p>
            <a:pPr marL="457200" indent="-457200" eaLnBrk="1" hangingPunct="1">
              <a:buFont typeface="+mj-lt"/>
              <a:buAutoNum type="arabicPeriod"/>
            </a:pPr>
            <a:r>
              <a:rPr lang="en-US" altLang="en-US" dirty="0" smtClean="0"/>
              <a:t>Search and explain errors</a:t>
            </a:r>
            <a:endParaRPr lang="en-US" altLang="en-US" dirty="0"/>
          </a:p>
        </p:txBody>
      </p:sp>
    </p:spTree>
    <p:extLst>
      <p:ext uri="{BB962C8B-B14F-4D97-AF65-F5344CB8AC3E}">
        <p14:creationId xmlns:p14="http://schemas.microsoft.com/office/powerpoint/2010/main" val="27187757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indent="0" eaLnBrk="1" hangingPunct="1"/>
            <a:r>
              <a:rPr lang="en-GB" altLang="en-US" smtClean="0"/>
              <a:t>Back to manual layout</a:t>
            </a:r>
          </a:p>
        </p:txBody>
      </p:sp>
      <p:sp>
        <p:nvSpPr>
          <p:cNvPr id="20483" name="Rectangle 3"/>
          <p:cNvSpPr>
            <a:spLocks noGrp="1" noChangeArrowheads="1"/>
          </p:cNvSpPr>
          <p:nvPr>
            <p:ph type="body" idx="1"/>
          </p:nvPr>
        </p:nvSpPr>
        <p:spPr/>
        <p:txBody>
          <a:bodyPr/>
          <a:lstStyle/>
          <a:p>
            <a:pPr eaLnBrk="1" hangingPunct="1">
              <a:lnSpc>
                <a:spcPct val="90000"/>
              </a:lnSpc>
            </a:pPr>
            <a:r>
              <a:rPr lang="en-GB" altLang="en-US" smtClean="0"/>
              <a:t>Now we have used LayoutL to create the transistors, we will do the rest manually. </a:t>
            </a:r>
          </a:p>
          <a:p>
            <a:pPr eaLnBrk="1" hangingPunct="1">
              <a:lnSpc>
                <a:spcPct val="90000"/>
              </a:lnSpc>
            </a:pPr>
            <a:r>
              <a:rPr lang="en-GB" altLang="en-US" smtClean="0"/>
              <a:t>Stop LayoutL by saving the layout, then closing it and opening from Library Manager</a:t>
            </a:r>
          </a:p>
          <a:p>
            <a:pPr eaLnBrk="1" hangingPunct="1">
              <a:lnSpc>
                <a:spcPct val="90000"/>
              </a:lnSpc>
            </a:pPr>
            <a:endParaRPr lang="en-GB" altLang="en-US" smtClean="0"/>
          </a:p>
          <a:p>
            <a:pPr eaLnBrk="1" hangingPunct="1">
              <a:lnSpc>
                <a:spcPct val="90000"/>
              </a:lnSpc>
            </a:pPr>
            <a:endParaRPr lang="en-GB" altLang="en-US" smtClean="0"/>
          </a:p>
          <a:p>
            <a:pPr eaLnBrk="1" hangingPunct="1">
              <a:lnSpc>
                <a:spcPct val="90000"/>
              </a:lnSpc>
            </a:pPr>
            <a:endParaRPr lang="en-GB" altLang="en-US" smtClean="0"/>
          </a:p>
          <a:p>
            <a:pPr eaLnBrk="1" hangingPunct="1">
              <a:lnSpc>
                <a:spcPct val="90000"/>
              </a:lnSpc>
            </a:pPr>
            <a:r>
              <a:rPr lang="en-GB" altLang="en-US" smtClean="0"/>
              <a:t>In the case of an inverter, it is probably just as easy to create the transistors manually. </a:t>
            </a:r>
          </a:p>
          <a:p>
            <a:pPr eaLnBrk="1" hangingPunct="1">
              <a:lnSpc>
                <a:spcPct val="90000"/>
              </a:lnSpc>
            </a:pPr>
            <a:r>
              <a:rPr lang="en-GB" altLang="en-US" smtClean="0"/>
              <a:t>LayoutL is useful for large schematics</a:t>
            </a:r>
          </a:p>
        </p:txBody>
      </p:sp>
      <p:pic>
        <p:nvPicPr>
          <p:cNvPr id="2048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9950" y="3009900"/>
            <a:ext cx="76200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smtClean="0"/>
              <a:t>Custom Design Flow </a:t>
            </a:r>
          </a:p>
        </p:txBody>
      </p:sp>
      <p:sp>
        <p:nvSpPr>
          <p:cNvPr id="4" name="Rectangle 3"/>
          <p:cNvSpPr/>
          <p:nvPr/>
        </p:nvSpPr>
        <p:spPr bwMode="auto">
          <a:xfrm>
            <a:off x="1614488" y="1692275"/>
            <a:ext cx="2209800" cy="381000"/>
          </a:xfrm>
          <a:prstGeom prst="rect">
            <a:avLst/>
          </a:prstGeom>
          <a:solidFill>
            <a:schemeClr val="accent1"/>
          </a:solidFill>
          <a:ln w="25400">
            <a:solidFill>
              <a:srgbClr val="956F00"/>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eaLnBrk="1" hangingPunct="1">
              <a:defRPr/>
            </a:pPr>
            <a:r>
              <a:rPr lang="en-US" sz="1800" dirty="0">
                <a:solidFill>
                  <a:schemeClr val="accent1">
                    <a:lumMod val="25000"/>
                  </a:schemeClr>
                </a:solidFill>
              </a:rPr>
              <a:t>Specification</a:t>
            </a:r>
          </a:p>
        </p:txBody>
      </p:sp>
      <p:sp>
        <p:nvSpPr>
          <p:cNvPr id="5" name="Rectangle 4"/>
          <p:cNvSpPr/>
          <p:nvPr/>
        </p:nvSpPr>
        <p:spPr bwMode="auto">
          <a:xfrm>
            <a:off x="1614488" y="2301875"/>
            <a:ext cx="2209800" cy="381000"/>
          </a:xfrm>
          <a:prstGeom prst="rect">
            <a:avLst/>
          </a:prstGeom>
          <a:solidFill>
            <a:schemeClr val="accent1">
              <a:lumMod val="40000"/>
              <a:lumOff val="60000"/>
            </a:schemeClr>
          </a:solidFill>
          <a:ln/>
          <a:effectLst/>
        </p:spPr>
        <p:style>
          <a:lnRef idx="1">
            <a:schemeClr val="accent5"/>
          </a:lnRef>
          <a:fillRef idx="3">
            <a:schemeClr val="accent5"/>
          </a:fillRef>
          <a:effectRef idx="2">
            <a:schemeClr val="accent5"/>
          </a:effectRef>
          <a:fontRef idx="minor">
            <a:schemeClr val="lt1"/>
          </a:fontRef>
        </p:style>
        <p:txBody>
          <a:bodyPr anchor="ctr"/>
          <a:lstStyle/>
          <a:p>
            <a:pPr algn="ctr" eaLnBrk="1" hangingPunct="1">
              <a:defRPr/>
            </a:pPr>
            <a:r>
              <a:rPr lang="en-US" sz="1800" dirty="0">
                <a:solidFill>
                  <a:schemeClr val="tx2"/>
                </a:solidFill>
              </a:rPr>
              <a:t>Schematic design</a:t>
            </a:r>
          </a:p>
        </p:txBody>
      </p:sp>
      <p:sp>
        <p:nvSpPr>
          <p:cNvPr id="9" name="Rectangle 8"/>
          <p:cNvSpPr/>
          <p:nvPr/>
        </p:nvSpPr>
        <p:spPr bwMode="auto">
          <a:xfrm>
            <a:off x="1614488" y="2911475"/>
            <a:ext cx="2209800" cy="381000"/>
          </a:xfrm>
          <a:prstGeom prst="rect">
            <a:avLst/>
          </a:prstGeom>
          <a:solidFill>
            <a:schemeClr val="accent1">
              <a:lumMod val="40000"/>
              <a:lumOff val="60000"/>
            </a:schemeClr>
          </a:solidFill>
          <a:ln/>
          <a:effectLst/>
        </p:spPr>
        <p:style>
          <a:lnRef idx="1">
            <a:schemeClr val="accent5"/>
          </a:lnRef>
          <a:fillRef idx="3">
            <a:schemeClr val="accent5"/>
          </a:fillRef>
          <a:effectRef idx="2">
            <a:schemeClr val="accent5"/>
          </a:effectRef>
          <a:fontRef idx="minor">
            <a:schemeClr val="lt1"/>
          </a:fontRef>
        </p:style>
        <p:txBody>
          <a:bodyPr anchor="ctr"/>
          <a:lstStyle/>
          <a:p>
            <a:pPr algn="ctr" eaLnBrk="1" hangingPunct="1">
              <a:defRPr/>
            </a:pPr>
            <a:r>
              <a:rPr lang="en-US" sz="1800" dirty="0">
                <a:solidFill>
                  <a:schemeClr val="tx2"/>
                </a:solidFill>
              </a:rPr>
              <a:t>Simulation</a:t>
            </a:r>
          </a:p>
        </p:txBody>
      </p:sp>
      <p:sp>
        <p:nvSpPr>
          <p:cNvPr id="10" name="Flowchart: Decision 9"/>
          <p:cNvSpPr/>
          <p:nvPr/>
        </p:nvSpPr>
        <p:spPr bwMode="auto">
          <a:xfrm>
            <a:off x="1538288" y="3540125"/>
            <a:ext cx="2362200" cy="1143000"/>
          </a:xfrm>
          <a:prstGeom prst="flowChartDecision">
            <a:avLst/>
          </a:prstGeom>
          <a:solidFill>
            <a:schemeClr val="accent1"/>
          </a:solidFill>
          <a:ln w="25400">
            <a:solidFill>
              <a:srgbClr val="956F00"/>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eaLnBrk="1" hangingPunct="1">
              <a:defRPr/>
            </a:pPr>
            <a:r>
              <a:rPr lang="en-US" sz="1800" dirty="0">
                <a:solidFill>
                  <a:schemeClr val="tx2"/>
                </a:solidFill>
              </a:rPr>
              <a:t>Meets the spec?</a:t>
            </a:r>
          </a:p>
        </p:txBody>
      </p:sp>
      <p:cxnSp>
        <p:nvCxnSpPr>
          <p:cNvPr id="12" name="Straight Arrow Connector 11"/>
          <p:cNvCxnSpPr>
            <a:stCxn id="4" idx="2"/>
            <a:endCxn id="5" idx="0"/>
          </p:cNvCxnSpPr>
          <p:nvPr/>
        </p:nvCxnSpPr>
        <p:spPr bwMode="auto">
          <a:xfrm rot="5400000">
            <a:off x="2605088" y="2187575"/>
            <a:ext cx="228600" cy="31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2"/>
            <a:endCxn id="9" idx="0"/>
          </p:cNvCxnSpPr>
          <p:nvPr/>
        </p:nvCxnSpPr>
        <p:spPr bwMode="auto">
          <a:xfrm rot="5400000">
            <a:off x="2605088" y="2797175"/>
            <a:ext cx="228600" cy="31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2"/>
            <a:endCxn id="10" idx="0"/>
          </p:cNvCxnSpPr>
          <p:nvPr/>
        </p:nvCxnSpPr>
        <p:spPr bwMode="auto">
          <a:xfrm rot="5400000">
            <a:off x="2595563" y="3416300"/>
            <a:ext cx="247650" cy="31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466" name="TextBox 19"/>
          <p:cNvSpPr txBox="1">
            <a:spLocks noChangeArrowheads="1"/>
          </p:cNvSpPr>
          <p:nvPr/>
        </p:nvSpPr>
        <p:spPr bwMode="auto">
          <a:xfrm>
            <a:off x="2805113" y="4587875"/>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itchFamily="34" charset="0"/>
                <a:cs typeface="Arial" pitchFamily="34" charset="0"/>
              </a:defRPr>
            </a:lvl1pPr>
            <a:lvl2pPr marL="742950" indent="-285750">
              <a:defRPr sz="1600">
                <a:solidFill>
                  <a:schemeClr val="tx1"/>
                </a:solidFill>
                <a:latin typeface="Arial" pitchFamily="34" charset="0"/>
                <a:cs typeface="Arial" pitchFamily="34" charset="0"/>
              </a:defRPr>
            </a:lvl2pPr>
            <a:lvl3pPr marL="1143000" indent="-228600">
              <a:defRPr sz="1600">
                <a:solidFill>
                  <a:schemeClr val="tx1"/>
                </a:solidFill>
                <a:latin typeface="Arial" pitchFamily="34" charset="0"/>
                <a:cs typeface="Arial" pitchFamily="34" charset="0"/>
              </a:defRPr>
            </a:lvl3pPr>
            <a:lvl4pPr marL="1600200" indent="-228600">
              <a:defRPr sz="1600">
                <a:solidFill>
                  <a:schemeClr val="tx1"/>
                </a:solidFill>
                <a:latin typeface="Arial" pitchFamily="34" charset="0"/>
                <a:cs typeface="Arial" pitchFamily="34" charset="0"/>
              </a:defRPr>
            </a:lvl4pPr>
            <a:lvl5pPr marL="2057400" indent="-228600">
              <a:defRPr sz="1600">
                <a:solidFill>
                  <a:schemeClr val="tx1"/>
                </a:solidFill>
                <a:latin typeface="Arial" pitchFamily="34" charset="0"/>
                <a:cs typeface="Arial" pitchFamily="34" charset="0"/>
              </a:defRPr>
            </a:lvl5pPr>
            <a:lvl6pPr marL="2514600" indent="-228600" algn="r"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algn="r"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algn="r"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algn="r"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defRPr/>
            </a:pPr>
            <a:r>
              <a:rPr lang="en-US" sz="1800" smtClean="0">
                <a:solidFill>
                  <a:schemeClr val="accent1">
                    <a:lumMod val="25000"/>
                  </a:schemeClr>
                </a:solidFill>
              </a:rPr>
              <a:t>yes</a:t>
            </a:r>
          </a:p>
        </p:txBody>
      </p:sp>
      <p:cxnSp>
        <p:nvCxnSpPr>
          <p:cNvPr id="23" name="Straight Connector 22"/>
          <p:cNvCxnSpPr/>
          <p:nvPr/>
        </p:nvCxnSpPr>
        <p:spPr bwMode="auto">
          <a:xfrm rot="5400000" flipH="1" flipV="1">
            <a:off x="272257" y="3299619"/>
            <a:ext cx="161925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468" name="TextBox 24"/>
          <p:cNvSpPr txBox="1">
            <a:spLocks noChangeArrowheads="1"/>
          </p:cNvSpPr>
          <p:nvPr/>
        </p:nvSpPr>
        <p:spPr bwMode="auto">
          <a:xfrm>
            <a:off x="1281113" y="3589338"/>
            <a:ext cx="53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itchFamily="34" charset="0"/>
                <a:cs typeface="Arial" pitchFamily="34" charset="0"/>
              </a:defRPr>
            </a:lvl1pPr>
            <a:lvl2pPr marL="742950" indent="-285750">
              <a:defRPr sz="1600">
                <a:solidFill>
                  <a:schemeClr val="tx1"/>
                </a:solidFill>
                <a:latin typeface="Arial" pitchFamily="34" charset="0"/>
                <a:cs typeface="Arial" pitchFamily="34" charset="0"/>
              </a:defRPr>
            </a:lvl2pPr>
            <a:lvl3pPr marL="1143000" indent="-228600">
              <a:defRPr sz="1600">
                <a:solidFill>
                  <a:schemeClr val="tx1"/>
                </a:solidFill>
                <a:latin typeface="Arial" pitchFamily="34" charset="0"/>
                <a:cs typeface="Arial" pitchFamily="34" charset="0"/>
              </a:defRPr>
            </a:lvl3pPr>
            <a:lvl4pPr marL="1600200" indent="-228600">
              <a:defRPr sz="1600">
                <a:solidFill>
                  <a:schemeClr val="tx1"/>
                </a:solidFill>
                <a:latin typeface="Arial" pitchFamily="34" charset="0"/>
                <a:cs typeface="Arial" pitchFamily="34" charset="0"/>
              </a:defRPr>
            </a:lvl4pPr>
            <a:lvl5pPr marL="2057400" indent="-228600">
              <a:defRPr sz="1600">
                <a:solidFill>
                  <a:schemeClr val="tx1"/>
                </a:solidFill>
                <a:latin typeface="Arial" pitchFamily="34" charset="0"/>
                <a:cs typeface="Arial" pitchFamily="34" charset="0"/>
              </a:defRPr>
            </a:lvl5pPr>
            <a:lvl6pPr marL="2514600" indent="-228600" algn="r"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algn="r"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algn="r"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algn="r"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defRPr/>
            </a:pPr>
            <a:r>
              <a:rPr lang="en-US" sz="1800" smtClean="0">
                <a:solidFill>
                  <a:schemeClr val="accent1">
                    <a:lumMod val="25000"/>
                  </a:schemeClr>
                </a:solidFill>
              </a:rPr>
              <a:t>no</a:t>
            </a:r>
          </a:p>
        </p:txBody>
      </p:sp>
      <p:sp>
        <p:nvSpPr>
          <p:cNvPr id="27" name="Rectangle 26"/>
          <p:cNvSpPr/>
          <p:nvPr/>
        </p:nvSpPr>
        <p:spPr bwMode="auto">
          <a:xfrm>
            <a:off x="5527675" y="977900"/>
            <a:ext cx="2209800" cy="292100"/>
          </a:xfrm>
          <a:prstGeom prst="rect">
            <a:avLst/>
          </a:prstGeom>
          <a:solidFill>
            <a:schemeClr val="accent1">
              <a:lumMod val="40000"/>
              <a:lumOff val="60000"/>
            </a:schemeClr>
          </a:solidFill>
          <a:ln/>
          <a:effectLst/>
        </p:spPr>
        <p:style>
          <a:lnRef idx="1">
            <a:schemeClr val="accent5"/>
          </a:lnRef>
          <a:fillRef idx="3">
            <a:schemeClr val="accent5"/>
          </a:fillRef>
          <a:effectRef idx="2">
            <a:schemeClr val="accent5"/>
          </a:effectRef>
          <a:fontRef idx="minor">
            <a:schemeClr val="lt1"/>
          </a:fontRef>
        </p:style>
        <p:txBody>
          <a:bodyPr anchor="ctr"/>
          <a:lstStyle/>
          <a:p>
            <a:pPr algn="ctr" eaLnBrk="1" hangingPunct="1">
              <a:defRPr/>
            </a:pPr>
            <a:r>
              <a:rPr lang="en-US" sz="1800" dirty="0">
                <a:solidFill>
                  <a:srgbClr val="FF0000"/>
                </a:solidFill>
              </a:rPr>
              <a:t>Layout design</a:t>
            </a:r>
          </a:p>
        </p:txBody>
      </p:sp>
      <p:sp>
        <p:nvSpPr>
          <p:cNvPr id="28" name="Flowchart: Decision 27"/>
          <p:cNvSpPr/>
          <p:nvPr/>
        </p:nvSpPr>
        <p:spPr bwMode="auto">
          <a:xfrm>
            <a:off x="5984875" y="1871663"/>
            <a:ext cx="1295400" cy="533400"/>
          </a:xfrm>
          <a:prstGeom prst="flowChartDecision">
            <a:avLst/>
          </a:prstGeom>
          <a:solidFill>
            <a:schemeClr val="accent1"/>
          </a:solidFill>
          <a:ln w="25400">
            <a:solidFill>
              <a:srgbClr val="956F00"/>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eaLnBrk="1" hangingPunct="1">
              <a:defRPr/>
            </a:pPr>
            <a:r>
              <a:rPr lang="en-US" sz="1600" dirty="0">
                <a:solidFill>
                  <a:srgbClr val="FF0000"/>
                </a:solidFill>
              </a:rPr>
              <a:t>DRC</a:t>
            </a:r>
          </a:p>
        </p:txBody>
      </p:sp>
      <p:sp>
        <p:nvSpPr>
          <p:cNvPr id="37" name="Flowchart: Decision 36"/>
          <p:cNvSpPr/>
          <p:nvPr/>
        </p:nvSpPr>
        <p:spPr bwMode="auto">
          <a:xfrm>
            <a:off x="5984875" y="3017838"/>
            <a:ext cx="1295400" cy="533400"/>
          </a:xfrm>
          <a:prstGeom prst="flowChartDecision">
            <a:avLst/>
          </a:prstGeom>
          <a:solidFill>
            <a:schemeClr val="accent1"/>
          </a:solidFill>
          <a:ln w="25400">
            <a:solidFill>
              <a:srgbClr val="956F00"/>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eaLnBrk="1" hangingPunct="1">
              <a:defRPr/>
            </a:pPr>
            <a:r>
              <a:rPr lang="en-US" sz="1800" dirty="0">
                <a:solidFill>
                  <a:schemeClr val="accent1">
                    <a:lumMod val="25000"/>
                  </a:schemeClr>
                </a:solidFill>
              </a:rPr>
              <a:t>LVS</a:t>
            </a:r>
          </a:p>
        </p:txBody>
      </p:sp>
      <p:sp>
        <p:nvSpPr>
          <p:cNvPr id="38" name="Rectangle 37"/>
          <p:cNvSpPr/>
          <p:nvPr/>
        </p:nvSpPr>
        <p:spPr bwMode="auto">
          <a:xfrm>
            <a:off x="5527675" y="3735388"/>
            <a:ext cx="2209800" cy="228600"/>
          </a:xfrm>
          <a:prstGeom prst="rect">
            <a:avLst/>
          </a:prstGeom>
          <a:solidFill>
            <a:schemeClr val="accent1">
              <a:lumMod val="40000"/>
              <a:lumOff val="60000"/>
            </a:schemeClr>
          </a:solidFill>
          <a:ln/>
          <a:effectLst/>
        </p:spPr>
        <p:style>
          <a:lnRef idx="1">
            <a:schemeClr val="accent5"/>
          </a:lnRef>
          <a:fillRef idx="3">
            <a:schemeClr val="accent5"/>
          </a:fillRef>
          <a:effectRef idx="2">
            <a:schemeClr val="accent5"/>
          </a:effectRef>
          <a:fontRef idx="minor">
            <a:schemeClr val="lt1"/>
          </a:fontRef>
        </p:style>
        <p:txBody>
          <a:bodyPr anchor="ctr"/>
          <a:lstStyle/>
          <a:p>
            <a:pPr algn="ctr" eaLnBrk="1" hangingPunct="1">
              <a:defRPr/>
            </a:pPr>
            <a:r>
              <a:rPr lang="en-US" sz="1800" dirty="0">
                <a:solidFill>
                  <a:schemeClr val="accent1">
                    <a:lumMod val="25000"/>
                  </a:schemeClr>
                </a:solidFill>
              </a:rPr>
              <a:t>Parasitic Extraction</a:t>
            </a:r>
          </a:p>
        </p:txBody>
      </p:sp>
      <p:cxnSp>
        <p:nvCxnSpPr>
          <p:cNvPr id="40" name="Straight Arrow Connector 39"/>
          <p:cNvCxnSpPr>
            <a:stCxn id="27" idx="2"/>
            <a:endCxn id="43" idx="0"/>
          </p:cNvCxnSpPr>
          <p:nvPr/>
        </p:nvCxnSpPr>
        <p:spPr bwMode="auto">
          <a:xfrm>
            <a:off x="6632575" y="1270000"/>
            <a:ext cx="0" cy="1587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p:cNvCxnSpPr>
            <a:stCxn id="39" idx="2"/>
            <a:endCxn id="37" idx="0"/>
          </p:cNvCxnSpPr>
          <p:nvPr/>
        </p:nvCxnSpPr>
        <p:spPr bwMode="auto">
          <a:xfrm flipH="1">
            <a:off x="6632575" y="2941638"/>
            <a:ext cx="1588" cy="76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p:cNvCxnSpPr>
            <a:stCxn id="37" idx="2"/>
            <a:endCxn id="38" idx="0"/>
          </p:cNvCxnSpPr>
          <p:nvPr/>
        </p:nvCxnSpPr>
        <p:spPr bwMode="auto">
          <a:xfrm rot="5400000">
            <a:off x="6541294" y="3644106"/>
            <a:ext cx="184150" cy="15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1" name="Rectangle 50"/>
          <p:cNvSpPr/>
          <p:nvPr/>
        </p:nvSpPr>
        <p:spPr bwMode="auto">
          <a:xfrm>
            <a:off x="5527675" y="4137025"/>
            <a:ext cx="2209800" cy="228600"/>
          </a:xfrm>
          <a:prstGeom prst="rect">
            <a:avLst/>
          </a:prstGeom>
          <a:solidFill>
            <a:schemeClr val="accent1">
              <a:lumMod val="40000"/>
              <a:lumOff val="60000"/>
            </a:schemeClr>
          </a:solidFill>
          <a:ln/>
          <a:effectLst/>
        </p:spPr>
        <p:style>
          <a:lnRef idx="1">
            <a:schemeClr val="accent5"/>
          </a:lnRef>
          <a:fillRef idx="3">
            <a:schemeClr val="accent5"/>
          </a:fillRef>
          <a:effectRef idx="2">
            <a:schemeClr val="accent5"/>
          </a:effectRef>
          <a:fontRef idx="minor">
            <a:schemeClr val="lt1"/>
          </a:fontRef>
        </p:style>
        <p:txBody>
          <a:bodyPr anchor="ctr"/>
          <a:lstStyle/>
          <a:p>
            <a:pPr algn="ctr" eaLnBrk="1" hangingPunct="1">
              <a:defRPr/>
            </a:pPr>
            <a:r>
              <a:rPr lang="en-US" sz="1800" dirty="0">
                <a:solidFill>
                  <a:schemeClr val="accent1">
                    <a:lumMod val="25000"/>
                  </a:schemeClr>
                </a:solidFill>
              </a:rPr>
              <a:t>Simulation</a:t>
            </a:r>
          </a:p>
        </p:txBody>
      </p:sp>
      <p:sp>
        <p:nvSpPr>
          <p:cNvPr id="52" name="Flowchart: Decision 51"/>
          <p:cNvSpPr/>
          <p:nvPr/>
        </p:nvSpPr>
        <p:spPr bwMode="auto">
          <a:xfrm>
            <a:off x="5527675" y="4510088"/>
            <a:ext cx="2209800" cy="838200"/>
          </a:xfrm>
          <a:prstGeom prst="flowChartDecision">
            <a:avLst/>
          </a:prstGeom>
          <a:solidFill>
            <a:schemeClr val="accent1"/>
          </a:solidFill>
          <a:ln w="25400">
            <a:solidFill>
              <a:srgbClr val="956F00"/>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eaLnBrk="1" hangingPunct="1">
              <a:defRPr/>
            </a:pPr>
            <a:r>
              <a:rPr lang="en-US" sz="1400" dirty="0">
                <a:solidFill>
                  <a:schemeClr val="accent1">
                    <a:lumMod val="25000"/>
                  </a:schemeClr>
                </a:solidFill>
              </a:rPr>
              <a:t>Meets the spec?</a:t>
            </a:r>
          </a:p>
        </p:txBody>
      </p:sp>
      <p:sp>
        <p:nvSpPr>
          <p:cNvPr id="57" name="Rectangle 56"/>
          <p:cNvSpPr/>
          <p:nvPr/>
        </p:nvSpPr>
        <p:spPr bwMode="auto">
          <a:xfrm>
            <a:off x="5527675" y="5576888"/>
            <a:ext cx="2209800" cy="381000"/>
          </a:xfrm>
          <a:prstGeom prst="rect">
            <a:avLst/>
          </a:prstGeom>
          <a:solidFill>
            <a:schemeClr val="accent1"/>
          </a:solidFill>
          <a:ln w="25400">
            <a:solidFill>
              <a:srgbClr val="956F00"/>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eaLnBrk="1" hangingPunct="1">
              <a:defRPr/>
            </a:pPr>
            <a:r>
              <a:rPr lang="en-US" sz="1800" dirty="0">
                <a:solidFill>
                  <a:schemeClr val="accent1">
                    <a:lumMod val="25000"/>
                  </a:schemeClr>
                </a:solidFill>
              </a:rPr>
              <a:t>Completed design</a:t>
            </a:r>
          </a:p>
        </p:txBody>
      </p:sp>
      <p:cxnSp>
        <p:nvCxnSpPr>
          <p:cNvPr id="62" name="Straight Arrow Connector 61"/>
          <p:cNvCxnSpPr>
            <a:stCxn id="38" idx="2"/>
            <a:endCxn id="51" idx="0"/>
          </p:cNvCxnSpPr>
          <p:nvPr/>
        </p:nvCxnSpPr>
        <p:spPr bwMode="auto">
          <a:xfrm rot="5400000">
            <a:off x="6546850" y="4051300"/>
            <a:ext cx="173038" cy="15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6" name="Straight Arrow Connector 65"/>
          <p:cNvCxnSpPr>
            <a:stCxn id="51" idx="2"/>
            <a:endCxn id="52" idx="0"/>
          </p:cNvCxnSpPr>
          <p:nvPr/>
        </p:nvCxnSpPr>
        <p:spPr bwMode="auto">
          <a:xfrm rot="5400000">
            <a:off x="6561138" y="4438650"/>
            <a:ext cx="144462" cy="15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8" name="Straight Arrow Connector 67"/>
          <p:cNvCxnSpPr>
            <a:stCxn id="52" idx="2"/>
            <a:endCxn id="57" idx="0"/>
          </p:cNvCxnSpPr>
          <p:nvPr/>
        </p:nvCxnSpPr>
        <p:spPr bwMode="auto">
          <a:xfrm rot="5400000">
            <a:off x="6519069" y="5463381"/>
            <a:ext cx="228600" cy="15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1" name="Straight Connector 70"/>
          <p:cNvCxnSpPr>
            <a:stCxn id="28" idx="1"/>
          </p:cNvCxnSpPr>
          <p:nvPr/>
        </p:nvCxnSpPr>
        <p:spPr bwMode="auto">
          <a:xfrm rot="10800000" flipV="1">
            <a:off x="5157788" y="2147888"/>
            <a:ext cx="827087" cy="0"/>
          </a:xfrm>
          <a:prstGeom prst="line">
            <a:avLst/>
          </a:prstGeom>
          <a:ln>
            <a:tailEnd type="triangle"/>
          </a:ln>
        </p:spPr>
        <p:style>
          <a:lnRef idx="1">
            <a:schemeClr val="dk1"/>
          </a:lnRef>
          <a:fillRef idx="0">
            <a:schemeClr val="dk1"/>
          </a:fillRef>
          <a:effectRef idx="0">
            <a:schemeClr val="dk1"/>
          </a:effectRef>
          <a:fontRef idx="minor">
            <a:schemeClr val="tx1"/>
          </a:fontRef>
        </p:style>
      </p:cxnSp>
      <p:cxnSp>
        <p:nvCxnSpPr>
          <p:cNvPr id="73" name="Straight Connector 72"/>
          <p:cNvCxnSpPr>
            <a:stCxn id="37" idx="1"/>
          </p:cNvCxnSpPr>
          <p:nvPr/>
        </p:nvCxnSpPr>
        <p:spPr bwMode="auto">
          <a:xfrm rot="10800000">
            <a:off x="5167313" y="3284538"/>
            <a:ext cx="817562" cy="0"/>
          </a:xfrm>
          <a:prstGeom prst="line">
            <a:avLst/>
          </a:prstGeom>
          <a:ln>
            <a:tailEnd type="triangle"/>
          </a:ln>
        </p:spPr>
        <p:style>
          <a:lnRef idx="1">
            <a:schemeClr val="dk1"/>
          </a:lnRef>
          <a:fillRef idx="0">
            <a:schemeClr val="dk1"/>
          </a:fillRef>
          <a:effectRef idx="0">
            <a:schemeClr val="dk1"/>
          </a:effectRef>
          <a:fontRef idx="minor">
            <a:schemeClr val="tx1"/>
          </a:fontRef>
        </p:style>
      </p:cxnSp>
      <p:sp>
        <p:nvSpPr>
          <p:cNvPr id="19484" name="TextBox 80"/>
          <p:cNvSpPr txBox="1">
            <a:spLocks noChangeArrowheads="1"/>
          </p:cNvSpPr>
          <p:nvPr/>
        </p:nvSpPr>
        <p:spPr bwMode="auto">
          <a:xfrm>
            <a:off x="5167313" y="4524375"/>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itchFamily="34" charset="0"/>
                <a:cs typeface="Arial" pitchFamily="34" charset="0"/>
              </a:defRPr>
            </a:lvl1pPr>
            <a:lvl2pPr marL="742950" indent="-285750">
              <a:defRPr sz="1600">
                <a:solidFill>
                  <a:schemeClr val="tx1"/>
                </a:solidFill>
                <a:latin typeface="Arial" pitchFamily="34" charset="0"/>
                <a:cs typeface="Arial" pitchFamily="34" charset="0"/>
              </a:defRPr>
            </a:lvl2pPr>
            <a:lvl3pPr marL="1143000" indent="-228600">
              <a:defRPr sz="1600">
                <a:solidFill>
                  <a:schemeClr val="tx1"/>
                </a:solidFill>
                <a:latin typeface="Arial" pitchFamily="34" charset="0"/>
                <a:cs typeface="Arial" pitchFamily="34" charset="0"/>
              </a:defRPr>
            </a:lvl3pPr>
            <a:lvl4pPr marL="1600200" indent="-228600">
              <a:defRPr sz="1600">
                <a:solidFill>
                  <a:schemeClr val="tx1"/>
                </a:solidFill>
                <a:latin typeface="Arial" pitchFamily="34" charset="0"/>
                <a:cs typeface="Arial" pitchFamily="34" charset="0"/>
              </a:defRPr>
            </a:lvl4pPr>
            <a:lvl5pPr marL="2057400" indent="-228600">
              <a:defRPr sz="1600">
                <a:solidFill>
                  <a:schemeClr val="tx1"/>
                </a:solidFill>
                <a:latin typeface="Arial" pitchFamily="34" charset="0"/>
                <a:cs typeface="Arial" pitchFamily="34" charset="0"/>
              </a:defRPr>
            </a:lvl5pPr>
            <a:lvl6pPr marL="2514600" indent="-228600" algn="r"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algn="r"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algn="r"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algn="r"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defRPr/>
            </a:pPr>
            <a:r>
              <a:rPr lang="en-US" sz="1800" smtClean="0">
                <a:solidFill>
                  <a:schemeClr val="accent1">
                    <a:lumMod val="25000"/>
                  </a:schemeClr>
                </a:solidFill>
              </a:rPr>
              <a:t>no</a:t>
            </a:r>
          </a:p>
        </p:txBody>
      </p:sp>
      <p:cxnSp>
        <p:nvCxnSpPr>
          <p:cNvPr id="41" name="Elbow Connector 40"/>
          <p:cNvCxnSpPr>
            <a:stCxn id="52" idx="1"/>
            <a:endCxn id="27" idx="1"/>
          </p:cNvCxnSpPr>
          <p:nvPr/>
        </p:nvCxnSpPr>
        <p:spPr>
          <a:xfrm rot="10800000">
            <a:off x="5527675" y="1123950"/>
            <a:ext cx="1588" cy="3805238"/>
          </a:xfrm>
          <a:prstGeom prst="bentConnector3">
            <a:avLst>
              <a:gd name="adj1" fmla="val 22792828"/>
            </a:avLst>
          </a:prstGeom>
          <a:ln>
            <a:tailEnd type="triangle"/>
          </a:ln>
        </p:spPr>
        <p:style>
          <a:lnRef idx="1">
            <a:schemeClr val="dk1"/>
          </a:lnRef>
          <a:fillRef idx="0">
            <a:schemeClr val="dk1"/>
          </a:fillRef>
          <a:effectRef idx="0">
            <a:schemeClr val="dk1"/>
          </a:effectRef>
          <a:fontRef idx="minor">
            <a:schemeClr val="tx1"/>
          </a:fontRef>
        </p:style>
      </p:cxnSp>
      <p:sp>
        <p:nvSpPr>
          <p:cNvPr id="39" name="Text Box 8"/>
          <p:cNvSpPr txBox="1">
            <a:spLocks noChangeArrowheads="1"/>
          </p:cNvSpPr>
          <p:nvPr/>
        </p:nvSpPr>
        <p:spPr bwMode="auto">
          <a:xfrm>
            <a:off x="5561013" y="2571750"/>
            <a:ext cx="2144712" cy="369888"/>
          </a:xfrm>
          <a:prstGeom prst="rect">
            <a:avLst/>
          </a:prstGeom>
          <a:solidFill>
            <a:schemeClr val="accent1">
              <a:lumMod val="40000"/>
              <a:lumOff val="60000"/>
            </a:schemeClr>
          </a:solidFill>
          <a:ln>
            <a:headEnd type="none" w="sm" len="sm"/>
            <a:tailEnd type="none" w="sm" len="sm"/>
          </a:ln>
          <a:effectLst/>
        </p:spPr>
        <p:style>
          <a:lnRef idx="1">
            <a:schemeClr val="accent5"/>
          </a:lnRef>
          <a:fillRef idx="3">
            <a:schemeClr val="accent5"/>
          </a:fillRef>
          <a:effectRef idx="2">
            <a:schemeClr val="accent5"/>
          </a:effectRef>
          <a:fontRef idx="minor">
            <a:schemeClr val="lt1"/>
          </a:fontRef>
        </p:style>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altLang="en-US" sz="1800" smtClean="0">
                <a:solidFill>
                  <a:srgbClr val="000078"/>
                </a:solidFill>
                <a:latin typeface="Arial" pitchFamily="34" charset="0"/>
              </a:rPr>
              <a:t>LVS Checking</a:t>
            </a:r>
            <a:endParaRPr lang="ru-RU" altLang="en-US" sz="1800" smtClean="0">
              <a:solidFill>
                <a:srgbClr val="000078"/>
              </a:solidFill>
              <a:latin typeface="Arial" pitchFamily="34" charset="0"/>
            </a:endParaRPr>
          </a:p>
        </p:txBody>
      </p:sp>
      <p:sp>
        <p:nvSpPr>
          <p:cNvPr id="43" name="Text Box 10"/>
          <p:cNvSpPr txBox="1">
            <a:spLocks noChangeArrowheads="1"/>
          </p:cNvSpPr>
          <p:nvPr/>
        </p:nvSpPr>
        <p:spPr bwMode="auto">
          <a:xfrm>
            <a:off x="5535613" y="1428750"/>
            <a:ext cx="2193925" cy="369888"/>
          </a:xfrm>
          <a:prstGeom prst="rect">
            <a:avLst/>
          </a:prstGeom>
          <a:solidFill>
            <a:schemeClr val="accent1">
              <a:lumMod val="40000"/>
              <a:lumOff val="60000"/>
            </a:schemeClr>
          </a:solidFill>
          <a:ln>
            <a:headEnd type="none" w="sm" len="sm"/>
            <a:tailEnd type="none" w="sm" len="sm"/>
          </a:ln>
          <a:effectLst/>
        </p:spPr>
        <p:style>
          <a:lnRef idx="1">
            <a:schemeClr val="accent5"/>
          </a:lnRef>
          <a:fillRef idx="3">
            <a:schemeClr val="accent5"/>
          </a:fillRef>
          <a:effectRef idx="2">
            <a:schemeClr val="accent5"/>
          </a:effectRef>
          <a:fontRef idx="minor">
            <a:schemeClr val="lt1"/>
          </a:fontRef>
        </p:style>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altLang="en-US" sz="1800" smtClean="0">
                <a:solidFill>
                  <a:srgbClr val="FF0000"/>
                </a:solidFill>
                <a:latin typeface="Arial" pitchFamily="34" charset="0"/>
              </a:rPr>
              <a:t>DRC Checking</a:t>
            </a:r>
            <a:endParaRPr lang="ru-RU" altLang="en-US" sz="1800" smtClean="0">
              <a:solidFill>
                <a:srgbClr val="FF0000"/>
              </a:solidFill>
              <a:latin typeface="Arial" pitchFamily="34" charset="0"/>
            </a:endParaRPr>
          </a:p>
        </p:txBody>
      </p:sp>
      <p:cxnSp>
        <p:nvCxnSpPr>
          <p:cNvPr id="78" name="Shape 77"/>
          <p:cNvCxnSpPr>
            <a:stCxn id="10" idx="2"/>
            <a:endCxn id="27" idx="0"/>
          </p:cNvCxnSpPr>
          <p:nvPr/>
        </p:nvCxnSpPr>
        <p:spPr>
          <a:xfrm rot="5400000" flipH="1" flipV="1">
            <a:off x="2823369" y="873919"/>
            <a:ext cx="3705225" cy="3913187"/>
          </a:xfrm>
          <a:prstGeom prst="bentConnector5">
            <a:avLst>
              <a:gd name="adj1" fmla="val -6170"/>
              <a:gd name="adj2" fmla="val 50974"/>
              <a:gd name="adj3" fmla="val 10617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10" idx="1"/>
          </p:cNvCxnSpPr>
          <p:nvPr/>
        </p:nvCxnSpPr>
        <p:spPr>
          <a:xfrm rot="10800000">
            <a:off x="1081088" y="4110038"/>
            <a:ext cx="4572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endCxn id="5" idx="1"/>
          </p:cNvCxnSpPr>
          <p:nvPr/>
        </p:nvCxnSpPr>
        <p:spPr>
          <a:xfrm>
            <a:off x="1081088" y="2490788"/>
            <a:ext cx="533400" cy="15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43" idx="2"/>
            <a:endCxn id="28" idx="0"/>
          </p:cNvCxnSpPr>
          <p:nvPr/>
        </p:nvCxnSpPr>
        <p:spPr bwMode="auto">
          <a:xfrm flipH="1">
            <a:off x="6632575" y="1798638"/>
            <a:ext cx="0" cy="730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6" name="Straight Arrow Connector 85"/>
          <p:cNvCxnSpPr>
            <a:stCxn id="28" idx="2"/>
            <a:endCxn id="39" idx="0"/>
          </p:cNvCxnSpPr>
          <p:nvPr/>
        </p:nvCxnSpPr>
        <p:spPr bwMode="auto">
          <a:xfrm>
            <a:off x="6632575" y="2405063"/>
            <a:ext cx="1588" cy="1666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indent="0" eaLnBrk="1" hangingPunct="1"/>
            <a:r>
              <a:rPr lang="en-GB" altLang="en-US" smtClean="0"/>
              <a:t>Creating the inverter layout, step by step</a:t>
            </a:r>
          </a:p>
        </p:txBody>
      </p:sp>
      <p:sp>
        <p:nvSpPr>
          <p:cNvPr id="21507" name="Rectangle 3"/>
          <p:cNvSpPr>
            <a:spLocks noGrp="1" noChangeArrowheads="1"/>
          </p:cNvSpPr>
          <p:nvPr>
            <p:ph type="body" idx="1"/>
          </p:nvPr>
        </p:nvSpPr>
        <p:spPr>
          <a:xfrm>
            <a:off x="533400" y="1400175"/>
            <a:ext cx="4802188" cy="4724400"/>
          </a:xfrm>
        </p:spPr>
        <p:txBody>
          <a:bodyPr/>
          <a:lstStyle/>
          <a:p>
            <a:pPr eaLnBrk="1" hangingPunct="1"/>
            <a:r>
              <a:rPr lang="en-GB" altLang="en-US" smtClean="0"/>
              <a:t>To begin with we have the PMOS and NMOS transistors </a:t>
            </a:r>
          </a:p>
          <a:p>
            <a:pPr eaLnBrk="1" hangingPunct="1"/>
            <a:r>
              <a:rPr lang="en-GB" altLang="en-US" smtClean="0"/>
              <a:t>Make sure they are in line, and 3.3um apart</a:t>
            </a:r>
          </a:p>
          <a:p>
            <a:pPr eaLnBrk="1" hangingPunct="1"/>
            <a:r>
              <a:rPr lang="en-GB" altLang="en-US" smtClean="0"/>
              <a:t>Use rulers ‘k’ to measure</a:t>
            </a:r>
          </a:p>
          <a:p>
            <a:pPr eaLnBrk="1" hangingPunct="1"/>
            <a:r>
              <a:rPr lang="en-GB" altLang="en-US" smtClean="0"/>
              <a:t>If you need to flip the PMOS, use ‘m’ for move, then press F3 and in the options form press the ‘sideways’ button</a:t>
            </a:r>
          </a:p>
        </p:txBody>
      </p:sp>
      <p:pic>
        <p:nvPicPr>
          <p:cNvPr id="2150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5588" y="1254125"/>
            <a:ext cx="3571875" cy="469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indent="0" eaLnBrk="1" hangingPunct="1"/>
            <a:r>
              <a:rPr lang="en-GB" altLang="en-US" smtClean="0"/>
              <a:t>Creating the inverter layout, step by step</a:t>
            </a:r>
          </a:p>
        </p:txBody>
      </p:sp>
      <p:sp>
        <p:nvSpPr>
          <p:cNvPr id="22531" name="Rectangle 3"/>
          <p:cNvSpPr>
            <a:spLocks noGrp="1" noChangeArrowheads="1"/>
          </p:cNvSpPr>
          <p:nvPr>
            <p:ph type="body" idx="1"/>
          </p:nvPr>
        </p:nvSpPr>
        <p:spPr>
          <a:xfrm>
            <a:off x="533400" y="1400175"/>
            <a:ext cx="4802188" cy="4724400"/>
          </a:xfrm>
        </p:spPr>
        <p:txBody>
          <a:bodyPr/>
          <a:lstStyle/>
          <a:p>
            <a:pPr eaLnBrk="1" hangingPunct="1"/>
            <a:r>
              <a:rPr lang="en-GB" altLang="en-US" smtClean="0"/>
              <a:t>Draw the metal vdd and gnd paths</a:t>
            </a:r>
          </a:p>
          <a:p>
            <a:pPr eaLnBrk="1" hangingPunct="1"/>
            <a:r>
              <a:rPr lang="en-GB" altLang="en-US" smtClean="0"/>
              <a:t>Make sure that MET1 dg is selected in the LSW</a:t>
            </a:r>
          </a:p>
          <a:p>
            <a:pPr eaLnBrk="1" hangingPunct="1"/>
            <a:r>
              <a:rPr lang="en-GB" altLang="en-US" smtClean="0"/>
              <a:t>Use the path command ‘p’ to start the path, and press F3 to bring up the options</a:t>
            </a:r>
          </a:p>
          <a:p>
            <a:pPr eaLnBrk="1" hangingPunct="1"/>
            <a:r>
              <a:rPr lang="en-GB" altLang="en-US" smtClean="0"/>
              <a:t>Set the width to 1um</a:t>
            </a:r>
          </a:p>
          <a:p>
            <a:pPr eaLnBrk="1" hangingPunct="1"/>
            <a:r>
              <a:rPr lang="en-GB" altLang="en-US" smtClean="0"/>
              <a:t>Make the paths 0.7um above/below the other MET1</a:t>
            </a:r>
          </a:p>
        </p:txBody>
      </p:sp>
      <p:pic>
        <p:nvPicPr>
          <p:cNvPr id="2253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1288" y="1482725"/>
            <a:ext cx="3656012"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indent="0" eaLnBrk="1" hangingPunct="1"/>
            <a:r>
              <a:rPr lang="en-GB" altLang="en-US" smtClean="0"/>
              <a:t>Creating the inverter layout, step by step</a:t>
            </a:r>
          </a:p>
        </p:txBody>
      </p:sp>
      <p:sp>
        <p:nvSpPr>
          <p:cNvPr id="23555" name="Rectangle 3"/>
          <p:cNvSpPr>
            <a:spLocks noGrp="1" noChangeArrowheads="1"/>
          </p:cNvSpPr>
          <p:nvPr>
            <p:ph type="body" idx="1"/>
          </p:nvPr>
        </p:nvSpPr>
        <p:spPr>
          <a:xfrm>
            <a:off x="533400" y="1400175"/>
            <a:ext cx="4573588" cy="4724400"/>
          </a:xfrm>
        </p:spPr>
        <p:txBody>
          <a:bodyPr/>
          <a:lstStyle/>
          <a:p>
            <a:pPr eaLnBrk="1" hangingPunct="1"/>
            <a:r>
              <a:rPr lang="en-GB" altLang="en-US" smtClean="0"/>
              <a:t>Extend the N tub</a:t>
            </a:r>
          </a:p>
          <a:p>
            <a:pPr eaLnBrk="1" hangingPunct="1"/>
            <a:r>
              <a:rPr lang="en-GB" altLang="en-US" smtClean="0"/>
              <a:t>Select NTUB in the LSW</a:t>
            </a:r>
          </a:p>
          <a:p>
            <a:pPr eaLnBrk="1" hangingPunct="1"/>
            <a:r>
              <a:rPr lang="en-GB" altLang="en-US" smtClean="0"/>
              <a:t>Draw a rectangle with ‘r’</a:t>
            </a:r>
          </a:p>
          <a:p>
            <a:pPr eaLnBrk="1" hangingPunct="1"/>
            <a:r>
              <a:rPr lang="en-GB" altLang="en-US" smtClean="0"/>
              <a:t>Draw the N tub from the top left of the vdd MET1 to the bottom of the N tub generated by the PMOS pcell</a:t>
            </a:r>
          </a:p>
          <a:p>
            <a:pPr eaLnBrk="1" hangingPunct="1">
              <a:buFont typeface="Wingdings" pitchFamily="2" charset="2"/>
              <a:buNone/>
            </a:pPr>
            <a:endParaRPr lang="en-GB" altLang="en-US" smtClean="0"/>
          </a:p>
        </p:txBody>
      </p:sp>
      <p:pic>
        <p:nvPicPr>
          <p:cNvPr id="2355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216025"/>
            <a:ext cx="3762375" cy="478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indent="0" eaLnBrk="1" hangingPunct="1"/>
            <a:r>
              <a:rPr lang="en-GB" altLang="en-US" smtClean="0"/>
              <a:t>Creating the inverter layout, step by step</a:t>
            </a:r>
          </a:p>
        </p:txBody>
      </p:sp>
      <p:sp>
        <p:nvSpPr>
          <p:cNvPr id="24579" name="Rectangle 3"/>
          <p:cNvSpPr>
            <a:spLocks noGrp="1" noChangeArrowheads="1"/>
          </p:cNvSpPr>
          <p:nvPr>
            <p:ph type="body" idx="1"/>
          </p:nvPr>
        </p:nvSpPr>
        <p:spPr>
          <a:xfrm>
            <a:off x="533400" y="1400175"/>
            <a:ext cx="4725988" cy="4724400"/>
          </a:xfrm>
        </p:spPr>
        <p:txBody>
          <a:bodyPr/>
          <a:lstStyle/>
          <a:p>
            <a:pPr eaLnBrk="1" hangingPunct="1"/>
            <a:r>
              <a:rPr lang="en-GB" altLang="en-US" smtClean="0"/>
              <a:t>Extend the PPLUS</a:t>
            </a:r>
          </a:p>
          <a:p>
            <a:pPr eaLnBrk="1" hangingPunct="1"/>
            <a:r>
              <a:rPr lang="en-GB" altLang="en-US" smtClean="0"/>
              <a:t>Select PPLUS in the LSW</a:t>
            </a:r>
          </a:p>
          <a:p>
            <a:pPr eaLnBrk="1" hangingPunct="1"/>
            <a:r>
              <a:rPr lang="en-GB" altLang="en-US" smtClean="0"/>
              <a:t>Use ‘r’ to draw the rectangle shown</a:t>
            </a:r>
          </a:p>
          <a:p>
            <a:pPr eaLnBrk="1" hangingPunct="1"/>
            <a:r>
              <a:rPr lang="en-GB" altLang="en-US" smtClean="0"/>
              <a:t>Extend above the PPLUS generated by the PMOS pcell by 0.5um</a:t>
            </a:r>
          </a:p>
        </p:txBody>
      </p:sp>
      <p:pic>
        <p:nvPicPr>
          <p:cNvPr id="2458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9388" y="1023938"/>
            <a:ext cx="3763962"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indent="0" eaLnBrk="1" hangingPunct="1"/>
            <a:r>
              <a:rPr lang="en-GB" altLang="en-US" smtClean="0"/>
              <a:t>Creating the inverter layout, step by step</a:t>
            </a:r>
          </a:p>
        </p:txBody>
      </p:sp>
      <p:sp>
        <p:nvSpPr>
          <p:cNvPr id="25603" name="Rectangle 3"/>
          <p:cNvSpPr>
            <a:spLocks noGrp="1" noChangeArrowheads="1"/>
          </p:cNvSpPr>
          <p:nvPr>
            <p:ph type="body" idx="1"/>
          </p:nvPr>
        </p:nvSpPr>
        <p:spPr>
          <a:xfrm>
            <a:off x="533400" y="1400175"/>
            <a:ext cx="4725988" cy="4724400"/>
          </a:xfrm>
        </p:spPr>
        <p:txBody>
          <a:bodyPr/>
          <a:lstStyle/>
          <a:p>
            <a:pPr eaLnBrk="1" hangingPunct="1"/>
            <a:r>
              <a:rPr lang="en-GB" altLang="en-US" smtClean="0"/>
              <a:t>Add taps to the PPLUS</a:t>
            </a:r>
          </a:p>
          <a:p>
            <a:pPr eaLnBrk="1" hangingPunct="1"/>
            <a:r>
              <a:rPr lang="en-GB" altLang="en-US" smtClean="0"/>
              <a:t>Press ‘o’ for add contact</a:t>
            </a:r>
          </a:p>
          <a:p>
            <a:pPr eaLnBrk="1" hangingPunct="1"/>
            <a:r>
              <a:rPr lang="en-GB" altLang="en-US" smtClean="0"/>
              <a:t>Select the ND contact</a:t>
            </a:r>
          </a:p>
          <a:p>
            <a:pPr eaLnBrk="1" hangingPunct="1"/>
            <a:r>
              <a:rPr lang="en-GB" altLang="en-US" smtClean="0"/>
              <a:t>Choose 8 columns</a:t>
            </a:r>
          </a:p>
          <a:p>
            <a:pPr eaLnBrk="1" hangingPunct="1"/>
            <a:r>
              <a:rPr lang="en-GB" altLang="en-US" smtClean="0"/>
              <a:t>Place the array centrally above the existing PPLUS by 0.1um</a:t>
            </a:r>
          </a:p>
        </p:txBody>
      </p:sp>
      <p:pic>
        <p:nvPicPr>
          <p:cNvPr id="2560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46700" y="1035050"/>
            <a:ext cx="3578225"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indent="0" eaLnBrk="1" hangingPunct="1"/>
            <a:r>
              <a:rPr lang="en-GB" altLang="en-US" smtClean="0"/>
              <a:t>Creating the inverter layout, step by step</a:t>
            </a:r>
          </a:p>
        </p:txBody>
      </p:sp>
      <p:sp>
        <p:nvSpPr>
          <p:cNvPr id="26627" name="Rectangle 3"/>
          <p:cNvSpPr>
            <a:spLocks noGrp="1" noChangeArrowheads="1"/>
          </p:cNvSpPr>
          <p:nvPr>
            <p:ph type="body" idx="1"/>
          </p:nvPr>
        </p:nvSpPr>
        <p:spPr>
          <a:xfrm>
            <a:off x="533400" y="1400175"/>
            <a:ext cx="4802188" cy="4724400"/>
          </a:xfrm>
        </p:spPr>
        <p:txBody>
          <a:bodyPr/>
          <a:lstStyle/>
          <a:p>
            <a:pPr eaLnBrk="1" hangingPunct="1"/>
            <a:r>
              <a:rPr lang="en-GB" altLang="en-US" smtClean="0"/>
              <a:t>Extend the contact NPLUS</a:t>
            </a:r>
          </a:p>
          <a:p>
            <a:pPr eaLnBrk="1" hangingPunct="1"/>
            <a:r>
              <a:rPr lang="en-GB" altLang="en-US" smtClean="0"/>
              <a:t>Select NPLUS in the LSW</a:t>
            </a:r>
          </a:p>
          <a:p>
            <a:pPr eaLnBrk="1" hangingPunct="1"/>
            <a:r>
              <a:rPr lang="en-GB" altLang="en-US" smtClean="0"/>
              <a:t>Draw a rectangle ‘r’ from the top left of the vdd MET1 to the top of the PPLUS</a:t>
            </a:r>
          </a:p>
        </p:txBody>
      </p:sp>
      <p:pic>
        <p:nvPicPr>
          <p:cNvPr id="2662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1288" y="1058863"/>
            <a:ext cx="3636962" cy="484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indent="0" eaLnBrk="1" hangingPunct="1"/>
            <a:r>
              <a:rPr lang="en-GB" altLang="en-US" smtClean="0"/>
              <a:t>Creating the inverter layout, step by step</a:t>
            </a:r>
          </a:p>
        </p:txBody>
      </p:sp>
      <p:sp>
        <p:nvSpPr>
          <p:cNvPr id="27651" name="Rectangle 3"/>
          <p:cNvSpPr>
            <a:spLocks noGrp="1" noChangeArrowheads="1"/>
          </p:cNvSpPr>
          <p:nvPr>
            <p:ph type="body" idx="1"/>
          </p:nvPr>
        </p:nvSpPr>
        <p:spPr>
          <a:xfrm>
            <a:off x="533400" y="1400175"/>
            <a:ext cx="4725988" cy="4724400"/>
          </a:xfrm>
        </p:spPr>
        <p:txBody>
          <a:bodyPr/>
          <a:lstStyle/>
          <a:p>
            <a:pPr eaLnBrk="1" hangingPunct="1"/>
            <a:r>
              <a:rPr lang="en-GB" altLang="en-US" smtClean="0"/>
              <a:t>Extend the NPLUS around the NMOS</a:t>
            </a:r>
          </a:p>
          <a:p>
            <a:pPr eaLnBrk="1" hangingPunct="1"/>
            <a:r>
              <a:rPr lang="en-GB" altLang="en-US" smtClean="0"/>
              <a:t>Select NPLUS from the LSW</a:t>
            </a:r>
          </a:p>
          <a:p>
            <a:pPr eaLnBrk="1" hangingPunct="1"/>
            <a:r>
              <a:rPr lang="en-GB" altLang="en-US" smtClean="0"/>
              <a:t>Draw a rectangle with ‘r’</a:t>
            </a:r>
          </a:p>
          <a:p>
            <a:pPr eaLnBrk="1" hangingPunct="1"/>
            <a:r>
              <a:rPr lang="en-GB" altLang="en-US" smtClean="0"/>
              <a:t>Join it to the PPLUS of the PMOS</a:t>
            </a:r>
          </a:p>
          <a:p>
            <a:pPr eaLnBrk="1" hangingPunct="1"/>
            <a:r>
              <a:rPr lang="en-GB" altLang="en-US" smtClean="0"/>
              <a:t>Finish 0.1um below the NPLUS generated by the NMOS pcell</a:t>
            </a:r>
          </a:p>
        </p:txBody>
      </p:sp>
      <p:pic>
        <p:nvPicPr>
          <p:cNvPr id="2765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9388" y="1292225"/>
            <a:ext cx="3629025"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indent="0" eaLnBrk="1" hangingPunct="1"/>
            <a:r>
              <a:rPr lang="en-GB" altLang="en-US" smtClean="0"/>
              <a:t>Creating the inverter layout, step by step</a:t>
            </a:r>
          </a:p>
        </p:txBody>
      </p:sp>
      <p:sp>
        <p:nvSpPr>
          <p:cNvPr id="28675" name="Rectangle 3"/>
          <p:cNvSpPr>
            <a:spLocks noGrp="1" noChangeArrowheads="1"/>
          </p:cNvSpPr>
          <p:nvPr>
            <p:ph type="body" idx="1"/>
          </p:nvPr>
        </p:nvSpPr>
        <p:spPr>
          <a:xfrm>
            <a:off x="533400" y="1400175"/>
            <a:ext cx="4687888" cy="4724400"/>
          </a:xfrm>
        </p:spPr>
        <p:txBody>
          <a:bodyPr/>
          <a:lstStyle/>
          <a:p>
            <a:pPr eaLnBrk="1" hangingPunct="1"/>
            <a:r>
              <a:rPr lang="en-GB" altLang="en-US" smtClean="0"/>
              <a:t>Place the NPLUS contacts</a:t>
            </a:r>
          </a:p>
          <a:p>
            <a:pPr eaLnBrk="1" hangingPunct="1"/>
            <a:r>
              <a:rPr lang="en-GB" altLang="en-US" smtClean="0"/>
              <a:t>Press ‘o’ for contact</a:t>
            </a:r>
          </a:p>
          <a:p>
            <a:pPr eaLnBrk="1" hangingPunct="1"/>
            <a:r>
              <a:rPr lang="en-GB" altLang="en-US" smtClean="0"/>
              <a:t>Choose the PD contact</a:t>
            </a:r>
          </a:p>
          <a:p>
            <a:pPr eaLnBrk="1" hangingPunct="1"/>
            <a:r>
              <a:rPr lang="en-GB" altLang="en-US" smtClean="0"/>
              <a:t>Set columns to 8</a:t>
            </a:r>
          </a:p>
          <a:p>
            <a:pPr eaLnBrk="1" hangingPunct="1"/>
            <a:r>
              <a:rPr lang="en-GB" altLang="en-US" smtClean="0"/>
              <a:t>Align the array centrally and 0.1um below the NPLUS</a:t>
            </a:r>
          </a:p>
          <a:p>
            <a:pPr eaLnBrk="1" hangingPunct="1"/>
            <a:endParaRPr lang="en-GB" altLang="en-US" smtClean="0"/>
          </a:p>
        </p:txBody>
      </p:sp>
      <p:pic>
        <p:nvPicPr>
          <p:cNvPr id="2867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7488" y="1139825"/>
            <a:ext cx="3425825" cy="485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indent="0" eaLnBrk="1" hangingPunct="1"/>
            <a:r>
              <a:rPr lang="en-GB" altLang="en-US" smtClean="0"/>
              <a:t>Creating the inverter layout, step by step</a:t>
            </a:r>
          </a:p>
        </p:txBody>
      </p:sp>
      <p:sp>
        <p:nvSpPr>
          <p:cNvPr id="29699" name="Rectangle 3"/>
          <p:cNvSpPr>
            <a:spLocks noGrp="1" noChangeArrowheads="1"/>
          </p:cNvSpPr>
          <p:nvPr>
            <p:ph type="body" idx="1"/>
          </p:nvPr>
        </p:nvSpPr>
        <p:spPr>
          <a:xfrm>
            <a:off x="533400" y="1400175"/>
            <a:ext cx="4840288" cy="4724400"/>
          </a:xfrm>
        </p:spPr>
        <p:txBody>
          <a:bodyPr/>
          <a:lstStyle/>
          <a:p>
            <a:pPr eaLnBrk="1" hangingPunct="1"/>
            <a:r>
              <a:rPr lang="en-GB" altLang="en-US" smtClean="0"/>
              <a:t>Extend the PPLUS around the contacts</a:t>
            </a:r>
          </a:p>
          <a:p>
            <a:pPr eaLnBrk="1" hangingPunct="1"/>
            <a:r>
              <a:rPr lang="en-GB" altLang="en-US" smtClean="0"/>
              <a:t>Select PPLUS from the LSW</a:t>
            </a:r>
          </a:p>
          <a:p>
            <a:pPr eaLnBrk="1" hangingPunct="1"/>
            <a:r>
              <a:rPr lang="en-GB" altLang="en-US" smtClean="0"/>
              <a:t>Draw a rectangle with ‘r’</a:t>
            </a:r>
          </a:p>
          <a:p>
            <a:pPr eaLnBrk="1" hangingPunct="1"/>
            <a:r>
              <a:rPr lang="en-GB" altLang="en-US" smtClean="0"/>
              <a:t>Start from the bottom right of the gnd MET1 and join to the NMOS NPLUS</a:t>
            </a:r>
          </a:p>
        </p:txBody>
      </p:sp>
      <p:pic>
        <p:nvPicPr>
          <p:cNvPr id="2970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7488" y="1171575"/>
            <a:ext cx="3668712"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indent="0" eaLnBrk="1" hangingPunct="1"/>
            <a:r>
              <a:rPr lang="en-GB" altLang="en-US" smtClean="0"/>
              <a:t>Creating the inverter layout, step by step</a:t>
            </a:r>
          </a:p>
        </p:txBody>
      </p:sp>
      <p:sp>
        <p:nvSpPr>
          <p:cNvPr id="30723" name="Rectangle 3"/>
          <p:cNvSpPr>
            <a:spLocks noGrp="1" noChangeArrowheads="1"/>
          </p:cNvSpPr>
          <p:nvPr>
            <p:ph type="body" idx="1"/>
          </p:nvPr>
        </p:nvSpPr>
        <p:spPr>
          <a:xfrm>
            <a:off x="533400" y="1400175"/>
            <a:ext cx="4649788" cy="4724400"/>
          </a:xfrm>
        </p:spPr>
        <p:txBody>
          <a:bodyPr/>
          <a:lstStyle/>
          <a:p>
            <a:pPr eaLnBrk="1" hangingPunct="1"/>
            <a:r>
              <a:rPr lang="en-GB" altLang="en-US" smtClean="0"/>
              <a:t>Add metal connections</a:t>
            </a:r>
          </a:p>
          <a:p>
            <a:pPr eaLnBrk="1" hangingPunct="1"/>
            <a:r>
              <a:rPr lang="en-GB" altLang="en-US" smtClean="0"/>
              <a:t>Select MET1 dg in the LSW</a:t>
            </a:r>
          </a:p>
          <a:p>
            <a:pPr eaLnBrk="1" hangingPunct="1"/>
            <a:r>
              <a:rPr lang="en-GB" altLang="en-US" smtClean="0"/>
              <a:t>Draw path with ‘p’</a:t>
            </a:r>
          </a:p>
          <a:p>
            <a:pPr eaLnBrk="1" hangingPunct="1"/>
            <a:r>
              <a:rPr lang="en-GB" altLang="en-US" smtClean="0"/>
              <a:t>Press F3 while drawing the path to get the options box </a:t>
            </a:r>
          </a:p>
          <a:p>
            <a:pPr eaLnBrk="1" hangingPunct="1"/>
            <a:r>
              <a:rPr lang="en-GB" altLang="en-US" smtClean="0"/>
              <a:t>Change the width to 0.5um</a:t>
            </a:r>
          </a:p>
          <a:p>
            <a:pPr eaLnBrk="1" hangingPunct="1"/>
            <a:r>
              <a:rPr lang="en-GB" altLang="en-US" smtClean="0"/>
              <a:t>Draw the paths as shown</a:t>
            </a:r>
          </a:p>
        </p:txBody>
      </p:sp>
      <p:pic>
        <p:nvPicPr>
          <p:cNvPr id="3072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3188" y="1101725"/>
            <a:ext cx="3476625" cy="490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indent="0" eaLnBrk="1" hangingPunct="1"/>
            <a:r>
              <a:rPr lang="en-GB" altLang="en-US" smtClean="0"/>
              <a:t>Manual and semi-automated layout</a:t>
            </a:r>
          </a:p>
        </p:txBody>
      </p:sp>
      <p:sp>
        <p:nvSpPr>
          <p:cNvPr id="10243" name="AutoShape 3"/>
          <p:cNvSpPr>
            <a:spLocks noGrp="1" noChangeAspect="1" noChangeArrowheads="1"/>
          </p:cNvSpPr>
          <p:nvPr>
            <p:ph type="body" idx="1"/>
          </p:nvPr>
        </p:nvSpPr>
        <p:spPr>
          <a:xfrm>
            <a:off x="533400" y="1400175"/>
            <a:ext cx="8077200" cy="4738688"/>
          </a:xfrm>
        </p:spPr>
        <p:txBody>
          <a:bodyPr/>
          <a:lstStyle/>
          <a:p>
            <a:pPr eaLnBrk="1" hangingPunct="1"/>
            <a:r>
              <a:rPr lang="en-GB" altLang="en-US" dirty="0" smtClean="0"/>
              <a:t>There are two main ways to create a layout</a:t>
            </a:r>
          </a:p>
          <a:p>
            <a:pPr lvl="1" eaLnBrk="1" hangingPunct="1"/>
            <a:r>
              <a:rPr lang="en-GB" altLang="en-US" dirty="0" smtClean="0"/>
              <a:t>Standard design Flow (Automated) e.g. (Digital Design Flow)  </a:t>
            </a:r>
          </a:p>
          <a:p>
            <a:pPr lvl="1" eaLnBrk="1" hangingPunct="1"/>
            <a:r>
              <a:rPr lang="en-GB" altLang="en-US" dirty="0" smtClean="0"/>
              <a:t>Full custom layout – placing transistors and interconnects manually</a:t>
            </a:r>
          </a:p>
          <a:p>
            <a:pPr eaLnBrk="1" hangingPunct="1"/>
            <a:r>
              <a:rPr lang="en-GB" altLang="en-US" dirty="0" smtClean="0"/>
              <a:t>Today we will learn about custom layout, but there are a number of ways of approaching this</a:t>
            </a:r>
          </a:p>
          <a:p>
            <a:pPr lvl="1" eaLnBrk="1" hangingPunct="1"/>
            <a:r>
              <a:rPr lang="en-GB" altLang="en-US" dirty="0" err="1" smtClean="0"/>
              <a:t>Pcells</a:t>
            </a:r>
            <a:r>
              <a:rPr lang="en-GB" altLang="en-US" dirty="0" smtClean="0"/>
              <a:t> are parameterised layout cells, typically of transistors and </a:t>
            </a:r>
            <a:r>
              <a:rPr lang="en-GB" altLang="en-US" dirty="0" err="1" smtClean="0"/>
              <a:t>vias</a:t>
            </a:r>
            <a:r>
              <a:rPr lang="en-GB" altLang="en-US" dirty="0" smtClean="0"/>
              <a:t>, which do the hard work for you</a:t>
            </a:r>
          </a:p>
          <a:p>
            <a:pPr lvl="1" eaLnBrk="1" hangingPunct="1"/>
            <a:r>
              <a:rPr lang="en-GB" altLang="en-US" dirty="0" err="1" smtClean="0"/>
              <a:t>Pcells</a:t>
            </a:r>
            <a:r>
              <a:rPr lang="en-GB" altLang="en-US" dirty="0" smtClean="0"/>
              <a:t> create the transistor features automatically</a:t>
            </a:r>
          </a:p>
          <a:p>
            <a:pPr lvl="1" eaLnBrk="1" hangingPunct="1"/>
            <a:r>
              <a:rPr lang="en-GB" altLang="en-US" dirty="0" err="1" smtClean="0"/>
              <a:t>LayoutL</a:t>
            </a:r>
            <a:r>
              <a:rPr lang="en-GB" altLang="en-US" dirty="0" smtClean="0"/>
              <a:t> allows you to place the transistors in your layout from the schematic dimensions, saving time</a:t>
            </a:r>
          </a:p>
        </p:txBody>
      </p:sp>
    </p:spTree>
    <p:extLst>
      <p:ext uri="{BB962C8B-B14F-4D97-AF65-F5344CB8AC3E}">
        <p14:creationId xmlns:p14="http://schemas.microsoft.com/office/powerpoint/2010/main" val="16696461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indent="0" eaLnBrk="1" hangingPunct="1"/>
            <a:r>
              <a:rPr lang="en-GB" altLang="en-US" smtClean="0"/>
              <a:t>Creating the inverter layout, step by step</a:t>
            </a:r>
          </a:p>
        </p:txBody>
      </p:sp>
      <p:sp>
        <p:nvSpPr>
          <p:cNvPr id="31747" name="Rectangle 3"/>
          <p:cNvSpPr>
            <a:spLocks noGrp="1" noChangeArrowheads="1"/>
          </p:cNvSpPr>
          <p:nvPr>
            <p:ph type="body" idx="1"/>
          </p:nvPr>
        </p:nvSpPr>
        <p:spPr>
          <a:xfrm>
            <a:off x="533400" y="1400175"/>
            <a:ext cx="4764088" cy="4724400"/>
          </a:xfrm>
        </p:spPr>
        <p:txBody>
          <a:bodyPr/>
          <a:lstStyle/>
          <a:p>
            <a:pPr eaLnBrk="1" hangingPunct="1"/>
            <a:r>
              <a:rPr lang="en-GB" altLang="en-US" smtClean="0"/>
              <a:t>Connect the gates</a:t>
            </a:r>
          </a:p>
          <a:p>
            <a:pPr eaLnBrk="1" hangingPunct="1"/>
            <a:r>
              <a:rPr lang="en-GB" altLang="en-US" smtClean="0"/>
              <a:t>Press ‘o’ for contact</a:t>
            </a:r>
          </a:p>
          <a:p>
            <a:pPr eaLnBrk="1" hangingPunct="1"/>
            <a:r>
              <a:rPr lang="en-GB" altLang="en-US" smtClean="0"/>
              <a:t>Choose P1 contact</a:t>
            </a:r>
          </a:p>
          <a:p>
            <a:pPr eaLnBrk="1" hangingPunct="1"/>
            <a:r>
              <a:rPr lang="en-GB" altLang="en-US" smtClean="0"/>
              <a:t>Place as shown</a:t>
            </a:r>
          </a:p>
          <a:p>
            <a:pPr eaLnBrk="1" hangingPunct="1"/>
            <a:r>
              <a:rPr lang="en-GB" altLang="en-US" smtClean="0"/>
              <a:t>Add POLY1 path to connect gates to contacts</a:t>
            </a:r>
          </a:p>
          <a:p>
            <a:pPr eaLnBrk="1" hangingPunct="1"/>
            <a:r>
              <a:rPr lang="en-GB" altLang="en-US" smtClean="0"/>
              <a:t>Add MET1 path to connect the contacts together</a:t>
            </a:r>
          </a:p>
        </p:txBody>
      </p:sp>
      <p:pic>
        <p:nvPicPr>
          <p:cNvPr id="3174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6988" y="1062038"/>
            <a:ext cx="3760787"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indent="0" eaLnBrk="1" hangingPunct="1"/>
            <a:r>
              <a:rPr lang="en-GB" altLang="en-US" smtClean="0"/>
              <a:t>Creating the inverter layout, step by step</a:t>
            </a:r>
          </a:p>
        </p:txBody>
      </p:sp>
      <p:sp>
        <p:nvSpPr>
          <p:cNvPr id="32771" name="Rectangle 3"/>
          <p:cNvSpPr>
            <a:spLocks noGrp="1" noChangeArrowheads="1"/>
          </p:cNvSpPr>
          <p:nvPr>
            <p:ph type="body" idx="1"/>
          </p:nvPr>
        </p:nvSpPr>
        <p:spPr>
          <a:xfrm>
            <a:off x="533400" y="1400175"/>
            <a:ext cx="4725988" cy="4724400"/>
          </a:xfrm>
        </p:spPr>
        <p:txBody>
          <a:bodyPr/>
          <a:lstStyle/>
          <a:p>
            <a:pPr eaLnBrk="1" hangingPunct="1"/>
            <a:r>
              <a:rPr lang="en-GB" altLang="en-US" smtClean="0"/>
              <a:t>Add MET2 contacts</a:t>
            </a:r>
          </a:p>
          <a:p>
            <a:pPr eaLnBrk="1" hangingPunct="1"/>
            <a:r>
              <a:rPr lang="en-GB" altLang="en-US" smtClean="0"/>
              <a:t>Press ‘o’ to add contact</a:t>
            </a:r>
          </a:p>
          <a:p>
            <a:pPr eaLnBrk="1" hangingPunct="1"/>
            <a:r>
              <a:rPr lang="en-GB" altLang="en-US" smtClean="0"/>
              <a:t>Choose VIA1 contact</a:t>
            </a:r>
          </a:p>
          <a:p>
            <a:pPr eaLnBrk="1" hangingPunct="1"/>
            <a:r>
              <a:rPr lang="en-GB" altLang="en-US" smtClean="0"/>
              <a:t>Place as shown</a:t>
            </a:r>
          </a:p>
          <a:p>
            <a:pPr eaLnBrk="1" hangingPunct="1"/>
            <a:endParaRPr lang="en-GB" altLang="en-US" smtClean="0"/>
          </a:p>
        </p:txBody>
      </p:sp>
      <p:pic>
        <p:nvPicPr>
          <p:cNvPr id="3277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6300" y="947738"/>
            <a:ext cx="3795713"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6949" y="1062770"/>
            <a:ext cx="3091109" cy="2328065"/>
          </a:xfrm>
          <a:prstGeom prst="rect">
            <a:avLst/>
          </a:prstGeom>
        </p:spPr>
      </p:pic>
      <p:sp>
        <p:nvSpPr>
          <p:cNvPr id="34819" name="Rectangle 2"/>
          <p:cNvSpPr>
            <a:spLocks noGrp="1" noChangeArrowheads="1"/>
          </p:cNvSpPr>
          <p:nvPr>
            <p:ph type="title"/>
          </p:nvPr>
        </p:nvSpPr>
        <p:spPr/>
        <p:txBody>
          <a:bodyPr/>
          <a:lstStyle/>
          <a:p>
            <a:pPr indent="0" eaLnBrk="1" hangingPunct="1"/>
            <a:r>
              <a:rPr lang="en-GB" altLang="en-US" smtClean="0"/>
              <a:t>Creating the inverter layout, step by step</a:t>
            </a:r>
          </a:p>
        </p:txBody>
      </p:sp>
      <p:sp>
        <p:nvSpPr>
          <p:cNvPr id="34820" name="Rectangle 3"/>
          <p:cNvSpPr>
            <a:spLocks noGrp="1" noChangeArrowheads="1"/>
          </p:cNvSpPr>
          <p:nvPr>
            <p:ph type="body" idx="1"/>
          </p:nvPr>
        </p:nvSpPr>
        <p:spPr>
          <a:xfrm>
            <a:off x="144860" y="910110"/>
            <a:ext cx="5451475" cy="4724400"/>
          </a:xfrm>
        </p:spPr>
        <p:txBody>
          <a:bodyPr/>
          <a:lstStyle/>
          <a:p>
            <a:pPr algn="just" eaLnBrk="1" hangingPunct="1"/>
            <a:r>
              <a:rPr lang="en-GB" altLang="en-US" sz="1600" dirty="0" smtClean="0"/>
              <a:t>Add LABELs.</a:t>
            </a:r>
          </a:p>
          <a:p>
            <a:pPr algn="just" eaLnBrk="1" hangingPunct="1"/>
            <a:r>
              <a:rPr lang="en-GB" altLang="en-US" sz="1600" dirty="0" smtClean="0"/>
              <a:t>select ‘Create’       ‘Label’.</a:t>
            </a:r>
          </a:p>
          <a:p>
            <a:pPr algn="just" eaLnBrk="1" hangingPunct="1"/>
            <a:r>
              <a:rPr lang="en-GB" altLang="en-US" sz="1600" dirty="0" smtClean="0"/>
              <a:t>Add ‘</a:t>
            </a:r>
            <a:r>
              <a:rPr lang="en-GB" altLang="en-US" sz="1600" dirty="0" err="1"/>
              <a:t>v</a:t>
            </a:r>
            <a:r>
              <a:rPr lang="en-GB" altLang="en-US" sz="1600" dirty="0" err="1" smtClean="0"/>
              <a:t>dd</a:t>
            </a:r>
            <a:r>
              <a:rPr lang="en-GB" altLang="en-US" sz="1600" dirty="0" smtClean="0"/>
              <a:t>!’ first. Make sure MET1 is selected for </a:t>
            </a:r>
            <a:r>
              <a:rPr lang="en-GB" altLang="en-US" sz="1600" dirty="0" err="1" smtClean="0"/>
              <a:t>vdd</a:t>
            </a:r>
            <a:r>
              <a:rPr lang="en-GB" altLang="en-US" sz="1600" dirty="0" smtClean="0"/>
              <a:t>/</a:t>
            </a:r>
            <a:r>
              <a:rPr lang="en-GB" altLang="en-US" sz="1600" dirty="0" err="1" smtClean="0"/>
              <a:t>gnd</a:t>
            </a:r>
            <a:r>
              <a:rPr lang="en-GB" altLang="en-US" sz="1600" dirty="0" smtClean="0"/>
              <a:t>, MET2 for A/Y.</a:t>
            </a:r>
          </a:p>
          <a:p>
            <a:pPr algn="just" eaLnBrk="1" hangingPunct="1"/>
            <a:r>
              <a:rPr lang="en-GB" altLang="en-US" sz="1600" dirty="0" smtClean="0"/>
              <a:t>You must name the nodes to match with the schematic view: A, Y, </a:t>
            </a:r>
            <a:r>
              <a:rPr lang="en-GB" altLang="en-US" sz="1600" dirty="0" err="1" smtClean="0"/>
              <a:t>vdd</a:t>
            </a:r>
            <a:r>
              <a:rPr lang="en-GB" altLang="en-US" sz="1600" dirty="0" smtClean="0"/>
              <a:t>! and </a:t>
            </a:r>
            <a:r>
              <a:rPr lang="en-GB" altLang="en-US" sz="1600" dirty="0" err="1" smtClean="0"/>
              <a:t>gnd</a:t>
            </a:r>
            <a:r>
              <a:rPr lang="en-GB" altLang="en-US" sz="1600" dirty="0" smtClean="0"/>
              <a:t>!. </a:t>
            </a:r>
          </a:p>
          <a:p>
            <a:pPr algn="just" eaLnBrk="1" hangingPunct="1"/>
            <a:r>
              <a:rPr lang="en-GB" altLang="en-US" sz="1600" dirty="0" smtClean="0"/>
              <a:t>Generally, the labels are created for metal1 layers. In the Layers tab select the layer PIN metal1.</a:t>
            </a:r>
          </a:p>
          <a:p>
            <a:pPr algn="just"/>
            <a:r>
              <a:rPr lang="en-GB" altLang="en-US" sz="1600" dirty="0" smtClean="0"/>
              <a:t>If you feel necessary, change the Height size to about 0.5. </a:t>
            </a:r>
          </a:p>
          <a:p>
            <a:pPr algn="just" eaLnBrk="1" hangingPunct="1"/>
            <a:r>
              <a:rPr lang="en-GB" altLang="en-US" sz="1600" dirty="0" smtClean="0"/>
              <a:t>Important: Do not forget to select the layer PIN metal1 before you create the label. For instance, in the figure, we have </a:t>
            </a:r>
            <a:r>
              <a:rPr lang="en-GB" altLang="en-US" sz="1600" dirty="0" err="1" smtClean="0"/>
              <a:t>vdd</a:t>
            </a:r>
            <a:r>
              <a:rPr lang="en-GB" altLang="en-US" sz="1600" dirty="0" smtClean="0"/>
              <a:t>! with metal1. Therefore, we have selected PIN metal1 in the Layers and just after that we have created the label. Note that in the figure, the '+' defines the layer that is associated to the label.</a:t>
            </a:r>
          </a:p>
          <a:p>
            <a:pPr eaLnBrk="1" hangingPunct="1"/>
            <a:endParaRPr lang="en-GB" altLang="en-US" dirty="0" smtClean="0"/>
          </a:p>
          <a:p>
            <a:pPr eaLnBrk="1" hangingPunct="1">
              <a:buFont typeface="Wingdings" pitchFamily="2" charset="2"/>
              <a:buNone/>
            </a:pPr>
            <a:endParaRPr lang="en-GB" altLang="en-US" dirty="0" smtClean="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6335" y="2228492"/>
            <a:ext cx="3413712" cy="3816043"/>
          </a:xfrm>
          <a:prstGeom prst="rect">
            <a:avLst/>
          </a:prstGeom>
        </p:spPr>
      </p:pic>
      <p:cxnSp>
        <p:nvCxnSpPr>
          <p:cNvPr id="4" name="Straight Arrow Connector 3"/>
          <p:cNvCxnSpPr/>
          <p:nvPr/>
        </p:nvCxnSpPr>
        <p:spPr>
          <a:xfrm>
            <a:off x="2053110" y="1482585"/>
            <a:ext cx="22899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indent="0" eaLnBrk="1" hangingPunct="1"/>
            <a:r>
              <a:rPr lang="en-US" altLang="en-US" dirty="0" smtClean="0"/>
              <a:t>Learning Outcomes</a:t>
            </a:r>
          </a:p>
        </p:txBody>
      </p:sp>
      <p:sp>
        <p:nvSpPr>
          <p:cNvPr id="6147" name="Rectangle 3"/>
          <p:cNvSpPr>
            <a:spLocks noGrp="1" noChangeArrowheads="1"/>
          </p:cNvSpPr>
          <p:nvPr>
            <p:ph type="body" idx="1"/>
          </p:nvPr>
        </p:nvSpPr>
        <p:spPr>
          <a:xfrm>
            <a:off x="1223963" y="1851025"/>
            <a:ext cx="7539037" cy="4160838"/>
          </a:xfrm>
        </p:spPr>
        <p:txBody>
          <a:bodyPr/>
          <a:lstStyle/>
          <a:p>
            <a:pPr eaLnBrk="1" hangingPunct="1">
              <a:spcBef>
                <a:spcPct val="0"/>
              </a:spcBef>
              <a:buClrTx/>
              <a:buSzTx/>
              <a:buFontTx/>
              <a:buNone/>
            </a:pPr>
            <a:r>
              <a:rPr lang="en-US" altLang="en-US" dirty="0" smtClean="0"/>
              <a:t>After completing this unit, you should be able to:</a:t>
            </a:r>
          </a:p>
          <a:p>
            <a:pPr eaLnBrk="1" hangingPunct="1">
              <a:spcBef>
                <a:spcPct val="0"/>
              </a:spcBef>
              <a:buClrTx/>
              <a:buSzTx/>
              <a:buFontTx/>
              <a:buNone/>
            </a:pPr>
            <a:endParaRPr lang="en-US" altLang="en-US" dirty="0" smtClean="0"/>
          </a:p>
          <a:p>
            <a:pPr eaLnBrk="1" hangingPunct="1">
              <a:spcBef>
                <a:spcPct val="0"/>
              </a:spcBef>
              <a:buClrTx/>
              <a:buSzTx/>
              <a:buFontTx/>
              <a:buChar char="•"/>
            </a:pPr>
            <a:endParaRPr lang="en-US" altLang="en-US" dirty="0" smtClean="0"/>
          </a:p>
        </p:txBody>
      </p:sp>
      <p:grpSp>
        <p:nvGrpSpPr>
          <p:cNvPr id="6148" name="Group 4"/>
          <p:cNvGrpSpPr>
            <a:grpSpLocks/>
          </p:cNvGrpSpPr>
          <p:nvPr/>
        </p:nvGrpSpPr>
        <p:grpSpPr bwMode="auto">
          <a:xfrm>
            <a:off x="306388" y="885825"/>
            <a:ext cx="1081087" cy="1204913"/>
            <a:chOff x="3822" y="1768"/>
            <a:chExt cx="1601" cy="1935"/>
          </a:xfrm>
        </p:grpSpPr>
        <p:sp>
          <p:nvSpPr>
            <p:cNvPr id="6150" name="Freeform 5"/>
            <p:cNvSpPr>
              <a:spLocks/>
            </p:cNvSpPr>
            <p:nvPr/>
          </p:nvSpPr>
          <p:spPr bwMode="gray">
            <a:xfrm>
              <a:off x="3822" y="1977"/>
              <a:ext cx="1601" cy="1573"/>
            </a:xfrm>
            <a:custGeom>
              <a:avLst/>
              <a:gdLst>
                <a:gd name="T0" fmla="*/ 6 w 1601"/>
                <a:gd name="T1" fmla="*/ 717 h 1573"/>
                <a:gd name="T2" fmla="*/ 33 w 1601"/>
                <a:gd name="T3" fmla="*/ 591 h 1573"/>
                <a:gd name="T4" fmla="*/ 79 w 1601"/>
                <a:gd name="T5" fmla="*/ 472 h 1573"/>
                <a:gd name="T6" fmla="*/ 142 w 1601"/>
                <a:gd name="T7" fmla="*/ 364 h 1573"/>
                <a:gd name="T8" fmla="*/ 220 w 1601"/>
                <a:gd name="T9" fmla="*/ 267 h 1573"/>
                <a:gd name="T10" fmla="*/ 311 w 1601"/>
                <a:gd name="T11" fmla="*/ 182 h 1573"/>
                <a:gd name="T12" fmla="*/ 414 w 1601"/>
                <a:gd name="T13" fmla="*/ 112 h 1573"/>
                <a:gd name="T14" fmla="*/ 527 w 1601"/>
                <a:gd name="T15" fmla="*/ 56 h 1573"/>
                <a:gd name="T16" fmla="*/ 647 w 1601"/>
                <a:gd name="T17" fmla="*/ 19 h 1573"/>
                <a:gd name="T18" fmla="*/ 773 w 1601"/>
                <a:gd name="T19" fmla="*/ 0 h 1573"/>
                <a:gd name="T20" fmla="*/ 903 w 1601"/>
                <a:gd name="T21" fmla="*/ 0 h 1573"/>
                <a:gd name="T22" fmla="*/ 1031 w 1601"/>
                <a:gd name="T23" fmla="*/ 21 h 1573"/>
                <a:gd name="T24" fmla="*/ 1149 w 1601"/>
                <a:gd name="T25" fmla="*/ 62 h 1573"/>
                <a:gd name="T26" fmla="*/ 1256 w 1601"/>
                <a:gd name="T27" fmla="*/ 119 h 1573"/>
                <a:gd name="T28" fmla="*/ 1352 w 1601"/>
                <a:gd name="T29" fmla="*/ 192 h 1573"/>
                <a:gd name="T30" fmla="*/ 1434 w 1601"/>
                <a:gd name="T31" fmla="*/ 278 h 1573"/>
                <a:gd name="T32" fmla="*/ 1501 w 1601"/>
                <a:gd name="T33" fmla="*/ 376 h 1573"/>
                <a:gd name="T34" fmla="*/ 1552 w 1601"/>
                <a:gd name="T35" fmla="*/ 485 h 1573"/>
                <a:gd name="T36" fmla="*/ 1586 w 1601"/>
                <a:gd name="T37" fmla="*/ 601 h 1573"/>
                <a:gd name="T38" fmla="*/ 1600 w 1601"/>
                <a:gd name="T39" fmla="*/ 725 h 1573"/>
                <a:gd name="T40" fmla="*/ 1593 w 1601"/>
                <a:gd name="T41" fmla="*/ 854 h 1573"/>
                <a:gd name="T42" fmla="*/ 1566 w 1601"/>
                <a:gd name="T43" fmla="*/ 980 h 1573"/>
                <a:gd name="T44" fmla="*/ 1520 w 1601"/>
                <a:gd name="T45" fmla="*/ 1098 h 1573"/>
                <a:gd name="T46" fmla="*/ 1457 w 1601"/>
                <a:gd name="T47" fmla="*/ 1207 h 1573"/>
                <a:gd name="T48" fmla="*/ 1379 w 1601"/>
                <a:gd name="T49" fmla="*/ 1304 h 1573"/>
                <a:gd name="T50" fmla="*/ 1288 w 1601"/>
                <a:gd name="T51" fmla="*/ 1388 h 1573"/>
                <a:gd name="T52" fmla="*/ 1185 w 1601"/>
                <a:gd name="T53" fmla="*/ 1459 h 1573"/>
                <a:gd name="T54" fmla="*/ 1072 w 1601"/>
                <a:gd name="T55" fmla="*/ 1514 h 1573"/>
                <a:gd name="T56" fmla="*/ 953 w 1601"/>
                <a:gd name="T57" fmla="*/ 1552 h 1573"/>
                <a:gd name="T58" fmla="*/ 826 w 1601"/>
                <a:gd name="T59" fmla="*/ 1572 h 1573"/>
                <a:gd name="T60" fmla="*/ 696 w 1601"/>
                <a:gd name="T61" fmla="*/ 1570 h 1573"/>
                <a:gd name="T62" fmla="*/ 568 w 1601"/>
                <a:gd name="T63" fmla="*/ 1549 h 1573"/>
                <a:gd name="T64" fmla="*/ 450 w 1601"/>
                <a:gd name="T65" fmla="*/ 1509 h 1573"/>
                <a:gd name="T66" fmla="*/ 343 w 1601"/>
                <a:gd name="T67" fmla="*/ 1452 h 1573"/>
                <a:gd name="T68" fmla="*/ 247 w 1601"/>
                <a:gd name="T69" fmla="*/ 1378 h 1573"/>
                <a:gd name="T70" fmla="*/ 165 w 1601"/>
                <a:gd name="T71" fmla="*/ 1293 h 1573"/>
                <a:gd name="T72" fmla="*/ 98 w 1601"/>
                <a:gd name="T73" fmla="*/ 1195 h 1573"/>
                <a:gd name="T74" fmla="*/ 47 w 1601"/>
                <a:gd name="T75" fmla="*/ 1086 h 1573"/>
                <a:gd name="T76" fmla="*/ 13 w 1601"/>
                <a:gd name="T77" fmla="*/ 969 h 1573"/>
                <a:gd name="T78" fmla="*/ 0 w 1601"/>
                <a:gd name="T79" fmla="*/ 846 h 1573"/>
                <a:gd name="T80" fmla="*/ 6 w 1601"/>
                <a:gd name="T81" fmla="*/ 717 h 15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01" h="1573">
                  <a:moveTo>
                    <a:pt x="6" y="717"/>
                  </a:moveTo>
                  <a:lnTo>
                    <a:pt x="33" y="591"/>
                  </a:lnTo>
                  <a:lnTo>
                    <a:pt x="79" y="472"/>
                  </a:lnTo>
                  <a:lnTo>
                    <a:pt x="142" y="364"/>
                  </a:lnTo>
                  <a:lnTo>
                    <a:pt x="220" y="267"/>
                  </a:lnTo>
                  <a:lnTo>
                    <a:pt x="311" y="182"/>
                  </a:lnTo>
                  <a:lnTo>
                    <a:pt x="414" y="112"/>
                  </a:lnTo>
                  <a:lnTo>
                    <a:pt x="527" y="56"/>
                  </a:lnTo>
                  <a:lnTo>
                    <a:pt x="647" y="19"/>
                  </a:lnTo>
                  <a:lnTo>
                    <a:pt x="773" y="0"/>
                  </a:lnTo>
                  <a:lnTo>
                    <a:pt x="903" y="0"/>
                  </a:lnTo>
                  <a:lnTo>
                    <a:pt x="1031" y="21"/>
                  </a:lnTo>
                  <a:lnTo>
                    <a:pt x="1149" y="62"/>
                  </a:lnTo>
                  <a:lnTo>
                    <a:pt x="1256" y="119"/>
                  </a:lnTo>
                  <a:lnTo>
                    <a:pt x="1352" y="192"/>
                  </a:lnTo>
                  <a:lnTo>
                    <a:pt x="1434" y="278"/>
                  </a:lnTo>
                  <a:lnTo>
                    <a:pt x="1501" y="376"/>
                  </a:lnTo>
                  <a:lnTo>
                    <a:pt x="1552" y="485"/>
                  </a:lnTo>
                  <a:lnTo>
                    <a:pt x="1586" y="601"/>
                  </a:lnTo>
                  <a:lnTo>
                    <a:pt x="1600" y="725"/>
                  </a:lnTo>
                  <a:lnTo>
                    <a:pt x="1593" y="854"/>
                  </a:lnTo>
                  <a:lnTo>
                    <a:pt x="1566" y="980"/>
                  </a:lnTo>
                  <a:lnTo>
                    <a:pt x="1520" y="1098"/>
                  </a:lnTo>
                  <a:lnTo>
                    <a:pt x="1457" y="1207"/>
                  </a:lnTo>
                  <a:lnTo>
                    <a:pt x="1379" y="1304"/>
                  </a:lnTo>
                  <a:lnTo>
                    <a:pt x="1288" y="1388"/>
                  </a:lnTo>
                  <a:lnTo>
                    <a:pt x="1185" y="1459"/>
                  </a:lnTo>
                  <a:lnTo>
                    <a:pt x="1072" y="1514"/>
                  </a:lnTo>
                  <a:lnTo>
                    <a:pt x="953" y="1552"/>
                  </a:lnTo>
                  <a:lnTo>
                    <a:pt x="826" y="1572"/>
                  </a:lnTo>
                  <a:lnTo>
                    <a:pt x="696" y="1570"/>
                  </a:lnTo>
                  <a:lnTo>
                    <a:pt x="568" y="1549"/>
                  </a:lnTo>
                  <a:lnTo>
                    <a:pt x="450" y="1509"/>
                  </a:lnTo>
                  <a:lnTo>
                    <a:pt x="343" y="1452"/>
                  </a:lnTo>
                  <a:lnTo>
                    <a:pt x="247" y="1378"/>
                  </a:lnTo>
                  <a:lnTo>
                    <a:pt x="165" y="1293"/>
                  </a:lnTo>
                  <a:lnTo>
                    <a:pt x="98" y="1195"/>
                  </a:lnTo>
                  <a:lnTo>
                    <a:pt x="47" y="1086"/>
                  </a:lnTo>
                  <a:lnTo>
                    <a:pt x="13" y="969"/>
                  </a:lnTo>
                  <a:lnTo>
                    <a:pt x="0" y="846"/>
                  </a:lnTo>
                  <a:lnTo>
                    <a:pt x="6" y="71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1" name="Freeform 6"/>
            <p:cNvSpPr>
              <a:spLocks/>
            </p:cNvSpPr>
            <p:nvPr/>
          </p:nvSpPr>
          <p:spPr bwMode="gray">
            <a:xfrm>
              <a:off x="3822" y="1977"/>
              <a:ext cx="1601" cy="1573"/>
            </a:xfrm>
            <a:custGeom>
              <a:avLst/>
              <a:gdLst>
                <a:gd name="T0" fmla="*/ 6 w 1601"/>
                <a:gd name="T1" fmla="*/ 717 h 1573"/>
                <a:gd name="T2" fmla="*/ 33 w 1601"/>
                <a:gd name="T3" fmla="*/ 591 h 1573"/>
                <a:gd name="T4" fmla="*/ 79 w 1601"/>
                <a:gd name="T5" fmla="*/ 472 h 1573"/>
                <a:gd name="T6" fmla="*/ 142 w 1601"/>
                <a:gd name="T7" fmla="*/ 364 h 1573"/>
                <a:gd name="T8" fmla="*/ 220 w 1601"/>
                <a:gd name="T9" fmla="*/ 267 h 1573"/>
                <a:gd name="T10" fmla="*/ 311 w 1601"/>
                <a:gd name="T11" fmla="*/ 182 h 1573"/>
                <a:gd name="T12" fmla="*/ 414 w 1601"/>
                <a:gd name="T13" fmla="*/ 112 h 1573"/>
                <a:gd name="T14" fmla="*/ 527 w 1601"/>
                <a:gd name="T15" fmla="*/ 56 h 1573"/>
                <a:gd name="T16" fmla="*/ 647 w 1601"/>
                <a:gd name="T17" fmla="*/ 19 h 1573"/>
                <a:gd name="T18" fmla="*/ 773 w 1601"/>
                <a:gd name="T19" fmla="*/ 0 h 1573"/>
                <a:gd name="T20" fmla="*/ 903 w 1601"/>
                <a:gd name="T21" fmla="*/ 0 h 1573"/>
                <a:gd name="T22" fmla="*/ 1031 w 1601"/>
                <a:gd name="T23" fmla="*/ 21 h 1573"/>
                <a:gd name="T24" fmla="*/ 1149 w 1601"/>
                <a:gd name="T25" fmla="*/ 62 h 1573"/>
                <a:gd name="T26" fmla="*/ 1256 w 1601"/>
                <a:gd name="T27" fmla="*/ 119 h 1573"/>
                <a:gd name="T28" fmla="*/ 1352 w 1601"/>
                <a:gd name="T29" fmla="*/ 192 h 1573"/>
                <a:gd name="T30" fmla="*/ 1434 w 1601"/>
                <a:gd name="T31" fmla="*/ 278 h 1573"/>
                <a:gd name="T32" fmla="*/ 1501 w 1601"/>
                <a:gd name="T33" fmla="*/ 376 h 1573"/>
                <a:gd name="T34" fmla="*/ 1552 w 1601"/>
                <a:gd name="T35" fmla="*/ 485 h 1573"/>
                <a:gd name="T36" fmla="*/ 1586 w 1601"/>
                <a:gd name="T37" fmla="*/ 601 h 1573"/>
                <a:gd name="T38" fmla="*/ 1600 w 1601"/>
                <a:gd name="T39" fmla="*/ 725 h 1573"/>
                <a:gd name="T40" fmla="*/ 1593 w 1601"/>
                <a:gd name="T41" fmla="*/ 854 h 1573"/>
                <a:gd name="T42" fmla="*/ 1566 w 1601"/>
                <a:gd name="T43" fmla="*/ 980 h 1573"/>
                <a:gd name="T44" fmla="*/ 1520 w 1601"/>
                <a:gd name="T45" fmla="*/ 1098 h 1573"/>
                <a:gd name="T46" fmla="*/ 1457 w 1601"/>
                <a:gd name="T47" fmla="*/ 1207 h 1573"/>
                <a:gd name="T48" fmla="*/ 1379 w 1601"/>
                <a:gd name="T49" fmla="*/ 1304 h 1573"/>
                <a:gd name="T50" fmla="*/ 1288 w 1601"/>
                <a:gd name="T51" fmla="*/ 1388 h 1573"/>
                <a:gd name="T52" fmla="*/ 1185 w 1601"/>
                <a:gd name="T53" fmla="*/ 1459 h 1573"/>
                <a:gd name="T54" fmla="*/ 1072 w 1601"/>
                <a:gd name="T55" fmla="*/ 1514 h 1573"/>
                <a:gd name="T56" fmla="*/ 953 w 1601"/>
                <a:gd name="T57" fmla="*/ 1552 h 1573"/>
                <a:gd name="T58" fmla="*/ 826 w 1601"/>
                <a:gd name="T59" fmla="*/ 1572 h 1573"/>
                <a:gd name="T60" fmla="*/ 696 w 1601"/>
                <a:gd name="T61" fmla="*/ 1570 h 1573"/>
                <a:gd name="T62" fmla="*/ 568 w 1601"/>
                <a:gd name="T63" fmla="*/ 1549 h 1573"/>
                <a:gd name="T64" fmla="*/ 450 w 1601"/>
                <a:gd name="T65" fmla="*/ 1509 h 1573"/>
                <a:gd name="T66" fmla="*/ 343 w 1601"/>
                <a:gd name="T67" fmla="*/ 1452 h 1573"/>
                <a:gd name="T68" fmla="*/ 247 w 1601"/>
                <a:gd name="T69" fmla="*/ 1378 h 1573"/>
                <a:gd name="T70" fmla="*/ 165 w 1601"/>
                <a:gd name="T71" fmla="*/ 1293 h 1573"/>
                <a:gd name="T72" fmla="*/ 98 w 1601"/>
                <a:gd name="T73" fmla="*/ 1195 h 1573"/>
                <a:gd name="T74" fmla="*/ 47 w 1601"/>
                <a:gd name="T75" fmla="*/ 1086 h 1573"/>
                <a:gd name="T76" fmla="*/ 13 w 1601"/>
                <a:gd name="T77" fmla="*/ 969 h 1573"/>
                <a:gd name="T78" fmla="*/ 0 w 1601"/>
                <a:gd name="T79" fmla="*/ 846 h 1573"/>
                <a:gd name="T80" fmla="*/ 6 w 1601"/>
                <a:gd name="T81" fmla="*/ 717 h 15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01" h="1573">
                  <a:moveTo>
                    <a:pt x="6" y="717"/>
                  </a:moveTo>
                  <a:lnTo>
                    <a:pt x="33" y="591"/>
                  </a:lnTo>
                  <a:lnTo>
                    <a:pt x="79" y="472"/>
                  </a:lnTo>
                  <a:lnTo>
                    <a:pt x="142" y="364"/>
                  </a:lnTo>
                  <a:lnTo>
                    <a:pt x="220" y="267"/>
                  </a:lnTo>
                  <a:lnTo>
                    <a:pt x="311" y="182"/>
                  </a:lnTo>
                  <a:lnTo>
                    <a:pt x="414" y="112"/>
                  </a:lnTo>
                  <a:lnTo>
                    <a:pt x="527" y="56"/>
                  </a:lnTo>
                  <a:lnTo>
                    <a:pt x="647" y="19"/>
                  </a:lnTo>
                  <a:lnTo>
                    <a:pt x="773" y="0"/>
                  </a:lnTo>
                  <a:lnTo>
                    <a:pt x="903" y="0"/>
                  </a:lnTo>
                  <a:lnTo>
                    <a:pt x="1031" y="21"/>
                  </a:lnTo>
                  <a:lnTo>
                    <a:pt x="1149" y="62"/>
                  </a:lnTo>
                  <a:lnTo>
                    <a:pt x="1256" y="119"/>
                  </a:lnTo>
                  <a:lnTo>
                    <a:pt x="1352" y="192"/>
                  </a:lnTo>
                  <a:lnTo>
                    <a:pt x="1434" y="278"/>
                  </a:lnTo>
                  <a:lnTo>
                    <a:pt x="1501" y="376"/>
                  </a:lnTo>
                  <a:lnTo>
                    <a:pt x="1552" y="485"/>
                  </a:lnTo>
                  <a:lnTo>
                    <a:pt x="1586" y="601"/>
                  </a:lnTo>
                  <a:lnTo>
                    <a:pt x="1600" y="725"/>
                  </a:lnTo>
                  <a:lnTo>
                    <a:pt x="1593" y="854"/>
                  </a:lnTo>
                  <a:lnTo>
                    <a:pt x="1566" y="980"/>
                  </a:lnTo>
                  <a:lnTo>
                    <a:pt x="1520" y="1098"/>
                  </a:lnTo>
                  <a:lnTo>
                    <a:pt x="1457" y="1207"/>
                  </a:lnTo>
                  <a:lnTo>
                    <a:pt x="1379" y="1304"/>
                  </a:lnTo>
                  <a:lnTo>
                    <a:pt x="1288" y="1388"/>
                  </a:lnTo>
                  <a:lnTo>
                    <a:pt x="1185" y="1459"/>
                  </a:lnTo>
                  <a:lnTo>
                    <a:pt x="1072" y="1514"/>
                  </a:lnTo>
                  <a:lnTo>
                    <a:pt x="953" y="1552"/>
                  </a:lnTo>
                  <a:lnTo>
                    <a:pt x="826" y="1572"/>
                  </a:lnTo>
                  <a:lnTo>
                    <a:pt x="696" y="1570"/>
                  </a:lnTo>
                  <a:lnTo>
                    <a:pt x="568" y="1549"/>
                  </a:lnTo>
                  <a:lnTo>
                    <a:pt x="450" y="1509"/>
                  </a:lnTo>
                  <a:lnTo>
                    <a:pt x="343" y="1452"/>
                  </a:lnTo>
                  <a:lnTo>
                    <a:pt x="247" y="1378"/>
                  </a:lnTo>
                  <a:lnTo>
                    <a:pt x="165" y="1293"/>
                  </a:lnTo>
                  <a:lnTo>
                    <a:pt x="98" y="1195"/>
                  </a:lnTo>
                  <a:lnTo>
                    <a:pt x="47" y="1086"/>
                  </a:lnTo>
                  <a:lnTo>
                    <a:pt x="13" y="969"/>
                  </a:lnTo>
                  <a:lnTo>
                    <a:pt x="0" y="846"/>
                  </a:lnTo>
                  <a:lnTo>
                    <a:pt x="6" y="717"/>
                  </a:lnTo>
                </a:path>
              </a:pathLst>
            </a:custGeom>
            <a:noFill/>
            <a:ln w="254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2" name="Freeform 7"/>
            <p:cNvSpPr>
              <a:spLocks/>
            </p:cNvSpPr>
            <p:nvPr/>
          </p:nvSpPr>
          <p:spPr bwMode="gray">
            <a:xfrm>
              <a:off x="3829" y="1978"/>
              <a:ext cx="1564" cy="1539"/>
            </a:xfrm>
            <a:custGeom>
              <a:avLst/>
              <a:gdLst>
                <a:gd name="T0" fmla="*/ 6 w 1564"/>
                <a:gd name="T1" fmla="*/ 702 h 1539"/>
                <a:gd name="T2" fmla="*/ 32 w 1564"/>
                <a:gd name="T3" fmla="*/ 579 h 1539"/>
                <a:gd name="T4" fmla="*/ 77 w 1564"/>
                <a:gd name="T5" fmla="*/ 463 h 1539"/>
                <a:gd name="T6" fmla="*/ 139 w 1564"/>
                <a:gd name="T7" fmla="*/ 356 h 1539"/>
                <a:gd name="T8" fmla="*/ 216 w 1564"/>
                <a:gd name="T9" fmla="*/ 262 h 1539"/>
                <a:gd name="T10" fmla="*/ 305 w 1564"/>
                <a:gd name="T11" fmla="*/ 179 h 1539"/>
                <a:gd name="T12" fmla="*/ 405 w 1564"/>
                <a:gd name="T13" fmla="*/ 110 h 1539"/>
                <a:gd name="T14" fmla="*/ 515 w 1564"/>
                <a:gd name="T15" fmla="*/ 56 h 1539"/>
                <a:gd name="T16" fmla="*/ 632 w 1564"/>
                <a:gd name="T17" fmla="*/ 19 h 1539"/>
                <a:gd name="T18" fmla="*/ 755 w 1564"/>
                <a:gd name="T19" fmla="*/ 0 h 1539"/>
                <a:gd name="T20" fmla="*/ 882 w 1564"/>
                <a:gd name="T21" fmla="*/ 0 h 1539"/>
                <a:gd name="T22" fmla="*/ 1007 w 1564"/>
                <a:gd name="T23" fmla="*/ 21 h 1539"/>
                <a:gd name="T24" fmla="*/ 1122 w 1564"/>
                <a:gd name="T25" fmla="*/ 61 h 1539"/>
                <a:gd name="T26" fmla="*/ 1227 w 1564"/>
                <a:gd name="T27" fmla="*/ 117 h 1539"/>
                <a:gd name="T28" fmla="*/ 1321 w 1564"/>
                <a:gd name="T29" fmla="*/ 188 h 1539"/>
                <a:gd name="T30" fmla="*/ 1401 w 1564"/>
                <a:gd name="T31" fmla="*/ 272 h 1539"/>
                <a:gd name="T32" fmla="*/ 1467 w 1564"/>
                <a:gd name="T33" fmla="*/ 369 h 1539"/>
                <a:gd name="T34" fmla="*/ 1517 w 1564"/>
                <a:gd name="T35" fmla="*/ 475 h 1539"/>
                <a:gd name="T36" fmla="*/ 1549 w 1564"/>
                <a:gd name="T37" fmla="*/ 589 h 1539"/>
                <a:gd name="T38" fmla="*/ 1563 w 1564"/>
                <a:gd name="T39" fmla="*/ 709 h 1539"/>
                <a:gd name="T40" fmla="*/ 1557 w 1564"/>
                <a:gd name="T41" fmla="*/ 835 h 1539"/>
                <a:gd name="T42" fmla="*/ 1530 w 1564"/>
                <a:gd name="T43" fmla="*/ 959 h 1539"/>
                <a:gd name="T44" fmla="*/ 1485 w 1564"/>
                <a:gd name="T45" fmla="*/ 1074 h 1539"/>
                <a:gd name="T46" fmla="*/ 1424 w 1564"/>
                <a:gd name="T47" fmla="*/ 1181 h 1539"/>
                <a:gd name="T48" fmla="*/ 1347 w 1564"/>
                <a:gd name="T49" fmla="*/ 1275 h 1539"/>
                <a:gd name="T50" fmla="*/ 1258 w 1564"/>
                <a:gd name="T51" fmla="*/ 1359 h 1539"/>
                <a:gd name="T52" fmla="*/ 1157 w 1564"/>
                <a:gd name="T53" fmla="*/ 1428 h 1539"/>
                <a:gd name="T54" fmla="*/ 1047 w 1564"/>
                <a:gd name="T55" fmla="*/ 1482 h 1539"/>
                <a:gd name="T56" fmla="*/ 931 w 1564"/>
                <a:gd name="T57" fmla="*/ 1518 h 1539"/>
                <a:gd name="T58" fmla="*/ 807 w 1564"/>
                <a:gd name="T59" fmla="*/ 1538 h 1539"/>
                <a:gd name="T60" fmla="*/ 680 w 1564"/>
                <a:gd name="T61" fmla="*/ 1537 h 1539"/>
                <a:gd name="T62" fmla="*/ 555 w 1564"/>
                <a:gd name="T63" fmla="*/ 1516 h 1539"/>
                <a:gd name="T64" fmla="*/ 440 w 1564"/>
                <a:gd name="T65" fmla="*/ 1477 h 1539"/>
                <a:gd name="T66" fmla="*/ 335 w 1564"/>
                <a:gd name="T67" fmla="*/ 1420 h 1539"/>
                <a:gd name="T68" fmla="*/ 241 w 1564"/>
                <a:gd name="T69" fmla="*/ 1349 h 1539"/>
                <a:gd name="T70" fmla="*/ 161 w 1564"/>
                <a:gd name="T71" fmla="*/ 1265 h 1539"/>
                <a:gd name="T72" fmla="*/ 96 w 1564"/>
                <a:gd name="T73" fmla="*/ 1169 h 1539"/>
                <a:gd name="T74" fmla="*/ 46 w 1564"/>
                <a:gd name="T75" fmla="*/ 1062 h 1539"/>
                <a:gd name="T76" fmla="*/ 13 w 1564"/>
                <a:gd name="T77" fmla="*/ 948 h 1539"/>
                <a:gd name="T78" fmla="*/ 0 w 1564"/>
                <a:gd name="T79" fmla="*/ 828 h 1539"/>
                <a:gd name="T80" fmla="*/ 6 w 1564"/>
                <a:gd name="T81" fmla="*/ 702 h 15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64" h="1539">
                  <a:moveTo>
                    <a:pt x="6" y="702"/>
                  </a:moveTo>
                  <a:lnTo>
                    <a:pt x="32" y="579"/>
                  </a:lnTo>
                  <a:lnTo>
                    <a:pt x="77" y="463"/>
                  </a:lnTo>
                  <a:lnTo>
                    <a:pt x="139" y="356"/>
                  </a:lnTo>
                  <a:lnTo>
                    <a:pt x="216" y="262"/>
                  </a:lnTo>
                  <a:lnTo>
                    <a:pt x="305" y="179"/>
                  </a:lnTo>
                  <a:lnTo>
                    <a:pt x="405" y="110"/>
                  </a:lnTo>
                  <a:lnTo>
                    <a:pt x="515" y="56"/>
                  </a:lnTo>
                  <a:lnTo>
                    <a:pt x="632" y="19"/>
                  </a:lnTo>
                  <a:lnTo>
                    <a:pt x="755" y="0"/>
                  </a:lnTo>
                  <a:lnTo>
                    <a:pt x="882" y="0"/>
                  </a:lnTo>
                  <a:lnTo>
                    <a:pt x="1007" y="21"/>
                  </a:lnTo>
                  <a:lnTo>
                    <a:pt x="1122" y="61"/>
                  </a:lnTo>
                  <a:lnTo>
                    <a:pt x="1227" y="117"/>
                  </a:lnTo>
                  <a:lnTo>
                    <a:pt x="1321" y="188"/>
                  </a:lnTo>
                  <a:lnTo>
                    <a:pt x="1401" y="272"/>
                  </a:lnTo>
                  <a:lnTo>
                    <a:pt x="1467" y="369"/>
                  </a:lnTo>
                  <a:lnTo>
                    <a:pt x="1517" y="475"/>
                  </a:lnTo>
                  <a:lnTo>
                    <a:pt x="1549" y="589"/>
                  </a:lnTo>
                  <a:lnTo>
                    <a:pt x="1563" y="709"/>
                  </a:lnTo>
                  <a:lnTo>
                    <a:pt x="1557" y="835"/>
                  </a:lnTo>
                  <a:lnTo>
                    <a:pt x="1530" y="959"/>
                  </a:lnTo>
                  <a:lnTo>
                    <a:pt x="1485" y="1074"/>
                  </a:lnTo>
                  <a:lnTo>
                    <a:pt x="1424" y="1181"/>
                  </a:lnTo>
                  <a:lnTo>
                    <a:pt x="1347" y="1275"/>
                  </a:lnTo>
                  <a:lnTo>
                    <a:pt x="1258" y="1359"/>
                  </a:lnTo>
                  <a:lnTo>
                    <a:pt x="1157" y="1428"/>
                  </a:lnTo>
                  <a:lnTo>
                    <a:pt x="1047" y="1482"/>
                  </a:lnTo>
                  <a:lnTo>
                    <a:pt x="931" y="1518"/>
                  </a:lnTo>
                  <a:lnTo>
                    <a:pt x="807" y="1538"/>
                  </a:lnTo>
                  <a:lnTo>
                    <a:pt x="680" y="1537"/>
                  </a:lnTo>
                  <a:lnTo>
                    <a:pt x="555" y="1516"/>
                  </a:lnTo>
                  <a:lnTo>
                    <a:pt x="440" y="1477"/>
                  </a:lnTo>
                  <a:lnTo>
                    <a:pt x="335" y="1420"/>
                  </a:lnTo>
                  <a:lnTo>
                    <a:pt x="241" y="1349"/>
                  </a:lnTo>
                  <a:lnTo>
                    <a:pt x="161" y="1265"/>
                  </a:lnTo>
                  <a:lnTo>
                    <a:pt x="96" y="1169"/>
                  </a:lnTo>
                  <a:lnTo>
                    <a:pt x="46" y="1062"/>
                  </a:lnTo>
                  <a:lnTo>
                    <a:pt x="13" y="948"/>
                  </a:lnTo>
                  <a:lnTo>
                    <a:pt x="0" y="828"/>
                  </a:lnTo>
                  <a:lnTo>
                    <a:pt x="6" y="702"/>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3" name="Freeform 8"/>
            <p:cNvSpPr>
              <a:spLocks/>
            </p:cNvSpPr>
            <p:nvPr/>
          </p:nvSpPr>
          <p:spPr bwMode="gray">
            <a:xfrm>
              <a:off x="3829" y="1978"/>
              <a:ext cx="1564" cy="1539"/>
            </a:xfrm>
            <a:custGeom>
              <a:avLst/>
              <a:gdLst>
                <a:gd name="T0" fmla="*/ 6 w 1564"/>
                <a:gd name="T1" fmla="*/ 702 h 1539"/>
                <a:gd name="T2" fmla="*/ 32 w 1564"/>
                <a:gd name="T3" fmla="*/ 579 h 1539"/>
                <a:gd name="T4" fmla="*/ 77 w 1564"/>
                <a:gd name="T5" fmla="*/ 463 h 1539"/>
                <a:gd name="T6" fmla="*/ 139 w 1564"/>
                <a:gd name="T7" fmla="*/ 356 h 1539"/>
                <a:gd name="T8" fmla="*/ 216 w 1564"/>
                <a:gd name="T9" fmla="*/ 262 h 1539"/>
                <a:gd name="T10" fmla="*/ 305 w 1564"/>
                <a:gd name="T11" fmla="*/ 179 h 1539"/>
                <a:gd name="T12" fmla="*/ 405 w 1564"/>
                <a:gd name="T13" fmla="*/ 110 h 1539"/>
                <a:gd name="T14" fmla="*/ 515 w 1564"/>
                <a:gd name="T15" fmla="*/ 56 h 1539"/>
                <a:gd name="T16" fmla="*/ 632 w 1564"/>
                <a:gd name="T17" fmla="*/ 19 h 1539"/>
                <a:gd name="T18" fmla="*/ 755 w 1564"/>
                <a:gd name="T19" fmla="*/ 0 h 1539"/>
                <a:gd name="T20" fmla="*/ 882 w 1564"/>
                <a:gd name="T21" fmla="*/ 0 h 1539"/>
                <a:gd name="T22" fmla="*/ 1007 w 1564"/>
                <a:gd name="T23" fmla="*/ 21 h 1539"/>
                <a:gd name="T24" fmla="*/ 1122 w 1564"/>
                <a:gd name="T25" fmla="*/ 61 h 1539"/>
                <a:gd name="T26" fmla="*/ 1227 w 1564"/>
                <a:gd name="T27" fmla="*/ 117 h 1539"/>
                <a:gd name="T28" fmla="*/ 1321 w 1564"/>
                <a:gd name="T29" fmla="*/ 188 h 1539"/>
                <a:gd name="T30" fmla="*/ 1401 w 1564"/>
                <a:gd name="T31" fmla="*/ 272 h 1539"/>
                <a:gd name="T32" fmla="*/ 1467 w 1564"/>
                <a:gd name="T33" fmla="*/ 369 h 1539"/>
                <a:gd name="T34" fmla="*/ 1517 w 1564"/>
                <a:gd name="T35" fmla="*/ 475 h 1539"/>
                <a:gd name="T36" fmla="*/ 1549 w 1564"/>
                <a:gd name="T37" fmla="*/ 589 h 1539"/>
                <a:gd name="T38" fmla="*/ 1563 w 1564"/>
                <a:gd name="T39" fmla="*/ 709 h 1539"/>
                <a:gd name="T40" fmla="*/ 1557 w 1564"/>
                <a:gd name="T41" fmla="*/ 835 h 1539"/>
                <a:gd name="T42" fmla="*/ 1530 w 1564"/>
                <a:gd name="T43" fmla="*/ 959 h 1539"/>
                <a:gd name="T44" fmla="*/ 1485 w 1564"/>
                <a:gd name="T45" fmla="*/ 1074 h 1539"/>
                <a:gd name="T46" fmla="*/ 1424 w 1564"/>
                <a:gd name="T47" fmla="*/ 1181 h 1539"/>
                <a:gd name="T48" fmla="*/ 1347 w 1564"/>
                <a:gd name="T49" fmla="*/ 1275 h 1539"/>
                <a:gd name="T50" fmla="*/ 1258 w 1564"/>
                <a:gd name="T51" fmla="*/ 1359 h 1539"/>
                <a:gd name="T52" fmla="*/ 1157 w 1564"/>
                <a:gd name="T53" fmla="*/ 1428 h 1539"/>
                <a:gd name="T54" fmla="*/ 1047 w 1564"/>
                <a:gd name="T55" fmla="*/ 1482 h 1539"/>
                <a:gd name="T56" fmla="*/ 931 w 1564"/>
                <a:gd name="T57" fmla="*/ 1518 h 1539"/>
                <a:gd name="T58" fmla="*/ 807 w 1564"/>
                <a:gd name="T59" fmla="*/ 1538 h 1539"/>
                <a:gd name="T60" fmla="*/ 680 w 1564"/>
                <a:gd name="T61" fmla="*/ 1537 h 1539"/>
                <a:gd name="T62" fmla="*/ 555 w 1564"/>
                <a:gd name="T63" fmla="*/ 1516 h 1539"/>
                <a:gd name="T64" fmla="*/ 440 w 1564"/>
                <a:gd name="T65" fmla="*/ 1477 h 1539"/>
                <a:gd name="T66" fmla="*/ 335 w 1564"/>
                <a:gd name="T67" fmla="*/ 1420 h 1539"/>
                <a:gd name="T68" fmla="*/ 241 w 1564"/>
                <a:gd name="T69" fmla="*/ 1349 h 1539"/>
                <a:gd name="T70" fmla="*/ 161 w 1564"/>
                <a:gd name="T71" fmla="*/ 1265 h 1539"/>
                <a:gd name="T72" fmla="*/ 96 w 1564"/>
                <a:gd name="T73" fmla="*/ 1169 h 1539"/>
                <a:gd name="T74" fmla="*/ 46 w 1564"/>
                <a:gd name="T75" fmla="*/ 1062 h 1539"/>
                <a:gd name="T76" fmla="*/ 13 w 1564"/>
                <a:gd name="T77" fmla="*/ 948 h 1539"/>
                <a:gd name="T78" fmla="*/ 0 w 1564"/>
                <a:gd name="T79" fmla="*/ 828 h 1539"/>
                <a:gd name="T80" fmla="*/ 6 w 1564"/>
                <a:gd name="T81" fmla="*/ 702 h 15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64" h="1539">
                  <a:moveTo>
                    <a:pt x="6" y="702"/>
                  </a:moveTo>
                  <a:lnTo>
                    <a:pt x="32" y="579"/>
                  </a:lnTo>
                  <a:lnTo>
                    <a:pt x="77" y="463"/>
                  </a:lnTo>
                  <a:lnTo>
                    <a:pt x="139" y="356"/>
                  </a:lnTo>
                  <a:lnTo>
                    <a:pt x="216" y="262"/>
                  </a:lnTo>
                  <a:lnTo>
                    <a:pt x="305" y="179"/>
                  </a:lnTo>
                  <a:lnTo>
                    <a:pt x="405" y="110"/>
                  </a:lnTo>
                  <a:lnTo>
                    <a:pt x="515" y="56"/>
                  </a:lnTo>
                  <a:lnTo>
                    <a:pt x="632" y="19"/>
                  </a:lnTo>
                  <a:lnTo>
                    <a:pt x="755" y="0"/>
                  </a:lnTo>
                  <a:lnTo>
                    <a:pt x="882" y="0"/>
                  </a:lnTo>
                  <a:lnTo>
                    <a:pt x="1007" y="21"/>
                  </a:lnTo>
                  <a:lnTo>
                    <a:pt x="1122" y="61"/>
                  </a:lnTo>
                  <a:lnTo>
                    <a:pt x="1227" y="117"/>
                  </a:lnTo>
                  <a:lnTo>
                    <a:pt x="1321" y="188"/>
                  </a:lnTo>
                  <a:lnTo>
                    <a:pt x="1401" y="272"/>
                  </a:lnTo>
                  <a:lnTo>
                    <a:pt x="1467" y="369"/>
                  </a:lnTo>
                  <a:lnTo>
                    <a:pt x="1517" y="475"/>
                  </a:lnTo>
                  <a:lnTo>
                    <a:pt x="1549" y="589"/>
                  </a:lnTo>
                  <a:lnTo>
                    <a:pt x="1563" y="709"/>
                  </a:lnTo>
                  <a:lnTo>
                    <a:pt x="1557" y="835"/>
                  </a:lnTo>
                  <a:lnTo>
                    <a:pt x="1530" y="959"/>
                  </a:lnTo>
                  <a:lnTo>
                    <a:pt x="1485" y="1074"/>
                  </a:lnTo>
                  <a:lnTo>
                    <a:pt x="1424" y="1181"/>
                  </a:lnTo>
                  <a:lnTo>
                    <a:pt x="1347" y="1275"/>
                  </a:lnTo>
                  <a:lnTo>
                    <a:pt x="1258" y="1359"/>
                  </a:lnTo>
                  <a:lnTo>
                    <a:pt x="1157" y="1428"/>
                  </a:lnTo>
                  <a:lnTo>
                    <a:pt x="1047" y="1482"/>
                  </a:lnTo>
                  <a:lnTo>
                    <a:pt x="931" y="1518"/>
                  </a:lnTo>
                  <a:lnTo>
                    <a:pt x="807" y="1538"/>
                  </a:lnTo>
                  <a:lnTo>
                    <a:pt x="680" y="1537"/>
                  </a:lnTo>
                  <a:lnTo>
                    <a:pt x="555" y="1516"/>
                  </a:lnTo>
                  <a:lnTo>
                    <a:pt x="440" y="1477"/>
                  </a:lnTo>
                  <a:lnTo>
                    <a:pt x="335" y="1420"/>
                  </a:lnTo>
                  <a:lnTo>
                    <a:pt x="241" y="1349"/>
                  </a:lnTo>
                  <a:lnTo>
                    <a:pt x="161" y="1265"/>
                  </a:lnTo>
                  <a:lnTo>
                    <a:pt x="96" y="1169"/>
                  </a:lnTo>
                  <a:lnTo>
                    <a:pt x="46" y="1062"/>
                  </a:lnTo>
                  <a:lnTo>
                    <a:pt x="13" y="948"/>
                  </a:lnTo>
                  <a:lnTo>
                    <a:pt x="0" y="828"/>
                  </a:lnTo>
                  <a:lnTo>
                    <a:pt x="6" y="702"/>
                  </a:lnTo>
                </a:path>
              </a:pathLst>
            </a:custGeom>
            <a:noFill/>
            <a:ln w="254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4" name="Freeform 9"/>
            <p:cNvSpPr>
              <a:spLocks/>
            </p:cNvSpPr>
            <p:nvPr/>
          </p:nvSpPr>
          <p:spPr bwMode="gray">
            <a:xfrm>
              <a:off x="3937" y="2085"/>
              <a:ext cx="1348" cy="1325"/>
            </a:xfrm>
            <a:custGeom>
              <a:avLst/>
              <a:gdLst>
                <a:gd name="T0" fmla="*/ 5 w 1348"/>
                <a:gd name="T1" fmla="*/ 604 h 1325"/>
                <a:gd name="T2" fmla="*/ 28 w 1348"/>
                <a:gd name="T3" fmla="*/ 498 h 1325"/>
                <a:gd name="T4" fmla="*/ 66 w 1348"/>
                <a:gd name="T5" fmla="*/ 397 h 1325"/>
                <a:gd name="T6" fmla="*/ 120 w 1348"/>
                <a:gd name="T7" fmla="*/ 306 h 1325"/>
                <a:gd name="T8" fmla="*/ 186 w 1348"/>
                <a:gd name="T9" fmla="*/ 225 h 1325"/>
                <a:gd name="T10" fmla="*/ 262 w 1348"/>
                <a:gd name="T11" fmla="*/ 153 h 1325"/>
                <a:gd name="T12" fmla="*/ 349 w 1348"/>
                <a:gd name="T13" fmla="*/ 94 h 1325"/>
                <a:gd name="T14" fmla="*/ 444 w 1348"/>
                <a:gd name="T15" fmla="*/ 47 h 1325"/>
                <a:gd name="T16" fmla="*/ 544 w 1348"/>
                <a:gd name="T17" fmla="*/ 16 h 1325"/>
                <a:gd name="T18" fmla="*/ 651 w 1348"/>
                <a:gd name="T19" fmla="*/ 0 h 1325"/>
                <a:gd name="T20" fmla="*/ 760 w 1348"/>
                <a:gd name="T21" fmla="*/ 0 h 1325"/>
                <a:gd name="T22" fmla="*/ 868 w 1348"/>
                <a:gd name="T23" fmla="*/ 17 h 1325"/>
                <a:gd name="T24" fmla="*/ 967 w 1348"/>
                <a:gd name="T25" fmla="*/ 52 h 1325"/>
                <a:gd name="T26" fmla="*/ 1057 w 1348"/>
                <a:gd name="T27" fmla="*/ 100 h 1325"/>
                <a:gd name="T28" fmla="*/ 1138 w 1348"/>
                <a:gd name="T29" fmla="*/ 161 h 1325"/>
                <a:gd name="T30" fmla="*/ 1207 w 1348"/>
                <a:gd name="T31" fmla="*/ 234 h 1325"/>
                <a:gd name="T32" fmla="*/ 1263 w 1348"/>
                <a:gd name="T33" fmla="*/ 316 h 1325"/>
                <a:gd name="T34" fmla="*/ 1306 w 1348"/>
                <a:gd name="T35" fmla="*/ 408 h 1325"/>
                <a:gd name="T36" fmla="*/ 1335 w 1348"/>
                <a:gd name="T37" fmla="*/ 507 h 1325"/>
                <a:gd name="T38" fmla="*/ 1347 w 1348"/>
                <a:gd name="T39" fmla="*/ 611 h 1325"/>
                <a:gd name="T40" fmla="*/ 1341 w 1348"/>
                <a:gd name="T41" fmla="*/ 719 h 1325"/>
                <a:gd name="T42" fmla="*/ 1318 w 1348"/>
                <a:gd name="T43" fmla="*/ 825 h 1325"/>
                <a:gd name="T44" fmla="*/ 1279 w 1348"/>
                <a:gd name="T45" fmla="*/ 924 h 1325"/>
                <a:gd name="T46" fmla="*/ 1226 w 1348"/>
                <a:gd name="T47" fmla="*/ 1016 h 1325"/>
                <a:gd name="T48" fmla="*/ 1161 w 1348"/>
                <a:gd name="T49" fmla="*/ 1098 h 1325"/>
                <a:gd name="T50" fmla="*/ 1084 w 1348"/>
                <a:gd name="T51" fmla="*/ 1169 h 1325"/>
                <a:gd name="T52" fmla="*/ 997 w 1348"/>
                <a:gd name="T53" fmla="*/ 1229 h 1325"/>
                <a:gd name="T54" fmla="*/ 902 w 1348"/>
                <a:gd name="T55" fmla="*/ 1275 h 1325"/>
                <a:gd name="T56" fmla="*/ 801 w 1348"/>
                <a:gd name="T57" fmla="*/ 1307 h 1325"/>
                <a:gd name="T58" fmla="*/ 695 w 1348"/>
                <a:gd name="T59" fmla="*/ 1324 h 1325"/>
                <a:gd name="T60" fmla="*/ 586 w 1348"/>
                <a:gd name="T61" fmla="*/ 1323 h 1325"/>
                <a:gd name="T62" fmla="*/ 479 w 1348"/>
                <a:gd name="T63" fmla="*/ 1304 h 1325"/>
                <a:gd name="T64" fmla="*/ 379 w 1348"/>
                <a:gd name="T65" fmla="*/ 1271 h 1325"/>
                <a:gd name="T66" fmla="*/ 288 w 1348"/>
                <a:gd name="T67" fmla="*/ 1222 h 1325"/>
                <a:gd name="T68" fmla="*/ 208 w 1348"/>
                <a:gd name="T69" fmla="*/ 1161 h 1325"/>
                <a:gd name="T70" fmla="*/ 139 w 1348"/>
                <a:gd name="T71" fmla="*/ 1089 h 1325"/>
                <a:gd name="T72" fmla="*/ 83 w 1348"/>
                <a:gd name="T73" fmla="*/ 1006 h 1325"/>
                <a:gd name="T74" fmla="*/ 39 w 1348"/>
                <a:gd name="T75" fmla="*/ 914 h 1325"/>
                <a:gd name="T76" fmla="*/ 11 w 1348"/>
                <a:gd name="T77" fmla="*/ 816 h 1325"/>
                <a:gd name="T78" fmla="*/ 0 w 1348"/>
                <a:gd name="T79" fmla="*/ 712 h 1325"/>
                <a:gd name="T80" fmla="*/ 5 w 1348"/>
                <a:gd name="T81" fmla="*/ 604 h 1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8" h="1325">
                  <a:moveTo>
                    <a:pt x="5" y="604"/>
                  </a:moveTo>
                  <a:lnTo>
                    <a:pt x="28" y="498"/>
                  </a:lnTo>
                  <a:lnTo>
                    <a:pt x="66" y="397"/>
                  </a:lnTo>
                  <a:lnTo>
                    <a:pt x="120" y="306"/>
                  </a:lnTo>
                  <a:lnTo>
                    <a:pt x="186" y="225"/>
                  </a:lnTo>
                  <a:lnTo>
                    <a:pt x="262" y="153"/>
                  </a:lnTo>
                  <a:lnTo>
                    <a:pt x="349" y="94"/>
                  </a:lnTo>
                  <a:lnTo>
                    <a:pt x="444" y="47"/>
                  </a:lnTo>
                  <a:lnTo>
                    <a:pt x="544" y="16"/>
                  </a:lnTo>
                  <a:lnTo>
                    <a:pt x="651" y="0"/>
                  </a:lnTo>
                  <a:lnTo>
                    <a:pt x="760" y="0"/>
                  </a:lnTo>
                  <a:lnTo>
                    <a:pt x="868" y="17"/>
                  </a:lnTo>
                  <a:lnTo>
                    <a:pt x="967" y="52"/>
                  </a:lnTo>
                  <a:lnTo>
                    <a:pt x="1057" y="100"/>
                  </a:lnTo>
                  <a:lnTo>
                    <a:pt x="1138" y="161"/>
                  </a:lnTo>
                  <a:lnTo>
                    <a:pt x="1207" y="234"/>
                  </a:lnTo>
                  <a:lnTo>
                    <a:pt x="1263" y="316"/>
                  </a:lnTo>
                  <a:lnTo>
                    <a:pt x="1306" y="408"/>
                  </a:lnTo>
                  <a:lnTo>
                    <a:pt x="1335" y="507"/>
                  </a:lnTo>
                  <a:lnTo>
                    <a:pt x="1347" y="611"/>
                  </a:lnTo>
                  <a:lnTo>
                    <a:pt x="1341" y="719"/>
                  </a:lnTo>
                  <a:lnTo>
                    <a:pt x="1318" y="825"/>
                  </a:lnTo>
                  <a:lnTo>
                    <a:pt x="1279" y="924"/>
                  </a:lnTo>
                  <a:lnTo>
                    <a:pt x="1226" y="1016"/>
                  </a:lnTo>
                  <a:lnTo>
                    <a:pt x="1161" y="1098"/>
                  </a:lnTo>
                  <a:lnTo>
                    <a:pt x="1084" y="1169"/>
                  </a:lnTo>
                  <a:lnTo>
                    <a:pt x="997" y="1229"/>
                  </a:lnTo>
                  <a:lnTo>
                    <a:pt x="902" y="1275"/>
                  </a:lnTo>
                  <a:lnTo>
                    <a:pt x="801" y="1307"/>
                  </a:lnTo>
                  <a:lnTo>
                    <a:pt x="695" y="1324"/>
                  </a:lnTo>
                  <a:lnTo>
                    <a:pt x="586" y="1323"/>
                  </a:lnTo>
                  <a:lnTo>
                    <a:pt x="479" y="1304"/>
                  </a:lnTo>
                  <a:lnTo>
                    <a:pt x="379" y="1271"/>
                  </a:lnTo>
                  <a:lnTo>
                    <a:pt x="288" y="1222"/>
                  </a:lnTo>
                  <a:lnTo>
                    <a:pt x="208" y="1161"/>
                  </a:lnTo>
                  <a:lnTo>
                    <a:pt x="139" y="1089"/>
                  </a:lnTo>
                  <a:lnTo>
                    <a:pt x="83" y="1006"/>
                  </a:lnTo>
                  <a:lnTo>
                    <a:pt x="39" y="914"/>
                  </a:lnTo>
                  <a:lnTo>
                    <a:pt x="11" y="816"/>
                  </a:lnTo>
                  <a:lnTo>
                    <a:pt x="0" y="712"/>
                  </a:lnTo>
                  <a:lnTo>
                    <a:pt x="5" y="60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5" name="Freeform 10"/>
            <p:cNvSpPr>
              <a:spLocks/>
            </p:cNvSpPr>
            <p:nvPr/>
          </p:nvSpPr>
          <p:spPr bwMode="gray">
            <a:xfrm>
              <a:off x="3937" y="2085"/>
              <a:ext cx="1348" cy="1325"/>
            </a:xfrm>
            <a:custGeom>
              <a:avLst/>
              <a:gdLst>
                <a:gd name="T0" fmla="*/ 5 w 1348"/>
                <a:gd name="T1" fmla="*/ 604 h 1325"/>
                <a:gd name="T2" fmla="*/ 28 w 1348"/>
                <a:gd name="T3" fmla="*/ 498 h 1325"/>
                <a:gd name="T4" fmla="*/ 66 w 1348"/>
                <a:gd name="T5" fmla="*/ 397 h 1325"/>
                <a:gd name="T6" fmla="*/ 120 w 1348"/>
                <a:gd name="T7" fmla="*/ 306 h 1325"/>
                <a:gd name="T8" fmla="*/ 186 w 1348"/>
                <a:gd name="T9" fmla="*/ 225 h 1325"/>
                <a:gd name="T10" fmla="*/ 262 w 1348"/>
                <a:gd name="T11" fmla="*/ 153 h 1325"/>
                <a:gd name="T12" fmla="*/ 349 w 1348"/>
                <a:gd name="T13" fmla="*/ 94 h 1325"/>
                <a:gd name="T14" fmla="*/ 444 w 1348"/>
                <a:gd name="T15" fmla="*/ 47 h 1325"/>
                <a:gd name="T16" fmla="*/ 544 w 1348"/>
                <a:gd name="T17" fmla="*/ 16 h 1325"/>
                <a:gd name="T18" fmla="*/ 651 w 1348"/>
                <a:gd name="T19" fmla="*/ 0 h 1325"/>
                <a:gd name="T20" fmla="*/ 760 w 1348"/>
                <a:gd name="T21" fmla="*/ 0 h 1325"/>
                <a:gd name="T22" fmla="*/ 868 w 1348"/>
                <a:gd name="T23" fmla="*/ 17 h 1325"/>
                <a:gd name="T24" fmla="*/ 967 w 1348"/>
                <a:gd name="T25" fmla="*/ 52 h 1325"/>
                <a:gd name="T26" fmla="*/ 1057 w 1348"/>
                <a:gd name="T27" fmla="*/ 100 h 1325"/>
                <a:gd name="T28" fmla="*/ 1138 w 1348"/>
                <a:gd name="T29" fmla="*/ 161 h 1325"/>
                <a:gd name="T30" fmla="*/ 1207 w 1348"/>
                <a:gd name="T31" fmla="*/ 234 h 1325"/>
                <a:gd name="T32" fmla="*/ 1263 w 1348"/>
                <a:gd name="T33" fmla="*/ 316 h 1325"/>
                <a:gd name="T34" fmla="*/ 1306 w 1348"/>
                <a:gd name="T35" fmla="*/ 408 h 1325"/>
                <a:gd name="T36" fmla="*/ 1335 w 1348"/>
                <a:gd name="T37" fmla="*/ 507 h 1325"/>
                <a:gd name="T38" fmla="*/ 1347 w 1348"/>
                <a:gd name="T39" fmla="*/ 611 h 1325"/>
                <a:gd name="T40" fmla="*/ 1341 w 1348"/>
                <a:gd name="T41" fmla="*/ 719 h 1325"/>
                <a:gd name="T42" fmla="*/ 1318 w 1348"/>
                <a:gd name="T43" fmla="*/ 825 h 1325"/>
                <a:gd name="T44" fmla="*/ 1279 w 1348"/>
                <a:gd name="T45" fmla="*/ 924 h 1325"/>
                <a:gd name="T46" fmla="*/ 1226 w 1348"/>
                <a:gd name="T47" fmla="*/ 1016 h 1325"/>
                <a:gd name="T48" fmla="*/ 1161 w 1348"/>
                <a:gd name="T49" fmla="*/ 1098 h 1325"/>
                <a:gd name="T50" fmla="*/ 1084 w 1348"/>
                <a:gd name="T51" fmla="*/ 1169 h 1325"/>
                <a:gd name="T52" fmla="*/ 997 w 1348"/>
                <a:gd name="T53" fmla="*/ 1229 h 1325"/>
                <a:gd name="T54" fmla="*/ 902 w 1348"/>
                <a:gd name="T55" fmla="*/ 1275 h 1325"/>
                <a:gd name="T56" fmla="*/ 801 w 1348"/>
                <a:gd name="T57" fmla="*/ 1307 h 1325"/>
                <a:gd name="T58" fmla="*/ 695 w 1348"/>
                <a:gd name="T59" fmla="*/ 1324 h 1325"/>
                <a:gd name="T60" fmla="*/ 586 w 1348"/>
                <a:gd name="T61" fmla="*/ 1323 h 1325"/>
                <a:gd name="T62" fmla="*/ 479 w 1348"/>
                <a:gd name="T63" fmla="*/ 1304 h 1325"/>
                <a:gd name="T64" fmla="*/ 379 w 1348"/>
                <a:gd name="T65" fmla="*/ 1271 h 1325"/>
                <a:gd name="T66" fmla="*/ 288 w 1348"/>
                <a:gd name="T67" fmla="*/ 1222 h 1325"/>
                <a:gd name="T68" fmla="*/ 208 w 1348"/>
                <a:gd name="T69" fmla="*/ 1161 h 1325"/>
                <a:gd name="T70" fmla="*/ 139 w 1348"/>
                <a:gd name="T71" fmla="*/ 1089 h 1325"/>
                <a:gd name="T72" fmla="*/ 83 w 1348"/>
                <a:gd name="T73" fmla="*/ 1006 h 1325"/>
                <a:gd name="T74" fmla="*/ 39 w 1348"/>
                <a:gd name="T75" fmla="*/ 914 h 1325"/>
                <a:gd name="T76" fmla="*/ 11 w 1348"/>
                <a:gd name="T77" fmla="*/ 816 h 1325"/>
                <a:gd name="T78" fmla="*/ 0 w 1348"/>
                <a:gd name="T79" fmla="*/ 712 h 1325"/>
                <a:gd name="T80" fmla="*/ 5 w 1348"/>
                <a:gd name="T81" fmla="*/ 604 h 1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8" h="1325">
                  <a:moveTo>
                    <a:pt x="5" y="604"/>
                  </a:moveTo>
                  <a:lnTo>
                    <a:pt x="28" y="498"/>
                  </a:lnTo>
                  <a:lnTo>
                    <a:pt x="66" y="397"/>
                  </a:lnTo>
                  <a:lnTo>
                    <a:pt x="120" y="306"/>
                  </a:lnTo>
                  <a:lnTo>
                    <a:pt x="186" y="225"/>
                  </a:lnTo>
                  <a:lnTo>
                    <a:pt x="262" y="153"/>
                  </a:lnTo>
                  <a:lnTo>
                    <a:pt x="349" y="94"/>
                  </a:lnTo>
                  <a:lnTo>
                    <a:pt x="444" y="47"/>
                  </a:lnTo>
                  <a:lnTo>
                    <a:pt x="544" y="16"/>
                  </a:lnTo>
                  <a:lnTo>
                    <a:pt x="651" y="0"/>
                  </a:lnTo>
                  <a:lnTo>
                    <a:pt x="760" y="0"/>
                  </a:lnTo>
                  <a:lnTo>
                    <a:pt x="868" y="17"/>
                  </a:lnTo>
                  <a:lnTo>
                    <a:pt x="967" y="52"/>
                  </a:lnTo>
                  <a:lnTo>
                    <a:pt x="1057" y="100"/>
                  </a:lnTo>
                  <a:lnTo>
                    <a:pt x="1138" y="161"/>
                  </a:lnTo>
                  <a:lnTo>
                    <a:pt x="1207" y="234"/>
                  </a:lnTo>
                  <a:lnTo>
                    <a:pt x="1263" y="316"/>
                  </a:lnTo>
                  <a:lnTo>
                    <a:pt x="1306" y="408"/>
                  </a:lnTo>
                  <a:lnTo>
                    <a:pt x="1335" y="507"/>
                  </a:lnTo>
                  <a:lnTo>
                    <a:pt x="1347" y="611"/>
                  </a:lnTo>
                  <a:lnTo>
                    <a:pt x="1341" y="719"/>
                  </a:lnTo>
                  <a:lnTo>
                    <a:pt x="1318" y="825"/>
                  </a:lnTo>
                  <a:lnTo>
                    <a:pt x="1279" y="924"/>
                  </a:lnTo>
                  <a:lnTo>
                    <a:pt x="1226" y="1016"/>
                  </a:lnTo>
                  <a:lnTo>
                    <a:pt x="1161" y="1098"/>
                  </a:lnTo>
                  <a:lnTo>
                    <a:pt x="1084" y="1169"/>
                  </a:lnTo>
                  <a:lnTo>
                    <a:pt x="997" y="1229"/>
                  </a:lnTo>
                  <a:lnTo>
                    <a:pt x="902" y="1275"/>
                  </a:lnTo>
                  <a:lnTo>
                    <a:pt x="801" y="1307"/>
                  </a:lnTo>
                  <a:lnTo>
                    <a:pt x="695" y="1324"/>
                  </a:lnTo>
                  <a:lnTo>
                    <a:pt x="586" y="1323"/>
                  </a:lnTo>
                  <a:lnTo>
                    <a:pt x="479" y="1304"/>
                  </a:lnTo>
                  <a:lnTo>
                    <a:pt x="379" y="1271"/>
                  </a:lnTo>
                  <a:lnTo>
                    <a:pt x="288" y="1222"/>
                  </a:lnTo>
                  <a:lnTo>
                    <a:pt x="208" y="1161"/>
                  </a:lnTo>
                  <a:lnTo>
                    <a:pt x="139" y="1089"/>
                  </a:lnTo>
                  <a:lnTo>
                    <a:pt x="83" y="1006"/>
                  </a:lnTo>
                  <a:lnTo>
                    <a:pt x="39" y="914"/>
                  </a:lnTo>
                  <a:lnTo>
                    <a:pt x="11" y="816"/>
                  </a:lnTo>
                  <a:lnTo>
                    <a:pt x="0" y="712"/>
                  </a:lnTo>
                  <a:lnTo>
                    <a:pt x="5" y="60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6" name="Freeform 11"/>
            <p:cNvSpPr>
              <a:spLocks/>
            </p:cNvSpPr>
            <p:nvPr/>
          </p:nvSpPr>
          <p:spPr bwMode="gray">
            <a:xfrm>
              <a:off x="3857" y="2007"/>
              <a:ext cx="1506" cy="1481"/>
            </a:xfrm>
            <a:custGeom>
              <a:avLst/>
              <a:gdLst>
                <a:gd name="T0" fmla="*/ 5 w 1506"/>
                <a:gd name="T1" fmla="*/ 675 h 1481"/>
                <a:gd name="T2" fmla="*/ 32 w 1506"/>
                <a:gd name="T3" fmla="*/ 557 h 1481"/>
                <a:gd name="T4" fmla="*/ 74 w 1506"/>
                <a:gd name="T5" fmla="*/ 446 h 1481"/>
                <a:gd name="T6" fmla="*/ 133 w 1506"/>
                <a:gd name="T7" fmla="*/ 343 h 1481"/>
                <a:gd name="T8" fmla="*/ 207 w 1506"/>
                <a:gd name="T9" fmla="*/ 252 h 1481"/>
                <a:gd name="T10" fmla="*/ 293 w 1506"/>
                <a:gd name="T11" fmla="*/ 172 h 1481"/>
                <a:gd name="T12" fmla="*/ 389 w 1506"/>
                <a:gd name="T13" fmla="*/ 105 h 1481"/>
                <a:gd name="T14" fmla="*/ 496 w 1506"/>
                <a:gd name="T15" fmla="*/ 53 h 1481"/>
                <a:gd name="T16" fmla="*/ 608 w 1506"/>
                <a:gd name="T17" fmla="*/ 18 h 1481"/>
                <a:gd name="T18" fmla="*/ 727 w 1506"/>
                <a:gd name="T19" fmla="*/ 0 h 1481"/>
                <a:gd name="T20" fmla="*/ 849 w 1506"/>
                <a:gd name="T21" fmla="*/ 1 h 1481"/>
                <a:gd name="T22" fmla="*/ 969 w 1506"/>
                <a:gd name="T23" fmla="*/ 21 h 1481"/>
                <a:gd name="T24" fmla="*/ 1081 w 1506"/>
                <a:gd name="T25" fmla="*/ 58 h 1481"/>
                <a:gd name="T26" fmla="*/ 1181 w 1506"/>
                <a:gd name="T27" fmla="*/ 113 h 1481"/>
                <a:gd name="T28" fmla="*/ 1271 w 1506"/>
                <a:gd name="T29" fmla="*/ 181 h 1481"/>
                <a:gd name="T30" fmla="*/ 1349 w 1506"/>
                <a:gd name="T31" fmla="*/ 262 h 1481"/>
                <a:gd name="T32" fmla="*/ 1411 w 1506"/>
                <a:gd name="T33" fmla="*/ 354 h 1481"/>
                <a:gd name="T34" fmla="*/ 1460 w 1506"/>
                <a:gd name="T35" fmla="*/ 457 h 1481"/>
                <a:gd name="T36" fmla="*/ 1491 w 1506"/>
                <a:gd name="T37" fmla="*/ 566 h 1481"/>
                <a:gd name="T38" fmla="*/ 1505 w 1506"/>
                <a:gd name="T39" fmla="*/ 683 h 1481"/>
                <a:gd name="T40" fmla="*/ 1498 w 1506"/>
                <a:gd name="T41" fmla="*/ 804 h 1481"/>
                <a:gd name="T42" fmla="*/ 1473 w 1506"/>
                <a:gd name="T43" fmla="*/ 923 h 1481"/>
                <a:gd name="T44" fmla="*/ 1429 w 1506"/>
                <a:gd name="T45" fmla="*/ 1033 h 1481"/>
                <a:gd name="T46" fmla="*/ 1370 w 1506"/>
                <a:gd name="T47" fmla="*/ 1136 h 1481"/>
                <a:gd name="T48" fmla="*/ 1297 w 1506"/>
                <a:gd name="T49" fmla="*/ 1227 h 1481"/>
                <a:gd name="T50" fmla="*/ 1211 w 1506"/>
                <a:gd name="T51" fmla="*/ 1307 h 1481"/>
                <a:gd name="T52" fmla="*/ 1114 w 1506"/>
                <a:gd name="T53" fmla="*/ 1374 h 1481"/>
                <a:gd name="T54" fmla="*/ 1008 w 1506"/>
                <a:gd name="T55" fmla="*/ 1426 h 1481"/>
                <a:gd name="T56" fmla="*/ 896 w 1506"/>
                <a:gd name="T57" fmla="*/ 1461 h 1481"/>
                <a:gd name="T58" fmla="*/ 777 w 1506"/>
                <a:gd name="T59" fmla="*/ 1480 h 1481"/>
                <a:gd name="T60" fmla="*/ 655 w 1506"/>
                <a:gd name="T61" fmla="*/ 1478 h 1481"/>
                <a:gd name="T62" fmla="*/ 535 w 1506"/>
                <a:gd name="T63" fmla="*/ 1458 h 1481"/>
                <a:gd name="T64" fmla="*/ 424 w 1506"/>
                <a:gd name="T65" fmla="*/ 1421 h 1481"/>
                <a:gd name="T66" fmla="*/ 322 w 1506"/>
                <a:gd name="T67" fmla="*/ 1367 h 1481"/>
                <a:gd name="T68" fmla="*/ 233 w 1506"/>
                <a:gd name="T69" fmla="*/ 1298 h 1481"/>
                <a:gd name="T70" fmla="*/ 155 w 1506"/>
                <a:gd name="T71" fmla="*/ 1217 h 1481"/>
                <a:gd name="T72" fmla="*/ 92 w 1506"/>
                <a:gd name="T73" fmla="*/ 1124 h 1481"/>
                <a:gd name="T74" fmla="*/ 44 w 1506"/>
                <a:gd name="T75" fmla="*/ 1022 h 1481"/>
                <a:gd name="T76" fmla="*/ 13 w 1506"/>
                <a:gd name="T77" fmla="*/ 913 h 1481"/>
                <a:gd name="T78" fmla="*/ 0 w 1506"/>
                <a:gd name="T79" fmla="*/ 796 h 1481"/>
                <a:gd name="T80" fmla="*/ 6 w 1506"/>
                <a:gd name="T81" fmla="*/ 675 h 1481"/>
                <a:gd name="T82" fmla="*/ 5 w 1506"/>
                <a:gd name="T83" fmla="*/ 675 h 14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506" h="1481">
                  <a:moveTo>
                    <a:pt x="5" y="675"/>
                  </a:moveTo>
                  <a:lnTo>
                    <a:pt x="32" y="557"/>
                  </a:lnTo>
                  <a:lnTo>
                    <a:pt x="74" y="446"/>
                  </a:lnTo>
                  <a:lnTo>
                    <a:pt x="133" y="343"/>
                  </a:lnTo>
                  <a:lnTo>
                    <a:pt x="207" y="252"/>
                  </a:lnTo>
                  <a:lnTo>
                    <a:pt x="293" y="172"/>
                  </a:lnTo>
                  <a:lnTo>
                    <a:pt x="389" y="105"/>
                  </a:lnTo>
                  <a:lnTo>
                    <a:pt x="496" y="53"/>
                  </a:lnTo>
                  <a:lnTo>
                    <a:pt x="608" y="18"/>
                  </a:lnTo>
                  <a:lnTo>
                    <a:pt x="727" y="0"/>
                  </a:lnTo>
                  <a:lnTo>
                    <a:pt x="849" y="1"/>
                  </a:lnTo>
                  <a:lnTo>
                    <a:pt x="969" y="21"/>
                  </a:lnTo>
                  <a:lnTo>
                    <a:pt x="1081" y="58"/>
                  </a:lnTo>
                  <a:lnTo>
                    <a:pt x="1181" y="113"/>
                  </a:lnTo>
                  <a:lnTo>
                    <a:pt x="1271" y="181"/>
                  </a:lnTo>
                  <a:lnTo>
                    <a:pt x="1349" y="262"/>
                  </a:lnTo>
                  <a:lnTo>
                    <a:pt x="1411" y="354"/>
                  </a:lnTo>
                  <a:lnTo>
                    <a:pt x="1460" y="457"/>
                  </a:lnTo>
                  <a:lnTo>
                    <a:pt x="1491" y="566"/>
                  </a:lnTo>
                  <a:lnTo>
                    <a:pt x="1505" y="683"/>
                  </a:lnTo>
                  <a:lnTo>
                    <a:pt x="1498" y="804"/>
                  </a:lnTo>
                  <a:lnTo>
                    <a:pt x="1473" y="923"/>
                  </a:lnTo>
                  <a:lnTo>
                    <a:pt x="1429" y="1033"/>
                  </a:lnTo>
                  <a:lnTo>
                    <a:pt x="1370" y="1136"/>
                  </a:lnTo>
                  <a:lnTo>
                    <a:pt x="1297" y="1227"/>
                  </a:lnTo>
                  <a:lnTo>
                    <a:pt x="1211" y="1307"/>
                  </a:lnTo>
                  <a:lnTo>
                    <a:pt x="1114" y="1374"/>
                  </a:lnTo>
                  <a:lnTo>
                    <a:pt x="1008" y="1426"/>
                  </a:lnTo>
                  <a:lnTo>
                    <a:pt x="896" y="1461"/>
                  </a:lnTo>
                  <a:lnTo>
                    <a:pt x="777" y="1480"/>
                  </a:lnTo>
                  <a:lnTo>
                    <a:pt x="655" y="1478"/>
                  </a:lnTo>
                  <a:lnTo>
                    <a:pt x="535" y="1458"/>
                  </a:lnTo>
                  <a:lnTo>
                    <a:pt x="424" y="1421"/>
                  </a:lnTo>
                  <a:lnTo>
                    <a:pt x="322" y="1367"/>
                  </a:lnTo>
                  <a:lnTo>
                    <a:pt x="233" y="1298"/>
                  </a:lnTo>
                  <a:lnTo>
                    <a:pt x="155" y="1217"/>
                  </a:lnTo>
                  <a:lnTo>
                    <a:pt x="92" y="1124"/>
                  </a:lnTo>
                  <a:lnTo>
                    <a:pt x="44" y="1022"/>
                  </a:lnTo>
                  <a:lnTo>
                    <a:pt x="13" y="913"/>
                  </a:lnTo>
                  <a:lnTo>
                    <a:pt x="0" y="796"/>
                  </a:lnTo>
                  <a:lnTo>
                    <a:pt x="6" y="675"/>
                  </a:lnTo>
                  <a:lnTo>
                    <a:pt x="5" y="67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7" name="Freeform 12"/>
            <p:cNvSpPr>
              <a:spLocks/>
            </p:cNvSpPr>
            <p:nvPr/>
          </p:nvSpPr>
          <p:spPr bwMode="gray">
            <a:xfrm>
              <a:off x="3857" y="2007"/>
              <a:ext cx="1506" cy="1481"/>
            </a:xfrm>
            <a:custGeom>
              <a:avLst/>
              <a:gdLst>
                <a:gd name="T0" fmla="*/ 5 w 1506"/>
                <a:gd name="T1" fmla="*/ 675 h 1481"/>
                <a:gd name="T2" fmla="*/ 32 w 1506"/>
                <a:gd name="T3" fmla="*/ 557 h 1481"/>
                <a:gd name="T4" fmla="*/ 74 w 1506"/>
                <a:gd name="T5" fmla="*/ 446 h 1481"/>
                <a:gd name="T6" fmla="*/ 133 w 1506"/>
                <a:gd name="T7" fmla="*/ 343 h 1481"/>
                <a:gd name="T8" fmla="*/ 207 w 1506"/>
                <a:gd name="T9" fmla="*/ 252 h 1481"/>
                <a:gd name="T10" fmla="*/ 293 w 1506"/>
                <a:gd name="T11" fmla="*/ 172 h 1481"/>
                <a:gd name="T12" fmla="*/ 389 w 1506"/>
                <a:gd name="T13" fmla="*/ 105 h 1481"/>
                <a:gd name="T14" fmla="*/ 496 w 1506"/>
                <a:gd name="T15" fmla="*/ 53 h 1481"/>
                <a:gd name="T16" fmla="*/ 608 w 1506"/>
                <a:gd name="T17" fmla="*/ 18 h 1481"/>
                <a:gd name="T18" fmla="*/ 727 w 1506"/>
                <a:gd name="T19" fmla="*/ 0 h 1481"/>
                <a:gd name="T20" fmla="*/ 849 w 1506"/>
                <a:gd name="T21" fmla="*/ 1 h 1481"/>
                <a:gd name="T22" fmla="*/ 969 w 1506"/>
                <a:gd name="T23" fmla="*/ 21 h 1481"/>
                <a:gd name="T24" fmla="*/ 1081 w 1506"/>
                <a:gd name="T25" fmla="*/ 58 h 1481"/>
                <a:gd name="T26" fmla="*/ 1181 w 1506"/>
                <a:gd name="T27" fmla="*/ 113 h 1481"/>
                <a:gd name="T28" fmla="*/ 1271 w 1506"/>
                <a:gd name="T29" fmla="*/ 181 h 1481"/>
                <a:gd name="T30" fmla="*/ 1349 w 1506"/>
                <a:gd name="T31" fmla="*/ 262 h 1481"/>
                <a:gd name="T32" fmla="*/ 1411 w 1506"/>
                <a:gd name="T33" fmla="*/ 354 h 1481"/>
                <a:gd name="T34" fmla="*/ 1460 w 1506"/>
                <a:gd name="T35" fmla="*/ 457 h 1481"/>
                <a:gd name="T36" fmla="*/ 1491 w 1506"/>
                <a:gd name="T37" fmla="*/ 566 h 1481"/>
                <a:gd name="T38" fmla="*/ 1505 w 1506"/>
                <a:gd name="T39" fmla="*/ 683 h 1481"/>
                <a:gd name="T40" fmla="*/ 1498 w 1506"/>
                <a:gd name="T41" fmla="*/ 804 h 1481"/>
                <a:gd name="T42" fmla="*/ 1473 w 1506"/>
                <a:gd name="T43" fmla="*/ 923 h 1481"/>
                <a:gd name="T44" fmla="*/ 1429 w 1506"/>
                <a:gd name="T45" fmla="*/ 1033 h 1481"/>
                <a:gd name="T46" fmla="*/ 1370 w 1506"/>
                <a:gd name="T47" fmla="*/ 1136 h 1481"/>
                <a:gd name="T48" fmla="*/ 1297 w 1506"/>
                <a:gd name="T49" fmla="*/ 1227 h 1481"/>
                <a:gd name="T50" fmla="*/ 1211 w 1506"/>
                <a:gd name="T51" fmla="*/ 1307 h 1481"/>
                <a:gd name="T52" fmla="*/ 1114 w 1506"/>
                <a:gd name="T53" fmla="*/ 1374 h 1481"/>
                <a:gd name="T54" fmla="*/ 1008 w 1506"/>
                <a:gd name="T55" fmla="*/ 1426 h 1481"/>
                <a:gd name="T56" fmla="*/ 896 w 1506"/>
                <a:gd name="T57" fmla="*/ 1461 h 1481"/>
                <a:gd name="T58" fmla="*/ 777 w 1506"/>
                <a:gd name="T59" fmla="*/ 1480 h 1481"/>
                <a:gd name="T60" fmla="*/ 655 w 1506"/>
                <a:gd name="T61" fmla="*/ 1478 h 1481"/>
                <a:gd name="T62" fmla="*/ 535 w 1506"/>
                <a:gd name="T63" fmla="*/ 1458 h 1481"/>
                <a:gd name="T64" fmla="*/ 424 w 1506"/>
                <a:gd name="T65" fmla="*/ 1421 h 1481"/>
                <a:gd name="T66" fmla="*/ 322 w 1506"/>
                <a:gd name="T67" fmla="*/ 1367 h 1481"/>
                <a:gd name="T68" fmla="*/ 233 w 1506"/>
                <a:gd name="T69" fmla="*/ 1298 h 1481"/>
                <a:gd name="T70" fmla="*/ 155 w 1506"/>
                <a:gd name="T71" fmla="*/ 1217 h 1481"/>
                <a:gd name="T72" fmla="*/ 92 w 1506"/>
                <a:gd name="T73" fmla="*/ 1124 h 1481"/>
                <a:gd name="T74" fmla="*/ 44 w 1506"/>
                <a:gd name="T75" fmla="*/ 1022 h 1481"/>
                <a:gd name="T76" fmla="*/ 13 w 1506"/>
                <a:gd name="T77" fmla="*/ 913 h 1481"/>
                <a:gd name="T78" fmla="*/ 0 w 1506"/>
                <a:gd name="T79" fmla="*/ 796 h 1481"/>
                <a:gd name="T80" fmla="*/ 6 w 1506"/>
                <a:gd name="T81" fmla="*/ 675 h 14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06" h="1481">
                  <a:moveTo>
                    <a:pt x="5" y="675"/>
                  </a:moveTo>
                  <a:lnTo>
                    <a:pt x="32" y="557"/>
                  </a:lnTo>
                  <a:lnTo>
                    <a:pt x="74" y="446"/>
                  </a:lnTo>
                  <a:lnTo>
                    <a:pt x="133" y="343"/>
                  </a:lnTo>
                  <a:lnTo>
                    <a:pt x="207" y="252"/>
                  </a:lnTo>
                  <a:lnTo>
                    <a:pt x="293" y="172"/>
                  </a:lnTo>
                  <a:lnTo>
                    <a:pt x="389" y="105"/>
                  </a:lnTo>
                  <a:lnTo>
                    <a:pt x="496" y="53"/>
                  </a:lnTo>
                  <a:lnTo>
                    <a:pt x="608" y="18"/>
                  </a:lnTo>
                  <a:lnTo>
                    <a:pt x="727" y="0"/>
                  </a:lnTo>
                  <a:lnTo>
                    <a:pt x="849" y="1"/>
                  </a:lnTo>
                  <a:lnTo>
                    <a:pt x="969" y="21"/>
                  </a:lnTo>
                  <a:lnTo>
                    <a:pt x="1081" y="58"/>
                  </a:lnTo>
                  <a:lnTo>
                    <a:pt x="1181" y="113"/>
                  </a:lnTo>
                  <a:lnTo>
                    <a:pt x="1271" y="181"/>
                  </a:lnTo>
                  <a:lnTo>
                    <a:pt x="1349" y="262"/>
                  </a:lnTo>
                  <a:lnTo>
                    <a:pt x="1411" y="354"/>
                  </a:lnTo>
                  <a:lnTo>
                    <a:pt x="1460" y="457"/>
                  </a:lnTo>
                  <a:lnTo>
                    <a:pt x="1491" y="566"/>
                  </a:lnTo>
                  <a:lnTo>
                    <a:pt x="1505" y="683"/>
                  </a:lnTo>
                  <a:lnTo>
                    <a:pt x="1498" y="804"/>
                  </a:lnTo>
                  <a:lnTo>
                    <a:pt x="1473" y="923"/>
                  </a:lnTo>
                  <a:lnTo>
                    <a:pt x="1429" y="1033"/>
                  </a:lnTo>
                  <a:lnTo>
                    <a:pt x="1370" y="1136"/>
                  </a:lnTo>
                  <a:lnTo>
                    <a:pt x="1297" y="1227"/>
                  </a:lnTo>
                  <a:lnTo>
                    <a:pt x="1211" y="1307"/>
                  </a:lnTo>
                  <a:lnTo>
                    <a:pt x="1114" y="1374"/>
                  </a:lnTo>
                  <a:lnTo>
                    <a:pt x="1008" y="1426"/>
                  </a:lnTo>
                  <a:lnTo>
                    <a:pt x="896" y="1461"/>
                  </a:lnTo>
                  <a:lnTo>
                    <a:pt x="777" y="1480"/>
                  </a:lnTo>
                  <a:lnTo>
                    <a:pt x="655" y="1478"/>
                  </a:lnTo>
                  <a:lnTo>
                    <a:pt x="535" y="1458"/>
                  </a:lnTo>
                  <a:lnTo>
                    <a:pt x="424" y="1421"/>
                  </a:lnTo>
                  <a:lnTo>
                    <a:pt x="322" y="1367"/>
                  </a:lnTo>
                  <a:lnTo>
                    <a:pt x="233" y="1298"/>
                  </a:lnTo>
                  <a:lnTo>
                    <a:pt x="155" y="1217"/>
                  </a:lnTo>
                  <a:lnTo>
                    <a:pt x="92" y="1124"/>
                  </a:lnTo>
                  <a:lnTo>
                    <a:pt x="44" y="1022"/>
                  </a:lnTo>
                  <a:lnTo>
                    <a:pt x="13" y="913"/>
                  </a:lnTo>
                  <a:lnTo>
                    <a:pt x="0" y="796"/>
                  </a:lnTo>
                  <a:lnTo>
                    <a:pt x="6" y="675"/>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8" name="Freeform 13"/>
            <p:cNvSpPr>
              <a:spLocks/>
            </p:cNvSpPr>
            <p:nvPr/>
          </p:nvSpPr>
          <p:spPr bwMode="gray">
            <a:xfrm>
              <a:off x="4392" y="2533"/>
              <a:ext cx="435" cy="429"/>
            </a:xfrm>
            <a:custGeom>
              <a:avLst/>
              <a:gdLst>
                <a:gd name="T0" fmla="*/ 1 w 435"/>
                <a:gd name="T1" fmla="*/ 195 h 429"/>
                <a:gd name="T2" fmla="*/ 8 w 435"/>
                <a:gd name="T3" fmla="*/ 161 h 429"/>
                <a:gd name="T4" fmla="*/ 21 w 435"/>
                <a:gd name="T5" fmla="*/ 129 h 429"/>
                <a:gd name="T6" fmla="*/ 38 w 435"/>
                <a:gd name="T7" fmla="*/ 99 h 429"/>
                <a:gd name="T8" fmla="*/ 59 w 435"/>
                <a:gd name="T9" fmla="*/ 72 h 429"/>
                <a:gd name="T10" fmla="*/ 84 w 435"/>
                <a:gd name="T11" fmla="*/ 49 h 429"/>
                <a:gd name="T12" fmla="*/ 112 w 435"/>
                <a:gd name="T13" fmla="*/ 31 h 429"/>
                <a:gd name="T14" fmla="*/ 143 w 435"/>
                <a:gd name="T15" fmla="*/ 15 h 429"/>
                <a:gd name="T16" fmla="*/ 175 w 435"/>
                <a:gd name="T17" fmla="*/ 5 h 429"/>
                <a:gd name="T18" fmla="*/ 210 w 435"/>
                <a:gd name="T19" fmla="*/ 0 h 429"/>
                <a:gd name="T20" fmla="*/ 245 w 435"/>
                <a:gd name="T21" fmla="*/ 0 h 429"/>
                <a:gd name="T22" fmla="*/ 279 w 435"/>
                <a:gd name="T23" fmla="*/ 6 h 429"/>
                <a:gd name="T24" fmla="*/ 311 w 435"/>
                <a:gd name="T25" fmla="*/ 16 h 429"/>
                <a:gd name="T26" fmla="*/ 341 w 435"/>
                <a:gd name="T27" fmla="*/ 32 h 429"/>
                <a:gd name="T28" fmla="*/ 366 w 435"/>
                <a:gd name="T29" fmla="*/ 52 h 429"/>
                <a:gd name="T30" fmla="*/ 389 w 435"/>
                <a:gd name="T31" fmla="*/ 75 h 429"/>
                <a:gd name="T32" fmla="*/ 407 w 435"/>
                <a:gd name="T33" fmla="*/ 102 h 429"/>
                <a:gd name="T34" fmla="*/ 421 w 435"/>
                <a:gd name="T35" fmla="*/ 131 h 429"/>
                <a:gd name="T36" fmla="*/ 430 w 435"/>
                <a:gd name="T37" fmla="*/ 163 h 429"/>
                <a:gd name="T38" fmla="*/ 434 w 435"/>
                <a:gd name="T39" fmla="*/ 197 h 429"/>
                <a:gd name="T40" fmla="*/ 432 w 435"/>
                <a:gd name="T41" fmla="*/ 232 h 429"/>
                <a:gd name="T42" fmla="*/ 425 w 435"/>
                <a:gd name="T43" fmla="*/ 267 h 429"/>
                <a:gd name="T44" fmla="*/ 412 w 435"/>
                <a:gd name="T45" fmla="*/ 299 h 429"/>
                <a:gd name="T46" fmla="*/ 395 w 435"/>
                <a:gd name="T47" fmla="*/ 328 h 429"/>
                <a:gd name="T48" fmla="*/ 374 w 435"/>
                <a:gd name="T49" fmla="*/ 355 h 429"/>
                <a:gd name="T50" fmla="*/ 349 w 435"/>
                <a:gd name="T51" fmla="*/ 378 h 429"/>
                <a:gd name="T52" fmla="*/ 322 w 435"/>
                <a:gd name="T53" fmla="*/ 397 h 429"/>
                <a:gd name="T54" fmla="*/ 291 w 435"/>
                <a:gd name="T55" fmla="*/ 412 h 429"/>
                <a:gd name="T56" fmla="*/ 258 w 435"/>
                <a:gd name="T57" fmla="*/ 422 h 429"/>
                <a:gd name="T58" fmla="*/ 224 w 435"/>
                <a:gd name="T59" fmla="*/ 428 h 429"/>
                <a:gd name="T60" fmla="*/ 189 w 435"/>
                <a:gd name="T61" fmla="*/ 427 h 429"/>
                <a:gd name="T62" fmla="*/ 154 w 435"/>
                <a:gd name="T63" fmla="*/ 422 h 429"/>
                <a:gd name="T64" fmla="*/ 122 w 435"/>
                <a:gd name="T65" fmla="*/ 411 h 429"/>
                <a:gd name="T66" fmla="*/ 93 w 435"/>
                <a:gd name="T67" fmla="*/ 395 h 429"/>
                <a:gd name="T68" fmla="*/ 67 w 435"/>
                <a:gd name="T69" fmla="*/ 375 h 429"/>
                <a:gd name="T70" fmla="*/ 45 w 435"/>
                <a:gd name="T71" fmla="*/ 352 h 429"/>
                <a:gd name="T72" fmla="*/ 26 w 435"/>
                <a:gd name="T73" fmla="*/ 325 h 429"/>
                <a:gd name="T74" fmla="*/ 13 w 435"/>
                <a:gd name="T75" fmla="*/ 295 h 429"/>
                <a:gd name="T76" fmla="*/ 3 w 435"/>
                <a:gd name="T77" fmla="*/ 264 h 429"/>
                <a:gd name="T78" fmla="*/ 0 w 435"/>
                <a:gd name="T79" fmla="*/ 230 h 429"/>
                <a:gd name="T80" fmla="*/ 1 w 435"/>
                <a:gd name="T81" fmla="*/ 195 h 4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5" h="429">
                  <a:moveTo>
                    <a:pt x="1" y="195"/>
                  </a:moveTo>
                  <a:lnTo>
                    <a:pt x="8" y="161"/>
                  </a:lnTo>
                  <a:lnTo>
                    <a:pt x="21" y="129"/>
                  </a:lnTo>
                  <a:lnTo>
                    <a:pt x="38" y="99"/>
                  </a:lnTo>
                  <a:lnTo>
                    <a:pt x="59" y="72"/>
                  </a:lnTo>
                  <a:lnTo>
                    <a:pt x="84" y="49"/>
                  </a:lnTo>
                  <a:lnTo>
                    <a:pt x="112" y="31"/>
                  </a:lnTo>
                  <a:lnTo>
                    <a:pt x="143" y="15"/>
                  </a:lnTo>
                  <a:lnTo>
                    <a:pt x="175" y="5"/>
                  </a:lnTo>
                  <a:lnTo>
                    <a:pt x="210" y="0"/>
                  </a:lnTo>
                  <a:lnTo>
                    <a:pt x="245" y="0"/>
                  </a:lnTo>
                  <a:lnTo>
                    <a:pt x="279" y="6"/>
                  </a:lnTo>
                  <a:lnTo>
                    <a:pt x="311" y="16"/>
                  </a:lnTo>
                  <a:lnTo>
                    <a:pt x="341" y="32"/>
                  </a:lnTo>
                  <a:lnTo>
                    <a:pt x="366" y="52"/>
                  </a:lnTo>
                  <a:lnTo>
                    <a:pt x="389" y="75"/>
                  </a:lnTo>
                  <a:lnTo>
                    <a:pt x="407" y="102"/>
                  </a:lnTo>
                  <a:lnTo>
                    <a:pt x="421" y="131"/>
                  </a:lnTo>
                  <a:lnTo>
                    <a:pt x="430" y="163"/>
                  </a:lnTo>
                  <a:lnTo>
                    <a:pt x="434" y="197"/>
                  </a:lnTo>
                  <a:lnTo>
                    <a:pt x="432" y="232"/>
                  </a:lnTo>
                  <a:lnTo>
                    <a:pt x="425" y="267"/>
                  </a:lnTo>
                  <a:lnTo>
                    <a:pt x="412" y="299"/>
                  </a:lnTo>
                  <a:lnTo>
                    <a:pt x="395" y="328"/>
                  </a:lnTo>
                  <a:lnTo>
                    <a:pt x="374" y="355"/>
                  </a:lnTo>
                  <a:lnTo>
                    <a:pt x="349" y="378"/>
                  </a:lnTo>
                  <a:lnTo>
                    <a:pt x="322" y="397"/>
                  </a:lnTo>
                  <a:lnTo>
                    <a:pt x="291" y="412"/>
                  </a:lnTo>
                  <a:lnTo>
                    <a:pt x="258" y="422"/>
                  </a:lnTo>
                  <a:lnTo>
                    <a:pt x="224" y="428"/>
                  </a:lnTo>
                  <a:lnTo>
                    <a:pt x="189" y="427"/>
                  </a:lnTo>
                  <a:lnTo>
                    <a:pt x="154" y="422"/>
                  </a:lnTo>
                  <a:lnTo>
                    <a:pt x="122" y="411"/>
                  </a:lnTo>
                  <a:lnTo>
                    <a:pt x="93" y="395"/>
                  </a:lnTo>
                  <a:lnTo>
                    <a:pt x="67" y="375"/>
                  </a:lnTo>
                  <a:lnTo>
                    <a:pt x="45" y="352"/>
                  </a:lnTo>
                  <a:lnTo>
                    <a:pt x="26" y="325"/>
                  </a:lnTo>
                  <a:lnTo>
                    <a:pt x="13" y="295"/>
                  </a:lnTo>
                  <a:lnTo>
                    <a:pt x="3" y="264"/>
                  </a:lnTo>
                  <a:lnTo>
                    <a:pt x="0" y="230"/>
                  </a:lnTo>
                  <a:lnTo>
                    <a:pt x="1" y="19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9" name="Freeform 14"/>
            <p:cNvSpPr>
              <a:spLocks/>
            </p:cNvSpPr>
            <p:nvPr/>
          </p:nvSpPr>
          <p:spPr bwMode="gray">
            <a:xfrm>
              <a:off x="4248" y="2390"/>
              <a:ext cx="725" cy="715"/>
            </a:xfrm>
            <a:custGeom>
              <a:avLst/>
              <a:gdLst>
                <a:gd name="T0" fmla="*/ 2 w 725"/>
                <a:gd name="T1" fmla="*/ 326 h 715"/>
                <a:gd name="T2" fmla="*/ 15 w 725"/>
                <a:gd name="T3" fmla="*/ 268 h 715"/>
                <a:gd name="T4" fmla="*/ 35 w 725"/>
                <a:gd name="T5" fmla="*/ 214 h 715"/>
                <a:gd name="T6" fmla="*/ 63 w 725"/>
                <a:gd name="T7" fmla="*/ 165 h 715"/>
                <a:gd name="T8" fmla="*/ 99 w 725"/>
                <a:gd name="T9" fmla="*/ 121 h 715"/>
                <a:gd name="T10" fmla="*/ 141 w 725"/>
                <a:gd name="T11" fmla="*/ 83 h 715"/>
                <a:gd name="T12" fmla="*/ 187 w 725"/>
                <a:gd name="T13" fmla="*/ 51 h 715"/>
                <a:gd name="T14" fmla="*/ 238 w 725"/>
                <a:gd name="T15" fmla="*/ 26 h 715"/>
                <a:gd name="T16" fmla="*/ 292 w 725"/>
                <a:gd name="T17" fmla="*/ 9 h 715"/>
                <a:gd name="T18" fmla="*/ 349 w 725"/>
                <a:gd name="T19" fmla="*/ 0 h 715"/>
                <a:gd name="T20" fmla="*/ 408 w 725"/>
                <a:gd name="T21" fmla="*/ 0 h 715"/>
                <a:gd name="T22" fmla="*/ 466 w 725"/>
                <a:gd name="T23" fmla="*/ 9 h 715"/>
                <a:gd name="T24" fmla="*/ 519 w 725"/>
                <a:gd name="T25" fmla="*/ 28 h 715"/>
                <a:gd name="T26" fmla="*/ 567 w 725"/>
                <a:gd name="T27" fmla="*/ 54 h 715"/>
                <a:gd name="T28" fmla="*/ 611 w 725"/>
                <a:gd name="T29" fmla="*/ 87 h 715"/>
                <a:gd name="T30" fmla="*/ 648 w 725"/>
                <a:gd name="T31" fmla="*/ 126 h 715"/>
                <a:gd name="T32" fmla="*/ 679 w 725"/>
                <a:gd name="T33" fmla="*/ 171 h 715"/>
                <a:gd name="T34" fmla="*/ 702 w 725"/>
                <a:gd name="T35" fmla="*/ 221 h 715"/>
                <a:gd name="T36" fmla="*/ 717 w 725"/>
                <a:gd name="T37" fmla="*/ 273 h 715"/>
                <a:gd name="T38" fmla="*/ 724 w 725"/>
                <a:gd name="T39" fmla="*/ 329 h 715"/>
                <a:gd name="T40" fmla="*/ 720 w 725"/>
                <a:gd name="T41" fmla="*/ 387 h 715"/>
                <a:gd name="T42" fmla="*/ 708 w 725"/>
                <a:gd name="T43" fmla="*/ 445 h 715"/>
                <a:gd name="T44" fmla="*/ 687 w 725"/>
                <a:gd name="T45" fmla="*/ 498 h 715"/>
                <a:gd name="T46" fmla="*/ 659 w 725"/>
                <a:gd name="T47" fmla="*/ 548 h 715"/>
                <a:gd name="T48" fmla="*/ 623 w 725"/>
                <a:gd name="T49" fmla="*/ 592 h 715"/>
                <a:gd name="T50" fmla="*/ 582 w 725"/>
                <a:gd name="T51" fmla="*/ 631 h 715"/>
                <a:gd name="T52" fmla="*/ 535 w 725"/>
                <a:gd name="T53" fmla="*/ 662 h 715"/>
                <a:gd name="T54" fmla="*/ 484 w 725"/>
                <a:gd name="T55" fmla="*/ 687 h 715"/>
                <a:gd name="T56" fmla="*/ 431 w 725"/>
                <a:gd name="T57" fmla="*/ 704 h 715"/>
                <a:gd name="T58" fmla="*/ 373 w 725"/>
                <a:gd name="T59" fmla="*/ 714 h 715"/>
                <a:gd name="T60" fmla="*/ 314 w 725"/>
                <a:gd name="T61" fmla="*/ 713 h 715"/>
                <a:gd name="T62" fmla="*/ 257 w 725"/>
                <a:gd name="T63" fmla="*/ 703 h 715"/>
                <a:gd name="T64" fmla="*/ 203 w 725"/>
                <a:gd name="T65" fmla="*/ 685 h 715"/>
                <a:gd name="T66" fmla="*/ 154 w 725"/>
                <a:gd name="T67" fmla="*/ 659 h 715"/>
                <a:gd name="T68" fmla="*/ 111 w 725"/>
                <a:gd name="T69" fmla="*/ 626 h 715"/>
                <a:gd name="T70" fmla="*/ 74 w 725"/>
                <a:gd name="T71" fmla="*/ 587 h 715"/>
                <a:gd name="T72" fmla="*/ 43 w 725"/>
                <a:gd name="T73" fmla="*/ 542 h 715"/>
                <a:gd name="T74" fmla="*/ 20 w 725"/>
                <a:gd name="T75" fmla="*/ 493 h 715"/>
                <a:gd name="T76" fmla="*/ 5 w 725"/>
                <a:gd name="T77" fmla="*/ 440 h 715"/>
                <a:gd name="T78" fmla="*/ 0 w 725"/>
                <a:gd name="T79" fmla="*/ 384 h 715"/>
                <a:gd name="T80" fmla="*/ 2 w 725"/>
                <a:gd name="T81" fmla="*/ 326 h 7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25" h="715">
                  <a:moveTo>
                    <a:pt x="2" y="326"/>
                  </a:moveTo>
                  <a:lnTo>
                    <a:pt x="15" y="268"/>
                  </a:lnTo>
                  <a:lnTo>
                    <a:pt x="35" y="214"/>
                  </a:lnTo>
                  <a:lnTo>
                    <a:pt x="63" y="165"/>
                  </a:lnTo>
                  <a:lnTo>
                    <a:pt x="99" y="121"/>
                  </a:lnTo>
                  <a:lnTo>
                    <a:pt x="141" y="83"/>
                  </a:lnTo>
                  <a:lnTo>
                    <a:pt x="187" y="51"/>
                  </a:lnTo>
                  <a:lnTo>
                    <a:pt x="238" y="26"/>
                  </a:lnTo>
                  <a:lnTo>
                    <a:pt x="292" y="9"/>
                  </a:lnTo>
                  <a:lnTo>
                    <a:pt x="349" y="0"/>
                  </a:lnTo>
                  <a:lnTo>
                    <a:pt x="408" y="0"/>
                  </a:lnTo>
                  <a:lnTo>
                    <a:pt x="466" y="9"/>
                  </a:lnTo>
                  <a:lnTo>
                    <a:pt x="519" y="28"/>
                  </a:lnTo>
                  <a:lnTo>
                    <a:pt x="567" y="54"/>
                  </a:lnTo>
                  <a:lnTo>
                    <a:pt x="611" y="87"/>
                  </a:lnTo>
                  <a:lnTo>
                    <a:pt x="648" y="126"/>
                  </a:lnTo>
                  <a:lnTo>
                    <a:pt x="679" y="171"/>
                  </a:lnTo>
                  <a:lnTo>
                    <a:pt x="702" y="221"/>
                  </a:lnTo>
                  <a:lnTo>
                    <a:pt x="717" y="273"/>
                  </a:lnTo>
                  <a:lnTo>
                    <a:pt x="724" y="329"/>
                  </a:lnTo>
                  <a:lnTo>
                    <a:pt x="720" y="387"/>
                  </a:lnTo>
                  <a:lnTo>
                    <a:pt x="708" y="445"/>
                  </a:lnTo>
                  <a:lnTo>
                    <a:pt x="687" y="498"/>
                  </a:lnTo>
                  <a:lnTo>
                    <a:pt x="659" y="548"/>
                  </a:lnTo>
                  <a:lnTo>
                    <a:pt x="623" y="592"/>
                  </a:lnTo>
                  <a:lnTo>
                    <a:pt x="582" y="631"/>
                  </a:lnTo>
                  <a:lnTo>
                    <a:pt x="535" y="662"/>
                  </a:lnTo>
                  <a:lnTo>
                    <a:pt x="484" y="687"/>
                  </a:lnTo>
                  <a:lnTo>
                    <a:pt x="431" y="704"/>
                  </a:lnTo>
                  <a:lnTo>
                    <a:pt x="373" y="714"/>
                  </a:lnTo>
                  <a:lnTo>
                    <a:pt x="314" y="713"/>
                  </a:lnTo>
                  <a:lnTo>
                    <a:pt x="257" y="703"/>
                  </a:lnTo>
                  <a:lnTo>
                    <a:pt x="203" y="685"/>
                  </a:lnTo>
                  <a:lnTo>
                    <a:pt x="154" y="659"/>
                  </a:lnTo>
                  <a:lnTo>
                    <a:pt x="111" y="626"/>
                  </a:lnTo>
                  <a:lnTo>
                    <a:pt x="74" y="587"/>
                  </a:lnTo>
                  <a:lnTo>
                    <a:pt x="43" y="542"/>
                  </a:lnTo>
                  <a:lnTo>
                    <a:pt x="20" y="493"/>
                  </a:lnTo>
                  <a:lnTo>
                    <a:pt x="5" y="440"/>
                  </a:lnTo>
                  <a:lnTo>
                    <a:pt x="0" y="384"/>
                  </a:lnTo>
                  <a:lnTo>
                    <a:pt x="2" y="32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0" name="Freeform 15"/>
            <p:cNvSpPr>
              <a:spLocks/>
            </p:cNvSpPr>
            <p:nvPr/>
          </p:nvSpPr>
          <p:spPr bwMode="gray">
            <a:xfrm>
              <a:off x="4392" y="2533"/>
              <a:ext cx="435" cy="429"/>
            </a:xfrm>
            <a:custGeom>
              <a:avLst/>
              <a:gdLst>
                <a:gd name="T0" fmla="*/ 1 w 435"/>
                <a:gd name="T1" fmla="*/ 195 h 429"/>
                <a:gd name="T2" fmla="*/ 8 w 435"/>
                <a:gd name="T3" fmla="*/ 161 h 429"/>
                <a:gd name="T4" fmla="*/ 21 w 435"/>
                <a:gd name="T5" fmla="*/ 129 h 429"/>
                <a:gd name="T6" fmla="*/ 38 w 435"/>
                <a:gd name="T7" fmla="*/ 99 h 429"/>
                <a:gd name="T8" fmla="*/ 59 w 435"/>
                <a:gd name="T9" fmla="*/ 72 h 429"/>
                <a:gd name="T10" fmla="*/ 84 w 435"/>
                <a:gd name="T11" fmla="*/ 50 h 429"/>
                <a:gd name="T12" fmla="*/ 112 w 435"/>
                <a:gd name="T13" fmla="*/ 31 h 429"/>
                <a:gd name="T14" fmla="*/ 143 w 435"/>
                <a:gd name="T15" fmla="*/ 16 h 429"/>
                <a:gd name="T16" fmla="*/ 175 w 435"/>
                <a:gd name="T17" fmla="*/ 5 h 429"/>
                <a:gd name="T18" fmla="*/ 210 w 435"/>
                <a:gd name="T19" fmla="*/ 0 h 429"/>
                <a:gd name="T20" fmla="*/ 245 w 435"/>
                <a:gd name="T21" fmla="*/ 0 h 429"/>
                <a:gd name="T22" fmla="*/ 279 w 435"/>
                <a:gd name="T23" fmla="*/ 6 h 429"/>
                <a:gd name="T24" fmla="*/ 311 w 435"/>
                <a:gd name="T25" fmla="*/ 16 h 429"/>
                <a:gd name="T26" fmla="*/ 340 w 435"/>
                <a:gd name="T27" fmla="*/ 32 h 429"/>
                <a:gd name="T28" fmla="*/ 366 w 435"/>
                <a:gd name="T29" fmla="*/ 52 h 429"/>
                <a:gd name="T30" fmla="*/ 389 w 435"/>
                <a:gd name="T31" fmla="*/ 75 h 429"/>
                <a:gd name="T32" fmla="*/ 407 w 435"/>
                <a:gd name="T33" fmla="*/ 102 h 429"/>
                <a:gd name="T34" fmla="*/ 421 w 435"/>
                <a:gd name="T35" fmla="*/ 132 h 429"/>
                <a:gd name="T36" fmla="*/ 430 w 435"/>
                <a:gd name="T37" fmla="*/ 163 h 429"/>
                <a:gd name="T38" fmla="*/ 434 w 435"/>
                <a:gd name="T39" fmla="*/ 197 h 429"/>
                <a:gd name="T40" fmla="*/ 432 w 435"/>
                <a:gd name="T41" fmla="*/ 232 h 429"/>
                <a:gd name="T42" fmla="*/ 425 w 435"/>
                <a:gd name="T43" fmla="*/ 267 h 429"/>
                <a:gd name="T44" fmla="*/ 412 w 435"/>
                <a:gd name="T45" fmla="*/ 299 h 429"/>
                <a:gd name="T46" fmla="*/ 395 w 435"/>
                <a:gd name="T47" fmla="*/ 328 h 429"/>
                <a:gd name="T48" fmla="*/ 374 w 435"/>
                <a:gd name="T49" fmla="*/ 355 h 429"/>
                <a:gd name="T50" fmla="*/ 349 w 435"/>
                <a:gd name="T51" fmla="*/ 378 h 429"/>
                <a:gd name="T52" fmla="*/ 322 w 435"/>
                <a:gd name="T53" fmla="*/ 397 h 429"/>
                <a:gd name="T54" fmla="*/ 291 w 435"/>
                <a:gd name="T55" fmla="*/ 412 h 429"/>
                <a:gd name="T56" fmla="*/ 258 w 435"/>
                <a:gd name="T57" fmla="*/ 422 h 429"/>
                <a:gd name="T58" fmla="*/ 224 w 435"/>
                <a:gd name="T59" fmla="*/ 428 h 429"/>
                <a:gd name="T60" fmla="*/ 189 w 435"/>
                <a:gd name="T61" fmla="*/ 428 h 429"/>
                <a:gd name="T62" fmla="*/ 154 w 435"/>
                <a:gd name="T63" fmla="*/ 422 h 429"/>
                <a:gd name="T64" fmla="*/ 122 w 435"/>
                <a:gd name="T65" fmla="*/ 411 h 429"/>
                <a:gd name="T66" fmla="*/ 93 w 435"/>
                <a:gd name="T67" fmla="*/ 395 h 429"/>
                <a:gd name="T68" fmla="*/ 67 w 435"/>
                <a:gd name="T69" fmla="*/ 375 h 429"/>
                <a:gd name="T70" fmla="*/ 45 w 435"/>
                <a:gd name="T71" fmla="*/ 352 h 429"/>
                <a:gd name="T72" fmla="*/ 26 w 435"/>
                <a:gd name="T73" fmla="*/ 325 h 429"/>
                <a:gd name="T74" fmla="*/ 13 w 435"/>
                <a:gd name="T75" fmla="*/ 296 h 429"/>
                <a:gd name="T76" fmla="*/ 3 w 435"/>
                <a:gd name="T77" fmla="*/ 264 h 429"/>
                <a:gd name="T78" fmla="*/ 0 w 435"/>
                <a:gd name="T79" fmla="*/ 230 h 429"/>
                <a:gd name="T80" fmla="*/ 1 w 435"/>
                <a:gd name="T81" fmla="*/ 195 h 4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5" h="429">
                  <a:moveTo>
                    <a:pt x="1" y="195"/>
                  </a:moveTo>
                  <a:lnTo>
                    <a:pt x="8" y="161"/>
                  </a:lnTo>
                  <a:lnTo>
                    <a:pt x="21" y="129"/>
                  </a:lnTo>
                  <a:lnTo>
                    <a:pt x="38" y="99"/>
                  </a:lnTo>
                  <a:lnTo>
                    <a:pt x="59" y="72"/>
                  </a:lnTo>
                  <a:lnTo>
                    <a:pt x="84" y="50"/>
                  </a:lnTo>
                  <a:lnTo>
                    <a:pt x="112" y="31"/>
                  </a:lnTo>
                  <a:lnTo>
                    <a:pt x="143" y="16"/>
                  </a:lnTo>
                  <a:lnTo>
                    <a:pt x="175" y="5"/>
                  </a:lnTo>
                  <a:lnTo>
                    <a:pt x="210" y="0"/>
                  </a:lnTo>
                  <a:lnTo>
                    <a:pt x="245" y="0"/>
                  </a:lnTo>
                  <a:lnTo>
                    <a:pt x="279" y="6"/>
                  </a:lnTo>
                  <a:lnTo>
                    <a:pt x="311" y="16"/>
                  </a:lnTo>
                  <a:lnTo>
                    <a:pt x="340" y="32"/>
                  </a:lnTo>
                  <a:lnTo>
                    <a:pt x="366" y="52"/>
                  </a:lnTo>
                  <a:lnTo>
                    <a:pt x="389" y="75"/>
                  </a:lnTo>
                  <a:lnTo>
                    <a:pt x="407" y="102"/>
                  </a:lnTo>
                  <a:lnTo>
                    <a:pt x="421" y="132"/>
                  </a:lnTo>
                  <a:lnTo>
                    <a:pt x="430" y="163"/>
                  </a:lnTo>
                  <a:lnTo>
                    <a:pt x="434" y="197"/>
                  </a:lnTo>
                  <a:lnTo>
                    <a:pt x="432" y="232"/>
                  </a:lnTo>
                  <a:lnTo>
                    <a:pt x="425" y="267"/>
                  </a:lnTo>
                  <a:lnTo>
                    <a:pt x="412" y="299"/>
                  </a:lnTo>
                  <a:lnTo>
                    <a:pt x="395" y="328"/>
                  </a:lnTo>
                  <a:lnTo>
                    <a:pt x="374" y="355"/>
                  </a:lnTo>
                  <a:lnTo>
                    <a:pt x="349" y="378"/>
                  </a:lnTo>
                  <a:lnTo>
                    <a:pt x="322" y="397"/>
                  </a:lnTo>
                  <a:lnTo>
                    <a:pt x="291" y="412"/>
                  </a:lnTo>
                  <a:lnTo>
                    <a:pt x="258" y="422"/>
                  </a:lnTo>
                  <a:lnTo>
                    <a:pt x="224" y="428"/>
                  </a:lnTo>
                  <a:lnTo>
                    <a:pt x="189" y="428"/>
                  </a:lnTo>
                  <a:lnTo>
                    <a:pt x="154" y="422"/>
                  </a:lnTo>
                  <a:lnTo>
                    <a:pt x="122" y="411"/>
                  </a:lnTo>
                  <a:lnTo>
                    <a:pt x="93" y="395"/>
                  </a:lnTo>
                  <a:lnTo>
                    <a:pt x="67" y="375"/>
                  </a:lnTo>
                  <a:lnTo>
                    <a:pt x="45" y="352"/>
                  </a:lnTo>
                  <a:lnTo>
                    <a:pt x="26" y="325"/>
                  </a:lnTo>
                  <a:lnTo>
                    <a:pt x="13" y="296"/>
                  </a:lnTo>
                  <a:lnTo>
                    <a:pt x="3" y="264"/>
                  </a:lnTo>
                  <a:lnTo>
                    <a:pt x="0" y="230"/>
                  </a:lnTo>
                  <a:lnTo>
                    <a:pt x="1" y="195"/>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1" name="Freeform 16"/>
            <p:cNvSpPr>
              <a:spLocks/>
            </p:cNvSpPr>
            <p:nvPr/>
          </p:nvSpPr>
          <p:spPr bwMode="gray">
            <a:xfrm>
              <a:off x="3937" y="2085"/>
              <a:ext cx="1348" cy="1325"/>
            </a:xfrm>
            <a:custGeom>
              <a:avLst/>
              <a:gdLst>
                <a:gd name="T0" fmla="*/ 5 w 1348"/>
                <a:gd name="T1" fmla="*/ 604 h 1325"/>
                <a:gd name="T2" fmla="*/ 28 w 1348"/>
                <a:gd name="T3" fmla="*/ 498 h 1325"/>
                <a:gd name="T4" fmla="*/ 66 w 1348"/>
                <a:gd name="T5" fmla="*/ 398 h 1325"/>
                <a:gd name="T6" fmla="*/ 120 w 1348"/>
                <a:gd name="T7" fmla="*/ 306 h 1325"/>
                <a:gd name="T8" fmla="*/ 186 w 1348"/>
                <a:gd name="T9" fmla="*/ 225 h 1325"/>
                <a:gd name="T10" fmla="*/ 262 w 1348"/>
                <a:gd name="T11" fmla="*/ 153 h 1325"/>
                <a:gd name="T12" fmla="*/ 349 w 1348"/>
                <a:gd name="T13" fmla="*/ 94 h 1325"/>
                <a:gd name="T14" fmla="*/ 443 w 1348"/>
                <a:gd name="T15" fmla="*/ 47 h 1325"/>
                <a:gd name="T16" fmla="*/ 544 w 1348"/>
                <a:gd name="T17" fmla="*/ 16 h 1325"/>
                <a:gd name="T18" fmla="*/ 651 w 1348"/>
                <a:gd name="T19" fmla="*/ 0 h 1325"/>
                <a:gd name="T20" fmla="*/ 760 w 1348"/>
                <a:gd name="T21" fmla="*/ 0 h 1325"/>
                <a:gd name="T22" fmla="*/ 868 w 1348"/>
                <a:gd name="T23" fmla="*/ 18 h 1325"/>
                <a:gd name="T24" fmla="*/ 967 w 1348"/>
                <a:gd name="T25" fmla="*/ 52 h 1325"/>
                <a:gd name="T26" fmla="*/ 1057 w 1348"/>
                <a:gd name="T27" fmla="*/ 100 h 1325"/>
                <a:gd name="T28" fmla="*/ 1138 w 1348"/>
                <a:gd name="T29" fmla="*/ 161 h 1325"/>
                <a:gd name="T30" fmla="*/ 1207 w 1348"/>
                <a:gd name="T31" fmla="*/ 234 h 1325"/>
                <a:gd name="T32" fmla="*/ 1263 w 1348"/>
                <a:gd name="T33" fmla="*/ 317 h 1325"/>
                <a:gd name="T34" fmla="*/ 1306 w 1348"/>
                <a:gd name="T35" fmla="*/ 408 h 1325"/>
                <a:gd name="T36" fmla="*/ 1335 w 1348"/>
                <a:gd name="T37" fmla="*/ 507 h 1325"/>
                <a:gd name="T38" fmla="*/ 1347 w 1348"/>
                <a:gd name="T39" fmla="*/ 611 h 1325"/>
                <a:gd name="T40" fmla="*/ 1341 w 1348"/>
                <a:gd name="T41" fmla="*/ 719 h 1325"/>
                <a:gd name="T42" fmla="*/ 1318 w 1348"/>
                <a:gd name="T43" fmla="*/ 825 h 1325"/>
                <a:gd name="T44" fmla="*/ 1279 w 1348"/>
                <a:gd name="T45" fmla="*/ 925 h 1325"/>
                <a:gd name="T46" fmla="*/ 1226 w 1348"/>
                <a:gd name="T47" fmla="*/ 1016 h 1325"/>
                <a:gd name="T48" fmla="*/ 1161 w 1348"/>
                <a:gd name="T49" fmla="*/ 1098 h 1325"/>
                <a:gd name="T50" fmla="*/ 1084 w 1348"/>
                <a:gd name="T51" fmla="*/ 1169 h 1325"/>
                <a:gd name="T52" fmla="*/ 997 w 1348"/>
                <a:gd name="T53" fmla="*/ 1229 h 1325"/>
                <a:gd name="T54" fmla="*/ 902 w 1348"/>
                <a:gd name="T55" fmla="*/ 1275 h 1325"/>
                <a:gd name="T56" fmla="*/ 801 w 1348"/>
                <a:gd name="T57" fmla="*/ 1307 h 1325"/>
                <a:gd name="T58" fmla="*/ 695 w 1348"/>
                <a:gd name="T59" fmla="*/ 1324 h 1325"/>
                <a:gd name="T60" fmla="*/ 586 w 1348"/>
                <a:gd name="T61" fmla="*/ 1323 h 1325"/>
                <a:gd name="T62" fmla="*/ 478 w 1348"/>
                <a:gd name="T63" fmla="*/ 1305 h 1325"/>
                <a:gd name="T64" fmla="*/ 379 w 1348"/>
                <a:gd name="T65" fmla="*/ 1271 h 1325"/>
                <a:gd name="T66" fmla="*/ 288 w 1348"/>
                <a:gd name="T67" fmla="*/ 1222 h 1325"/>
                <a:gd name="T68" fmla="*/ 208 w 1348"/>
                <a:gd name="T69" fmla="*/ 1161 h 1325"/>
                <a:gd name="T70" fmla="*/ 139 w 1348"/>
                <a:gd name="T71" fmla="*/ 1089 h 1325"/>
                <a:gd name="T72" fmla="*/ 82 w 1348"/>
                <a:gd name="T73" fmla="*/ 1006 h 1325"/>
                <a:gd name="T74" fmla="*/ 39 w 1348"/>
                <a:gd name="T75" fmla="*/ 914 h 1325"/>
                <a:gd name="T76" fmla="*/ 11 w 1348"/>
                <a:gd name="T77" fmla="*/ 816 h 1325"/>
                <a:gd name="T78" fmla="*/ 0 w 1348"/>
                <a:gd name="T79" fmla="*/ 712 h 1325"/>
                <a:gd name="T80" fmla="*/ 5 w 1348"/>
                <a:gd name="T81" fmla="*/ 604 h 1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8" h="1325">
                  <a:moveTo>
                    <a:pt x="5" y="604"/>
                  </a:moveTo>
                  <a:lnTo>
                    <a:pt x="28" y="498"/>
                  </a:lnTo>
                  <a:lnTo>
                    <a:pt x="66" y="398"/>
                  </a:lnTo>
                  <a:lnTo>
                    <a:pt x="120" y="306"/>
                  </a:lnTo>
                  <a:lnTo>
                    <a:pt x="186" y="225"/>
                  </a:lnTo>
                  <a:lnTo>
                    <a:pt x="262" y="153"/>
                  </a:lnTo>
                  <a:lnTo>
                    <a:pt x="349" y="94"/>
                  </a:lnTo>
                  <a:lnTo>
                    <a:pt x="443" y="47"/>
                  </a:lnTo>
                  <a:lnTo>
                    <a:pt x="544" y="16"/>
                  </a:lnTo>
                  <a:lnTo>
                    <a:pt x="651" y="0"/>
                  </a:lnTo>
                  <a:lnTo>
                    <a:pt x="760" y="0"/>
                  </a:lnTo>
                  <a:lnTo>
                    <a:pt x="868" y="18"/>
                  </a:lnTo>
                  <a:lnTo>
                    <a:pt x="967" y="52"/>
                  </a:lnTo>
                  <a:lnTo>
                    <a:pt x="1057" y="100"/>
                  </a:lnTo>
                  <a:lnTo>
                    <a:pt x="1138" y="161"/>
                  </a:lnTo>
                  <a:lnTo>
                    <a:pt x="1207" y="234"/>
                  </a:lnTo>
                  <a:lnTo>
                    <a:pt x="1263" y="317"/>
                  </a:lnTo>
                  <a:lnTo>
                    <a:pt x="1306" y="408"/>
                  </a:lnTo>
                  <a:lnTo>
                    <a:pt x="1335" y="507"/>
                  </a:lnTo>
                  <a:lnTo>
                    <a:pt x="1347" y="611"/>
                  </a:lnTo>
                  <a:lnTo>
                    <a:pt x="1341" y="719"/>
                  </a:lnTo>
                  <a:lnTo>
                    <a:pt x="1318" y="825"/>
                  </a:lnTo>
                  <a:lnTo>
                    <a:pt x="1279" y="925"/>
                  </a:lnTo>
                  <a:lnTo>
                    <a:pt x="1226" y="1016"/>
                  </a:lnTo>
                  <a:lnTo>
                    <a:pt x="1161" y="1098"/>
                  </a:lnTo>
                  <a:lnTo>
                    <a:pt x="1084" y="1169"/>
                  </a:lnTo>
                  <a:lnTo>
                    <a:pt x="997" y="1229"/>
                  </a:lnTo>
                  <a:lnTo>
                    <a:pt x="902" y="1275"/>
                  </a:lnTo>
                  <a:lnTo>
                    <a:pt x="801" y="1307"/>
                  </a:lnTo>
                  <a:lnTo>
                    <a:pt x="695" y="1324"/>
                  </a:lnTo>
                  <a:lnTo>
                    <a:pt x="586" y="1323"/>
                  </a:lnTo>
                  <a:lnTo>
                    <a:pt x="478" y="1305"/>
                  </a:lnTo>
                  <a:lnTo>
                    <a:pt x="379" y="1271"/>
                  </a:lnTo>
                  <a:lnTo>
                    <a:pt x="288" y="1222"/>
                  </a:lnTo>
                  <a:lnTo>
                    <a:pt x="208" y="1161"/>
                  </a:lnTo>
                  <a:lnTo>
                    <a:pt x="139" y="1089"/>
                  </a:lnTo>
                  <a:lnTo>
                    <a:pt x="82" y="1006"/>
                  </a:lnTo>
                  <a:lnTo>
                    <a:pt x="39" y="914"/>
                  </a:lnTo>
                  <a:lnTo>
                    <a:pt x="11" y="816"/>
                  </a:lnTo>
                  <a:lnTo>
                    <a:pt x="0" y="712"/>
                  </a:lnTo>
                  <a:lnTo>
                    <a:pt x="5" y="604"/>
                  </a:lnTo>
                </a:path>
              </a:pathLst>
            </a:custGeom>
            <a:solidFill>
              <a:srgbClr val="EAEAEA"/>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2" name="Freeform 17"/>
            <p:cNvSpPr>
              <a:spLocks/>
            </p:cNvSpPr>
            <p:nvPr/>
          </p:nvSpPr>
          <p:spPr bwMode="gray">
            <a:xfrm>
              <a:off x="3937" y="2085"/>
              <a:ext cx="1348" cy="1325"/>
            </a:xfrm>
            <a:custGeom>
              <a:avLst/>
              <a:gdLst>
                <a:gd name="T0" fmla="*/ 5 w 1348"/>
                <a:gd name="T1" fmla="*/ 604 h 1325"/>
                <a:gd name="T2" fmla="*/ 28 w 1348"/>
                <a:gd name="T3" fmla="*/ 498 h 1325"/>
                <a:gd name="T4" fmla="*/ 66 w 1348"/>
                <a:gd name="T5" fmla="*/ 398 h 1325"/>
                <a:gd name="T6" fmla="*/ 120 w 1348"/>
                <a:gd name="T7" fmla="*/ 306 h 1325"/>
                <a:gd name="T8" fmla="*/ 186 w 1348"/>
                <a:gd name="T9" fmla="*/ 225 h 1325"/>
                <a:gd name="T10" fmla="*/ 262 w 1348"/>
                <a:gd name="T11" fmla="*/ 153 h 1325"/>
                <a:gd name="T12" fmla="*/ 349 w 1348"/>
                <a:gd name="T13" fmla="*/ 94 h 1325"/>
                <a:gd name="T14" fmla="*/ 443 w 1348"/>
                <a:gd name="T15" fmla="*/ 47 h 1325"/>
                <a:gd name="T16" fmla="*/ 544 w 1348"/>
                <a:gd name="T17" fmla="*/ 16 h 1325"/>
                <a:gd name="T18" fmla="*/ 651 w 1348"/>
                <a:gd name="T19" fmla="*/ 0 h 1325"/>
                <a:gd name="T20" fmla="*/ 760 w 1348"/>
                <a:gd name="T21" fmla="*/ 0 h 1325"/>
                <a:gd name="T22" fmla="*/ 868 w 1348"/>
                <a:gd name="T23" fmla="*/ 18 h 1325"/>
                <a:gd name="T24" fmla="*/ 967 w 1348"/>
                <a:gd name="T25" fmla="*/ 52 h 1325"/>
                <a:gd name="T26" fmla="*/ 1057 w 1348"/>
                <a:gd name="T27" fmla="*/ 100 h 1325"/>
                <a:gd name="T28" fmla="*/ 1138 w 1348"/>
                <a:gd name="T29" fmla="*/ 161 h 1325"/>
                <a:gd name="T30" fmla="*/ 1207 w 1348"/>
                <a:gd name="T31" fmla="*/ 234 h 1325"/>
                <a:gd name="T32" fmla="*/ 1263 w 1348"/>
                <a:gd name="T33" fmla="*/ 317 h 1325"/>
                <a:gd name="T34" fmla="*/ 1306 w 1348"/>
                <a:gd name="T35" fmla="*/ 408 h 1325"/>
                <a:gd name="T36" fmla="*/ 1335 w 1348"/>
                <a:gd name="T37" fmla="*/ 507 h 1325"/>
                <a:gd name="T38" fmla="*/ 1347 w 1348"/>
                <a:gd name="T39" fmla="*/ 611 h 1325"/>
                <a:gd name="T40" fmla="*/ 1341 w 1348"/>
                <a:gd name="T41" fmla="*/ 719 h 1325"/>
                <a:gd name="T42" fmla="*/ 1318 w 1348"/>
                <a:gd name="T43" fmla="*/ 825 h 1325"/>
                <a:gd name="T44" fmla="*/ 1279 w 1348"/>
                <a:gd name="T45" fmla="*/ 925 h 1325"/>
                <a:gd name="T46" fmla="*/ 1226 w 1348"/>
                <a:gd name="T47" fmla="*/ 1016 h 1325"/>
                <a:gd name="T48" fmla="*/ 1161 w 1348"/>
                <a:gd name="T49" fmla="*/ 1098 h 1325"/>
                <a:gd name="T50" fmla="*/ 1084 w 1348"/>
                <a:gd name="T51" fmla="*/ 1169 h 1325"/>
                <a:gd name="T52" fmla="*/ 997 w 1348"/>
                <a:gd name="T53" fmla="*/ 1229 h 1325"/>
                <a:gd name="T54" fmla="*/ 902 w 1348"/>
                <a:gd name="T55" fmla="*/ 1275 h 1325"/>
                <a:gd name="T56" fmla="*/ 801 w 1348"/>
                <a:gd name="T57" fmla="*/ 1307 h 1325"/>
                <a:gd name="T58" fmla="*/ 695 w 1348"/>
                <a:gd name="T59" fmla="*/ 1324 h 1325"/>
                <a:gd name="T60" fmla="*/ 586 w 1348"/>
                <a:gd name="T61" fmla="*/ 1323 h 1325"/>
                <a:gd name="T62" fmla="*/ 478 w 1348"/>
                <a:gd name="T63" fmla="*/ 1305 h 1325"/>
                <a:gd name="T64" fmla="*/ 379 w 1348"/>
                <a:gd name="T65" fmla="*/ 1271 h 1325"/>
                <a:gd name="T66" fmla="*/ 288 w 1348"/>
                <a:gd name="T67" fmla="*/ 1222 h 1325"/>
                <a:gd name="T68" fmla="*/ 208 w 1348"/>
                <a:gd name="T69" fmla="*/ 1161 h 1325"/>
                <a:gd name="T70" fmla="*/ 139 w 1348"/>
                <a:gd name="T71" fmla="*/ 1089 h 1325"/>
                <a:gd name="T72" fmla="*/ 82 w 1348"/>
                <a:gd name="T73" fmla="*/ 1006 h 1325"/>
                <a:gd name="T74" fmla="*/ 39 w 1348"/>
                <a:gd name="T75" fmla="*/ 914 h 1325"/>
                <a:gd name="T76" fmla="*/ 11 w 1348"/>
                <a:gd name="T77" fmla="*/ 816 h 1325"/>
                <a:gd name="T78" fmla="*/ 0 w 1348"/>
                <a:gd name="T79" fmla="*/ 712 h 1325"/>
                <a:gd name="T80" fmla="*/ 5 w 1348"/>
                <a:gd name="T81" fmla="*/ 604 h 1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8" h="1325">
                  <a:moveTo>
                    <a:pt x="5" y="604"/>
                  </a:moveTo>
                  <a:lnTo>
                    <a:pt x="28" y="498"/>
                  </a:lnTo>
                  <a:lnTo>
                    <a:pt x="66" y="398"/>
                  </a:lnTo>
                  <a:lnTo>
                    <a:pt x="120" y="306"/>
                  </a:lnTo>
                  <a:lnTo>
                    <a:pt x="186" y="225"/>
                  </a:lnTo>
                  <a:lnTo>
                    <a:pt x="262" y="153"/>
                  </a:lnTo>
                  <a:lnTo>
                    <a:pt x="349" y="94"/>
                  </a:lnTo>
                  <a:lnTo>
                    <a:pt x="443" y="47"/>
                  </a:lnTo>
                  <a:lnTo>
                    <a:pt x="544" y="16"/>
                  </a:lnTo>
                  <a:lnTo>
                    <a:pt x="651" y="0"/>
                  </a:lnTo>
                  <a:lnTo>
                    <a:pt x="760" y="0"/>
                  </a:lnTo>
                  <a:lnTo>
                    <a:pt x="868" y="18"/>
                  </a:lnTo>
                  <a:lnTo>
                    <a:pt x="967" y="52"/>
                  </a:lnTo>
                  <a:lnTo>
                    <a:pt x="1057" y="100"/>
                  </a:lnTo>
                  <a:lnTo>
                    <a:pt x="1138" y="161"/>
                  </a:lnTo>
                  <a:lnTo>
                    <a:pt x="1207" y="234"/>
                  </a:lnTo>
                  <a:lnTo>
                    <a:pt x="1263" y="317"/>
                  </a:lnTo>
                  <a:lnTo>
                    <a:pt x="1306" y="408"/>
                  </a:lnTo>
                  <a:lnTo>
                    <a:pt x="1335" y="507"/>
                  </a:lnTo>
                  <a:lnTo>
                    <a:pt x="1347" y="611"/>
                  </a:lnTo>
                  <a:lnTo>
                    <a:pt x="1341" y="719"/>
                  </a:lnTo>
                  <a:lnTo>
                    <a:pt x="1318" y="825"/>
                  </a:lnTo>
                  <a:lnTo>
                    <a:pt x="1279" y="925"/>
                  </a:lnTo>
                  <a:lnTo>
                    <a:pt x="1226" y="1016"/>
                  </a:lnTo>
                  <a:lnTo>
                    <a:pt x="1161" y="1098"/>
                  </a:lnTo>
                  <a:lnTo>
                    <a:pt x="1084" y="1169"/>
                  </a:lnTo>
                  <a:lnTo>
                    <a:pt x="997" y="1229"/>
                  </a:lnTo>
                  <a:lnTo>
                    <a:pt x="902" y="1275"/>
                  </a:lnTo>
                  <a:lnTo>
                    <a:pt x="801" y="1307"/>
                  </a:lnTo>
                  <a:lnTo>
                    <a:pt x="695" y="1324"/>
                  </a:lnTo>
                  <a:lnTo>
                    <a:pt x="586" y="1323"/>
                  </a:lnTo>
                  <a:lnTo>
                    <a:pt x="478" y="1305"/>
                  </a:lnTo>
                  <a:lnTo>
                    <a:pt x="379" y="1271"/>
                  </a:lnTo>
                  <a:lnTo>
                    <a:pt x="288" y="1222"/>
                  </a:lnTo>
                  <a:lnTo>
                    <a:pt x="208" y="1161"/>
                  </a:lnTo>
                  <a:lnTo>
                    <a:pt x="139" y="1089"/>
                  </a:lnTo>
                  <a:lnTo>
                    <a:pt x="82" y="1006"/>
                  </a:lnTo>
                  <a:lnTo>
                    <a:pt x="39" y="914"/>
                  </a:lnTo>
                  <a:lnTo>
                    <a:pt x="11" y="816"/>
                  </a:lnTo>
                  <a:lnTo>
                    <a:pt x="0" y="712"/>
                  </a:lnTo>
                  <a:lnTo>
                    <a:pt x="5" y="604"/>
                  </a:lnTo>
                </a:path>
              </a:pathLst>
            </a:custGeom>
            <a:noFill/>
            <a:ln w="508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3" name="Freeform 18"/>
            <p:cNvSpPr>
              <a:spLocks/>
            </p:cNvSpPr>
            <p:nvPr/>
          </p:nvSpPr>
          <p:spPr bwMode="gray">
            <a:xfrm>
              <a:off x="4248" y="2390"/>
              <a:ext cx="726" cy="715"/>
            </a:xfrm>
            <a:custGeom>
              <a:avLst/>
              <a:gdLst>
                <a:gd name="T0" fmla="*/ 3 w 726"/>
                <a:gd name="T1" fmla="*/ 326 h 715"/>
                <a:gd name="T2" fmla="*/ 15 w 726"/>
                <a:gd name="T3" fmla="*/ 268 h 715"/>
                <a:gd name="T4" fmla="*/ 35 w 726"/>
                <a:gd name="T5" fmla="*/ 215 h 715"/>
                <a:gd name="T6" fmla="*/ 64 w 726"/>
                <a:gd name="T7" fmla="*/ 165 h 715"/>
                <a:gd name="T8" fmla="*/ 99 w 726"/>
                <a:gd name="T9" fmla="*/ 121 h 715"/>
                <a:gd name="T10" fmla="*/ 141 w 726"/>
                <a:gd name="T11" fmla="*/ 83 h 715"/>
                <a:gd name="T12" fmla="*/ 187 w 726"/>
                <a:gd name="T13" fmla="*/ 51 h 715"/>
                <a:gd name="T14" fmla="*/ 239 w 726"/>
                <a:gd name="T15" fmla="*/ 26 h 715"/>
                <a:gd name="T16" fmla="*/ 293 w 726"/>
                <a:gd name="T17" fmla="*/ 9 h 715"/>
                <a:gd name="T18" fmla="*/ 350 w 726"/>
                <a:gd name="T19" fmla="*/ 0 h 715"/>
                <a:gd name="T20" fmla="*/ 409 w 726"/>
                <a:gd name="T21" fmla="*/ 0 h 715"/>
                <a:gd name="T22" fmla="*/ 467 w 726"/>
                <a:gd name="T23" fmla="*/ 10 h 715"/>
                <a:gd name="T24" fmla="*/ 520 w 726"/>
                <a:gd name="T25" fmla="*/ 28 h 715"/>
                <a:gd name="T26" fmla="*/ 568 w 726"/>
                <a:gd name="T27" fmla="*/ 54 h 715"/>
                <a:gd name="T28" fmla="*/ 612 w 726"/>
                <a:gd name="T29" fmla="*/ 87 h 715"/>
                <a:gd name="T30" fmla="*/ 649 w 726"/>
                <a:gd name="T31" fmla="*/ 126 h 715"/>
                <a:gd name="T32" fmla="*/ 680 w 726"/>
                <a:gd name="T33" fmla="*/ 171 h 715"/>
                <a:gd name="T34" fmla="*/ 703 w 726"/>
                <a:gd name="T35" fmla="*/ 221 h 715"/>
                <a:gd name="T36" fmla="*/ 718 w 726"/>
                <a:gd name="T37" fmla="*/ 273 h 715"/>
                <a:gd name="T38" fmla="*/ 725 w 726"/>
                <a:gd name="T39" fmla="*/ 329 h 715"/>
                <a:gd name="T40" fmla="*/ 721 w 726"/>
                <a:gd name="T41" fmla="*/ 387 h 715"/>
                <a:gd name="T42" fmla="*/ 709 w 726"/>
                <a:gd name="T43" fmla="*/ 445 h 715"/>
                <a:gd name="T44" fmla="*/ 688 w 726"/>
                <a:gd name="T45" fmla="*/ 499 h 715"/>
                <a:gd name="T46" fmla="*/ 660 w 726"/>
                <a:gd name="T47" fmla="*/ 548 h 715"/>
                <a:gd name="T48" fmla="*/ 624 w 726"/>
                <a:gd name="T49" fmla="*/ 592 h 715"/>
                <a:gd name="T50" fmla="*/ 583 w 726"/>
                <a:gd name="T51" fmla="*/ 631 h 715"/>
                <a:gd name="T52" fmla="*/ 536 w 726"/>
                <a:gd name="T53" fmla="*/ 662 h 715"/>
                <a:gd name="T54" fmla="*/ 485 w 726"/>
                <a:gd name="T55" fmla="*/ 687 h 715"/>
                <a:gd name="T56" fmla="*/ 431 w 726"/>
                <a:gd name="T57" fmla="*/ 704 h 715"/>
                <a:gd name="T58" fmla="*/ 374 w 726"/>
                <a:gd name="T59" fmla="*/ 714 h 715"/>
                <a:gd name="T60" fmla="*/ 315 w 726"/>
                <a:gd name="T61" fmla="*/ 713 h 715"/>
                <a:gd name="T62" fmla="*/ 257 w 726"/>
                <a:gd name="T63" fmla="*/ 704 h 715"/>
                <a:gd name="T64" fmla="*/ 204 w 726"/>
                <a:gd name="T65" fmla="*/ 685 h 715"/>
                <a:gd name="T66" fmla="*/ 155 w 726"/>
                <a:gd name="T67" fmla="*/ 659 h 715"/>
                <a:gd name="T68" fmla="*/ 112 w 726"/>
                <a:gd name="T69" fmla="*/ 626 h 715"/>
                <a:gd name="T70" fmla="*/ 75 w 726"/>
                <a:gd name="T71" fmla="*/ 587 h 715"/>
                <a:gd name="T72" fmla="*/ 44 w 726"/>
                <a:gd name="T73" fmla="*/ 542 h 715"/>
                <a:gd name="T74" fmla="*/ 21 w 726"/>
                <a:gd name="T75" fmla="*/ 493 h 715"/>
                <a:gd name="T76" fmla="*/ 6 w 726"/>
                <a:gd name="T77" fmla="*/ 440 h 715"/>
                <a:gd name="T78" fmla="*/ 0 w 726"/>
                <a:gd name="T79" fmla="*/ 384 h 715"/>
                <a:gd name="T80" fmla="*/ 3 w 726"/>
                <a:gd name="T81" fmla="*/ 326 h 7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26" h="715">
                  <a:moveTo>
                    <a:pt x="3" y="326"/>
                  </a:moveTo>
                  <a:lnTo>
                    <a:pt x="15" y="268"/>
                  </a:lnTo>
                  <a:lnTo>
                    <a:pt x="35" y="215"/>
                  </a:lnTo>
                  <a:lnTo>
                    <a:pt x="64" y="165"/>
                  </a:lnTo>
                  <a:lnTo>
                    <a:pt x="99" y="121"/>
                  </a:lnTo>
                  <a:lnTo>
                    <a:pt x="141" y="83"/>
                  </a:lnTo>
                  <a:lnTo>
                    <a:pt x="187" y="51"/>
                  </a:lnTo>
                  <a:lnTo>
                    <a:pt x="239" y="26"/>
                  </a:lnTo>
                  <a:lnTo>
                    <a:pt x="293" y="9"/>
                  </a:lnTo>
                  <a:lnTo>
                    <a:pt x="350" y="0"/>
                  </a:lnTo>
                  <a:lnTo>
                    <a:pt x="409" y="0"/>
                  </a:lnTo>
                  <a:lnTo>
                    <a:pt x="467" y="10"/>
                  </a:lnTo>
                  <a:lnTo>
                    <a:pt x="520" y="28"/>
                  </a:lnTo>
                  <a:lnTo>
                    <a:pt x="568" y="54"/>
                  </a:lnTo>
                  <a:lnTo>
                    <a:pt x="612" y="87"/>
                  </a:lnTo>
                  <a:lnTo>
                    <a:pt x="649" y="126"/>
                  </a:lnTo>
                  <a:lnTo>
                    <a:pt x="680" y="171"/>
                  </a:lnTo>
                  <a:lnTo>
                    <a:pt x="703" y="221"/>
                  </a:lnTo>
                  <a:lnTo>
                    <a:pt x="718" y="273"/>
                  </a:lnTo>
                  <a:lnTo>
                    <a:pt x="725" y="329"/>
                  </a:lnTo>
                  <a:lnTo>
                    <a:pt x="721" y="387"/>
                  </a:lnTo>
                  <a:lnTo>
                    <a:pt x="709" y="445"/>
                  </a:lnTo>
                  <a:lnTo>
                    <a:pt x="688" y="499"/>
                  </a:lnTo>
                  <a:lnTo>
                    <a:pt x="660" y="548"/>
                  </a:lnTo>
                  <a:lnTo>
                    <a:pt x="624" y="592"/>
                  </a:lnTo>
                  <a:lnTo>
                    <a:pt x="583" y="631"/>
                  </a:lnTo>
                  <a:lnTo>
                    <a:pt x="536" y="662"/>
                  </a:lnTo>
                  <a:lnTo>
                    <a:pt x="485" y="687"/>
                  </a:lnTo>
                  <a:lnTo>
                    <a:pt x="431" y="704"/>
                  </a:lnTo>
                  <a:lnTo>
                    <a:pt x="374" y="714"/>
                  </a:lnTo>
                  <a:lnTo>
                    <a:pt x="315" y="713"/>
                  </a:lnTo>
                  <a:lnTo>
                    <a:pt x="257" y="704"/>
                  </a:lnTo>
                  <a:lnTo>
                    <a:pt x="204" y="685"/>
                  </a:lnTo>
                  <a:lnTo>
                    <a:pt x="155" y="659"/>
                  </a:lnTo>
                  <a:lnTo>
                    <a:pt x="112" y="626"/>
                  </a:lnTo>
                  <a:lnTo>
                    <a:pt x="75" y="587"/>
                  </a:lnTo>
                  <a:lnTo>
                    <a:pt x="44" y="542"/>
                  </a:lnTo>
                  <a:lnTo>
                    <a:pt x="21" y="493"/>
                  </a:lnTo>
                  <a:lnTo>
                    <a:pt x="6" y="440"/>
                  </a:lnTo>
                  <a:lnTo>
                    <a:pt x="0" y="384"/>
                  </a:lnTo>
                  <a:lnTo>
                    <a:pt x="3" y="32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4" name="Freeform 19"/>
            <p:cNvSpPr>
              <a:spLocks/>
            </p:cNvSpPr>
            <p:nvPr/>
          </p:nvSpPr>
          <p:spPr bwMode="gray">
            <a:xfrm>
              <a:off x="4248" y="2390"/>
              <a:ext cx="726" cy="715"/>
            </a:xfrm>
            <a:custGeom>
              <a:avLst/>
              <a:gdLst>
                <a:gd name="T0" fmla="*/ 3 w 726"/>
                <a:gd name="T1" fmla="*/ 326 h 715"/>
                <a:gd name="T2" fmla="*/ 15 w 726"/>
                <a:gd name="T3" fmla="*/ 268 h 715"/>
                <a:gd name="T4" fmla="*/ 35 w 726"/>
                <a:gd name="T5" fmla="*/ 215 h 715"/>
                <a:gd name="T6" fmla="*/ 64 w 726"/>
                <a:gd name="T7" fmla="*/ 165 h 715"/>
                <a:gd name="T8" fmla="*/ 99 w 726"/>
                <a:gd name="T9" fmla="*/ 121 h 715"/>
                <a:gd name="T10" fmla="*/ 141 w 726"/>
                <a:gd name="T11" fmla="*/ 83 h 715"/>
                <a:gd name="T12" fmla="*/ 187 w 726"/>
                <a:gd name="T13" fmla="*/ 51 h 715"/>
                <a:gd name="T14" fmla="*/ 239 w 726"/>
                <a:gd name="T15" fmla="*/ 26 h 715"/>
                <a:gd name="T16" fmla="*/ 293 w 726"/>
                <a:gd name="T17" fmla="*/ 9 h 715"/>
                <a:gd name="T18" fmla="*/ 350 w 726"/>
                <a:gd name="T19" fmla="*/ 0 h 715"/>
                <a:gd name="T20" fmla="*/ 409 w 726"/>
                <a:gd name="T21" fmla="*/ 0 h 715"/>
                <a:gd name="T22" fmla="*/ 467 w 726"/>
                <a:gd name="T23" fmla="*/ 10 h 715"/>
                <a:gd name="T24" fmla="*/ 520 w 726"/>
                <a:gd name="T25" fmla="*/ 28 h 715"/>
                <a:gd name="T26" fmla="*/ 568 w 726"/>
                <a:gd name="T27" fmla="*/ 54 h 715"/>
                <a:gd name="T28" fmla="*/ 612 w 726"/>
                <a:gd name="T29" fmla="*/ 87 h 715"/>
                <a:gd name="T30" fmla="*/ 649 w 726"/>
                <a:gd name="T31" fmla="*/ 126 h 715"/>
                <a:gd name="T32" fmla="*/ 680 w 726"/>
                <a:gd name="T33" fmla="*/ 171 h 715"/>
                <a:gd name="T34" fmla="*/ 703 w 726"/>
                <a:gd name="T35" fmla="*/ 221 h 715"/>
                <a:gd name="T36" fmla="*/ 718 w 726"/>
                <a:gd name="T37" fmla="*/ 273 h 715"/>
                <a:gd name="T38" fmla="*/ 725 w 726"/>
                <a:gd name="T39" fmla="*/ 329 h 715"/>
                <a:gd name="T40" fmla="*/ 721 w 726"/>
                <a:gd name="T41" fmla="*/ 387 h 715"/>
                <a:gd name="T42" fmla="*/ 709 w 726"/>
                <a:gd name="T43" fmla="*/ 445 h 715"/>
                <a:gd name="T44" fmla="*/ 688 w 726"/>
                <a:gd name="T45" fmla="*/ 499 h 715"/>
                <a:gd name="T46" fmla="*/ 660 w 726"/>
                <a:gd name="T47" fmla="*/ 548 h 715"/>
                <a:gd name="T48" fmla="*/ 624 w 726"/>
                <a:gd name="T49" fmla="*/ 592 h 715"/>
                <a:gd name="T50" fmla="*/ 583 w 726"/>
                <a:gd name="T51" fmla="*/ 631 h 715"/>
                <a:gd name="T52" fmla="*/ 536 w 726"/>
                <a:gd name="T53" fmla="*/ 662 h 715"/>
                <a:gd name="T54" fmla="*/ 485 w 726"/>
                <a:gd name="T55" fmla="*/ 687 h 715"/>
                <a:gd name="T56" fmla="*/ 431 w 726"/>
                <a:gd name="T57" fmla="*/ 704 h 715"/>
                <a:gd name="T58" fmla="*/ 374 w 726"/>
                <a:gd name="T59" fmla="*/ 714 h 715"/>
                <a:gd name="T60" fmla="*/ 315 w 726"/>
                <a:gd name="T61" fmla="*/ 713 h 715"/>
                <a:gd name="T62" fmla="*/ 257 w 726"/>
                <a:gd name="T63" fmla="*/ 704 h 715"/>
                <a:gd name="T64" fmla="*/ 204 w 726"/>
                <a:gd name="T65" fmla="*/ 685 h 715"/>
                <a:gd name="T66" fmla="*/ 155 w 726"/>
                <a:gd name="T67" fmla="*/ 659 h 715"/>
                <a:gd name="T68" fmla="*/ 112 w 726"/>
                <a:gd name="T69" fmla="*/ 626 h 715"/>
                <a:gd name="T70" fmla="*/ 75 w 726"/>
                <a:gd name="T71" fmla="*/ 587 h 715"/>
                <a:gd name="T72" fmla="*/ 44 w 726"/>
                <a:gd name="T73" fmla="*/ 542 h 715"/>
                <a:gd name="T74" fmla="*/ 21 w 726"/>
                <a:gd name="T75" fmla="*/ 493 h 715"/>
                <a:gd name="T76" fmla="*/ 6 w 726"/>
                <a:gd name="T77" fmla="*/ 440 h 715"/>
                <a:gd name="T78" fmla="*/ 0 w 726"/>
                <a:gd name="T79" fmla="*/ 384 h 715"/>
                <a:gd name="T80" fmla="*/ 3 w 726"/>
                <a:gd name="T81" fmla="*/ 326 h 7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26" h="715">
                  <a:moveTo>
                    <a:pt x="3" y="326"/>
                  </a:moveTo>
                  <a:lnTo>
                    <a:pt x="15" y="268"/>
                  </a:lnTo>
                  <a:lnTo>
                    <a:pt x="35" y="215"/>
                  </a:lnTo>
                  <a:lnTo>
                    <a:pt x="64" y="165"/>
                  </a:lnTo>
                  <a:lnTo>
                    <a:pt x="99" y="121"/>
                  </a:lnTo>
                  <a:lnTo>
                    <a:pt x="141" y="83"/>
                  </a:lnTo>
                  <a:lnTo>
                    <a:pt x="187" y="51"/>
                  </a:lnTo>
                  <a:lnTo>
                    <a:pt x="239" y="26"/>
                  </a:lnTo>
                  <a:lnTo>
                    <a:pt x="293" y="9"/>
                  </a:lnTo>
                  <a:lnTo>
                    <a:pt x="350" y="0"/>
                  </a:lnTo>
                  <a:lnTo>
                    <a:pt x="409" y="0"/>
                  </a:lnTo>
                  <a:lnTo>
                    <a:pt x="467" y="10"/>
                  </a:lnTo>
                  <a:lnTo>
                    <a:pt x="520" y="28"/>
                  </a:lnTo>
                  <a:lnTo>
                    <a:pt x="568" y="54"/>
                  </a:lnTo>
                  <a:lnTo>
                    <a:pt x="612" y="87"/>
                  </a:lnTo>
                  <a:lnTo>
                    <a:pt x="649" y="126"/>
                  </a:lnTo>
                  <a:lnTo>
                    <a:pt x="680" y="171"/>
                  </a:lnTo>
                  <a:lnTo>
                    <a:pt x="703" y="221"/>
                  </a:lnTo>
                  <a:lnTo>
                    <a:pt x="718" y="273"/>
                  </a:lnTo>
                  <a:lnTo>
                    <a:pt x="725" y="329"/>
                  </a:lnTo>
                  <a:lnTo>
                    <a:pt x="721" y="387"/>
                  </a:lnTo>
                  <a:lnTo>
                    <a:pt x="709" y="445"/>
                  </a:lnTo>
                  <a:lnTo>
                    <a:pt x="688" y="499"/>
                  </a:lnTo>
                  <a:lnTo>
                    <a:pt x="660" y="548"/>
                  </a:lnTo>
                  <a:lnTo>
                    <a:pt x="624" y="592"/>
                  </a:lnTo>
                  <a:lnTo>
                    <a:pt x="583" y="631"/>
                  </a:lnTo>
                  <a:lnTo>
                    <a:pt x="536" y="662"/>
                  </a:lnTo>
                  <a:lnTo>
                    <a:pt x="485" y="687"/>
                  </a:lnTo>
                  <a:lnTo>
                    <a:pt x="431" y="704"/>
                  </a:lnTo>
                  <a:lnTo>
                    <a:pt x="374" y="714"/>
                  </a:lnTo>
                  <a:lnTo>
                    <a:pt x="315" y="713"/>
                  </a:lnTo>
                  <a:lnTo>
                    <a:pt x="257" y="704"/>
                  </a:lnTo>
                  <a:lnTo>
                    <a:pt x="204" y="685"/>
                  </a:lnTo>
                  <a:lnTo>
                    <a:pt x="155" y="659"/>
                  </a:lnTo>
                  <a:lnTo>
                    <a:pt x="112" y="626"/>
                  </a:lnTo>
                  <a:lnTo>
                    <a:pt x="75" y="587"/>
                  </a:lnTo>
                  <a:lnTo>
                    <a:pt x="44" y="542"/>
                  </a:lnTo>
                  <a:lnTo>
                    <a:pt x="21" y="493"/>
                  </a:lnTo>
                  <a:lnTo>
                    <a:pt x="6" y="440"/>
                  </a:lnTo>
                  <a:lnTo>
                    <a:pt x="0" y="384"/>
                  </a:lnTo>
                  <a:lnTo>
                    <a:pt x="3" y="326"/>
                  </a:lnTo>
                </a:path>
              </a:pathLst>
            </a:custGeom>
            <a:noFill/>
            <a:ln w="508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5" name="Freeform 20"/>
            <p:cNvSpPr>
              <a:spLocks/>
            </p:cNvSpPr>
            <p:nvPr/>
          </p:nvSpPr>
          <p:spPr bwMode="gray">
            <a:xfrm>
              <a:off x="4248" y="2390"/>
              <a:ext cx="726" cy="715"/>
            </a:xfrm>
            <a:custGeom>
              <a:avLst/>
              <a:gdLst>
                <a:gd name="T0" fmla="*/ 3 w 726"/>
                <a:gd name="T1" fmla="*/ 326 h 715"/>
                <a:gd name="T2" fmla="*/ 15 w 726"/>
                <a:gd name="T3" fmla="*/ 268 h 715"/>
                <a:gd name="T4" fmla="*/ 35 w 726"/>
                <a:gd name="T5" fmla="*/ 215 h 715"/>
                <a:gd name="T6" fmla="*/ 64 w 726"/>
                <a:gd name="T7" fmla="*/ 165 h 715"/>
                <a:gd name="T8" fmla="*/ 99 w 726"/>
                <a:gd name="T9" fmla="*/ 121 h 715"/>
                <a:gd name="T10" fmla="*/ 141 w 726"/>
                <a:gd name="T11" fmla="*/ 83 h 715"/>
                <a:gd name="T12" fmla="*/ 187 w 726"/>
                <a:gd name="T13" fmla="*/ 51 h 715"/>
                <a:gd name="T14" fmla="*/ 239 w 726"/>
                <a:gd name="T15" fmla="*/ 26 h 715"/>
                <a:gd name="T16" fmla="*/ 293 w 726"/>
                <a:gd name="T17" fmla="*/ 9 h 715"/>
                <a:gd name="T18" fmla="*/ 350 w 726"/>
                <a:gd name="T19" fmla="*/ 0 h 715"/>
                <a:gd name="T20" fmla="*/ 409 w 726"/>
                <a:gd name="T21" fmla="*/ 0 h 715"/>
                <a:gd name="T22" fmla="*/ 467 w 726"/>
                <a:gd name="T23" fmla="*/ 10 h 715"/>
                <a:gd name="T24" fmla="*/ 520 w 726"/>
                <a:gd name="T25" fmla="*/ 28 h 715"/>
                <a:gd name="T26" fmla="*/ 568 w 726"/>
                <a:gd name="T27" fmla="*/ 54 h 715"/>
                <a:gd name="T28" fmla="*/ 612 w 726"/>
                <a:gd name="T29" fmla="*/ 87 h 715"/>
                <a:gd name="T30" fmla="*/ 649 w 726"/>
                <a:gd name="T31" fmla="*/ 126 h 715"/>
                <a:gd name="T32" fmla="*/ 680 w 726"/>
                <a:gd name="T33" fmla="*/ 171 h 715"/>
                <a:gd name="T34" fmla="*/ 703 w 726"/>
                <a:gd name="T35" fmla="*/ 221 h 715"/>
                <a:gd name="T36" fmla="*/ 718 w 726"/>
                <a:gd name="T37" fmla="*/ 273 h 715"/>
                <a:gd name="T38" fmla="*/ 725 w 726"/>
                <a:gd name="T39" fmla="*/ 329 h 715"/>
                <a:gd name="T40" fmla="*/ 721 w 726"/>
                <a:gd name="T41" fmla="*/ 387 h 715"/>
                <a:gd name="T42" fmla="*/ 709 w 726"/>
                <a:gd name="T43" fmla="*/ 445 h 715"/>
                <a:gd name="T44" fmla="*/ 688 w 726"/>
                <a:gd name="T45" fmla="*/ 499 h 715"/>
                <a:gd name="T46" fmla="*/ 660 w 726"/>
                <a:gd name="T47" fmla="*/ 548 h 715"/>
                <a:gd name="T48" fmla="*/ 624 w 726"/>
                <a:gd name="T49" fmla="*/ 592 h 715"/>
                <a:gd name="T50" fmla="*/ 583 w 726"/>
                <a:gd name="T51" fmla="*/ 631 h 715"/>
                <a:gd name="T52" fmla="*/ 536 w 726"/>
                <a:gd name="T53" fmla="*/ 662 h 715"/>
                <a:gd name="T54" fmla="*/ 485 w 726"/>
                <a:gd name="T55" fmla="*/ 687 h 715"/>
                <a:gd name="T56" fmla="*/ 431 w 726"/>
                <a:gd name="T57" fmla="*/ 704 h 715"/>
                <a:gd name="T58" fmla="*/ 374 w 726"/>
                <a:gd name="T59" fmla="*/ 714 h 715"/>
                <a:gd name="T60" fmla="*/ 315 w 726"/>
                <a:gd name="T61" fmla="*/ 713 h 715"/>
                <a:gd name="T62" fmla="*/ 257 w 726"/>
                <a:gd name="T63" fmla="*/ 704 h 715"/>
                <a:gd name="T64" fmla="*/ 204 w 726"/>
                <a:gd name="T65" fmla="*/ 685 h 715"/>
                <a:gd name="T66" fmla="*/ 155 w 726"/>
                <a:gd name="T67" fmla="*/ 659 h 715"/>
                <a:gd name="T68" fmla="*/ 112 w 726"/>
                <a:gd name="T69" fmla="*/ 626 h 715"/>
                <a:gd name="T70" fmla="*/ 75 w 726"/>
                <a:gd name="T71" fmla="*/ 587 h 715"/>
                <a:gd name="T72" fmla="*/ 44 w 726"/>
                <a:gd name="T73" fmla="*/ 542 h 715"/>
                <a:gd name="T74" fmla="*/ 21 w 726"/>
                <a:gd name="T75" fmla="*/ 493 h 715"/>
                <a:gd name="T76" fmla="*/ 6 w 726"/>
                <a:gd name="T77" fmla="*/ 440 h 715"/>
                <a:gd name="T78" fmla="*/ 0 w 726"/>
                <a:gd name="T79" fmla="*/ 384 h 715"/>
                <a:gd name="T80" fmla="*/ 3 w 726"/>
                <a:gd name="T81" fmla="*/ 326 h 7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26" h="715">
                  <a:moveTo>
                    <a:pt x="3" y="326"/>
                  </a:moveTo>
                  <a:lnTo>
                    <a:pt x="15" y="268"/>
                  </a:lnTo>
                  <a:lnTo>
                    <a:pt x="35" y="215"/>
                  </a:lnTo>
                  <a:lnTo>
                    <a:pt x="64" y="165"/>
                  </a:lnTo>
                  <a:lnTo>
                    <a:pt x="99" y="121"/>
                  </a:lnTo>
                  <a:lnTo>
                    <a:pt x="141" y="83"/>
                  </a:lnTo>
                  <a:lnTo>
                    <a:pt x="187" y="51"/>
                  </a:lnTo>
                  <a:lnTo>
                    <a:pt x="239" y="26"/>
                  </a:lnTo>
                  <a:lnTo>
                    <a:pt x="293" y="9"/>
                  </a:lnTo>
                  <a:lnTo>
                    <a:pt x="350" y="0"/>
                  </a:lnTo>
                  <a:lnTo>
                    <a:pt x="409" y="0"/>
                  </a:lnTo>
                  <a:lnTo>
                    <a:pt x="467" y="10"/>
                  </a:lnTo>
                  <a:lnTo>
                    <a:pt x="520" y="28"/>
                  </a:lnTo>
                  <a:lnTo>
                    <a:pt x="568" y="54"/>
                  </a:lnTo>
                  <a:lnTo>
                    <a:pt x="612" y="87"/>
                  </a:lnTo>
                  <a:lnTo>
                    <a:pt x="649" y="126"/>
                  </a:lnTo>
                  <a:lnTo>
                    <a:pt x="680" y="171"/>
                  </a:lnTo>
                  <a:lnTo>
                    <a:pt x="703" y="221"/>
                  </a:lnTo>
                  <a:lnTo>
                    <a:pt x="718" y="273"/>
                  </a:lnTo>
                  <a:lnTo>
                    <a:pt x="725" y="329"/>
                  </a:lnTo>
                  <a:lnTo>
                    <a:pt x="721" y="387"/>
                  </a:lnTo>
                  <a:lnTo>
                    <a:pt x="709" y="445"/>
                  </a:lnTo>
                  <a:lnTo>
                    <a:pt x="688" y="499"/>
                  </a:lnTo>
                  <a:lnTo>
                    <a:pt x="660" y="548"/>
                  </a:lnTo>
                  <a:lnTo>
                    <a:pt x="624" y="592"/>
                  </a:lnTo>
                  <a:lnTo>
                    <a:pt x="583" y="631"/>
                  </a:lnTo>
                  <a:lnTo>
                    <a:pt x="536" y="662"/>
                  </a:lnTo>
                  <a:lnTo>
                    <a:pt x="485" y="687"/>
                  </a:lnTo>
                  <a:lnTo>
                    <a:pt x="431" y="704"/>
                  </a:lnTo>
                  <a:lnTo>
                    <a:pt x="374" y="714"/>
                  </a:lnTo>
                  <a:lnTo>
                    <a:pt x="315" y="713"/>
                  </a:lnTo>
                  <a:lnTo>
                    <a:pt x="257" y="704"/>
                  </a:lnTo>
                  <a:lnTo>
                    <a:pt x="204" y="685"/>
                  </a:lnTo>
                  <a:lnTo>
                    <a:pt x="155" y="659"/>
                  </a:lnTo>
                  <a:lnTo>
                    <a:pt x="112" y="626"/>
                  </a:lnTo>
                  <a:lnTo>
                    <a:pt x="75" y="587"/>
                  </a:lnTo>
                  <a:lnTo>
                    <a:pt x="44" y="542"/>
                  </a:lnTo>
                  <a:lnTo>
                    <a:pt x="21" y="493"/>
                  </a:lnTo>
                  <a:lnTo>
                    <a:pt x="6" y="440"/>
                  </a:lnTo>
                  <a:lnTo>
                    <a:pt x="0" y="384"/>
                  </a:lnTo>
                  <a:lnTo>
                    <a:pt x="3" y="326"/>
                  </a:lnTo>
                </a:path>
              </a:pathLst>
            </a:custGeom>
            <a:noFill/>
            <a:ln w="254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6" name="Freeform 21"/>
            <p:cNvSpPr>
              <a:spLocks/>
            </p:cNvSpPr>
            <p:nvPr/>
          </p:nvSpPr>
          <p:spPr bwMode="gray">
            <a:xfrm>
              <a:off x="4392" y="2533"/>
              <a:ext cx="435" cy="429"/>
            </a:xfrm>
            <a:custGeom>
              <a:avLst/>
              <a:gdLst>
                <a:gd name="T0" fmla="*/ 1 w 435"/>
                <a:gd name="T1" fmla="*/ 195 h 429"/>
                <a:gd name="T2" fmla="*/ 8 w 435"/>
                <a:gd name="T3" fmla="*/ 161 h 429"/>
                <a:gd name="T4" fmla="*/ 21 w 435"/>
                <a:gd name="T5" fmla="*/ 129 h 429"/>
                <a:gd name="T6" fmla="*/ 38 w 435"/>
                <a:gd name="T7" fmla="*/ 99 h 429"/>
                <a:gd name="T8" fmla="*/ 59 w 435"/>
                <a:gd name="T9" fmla="*/ 72 h 429"/>
                <a:gd name="T10" fmla="*/ 84 w 435"/>
                <a:gd name="T11" fmla="*/ 50 h 429"/>
                <a:gd name="T12" fmla="*/ 112 w 435"/>
                <a:gd name="T13" fmla="*/ 31 h 429"/>
                <a:gd name="T14" fmla="*/ 143 w 435"/>
                <a:gd name="T15" fmla="*/ 16 h 429"/>
                <a:gd name="T16" fmla="*/ 175 w 435"/>
                <a:gd name="T17" fmla="*/ 5 h 429"/>
                <a:gd name="T18" fmla="*/ 210 w 435"/>
                <a:gd name="T19" fmla="*/ 0 h 429"/>
                <a:gd name="T20" fmla="*/ 245 w 435"/>
                <a:gd name="T21" fmla="*/ 0 h 429"/>
                <a:gd name="T22" fmla="*/ 279 w 435"/>
                <a:gd name="T23" fmla="*/ 6 h 429"/>
                <a:gd name="T24" fmla="*/ 311 w 435"/>
                <a:gd name="T25" fmla="*/ 16 h 429"/>
                <a:gd name="T26" fmla="*/ 340 w 435"/>
                <a:gd name="T27" fmla="*/ 32 h 429"/>
                <a:gd name="T28" fmla="*/ 366 w 435"/>
                <a:gd name="T29" fmla="*/ 52 h 429"/>
                <a:gd name="T30" fmla="*/ 389 w 435"/>
                <a:gd name="T31" fmla="*/ 75 h 429"/>
                <a:gd name="T32" fmla="*/ 407 w 435"/>
                <a:gd name="T33" fmla="*/ 102 h 429"/>
                <a:gd name="T34" fmla="*/ 421 w 435"/>
                <a:gd name="T35" fmla="*/ 132 h 429"/>
                <a:gd name="T36" fmla="*/ 430 w 435"/>
                <a:gd name="T37" fmla="*/ 163 h 429"/>
                <a:gd name="T38" fmla="*/ 434 w 435"/>
                <a:gd name="T39" fmla="*/ 197 h 429"/>
                <a:gd name="T40" fmla="*/ 432 w 435"/>
                <a:gd name="T41" fmla="*/ 232 h 429"/>
                <a:gd name="T42" fmla="*/ 425 w 435"/>
                <a:gd name="T43" fmla="*/ 267 h 429"/>
                <a:gd name="T44" fmla="*/ 412 w 435"/>
                <a:gd name="T45" fmla="*/ 299 h 429"/>
                <a:gd name="T46" fmla="*/ 395 w 435"/>
                <a:gd name="T47" fmla="*/ 328 h 429"/>
                <a:gd name="T48" fmla="*/ 374 w 435"/>
                <a:gd name="T49" fmla="*/ 355 h 429"/>
                <a:gd name="T50" fmla="*/ 349 w 435"/>
                <a:gd name="T51" fmla="*/ 378 h 429"/>
                <a:gd name="T52" fmla="*/ 322 w 435"/>
                <a:gd name="T53" fmla="*/ 397 h 429"/>
                <a:gd name="T54" fmla="*/ 291 w 435"/>
                <a:gd name="T55" fmla="*/ 412 h 429"/>
                <a:gd name="T56" fmla="*/ 258 w 435"/>
                <a:gd name="T57" fmla="*/ 422 h 429"/>
                <a:gd name="T58" fmla="*/ 224 w 435"/>
                <a:gd name="T59" fmla="*/ 428 h 429"/>
                <a:gd name="T60" fmla="*/ 189 w 435"/>
                <a:gd name="T61" fmla="*/ 428 h 429"/>
                <a:gd name="T62" fmla="*/ 154 w 435"/>
                <a:gd name="T63" fmla="*/ 422 h 429"/>
                <a:gd name="T64" fmla="*/ 122 w 435"/>
                <a:gd name="T65" fmla="*/ 411 h 429"/>
                <a:gd name="T66" fmla="*/ 93 w 435"/>
                <a:gd name="T67" fmla="*/ 395 h 429"/>
                <a:gd name="T68" fmla="*/ 67 w 435"/>
                <a:gd name="T69" fmla="*/ 375 h 429"/>
                <a:gd name="T70" fmla="*/ 45 w 435"/>
                <a:gd name="T71" fmla="*/ 352 h 429"/>
                <a:gd name="T72" fmla="*/ 26 w 435"/>
                <a:gd name="T73" fmla="*/ 325 h 429"/>
                <a:gd name="T74" fmla="*/ 13 w 435"/>
                <a:gd name="T75" fmla="*/ 296 h 429"/>
                <a:gd name="T76" fmla="*/ 3 w 435"/>
                <a:gd name="T77" fmla="*/ 264 h 429"/>
                <a:gd name="T78" fmla="*/ 0 w 435"/>
                <a:gd name="T79" fmla="*/ 230 h 429"/>
                <a:gd name="T80" fmla="*/ 1 w 435"/>
                <a:gd name="T81" fmla="*/ 195 h 4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5" h="429">
                  <a:moveTo>
                    <a:pt x="1" y="195"/>
                  </a:moveTo>
                  <a:lnTo>
                    <a:pt x="8" y="161"/>
                  </a:lnTo>
                  <a:lnTo>
                    <a:pt x="21" y="129"/>
                  </a:lnTo>
                  <a:lnTo>
                    <a:pt x="38" y="99"/>
                  </a:lnTo>
                  <a:lnTo>
                    <a:pt x="59" y="72"/>
                  </a:lnTo>
                  <a:lnTo>
                    <a:pt x="84" y="50"/>
                  </a:lnTo>
                  <a:lnTo>
                    <a:pt x="112" y="31"/>
                  </a:lnTo>
                  <a:lnTo>
                    <a:pt x="143" y="16"/>
                  </a:lnTo>
                  <a:lnTo>
                    <a:pt x="175" y="5"/>
                  </a:lnTo>
                  <a:lnTo>
                    <a:pt x="210" y="0"/>
                  </a:lnTo>
                  <a:lnTo>
                    <a:pt x="245" y="0"/>
                  </a:lnTo>
                  <a:lnTo>
                    <a:pt x="279" y="6"/>
                  </a:lnTo>
                  <a:lnTo>
                    <a:pt x="311" y="16"/>
                  </a:lnTo>
                  <a:lnTo>
                    <a:pt x="340" y="32"/>
                  </a:lnTo>
                  <a:lnTo>
                    <a:pt x="366" y="52"/>
                  </a:lnTo>
                  <a:lnTo>
                    <a:pt x="389" y="75"/>
                  </a:lnTo>
                  <a:lnTo>
                    <a:pt x="407" y="102"/>
                  </a:lnTo>
                  <a:lnTo>
                    <a:pt x="421" y="132"/>
                  </a:lnTo>
                  <a:lnTo>
                    <a:pt x="430" y="163"/>
                  </a:lnTo>
                  <a:lnTo>
                    <a:pt x="434" y="197"/>
                  </a:lnTo>
                  <a:lnTo>
                    <a:pt x="432" y="232"/>
                  </a:lnTo>
                  <a:lnTo>
                    <a:pt x="425" y="267"/>
                  </a:lnTo>
                  <a:lnTo>
                    <a:pt x="412" y="299"/>
                  </a:lnTo>
                  <a:lnTo>
                    <a:pt x="395" y="328"/>
                  </a:lnTo>
                  <a:lnTo>
                    <a:pt x="374" y="355"/>
                  </a:lnTo>
                  <a:lnTo>
                    <a:pt x="349" y="378"/>
                  </a:lnTo>
                  <a:lnTo>
                    <a:pt x="322" y="397"/>
                  </a:lnTo>
                  <a:lnTo>
                    <a:pt x="291" y="412"/>
                  </a:lnTo>
                  <a:lnTo>
                    <a:pt x="258" y="422"/>
                  </a:lnTo>
                  <a:lnTo>
                    <a:pt x="224" y="428"/>
                  </a:lnTo>
                  <a:lnTo>
                    <a:pt x="189" y="428"/>
                  </a:lnTo>
                  <a:lnTo>
                    <a:pt x="154" y="422"/>
                  </a:lnTo>
                  <a:lnTo>
                    <a:pt x="122" y="411"/>
                  </a:lnTo>
                  <a:lnTo>
                    <a:pt x="93" y="395"/>
                  </a:lnTo>
                  <a:lnTo>
                    <a:pt x="67" y="375"/>
                  </a:lnTo>
                  <a:lnTo>
                    <a:pt x="45" y="352"/>
                  </a:lnTo>
                  <a:lnTo>
                    <a:pt x="26" y="325"/>
                  </a:lnTo>
                  <a:lnTo>
                    <a:pt x="13" y="296"/>
                  </a:lnTo>
                  <a:lnTo>
                    <a:pt x="3" y="264"/>
                  </a:lnTo>
                  <a:lnTo>
                    <a:pt x="0" y="230"/>
                  </a:lnTo>
                  <a:lnTo>
                    <a:pt x="1" y="195"/>
                  </a:lnTo>
                </a:path>
              </a:pathLst>
            </a:custGeom>
            <a:solidFill>
              <a:srgbClr val="FF0033"/>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7" name="Freeform 22"/>
            <p:cNvSpPr>
              <a:spLocks/>
            </p:cNvSpPr>
            <p:nvPr/>
          </p:nvSpPr>
          <p:spPr bwMode="gray">
            <a:xfrm>
              <a:off x="4392" y="2533"/>
              <a:ext cx="435" cy="429"/>
            </a:xfrm>
            <a:custGeom>
              <a:avLst/>
              <a:gdLst>
                <a:gd name="T0" fmla="*/ 1 w 435"/>
                <a:gd name="T1" fmla="*/ 195 h 429"/>
                <a:gd name="T2" fmla="*/ 8 w 435"/>
                <a:gd name="T3" fmla="*/ 161 h 429"/>
                <a:gd name="T4" fmla="*/ 21 w 435"/>
                <a:gd name="T5" fmla="*/ 129 h 429"/>
                <a:gd name="T6" fmla="*/ 38 w 435"/>
                <a:gd name="T7" fmla="*/ 99 h 429"/>
                <a:gd name="T8" fmla="*/ 59 w 435"/>
                <a:gd name="T9" fmla="*/ 72 h 429"/>
                <a:gd name="T10" fmla="*/ 84 w 435"/>
                <a:gd name="T11" fmla="*/ 50 h 429"/>
                <a:gd name="T12" fmla="*/ 112 w 435"/>
                <a:gd name="T13" fmla="*/ 31 h 429"/>
                <a:gd name="T14" fmla="*/ 143 w 435"/>
                <a:gd name="T15" fmla="*/ 16 h 429"/>
                <a:gd name="T16" fmla="*/ 175 w 435"/>
                <a:gd name="T17" fmla="*/ 5 h 429"/>
                <a:gd name="T18" fmla="*/ 210 w 435"/>
                <a:gd name="T19" fmla="*/ 0 h 429"/>
                <a:gd name="T20" fmla="*/ 245 w 435"/>
                <a:gd name="T21" fmla="*/ 0 h 429"/>
                <a:gd name="T22" fmla="*/ 279 w 435"/>
                <a:gd name="T23" fmla="*/ 6 h 429"/>
                <a:gd name="T24" fmla="*/ 311 w 435"/>
                <a:gd name="T25" fmla="*/ 16 h 429"/>
                <a:gd name="T26" fmla="*/ 340 w 435"/>
                <a:gd name="T27" fmla="*/ 32 h 429"/>
                <a:gd name="T28" fmla="*/ 366 w 435"/>
                <a:gd name="T29" fmla="*/ 52 h 429"/>
                <a:gd name="T30" fmla="*/ 389 w 435"/>
                <a:gd name="T31" fmla="*/ 75 h 429"/>
                <a:gd name="T32" fmla="*/ 407 w 435"/>
                <a:gd name="T33" fmla="*/ 102 h 429"/>
                <a:gd name="T34" fmla="*/ 421 w 435"/>
                <a:gd name="T35" fmla="*/ 132 h 429"/>
                <a:gd name="T36" fmla="*/ 430 w 435"/>
                <a:gd name="T37" fmla="*/ 163 h 429"/>
                <a:gd name="T38" fmla="*/ 434 w 435"/>
                <a:gd name="T39" fmla="*/ 197 h 429"/>
                <a:gd name="T40" fmla="*/ 432 w 435"/>
                <a:gd name="T41" fmla="*/ 232 h 429"/>
                <a:gd name="T42" fmla="*/ 425 w 435"/>
                <a:gd name="T43" fmla="*/ 267 h 429"/>
                <a:gd name="T44" fmla="*/ 412 w 435"/>
                <a:gd name="T45" fmla="*/ 299 h 429"/>
                <a:gd name="T46" fmla="*/ 395 w 435"/>
                <a:gd name="T47" fmla="*/ 328 h 429"/>
                <a:gd name="T48" fmla="*/ 374 w 435"/>
                <a:gd name="T49" fmla="*/ 355 h 429"/>
                <a:gd name="T50" fmla="*/ 349 w 435"/>
                <a:gd name="T51" fmla="*/ 378 h 429"/>
                <a:gd name="T52" fmla="*/ 322 w 435"/>
                <a:gd name="T53" fmla="*/ 397 h 429"/>
                <a:gd name="T54" fmla="*/ 291 w 435"/>
                <a:gd name="T55" fmla="*/ 412 h 429"/>
                <a:gd name="T56" fmla="*/ 258 w 435"/>
                <a:gd name="T57" fmla="*/ 422 h 429"/>
                <a:gd name="T58" fmla="*/ 224 w 435"/>
                <a:gd name="T59" fmla="*/ 428 h 429"/>
                <a:gd name="T60" fmla="*/ 189 w 435"/>
                <a:gd name="T61" fmla="*/ 428 h 429"/>
                <a:gd name="T62" fmla="*/ 154 w 435"/>
                <a:gd name="T63" fmla="*/ 422 h 429"/>
                <a:gd name="T64" fmla="*/ 122 w 435"/>
                <a:gd name="T65" fmla="*/ 411 h 429"/>
                <a:gd name="T66" fmla="*/ 93 w 435"/>
                <a:gd name="T67" fmla="*/ 395 h 429"/>
                <a:gd name="T68" fmla="*/ 67 w 435"/>
                <a:gd name="T69" fmla="*/ 375 h 429"/>
                <a:gd name="T70" fmla="*/ 45 w 435"/>
                <a:gd name="T71" fmla="*/ 352 h 429"/>
                <a:gd name="T72" fmla="*/ 26 w 435"/>
                <a:gd name="T73" fmla="*/ 325 h 429"/>
                <a:gd name="T74" fmla="*/ 13 w 435"/>
                <a:gd name="T75" fmla="*/ 296 h 429"/>
                <a:gd name="T76" fmla="*/ 3 w 435"/>
                <a:gd name="T77" fmla="*/ 264 h 429"/>
                <a:gd name="T78" fmla="*/ 0 w 435"/>
                <a:gd name="T79" fmla="*/ 230 h 429"/>
                <a:gd name="T80" fmla="*/ 1 w 435"/>
                <a:gd name="T81" fmla="*/ 195 h 4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5" h="429">
                  <a:moveTo>
                    <a:pt x="1" y="195"/>
                  </a:moveTo>
                  <a:lnTo>
                    <a:pt x="8" y="161"/>
                  </a:lnTo>
                  <a:lnTo>
                    <a:pt x="21" y="129"/>
                  </a:lnTo>
                  <a:lnTo>
                    <a:pt x="38" y="99"/>
                  </a:lnTo>
                  <a:lnTo>
                    <a:pt x="59" y="72"/>
                  </a:lnTo>
                  <a:lnTo>
                    <a:pt x="84" y="50"/>
                  </a:lnTo>
                  <a:lnTo>
                    <a:pt x="112" y="31"/>
                  </a:lnTo>
                  <a:lnTo>
                    <a:pt x="143" y="16"/>
                  </a:lnTo>
                  <a:lnTo>
                    <a:pt x="175" y="5"/>
                  </a:lnTo>
                  <a:lnTo>
                    <a:pt x="210" y="0"/>
                  </a:lnTo>
                  <a:lnTo>
                    <a:pt x="245" y="0"/>
                  </a:lnTo>
                  <a:lnTo>
                    <a:pt x="279" y="6"/>
                  </a:lnTo>
                  <a:lnTo>
                    <a:pt x="311" y="16"/>
                  </a:lnTo>
                  <a:lnTo>
                    <a:pt x="340" y="32"/>
                  </a:lnTo>
                  <a:lnTo>
                    <a:pt x="366" y="52"/>
                  </a:lnTo>
                  <a:lnTo>
                    <a:pt x="389" y="75"/>
                  </a:lnTo>
                  <a:lnTo>
                    <a:pt x="407" y="102"/>
                  </a:lnTo>
                  <a:lnTo>
                    <a:pt x="421" y="132"/>
                  </a:lnTo>
                  <a:lnTo>
                    <a:pt x="430" y="163"/>
                  </a:lnTo>
                  <a:lnTo>
                    <a:pt x="434" y="197"/>
                  </a:lnTo>
                  <a:lnTo>
                    <a:pt x="432" y="232"/>
                  </a:lnTo>
                  <a:lnTo>
                    <a:pt x="425" y="267"/>
                  </a:lnTo>
                  <a:lnTo>
                    <a:pt x="412" y="299"/>
                  </a:lnTo>
                  <a:lnTo>
                    <a:pt x="395" y="328"/>
                  </a:lnTo>
                  <a:lnTo>
                    <a:pt x="374" y="355"/>
                  </a:lnTo>
                  <a:lnTo>
                    <a:pt x="349" y="378"/>
                  </a:lnTo>
                  <a:lnTo>
                    <a:pt x="322" y="397"/>
                  </a:lnTo>
                  <a:lnTo>
                    <a:pt x="291" y="412"/>
                  </a:lnTo>
                  <a:lnTo>
                    <a:pt x="258" y="422"/>
                  </a:lnTo>
                  <a:lnTo>
                    <a:pt x="224" y="428"/>
                  </a:lnTo>
                  <a:lnTo>
                    <a:pt x="189" y="428"/>
                  </a:lnTo>
                  <a:lnTo>
                    <a:pt x="154" y="422"/>
                  </a:lnTo>
                  <a:lnTo>
                    <a:pt x="122" y="411"/>
                  </a:lnTo>
                  <a:lnTo>
                    <a:pt x="93" y="395"/>
                  </a:lnTo>
                  <a:lnTo>
                    <a:pt x="67" y="375"/>
                  </a:lnTo>
                  <a:lnTo>
                    <a:pt x="45" y="352"/>
                  </a:lnTo>
                  <a:lnTo>
                    <a:pt x="26" y="325"/>
                  </a:lnTo>
                  <a:lnTo>
                    <a:pt x="13" y="296"/>
                  </a:lnTo>
                  <a:lnTo>
                    <a:pt x="3" y="264"/>
                  </a:lnTo>
                  <a:lnTo>
                    <a:pt x="0" y="230"/>
                  </a:lnTo>
                  <a:lnTo>
                    <a:pt x="1" y="195"/>
                  </a:lnTo>
                </a:path>
              </a:pathLst>
            </a:custGeom>
            <a:noFill/>
            <a:ln w="508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8" name="Line 23"/>
            <p:cNvSpPr>
              <a:spLocks noChangeShapeType="1"/>
            </p:cNvSpPr>
            <p:nvPr/>
          </p:nvSpPr>
          <p:spPr bwMode="gray">
            <a:xfrm flipH="1" flipV="1">
              <a:off x="3868" y="2681"/>
              <a:ext cx="1483" cy="126"/>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69" name="Line 24"/>
            <p:cNvSpPr>
              <a:spLocks noChangeShapeType="1"/>
            </p:cNvSpPr>
            <p:nvPr/>
          </p:nvSpPr>
          <p:spPr bwMode="gray">
            <a:xfrm flipH="1">
              <a:off x="4515" y="2013"/>
              <a:ext cx="193" cy="1472"/>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70" name="Line 25"/>
            <p:cNvSpPr>
              <a:spLocks noChangeShapeType="1"/>
            </p:cNvSpPr>
            <p:nvPr/>
          </p:nvSpPr>
          <p:spPr bwMode="gray">
            <a:xfrm flipH="1">
              <a:off x="4515" y="2013"/>
              <a:ext cx="193" cy="1472"/>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71" name="Line 26"/>
            <p:cNvSpPr>
              <a:spLocks noChangeShapeType="1"/>
            </p:cNvSpPr>
            <p:nvPr/>
          </p:nvSpPr>
          <p:spPr bwMode="gray">
            <a:xfrm flipH="1" flipV="1">
              <a:off x="3868" y="2681"/>
              <a:ext cx="1483" cy="126"/>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72" name="Freeform 27"/>
            <p:cNvSpPr>
              <a:spLocks/>
            </p:cNvSpPr>
            <p:nvPr/>
          </p:nvSpPr>
          <p:spPr bwMode="gray">
            <a:xfrm>
              <a:off x="4392" y="2533"/>
              <a:ext cx="435" cy="429"/>
            </a:xfrm>
            <a:custGeom>
              <a:avLst/>
              <a:gdLst>
                <a:gd name="T0" fmla="*/ 1 w 435"/>
                <a:gd name="T1" fmla="*/ 195 h 429"/>
                <a:gd name="T2" fmla="*/ 8 w 435"/>
                <a:gd name="T3" fmla="*/ 161 h 429"/>
                <a:gd name="T4" fmla="*/ 21 w 435"/>
                <a:gd name="T5" fmla="*/ 129 h 429"/>
                <a:gd name="T6" fmla="*/ 38 w 435"/>
                <a:gd name="T7" fmla="*/ 99 h 429"/>
                <a:gd name="T8" fmla="*/ 59 w 435"/>
                <a:gd name="T9" fmla="*/ 72 h 429"/>
                <a:gd name="T10" fmla="*/ 84 w 435"/>
                <a:gd name="T11" fmla="*/ 50 h 429"/>
                <a:gd name="T12" fmla="*/ 112 w 435"/>
                <a:gd name="T13" fmla="*/ 31 h 429"/>
                <a:gd name="T14" fmla="*/ 143 w 435"/>
                <a:gd name="T15" fmla="*/ 16 h 429"/>
                <a:gd name="T16" fmla="*/ 175 w 435"/>
                <a:gd name="T17" fmla="*/ 5 h 429"/>
                <a:gd name="T18" fmla="*/ 210 w 435"/>
                <a:gd name="T19" fmla="*/ 0 h 429"/>
                <a:gd name="T20" fmla="*/ 245 w 435"/>
                <a:gd name="T21" fmla="*/ 0 h 429"/>
                <a:gd name="T22" fmla="*/ 279 w 435"/>
                <a:gd name="T23" fmla="*/ 6 h 429"/>
                <a:gd name="T24" fmla="*/ 311 w 435"/>
                <a:gd name="T25" fmla="*/ 16 h 429"/>
                <a:gd name="T26" fmla="*/ 340 w 435"/>
                <a:gd name="T27" fmla="*/ 32 h 429"/>
                <a:gd name="T28" fmla="*/ 366 w 435"/>
                <a:gd name="T29" fmla="*/ 52 h 429"/>
                <a:gd name="T30" fmla="*/ 389 w 435"/>
                <a:gd name="T31" fmla="*/ 75 h 429"/>
                <a:gd name="T32" fmla="*/ 407 w 435"/>
                <a:gd name="T33" fmla="*/ 102 h 429"/>
                <a:gd name="T34" fmla="*/ 421 w 435"/>
                <a:gd name="T35" fmla="*/ 132 h 429"/>
                <a:gd name="T36" fmla="*/ 430 w 435"/>
                <a:gd name="T37" fmla="*/ 163 h 429"/>
                <a:gd name="T38" fmla="*/ 434 w 435"/>
                <a:gd name="T39" fmla="*/ 197 h 429"/>
                <a:gd name="T40" fmla="*/ 432 w 435"/>
                <a:gd name="T41" fmla="*/ 232 h 429"/>
                <a:gd name="T42" fmla="*/ 425 w 435"/>
                <a:gd name="T43" fmla="*/ 267 h 429"/>
                <a:gd name="T44" fmla="*/ 412 w 435"/>
                <a:gd name="T45" fmla="*/ 299 h 429"/>
                <a:gd name="T46" fmla="*/ 395 w 435"/>
                <a:gd name="T47" fmla="*/ 328 h 429"/>
                <a:gd name="T48" fmla="*/ 374 w 435"/>
                <a:gd name="T49" fmla="*/ 355 h 429"/>
                <a:gd name="T50" fmla="*/ 349 w 435"/>
                <a:gd name="T51" fmla="*/ 378 h 429"/>
                <a:gd name="T52" fmla="*/ 322 w 435"/>
                <a:gd name="T53" fmla="*/ 397 h 429"/>
                <a:gd name="T54" fmla="*/ 291 w 435"/>
                <a:gd name="T55" fmla="*/ 412 h 429"/>
                <a:gd name="T56" fmla="*/ 258 w 435"/>
                <a:gd name="T57" fmla="*/ 422 h 429"/>
                <a:gd name="T58" fmla="*/ 224 w 435"/>
                <a:gd name="T59" fmla="*/ 428 h 429"/>
                <a:gd name="T60" fmla="*/ 189 w 435"/>
                <a:gd name="T61" fmla="*/ 428 h 429"/>
                <a:gd name="T62" fmla="*/ 154 w 435"/>
                <a:gd name="T63" fmla="*/ 422 h 429"/>
                <a:gd name="T64" fmla="*/ 122 w 435"/>
                <a:gd name="T65" fmla="*/ 411 h 429"/>
                <a:gd name="T66" fmla="*/ 93 w 435"/>
                <a:gd name="T67" fmla="*/ 395 h 429"/>
                <a:gd name="T68" fmla="*/ 67 w 435"/>
                <a:gd name="T69" fmla="*/ 375 h 429"/>
                <a:gd name="T70" fmla="*/ 45 w 435"/>
                <a:gd name="T71" fmla="*/ 352 h 429"/>
                <a:gd name="T72" fmla="*/ 26 w 435"/>
                <a:gd name="T73" fmla="*/ 325 h 429"/>
                <a:gd name="T74" fmla="*/ 13 w 435"/>
                <a:gd name="T75" fmla="*/ 296 h 429"/>
                <a:gd name="T76" fmla="*/ 3 w 435"/>
                <a:gd name="T77" fmla="*/ 264 h 429"/>
                <a:gd name="T78" fmla="*/ 0 w 435"/>
                <a:gd name="T79" fmla="*/ 230 h 429"/>
                <a:gd name="T80" fmla="*/ 1 w 435"/>
                <a:gd name="T81" fmla="*/ 195 h 4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5" h="429">
                  <a:moveTo>
                    <a:pt x="1" y="195"/>
                  </a:moveTo>
                  <a:lnTo>
                    <a:pt x="8" y="161"/>
                  </a:lnTo>
                  <a:lnTo>
                    <a:pt x="21" y="129"/>
                  </a:lnTo>
                  <a:lnTo>
                    <a:pt x="38" y="99"/>
                  </a:lnTo>
                  <a:lnTo>
                    <a:pt x="59" y="72"/>
                  </a:lnTo>
                  <a:lnTo>
                    <a:pt x="84" y="50"/>
                  </a:lnTo>
                  <a:lnTo>
                    <a:pt x="112" y="31"/>
                  </a:lnTo>
                  <a:lnTo>
                    <a:pt x="143" y="16"/>
                  </a:lnTo>
                  <a:lnTo>
                    <a:pt x="175" y="5"/>
                  </a:lnTo>
                  <a:lnTo>
                    <a:pt x="210" y="0"/>
                  </a:lnTo>
                  <a:lnTo>
                    <a:pt x="245" y="0"/>
                  </a:lnTo>
                  <a:lnTo>
                    <a:pt x="279" y="6"/>
                  </a:lnTo>
                  <a:lnTo>
                    <a:pt x="311" y="16"/>
                  </a:lnTo>
                  <a:lnTo>
                    <a:pt x="340" y="32"/>
                  </a:lnTo>
                  <a:lnTo>
                    <a:pt x="366" y="52"/>
                  </a:lnTo>
                  <a:lnTo>
                    <a:pt x="389" y="75"/>
                  </a:lnTo>
                  <a:lnTo>
                    <a:pt x="407" y="102"/>
                  </a:lnTo>
                  <a:lnTo>
                    <a:pt x="421" y="132"/>
                  </a:lnTo>
                  <a:lnTo>
                    <a:pt x="430" y="163"/>
                  </a:lnTo>
                  <a:lnTo>
                    <a:pt x="434" y="197"/>
                  </a:lnTo>
                  <a:lnTo>
                    <a:pt x="432" y="232"/>
                  </a:lnTo>
                  <a:lnTo>
                    <a:pt x="425" y="267"/>
                  </a:lnTo>
                  <a:lnTo>
                    <a:pt x="412" y="299"/>
                  </a:lnTo>
                  <a:lnTo>
                    <a:pt x="395" y="328"/>
                  </a:lnTo>
                  <a:lnTo>
                    <a:pt x="374" y="355"/>
                  </a:lnTo>
                  <a:lnTo>
                    <a:pt x="349" y="378"/>
                  </a:lnTo>
                  <a:lnTo>
                    <a:pt x="322" y="397"/>
                  </a:lnTo>
                  <a:lnTo>
                    <a:pt x="291" y="412"/>
                  </a:lnTo>
                  <a:lnTo>
                    <a:pt x="258" y="422"/>
                  </a:lnTo>
                  <a:lnTo>
                    <a:pt x="224" y="428"/>
                  </a:lnTo>
                  <a:lnTo>
                    <a:pt x="189" y="428"/>
                  </a:lnTo>
                  <a:lnTo>
                    <a:pt x="154" y="422"/>
                  </a:lnTo>
                  <a:lnTo>
                    <a:pt x="122" y="411"/>
                  </a:lnTo>
                  <a:lnTo>
                    <a:pt x="93" y="395"/>
                  </a:lnTo>
                  <a:lnTo>
                    <a:pt x="67" y="375"/>
                  </a:lnTo>
                  <a:lnTo>
                    <a:pt x="45" y="352"/>
                  </a:lnTo>
                  <a:lnTo>
                    <a:pt x="26" y="325"/>
                  </a:lnTo>
                  <a:lnTo>
                    <a:pt x="13" y="296"/>
                  </a:lnTo>
                  <a:lnTo>
                    <a:pt x="3" y="264"/>
                  </a:lnTo>
                  <a:lnTo>
                    <a:pt x="0" y="230"/>
                  </a:lnTo>
                  <a:lnTo>
                    <a:pt x="1" y="195"/>
                  </a:lnTo>
                </a:path>
              </a:pathLst>
            </a:custGeom>
            <a:noFill/>
            <a:ln w="254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73" name="Freeform 28"/>
            <p:cNvSpPr>
              <a:spLocks/>
            </p:cNvSpPr>
            <p:nvPr/>
          </p:nvSpPr>
          <p:spPr bwMode="gray">
            <a:xfrm>
              <a:off x="4515" y="2655"/>
              <a:ext cx="189" cy="185"/>
            </a:xfrm>
            <a:custGeom>
              <a:avLst/>
              <a:gdLst>
                <a:gd name="T0" fmla="*/ 0 w 189"/>
                <a:gd name="T1" fmla="*/ 83 h 185"/>
                <a:gd name="T2" fmla="*/ 4 w 189"/>
                <a:gd name="T3" fmla="*/ 69 h 185"/>
                <a:gd name="T4" fmla="*/ 9 w 189"/>
                <a:gd name="T5" fmla="*/ 55 h 185"/>
                <a:gd name="T6" fmla="*/ 17 w 189"/>
                <a:gd name="T7" fmla="*/ 42 h 185"/>
                <a:gd name="T8" fmla="*/ 25 w 189"/>
                <a:gd name="T9" fmla="*/ 31 h 185"/>
                <a:gd name="T10" fmla="*/ 37 w 189"/>
                <a:gd name="T11" fmla="*/ 21 h 185"/>
                <a:gd name="T12" fmla="*/ 49 w 189"/>
                <a:gd name="T13" fmla="*/ 13 h 185"/>
                <a:gd name="T14" fmla="*/ 62 w 189"/>
                <a:gd name="T15" fmla="*/ 6 h 185"/>
                <a:gd name="T16" fmla="*/ 76 w 189"/>
                <a:gd name="T17" fmla="*/ 2 h 185"/>
                <a:gd name="T18" fmla="*/ 90 w 189"/>
                <a:gd name="T19" fmla="*/ 0 h 185"/>
                <a:gd name="T20" fmla="*/ 106 w 189"/>
                <a:gd name="T21" fmla="*/ 0 h 185"/>
                <a:gd name="T22" fmla="*/ 121 w 189"/>
                <a:gd name="T23" fmla="*/ 2 h 185"/>
                <a:gd name="T24" fmla="*/ 135 w 189"/>
                <a:gd name="T25" fmla="*/ 7 h 185"/>
                <a:gd name="T26" fmla="*/ 147 w 189"/>
                <a:gd name="T27" fmla="*/ 14 h 185"/>
                <a:gd name="T28" fmla="*/ 159 w 189"/>
                <a:gd name="T29" fmla="*/ 22 h 185"/>
                <a:gd name="T30" fmla="*/ 169 w 189"/>
                <a:gd name="T31" fmla="*/ 32 h 185"/>
                <a:gd name="T32" fmla="*/ 176 w 189"/>
                <a:gd name="T33" fmla="*/ 44 h 185"/>
                <a:gd name="T34" fmla="*/ 182 w 189"/>
                <a:gd name="T35" fmla="*/ 56 h 185"/>
                <a:gd name="T36" fmla="*/ 186 w 189"/>
                <a:gd name="T37" fmla="*/ 70 h 185"/>
                <a:gd name="T38" fmla="*/ 188 w 189"/>
                <a:gd name="T39" fmla="*/ 84 h 185"/>
                <a:gd name="T40" fmla="*/ 187 w 189"/>
                <a:gd name="T41" fmla="*/ 100 h 185"/>
                <a:gd name="T42" fmla="*/ 184 w 189"/>
                <a:gd name="T43" fmla="*/ 115 h 185"/>
                <a:gd name="T44" fmla="*/ 179 w 189"/>
                <a:gd name="T45" fmla="*/ 128 h 185"/>
                <a:gd name="T46" fmla="*/ 171 w 189"/>
                <a:gd name="T47" fmla="*/ 141 h 185"/>
                <a:gd name="T48" fmla="*/ 162 w 189"/>
                <a:gd name="T49" fmla="*/ 153 h 185"/>
                <a:gd name="T50" fmla="*/ 152 w 189"/>
                <a:gd name="T51" fmla="*/ 162 h 185"/>
                <a:gd name="T52" fmla="*/ 139 w 189"/>
                <a:gd name="T53" fmla="*/ 170 h 185"/>
                <a:gd name="T54" fmla="*/ 126 w 189"/>
                <a:gd name="T55" fmla="*/ 177 h 185"/>
                <a:gd name="T56" fmla="*/ 112 w 189"/>
                <a:gd name="T57" fmla="*/ 181 h 185"/>
                <a:gd name="T58" fmla="*/ 97 w 189"/>
                <a:gd name="T59" fmla="*/ 184 h 185"/>
                <a:gd name="T60" fmla="*/ 82 w 189"/>
                <a:gd name="T61" fmla="*/ 184 h 185"/>
                <a:gd name="T62" fmla="*/ 67 w 189"/>
                <a:gd name="T63" fmla="*/ 181 h 185"/>
                <a:gd name="T64" fmla="*/ 52 w 189"/>
                <a:gd name="T65" fmla="*/ 177 h 185"/>
                <a:gd name="T66" fmla="*/ 40 w 189"/>
                <a:gd name="T67" fmla="*/ 170 h 185"/>
                <a:gd name="T68" fmla="*/ 29 w 189"/>
                <a:gd name="T69" fmla="*/ 161 h 185"/>
                <a:gd name="T70" fmla="*/ 19 w 189"/>
                <a:gd name="T71" fmla="*/ 151 h 185"/>
                <a:gd name="T72" fmla="*/ 11 w 189"/>
                <a:gd name="T73" fmla="*/ 140 h 185"/>
                <a:gd name="T74" fmla="*/ 5 w 189"/>
                <a:gd name="T75" fmla="*/ 127 h 185"/>
                <a:gd name="T76" fmla="*/ 1 w 189"/>
                <a:gd name="T77" fmla="*/ 113 h 185"/>
                <a:gd name="T78" fmla="*/ 0 w 189"/>
                <a:gd name="T79" fmla="*/ 99 h 185"/>
                <a:gd name="T80" fmla="*/ 0 w 189"/>
                <a:gd name="T81" fmla="*/ 84 h 185"/>
                <a:gd name="T82" fmla="*/ 0 w 189"/>
                <a:gd name="T83" fmla="*/ 83 h 1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89" h="185">
                  <a:moveTo>
                    <a:pt x="0" y="83"/>
                  </a:moveTo>
                  <a:lnTo>
                    <a:pt x="4" y="69"/>
                  </a:lnTo>
                  <a:lnTo>
                    <a:pt x="9" y="55"/>
                  </a:lnTo>
                  <a:lnTo>
                    <a:pt x="17" y="42"/>
                  </a:lnTo>
                  <a:lnTo>
                    <a:pt x="25" y="31"/>
                  </a:lnTo>
                  <a:lnTo>
                    <a:pt x="37" y="21"/>
                  </a:lnTo>
                  <a:lnTo>
                    <a:pt x="49" y="13"/>
                  </a:lnTo>
                  <a:lnTo>
                    <a:pt x="62" y="6"/>
                  </a:lnTo>
                  <a:lnTo>
                    <a:pt x="76" y="2"/>
                  </a:lnTo>
                  <a:lnTo>
                    <a:pt x="90" y="0"/>
                  </a:lnTo>
                  <a:lnTo>
                    <a:pt x="106" y="0"/>
                  </a:lnTo>
                  <a:lnTo>
                    <a:pt x="121" y="2"/>
                  </a:lnTo>
                  <a:lnTo>
                    <a:pt x="135" y="7"/>
                  </a:lnTo>
                  <a:lnTo>
                    <a:pt x="147" y="14"/>
                  </a:lnTo>
                  <a:lnTo>
                    <a:pt x="159" y="22"/>
                  </a:lnTo>
                  <a:lnTo>
                    <a:pt x="169" y="32"/>
                  </a:lnTo>
                  <a:lnTo>
                    <a:pt x="176" y="44"/>
                  </a:lnTo>
                  <a:lnTo>
                    <a:pt x="182" y="56"/>
                  </a:lnTo>
                  <a:lnTo>
                    <a:pt x="186" y="70"/>
                  </a:lnTo>
                  <a:lnTo>
                    <a:pt x="188" y="84"/>
                  </a:lnTo>
                  <a:lnTo>
                    <a:pt x="187" y="100"/>
                  </a:lnTo>
                  <a:lnTo>
                    <a:pt x="184" y="115"/>
                  </a:lnTo>
                  <a:lnTo>
                    <a:pt x="179" y="128"/>
                  </a:lnTo>
                  <a:lnTo>
                    <a:pt x="171" y="141"/>
                  </a:lnTo>
                  <a:lnTo>
                    <a:pt x="162" y="153"/>
                  </a:lnTo>
                  <a:lnTo>
                    <a:pt x="152" y="162"/>
                  </a:lnTo>
                  <a:lnTo>
                    <a:pt x="139" y="170"/>
                  </a:lnTo>
                  <a:lnTo>
                    <a:pt x="126" y="177"/>
                  </a:lnTo>
                  <a:lnTo>
                    <a:pt x="112" y="181"/>
                  </a:lnTo>
                  <a:lnTo>
                    <a:pt x="97" y="184"/>
                  </a:lnTo>
                  <a:lnTo>
                    <a:pt x="82" y="184"/>
                  </a:lnTo>
                  <a:lnTo>
                    <a:pt x="67" y="181"/>
                  </a:lnTo>
                  <a:lnTo>
                    <a:pt x="52" y="177"/>
                  </a:lnTo>
                  <a:lnTo>
                    <a:pt x="40" y="170"/>
                  </a:lnTo>
                  <a:lnTo>
                    <a:pt x="29" y="161"/>
                  </a:lnTo>
                  <a:lnTo>
                    <a:pt x="19" y="151"/>
                  </a:lnTo>
                  <a:lnTo>
                    <a:pt x="11" y="140"/>
                  </a:lnTo>
                  <a:lnTo>
                    <a:pt x="5" y="127"/>
                  </a:lnTo>
                  <a:lnTo>
                    <a:pt x="1" y="113"/>
                  </a:lnTo>
                  <a:lnTo>
                    <a:pt x="0" y="99"/>
                  </a:lnTo>
                  <a:lnTo>
                    <a:pt x="0" y="84"/>
                  </a:lnTo>
                  <a:lnTo>
                    <a:pt x="0" y="8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74" name="Freeform 29"/>
            <p:cNvSpPr>
              <a:spLocks/>
            </p:cNvSpPr>
            <p:nvPr/>
          </p:nvSpPr>
          <p:spPr bwMode="gray">
            <a:xfrm>
              <a:off x="4515" y="2655"/>
              <a:ext cx="189" cy="185"/>
            </a:xfrm>
            <a:custGeom>
              <a:avLst/>
              <a:gdLst>
                <a:gd name="T0" fmla="*/ 0 w 189"/>
                <a:gd name="T1" fmla="*/ 83 h 185"/>
                <a:gd name="T2" fmla="*/ 4 w 189"/>
                <a:gd name="T3" fmla="*/ 69 h 185"/>
                <a:gd name="T4" fmla="*/ 9 w 189"/>
                <a:gd name="T5" fmla="*/ 55 h 185"/>
                <a:gd name="T6" fmla="*/ 17 w 189"/>
                <a:gd name="T7" fmla="*/ 42 h 185"/>
                <a:gd name="T8" fmla="*/ 25 w 189"/>
                <a:gd name="T9" fmla="*/ 31 h 185"/>
                <a:gd name="T10" fmla="*/ 37 w 189"/>
                <a:gd name="T11" fmla="*/ 21 h 185"/>
                <a:gd name="T12" fmla="*/ 49 w 189"/>
                <a:gd name="T13" fmla="*/ 13 h 185"/>
                <a:gd name="T14" fmla="*/ 62 w 189"/>
                <a:gd name="T15" fmla="*/ 6 h 185"/>
                <a:gd name="T16" fmla="*/ 76 w 189"/>
                <a:gd name="T17" fmla="*/ 2 h 185"/>
                <a:gd name="T18" fmla="*/ 90 w 189"/>
                <a:gd name="T19" fmla="*/ 0 h 185"/>
                <a:gd name="T20" fmla="*/ 106 w 189"/>
                <a:gd name="T21" fmla="*/ 0 h 185"/>
                <a:gd name="T22" fmla="*/ 121 w 189"/>
                <a:gd name="T23" fmla="*/ 2 h 185"/>
                <a:gd name="T24" fmla="*/ 135 w 189"/>
                <a:gd name="T25" fmla="*/ 7 h 185"/>
                <a:gd name="T26" fmla="*/ 147 w 189"/>
                <a:gd name="T27" fmla="*/ 14 h 185"/>
                <a:gd name="T28" fmla="*/ 159 w 189"/>
                <a:gd name="T29" fmla="*/ 22 h 185"/>
                <a:gd name="T30" fmla="*/ 169 w 189"/>
                <a:gd name="T31" fmla="*/ 32 h 185"/>
                <a:gd name="T32" fmla="*/ 176 w 189"/>
                <a:gd name="T33" fmla="*/ 44 h 185"/>
                <a:gd name="T34" fmla="*/ 182 w 189"/>
                <a:gd name="T35" fmla="*/ 56 h 185"/>
                <a:gd name="T36" fmla="*/ 186 w 189"/>
                <a:gd name="T37" fmla="*/ 70 h 185"/>
                <a:gd name="T38" fmla="*/ 188 w 189"/>
                <a:gd name="T39" fmla="*/ 84 h 185"/>
                <a:gd name="T40" fmla="*/ 187 w 189"/>
                <a:gd name="T41" fmla="*/ 100 h 185"/>
                <a:gd name="T42" fmla="*/ 184 w 189"/>
                <a:gd name="T43" fmla="*/ 115 h 185"/>
                <a:gd name="T44" fmla="*/ 179 w 189"/>
                <a:gd name="T45" fmla="*/ 128 h 185"/>
                <a:gd name="T46" fmla="*/ 171 w 189"/>
                <a:gd name="T47" fmla="*/ 141 h 185"/>
                <a:gd name="T48" fmla="*/ 162 w 189"/>
                <a:gd name="T49" fmla="*/ 153 h 185"/>
                <a:gd name="T50" fmla="*/ 152 w 189"/>
                <a:gd name="T51" fmla="*/ 162 h 185"/>
                <a:gd name="T52" fmla="*/ 139 w 189"/>
                <a:gd name="T53" fmla="*/ 170 h 185"/>
                <a:gd name="T54" fmla="*/ 126 w 189"/>
                <a:gd name="T55" fmla="*/ 177 h 185"/>
                <a:gd name="T56" fmla="*/ 112 w 189"/>
                <a:gd name="T57" fmla="*/ 181 h 185"/>
                <a:gd name="T58" fmla="*/ 97 w 189"/>
                <a:gd name="T59" fmla="*/ 184 h 185"/>
                <a:gd name="T60" fmla="*/ 82 w 189"/>
                <a:gd name="T61" fmla="*/ 184 h 185"/>
                <a:gd name="T62" fmla="*/ 67 w 189"/>
                <a:gd name="T63" fmla="*/ 181 h 185"/>
                <a:gd name="T64" fmla="*/ 52 w 189"/>
                <a:gd name="T65" fmla="*/ 177 h 185"/>
                <a:gd name="T66" fmla="*/ 40 w 189"/>
                <a:gd name="T67" fmla="*/ 170 h 185"/>
                <a:gd name="T68" fmla="*/ 29 w 189"/>
                <a:gd name="T69" fmla="*/ 161 h 185"/>
                <a:gd name="T70" fmla="*/ 19 w 189"/>
                <a:gd name="T71" fmla="*/ 151 h 185"/>
                <a:gd name="T72" fmla="*/ 11 w 189"/>
                <a:gd name="T73" fmla="*/ 140 h 185"/>
                <a:gd name="T74" fmla="*/ 5 w 189"/>
                <a:gd name="T75" fmla="*/ 127 h 185"/>
                <a:gd name="T76" fmla="*/ 1 w 189"/>
                <a:gd name="T77" fmla="*/ 113 h 185"/>
                <a:gd name="T78" fmla="*/ 0 w 189"/>
                <a:gd name="T79" fmla="*/ 99 h 185"/>
                <a:gd name="T80" fmla="*/ 0 w 189"/>
                <a:gd name="T81" fmla="*/ 84 h 1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9" h="185">
                  <a:moveTo>
                    <a:pt x="0" y="83"/>
                  </a:moveTo>
                  <a:lnTo>
                    <a:pt x="4" y="69"/>
                  </a:lnTo>
                  <a:lnTo>
                    <a:pt x="9" y="55"/>
                  </a:lnTo>
                  <a:lnTo>
                    <a:pt x="17" y="42"/>
                  </a:lnTo>
                  <a:lnTo>
                    <a:pt x="25" y="31"/>
                  </a:lnTo>
                  <a:lnTo>
                    <a:pt x="37" y="21"/>
                  </a:lnTo>
                  <a:lnTo>
                    <a:pt x="49" y="13"/>
                  </a:lnTo>
                  <a:lnTo>
                    <a:pt x="62" y="6"/>
                  </a:lnTo>
                  <a:lnTo>
                    <a:pt x="76" y="2"/>
                  </a:lnTo>
                  <a:lnTo>
                    <a:pt x="90" y="0"/>
                  </a:lnTo>
                  <a:lnTo>
                    <a:pt x="106" y="0"/>
                  </a:lnTo>
                  <a:lnTo>
                    <a:pt x="121" y="2"/>
                  </a:lnTo>
                  <a:lnTo>
                    <a:pt x="135" y="7"/>
                  </a:lnTo>
                  <a:lnTo>
                    <a:pt x="147" y="14"/>
                  </a:lnTo>
                  <a:lnTo>
                    <a:pt x="159" y="22"/>
                  </a:lnTo>
                  <a:lnTo>
                    <a:pt x="169" y="32"/>
                  </a:lnTo>
                  <a:lnTo>
                    <a:pt x="176" y="44"/>
                  </a:lnTo>
                  <a:lnTo>
                    <a:pt x="182" y="56"/>
                  </a:lnTo>
                  <a:lnTo>
                    <a:pt x="186" y="70"/>
                  </a:lnTo>
                  <a:lnTo>
                    <a:pt x="188" y="84"/>
                  </a:lnTo>
                  <a:lnTo>
                    <a:pt x="187" y="100"/>
                  </a:lnTo>
                  <a:lnTo>
                    <a:pt x="184" y="115"/>
                  </a:lnTo>
                  <a:lnTo>
                    <a:pt x="179" y="128"/>
                  </a:lnTo>
                  <a:lnTo>
                    <a:pt x="171" y="141"/>
                  </a:lnTo>
                  <a:lnTo>
                    <a:pt x="162" y="153"/>
                  </a:lnTo>
                  <a:lnTo>
                    <a:pt x="152" y="162"/>
                  </a:lnTo>
                  <a:lnTo>
                    <a:pt x="139" y="170"/>
                  </a:lnTo>
                  <a:lnTo>
                    <a:pt x="126" y="177"/>
                  </a:lnTo>
                  <a:lnTo>
                    <a:pt x="112" y="181"/>
                  </a:lnTo>
                  <a:lnTo>
                    <a:pt x="97" y="184"/>
                  </a:lnTo>
                  <a:lnTo>
                    <a:pt x="82" y="184"/>
                  </a:lnTo>
                  <a:lnTo>
                    <a:pt x="67" y="181"/>
                  </a:lnTo>
                  <a:lnTo>
                    <a:pt x="52" y="177"/>
                  </a:lnTo>
                  <a:lnTo>
                    <a:pt x="40" y="170"/>
                  </a:lnTo>
                  <a:lnTo>
                    <a:pt x="29" y="161"/>
                  </a:lnTo>
                  <a:lnTo>
                    <a:pt x="19" y="151"/>
                  </a:lnTo>
                  <a:lnTo>
                    <a:pt x="11" y="140"/>
                  </a:lnTo>
                  <a:lnTo>
                    <a:pt x="5" y="127"/>
                  </a:lnTo>
                  <a:lnTo>
                    <a:pt x="1" y="113"/>
                  </a:lnTo>
                  <a:lnTo>
                    <a:pt x="0" y="99"/>
                  </a:lnTo>
                  <a:lnTo>
                    <a:pt x="0" y="84"/>
                  </a:lnTo>
                </a:path>
              </a:pathLst>
            </a:custGeom>
            <a:noFill/>
            <a:ln w="508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75" name="Freeform 30"/>
            <p:cNvSpPr>
              <a:spLocks/>
            </p:cNvSpPr>
            <p:nvPr/>
          </p:nvSpPr>
          <p:spPr bwMode="gray">
            <a:xfrm>
              <a:off x="4515" y="2655"/>
              <a:ext cx="189" cy="185"/>
            </a:xfrm>
            <a:custGeom>
              <a:avLst/>
              <a:gdLst>
                <a:gd name="T0" fmla="*/ 0 w 189"/>
                <a:gd name="T1" fmla="*/ 83 h 185"/>
                <a:gd name="T2" fmla="*/ 4 w 189"/>
                <a:gd name="T3" fmla="*/ 69 h 185"/>
                <a:gd name="T4" fmla="*/ 9 w 189"/>
                <a:gd name="T5" fmla="*/ 55 h 185"/>
                <a:gd name="T6" fmla="*/ 17 w 189"/>
                <a:gd name="T7" fmla="*/ 42 h 185"/>
                <a:gd name="T8" fmla="*/ 25 w 189"/>
                <a:gd name="T9" fmla="*/ 31 h 185"/>
                <a:gd name="T10" fmla="*/ 37 w 189"/>
                <a:gd name="T11" fmla="*/ 21 h 185"/>
                <a:gd name="T12" fmla="*/ 49 w 189"/>
                <a:gd name="T13" fmla="*/ 13 h 185"/>
                <a:gd name="T14" fmla="*/ 62 w 189"/>
                <a:gd name="T15" fmla="*/ 6 h 185"/>
                <a:gd name="T16" fmla="*/ 76 w 189"/>
                <a:gd name="T17" fmla="*/ 2 h 185"/>
                <a:gd name="T18" fmla="*/ 90 w 189"/>
                <a:gd name="T19" fmla="*/ 0 h 185"/>
                <a:gd name="T20" fmla="*/ 106 w 189"/>
                <a:gd name="T21" fmla="*/ 0 h 185"/>
                <a:gd name="T22" fmla="*/ 121 w 189"/>
                <a:gd name="T23" fmla="*/ 2 h 185"/>
                <a:gd name="T24" fmla="*/ 135 w 189"/>
                <a:gd name="T25" fmla="*/ 7 h 185"/>
                <a:gd name="T26" fmla="*/ 147 w 189"/>
                <a:gd name="T27" fmla="*/ 14 h 185"/>
                <a:gd name="T28" fmla="*/ 159 w 189"/>
                <a:gd name="T29" fmla="*/ 22 h 185"/>
                <a:gd name="T30" fmla="*/ 169 w 189"/>
                <a:gd name="T31" fmla="*/ 32 h 185"/>
                <a:gd name="T32" fmla="*/ 176 w 189"/>
                <a:gd name="T33" fmla="*/ 44 h 185"/>
                <a:gd name="T34" fmla="*/ 182 w 189"/>
                <a:gd name="T35" fmla="*/ 56 h 185"/>
                <a:gd name="T36" fmla="*/ 186 w 189"/>
                <a:gd name="T37" fmla="*/ 70 h 185"/>
                <a:gd name="T38" fmla="*/ 188 w 189"/>
                <a:gd name="T39" fmla="*/ 84 h 185"/>
                <a:gd name="T40" fmla="*/ 187 w 189"/>
                <a:gd name="T41" fmla="*/ 100 h 185"/>
                <a:gd name="T42" fmla="*/ 184 w 189"/>
                <a:gd name="T43" fmla="*/ 115 h 185"/>
                <a:gd name="T44" fmla="*/ 179 w 189"/>
                <a:gd name="T45" fmla="*/ 128 h 185"/>
                <a:gd name="T46" fmla="*/ 171 w 189"/>
                <a:gd name="T47" fmla="*/ 141 h 185"/>
                <a:gd name="T48" fmla="*/ 162 w 189"/>
                <a:gd name="T49" fmla="*/ 153 h 185"/>
                <a:gd name="T50" fmla="*/ 152 w 189"/>
                <a:gd name="T51" fmla="*/ 162 h 185"/>
                <a:gd name="T52" fmla="*/ 139 w 189"/>
                <a:gd name="T53" fmla="*/ 170 h 185"/>
                <a:gd name="T54" fmla="*/ 126 w 189"/>
                <a:gd name="T55" fmla="*/ 177 h 185"/>
                <a:gd name="T56" fmla="*/ 112 w 189"/>
                <a:gd name="T57" fmla="*/ 181 h 185"/>
                <a:gd name="T58" fmla="*/ 97 w 189"/>
                <a:gd name="T59" fmla="*/ 184 h 185"/>
                <a:gd name="T60" fmla="*/ 82 w 189"/>
                <a:gd name="T61" fmla="*/ 184 h 185"/>
                <a:gd name="T62" fmla="*/ 67 w 189"/>
                <a:gd name="T63" fmla="*/ 181 h 185"/>
                <a:gd name="T64" fmla="*/ 52 w 189"/>
                <a:gd name="T65" fmla="*/ 177 h 185"/>
                <a:gd name="T66" fmla="*/ 40 w 189"/>
                <a:gd name="T67" fmla="*/ 170 h 185"/>
                <a:gd name="T68" fmla="*/ 29 w 189"/>
                <a:gd name="T69" fmla="*/ 161 h 185"/>
                <a:gd name="T70" fmla="*/ 19 w 189"/>
                <a:gd name="T71" fmla="*/ 151 h 185"/>
                <a:gd name="T72" fmla="*/ 11 w 189"/>
                <a:gd name="T73" fmla="*/ 140 h 185"/>
                <a:gd name="T74" fmla="*/ 5 w 189"/>
                <a:gd name="T75" fmla="*/ 127 h 185"/>
                <a:gd name="T76" fmla="*/ 1 w 189"/>
                <a:gd name="T77" fmla="*/ 113 h 185"/>
                <a:gd name="T78" fmla="*/ 0 w 189"/>
                <a:gd name="T79" fmla="*/ 99 h 185"/>
                <a:gd name="T80" fmla="*/ 0 w 189"/>
                <a:gd name="T81" fmla="*/ 84 h 1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9" h="185">
                  <a:moveTo>
                    <a:pt x="0" y="83"/>
                  </a:moveTo>
                  <a:lnTo>
                    <a:pt x="4" y="69"/>
                  </a:lnTo>
                  <a:lnTo>
                    <a:pt x="9" y="55"/>
                  </a:lnTo>
                  <a:lnTo>
                    <a:pt x="17" y="42"/>
                  </a:lnTo>
                  <a:lnTo>
                    <a:pt x="25" y="31"/>
                  </a:lnTo>
                  <a:lnTo>
                    <a:pt x="37" y="21"/>
                  </a:lnTo>
                  <a:lnTo>
                    <a:pt x="49" y="13"/>
                  </a:lnTo>
                  <a:lnTo>
                    <a:pt x="62" y="6"/>
                  </a:lnTo>
                  <a:lnTo>
                    <a:pt x="76" y="2"/>
                  </a:lnTo>
                  <a:lnTo>
                    <a:pt x="90" y="0"/>
                  </a:lnTo>
                  <a:lnTo>
                    <a:pt x="106" y="0"/>
                  </a:lnTo>
                  <a:lnTo>
                    <a:pt x="121" y="2"/>
                  </a:lnTo>
                  <a:lnTo>
                    <a:pt x="135" y="7"/>
                  </a:lnTo>
                  <a:lnTo>
                    <a:pt x="147" y="14"/>
                  </a:lnTo>
                  <a:lnTo>
                    <a:pt x="159" y="22"/>
                  </a:lnTo>
                  <a:lnTo>
                    <a:pt x="169" y="32"/>
                  </a:lnTo>
                  <a:lnTo>
                    <a:pt x="176" y="44"/>
                  </a:lnTo>
                  <a:lnTo>
                    <a:pt x="182" y="56"/>
                  </a:lnTo>
                  <a:lnTo>
                    <a:pt x="186" y="70"/>
                  </a:lnTo>
                  <a:lnTo>
                    <a:pt x="188" y="84"/>
                  </a:lnTo>
                  <a:lnTo>
                    <a:pt x="187" y="100"/>
                  </a:lnTo>
                  <a:lnTo>
                    <a:pt x="184" y="115"/>
                  </a:lnTo>
                  <a:lnTo>
                    <a:pt x="179" y="128"/>
                  </a:lnTo>
                  <a:lnTo>
                    <a:pt x="171" y="141"/>
                  </a:lnTo>
                  <a:lnTo>
                    <a:pt x="162" y="153"/>
                  </a:lnTo>
                  <a:lnTo>
                    <a:pt x="152" y="162"/>
                  </a:lnTo>
                  <a:lnTo>
                    <a:pt x="139" y="170"/>
                  </a:lnTo>
                  <a:lnTo>
                    <a:pt x="126" y="177"/>
                  </a:lnTo>
                  <a:lnTo>
                    <a:pt x="112" y="181"/>
                  </a:lnTo>
                  <a:lnTo>
                    <a:pt x="97" y="184"/>
                  </a:lnTo>
                  <a:lnTo>
                    <a:pt x="82" y="184"/>
                  </a:lnTo>
                  <a:lnTo>
                    <a:pt x="67" y="181"/>
                  </a:lnTo>
                  <a:lnTo>
                    <a:pt x="52" y="177"/>
                  </a:lnTo>
                  <a:lnTo>
                    <a:pt x="40" y="170"/>
                  </a:lnTo>
                  <a:lnTo>
                    <a:pt x="29" y="161"/>
                  </a:lnTo>
                  <a:lnTo>
                    <a:pt x="19" y="151"/>
                  </a:lnTo>
                  <a:lnTo>
                    <a:pt x="11" y="140"/>
                  </a:lnTo>
                  <a:lnTo>
                    <a:pt x="5" y="127"/>
                  </a:lnTo>
                  <a:lnTo>
                    <a:pt x="1" y="113"/>
                  </a:lnTo>
                  <a:lnTo>
                    <a:pt x="0" y="99"/>
                  </a:lnTo>
                  <a:lnTo>
                    <a:pt x="0" y="84"/>
                  </a:lnTo>
                </a:path>
              </a:pathLst>
            </a:custGeom>
            <a:noFill/>
            <a:ln w="254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76" name="Freeform 31"/>
            <p:cNvSpPr>
              <a:spLocks/>
            </p:cNvSpPr>
            <p:nvPr/>
          </p:nvSpPr>
          <p:spPr bwMode="gray">
            <a:xfrm>
              <a:off x="3937" y="2085"/>
              <a:ext cx="1348" cy="1325"/>
            </a:xfrm>
            <a:custGeom>
              <a:avLst/>
              <a:gdLst>
                <a:gd name="T0" fmla="*/ 5 w 1348"/>
                <a:gd name="T1" fmla="*/ 604 h 1325"/>
                <a:gd name="T2" fmla="*/ 28 w 1348"/>
                <a:gd name="T3" fmla="*/ 498 h 1325"/>
                <a:gd name="T4" fmla="*/ 66 w 1348"/>
                <a:gd name="T5" fmla="*/ 398 h 1325"/>
                <a:gd name="T6" fmla="*/ 120 w 1348"/>
                <a:gd name="T7" fmla="*/ 306 h 1325"/>
                <a:gd name="T8" fmla="*/ 186 w 1348"/>
                <a:gd name="T9" fmla="*/ 225 h 1325"/>
                <a:gd name="T10" fmla="*/ 262 w 1348"/>
                <a:gd name="T11" fmla="*/ 153 h 1325"/>
                <a:gd name="T12" fmla="*/ 349 w 1348"/>
                <a:gd name="T13" fmla="*/ 94 h 1325"/>
                <a:gd name="T14" fmla="*/ 443 w 1348"/>
                <a:gd name="T15" fmla="*/ 47 h 1325"/>
                <a:gd name="T16" fmla="*/ 544 w 1348"/>
                <a:gd name="T17" fmla="*/ 16 h 1325"/>
                <a:gd name="T18" fmla="*/ 651 w 1348"/>
                <a:gd name="T19" fmla="*/ 0 h 1325"/>
                <a:gd name="T20" fmla="*/ 760 w 1348"/>
                <a:gd name="T21" fmla="*/ 0 h 1325"/>
                <a:gd name="T22" fmla="*/ 868 w 1348"/>
                <a:gd name="T23" fmla="*/ 18 h 1325"/>
                <a:gd name="T24" fmla="*/ 967 w 1348"/>
                <a:gd name="T25" fmla="*/ 52 h 1325"/>
                <a:gd name="T26" fmla="*/ 1057 w 1348"/>
                <a:gd name="T27" fmla="*/ 100 h 1325"/>
                <a:gd name="T28" fmla="*/ 1138 w 1348"/>
                <a:gd name="T29" fmla="*/ 161 h 1325"/>
                <a:gd name="T30" fmla="*/ 1207 w 1348"/>
                <a:gd name="T31" fmla="*/ 234 h 1325"/>
                <a:gd name="T32" fmla="*/ 1263 w 1348"/>
                <a:gd name="T33" fmla="*/ 317 h 1325"/>
                <a:gd name="T34" fmla="*/ 1306 w 1348"/>
                <a:gd name="T35" fmla="*/ 408 h 1325"/>
                <a:gd name="T36" fmla="*/ 1335 w 1348"/>
                <a:gd name="T37" fmla="*/ 507 h 1325"/>
                <a:gd name="T38" fmla="*/ 1347 w 1348"/>
                <a:gd name="T39" fmla="*/ 611 h 1325"/>
                <a:gd name="T40" fmla="*/ 1341 w 1348"/>
                <a:gd name="T41" fmla="*/ 719 h 1325"/>
                <a:gd name="T42" fmla="*/ 1318 w 1348"/>
                <a:gd name="T43" fmla="*/ 825 h 1325"/>
                <a:gd name="T44" fmla="*/ 1279 w 1348"/>
                <a:gd name="T45" fmla="*/ 925 h 1325"/>
                <a:gd name="T46" fmla="*/ 1226 w 1348"/>
                <a:gd name="T47" fmla="*/ 1016 h 1325"/>
                <a:gd name="T48" fmla="*/ 1161 w 1348"/>
                <a:gd name="T49" fmla="*/ 1098 h 1325"/>
                <a:gd name="T50" fmla="*/ 1084 w 1348"/>
                <a:gd name="T51" fmla="*/ 1169 h 1325"/>
                <a:gd name="T52" fmla="*/ 997 w 1348"/>
                <a:gd name="T53" fmla="*/ 1229 h 1325"/>
                <a:gd name="T54" fmla="*/ 902 w 1348"/>
                <a:gd name="T55" fmla="*/ 1275 h 1325"/>
                <a:gd name="T56" fmla="*/ 801 w 1348"/>
                <a:gd name="T57" fmla="*/ 1307 h 1325"/>
                <a:gd name="T58" fmla="*/ 695 w 1348"/>
                <a:gd name="T59" fmla="*/ 1324 h 1325"/>
                <a:gd name="T60" fmla="*/ 586 w 1348"/>
                <a:gd name="T61" fmla="*/ 1323 h 1325"/>
                <a:gd name="T62" fmla="*/ 478 w 1348"/>
                <a:gd name="T63" fmla="*/ 1305 h 1325"/>
                <a:gd name="T64" fmla="*/ 379 w 1348"/>
                <a:gd name="T65" fmla="*/ 1271 h 1325"/>
                <a:gd name="T66" fmla="*/ 288 w 1348"/>
                <a:gd name="T67" fmla="*/ 1222 h 1325"/>
                <a:gd name="T68" fmla="*/ 208 w 1348"/>
                <a:gd name="T69" fmla="*/ 1161 h 1325"/>
                <a:gd name="T70" fmla="*/ 139 w 1348"/>
                <a:gd name="T71" fmla="*/ 1089 h 1325"/>
                <a:gd name="T72" fmla="*/ 82 w 1348"/>
                <a:gd name="T73" fmla="*/ 1006 h 1325"/>
                <a:gd name="T74" fmla="*/ 39 w 1348"/>
                <a:gd name="T75" fmla="*/ 914 h 1325"/>
                <a:gd name="T76" fmla="*/ 11 w 1348"/>
                <a:gd name="T77" fmla="*/ 816 h 1325"/>
                <a:gd name="T78" fmla="*/ 0 w 1348"/>
                <a:gd name="T79" fmla="*/ 712 h 1325"/>
                <a:gd name="T80" fmla="*/ 5 w 1348"/>
                <a:gd name="T81" fmla="*/ 604 h 1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8" h="1325">
                  <a:moveTo>
                    <a:pt x="5" y="604"/>
                  </a:moveTo>
                  <a:lnTo>
                    <a:pt x="28" y="498"/>
                  </a:lnTo>
                  <a:lnTo>
                    <a:pt x="66" y="398"/>
                  </a:lnTo>
                  <a:lnTo>
                    <a:pt x="120" y="306"/>
                  </a:lnTo>
                  <a:lnTo>
                    <a:pt x="186" y="225"/>
                  </a:lnTo>
                  <a:lnTo>
                    <a:pt x="262" y="153"/>
                  </a:lnTo>
                  <a:lnTo>
                    <a:pt x="349" y="94"/>
                  </a:lnTo>
                  <a:lnTo>
                    <a:pt x="443" y="47"/>
                  </a:lnTo>
                  <a:lnTo>
                    <a:pt x="544" y="16"/>
                  </a:lnTo>
                  <a:lnTo>
                    <a:pt x="651" y="0"/>
                  </a:lnTo>
                  <a:lnTo>
                    <a:pt x="760" y="0"/>
                  </a:lnTo>
                  <a:lnTo>
                    <a:pt x="868" y="18"/>
                  </a:lnTo>
                  <a:lnTo>
                    <a:pt x="967" y="52"/>
                  </a:lnTo>
                  <a:lnTo>
                    <a:pt x="1057" y="100"/>
                  </a:lnTo>
                  <a:lnTo>
                    <a:pt x="1138" y="161"/>
                  </a:lnTo>
                  <a:lnTo>
                    <a:pt x="1207" y="234"/>
                  </a:lnTo>
                  <a:lnTo>
                    <a:pt x="1263" y="317"/>
                  </a:lnTo>
                  <a:lnTo>
                    <a:pt x="1306" y="408"/>
                  </a:lnTo>
                  <a:lnTo>
                    <a:pt x="1335" y="507"/>
                  </a:lnTo>
                  <a:lnTo>
                    <a:pt x="1347" y="611"/>
                  </a:lnTo>
                  <a:lnTo>
                    <a:pt x="1341" y="719"/>
                  </a:lnTo>
                  <a:lnTo>
                    <a:pt x="1318" y="825"/>
                  </a:lnTo>
                  <a:lnTo>
                    <a:pt x="1279" y="925"/>
                  </a:lnTo>
                  <a:lnTo>
                    <a:pt x="1226" y="1016"/>
                  </a:lnTo>
                  <a:lnTo>
                    <a:pt x="1161" y="1098"/>
                  </a:lnTo>
                  <a:lnTo>
                    <a:pt x="1084" y="1169"/>
                  </a:lnTo>
                  <a:lnTo>
                    <a:pt x="997" y="1229"/>
                  </a:lnTo>
                  <a:lnTo>
                    <a:pt x="902" y="1275"/>
                  </a:lnTo>
                  <a:lnTo>
                    <a:pt x="801" y="1307"/>
                  </a:lnTo>
                  <a:lnTo>
                    <a:pt x="695" y="1324"/>
                  </a:lnTo>
                  <a:lnTo>
                    <a:pt x="586" y="1323"/>
                  </a:lnTo>
                  <a:lnTo>
                    <a:pt x="478" y="1305"/>
                  </a:lnTo>
                  <a:lnTo>
                    <a:pt x="379" y="1271"/>
                  </a:lnTo>
                  <a:lnTo>
                    <a:pt x="288" y="1222"/>
                  </a:lnTo>
                  <a:lnTo>
                    <a:pt x="208" y="1161"/>
                  </a:lnTo>
                  <a:lnTo>
                    <a:pt x="139" y="1089"/>
                  </a:lnTo>
                  <a:lnTo>
                    <a:pt x="82" y="1006"/>
                  </a:lnTo>
                  <a:lnTo>
                    <a:pt x="39" y="914"/>
                  </a:lnTo>
                  <a:lnTo>
                    <a:pt x="11" y="816"/>
                  </a:lnTo>
                  <a:lnTo>
                    <a:pt x="0" y="712"/>
                  </a:lnTo>
                  <a:lnTo>
                    <a:pt x="5" y="604"/>
                  </a:lnTo>
                </a:path>
              </a:pathLst>
            </a:custGeom>
            <a:noFill/>
            <a:ln w="254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77" name="Freeform 32"/>
            <p:cNvSpPr>
              <a:spLocks/>
            </p:cNvSpPr>
            <p:nvPr/>
          </p:nvSpPr>
          <p:spPr bwMode="gray">
            <a:xfrm>
              <a:off x="4248" y="2390"/>
              <a:ext cx="726" cy="715"/>
            </a:xfrm>
            <a:custGeom>
              <a:avLst/>
              <a:gdLst>
                <a:gd name="T0" fmla="*/ 3 w 726"/>
                <a:gd name="T1" fmla="*/ 326 h 715"/>
                <a:gd name="T2" fmla="*/ 15 w 726"/>
                <a:gd name="T3" fmla="*/ 268 h 715"/>
                <a:gd name="T4" fmla="*/ 35 w 726"/>
                <a:gd name="T5" fmla="*/ 215 h 715"/>
                <a:gd name="T6" fmla="*/ 64 w 726"/>
                <a:gd name="T7" fmla="*/ 165 h 715"/>
                <a:gd name="T8" fmla="*/ 99 w 726"/>
                <a:gd name="T9" fmla="*/ 121 h 715"/>
                <a:gd name="T10" fmla="*/ 141 w 726"/>
                <a:gd name="T11" fmla="*/ 83 h 715"/>
                <a:gd name="T12" fmla="*/ 187 w 726"/>
                <a:gd name="T13" fmla="*/ 51 h 715"/>
                <a:gd name="T14" fmla="*/ 239 w 726"/>
                <a:gd name="T15" fmla="*/ 26 h 715"/>
                <a:gd name="T16" fmla="*/ 293 w 726"/>
                <a:gd name="T17" fmla="*/ 9 h 715"/>
                <a:gd name="T18" fmla="*/ 350 w 726"/>
                <a:gd name="T19" fmla="*/ 0 h 715"/>
                <a:gd name="T20" fmla="*/ 409 w 726"/>
                <a:gd name="T21" fmla="*/ 0 h 715"/>
                <a:gd name="T22" fmla="*/ 467 w 726"/>
                <a:gd name="T23" fmla="*/ 10 h 715"/>
                <a:gd name="T24" fmla="*/ 520 w 726"/>
                <a:gd name="T25" fmla="*/ 28 h 715"/>
                <a:gd name="T26" fmla="*/ 568 w 726"/>
                <a:gd name="T27" fmla="*/ 54 h 715"/>
                <a:gd name="T28" fmla="*/ 612 w 726"/>
                <a:gd name="T29" fmla="*/ 87 h 715"/>
                <a:gd name="T30" fmla="*/ 649 w 726"/>
                <a:gd name="T31" fmla="*/ 126 h 715"/>
                <a:gd name="T32" fmla="*/ 680 w 726"/>
                <a:gd name="T33" fmla="*/ 171 h 715"/>
                <a:gd name="T34" fmla="*/ 703 w 726"/>
                <a:gd name="T35" fmla="*/ 221 h 715"/>
                <a:gd name="T36" fmla="*/ 718 w 726"/>
                <a:gd name="T37" fmla="*/ 273 h 715"/>
                <a:gd name="T38" fmla="*/ 725 w 726"/>
                <a:gd name="T39" fmla="*/ 329 h 715"/>
                <a:gd name="T40" fmla="*/ 721 w 726"/>
                <a:gd name="T41" fmla="*/ 387 h 715"/>
                <a:gd name="T42" fmla="*/ 709 w 726"/>
                <a:gd name="T43" fmla="*/ 445 h 715"/>
                <a:gd name="T44" fmla="*/ 688 w 726"/>
                <a:gd name="T45" fmla="*/ 499 h 715"/>
                <a:gd name="T46" fmla="*/ 660 w 726"/>
                <a:gd name="T47" fmla="*/ 548 h 715"/>
                <a:gd name="T48" fmla="*/ 624 w 726"/>
                <a:gd name="T49" fmla="*/ 592 h 715"/>
                <a:gd name="T50" fmla="*/ 583 w 726"/>
                <a:gd name="T51" fmla="*/ 631 h 715"/>
                <a:gd name="T52" fmla="*/ 536 w 726"/>
                <a:gd name="T53" fmla="*/ 662 h 715"/>
                <a:gd name="T54" fmla="*/ 485 w 726"/>
                <a:gd name="T55" fmla="*/ 687 h 715"/>
                <a:gd name="T56" fmla="*/ 431 w 726"/>
                <a:gd name="T57" fmla="*/ 704 h 715"/>
                <a:gd name="T58" fmla="*/ 374 w 726"/>
                <a:gd name="T59" fmla="*/ 714 h 715"/>
                <a:gd name="T60" fmla="*/ 315 w 726"/>
                <a:gd name="T61" fmla="*/ 713 h 715"/>
                <a:gd name="T62" fmla="*/ 257 w 726"/>
                <a:gd name="T63" fmla="*/ 704 h 715"/>
                <a:gd name="T64" fmla="*/ 204 w 726"/>
                <a:gd name="T65" fmla="*/ 685 h 715"/>
                <a:gd name="T66" fmla="*/ 155 w 726"/>
                <a:gd name="T67" fmla="*/ 659 h 715"/>
                <a:gd name="T68" fmla="*/ 112 w 726"/>
                <a:gd name="T69" fmla="*/ 626 h 715"/>
                <a:gd name="T70" fmla="*/ 75 w 726"/>
                <a:gd name="T71" fmla="*/ 587 h 715"/>
                <a:gd name="T72" fmla="*/ 44 w 726"/>
                <a:gd name="T73" fmla="*/ 542 h 715"/>
                <a:gd name="T74" fmla="*/ 21 w 726"/>
                <a:gd name="T75" fmla="*/ 493 h 715"/>
                <a:gd name="T76" fmla="*/ 6 w 726"/>
                <a:gd name="T77" fmla="*/ 440 h 715"/>
                <a:gd name="T78" fmla="*/ 0 w 726"/>
                <a:gd name="T79" fmla="*/ 384 h 715"/>
                <a:gd name="T80" fmla="*/ 3 w 726"/>
                <a:gd name="T81" fmla="*/ 326 h 7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26" h="715">
                  <a:moveTo>
                    <a:pt x="3" y="326"/>
                  </a:moveTo>
                  <a:lnTo>
                    <a:pt x="15" y="268"/>
                  </a:lnTo>
                  <a:lnTo>
                    <a:pt x="35" y="215"/>
                  </a:lnTo>
                  <a:lnTo>
                    <a:pt x="64" y="165"/>
                  </a:lnTo>
                  <a:lnTo>
                    <a:pt x="99" y="121"/>
                  </a:lnTo>
                  <a:lnTo>
                    <a:pt x="141" y="83"/>
                  </a:lnTo>
                  <a:lnTo>
                    <a:pt x="187" y="51"/>
                  </a:lnTo>
                  <a:lnTo>
                    <a:pt x="239" y="26"/>
                  </a:lnTo>
                  <a:lnTo>
                    <a:pt x="293" y="9"/>
                  </a:lnTo>
                  <a:lnTo>
                    <a:pt x="350" y="0"/>
                  </a:lnTo>
                  <a:lnTo>
                    <a:pt x="409" y="0"/>
                  </a:lnTo>
                  <a:lnTo>
                    <a:pt x="467" y="10"/>
                  </a:lnTo>
                  <a:lnTo>
                    <a:pt x="520" y="28"/>
                  </a:lnTo>
                  <a:lnTo>
                    <a:pt x="568" y="54"/>
                  </a:lnTo>
                  <a:lnTo>
                    <a:pt x="612" y="87"/>
                  </a:lnTo>
                  <a:lnTo>
                    <a:pt x="649" y="126"/>
                  </a:lnTo>
                  <a:lnTo>
                    <a:pt x="680" y="171"/>
                  </a:lnTo>
                  <a:lnTo>
                    <a:pt x="703" y="221"/>
                  </a:lnTo>
                  <a:lnTo>
                    <a:pt x="718" y="273"/>
                  </a:lnTo>
                  <a:lnTo>
                    <a:pt x="725" y="329"/>
                  </a:lnTo>
                  <a:lnTo>
                    <a:pt x="721" y="387"/>
                  </a:lnTo>
                  <a:lnTo>
                    <a:pt x="709" y="445"/>
                  </a:lnTo>
                  <a:lnTo>
                    <a:pt x="688" y="499"/>
                  </a:lnTo>
                  <a:lnTo>
                    <a:pt x="660" y="548"/>
                  </a:lnTo>
                  <a:lnTo>
                    <a:pt x="624" y="592"/>
                  </a:lnTo>
                  <a:lnTo>
                    <a:pt x="583" y="631"/>
                  </a:lnTo>
                  <a:lnTo>
                    <a:pt x="536" y="662"/>
                  </a:lnTo>
                  <a:lnTo>
                    <a:pt x="485" y="687"/>
                  </a:lnTo>
                  <a:lnTo>
                    <a:pt x="431" y="704"/>
                  </a:lnTo>
                  <a:lnTo>
                    <a:pt x="374" y="714"/>
                  </a:lnTo>
                  <a:lnTo>
                    <a:pt x="315" y="713"/>
                  </a:lnTo>
                  <a:lnTo>
                    <a:pt x="257" y="704"/>
                  </a:lnTo>
                  <a:lnTo>
                    <a:pt x="204" y="685"/>
                  </a:lnTo>
                  <a:lnTo>
                    <a:pt x="155" y="659"/>
                  </a:lnTo>
                  <a:lnTo>
                    <a:pt x="112" y="626"/>
                  </a:lnTo>
                  <a:lnTo>
                    <a:pt x="75" y="587"/>
                  </a:lnTo>
                  <a:lnTo>
                    <a:pt x="44" y="542"/>
                  </a:lnTo>
                  <a:lnTo>
                    <a:pt x="21" y="493"/>
                  </a:lnTo>
                  <a:lnTo>
                    <a:pt x="6" y="440"/>
                  </a:lnTo>
                  <a:lnTo>
                    <a:pt x="0" y="384"/>
                  </a:lnTo>
                  <a:lnTo>
                    <a:pt x="3" y="326"/>
                  </a:lnTo>
                </a:path>
              </a:pathLst>
            </a:custGeom>
            <a:noFill/>
            <a:ln w="508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78" name="Freeform 33"/>
            <p:cNvSpPr>
              <a:spLocks/>
            </p:cNvSpPr>
            <p:nvPr/>
          </p:nvSpPr>
          <p:spPr bwMode="gray">
            <a:xfrm>
              <a:off x="3938" y="2085"/>
              <a:ext cx="1348" cy="1323"/>
            </a:xfrm>
            <a:custGeom>
              <a:avLst/>
              <a:gdLst>
                <a:gd name="T0" fmla="*/ 5 w 1348"/>
                <a:gd name="T1" fmla="*/ 603 h 1323"/>
                <a:gd name="T2" fmla="*/ 28 w 1348"/>
                <a:gd name="T3" fmla="*/ 496 h 1323"/>
                <a:gd name="T4" fmla="*/ 67 w 1348"/>
                <a:gd name="T5" fmla="*/ 397 h 1323"/>
                <a:gd name="T6" fmla="*/ 120 w 1348"/>
                <a:gd name="T7" fmla="*/ 306 h 1323"/>
                <a:gd name="T8" fmla="*/ 185 w 1348"/>
                <a:gd name="T9" fmla="*/ 224 h 1323"/>
                <a:gd name="T10" fmla="*/ 262 w 1348"/>
                <a:gd name="T11" fmla="*/ 153 h 1323"/>
                <a:gd name="T12" fmla="*/ 349 w 1348"/>
                <a:gd name="T13" fmla="*/ 94 h 1323"/>
                <a:gd name="T14" fmla="*/ 444 w 1348"/>
                <a:gd name="T15" fmla="*/ 47 h 1323"/>
                <a:gd name="T16" fmla="*/ 545 w 1348"/>
                <a:gd name="T17" fmla="*/ 16 h 1323"/>
                <a:gd name="T18" fmla="*/ 651 w 1348"/>
                <a:gd name="T19" fmla="*/ 0 h 1323"/>
                <a:gd name="T20" fmla="*/ 760 w 1348"/>
                <a:gd name="T21" fmla="*/ 0 h 1323"/>
                <a:gd name="T22" fmla="*/ 868 w 1348"/>
                <a:gd name="T23" fmla="*/ 18 h 1323"/>
                <a:gd name="T24" fmla="*/ 967 w 1348"/>
                <a:gd name="T25" fmla="*/ 51 h 1323"/>
                <a:gd name="T26" fmla="*/ 1058 w 1348"/>
                <a:gd name="T27" fmla="*/ 100 h 1323"/>
                <a:gd name="T28" fmla="*/ 1138 w 1348"/>
                <a:gd name="T29" fmla="*/ 161 h 1323"/>
                <a:gd name="T30" fmla="*/ 1207 w 1348"/>
                <a:gd name="T31" fmla="*/ 233 h 1323"/>
                <a:gd name="T32" fmla="*/ 1264 w 1348"/>
                <a:gd name="T33" fmla="*/ 316 h 1323"/>
                <a:gd name="T34" fmla="*/ 1307 w 1348"/>
                <a:gd name="T35" fmla="*/ 408 h 1323"/>
                <a:gd name="T36" fmla="*/ 1335 w 1348"/>
                <a:gd name="T37" fmla="*/ 506 h 1323"/>
                <a:gd name="T38" fmla="*/ 1347 w 1348"/>
                <a:gd name="T39" fmla="*/ 609 h 1323"/>
                <a:gd name="T40" fmla="*/ 1341 w 1348"/>
                <a:gd name="T41" fmla="*/ 717 h 1323"/>
                <a:gd name="T42" fmla="*/ 1318 w 1348"/>
                <a:gd name="T43" fmla="*/ 824 h 1323"/>
                <a:gd name="T44" fmla="*/ 1280 w 1348"/>
                <a:gd name="T45" fmla="*/ 923 h 1323"/>
                <a:gd name="T46" fmla="*/ 1226 w 1348"/>
                <a:gd name="T47" fmla="*/ 1015 h 1323"/>
                <a:gd name="T48" fmla="*/ 1160 w 1348"/>
                <a:gd name="T49" fmla="*/ 1097 h 1323"/>
                <a:gd name="T50" fmla="*/ 1084 w 1348"/>
                <a:gd name="T51" fmla="*/ 1168 h 1323"/>
                <a:gd name="T52" fmla="*/ 997 w 1348"/>
                <a:gd name="T53" fmla="*/ 1227 h 1323"/>
                <a:gd name="T54" fmla="*/ 903 w 1348"/>
                <a:gd name="T55" fmla="*/ 1273 h 1323"/>
                <a:gd name="T56" fmla="*/ 802 w 1348"/>
                <a:gd name="T57" fmla="*/ 1305 h 1323"/>
                <a:gd name="T58" fmla="*/ 695 w 1348"/>
                <a:gd name="T59" fmla="*/ 1322 h 1323"/>
                <a:gd name="T60" fmla="*/ 586 w 1348"/>
                <a:gd name="T61" fmla="*/ 1320 h 1323"/>
                <a:gd name="T62" fmla="*/ 479 w 1348"/>
                <a:gd name="T63" fmla="*/ 1303 h 1323"/>
                <a:gd name="T64" fmla="*/ 380 w 1348"/>
                <a:gd name="T65" fmla="*/ 1269 h 1323"/>
                <a:gd name="T66" fmla="*/ 289 w 1348"/>
                <a:gd name="T67" fmla="*/ 1221 h 1323"/>
                <a:gd name="T68" fmla="*/ 208 w 1348"/>
                <a:gd name="T69" fmla="*/ 1159 h 1323"/>
                <a:gd name="T70" fmla="*/ 139 w 1348"/>
                <a:gd name="T71" fmla="*/ 1087 h 1323"/>
                <a:gd name="T72" fmla="*/ 83 w 1348"/>
                <a:gd name="T73" fmla="*/ 1004 h 1323"/>
                <a:gd name="T74" fmla="*/ 40 w 1348"/>
                <a:gd name="T75" fmla="*/ 913 h 1323"/>
                <a:gd name="T76" fmla="*/ 11 w 1348"/>
                <a:gd name="T77" fmla="*/ 815 h 1323"/>
                <a:gd name="T78" fmla="*/ 0 w 1348"/>
                <a:gd name="T79" fmla="*/ 711 h 1323"/>
                <a:gd name="T80" fmla="*/ 5 w 1348"/>
                <a:gd name="T81" fmla="*/ 604 h 13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8" h="1323">
                  <a:moveTo>
                    <a:pt x="5" y="603"/>
                  </a:moveTo>
                  <a:lnTo>
                    <a:pt x="28" y="496"/>
                  </a:lnTo>
                  <a:lnTo>
                    <a:pt x="67" y="397"/>
                  </a:lnTo>
                  <a:lnTo>
                    <a:pt x="120" y="306"/>
                  </a:lnTo>
                  <a:lnTo>
                    <a:pt x="185" y="224"/>
                  </a:lnTo>
                  <a:lnTo>
                    <a:pt x="262" y="153"/>
                  </a:lnTo>
                  <a:lnTo>
                    <a:pt x="349" y="94"/>
                  </a:lnTo>
                  <a:lnTo>
                    <a:pt x="444" y="47"/>
                  </a:lnTo>
                  <a:lnTo>
                    <a:pt x="545" y="16"/>
                  </a:lnTo>
                  <a:lnTo>
                    <a:pt x="651" y="0"/>
                  </a:lnTo>
                  <a:lnTo>
                    <a:pt x="760" y="0"/>
                  </a:lnTo>
                  <a:lnTo>
                    <a:pt x="868" y="18"/>
                  </a:lnTo>
                  <a:lnTo>
                    <a:pt x="967" y="51"/>
                  </a:lnTo>
                  <a:lnTo>
                    <a:pt x="1058" y="100"/>
                  </a:lnTo>
                  <a:lnTo>
                    <a:pt x="1138" y="161"/>
                  </a:lnTo>
                  <a:lnTo>
                    <a:pt x="1207" y="233"/>
                  </a:lnTo>
                  <a:lnTo>
                    <a:pt x="1264" y="316"/>
                  </a:lnTo>
                  <a:lnTo>
                    <a:pt x="1307" y="408"/>
                  </a:lnTo>
                  <a:lnTo>
                    <a:pt x="1335" y="506"/>
                  </a:lnTo>
                  <a:lnTo>
                    <a:pt x="1347" y="609"/>
                  </a:lnTo>
                  <a:lnTo>
                    <a:pt x="1341" y="717"/>
                  </a:lnTo>
                  <a:lnTo>
                    <a:pt x="1318" y="824"/>
                  </a:lnTo>
                  <a:lnTo>
                    <a:pt x="1280" y="923"/>
                  </a:lnTo>
                  <a:lnTo>
                    <a:pt x="1226" y="1015"/>
                  </a:lnTo>
                  <a:lnTo>
                    <a:pt x="1160" y="1097"/>
                  </a:lnTo>
                  <a:lnTo>
                    <a:pt x="1084" y="1168"/>
                  </a:lnTo>
                  <a:lnTo>
                    <a:pt x="997" y="1227"/>
                  </a:lnTo>
                  <a:lnTo>
                    <a:pt x="903" y="1273"/>
                  </a:lnTo>
                  <a:lnTo>
                    <a:pt x="802" y="1305"/>
                  </a:lnTo>
                  <a:lnTo>
                    <a:pt x="695" y="1322"/>
                  </a:lnTo>
                  <a:lnTo>
                    <a:pt x="586" y="1320"/>
                  </a:lnTo>
                  <a:lnTo>
                    <a:pt x="479" y="1303"/>
                  </a:lnTo>
                  <a:lnTo>
                    <a:pt x="380" y="1269"/>
                  </a:lnTo>
                  <a:lnTo>
                    <a:pt x="289" y="1221"/>
                  </a:lnTo>
                  <a:lnTo>
                    <a:pt x="208" y="1159"/>
                  </a:lnTo>
                  <a:lnTo>
                    <a:pt x="139" y="1087"/>
                  </a:lnTo>
                  <a:lnTo>
                    <a:pt x="83" y="1004"/>
                  </a:lnTo>
                  <a:lnTo>
                    <a:pt x="40" y="913"/>
                  </a:lnTo>
                  <a:lnTo>
                    <a:pt x="11" y="815"/>
                  </a:lnTo>
                  <a:lnTo>
                    <a:pt x="0" y="711"/>
                  </a:lnTo>
                  <a:lnTo>
                    <a:pt x="5" y="604"/>
                  </a:lnTo>
                </a:path>
              </a:pathLst>
            </a:custGeom>
            <a:noFill/>
            <a:ln w="508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79" name="Freeform 34"/>
            <p:cNvSpPr>
              <a:spLocks/>
            </p:cNvSpPr>
            <p:nvPr/>
          </p:nvSpPr>
          <p:spPr bwMode="gray">
            <a:xfrm>
              <a:off x="3938" y="2085"/>
              <a:ext cx="1348" cy="1323"/>
            </a:xfrm>
            <a:custGeom>
              <a:avLst/>
              <a:gdLst>
                <a:gd name="T0" fmla="*/ 5 w 1348"/>
                <a:gd name="T1" fmla="*/ 603 h 1323"/>
                <a:gd name="T2" fmla="*/ 28 w 1348"/>
                <a:gd name="T3" fmla="*/ 496 h 1323"/>
                <a:gd name="T4" fmla="*/ 67 w 1348"/>
                <a:gd name="T5" fmla="*/ 397 h 1323"/>
                <a:gd name="T6" fmla="*/ 120 w 1348"/>
                <a:gd name="T7" fmla="*/ 306 h 1323"/>
                <a:gd name="T8" fmla="*/ 185 w 1348"/>
                <a:gd name="T9" fmla="*/ 224 h 1323"/>
                <a:gd name="T10" fmla="*/ 262 w 1348"/>
                <a:gd name="T11" fmla="*/ 153 h 1323"/>
                <a:gd name="T12" fmla="*/ 349 w 1348"/>
                <a:gd name="T13" fmla="*/ 94 h 1323"/>
                <a:gd name="T14" fmla="*/ 444 w 1348"/>
                <a:gd name="T15" fmla="*/ 47 h 1323"/>
                <a:gd name="T16" fmla="*/ 545 w 1348"/>
                <a:gd name="T17" fmla="*/ 16 h 1323"/>
                <a:gd name="T18" fmla="*/ 651 w 1348"/>
                <a:gd name="T19" fmla="*/ 0 h 1323"/>
                <a:gd name="T20" fmla="*/ 760 w 1348"/>
                <a:gd name="T21" fmla="*/ 0 h 1323"/>
                <a:gd name="T22" fmla="*/ 868 w 1348"/>
                <a:gd name="T23" fmla="*/ 18 h 1323"/>
                <a:gd name="T24" fmla="*/ 967 w 1348"/>
                <a:gd name="T25" fmla="*/ 51 h 1323"/>
                <a:gd name="T26" fmla="*/ 1058 w 1348"/>
                <a:gd name="T27" fmla="*/ 100 h 1323"/>
                <a:gd name="T28" fmla="*/ 1138 w 1348"/>
                <a:gd name="T29" fmla="*/ 161 h 1323"/>
                <a:gd name="T30" fmla="*/ 1207 w 1348"/>
                <a:gd name="T31" fmla="*/ 233 h 1323"/>
                <a:gd name="T32" fmla="*/ 1264 w 1348"/>
                <a:gd name="T33" fmla="*/ 316 h 1323"/>
                <a:gd name="T34" fmla="*/ 1307 w 1348"/>
                <a:gd name="T35" fmla="*/ 408 h 1323"/>
                <a:gd name="T36" fmla="*/ 1335 w 1348"/>
                <a:gd name="T37" fmla="*/ 506 h 1323"/>
                <a:gd name="T38" fmla="*/ 1347 w 1348"/>
                <a:gd name="T39" fmla="*/ 609 h 1323"/>
                <a:gd name="T40" fmla="*/ 1341 w 1348"/>
                <a:gd name="T41" fmla="*/ 717 h 1323"/>
                <a:gd name="T42" fmla="*/ 1318 w 1348"/>
                <a:gd name="T43" fmla="*/ 824 h 1323"/>
                <a:gd name="T44" fmla="*/ 1280 w 1348"/>
                <a:gd name="T45" fmla="*/ 923 h 1323"/>
                <a:gd name="T46" fmla="*/ 1226 w 1348"/>
                <a:gd name="T47" fmla="*/ 1015 h 1323"/>
                <a:gd name="T48" fmla="*/ 1160 w 1348"/>
                <a:gd name="T49" fmla="*/ 1097 h 1323"/>
                <a:gd name="T50" fmla="*/ 1084 w 1348"/>
                <a:gd name="T51" fmla="*/ 1168 h 1323"/>
                <a:gd name="T52" fmla="*/ 997 w 1348"/>
                <a:gd name="T53" fmla="*/ 1227 h 1323"/>
                <a:gd name="T54" fmla="*/ 903 w 1348"/>
                <a:gd name="T55" fmla="*/ 1273 h 1323"/>
                <a:gd name="T56" fmla="*/ 802 w 1348"/>
                <a:gd name="T57" fmla="*/ 1305 h 1323"/>
                <a:gd name="T58" fmla="*/ 695 w 1348"/>
                <a:gd name="T59" fmla="*/ 1322 h 1323"/>
                <a:gd name="T60" fmla="*/ 586 w 1348"/>
                <a:gd name="T61" fmla="*/ 1320 h 1323"/>
                <a:gd name="T62" fmla="*/ 479 w 1348"/>
                <a:gd name="T63" fmla="*/ 1303 h 1323"/>
                <a:gd name="T64" fmla="*/ 380 w 1348"/>
                <a:gd name="T65" fmla="*/ 1269 h 1323"/>
                <a:gd name="T66" fmla="*/ 289 w 1348"/>
                <a:gd name="T67" fmla="*/ 1221 h 1323"/>
                <a:gd name="T68" fmla="*/ 208 w 1348"/>
                <a:gd name="T69" fmla="*/ 1159 h 1323"/>
                <a:gd name="T70" fmla="*/ 139 w 1348"/>
                <a:gd name="T71" fmla="*/ 1087 h 1323"/>
                <a:gd name="T72" fmla="*/ 83 w 1348"/>
                <a:gd name="T73" fmla="*/ 1004 h 1323"/>
                <a:gd name="T74" fmla="*/ 40 w 1348"/>
                <a:gd name="T75" fmla="*/ 913 h 1323"/>
                <a:gd name="T76" fmla="*/ 11 w 1348"/>
                <a:gd name="T77" fmla="*/ 815 h 1323"/>
                <a:gd name="T78" fmla="*/ 0 w 1348"/>
                <a:gd name="T79" fmla="*/ 711 h 1323"/>
                <a:gd name="T80" fmla="*/ 5 w 1348"/>
                <a:gd name="T81" fmla="*/ 604 h 13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8" h="1323">
                  <a:moveTo>
                    <a:pt x="5" y="603"/>
                  </a:moveTo>
                  <a:lnTo>
                    <a:pt x="28" y="496"/>
                  </a:lnTo>
                  <a:lnTo>
                    <a:pt x="67" y="397"/>
                  </a:lnTo>
                  <a:lnTo>
                    <a:pt x="120" y="306"/>
                  </a:lnTo>
                  <a:lnTo>
                    <a:pt x="185" y="224"/>
                  </a:lnTo>
                  <a:lnTo>
                    <a:pt x="262" y="153"/>
                  </a:lnTo>
                  <a:lnTo>
                    <a:pt x="349" y="94"/>
                  </a:lnTo>
                  <a:lnTo>
                    <a:pt x="444" y="47"/>
                  </a:lnTo>
                  <a:lnTo>
                    <a:pt x="545" y="16"/>
                  </a:lnTo>
                  <a:lnTo>
                    <a:pt x="651" y="0"/>
                  </a:lnTo>
                  <a:lnTo>
                    <a:pt x="760" y="0"/>
                  </a:lnTo>
                  <a:lnTo>
                    <a:pt x="868" y="18"/>
                  </a:lnTo>
                  <a:lnTo>
                    <a:pt x="967" y="51"/>
                  </a:lnTo>
                  <a:lnTo>
                    <a:pt x="1058" y="100"/>
                  </a:lnTo>
                  <a:lnTo>
                    <a:pt x="1138" y="161"/>
                  </a:lnTo>
                  <a:lnTo>
                    <a:pt x="1207" y="233"/>
                  </a:lnTo>
                  <a:lnTo>
                    <a:pt x="1264" y="316"/>
                  </a:lnTo>
                  <a:lnTo>
                    <a:pt x="1307" y="408"/>
                  </a:lnTo>
                  <a:lnTo>
                    <a:pt x="1335" y="506"/>
                  </a:lnTo>
                  <a:lnTo>
                    <a:pt x="1347" y="609"/>
                  </a:lnTo>
                  <a:lnTo>
                    <a:pt x="1341" y="717"/>
                  </a:lnTo>
                  <a:lnTo>
                    <a:pt x="1318" y="824"/>
                  </a:lnTo>
                  <a:lnTo>
                    <a:pt x="1280" y="923"/>
                  </a:lnTo>
                  <a:lnTo>
                    <a:pt x="1226" y="1015"/>
                  </a:lnTo>
                  <a:lnTo>
                    <a:pt x="1160" y="1097"/>
                  </a:lnTo>
                  <a:lnTo>
                    <a:pt x="1084" y="1168"/>
                  </a:lnTo>
                  <a:lnTo>
                    <a:pt x="997" y="1227"/>
                  </a:lnTo>
                  <a:lnTo>
                    <a:pt x="903" y="1273"/>
                  </a:lnTo>
                  <a:lnTo>
                    <a:pt x="802" y="1305"/>
                  </a:lnTo>
                  <a:lnTo>
                    <a:pt x="695" y="1322"/>
                  </a:lnTo>
                  <a:lnTo>
                    <a:pt x="586" y="1320"/>
                  </a:lnTo>
                  <a:lnTo>
                    <a:pt x="479" y="1303"/>
                  </a:lnTo>
                  <a:lnTo>
                    <a:pt x="380" y="1269"/>
                  </a:lnTo>
                  <a:lnTo>
                    <a:pt x="289" y="1221"/>
                  </a:lnTo>
                  <a:lnTo>
                    <a:pt x="208" y="1159"/>
                  </a:lnTo>
                  <a:lnTo>
                    <a:pt x="139" y="1087"/>
                  </a:lnTo>
                  <a:lnTo>
                    <a:pt x="83" y="1004"/>
                  </a:lnTo>
                  <a:lnTo>
                    <a:pt x="40" y="913"/>
                  </a:lnTo>
                  <a:lnTo>
                    <a:pt x="11" y="815"/>
                  </a:lnTo>
                  <a:lnTo>
                    <a:pt x="0" y="711"/>
                  </a:lnTo>
                  <a:lnTo>
                    <a:pt x="5" y="604"/>
                  </a:lnTo>
                </a:path>
              </a:pathLst>
            </a:custGeom>
            <a:noFill/>
            <a:ln w="254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0" name="Freeform 35"/>
            <p:cNvSpPr>
              <a:spLocks/>
            </p:cNvSpPr>
            <p:nvPr/>
          </p:nvSpPr>
          <p:spPr bwMode="gray">
            <a:xfrm>
              <a:off x="4248" y="2390"/>
              <a:ext cx="726" cy="715"/>
            </a:xfrm>
            <a:custGeom>
              <a:avLst/>
              <a:gdLst>
                <a:gd name="T0" fmla="*/ 3 w 726"/>
                <a:gd name="T1" fmla="*/ 326 h 715"/>
                <a:gd name="T2" fmla="*/ 15 w 726"/>
                <a:gd name="T3" fmla="*/ 268 h 715"/>
                <a:gd name="T4" fmla="*/ 35 w 726"/>
                <a:gd name="T5" fmla="*/ 215 h 715"/>
                <a:gd name="T6" fmla="*/ 64 w 726"/>
                <a:gd name="T7" fmla="*/ 165 h 715"/>
                <a:gd name="T8" fmla="*/ 99 w 726"/>
                <a:gd name="T9" fmla="*/ 121 h 715"/>
                <a:gd name="T10" fmla="*/ 141 w 726"/>
                <a:gd name="T11" fmla="*/ 83 h 715"/>
                <a:gd name="T12" fmla="*/ 187 w 726"/>
                <a:gd name="T13" fmla="*/ 51 h 715"/>
                <a:gd name="T14" fmla="*/ 239 w 726"/>
                <a:gd name="T15" fmla="*/ 26 h 715"/>
                <a:gd name="T16" fmla="*/ 293 w 726"/>
                <a:gd name="T17" fmla="*/ 9 h 715"/>
                <a:gd name="T18" fmla="*/ 350 w 726"/>
                <a:gd name="T19" fmla="*/ 0 h 715"/>
                <a:gd name="T20" fmla="*/ 409 w 726"/>
                <a:gd name="T21" fmla="*/ 0 h 715"/>
                <a:gd name="T22" fmla="*/ 467 w 726"/>
                <a:gd name="T23" fmla="*/ 10 h 715"/>
                <a:gd name="T24" fmla="*/ 520 w 726"/>
                <a:gd name="T25" fmla="*/ 28 h 715"/>
                <a:gd name="T26" fmla="*/ 568 w 726"/>
                <a:gd name="T27" fmla="*/ 54 h 715"/>
                <a:gd name="T28" fmla="*/ 612 w 726"/>
                <a:gd name="T29" fmla="*/ 87 h 715"/>
                <a:gd name="T30" fmla="*/ 649 w 726"/>
                <a:gd name="T31" fmla="*/ 126 h 715"/>
                <a:gd name="T32" fmla="*/ 680 w 726"/>
                <a:gd name="T33" fmla="*/ 171 h 715"/>
                <a:gd name="T34" fmla="*/ 703 w 726"/>
                <a:gd name="T35" fmla="*/ 221 h 715"/>
                <a:gd name="T36" fmla="*/ 718 w 726"/>
                <a:gd name="T37" fmla="*/ 273 h 715"/>
                <a:gd name="T38" fmla="*/ 725 w 726"/>
                <a:gd name="T39" fmla="*/ 329 h 715"/>
                <a:gd name="T40" fmla="*/ 721 w 726"/>
                <a:gd name="T41" fmla="*/ 387 h 715"/>
                <a:gd name="T42" fmla="*/ 709 w 726"/>
                <a:gd name="T43" fmla="*/ 445 h 715"/>
                <a:gd name="T44" fmla="*/ 688 w 726"/>
                <a:gd name="T45" fmla="*/ 499 h 715"/>
                <a:gd name="T46" fmla="*/ 660 w 726"/>
                <a:gd name="T47" fmla="*/ 548 h 715"/>
                <a:gd name="T48" fmla="*/ 624 w 726"/>
                <a:gd name="T49" fmla="*/ 592 h 715"/>
                <a:gd name="T50" fmla="*/ 583 w 726"/>
                <a:gd name="T51" fmla="*/ 631 h 715"/>
                <a:gd name="T52" fmla="*/ 536 w 726"/>
                <a:gd name="T53" fmla="*/ 662 h 715"/>
                <a:gd name="T54" fmla="*/ 485 w 726"/>
                <a:gd name="T55" fmla="*/ 687 h 715"/>
                <a:gd name="T56" fmla="*/ 431 w 726"/>
                <a:gd name="T57" fmla="*/ 704 h 715"/>
                <a:gd name="T58" fmla="*/ 374 w 726"/>
                <a:gd name="T59" fmla="*/ 714 h 715"/>
                <a:gd name="T60" fmla="*/ 315 w 726"/>
                <a:gd name="T61" fmla="*/ 713 h 715"/>
                <a:gd name="T62" fmla="*/ 257 w 726"/>
                <a:gd name="T63" fmla="*/ 704 h 715"/>
                <a:gd name="T64" fmla="*/ 204 w 726"/>
                <a:gd name="T65" fmla="*/ 685 h 715"/>
                <a:gd name="T66" fmla="*/ 155 w 726"/>
                <a:gd name="T67" fmla="*/ 659 h 715"/>
                <a:gd name="T68" fmla="*/ 112 w 726"/>
                <a:gd name="T69" fmla="*/ 626 h 715"/>
                <a:gd name="T70" fmla="*/ 75 w 726"/>
                <a:gd name="T71" fmla="*/ 587 h 715"/>
                <a:gd name="T72" fmla="*/ 44 w 726"/>
                <a:gd name="T73" fmla="*/ 542 h 715"/>
                <a:gd name="T74" fmla="*/ 21 w 726"/>
                <a:gd name="T75" fmla="*/ 493 h 715"/>
                <a:gd name="T76" fmla="*/ 6 w 726"/>
                <a:gd name="T77" fmla="*/ 440 h 715"/>
                <a:gd name="T78" fmla="*/ 0 w 726"/>
                <a:gd name="T79" fmla="*/ 384 h 715"/>
                <a:gd name="T80" fmla="*/ 3 w 726"/>
                <a:gd name="T81" fmla="*/ 326 h 7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26" h="715">
                  <a:moveTo>
                    <a:pt x="3" y="326"/>
                  </a:moveTo>
                  <a:lnTo>
                    <a:pt x="15" y="268"/>
                  </a:lnTo>
                  <a:lnTo>
                    <a:pt x="35" y="215"/>
                  </a:lnTo>
                  <a:lnTo>
                    <a:pt x="64" y="165"/>
                  </a:lnTo>
                  <a:lnTo>
                    <a:pt x="99" y="121"/>
                  </a:lnTo>
                  <a:lnTo>
                    <a:pt x="141" y="83"/>
                  </a:lnTo>
                  <a:lnTo>
                    <a:pt x="187" y="51"/>
                  </a:lnTo>
                  <a:lnTo>
                    <a:pt x="239" y="26"/>
                  </a:lnTo>
                  <a:lnTo>
                    <a:pt x="293" y="9"/>
                  </a:lnTo>
                  <a:lnTo>
                    <a:pt x="350" y="0"/>
                  </a:lnTo>
                  <a:lnTo>
                    <a:pt x="409" y="0"/>
                  </a:lnTo>
                  <a:lnTo>
                    <a:pt x="467" y="10"/>
                  </a:lnTo>
                  <a:lnTo>
                    <a:pt x="520" y="28"/>
                  </a:lnTo>
                  <a:lnTo>
                    <a:pt x="568" y="54"/>
                  </a:lnTo>
                  <a:lnTo>
                    <a:pt x="612" y="87"/>
                  </a:lnTo>
                  <a:lnTo>
                    <a:pt x="649" y="126"/>
                  </a:lnTo>
                  <a:lnTo>
                    <a:pt x="680" y="171"/>
                  </a:lnTo>
                  <a:lnTo>
                    <a:pt x="703" y="221"/>
                  </a:lnTo>
                  <a:lnTo>
                    <a:pt x="718" y="273"/>
                  </a:lnTo>
                  <a:lnTo>
                    <a:pt x="725" y="329"/>
                  </a:lnTo>
                  <a:lnTo>
                    <a:pt x="721" y="387"/>
                  </a:lnTo>
                  <a:lnTo>
                    <a:pt x="709" y="445"/>
                  </a:lnTo>
                  <a:lnTo>
                    <a:pt x="688" y="499"/>
                  </a:lnTo>
                  <a:lnTo>
                    <a:pt x="660" y="548"/>
                  </a:lnTo>
                  <a:lnTo>
                    <a:pt x="624" y="592"/>
                  </a:lnTo>
                  <a:lnTo>
                    <a:pt x="583" y="631"/>
                  </a:lnTo>
                  <a:lnTo>
                    <a:pt x="536" y="662"/>
                  </a:lnTo>
                  <a:lnTo>
                    <a:pt x="485" y="687"/>
                  </a:lnTo>
                  <a:lnTo>
                    <a:pt x="431" y="704"/>
                  </a:lnTo>
                  <a:lnTo>
                    <a:pt x="374" y="714"/>
                  </a:lnTo>
                  <a:lnTo>
                    <a:pt x="315" y="713"/>
                  </a:lnTo>
                  <a:lnTo>
                    <a:pt x="257" y="704"/>
                  </a:lnTo>
                  <a:lnTo>
                    <a:pt x="204" y="685"/>
                  </a:lnTo>
                  <a:lnTo>
                    <a:pt x="155" y="659"/>
                  </a:lnTo>
                  <a:lnTo>
                    <a:pt x="112" y="626"/>
                  </a:lnTo>
                  <a:lnTo>
                    <a:pt x="75" y="587"/>
                  </a:lnTo>
                  <a:lnTo>
                    <a:pt x="44" y="542"/>
                  </a:lnTo>
                  <a:lnTo>
                    <a:pt x="21" y="493"/>
                  </a:lnTo>
                  <a:lnTo>
                    <a:pt x="6" y="440"/>
                  </a:lnTo>
                  <a:lnTo>
                    <a:pt x="0" y="384"/>
                  </a:lnTo>
                  <a:lnTo>
                    <a:pt x="3" y="326"/>
                  </a:lnTo>
                </a:path>
              </a:pathLst>
            </a:custGeom>
            <a:noFill/>
            <a:ln w="254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1" name="Freeform 36"/>
            <p:cNvSpPr>
              <a:spLocks/>
            </p:cNvSpPr>
            <p:nvPr/>
          </p:nvSpPr>
          <p:spPr bwMode="gray">
            <a:xfrm>
              <a:off x="4716" y="2198"/>
              <a:ext cx="50" cy="51"/>
            </a:xfrm>
            <a:custGeom>
              <a:avLst/>
              <a:gdLst>
                <a:gd name="T0" fmla="*/ 0 w 50"/>
                <a:gd name="T1" fmla="*/ 16 h 51"/>
                <a:gd name="T2" fmla="*/ 49 w 50"/>
                <a:gd name="T3" fmla="*/ 50 h 51"/>
                <a:gd name="T4" fmla="*/ 15 w 50"/>
                <a:gd name="T5" fmla="*/ 0 h 51"/>
                <a:gd name="T6" fmla="*/ 0 w 50"/>
                <a:gd name="T7" fmla="*/ 16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51">
                  <a:moveTo>
                    <a:pt x="0" y="16"/>
                  </a:moveTo>
                  <a:lnTo>
                    <a:pt x="49" y="50"/>
                  </a:lnTo>
                  <a:lnTo>
                    <a:pt x="15" y="0"/>
                  </a:lnTo>
                  <a:lnTo>
                    <a:pt x="0" y="1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2" name="Freeform 37"/>
            <p:cNvSpPr>
              <a:spLocks/>
            </p:cNvSpPr>
            <p:nvPr/>
          </p:nvSpPr>
          <p:spPr bwMode="gray">
            <a:xfrm>
              <a:off x="4716" y="2198"/>
              <a:ext cx="50" cy="51"/>
            </a:xfrm>
            <a:custGeom>
              <a:avLst/>
              <a:gdLst>
                <a:gd name="T0" fmla="*/ 0 w 50"/>
                <a:gd name="T1" fmla="*/ 16 h 51"/>
                <a:gd name="T2" fmla="*/ 49 w 50"/>
                <a:gd name="T3" fmla="*/ 50 h 51"/>
                <a:gd name="T4" fmla="*/ 15 w 50"/>
                <a:gd name="T5" fmla="*/ 0 h 51"/>
                <a:gd name="T6" fmla="*/ 0 w 50"/>
                <a:gd name="T7" fmla="*/ 16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51">
                  <a:moveTo>
                    <a:pt x="0" y="16"/>
                  </a:moveTo>
                  <a:lnTo>
                    <a:pt x="49" y="50"/>
                  </a:lnTo>
                  <a:lnTo>
                    <a:pt x="15" y="0"/>
                  </a:lnTo>
                  <a:lnTo>
                    <a:pt x="0" y="1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3" name="Freeform 38"/>
            <p:cNvSpPr>
              <a:spLocks/>
            </p:cNvSpPr>
            <p:nvPr/>
          </p:nvSpPr>
          <p:spPr bwMode="gray">
            <a:xfrm>
              <a:off x="4316" y="1802"/>
              <a:ext cx="81" cy="71"/>
            </a:xfrm>
            <a:custGeom>
              <a:avLst/>
              <a:gdLst>
                <a:gd name="T0" fmla="*/ 80 w 81"/>
                <a:gd name="T1" fmla="*/ 54 h 71"/>
                <a:gd name="T2" fmla="*/ 8 w 81"/>
                <a:gd name="T3" fmla="*/ 0 h 71"/>
                <a:gd name="T4" fmla="*/ 0 w 81"/>
                <a:gd name="T5" fmla="*/ 6 h 71"/>
                <a:gd name="T6" fmla="*/ 0 w 81"/>
                <a:gd name="T7" fmla="*/ 14 h 71"/>
                <a:gd name="T8" fmla="*/ 3 w 81"/>
                <a:gd name="T9" fmla="*/ 22 h 71"/>
                <a:gd name="T10" fmla="*/ 8 w 81"/>
                <a:gd name="T11" fmla="*/ 31 h 71"/>
                <a:gd name="T12" fmla="*/ 13 w 81"/>
                <a:gd name="T13" fmla="*/ 40 h 71"/>
                <a:gd name="T14" fmla="*/ 20 w 81"/>
                <a:gd name="T15" fmla="*/ 47 h 71"/>
                <a:gd name="T16" fmla="*/ 26 w 81"/>
                <a:gd name="T17" fmla="*/ 55 h 71"/>
                <a:gd name="T18" fmla="*/ 32 w 81"/>
                <a:gd name="T19" fmla="*/ 61 h 71"/>
                <a:gd name="T20" fmla="*/ 37 w 81"/>
                <a:gd name="T21" fmla="*/ 66 h 71"/>
                <a:gd name="T22" fmla="*/ 40 w 81"/>
                <a:gd name="T23" fmla="*/ 69 h 71"/>
                <a:gd name="T24" fmla="*/ 42 w 81"/>
                <a:gd name="T25" fmla="*/ 70 h 71"/>
                <a:gd name="T26" fmla="*/ 80 w 81"/>
                <a:gd name="T27" fmla="*/ 55 h 71"/>
                <a:gd name="T28" fmla="*/ 80 w 81"/>
                <a:gd name="T29" fmla="*/ 54 h 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1" h="71">
                  <a:moveTo>
                    <a:pt x="80" y="54"/>
                  </a:moveTo>
                  <a:lnTo>
                    <a:pt x="8" y="0"/>
                  </a:lnTo>
                  <a:lnTo>
                    <a:pt x="0" y="6"/>
                  </a:lnTo>
                  <a:lnTo>
                    <a:pt x="0" y="14"/>
                  </a:lnTo>
                  <a:lnTo>
                    <a:pt x="3" y="22"/>
                  </a:lnTo>
                  <a:lnTo>
                    <a:pt x="8" y="31"/>
                  </a:lnTo>
                  <a:lnTo>
                    <a:pt x="13" y="40"/>
                  </a:lnTo>
                  <a:lnTo>
                    <a:pt x="20" y="47"/>
                  </a:lnTo>
                  <a:lnTo>
                    <a:pt x="26" y="55"/>
                  </a:lnTo>
                  <a:lnTo>
                    <a:pt x="32" y="61"/>
                  </a:lnTo>
                  <a:lnTo>
                    <a:pt x="37" y="66"/>
                  </a:lnTo>
                  <a:lnTo>
                    <a:pt x="40" y="69"/>
                  </a:lnTo>
                  <a:lnTo>
                    <a:pt x="42" y="70"/>
                  </a:lnTo>
                  <a:lnTo>
                    <a:pt x="80" y="55"/>
                  </a:lnTo>
                  <a:lnTo>
                    <a:pt x="80" y="5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4" name="Freeform 39"/>
            <p:cNvSpPr>
              <a:spLocks/>
            </p:cNvSpPr>
            <p:nvPr/>
          </p:nvSpPr>
          <p:spPr bwMode="gray">
            <a:xfrm>
              <a:off x="4316" y="1802"/>
              <a:ext cx="81" cy="71"/>
            </a:xfrm>
            <a:custGeom>
              <a:avLst/>
              <a:gdLst>
                <a:gd name="T0" fmla="*/ 80 w 81"/>
                <a:gd name="T1" fmla="*/ 54 h 71"/>
                <a:gd name="T2" fmla="*/ 8 w 81"/>
                <a:gd name="T3" fmla="*/ 0 h 71"/>
                <a:gd name="T4" fmla="*/ 0 w 81"/>
                <a:gd name="T5" fmla="*/ 6 h 71"/>
                <a:gd name="T6" fmla="*/ 0 w 81"/>
                <a:gd name="T7" fmla="*/ 14 h 71"/>
                <a:gd name="T8" fmla="*/ 3 w 81"/>
                <a:gd name="T9" fmla="*/ 22 h 71"/>
                <a:gd name="T10" fmla="*/ 8 w 81"/>
                <a:gd name="T11" fmla="*/ 31 h 71"/>
                <a:gd name="T12" fmla="*/ 13 w 81"/>
                <a:gd name="T13" fmla="*/ 40 h 71"/>
                <a:gd name="T14" fmla="*/ 20 w 81"/>
                <a:gd name="T15" fmla="*/ 47 h 71"/>
                <a:gd name="T16" fmla="*/ 26 w 81"/>
                <a:gd name="T17" fmla="*/ 55 h 71"/>
                <a:gd name="T18" fmla="*/ 32 w 81"/>
                <a:gd name="T19" fmla="*/ 61 h 71"/>
                <a:gd name="T20" fmla="*/ 37 w 81"/>
                <a:gd name="T21" fmla="*/ 66 h 71"/>
                <a:gd name="T22" fmla="*/ 40 w 81"/>
                <a:gd name="T23" fmla="*/ 69 h 71"/>
                <a:gd name="T24" fmla="*/ 42 w 81"/>
                <a:gd name="T25" fmla="*/ 70 h 71"/>
                <a:gd name="T26" fmla="*/ 80 w 81"/>
                <a:gd name="T27" fmla="*/ 55 h 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1" h="71">
                  <a:moveTo>
                    <a:pt x="80" y="54"/>
                  </a:moveTo>
                  <a:lnTo>
                    <a:pt x="8" y="0"/>
                  </a:lnTo>
                  <a:lnTo>
                    <a:pt x="0" y="6"/>
                  </a:lnTo>
                  <a:lnTo>
                    <a:pt x="0" y="14"/>
                  </a:lnTo>
                  <a:lnTo>
                    <a:pt x="3" y="22"/>
                  </a:lnTo>
                  <a:lnTo>
                    <a:pt x="8" y="31"/>
                  </a:lnTo>
                  <a:lnTo>
                    <a:pt x="13" y="40"/>
                  </a:lnTo>
                  <a:lnTo>
                    <a:pt x="20" y="47"/>
                  </a:lnTo>
                  <a:lnTo>
                    <a:pt x="26" y="55"/>
                  </a:lnTo>
                  <a:lnTo>
                    <a:pt x="32" y="61"/>
                  </a:lnTo>
                  <a:lnTo>
                    <a:pt x="37" y="66"/>
                  </a:lnTo>
                  <a:lnTo>
                    <a:pt x="40" y="69"/>
                  </a:lnTo>
                  <a:lnTo>
                    <a:pt x="42" y="70"/>
                  </a:lnTo>
                  <a:lnTo>
                    <a:pt x="80" y="55"/>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5" name="Freeform 40"/>
            <p:cNvSpPr>
              <a:spLocks/>
            </p:cNvSpPr>
            <p:nvPr/>
          </p:nvSpPr>
          <p:spPr bwMode="gray">
            <a:xfrm>
              <a:off x="4298" y="1768"/>
              <a:ext cx="406" cy="416"/>
            </a:xfrm>
            <a:custGeom>
              <a:avLst/>
              <a:gdLst>
                <a:gd name="T0" fmla="*/ 403 w 406"/>
                <a:gd name="T1" fmla="*/ 354 h 416"/>
                <a:gd name="T2" fmla="*/ 403 w 406"/>
                <a:gd name="T3" fmla="*/ 378 h 416"/>
                <a:gd name="T4" fmla="*/ 392 w 406"/>
                <a:gd name="T5" fmla="*/ 398 h 416"/>
                <a:gd name="T6" fmla="*/ 373 w 406"/>
                <a:gd name="T7" fmla="*/ 411 h 416"/>
                <a:gd name="T8" fmla="*/ 351 w 406"/>
                <a:gd name="T9" fmla="*/ 415 h 416"/>
                <a:gd name="T10" fmla="*/ 326 w 406"/>
                <a:gd name="T11" fmla="*/ 394 h 416"/>
                <a:gd name="T12" fmla="*/ 299 w 406"/>
                <a:gd name="T13" fmla="*/ 354 h 416"/>
                <a:gd name="T14" fmla="*/ 272 w 406"/>
                <a:gd name="T15" fmla="*/ 312 h 416"/>
                <a:gd name="T16" fmla="*/ 248 w 406"/>
                <a:gd name="T17" fmla="*/ 275 h 416"/>
                <a:gd name="T18" fmla="*/ 227 w 406"/>
                <a:gd name="T19" fmla="*/ 251 h 416"/>
                <a:gd name="T20" fmla="*/ 202 w 406"/>
                <a:gd name="T21" fmla="*/ 241 h 416"/>
                <a:gd name="T22" fmla="*/ 162 w 406"/>
                <a:gd name="T23" fmla="*/ 241 h 416"/>
                <a:gd name="T24" fmla="*/ 115 w 406"/>
                <a:gd name="T25" fmla="*/ 244 h 416"/>
                <a:gd name="T26" fmla="*/ 68 w 406"/>
                <a:gd name="T27" fmla="*/ 241 h 416"/>
                <a:gd name="T28" fmla="*/ 21 w 406"/>
                <a:gd name="T29" fmla="*/ 221 h 416"/>
                <a:gd name="T30" fmla="*/ 0 w 406"/>
                <a:gd name="T31" fmla="*/ 196 h 416"/>
                <a:gd name="T32" fmla="*/ 3 w 406"/>
                <a:gd name="T33" fmla="*/ 179 h 416"/>
                <a:gd name="T34" fmla="*/ 11 w 406"/>
                <a:gd name="T35" fmla="*/ 156 h 416"/>
                <a:gd name="T36" fmla="*/ 21 w 406"/>
                <a:gd name="T37" fmla="*/ 134 h 416"/>
                <a:gd name="T38" fmla="*/ 27 w 406"/>
                <a:gd name="T39" fmla="*/ 120 h 416"/>
                <a:gd name="T40" fmla="*/ 97 w 406"/>
                <a:gd name="T41" fmla="*/ 89 h 416"/>
                <a:gd name="T42" fmla="*/ 135 w 406"/>
                <a:gd name="T43" fmla="*/ 21 h 416"/>
                <a:gd name="T44" fmla="*/ 150 w 406"/>
                <a:gd name="T45" fmla="*/ 16 h 416"/>
                <a:gd name="T46" fmla="*/ 173 w 406"/>
                <a:gd name="T47" fmla="*/ 8 h 416"/>
                <a:gd name="T48" fmla="*/ 197 w 406"/>
                <a:gd name="T49" fmla="*/ 2 h 416"/>
                <a:gd name="T50" fmla="*/ 214 w 406"/>
                <a:gd name="T51" fmla="*/ 0 h 416"/>
                <a:gd name="T52" fmla="*/ 237 w 406"/>
                <a:gd name="T53" fmla="*/ 22 h 416"/>
                <a:gd name="T54" fmla="*/ 254 w 406"/>
                <a:gd name="T55" fmla="*/ 69 h 416"/>
                <a:gd name="T56" fmla="*/ 254 w 406"/>
                <a:gd name="T57" fmla="*/ 117 h 416"/>
                <a:gd name="T58" fmla="*/ 248 w 406"/>
                <a:gd name="T59" fmla="*/ 162 h 416"/>
                <a:gd name="T60" fmla="*/ 244 w 406"/>
                <a:gd name="T61" fmla="*/ 202 h 416"/>
                <a:gd name="T62" fmla="*/ 253 w 406"/>
                <a:gd name="T63" fmla="*/ 228 h 416"/>
                <a:gd name="T64" fmla="*/ 274 w 406"/>
                <a:gd name="T65" fmla="*/ 247 h 416"/>
                <a:gd name="T66" fmla="*/ 306 w 406"/>
                <a:gd name="T67" fmla="*/ 272 h 416"/>
                <a:gd name="T68" fmla="*/ 343 w 406"/>
                <a:gd name="T69" fmla="*/ 300 h 416"/>
                <a:gd name="T70" fmla="*/ 381 w 406"/>
                <a:gd name="T71" fmla="*/ 328 h 416"/>
                <a:gd name="T72" fmla="*/ 397 w 406"/>
                <a:gd name="T73" fmla="*/ 340 h 4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6" h="416">
                  <a:moveTo>
                    <a:pt x="397" y="340"/>
                  </a:moveTo>
                  <a:lnTo>
                    <a:pt x="403" y="354"/>
                  </a:lnTo>
                  <a:lnTo>
                    <a:pt x="405" y="366"/>
                  </a:lnTo>
                  <a:lnTo>
                    <a:pt x="403" y="378"/>
                  </a:lnTo>
                  <a:lnTo>
                    <a:pt x="398" y="389"/>
                  </a:lnTo>
                  <a:lnTo>
                    <a:pt x="392" y="398"/>
                  </a:lnTo>
                  <a:lnTo>
                    <a:pt x="383" y="406"/>
                  </a:lnTo>
                  <a:lnTo>
                    <a:pt x="373" y="411"/>
                  </a:lnTo>
                  <a:lnTo>
                    <a:pt x="362" y="414"/>
                  </a:lnTo>
                  <a:lnTo>
                    <a:pt x="351" y="415"/>
                  </a:lnTo>
                  <a:lnTo>
                    <a:pt x="339" y="411"/>
                  </a:lnTo>
                  <a:lnTo>
                    <a:pt x="326" y="394"/>
                  </a:lnTo>
                  <a:lnTo>
                    <a:pt x="313" y="374"/>
                  </a:lnTo>
                  <a:lnTo>
                    <a:pt x="299" y="354"/>
                  </a:lnTo>
                  <a:lnTo>
                    <a:pt x="286" y="332"/>
                  </a:lnTo>
                  <a:lnTo>
                    <a:pt x="272" y="312"/>
                  </a:lnTo>
                  <a:lnTo>
                    <a:pt x="259" y="293"/>
                  </a:lnTo>
                  <a:lnTo>
                    <a:pt x="248" y="275"/>
                  </a:lnTo>
                  <a:lnTo>
                    <a:pt x="237" y="261"/>
                  </a:lnTo>
                  <a:lnTo>
                    <a:pt x="227" y="251"/>
                  </a:lnTo>
                  <a:lnTo>
                    <a:pt x="219" y="246"/>
                  </a:lnTo>
                  <a:lnTo>
                    <a:pt x="202" y="241"/>
                  </a:lnTo>
                  <a:lnTo>
                    <a:pt x="182" y="239"/>
                  </a:lnTo>
                  <a:lnTo>
                    <a:pt x="162" y="241"/>
                  </a:lnTo>
                  <a:lnTo>
                    <a:pt x="139" y="242"/>
                  </a:lnTo>
                  <a:lnTo>
                    <a:pt x="115" y="244"/>
                  </a:lnTo>
                  <a:lnTo>
                    <a:pt x="91" y="244"/>
                  </a:lnTo>
                  <a:lnTo>
                    <a:pt x="68" y="241"/>
                  </a:lnTo>
                  <a:lnTo>
                    <a:pt x="44" y="234"/>
                  </a:lnTo>
                  <a:lnTo>
                    <a:pt x="21" y="221"/>
                  </a:lnTo>
                  <a:lnTo>
                    <a:pt x="1" y="201"/>
                  </a:lnTo>
                  <a:lnTo>
                    <a:pt x="0" y="196"/>
                  </a:lnTo>
                  <a:lnTo>
                    <a:pt x="1" y="189"/>
                  </a:lnTo>
                  <a:lnTo>
                    <a:pt x="3" y="179"/>
                  </a:lnTo>
                  <a:lnTo>
                    <a:pt x="7" y="168"/>
                  </a:lnTo>
                  <a:lnTo>
                    <a:pt x="11" y="156"/>
                  </a:lnTo>
                  <a:lnTo>
                    <a:pt x="16" y="145"/>
                  </a:lnTo>
                  <a:lnTo>
                    <a:pt x="21" y="134"/>
                  </a:lnTo>
                  <a:lnTo>
                    <a:pt x="25" y="126"/>
                  </a:lnTo>
                  <a:lnTo>
                    <a:pt x="27" y="120"/>
                  </a:lnTo>
                  <a:lnTo>
                    <a:pt x="28" y="118"/>
                  </a:lnTo>
                  <a:lnTo>
                    <a:pt x="97" y="89"/>
                  </a:lnTo>
                  <a:lnTo>
                    <a:pt x="133" y="22"/>
                  </a:lnTo>
                  <a:lnTo>
                    <a:pt x="135" y="21"/>
                  </a:lnTo>
                  <a:lnTo>
                    <a:pt x="141" y="19"/>
                  </a:lnTo>
                  <a:lnTo>
                    <a:pt x="150" y="16"/>
                  </a:lnTo>
                  <a:lnTo>
                    <a:pt x="161" y="12"/>
                  </a:lnTo>
                  <a:lnTo>
                    <a:pt x="173" y="8"/>
                  </a:lnTo>
                  <a:lnTo>
                    <a:pt x="185" y="5"/>
                  </a:lnTo>
                  <a:lnTo>
                    <a:pt x="197" y="2"/>
                  </a:lnTo>
                  <a:lnTo>
                    <a:pt x="207" y="0"/>
                  </a:lnTo>
                  <a:lnTo>
                    <a:pt x="214" y="0"/>
                  </a:lnTo>
                  <a:lnTo>
                    <a:pt x="219" y="0"/>
                  </a:lnTo>
                  <a:lnTo>
                    <a:pt x="237" y="22"/>
                  </a:lnTo>
                  <a:lnTo>
                    <a:pt x="248" y="46"/>
                  </a:lnTo>
                  <a:lnTo>
                    <a:pt x="254" y="69"/>
                  </a:lnTo>
                  <a:lnTo>
                    <a:pt x="256" y="93"/>
                  </a:lnTo>
                  <a:lnTo>
                    <a:pt x="254" y="117"/>
                  </a:lnTo>
                  <a:lnTo>
                    <a:pt x="251" y="140"/>
                  </a:lnTo>
                  <a:lnTo>
                    <a:pt x="248" y="162"/>
                  </a:lnTo>
                  <a:lnTo>
                    <a:pt x="245" y="183"/>
                  </a:lnTo>
                  <a:lnTo>
                    <a:pt x="244" y="202"/>
                  </a:lnTo>
                  <a:lnTo>
                    <a:pt x="248" y="219"/>
                  </a:lnTo>
                  <a:lnTo>
                    <a:pt x="253" y="228"/>
                  </a:lnTo>
                  <a:lnTo>
                    <a:pt x="261" y="236"/>
                  </a:lnTo>
                  <a:lnTo>
                    <a:pt x="274" y="247"/>
                  </a:lnTo>
                  <a:lnTo>
                    <a:pt x="289" y="259"/>
                  </a:lnTo>
                  <a:lnTo>
                    <a:pt x="306" y="272"/>
                  </a:lnTo>
                  <a:lnTo>
                    <a:pt x="324" y="286"/>
                  </a:lnTo>
                  <a:lnTo>
                    <a:pt x="343" y="300"/>
                  </a:lnTo>
                  <a:lnTo>
                    <a:pt x="362" y="313"/>
                  </a:lnTo>
                  <a:lnTo>
                    <a:pt x="381" y="328"/>
                  </a:lnTo>
                  <a:lnTo>
                    <a:pt x="397" y="341"/>
                  </a:lnTo>
                  <a:lnTo>
                    <a:pt x="397" y="34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6" name="Freeform 41"/>
            <p:cNvSpPr>
              <a:spLocks/>
            </p:cNvSpPr>
            <p:nvPr/>
          </p:nvSpPr>
          <p:spPr bwMode="gray">
            <a:xfrm>
              <a:off x="4298" y="1768"/>
              <a:ext cx="406" cy="416"/>
            </a:xfrm>
            <a:custGeom>
              <a:avLst/>
              <a:gdLst>
                <a:gd name="T0" fmla="*/ 403 w 406"/>
                <a:gd name="T1" fmla="*/ 354 h 416"/>
                <a:gd name="T2" fmla="*/ 403 w 406"/>
                <a:gd name="T3" fmla="*/ 378 h 416"/>
                <a:gd name="T4" fmla="*/ 392 w 406"/>
                <a:gd name="T5" fmla="*/ 398 h 416"/>
                <a:gd name="T6" fmla="*/ 373 w 406"/>
                <a:gd name="T7" fmla="*/ 411 h 416"/>
                <a:gd name="T8" fmla="*/ 351 w 406"/>
                <a:gd name="T9" fmla="*/ 415 h 416"/>
                <a:gd name="T10" fmla="*/ 326 w 406"/>
                <a:gd name="T11" fmla="*/ 394 h 416"/>
                <a:gd name="T12" fmla="*/ 299 w 406"/>
                <a:gd name="T13" fmla="*/ 354 h 416"/>
                <a:gd name="T14" fmla="*/ 272 w 406"/>
                <a:gd name="T15" fmla="*/ 312 h 416"/>
                <a:gd name="T16" fmla="*/ 248 w 406"/>
                <a:gd name="T17" fmla="*/ 275 h 416"/>
                <a:gd name="T18" fmla="*/ 227 w 406"/>
                <a:gd name="T19" fmla="*/ 251 h 416"/>
                <a:gd name="T20" fmla="*/ 202 w 406"/>
                <a:gd name="T21" fmla="*/ 241 h 416"/>
                <a:gd name="T22" fmla="*/ 162 w 406"/>
                <a:gd name="T23" fmla="*/ 241 h 416"/>
                <a:gd name="T24" fmla="*/ 115 w 406"/>
                <a:gd name="T25" fmla="*/ 244 h 416"/>
                <a:gd name="T26" fmla="*/ 68 w 406"/>
                <a:gd name="T27" fmla="*/ 241 h 416"/>
                <a:gd name="T28" fmla="*/ 21 w 406"/>
                <a:gd name="T29" fmla="*/ 221 h 416"/>
                <a:gd name="T30" fmla="*/ 0 w 406"/>
                <a:gd name="T31" fmla="*/ 196 h 416"/>
                <a:gd name="T32" fmla="*/ 3 w 406"/>
                <a:gd name="T33" fmla="*/ 179 h 416"/>
                <a:gd name="T34" fmla="*/ 11 w 406"/>
                <a:gd name="T35" fmla="*/ 156 h 416"/>
                <a:gd name="T36" fmla="*/ 21 w 406"/>
                <a:gd name="T37" fmla="*/ 134 h 416"/>
                <a:gd name="T38" fmla="*/ 27 w 406"/>
                <a:gd name="T39" fmla="*/ 120 h 416"/>
                <a:gd name="T40" fmla="*/ 97 w 406"/>
                <a:gd name="T41" fmla="*/ 89 h 416"/>
                <a:gd name="T42" fmla="*/ 135 w 406"/>
                <a:gd name="T43" fmla="*/ 21 h 416"/>
                <a:gd name="T44" fmla="*/ 150 w 406"/>
                <a:gd name="T45" fmla="*/ 16 h 416"/>
                <a:gd name="T46" fmla="*/ 173 w 406"/>
                <a:gd name="T47" fmla="*/ 8 h 416"/>
                <a:gd name="T48" fmla="*/ 197 w 406"/>
                <a:gd name="T49" fmla="*/ 2 h 416"/>
                <a:gd name="T50" fmla="*/ 214 w 406"/>
                <a:gd name="T51" fmla="*/ 0 h 416"/>
                <a:gd name="T52" fmla="*/ 237 w 406"/>
                <a:gd name="T53" fmla="*/ 22 h 416"/>
                <a:gd name="T54" fmla="*/ 254 w 406"/>
                <a:gd name="T55" fmla="*/ 69 h 416"/>
                <a:gd name="T56" fmla="*/ 254 w 406"/>
                <a:gd name="T57" fmla="*/ 117 h 416"/>
                <a:gd name="T58" fmla="*/ 248 w 406"/>
                <a:gd name="T59" fmla="*/ 162 h 416"/>
                <a:gd name="T60" fmla="*/ 244 w 406"/>
                <a:gd name="T61" fmla="*/ 202 h 416"/>
                <a:gd name="T62" fmla="*/ 253 w 406"/>
                <a:gd name="T63" fmla="*/ 228 h 416"/>
                <a:gd name="T64" fmla="*/ 274 w 406"/>
                <a:gd name="T65" fmla="*/ 247 h 416"/>
                <a:gd name="T66" fmla="*/ 306 w 406"/>
                <a:gd name="T67" fmla="*/ 272 h 416"/>
                <a:gd name="T68" fmla="*/ 343 w 406"/>
                <a:gd name="T69" fmla="*/ 300 h 416"/>
                <a:gd name="T70" fmla="*/ 381 w 406"/>
                <a:gd name="T71" fmla="*/ 328 h 4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06" h="416">
                  <a:moveTo>
                    <a:pt x="397" y="340"/>
                  </a:moveTo>
                  <a:lnTo>
                    <a:pt x="403" y="354"/>
                  </a:lnTo>
                  <a:lnTo>
                    <a:pt x="405" y="366"/>
                  </a:lnTo>
                  <a:lnTo>
                    <a:pt x="403" y="378"/>
                  </a:lnTo>
                  <a:lnTo>
                    <a:pt x="398" y="389"/>
                  </a:lnTo>
                  <a:lnTo>
                    <a:pt x="392" y="398"/>
                  </a:lnTo>
                  <a:lnTo>
                    <a:pt x="383" y="406"/>
                  </a:lnTo>
                  <a:lnTo>
                    <a:pt x="373" y="411"/>
                  </a:lnTo>
                  <a:lnTo>
                    <a:pt x="362" y="414"/>
                  </a:lnTo>
                  <a:lnTo>
                    <a:pt x="351" y="415"/>
                  </a:lnTo>
                  <a:lnTo>
                    <a:pt x="339" y="411"/>
                  </a:lnTo>
                  <a:lnTo>
                    <a:pt x="326" y="394"/>
                  </a:lnTo>
                  <a:lnTo>
                    <a:pt x="313" y="374"/>
                  </a:lnTo>
                  <a:lnTo>
                    <a:pt x="299" y="354"/>
                  </a:lnTo>
                  <a:lnTo>
                    <a:pt x="286" y="332"/>
                  </a:lnTo>
                  <a:lnTo>
                    <a:pt x="272" y="312"/>
                  </a:lnTo>
                  <a:lnTo>
                    <a:pt x="259" y="293"/>
                  </a:lnTo>
                  <a:lnTo>
                    <a:pt x="248" y="275"/>
                  </a:lnTo>
                  <a:lnTo>
                    <a:pt x="237" y="261"/>
                  </a:lnTo>
                  <a:lnTo>
                    <a:pt x="227" y="251"/>
                  </a:lnTo>
                  <a:lnTo>
                    <a:pt x="219" y="246"/>
                  </a:lnTo>
                  <a:lnTo>
                    <a:pt x="202" y="241"/>
                  </a:lnTo>
                  <a:lnTo>
                    <a:pt x="182" y="239"/>
                  </a:lnTo>
                  <a:lnTo>
                    <a:pt x="162" y="241"/>
                  </a:lnTo>
                  <a:lnTo>
                    <a:pt x="139" y="242"/>
                  </a:lnTo>
                  <a:lnTo>
                    <a:pt x="115" y="244"/>
                  </a:lnTo>
                  <a:lnTo>
                    <a:pt x="91" y="244"/>
                  </a:lnTo>
                  <a:lnTo>
                    <a:pt x="68" y="241"/>
                  </a:lnTo>
                  <a:lnTo>
                    <a:pt x="44" y="234"/>
                  </a:lnTo>
                  <a:lnTo>
                    <a:pt x="21" y="221"/>
                  </a:lnTo>
                  <a:lnTo>
                    <a:pt x="1" y="201"/>
                  </a:lnTo>
                  <a:lnTo>
                    <a:pt x="0" y="196"/>
                  </a:lnTo>
                  <a:lnTo>
                    <a:pt x="1" y="189"/>
                  </a:lnTo>
                  <a:lnTo>
                    <a:pt x="3" y="179"/>
                  </a:lnTo>
                  <a:lnTo>
                    <a:pt x="7" y="168"/>
                  </a:lnTo>
                  <a:lnTo>
                    <a:pt x="11" y="156"/>
                  </a:lnTo>
                  <a:lnTo>
                    <a:pt x="16" y="145"/>
                  </a:lnTo>
                  <a:lnTo>
                    <a:pt x="21" y="134"/>
                  </a:lnTo>
                  <a:lnTo>
                    <a:pt x="25" y="126"/>
                  </a:lnTo>
                  <a:lnTo>
                    <a:pt x="27" y="120"/>
                  </a:lnTo>
                  <a:lnTo>
                    <a:pt x="28" y="118"/>
                  </a:lnTo>
                  <a:lnTo>
                    <a:pt x="97" y="89"/>
                  </a:lnTo>
                  <a:lnTo>
                    <a:pt x="133" y="22"/>
                  </a:lnTo>
                  <a:lnTo>
                    <a:pt x="135" y="21"/>
                  </a:lnTo>
                  <a:lnTo>
                    <a:pt x="141" y="19"/>
                  </a:lnTo>
                  <a:lnTo>
                    <a:pt x="150" y="16"/>
                  </a:lnTo>
                  <a:lnTo>
                    <a:pt x="161" y="12"/>
                  </a:lnTo>
                  <a:lnTo>
                    <a:pt x="173" y="8"/>
                  </a:lnTo>
                  <a:lnTo>
                    <a:pt x="185" y="5"/>
                  </a:lnTo>
                  <a:lnTo>
                    <a:pt x="197" y="2"/>
                  </a:lnTo>
                  <a:lnTo>
                    <a:pt x="207" y="0"/>
                  </a:lnTo>
                  <a:lnTo>
                    <a:pt x="214" y="0"/>
                  </a:lnTo>
                  <a:lnTo>
                    <a:pt x="219" y="0"/>
                  </a:lnTo>
                  <a:lnTo>
                    <a:pt x="237" y="22"/>
                  </a:lnTo>
                  <a:lnTo>
                    <a:pt x="248" y="46"/>
                  </a:lnTo>
                  <a:lnTo>
                    <a:pt x="254" y="69"/>
                  </a:lnTo>
                  <a:lnTo>
                    <a:pt x="256" y="93"/>
                  </a:lnTo>
                  <a:lnTo>
                    <a:pt x="254" y="117"/>
                  </a:lnTo>
                  <a:lnTo>
                    <a:pt x="251" y="140"/>
                  </a:lnTo>
                  <a:lnTo>
                    <a:pt x="248" y="162"/>
                  </a:lnTo>
                  <a:lnTo>
                    <a:pt x="245" y="183"/>
                  </a:lnTo>
                  <a:lnTo>
                    <a:pt x="244" y="202"/>
                  </a:lnTo>
                  <a:lnTo>
                    <a:pt x="248" y="219"/>
                  </a:lnTo>
                  <a:lnTo>
                    <a:pt x="253" y="228"/>
                  </a:lnTo>
                  <a:lnTo>
                    <a:pt x="261" y="236"/>
                  </a:lnTo>
                  <a:lnTo>
                    <a:pt x="274" y="247"/>
                  </a:lnTo>
                  <a:lnTo>
                    <a:pt x="289" y="259"/>
                  </a:lnTo>
                  <a:lnTo>
                    <a:pt x="306" y="272"/>
                  </a:lnTo>
                  <a:lnTo>
                    <a:pt x="324" y="286"/>
                  </a:lnTo>
                  <a:lnTo>
                    <a:pt x="343" y="300"/>
                  </a:lnTo>
                  <a:lnTo>
                    <a:pt x="362" y="313"/>
                  </a:lnTo>
                  <a:lnTo>
                    <a:pt x="381" y="328"/>
                  </a:lnTo>
                  <a:lnTo>
                    <a:pt x="397" y="34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7" name="Freeform 42"/>
            <p:cNvSpPr>
              <a:spLocks/>
            </p:cNvSpPr>
            <p:nvPr/>
          </p:nvSpPr>
          <p:spPr bwMode="gray">
            <a:xfrm>
              <a:off x="4637" y="2108"/>
              <a:ext cx="104" cy="112"/>
            </a:xfrm>
            <a:custGeom>
              <a:avLst/>
              <a:gdLst>
                <a:gd name="T0" fmla="*/ 59 w 104"/>
                <a:gd name="T1" fmla="*/ 0 h 112"/>
                <a:gd name="T2" fmla="*/ 64 w 104"/>
                <a:gd name="T3" fmla="*/ 13 h 112"/>
                <a:gd name="T4" fmla="*/ 66 w 104"/>
                <a:gd name="T5" fmla="*/ 26 h 112"/>
                <a:gd name="T6" fmla="*/ 65 w 104"/>
                <a:gd name="T7" fmla="*/ 38 h 112"/>
                <a:gd name="T8" fmla="*/ 60 w 104"/>
                <a:gd name="T9" fmla="*/ 49 h 112"/>
                <a:gd name="T10" fmla="*/ 54 w 104"/>
                <a:gd name="T11" fmla="*/ 58 h 112"/>
                <a:gd name="T12" fmla="*/ 45 w 104"/>
                <a:gd name="T13" fmla="*/ 66 h 112"/>
                <a:gd name="T14" fmla="*/ 34 w 104"/>
                <a:gd name="T15" fmla="*/ 71 h 112"/>
                <a:gd name="T16" fmla="*/ 23 w 104"/>
                <a:gd name="T17" fmla="*/ 74 h 112"/>
                <a:gd name="T18" fmla="*/ 12 w 104"/>
                <a:gd name="T19" fmla="*/ 74 h 112"/>
                <a:gd name="T20" fmla="*/ 0 w 104"/>
                <a:gd name="T21" fmla="*/ 71 h 112"/>
                <a:gd name="T22" fmla="*/ 3 w 104"/>
                <a:gd name="T23" fmla="*/ 75 h 112"/>
                <a:gd name="T24" fmla="*/ 7 w 104"/>
                <a:gd name="T25" fmla="*/ 79 h 112"/>
                <a:gd name="T26" fmla="*/ 10 w 104"/>
                <a:gd name="T27" fmla="*/ 83 h 112"/>
                <a:gd name="T28" fmla="*/ 13 w 104"/>
                <a:gd name="T29" fmla="*/ 87 h 112"/>
                <a:gd name="T30" fmla="*/ 17 w 104"/>
                <a:gd name="T31" fmla="*/ 91 h 112"/>
                <a:gd name="T32" fmla="*/ 20 w 104"/>
                <a:gd name="T33" fmla="*/ 93 h 112"/>
                <a:gd name="T34" fmla="*/ 23 w 104"/>
                <a:gd name="T35" fmla="*/ 96 h 112"/>
                <a:gd name="T36" fmla="*/ 26 w 104"/>
                <a:gd name="T37" fmla="*/ 98 h 112"/>
                <a:gd name="T38" fmla="*/ 29 w 104"/>
                <a:gd name="T39" fmla="*/ 101 h 112"/>
                <a:gd name="T40" fmla="*/ 32 w 104"/>
                <a:gd name="T41" fmla="*/ 102 h 112"/>
                <a:gd name="T42" fmla="*/ 37 w 104"/>
                <a:gd name="T43" fmla="*/ 104 h 112"/>
                <a:gd name="T44" fmla="*/ 42 w 104"/>
                <a:gd name="T45" fmla="*/ 106 h 112"/>
                <a:gd name="T46" fmla="*/ 47 w 104"/>
                <a:gd name="T47" fmla="*/ 108 h 112"/>
                <a:gd name="T48" fmla="*/ 52 w 104"/>
                <a:gd name="T49" fmla="*/ 109 h 112"/>
                <a:gd name="T50" fmla="*/ 57 w 104"/>
                <a:gd name="T51" fmla="*/ 111 h 112"/>
                <a:gd name="T52" fmla="*/ 62 w 104"/>
                <a:gd name="T53" fmla="*/ 111 h 112"/>
                <a:gd name="T54" fmla="*/ 68 w 104"/>
                <a:gd name="T55" fmla="*/ 109 h 112"/>
                <a:gd name="T56" fmla="*/ 73 w 104"/>
                <a:gd name="T57" fmla="*/ 107 h 112"/>
                <a:gd name="T58" fmla="*/ 80 w 104"/>
                <a:gd name="T59" fmla="*/ 104 h 112"/>
                <a:gd name="T60" fmla="*/ 85 w 104"/>
                <a:gd name="T61" fmla="*/ 100 h 112"/>
                <a:gd name="T62" fmla="*/ 91 w 104"/>
                <a:gd name="T63" fmla="*/ 94 h 112"/>
                <a:gd name="T64" fmla="*/ 95 w 104"/>
                <a:gd name="T65" fmla="*/ 89 h 112"/>
                <a:gd name="T66" fmla="*/ 99 w 104"/>
                <a:gd name="T67" fmla="*/ 83 h 112"/>
                <a:gd name="T68" fmla="*/ 101 w 104"/>
                <a:gd name="T69" fmla="*/ 77 h 112"/>
                <a:gd name="T70" fmla="*/ 102 w 104"/>
                <a:gd name="T71" fmla="*/ 71 h 112"/>
                <a:gd name="T72" fmla="*/ 103 w 104"/>
                <a:gd name="T73" fmla="*/ 66 h 112"/>
                <a:gd name="T74" fmla="*/ 102 w 104"/>
                <a:gd name="T75" fmla="*/ 59 h 112"/>
                <a:gd name="T76" fmla="*/ 101 w 104"/>
                <a:gd name="T77" fmla="*/ 54 h 112"/>
                <a:gd name="T78" fmla="*/ 100 w 104"/>
                <a:gd name="T79" fmla="*/ 48 h 112"/>
                <a:gd name="T80" fmla="*/ 97 w 104"/>
                <a:gd name="T81" fmla="*/ 42 h 112"/>
                <a:gd name="T82" fmla="*/ 96 w 104"/>
                <a:gd name="T83" fmla="*/ 39 h 112"/>
                <a:gd name="T84" fmla="*/ 94 w 104"/>
                <a:gd name="T85" fmla="*/ 35 h 112"/>
                <a:gd name="T86" fmla="*/ 91 w 104"/>
                <a:gd name="T87" fmla="*/ 31 h 112"/>
                <a:gd name="T88" fmla="*/ 88 w 104"/>
                <a:gd name="T89" fmla="*/ 27 h 112"/>
                <a:gd name="T90" fmla="*/ 85 w 104"/>
                <a:gd name="T91" fmla="*/ 23 h 112"/>
                <a:gd name="T92" fmla="*/ 80 w 104"/>
                <a:gd name="T93" fmla="*/ 19 h 112"/>
                <a:gd name="T94" fmla="*/ 75 w 104"/>
                <a:gd name="T95" fmla="*/ 14 h 112"/>
                <a:gd name="T96" fmla="*/ 70 w 104"/>
                <a:gd name="T97" fmla="*/ 9 h 112"/>
                <a:gd name="T98" fmla="*/ 65 w 104"/>
                <a:gd name="T99" fmla="*/ 5 h 112"/>
                <a:gd name="T100" fmla="*/ 59 w 104"/>
                <a:gd name="T101" fmla="*/ 0 h 1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4" h="112">
                  <a:moveTo>
                    <a:pt x="59" y="0"/>
                  </a:moveTo>
                  <a:lnTo>
                    <a:pt x="64" y="13"/>
                  </a:lnTo>
                  <a:lnTo>
                    <a:pt x="66" y="26"/>
                  </a:lnTo>
                  <a:lnTo>
                    <a:pt x="65" y="38"/>
                  </a:lnTo>
                  <a:lnTo>
                    <a:pt x="60" y="49"/>
                  </a:lnTo>
                  <a:lnTo>
                    <a:pt x="54" y="58"/>
                  </a:lnTo>
                  <a:lnTo>
                    <a:pt x="45" y="66"/>
                  </a:lnTo>
                  <a:lnTo>
                    <a:pt x="34" y="71"/>
                  </a:lnTo>
                  <a:lnTo>
                    <a:pt x="23" y="74"/>
                  </a:lnTo>
                  <a:lnTo>
                    <a:pt x="12" y="74"/>
                  </a:lnTo>
                  <a:lnTo>
                    <a:pt x="0" y="71"/>
                  </a:lnTo>
                  <a:lnTo>
                    <a:pt x="3" y="75"/>
                  </a:lnTo>
                  <a:lnTo>
                    <a:pt x="7" y="79"/>
                  </a:lnTo>
                  <a:lnTo>
                    <a:pt x="10" y="83"/>
                  </a:lnTo>
                  <a:lnTo>
                    <a:pt x="13" y="87"/>
                  </a:lnTo>
                  <a:lnTo>
                    <a:pt x="17" y="91"/>
                  </a:lnTo>
                  <a:lnTo>
                    <a:pt x="20" y="93"/>
                  </a:lnTo>
                  <a:lnTo>
                    <a:pt x="23" y="96"/>
                  </a:lnTo>
                  <a:lnTo>
                    <a:pt x="26" y="98"/>
                  </a:lnTo>
                  <a:lnTo>
                    <a:pt x="29" y="101"/>
                  </a:lnTo>
                  <a:lnTo>
                    <a:pt x="32" y="102"/>
                  </a:lnTo>
                  <a:lnTo>
                    <a:pt x="37" y="104"/>
                  </a:lnTo>
                  <a:lnTo>
                    <a:pt x="42" y="106"/>
                  </a:lnTo>
                  <a:lnTo>
                    <a:pt x="47" y="108"/>
                  </a:lnTo>
                  <a:lnTo>
                    <a:pt x="52" y="109"/>
                  </a:lnTo>
                  <a:lnTo>
                    <a:pt x="57" y="111"/>
                  </a:lnTo>
                  <a:lnTo>
                    <a:pt x="62" y="111"/>
                  </a:lnTo>
                  <a:lnTo>
                    <a:pt x="68" y="109"/>
                  </a:lnTo>
                  <a:lnTo>
                    <a:pt x="73" y="107"/>
                  </a:lnTo>
                  <a:lnTo>
                    <a:pt x="80" y="104"/>
                  </a:lnTo>
                  <a:lnTo>
                    <a:pt x="85" y="100"/>
                  </a:lnTo>
                  <a:lnTo>
                    <a:pt x="91" y="94"/>
                  </a:lnTo>
                  <a:lnTo>
                    <a:pt x="95" y="89"/>
                  </a:lnTo>
                  <a:lnTo>
                    <a:pt x="99" y="83"/>
                  </a:lnTo>
                  <a:lnTo>
                    <a:pt x="101" y="77"/>
                  </a:lnTo>
                  <a:lnTo>
                    <a:pt x="102" y="71"/>
                  </a:lnTo>
                  <a:lnTo>
                    <a:pt x="103" y="66"/>
                  </a:lnTo>
                  <a:lnTo>
                    <a:pt x="102" y="59"/>
                  </a:lnTo>
                  <a:lnTo>
                    <a:pt x="101" y="54"/>
                  </a:lnTo>
                  <a:lnTo>
                    <a:pt x="100" y="48"/>
                  </a:lnTo>
                  <a:lnTo>
                    <a:pt x="97" y="42"/>
                  </a:lnTo>
                  <a:lnTo>
                    <a:pt x="96" y="39"/>
                  </a:lnTo>
                  <a:lnTo>
                    <a:pt x="94" y="35"/>
                  </a:lnTo>
                  <a:lnTo>
                    <a:pt x="91" y="31"/>
                  </a:lnTo>
                  <a:lnTo>
                    <a:pt x="88" y="27"/>
                  </a:lnTo>
                  <a:lnTo>
                    <a:pt x="85" y="23"/>
                  </a:lnTo>
                  <a:lnTo>
                    <a:pt x="80" y="19"/>
                  </a:lnTo>
                  <a:lnTo>
                    <a:pt x="75" y="14"/>
                  </a:lnTo>
                  <a:lnTo>
                    <a:pt x="70" y="9"/>
                  </a:lnTo>
                  <a:lnTo>
                    <a:pt x="65" y="5"/>
                  </a:lnTo>
                  <a:lnTo>
                    <a:pt x="59"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8" name="Freeform 43"/>
            <p:cNvSpPr>
              <a:spLocks/>
            </p:cNvSpPr>
            <p:nvPr/>
          </p:nvSpPr>
          <p:spPr bwMode="gray">
            <a:xfrm>
              <a:off x="4637" y="2108"/>
              <a:ext cx="104" cy="112"/>
            </a:xfrm>
            <a:custGeom>
              <a:avLst/>
              <a:gdLst>
                <a:gd name="T0" fmla="*/ 59 w 104"/>
                <a:gd name="T1" fmla="*/ 0 h 112"/>
                <a:gd name="T2" fmla="*/ 64 w 104"/>
                <a:gd name="T3" fmla="*/ 13 h 112"/>
                <a:gd name="T4" fmla="*/ 66 w 104"/>
                <a:gd name="T5" fmla="*/ 26 h 112"/>
                <a:gd name="T6" fmla="*/ 65 w 104"/>
                <a:gd name="T7" fmla="*/ 38 h 112"/>
                <a:gd name="T8" fmla="*/ 60 w 104"/>
                <a:gd name="T9" fmla="*/ 49 h 112"/>
                <a:gd name="T10" fmla="*/ 54 w 104"/>
                <a:gd name="T11" fmla="*/ 58 h 112"/>
                <a:gd name="T12" fmla="*/ 45 w 104"/>
                <a:gd name="T13" fmla="*/ 66 h 112"/>
                <a:gd name="T14" fmla="*/ 34 w 104"/>
                <a:gd name="T15" fmla="*/ 71 h 112"/>
                <a:gd name="T16" fmla="*/ 23 w 104"/>
                <a:gd name="T17" fmla="*/ 74 h 112"/>
                <a:gd name="T18" fmla="*/ 12 w 104"/>
                <a:gd name="T19" fmla="*/ 74 h 112"/>
                <a:gd name="T20" fmla="*/ 0 w 104"/>
                <a:gd name="T21" fmla="*/ 71 h 112"/>
                <a:gd name="T22" fmla="*/ 3 w 104"/>
                <a:gd name="T23" fmla="*/ 75 h 112"/>
                <a:gd name="T24" fmla="*/ 7 w 104"/>
                <a:gd name="T25" fmla="*/ 79 h 112"/>
                <a:gd name="T26" fmla="*/ 10 w 104"/>
                <a:gd name="T27" fmla="*/ 83 h 112"/>
                <a:gd name="T28" fmla="*/ 13 w 104"/>
                <a:gd name="T29" fmla="*/ 87 h 112"/>
                <a:gd name="T30" fmla="*/ 17 w 104"/>
                <a:gd name="T31" fmla="*/ 91 h 112"/>
                <a:gd name="T32" fmla="*/ 20 w 104"/>
                <a:gd name="T33" fmla="*/ 93 h 112"/>
                <a:gd name="T34" fmla="*/ 23 w 104"/>
                <a:gd name="T35" fmla="*/ 96 h 112"/>
                <a:gd name="T36" fmla="*/ 26 w 104"/>
                <a:gd name="T37" fmla="*/ 98 h 112"/>
                <a:gd name="T38" fmla="*/ 29 w 104"/>
                <a:gd name="T39" fmla="*/ 101 h 112"/>
                <a:gd name="T40" fmla="*/ 32 w 104"/>
                <a:gd name="T41" fmla="*/ 102 h 112"/>
                <a:gd name="T42" fmla="*/ 37 w 104"/>
                <a:gd name="T43" fmla="*/ 104 h 112"/>
                <a:gd name="T44" fmla="*/ 42 w 104"/>
                <a:gd name="T45" fmla="*/ 106 h 112"/>
                <a:gd name="T46" fmla="*/ 47 w 104"/>
                <a:gd name="T47" fmla="*/ 108 h 112"/>
                <a:gd name="T48" fmla="*/ 52 w 104"/>
                <a:gd name="T49" fmla="*/ 109 h 112"/>
                <a:gd name="T50" fmla="*/ 57 w 104"/>
                <a:gd name="T51" fmla="*/ 111 h 112"/>
                <a:gd name="T52" fmla="*/ 62 w 104"/>
                <a:gd name="T53" fmla="*/ 111 h 112"/>
                <a:gd name="T54" fmla="*/ 68 w 104"/>
                <a:gd name="T55" fmla="*/ 109 h 112"/>
                <a:gd name="T56" fmla="*/ 73 w 104"/>
                <a:gd name="T57" fmla="*/ 107 h 112"/>
                <a:gd name="T58" fmla="*/ 80 w 104"/>
                <a:gd name="T59" fmla="*/ 104 h 112"/>
                <a:gd name="T60" fmla="*/ 85 w 104"/>
                <a:gd name="T61" fmla="*/ 100 h 112"/>
                <a:gd name="T62" fmla="*/ 91 w 104"/>
                <a:gd name="T63" fmla="*/ 94 h 112"/>
                <a:gd name="T64" fmla="*/ 95 w 104"/>
                <a:gd name="T65" fmla="*/ 89 h 112"/>
                <a:gd name="T66" fmla="*/ 99 w 104"/>
                <a:gd name="T67" fmla="*/ 83 h 112"/>
                <a:gd name="T68" fmla="*/ 101 w 104"/>
                <a:gd name="T69" fmla="*/ 77 h 112"/>
                <a:gd name="T70" fmla="*/ 102 w 104"/>
                <a:gd name="T71" fmla="*/ 71 h 112"/>
                <a:gd name="T72" fmla="*/ 103 w 104"/>
                <a:gd name="T73" fmla="*/ 66 h 112"/>
                <a:gd name="T74" fmla="*/ 102 w 104"/>
                <a:gd name="T75" fmla="*/ 59 h 112"/>
                <a:gd name="T76" fmla="*/ 101 w 104"/>
                <a:gd name="T77" fmla="*/ 54 h 112"/>
                <a:gd name="T78" fmla="*/ 100 w 104"/>
                <a:gd name="T79" fmla="*/ 48 h 112"/>
                <a:gd name="T80" fmla="*/ 97 w 104"/>
                <a:gd name="T81" fmla="*/ 42 h 112"/>
                <a:gd name="T82" fmla="*/ 96 w 104"/>
                <a:gd name="T83" fmla="*/ 39 h 112"/>
                <a:gd name="T84" fmla="*/ 94 w 104"/>
                <a:gd name="T85" fmla="*/ 35 h 112"/>
                <a:gd name="T86" fmla="*/ 91 w 104"/>
                <a:gd name="T87" fmla="*/ 31 h 112"/>
                <a:gd name="T88" fmla="*/ 88 w 104"/>
                <a:gd name="T89" fmla="*/ 27 h 112"/>
                <a:gd name="T90" fmla="*/ 85 w 104"/>
                <a:gd name="T91" fmla="*/ 23 h 112"/>
                <a:gd name="T92" fmla="*/ 80 w 104"/>
                <a:gd name="T93" fmla="*/ 19 h 112"/>
                <a:gd name="T94" fmla="*/ 75 w 104"/>
                <a:gd name="T95" fmla="*/ 14 h 112"/>
                <a:gd name="T96" fmla="*/ 70 w 104"/>
                <a:gd name="T97" fmla="*/ 9 h 112"/>
                <a:gd name="T98" fmla="*/ 65 w 104"/>
                <a:gd name="T99" fmla="*/ 5 h 112"/>
                <a:gd name="T100" fmla="*/ 59 w 104"/>
                <a:gd name="T101" fmla="*/ 0 h 1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4" h="112">
                  <a:moveTo>
                    <a:pt x="59" y="0"/>
                  </a:moveTo>
                  <a:lnTo>
                    <a:pt x="64" y="13"/>
                  </a:lnTo>
                  <a:lnTo>
                    <a:pt x="66" y="26"/>
                  </a:lnTo>
                  <a:lnTo>
                    <a:pt x="65" y="38"/>
                  </a:lnTo>
                  <a:lnTo>
                    <a:pt x="60" y="49"/>
                  </a:lnTo>
                  <a:lnTo>
                    <a:pt x="54" y="58"/>
                  </a:lnTo>
                  <a:lnTo>
                    <a:pt x="45" y="66"/>
                  </a:lnTo>
                  <a:lnTo>
                    <a:pt x="34" y="71"/>
                  </a:lnTo>
                  <a:lnTo>
                    <a:pt x="23" y="74"/>
                  </a:lnTo>
                  <a:lnTo>
                    <a:pt x="12" y="74"/>
                  </a:lnTo>
                  <a:lnTo>
                    <a:pt x="0" y="71"/>
                  </a:lnTo>
                  <a:lnTo>
                    <a:pt x="3" y="75"/>
                  </a:lnTo>
                  <a:lnTo>
                    <a:pt x="7" y="79"/>
                  </a:lnTo>
                  <a:lnTo>
                    <a:pt x="10" y="83"/>
                  </a:lnTo>
                  <a:lnTo>
                    <a:pt x="13" y="87"/>
                  </a:lnTo>
                  <a:lnTo>
                    <a:pt x="17" y="91"/>
                  </a:lnTo>
                  <a:lnTo>
                    <a:pt x="20" y="93"/>
                  </a:lnTo>
                  <a:lnTo>
                    <a:pt x="23" y="96"/>
                  </a:lnTo>
                  <a:lnTo>
                    <a:pt x="26" y="98"/>
                  </a:lnTo>
                  <a:lnTo>
                    <a:pt x="29" y="101"/>
                  </a:lnTo>
                  <a:lnTo>
                    <a:pt x="32" y="102"/>
                  </a:lnTo>
                  <a:lnTo>
                    <a:pt x="37" y="104"/>
                  </a:lnTo>
                  <a:lnTo>
                    <a:pt x="42" y="106"/>
                  </a:lnTo>
                  <a:lnTo>
                    <a:pt x="47" y="108"/>
                  </a:lnTo>
                  <a:lnTo>
                    <a:pt x="52" y="109"/>
                  </a:lnTo>
                  <a:lnTo>
                    <a:pt x="57" y="111"/>
                  </a:lnTo>
                  <a:lnTo>
                    <a:pt x="62" y="111"/>
                  </a:lnTo>
                  <a:lnTo>
                    <a:pt x="68" y="109"/>
                  </a:lnTo>
                  <a:lnTo>
                    <a:pt x="73" y="107"/>
                  </a:lnTo>
                  <a:lnTo>
                    <a:pt x="80" y="104"/>
                  </a:lnTo>
                  <a:lnTo>
                    <a:pt x="85" y="100"/>
                  </a:lnTo>
                  <a:lnTo>
                    <a:pt x="91" y="94"/>
                  </a:lnTo>
                  <a:lnTo>
                    <a:pt x="95" y="89"/>
                  </a:lnTo>
                  <a:lnTo>
                    <a:pt x="99" y="83"/>
                  </a:lnTo>
                  <a:lnTo>
                    <a:pt x="101" y="77"/>
                  </a:lnTo>
                  <a:lnTo>
                    <a:pt x="102" y="71"/>
                  </a:lnTo>
                  <a:lnTo>
                    <a:pt x="103" y="66"/>
                  </a:lnTo>
                  <a:lnTo>
                    <a:pt x="102" y="59"/>
                  </a:lnTo>
                  <a:lnTo>
                    <a:pt x="101" y="54"/>
                  </a:lnTo>
                  <a:lnTo>
                    <a:pt x="100" y="48"/>
                  </a:lnTo>
                  <a:lnTo>
                    <a:pt x="97" y="42"/>
                  </a:lnTo>
                  <a:lnTo>
                    <a:pt x="96" y="39"/>
                  </a:lnTo>
                  <a:lnTo>
                    <a:pt x="94" y="35"/>
                  </a:lnTo>
                  <a:lnTo>
                    <a:pt x="91" y="31"/>
                  </a:lnTo>
                  <a:lnTo>
                    <a:pt x="88" y="27"/>
                  </a:lnTo>
                  <a:lnTo>
                    <a:pt x="85" y="23"/>
                  </a:lnTo>
                  <a:lnTo>
                    <a:pt x="80" y="19"/>
                  </a:lnTo>
                  <a:lnTo>
                    <a:pt x="75" y="14"/>
                  </a:lnTo>
                  <a:lnTo>
                    <a:pt x="70" y="9"/>
                  </a:lnTo>
                  <a:lnTo>
                    <a:pt x="65" y="5"/>
                  </a:lnTo>
                  <a:lnTo>
                    <a:pt x="59"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9" name="Freeform 44"/>
            <p:cNvSpPr>
              <a:spLocks/>
            </p:cNvSpPr>
            <p:nvPr/>
          </p:nvSpPr>
          <p:spPr bwMode="gray">
            <a:xfrm>
              <a:off x="4648" y="2116"/>
              <a:ext cx="67" cy="75"/>
            </a:xfrm>
            <a:custGeom>
              <a:avLst/>
              <a:gdLst>
                <a:gd name="T0" fmla="*/ 57 w 67"/>
                <a:gd name="T1" fmla="*/ 0 h 75"/>
                <a:gd name="T2" fmla="*/ 63 w 67"/>
                <a:gd name="T3" fmla="*/ 13 h 75"/>
                <a:gd name="T4" fmla="*/ 66 w 67"/>
                <a:gd name="T5" fmla="*/ 26 h 75"/>
                <a:gd name="T6" fmla="*/ 63 w 67"/>
                <a:gd name="T7" fmla="*/ 38 h 75"/>
                <a:gd name="T8" fmla="*/ 59 w 67"/>
                <a:gd name="T9" fmla="*/ 49 h 75"/>
                <a:gd name="T10" fmla="*/ 52 w 67"/>
                <a:gd name="T11" fmla="*/ 58 h 75"/>
                <a:gd name="T12" fmla="*/ 44 w 67"/>
                <a:gd name="T13" fmla="*/ 66 h 75"/>
                <a:gd name="T14" fmla="*/ 34 w 67"/>
                <a:gd name="T15" fmla="*/ 71 h 75"/>
                <a:gd name="T16" fmla="*/ 23 w 67"/>
                <a:gd name="T17" fmla="*/ 74 h 75"/>
                <a:gd name="T18" fmla="*/ 11 w 67"/>
                <a:gd name="T19" fmla="*/ 74 h 75"/>
                <a:gd name="T20" fmla="*/ 0 w 67"/>
                <a:gd name="T21" fmla="*/ 71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75">
                  <a:moveTo>
                    <a:pt x="57" y="0"/>
                  </a:moveTo>
                  <a:lnTo>
                    <a:pt x="63" y="13"/>
                  </a:lnTo>
                  <a:lnTo>
                    <a:pt x="66" y="26"/>
                  </a:lnTo>
                  <a:lnTo>
                    <a:pt x="63" y="38"/>
                  </a:lnTo>
                  <a:lnTo>
                    <a:pt x="59" y="49"/>
                  </a:lnTo>
                  <a:lnTo>
                    <a:pt x="52" y="58"/>
                  </a:lnTo>
                  <a:lnTo>
                    <a:pt x="44" y="66"/>
                  </a:lnTo>
                  <a:lnTo>
                    <a:pt x="34" y="71"/>
                  </a:lnTo>
                  <a:lnTo>
                    <a:pt x="23" y="74"/>
                  </a:lnTo>
                  <a:lnTo>
                    <a:pt x="11" y="74"/>
                  </a:lnTo>
                  <a:lnTo>
                    <a:pt x="0" y="7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0" name="Freeform 45"/>
            <p:cNvSpPr>
              <a:spLocks/>
            </p:cNvSpPr>
            <p:nvPr/>
          </p:nvSpPr>
          <p:spPr bwMode="gray">
            <a:xfrm>
              <a:off x="4658" y="2128"/>
              <a:ext cx="67" cy="74"/>
            </a:xfrm>
            <a:custGeom>
              <a:avLst/>
              <a:gdLst>
                <a:gd name="T0" fmla="*/ 58 w 67"/>
                <a:gd name="T1" fmla="*/ 0 h 74"/>
                <a:gd name="T2" fmla="*/ 64 w 67"/>
                <a:gd name="T3" fmla="*/ 13 h 74"/>
                <a:gd name="T4" fmla="*/ 66 w 67"/>
                <a:gd name="T5" fmla="*/ 25 h 74"/>
                <a:gd name="T6" fmla="*/ 64 w 67"/>
                <a:gd name="T7" fmla="*/ 37 h 74"/>
                <a:gd name="T8" fmla="*/ 59 w 67"/>
                <a:gd name="T9" fmla="*/ 48 h 74"/>
                <a:gd name="T10" fmla="*/ 53 w 67"/>
                <a:gd name="T11" fmla="*/ 57 h 74"/>
                <a:gd name="T12" fmla="*/ 44 w 67"/>
                <a:gd name="T13" fmla="*/ 65 h 74"/>
                <a:gd name="T14" fmla="*/ 33 w 67"/>
                <a:gd name="T15" fmla="*/ 70 h 74"/>
                <a:gd name="T16" fmla="*/ 23 w 67"/>
                <a:gd name="T17" fmla="*/ 73 h 74"/>
                <a:gd name="T18" fmla="*/ 11 w 67"/>
                <a:gd name="T19" fmla="*/ 73 h 74"/>
                <a:gd name="T20" fmla="*/ 0 w 67"/>
                <a:gd name="T21" fmla="*/ 70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74">
                  <a:moveTo>
                    <a:pt x="58" y="0"/>
                  </a:moveTo>
                  <a:lnTo>
                    <a:pt x="64" y="13"/>
                  </a:lnTo>
                  <a:lnTo>
                    <a:pt x="66" y="25"/>
                  </a:lnTo>
                  <a:lnTo>
                    <a:pt x="64" y="37"/>
                  </a:lnTo>
                  <a:lnTo>
                    <a:pt x="59" y="48"/>
                  </a:lnTo>
                  <a:lnTo>
                    <a:pt x="53" y="57"/>
                  </a:lnTo>
                  <a:lnTo>
                    <a:pt x="44" y="65"/>
                  </a:lnTo>
                  <a:lnTo>
                    <a:pt x="33" y="70"/>
                  </a:lnTo>
                  <a:lnTo>
                    <a:pt x="23" y="73"/>
                  </a:lnTo>
                  <a:lnTo>
                    <a:pt x="11" y="73"/>
                  </a:lnTo>
                  <a:lnTo>
                    <a:pt x="0" y="7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1" name="Freeform 46"/>
            <p:cNvSpPr>
              <a:spLocks/>
            </p:cNvSpPr>
            <p:nvPr/>
          </p:nvSpPr>
          <p:spPr bwMode="gray">
            <a:xfrm>
              <a:off x="4669" y="2137"/>
              <a:ext cx="66" cy="75"/>
            </a:xfrm>
            <a:custGeom>
              <a:avLst/>
              <a:gdLst>
                <a:gd name="T0" fmla="*/ 57 w 66"/>
                <a:gd name="T1" fmla="*/ 0 h 75"/>
                <a:gd name="T2" fmla="*/ 63 w 66"/>
                <a:gd name="T3" fmla="*/ 13 h 75"/>
                <a:gd name="T4" fmla="*/ 65 w 66"/>
                <a:gd name="T5" fmla="*/ 26 h 75"/>
                <a:gd name="T6" fmla="*/ 63 w 66"/>
                <a:gd name="T7" fmla="*/ 38 h 75"/>
                <a:gd name="T8" fmla="*/ 59 w 66"/>
                <a:gd name="T9" fmla="*/ 48 h 75"/>
                <a:gd name="T10" fmla="*/ 52 w 66"/>
                <a:gd name="T11" fmla="*/ 58 h 75"/>
                <a:gd name="T12" fmla="*/ 43 w 66"/>
                <a:gd name="T13" fmla="*/ 65 h 75"/>
                <a:gd name="T14" fmla="*/ 34 w 66"/>
                <a:gd name="T15" fmla="*/ 71 h 75"/>
                <a:gd name="T16" fmla="*/ 23 w 66"/>
                <a:gd name="T17" fmla="*/ 74 h 75"/>
                <a:gd name="T18" fmla="*/ 11 w 66"/>
                <a:gd name="T19" fmla="*/ 74 h 75"/>
                <a:gd name="T20" fmla="*/ 0 w 66"/>
                <a:gd name="T21" fmla="*/ 71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 h="75">
                  <a:moveTo>
                    <a:pt x="57" y="0"/>
                  </a:moveTo>
                  <a:lnTo>
                    <a:pt x="63" y="13"/>
                  </a:lnTo>
                  <a:lnTo>
                    <a:pt x="65" y="26"/>
                  </a:lnTo>
                  <a:lnTo>
                    <a:pt x="63" y="38"/>
                  </a:lnTo>
                  <a:lnTo>
                    <a:pt x="59" y="48"/>
                  </a:lnTo>
                  <a:lnTo>
                    <a:pt x="52" y="58"/>
                  </a:lnTo>
                  <a:lnTo>
                    <a:pt x="43" y="65"/>
                  </a:lnTo>
                  <a:lnTo>
                    <a:pt x="34" y="71"/>
                  </a:lnTo>
                  <a:lnTo>
                    <a:pt x="23" y="74"/>
                  </a:lnTo>
                  <a:lnTo>
                    <a:pt x="11" y="74"/>
                  </a:lnTo>
                  <a:lnTo>
                    <a:pt x="0" y="7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2" name="Freeform 47"/>
            <p:cNvSpPr>
              <a:spLocks/>
            </p:cNvSpPr>
            <p:nvPr/>
          </p:nvSpPr>
          <p:spPr bwMode="gray">
            <a:xfrm>
              <a:off x="4299" y="1858"/>
              <a:ext cx="392" cy="326"/>
            </a:xfrm>
            <a:custGeom>
              <a:avLst/>
              <a:gdLst>
                <a:gd name="T0" fmla="*/ 390 w 392"/>
                <a:gd name="T1" fmla="*/ 311 h 326"/>
                <a:gd name="T2" fmla="*/ 386 w 392"/>
                <a:gd name="T3" fmla="*/ 314 h 326"/>
                <a:gd name="T4" fmla="*/ 382 w 392"/>
                <a:gd name="T5" fmla="*/ 318 h 326"/>
                <a:gd name="T6" fmla="*/ 377 w 392"/>
                <a:gd name="T7" fmla="*/ 320 h 326"/>
                <a:gd name="T8" fmla="*/ 372 w 392"/>
                <a:gd name="T9" fmla="*/ 322 h 326"/>
                <a:gd name="T10" fmla="*/ 367 w 392"/>
                <a:gd name="T11" fmla="*/ 324 h 326"/>
                <a:gd name="T12" fmla="*/ 362 w 392"/>
                <a:gd name="T13" fmla="*/ 325 h 326"/>
                <a:gd name="T14" fmla="*/ 356 w 392"/>
                <a:gd name="T15" fmla="*/ 325 h 326"/>
                <a:gd name="T16" fmla="*/ 350 w 392"/>
                <a:gd name="T17" fmla="*/ 324 h 326"/>
                <a:gd name="T18" fmla="*/ 345 w 392"/>
                <a:gd name="T19" fmla="*/ 323 h 326"/>
                <a:gd name="T20" fmla="*/ 340 w 392"/>
                <a:gd name="T21" fmla="*/ 321 h 326"/>
                <a:gd name="T22" fmla="*/ 327 w 392"/>
                <a:gd name="T23" fmla="*/ 304 h 326"/>
                <a:gd name="T24" fmla="*/ 314 w 392"/>
                <a:gd name="T25" fmla="*/ 284 h 326"/>
                <a:gd name="T26" fmla="*/ 300 w 392"/>
                <a:gd name="T27" fmla="*/ 264 h 326"/>
                <a:gd name="T28" fmla="*/ 287 w 392"/>
                <a:gd name="T29" fmla="*/ 243 h 326"/>
                <a:gd name="T30" fmla="*/ 273 w 392"/>
                <a:gd name="T31" fmla="*/ 222 h 326"/>
                <a:gd name="T32" fmla="*/ 260 w 392"/>
                <a:gd name="T33" fmla="*/ 203 h 326"/>
                <a:gd name="T34" fmla="*/ 248 w 392"/>
                <a:gd name="T35" fmla="*/ 186 h 326"/>
                <a:gd name="T36" fmla="*/ 238 w 392"/>
                <a:gd name="T37" fmla="*/ 171 h 326"/>
                <a:gd name="T38" fmla="*/ 228 w 392"/>
                <a:gd name="T39" fmla="*/ 161 h 326"/>
                <a:gd name="T40" fmla="*/ 220 w 392"/>
                <a:gd name="T41" fmla="*/ 156 h 326"/>
                <a:gd name="T42" fmla="*/ 202 w 392"/>
                <a:gd name="T43" fmla="*/ 151 h 326"/>
                <a:gd name="T44" fmla="*/ 183 w 392"/>
                <a:gd name="T45" fmla="*/ 150 h 326"/>
                <a:gd name="T46" fmla="*/ 162 w 392"/>
                <a:gd name="T47" fmla="*/ 151 h 326"/>
                <a:gd name="T48" fmla="*/ 139 w 392"/>
                <a:gd name="T49" fmla="*/ 153 h 326"/>
                <a:gd name="T50" fmla="*/ 115 w 392"/>
                <a:gd name="T51" fmla="*/ 154 h 326"/>
                <a:gd name="T52" fmla="*/ 91 w 392"/>
                <a:gd name="T53" fmla="*/ 154 h 326"/>
                <a:gd name="T54" fmla="*/ 68 w 392"/>
                <a:gd name="T55" fmla="*/ 151 h 326"/>
                <a:gd name="T56" fmla="*/ 44 w 392"/>
                <a:gd name="T57" fmla="*/ 144 h 326"/>
                <a:gd name="T58" fmla="*/ 22 w 392"/>
                <a:gd name="T59" fmla="*/ 131 h 326"/>
                <a:gd name="T60" fmla="*/ 1 w 392"/>
                <a:gd name="T61" fmla="*/ 111 h 326"/>
                <a:gd name="T62" fmla="*/ 0 w 392"/>
                <a:gd name="T63" fmla="*/ 107 h 326"/>
                <a:gd name="T64" fmla="*/ 1 w 392"/>
                <a:gd name="T65" fmla="*/ 99 h 326"/>
                <a:gd name="T66" fmla="*/ 3 w 392"/>
                <a:gd name="T67" fmla="*/ 89 h 326"/>
                <a:gd name="T68" fmla="*/ 7 w 392"/>
                <a:gd name="T69" fmla="*/ 78 h 326"/>
                <a:gd name="T70" fmla="*/ 11 w 392"/>
                <a:gd name="T71" fmla="*/ 66 h 326"/>
                <a:gd name="T72" fmla="*/ 17 w 392"/>
                <a:gd name="T73" fmla="*/ 55 h 326"/>
                <a:gd name="T74" fmla="*/ 21 w 392"/>
                <a:gd name="T75" fmla="*/ 45 h 326"/>
                <a:gd name="T76" fmla="*/ 25 w 392"/>
                <a:gd name="T77" fmla="*/ 36 h 326"/>
                <a:gd name="T78" fmla="*/ 27 w 392"/>
                <a:gd name="T79" fmla="*/ 31 h 326"/>
                <a:gd name="T80" fmla="*/ 28 w 392"/>
                <a:gd name="T81" fmla="*/ 29 h 326"/>
                <a:gd name="T82" fmla="*/ 98 w 392"/>
                <a:gd name="T83" fmla="*/ 0 h 326"/>
                <a:gd name="T84" fmla="*/ 100 w 392"/>
                <a:gd name="T85" fmla="*/ 3 h 326"/>
                <a:gd name="T86" fmla="*/ 110 w 392"/>
                <a:gd name="T87" fmla="*/ 12 h 326"/>
                <a:gd name="T88" fmla="*/ 123 w 392"/>
                <a:gd name="T89" fmla="*/ 26 h 326"/>
                <a:gd name="T90" fmla="*/ 140 w 392"/>
                <a:gd name="T91" fmla="*/ 44 h 326"/>
                <a:gd name="T92" fmla="*/ 159 w 392"/>
                <a:gd name="T93" fmla="*/ 63 h 326"/>
                <a:gd name="T94" fmla="*/ 178 w 392"/>
                <a:gd name="T95" fmla="*/ 84 h 326"/>
                <a:gd name="T96" fmla="*/ 197 w 392"/>
                <a:gd name="T97" fmla="*/ 104 h 326"/>
                <a:gd name="T98" fmla="*/ 214 w 392"/>
                <a:gd name="T99" fmla="*/ 122 h 326"/>
                <a:gd name="T100" fmla="*/ 227 w 392"/>
                <a:gd name="T101" fmla="*/ 137 h 326"/>
                <a:gd name="T102" fmla="*/ 238 w 392"/>
                <a:gd name="T103" fmla="*/ 146 h 326"/>
                <a:gd name="T104" fmla="*/ 249 w 392"/>
                <a:gd name="T105" fmla="*/ 161 h 326"/>
                <a:gd name="T106" fmla="*/ 263 w 392"/>
                <a:gd name="T107" fmla="*/ 179 h 326"/>
                <a:gd name="T108" fmla="*/ 278 w 392"/>
                <a:gd name="T109" fmla="*/ 200 h 326"/>
                <a:gd name="T110" fmla="*/ 295 w 392"/>
                <a:gd name="T111" fmla="*/ 222 h 326"/>
                <a:gd name="T112" fmla="*/ 312 w 392"/>
                <a:gd name="T113" fmla="*/ 244 h 326"/>
                <a:gd name="T114" fmla="*/ 329 w 392"/>
                <a:gd name="T115" fmla="*/ 264 h 326"/>
                <a:gd name="T116" fmla="*/ 346 w 392"/>
                <a:gd name="T117" fmla="*/ 283 h 326"/>
                <a:gd name="T118" fmla="*/ 362 w 392"/>
                <a:gd name="T119" fmla="*/ 298 h 326"/>
                <a:gd name="T120" fmla="*/ 377 w 392"/>
                <a:gd name="T121" fmla="*/ 307 h 326"/>
                <a:gd name="T122" fmla="*/ 391 w 392"/>
                <a:gd name="T123" fmla="*/ 311 h 326"/>
                <a:gd name="T124" fmla="*/ 390 w 392"/>
                <a:gd name="T125" fmla="*/ 311 h 3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92" h="326">
                  <a:moveTo>
                    <a:pt x="390" y="311"/>
                  </a:moveTo>
                  <a:lnTo>
                    <a:pt x="386" y="314"/>
                  </a:lnTo>
                  <a:lnTo>
                    <a:pt x="382" y="318"/>
                  </a:lnTo>
                  <a:lnTo>
                    <a:pt x="377" y="320"/>
                  </a:lnTo>
                  <a:lnTo>
                    <a:pt x="372" y="322"/>
                  </a:lnTo>
                  <a:lnTo>
                    <a:pt x="367" y="324"/>
                  </a:lnTo>
                  <a:lnTo>
                    <a:pt x="362" y="325"/>
                  </a:lnTo>
                  <a:lnTo>
                    <a:pt x="356" y="325"/>
                  </a:lnTo>
                  <a:lnTo>
                    <a:pt x="350" y="324"/>
                  </a:lnTo>
                  <a:lnTo>
                    <a:pt x="345" y="323"/>
                  </a:lnTo>
                  <a:lnTo>
                    <a:pt x="340" y="321"/>
                  </a:lnTo>
                  <a:lnTo>
                    <a:pt x="327" y="304"/>
                  </a:lnTo>
                  <a:lnTo>
                    <a:pt x="314" y="284"/>
                  </a:lnTo>
                  <a:lnTo>
                    <a:pt x="300" y="264"/>
                  </a:lnTo>
                  <a:lnTo>
                    <a:pt x="287" y="243"/>
                  </a:lnTo>
                  <a:lnTo>
                    <a:pt x="273" y="222"/>
                  </a:lnTo>
                  <a:lnTo>
                    <a:pt x="260" y="203"/>
                  </a:lnTo>
                  <a:lnTo>
                    <a:pt x="248" y="186"/>
                  </a:lnTo>
                  <a:lnTo>
                    <a:pt x="238" y="171"/>
                  </a:lnTo>
                  <a:lnTo>
                    <a:pt x="228" y="161"/>
                  </a:lnTo>
                  <a:lnTo>
                    <a:pt x="220" y="156"/>
                  </a:lnTo>
                  <a:lnTo>
                    <a:pt x="202" y="151"/>
                  </a:lnTo>
                  <a:lnTo>
                    <a:pt x="183" y="150"/>
                  </a:lnTo>
                  <a:lnTo>
                    <a:pt x="162" y="151"/>
                  </a:lnTo>
                  <a:lnTo>
                    <a:pt x="139" y="153"/>
                  </a:lnTo>
                  <a:lnTo>
                    <a:pt x="115" y="154"/>
                  </a:lnTo>
                  <a:lnTo>
                    <a:pt x="91" y="154"/>
                  </a:lnTo>
                  <a:lnTo>
                    <a:pt x="68" y="151"/>
                  </a:lnTo>
                  <a:lnTo>
                    <a:pt x="44" y="144"/>
                  </a:lnTo>
                  <a:lnTo>
                    <a:pt x="22" y="131"/>
                  </a:lnTo>
                  <a:lnTo>
                    <a:pt x="1" y="111"/>
                  </a:lnTo>
                  <a:lnTo>
                    <a:pt x="0" y="107"/>
                  </a:lnTo>
                  <a:lnTo>
                    <a:pt x="1" y="99"/>
                  </a:lnTo>
                  <a:lnTo>
                    <a:pt x="3" y="89"/>
                  </a:lnTo>
                  <a:lnTo>
                    <a:pt x="7" y="78"/>
                  </a:lnTo>
                  <a:lnTo>
                    <a:pt x="11" y="66"/>
                  </a:lnTo>
                  <a:lnTo>
                    <a:pt x="17" y="55"/>
                  </a:lnTo>
                  <a:lnTo>
                    <a:pt x="21" y="45"/>
                  </a:lnTo>
                  <a:lnTo>
                    <a:pt x="25" y="36"/>
                  </a:lnTo>
                  <a:lnTo>
                    <a:pt x="27" y="31"/>
                  </a:lnTo>
                  <a:lnTo>
                    <a:pt x="28" y="29"/>
                  </a:lnTo>
                  <a:lnTo>
                    <a:pt x="98" y="0"/>
                  </a:lnTo>
                  <a:lnTo>
                    <a:pt x="100" y="3"/>
                  </a:lnTo>
                  <a:lnTo>
                    <a:pt x="110" y="12"/>
                  </a:lnTo>
                  <a:lnTo>
                    <a:pt x="123" y="26"/>
                  </a:lnTo>
                  <a:lnTo>
                    <a:pt x="140" y="44"/>
                  </a:lnTo>
                  <a:lnTo>
                    <a:pt x="159" y="63"/>
                  </a:lnTo>
                  <a:lnTo>
                    <a:pt x="178" y="84"/>
                  </a:lnTo>
                  <a:lnTo>
                    <a:pt x="197" y="104"/>
                  </a:lnTo>
                  <a:lnTo>
                    <a:pt x="214" y="122"/>
                  </a:lnTo>
                  <a:lnTo>
                    <a:pt x="227" y="137"/>
                  </a:lnTo>
                  <a:lnTo>
                    <a:pt x="238" y="146"/>
                  </a:lnTo>
                  <a:lnTo>
                    <a:pt x="249" y="161"/>
                  </a:lnTo>
                  <a:lnTo>
                    <a:pt x="263" y="179"/>
                  </a:lnTo>
                  <a:lnTo>
                    <a:pt x="278" y="200"/>
                  </a:lnTo>
                  <a:lnTo>
                    <a:pt x="295" y="222"/>
                  </a:lnTo>
                  <a:lnTo>
                    <a:pt x="312" y="244"/>
                  </a:lnTo>
                  <a:lnTo>
                    <a:pt x="329" y="264"/>
                  </a:lnTo>
                  <a:lnTo>
                    <a:pt x="346" y="283"/>
                  </a:lnTo>
                  <a:lnTo>
                    <a:pt x="362" y="298"/>
                  </a:lnTo>
                  <a:lnTo>
                    <a:pt x="377" y="307"/>
                  </a:lnTo>
                  <a:lnTo>
                    <a:pt x="391" y="311"/>
                  </a:lnTo>
                  <a:lnTo>
                    <a:pt x="390" y="31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3" name="Freeform 48"/>
            <p:cNvSpPr>
              <a:spLocks/>
            </p:cNvSpPr>
            <p:nvPr/>
          </p:nvSpPr>
          <p:spPr bwMode="gray">
            <a:xfrm>
              <a:off x="4299" y="1858"/>
              <a:ext cx="392" cy="326"/>
            </a:xfrm>
            <a:custGeom>
              <a:avLst/>
              <a:gdLst>
                <a:gd name="T0" fmla="*/ 390 w 392"/>
                <a:gd name="T1" fmla="*/ 311 h 326"/>
                <a:gd name="T2" fmla="*/ 386 w 392"/>
                <a:gd name="T3" fmla="*/ 314 h 326"/>
                <a:gd name="T4" fmla="*/ 382 w 392"/>
                <a:gd name="T5" fmla="*/ 318 h 326"/>
                <a:gd name="T6" fmla="*/ 377 w 392"/>
                <a:gd name="T7" fmla="*/ 320 h 326"/>
                <a:gd name="T8" fmla="*/ 372 w 392"/>
                <a:gd name="T9" fmla="*/ 322 h 326"/>
                <a:gd name="T10" fmla="*/ 367 w 392"/>
                <a:gd name="T11" fmla="*/ 324 h 326"/>
                <a:gd name="T12" fmla="*/ 362 w 392"/>
                <a:gd name="T13" fmla="*/ 325 h 326"/>
                <a:gd name="T14" fmla="*/ 356 w 392"/>
                <a:gd name="T15" fmla="*/ 325 h 326"/>
                <a:gd name="T16" fmla="*/ 350 w 392"/>
                <a:gd name="T17" fmla="*/ 324 h 326"/>
                <a:gd name="T18" fmla="*/ 345 w 392"/>
                <a:gd name="T19" fmla="*/ 323 h 326"/>
                <a:gd name="T20" fmla="*/ 340 w 392"/>
                <a:gd name="T21" fmla="*/ 321 h 326"/>
                <a:gd name="T22" fmla="*/ 327 w 392"/>
                <a:gd name="T23" fmla="*/ 304 h 326"/>
                <a:gd name="T24" fmla="*/ 314 w 392"/>
                <a:gd name="T25" fmla="*/ 284 h 326"/>
                <a:gd name="T26" fmla="*/ 300 w 392"/>
                <a:gd name="T27" fmla="*/ 264 h 326"/>
                <a:gd name="T28" fmla="*/ 287 w 392"/>
                <a:gd name="T29" fmla="*/ 243 h 326"/>
                <a:gd name="T30" fmla="*/ 273 w 392"/>
                <a:gd name="T31" fmla="*/ 222 h 326"/>
                <a:gd name="T32" fmla="*/ 260 w 392"/>
                <a:gd name="T33" fmla="*/ 203 h 326"/>
                <a:gd name="T34" fmla="*/ 248 w 392"/>
                <a:gd name="T35" fmla="*/ 186 h 326"/>
                <a:gd name="T36" fmla="*/ 238 w 392"/>
                <a:gd name="T37" fmla="*/ 171 h 326"/>
                <a:gd name="T38" fmla="*/ 228 w 392"/>
                <a:gd name="T39" fmla="*/ 161 h 326"/>
                <a:gd name="T40" fmla="*/ 220 w 392"/>
                <a:gd name="T41" fmla="*/ 156 h 326"/>
                <a:gd name="T42" fmla="*/ 202 w 392"/>
                <a:gd name="T43" fmla="*/ 151 h 326"/>
                <a:gd name="T44" fmla="*/ 183 w 392"/>
                <a:gd name="T45" fmla="*/ 150 h 326"/>
                <a:gd name="T46" fmla="*/ 162 w 392"/>
                <a:gd name="T47" fmla="*/ 151 h 326"/>
                <a:gd name="T48" fmla="*/ 139 w 392"/>
                <a:gd name="T49" fmla="*/ 153 h 326"/>
                <a:gd name="T50" fmla="*/ 115 w 392"/>
                <a:gd name="T51" fmla="*/ 154 h 326"/>
                <a:gd name="T52" fmla="*/ 91 w 392"/>
                <a:gd name="T53" fmla="*/ 154 h 326"/>
                <a:gd name="T54" fmla="*/ 68 w 392"/>
                <a:gd name="T55" fmla="*/ 151 h 326"/>
                <a:gd name="T56" fmla="*/ 44 w 392"/>
                <a:gd name="T57" fmla="*/ 144 h 326"/>
                <a:gd name="T58" fmla="*/ 22 w 392"/>
                <a:gd name="T59" fmla="*/ 131 h 326"/>
                <a:gd name="T60" fmla="*/ 1 w 392"/>
                <a:gd name="T61" fmla="*/ 111 h 326"/>
                <a:gd name="T62" fmla="*/ 0 w 392"/>
                <a:gd name="T63" fmla="*/ 107 h 326"/>
                <a:gd name="T64" fmla="*/ 1 w 392"/>
                <a:gd name="T65" fmla="*/ 99 h 326"/>
                <a:gd name="T66" fmla="*/ 3 w 392"/>
                <a:gd name="T67" fmla="*/ 89 h 326"/>
                <a:gd name="T68" fmla="*/ 7 w 392"/>
                <a:gd name="T69" fmla="*/ 78 h 326"/>
                <a:gd name="T70" fmla="*/ 11 w 392"/>
                <a:gd name="T71" fmla="*/ 66 h 326"/>
                <a:gd name="T72" fmla="*/ 17 w 392"/>
                <a:gd name="T73" fmla="*/ 55 h 326"/>
                <a:gd name="T74" fmla="*/ 21 w 392"/>
                <a:gd name="T75" fmla="*/ 45 h 326"/>
                <a:gd name="T76" fmla="*/ 25 w 392"/>
                <a:gd name="T77" fmla="*/ 36 h 326"/>
                <a:gd name="T78" fmla="*/ 27 w 392"/>
                <a:gd name="T79" fmla="*/ 31 h 326"/>
                <a:gd name="T80" fmla="*/ 28 w 392"/>
                <a:gd name="T81" fmla="*/ 29 h 326"/>
                <a:gd name="T82" fmla="*/ 98 w 392"/>
                <a:gd name="T83" fmla="*/ 0 h 326"/>
                <a:gd name="T84" fmla="*/ 100 w 392"/>
                <a:gd name="T85" fmla="*/ 3 h 326"/>
                <a:gd name="T86" fmla="*/ 110 w 392"/>
                <a:gd name="T87" fmla="*/ 12 h 326"/>
                <a:gd name="T88" fmla="*/ 123 w 392"/>
                <a:gd name="T89" fmla="*/ 26 h 326"/>
                <a:gd name="T90" fmla="*/ 140 w 392"/>
                <a:gd name="T91" fmla="*/ 44 h 326"/>
                <a:gd name="T92" fmla="*/ 159 w 392"/>
                <a:gd name="T93" fmla="*/ 63 h 326"/>
                <a:gd name="T94" fmla="*/ 178 w 392"/>
                <a:gd name="T95" fmla="*/ 84 h 326"/>
                <a:gd name="T96" fmla="*/ 197 w 392"/>
                <a:gd name="T97" fmla="*/ 104 h 326"/>
                <a:gd name="T98" fmla="*/ 214 w 392"/>
                <a:gd name="T99" fmla="*/ 122 h 326"/>
                <a:gd name="T100" fmla="*/ 227 w 392"/>
                <a:gd name="T101" fmla="*/ 137 h 326"/>
                <a:gd name="T102" fmla="*/ 238 w 392"/>
                <a:gd name="T103" fmla="*/ 146 h 326"/>
                <a:gd name="T104" fmla="*/ 249 w 392"/>
                <a:gd name="T105" fmla="*/ 161 h 326"/>
                <a:gd name="T106" fmla="*/ 263 w 392"/>
                <a:gd name="T107" fmla="*/ 179 h 326"/>
                <a:gd name="T108" fmla="*/ 278 w 392"/>
                <a:gd name="T109" fmla="*/ 200 h 326"/>
                <a:gd name="T110" fmla="*/ 295 w 392"/>
                <a:gd name="T111" fmla="*/ 222 h 326"/>
                <a:gd name="T112" fmla="*/ 312 w 392"/>
                <a:gd name="T113" fmla="*/ 244 h 326"/>
                <a:gd name="T114" fmla="*/ 329 w 392"/>
                <a:gd name="T115" fmla="*/ 264 h 326"/>
                <a:gd name="T116" fmla="*/ 346 w 392"/>
                <a:gd name="T117" fmla="*/ 283 h 326"/>
                <a:gd name="T118" fmla="*/ 362 w 392"/>
                <a:gd name="T119" fmla="*/ 298 h 326"/>
                <a:gd name="T120" fmla="*/ 377 w 392"/>
                <a:gd name="T121" fmla="*/ 307 h 326"/>
                <a:gd name="T122" fmla="*/ 391 w 392"/>
                <a:gd name="T123" fmla="*/ 311 h 3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92" h="326">
                  <a:moveTo>
                    <a:pt x="390" y="311"/>
                  </a:moveTo>
                  <a:lnTo>
                    <a:pt x="386" y="314"/>
                  </a:lnTo>
                  <a:lnTo>
                    <a:pt x="382" y="318"/>
                  </a:lnTo>
                  <a:lnTo>
                    <a:pt x="377" y="320"/>
                  </a:lnTo>
                  <a:lnTo>
                    <a:pt x="372" y="322"/>
                  </a:lnTo>
                  <a:lnTo>
                    <a:pt x="367" y="324"/>
                  </a:lnTo>
                  <a:lnTo>
                    <a:pt x="362" y="325"/>
                  </a:lnTo>
                  <a:lnTo>
                    <a:pt x="356" y="325"/>
                  </a:lnTo>
                  <a:lnTo>
                    <a:pt x="350" y="324"/>
                  </a:lnTo>
                  <a:lnTo>
                    <a:pt x="345" y="323"/>
                  </a:lnTo>
                  <a:lnTo>
                    <a:pt x="340" y="321"/>
                  </a:lnTo>
                  <a:lnTo>
                    <a:pt x="327" y="304"/>
                  </a:lnTo>
                  <a:lnTo>
                    <a:pt x="314" y="284"/>
                  </a:lnTo>
                  <a:lnTo>
                    <a:pt x="300" y="264"/>
                  </a:lnTo>
                  <a:lnTo>
                    <a:pt x="287" y="243"/>
                  </a:lnTo>
                  <a:lnTo>
                    <a:pt x="273" y="222"/>
                  </a:lnTo>
                  <a:lnTo>
                    <a:pt x="260" y="203"/>
                  </a:lnTo>
                  <a:lnTo>
                    <a:pt x="248" y="186"/>
                  </a:lnTo>
                  <a:lnTo>
                    <a:pt x="238" y="171"/>
                  </a:lnTo>
                  <a:lnTo>
                    <a:pt x="228" y="161"/>
                  </a:lnTo>
                  <a:lnTo>
                    <a:pt x="220" y="156"/>
                  </a:lnTo>
                  <a:lnTo>
                    <a:pt x="202" y="151"/>
                  </a:lnTo>
                  <a:lnTo>
                    <a:pt x="183" y="150"/>
                  </a:lnTo>
                  <a:lnTo>
                    <a:pt x="162" y="151"/>
                  </a:lnTo>
                  <a:lnTo>
                    <a:pt x="139" y="153"/>
                  </a:lnTo>
                  <a:lnTo>
                    <a:pt x="115" y="154"/>
                  </a:lnTo>
                  <a:lnTo>
                    <a:pt x="91" y="154"/>
                  </a:lnTo>
                  <a:lnTo>
                    <a:pt x="68" y="151"/>
                  </a:lnTo>
                  <a:lnTo>
                    <a:pt x="44" y="144"/>
                  </a:lnTo>
                  <a:lnTo>
                    <a:pt x="22" y="131"/>
                  </a:lnTo>
                  <a:lnTo>
                    <a:pt x="1" y="111"/>
                  </a:lnTo>
                  <a:lnTo>
                    <a:pt x="0" y="107"/>
                  </a:lnTo>
                  <a:lnTo>
                    <a:pt x="1" y="99"/>
                  </a:lnTo>
                  <a:lnTo>
                    <a:pt x="3" y="89"/>
                  </a:lnTo>
                  <a:lnTo>
                    <a:pt x="7" y="78"/>
                  </a:lnTo>
                  <a:lnTo>
                    <a:pt x="11" y="66"/>
                  </a:lnTo>
                  <a:lnTo>
                    <a:pt x="17" y="55"/>
                  </a:lnTo>
                  <a:lnTo>
                    <a:pt x="21" y="45"/>
                  </a:lnTo>
                  <a:lnTo>
                    <a:pt x="25" y="36"/>
                  </a:lnTo>
                  <a:lnTo>
                    <a:pt x="27" y="31"/>
                  </a:lnTo>
                  <a:lnTo>
                    <a:pt x="28" y="29"/>
                  </a:lnTo>
                  <a:lnTo>
                    <a:pt x="98" y="0"/>
                  </a:lnTo>
                  <a:lnTo>
                    <a:pt x="100" y="3"/>
                  </a:lnTo>
                  <a:lnTo>
                    <a:pt x="110" y="12"/>
                  </a:lnTo>
                  <a:lnTo>
                    <a:pt x="123" y="26"/>
                  </a:lnTo>
                  <a:lnTo>
                    <a:pt x="140" y="44"/>
                  </a:lnTo>
                  <a:lnTo>
                    <a:pt x="159" y="63"/>
                  </a:lnTo>
                  <a:lnTo>
                    <a:pt x="178" y="84"/>
                  </a:lnTo>
                  <a:lnTo>
                    <a:pt x="197" y="104"/>
                  </a:lnTo>
                  <a:lnTo>
                    <a:pt x="214" y="122"/>
                  </a:lnTo>
                  <a:lnTo>
                    <a:pt x="227" y="137"/>
                  </a:lnTo>
                  <a:lnTo>
                    <a:pt x="238" y="146"/>
                  </a:lnTo>
                  <a:lnTo>
                    <a:pt x="249" y="161"/>
                  </a:lnTo>
                  <a:lnTo>
                    <a:pt x="263" y="179"/>
                  </a:lnTo>
                  <a:lnTo>
                    <a:pt x="278" y="200"/>
                  </a:lnTo>
                  <a:lnTo>
                    <a:pt x="295" y="222"/>
                  </a:lnTo>
                  <a:lnTo>
                    <a:pt x="312" y="244"/>
                  </a:lnTo>
                  <a:lnTo>
                    <a:pt x="329" y="264"/>
                  </a:lnTo>
                  <a:lnTo>
                    <a:pt x="346" y="283"/>
                  </a:lnTo>
                  <a:lnTo>
                    <a:pt x="362" y="298"/>
                  </a:lnTo>
                  <a:lnTo>
                    <a:pt x="377" y="307"/>
                  </a:lnTo>
                  <a:lnTo>
                    <a:pt x="391" y="31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4" name="Freeform 49"/>
            <p:cNvSpPr>
              <a:spLocks/>
            </p:cNvSpPr>
            <p:nvPr/>
          </p:nvSpPr>
          <p:spPr bwMode="gray">
            <a:xfrm>
              <a:off x="4637" y="2168"/>
              <a:ext cx="86" cy="52"/>
            </a:xfrm>
            <a:custGeom>
              <a:avLst/>
              <a:gdLst>
                <a:gd name="T0" fmla="*/ 49 w 86"/>
                <a:gd name="T1" fmla="*/ 0 h 52"/>
                <a:gd name="T2" fmla="*/ 45 w 86"/>
                <a:gd name="T3" fmla="*/ 3 h 52"/>
                <a:gd name="T4" fmla="*/ 42 w 86"/>
                <a:gd name="T5" fmla="*/ 6 h 52"/>
                <a:gd name="T6" fmla="*/ 37 w 86"/>
                <a:gd name="T7" fmla="*/ 8 h 52"/>
                <a:gd name="T8" fmla="*/ 32 w 86"/>
                <a:gd name="T9" fmla="*/ 10 h 52"/>
                <a:gd name="T10" fmla="*/ 27 w 86"/>
                <a:gd name="T11" fmla="*/ 12 h 52"/>
                <a:gd name="T12" fmla="*/ 21 w 86"/>
                <a:gd name="T13" fmla="*/ 13 h 52"/>
                <a:gd name="T14" fmla="*/ 16 w 86"/>
                <a:gd name="T15" fmla="*/ 13 h 52"/>
                <a:gd name="T16" fmla="*/ 10 w 86"/>
                <a:gd name="T17" fmla="*/ 13 h 52"/>
                <a:gd name="T18" fmla="*/ 5 w 86"/>
                <a:gd name="T19" fmla="*/ 12 h 52"/>
                <a:gd name="T20" fmla="*/ 0 w 86"/>
                <a:gd name="T21" fmla="*/ 10 h 52"/>
                <a:gd name="T22" fmla="*/ 3 w 86"/>
                <a:gd name="T23" fmla="*/ 14 h 52"/>
                <a:gd name="T24" fmla="*/ 7 w 86"/>
                <a:gd name="T25" fmla="*/ 19 h 52"/>
                <a:gd name="T26" fmla="*/ 10 w 86"/>
                <a:gd name="T27" fmla="*/ 22 h 52"/>
                <a:gd name="T28" fmla="*/ 13 w 86"/>
                <a:gd name="T29" fmla="*/ 26 h 52"/>
                <a:gd name="T30" fmla="*/ 17 w 86"/>
                <a:gd name="T31" fmla="*/ 30 h 52"/>
                <a:gd name="T32" fmla="*/ 20 w 86"/>
                <a:gd name="T33" fmla="*/ 33 h 52"/>
                <a:gd name="T34" fmla="*/ 23 w 86"/>
                <a:gd name="T35" fmla="*/ 36 h 52"/>
                <a:gd name="T36" fmla="*/ 26 w 86"/>
                <a:gd name="T37" fmla="*/ 38 h 52"/>
                <a:gd name="T38" fmla="*/ 28 w 86"/>
                <a:gd name="T39" fmla="*/ 40 h 52"/>
                <a:gd name="T40" fmla="*/ 32 w 86"/>
                <a:gd name="T41" fmla="*/ 42 h 52"/>
                <a:gd name="T42" fmla="*/ 37 w 86"/>
                <a:gd name="T43" fmla="*/ 44 h 52"/>
                <a:gd name="T44" fmla="*/ 42 w 86"/>
                <a:gd name="T45" fmla="*/ 46 h 52"/>
                <a:gd name="T46" fmla="*/ 47 w 86"/>
                <a:gd name="T47" fmla="*/ 48 h 52"/>
                <a:gd name="T48" fmla="*/ 52 w 86"/>
                <a:gd name="T49" fmla="*/ 49 h 52"/>
                <a:gd name="T50" fmla="*/ 57 w 86"/>
                <a:gd name="T51" fmla="*/ 51 h 52"/>
                <a:gd name="T52" fmla="*/ 62 w 86"/>
                <a:gd name="T53" fmla="*/ 51 h 52"/>
                <a:gd name="T54" fmla="*/ 67 w 86"/>
                <a:gd name="T55" fmla="*/ 49 h 52"/>
                <a:gd name="T56" fmla="*/ 73 w 86"/>
                <a:gd name="T57" fmla="*/ 47 h 52"/>
                <a:gd name="T58" fmla="*/ 79 w 86"/>
                <a:gd name="T59" fmla="*/ 44 h 52"/>
                <a:gd name="T60" fmla="*/ 85 w 86"/>
                <a:gd name="T61" fmla="*/ 40 h 52"/>
                <a:gd name="T62" fmla="*/ 77 w 86"/>
                <a:gd name="T63" fmla="*/ 34 h 52"/>
                <a:gd name="T64" fmla="*/ 71 w 86"/>
                <a:gd name="T65" fmla="*/ 30 h 52"/>
                <a:gd name="T66" fmla="*/ 66 w 86"/>
                <a:gd name="T67" fmla="*/ 26 h 52"/>
                <a:gd name="T68" fmla="*/ 63 w 86"/>
                <a:gd name="T69" fmla="*/ 22 h 52"/>
                <a:gd name="T70" fmla="*/ 61 w 86"/>
                <a:gd name="T71" fmla="*/ 19 h 52"/>
                <a:gd name="T72" fmla="*/ 59 w 86"/>
                <a:gd name="T73" fmla="*/ 15 h 52"/>
                <a:gd name="T74" fmla="*/ 57 w 86"/>
                <a:gd name="T75" fmla="*/ 12 h 52"/>
                <a:gd name="T76" fmla="*/ 55 w 86"/>
                <a:gd name="T77" fmla="*/ 8 h 52"/>
                <a:gd name="T78" fmla="*/ 53 w 86"/>
                <a:gd name="T79" fmla="*/ 5 h 52"/>
                <a:gd name="T80" fmla="*/ 50 w 86"/>
                <a:gd name="T81" fmla="*/ 0 h 52"/>
                <a:gd name="T82" fmla="*/ 49 w 86"/>
                <a:gd name="T83" fmla="*/ 0 h 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6" h="52">
                  <a:moveTo>
                    <a:pt x="49" y="0"/>
                  </a:moveTo>
                  <a:lnTo>
                    <a:pt x="45" y="3"/>
                  </a:lnTo>
                  <a:lnTo>
                    <a:pt x="42" y="6"/>
                  </a:lnTo>
                  <a:lnTo>
                    <a:pt x="37" y="8"/>
                  </a:lnTo>
                  <a:lnTo>
                    <a:pt x="32" y="10"/>
                  </a:lnTo>
                  <a:lnTo>
                    <a:pt x="27" y="12"/>
                  </a:lnTo>
                  <a:lnTo>
                    <a:pt x="21" y="13"/>
                  </a:lnTo>
                  <a:lnTo>
                    <a:pt x="16" y="13"/>
                  </a:lnTo>
                  <a:lnTo>
                    <a:pt x="10" y="13"/>
                  </a:lnTo>
                  <a:lnTo>
                    <a:pt x="5" y="12"/>
                  </a:lnTo>
                  <a:lnTo>
                    <a:pt x="0" y="10"/>
                  </a:lnTo>
                  <a:lnTo>
                    <a:pt x="3" y="14"/>
                  </a:lnTo>
                  <a:lnTo>
                    <a:pt x="7" y="19"/>
                  </a:lnTo>
                  <a:lnTo>
                    <a:pt x="10" y="22"/>
                  </a:lnTo>
                  <a:lnTo>
                    <a:pt x="13" y="26"/>
                  </a:lnTo>
                  <a:lnTo>
                    <a:pt x="17" y="30"/>
                  </a:lnTo>
                  <a:lnTo>
                    <a:pt x="20" y="33"/>
                  </a:lnTo>
                  <a:lnTo>
                    <a:pt x="23" y="36"/>
                  </a:lnTo>
                  <a:lnTo>
                    <a:pt x="26" y="38"/>
                  </a:lnTo>
                  <a:lnTo>
                    <a:pt x="28" y="40"/>
                  </a:lnTo>
                  <a:lnTo>
                    <a:pt x="32" y="42"/>
                  </a:lnTo>
                  <a:lnTo>
                    <a:pt x="37" y="44"/>
                  </a:lnTo>
                  <a:lnTo>
                    <a:pt x="42" y="46"/>
                  </a:lnTo>
                  <a:lnTo>
                    <a:pt x="47" y="48"/>
                  </a:lnTo>
                  <a:lnTo>
                    <a:pt x="52" y="49"/>
                  </a:lnTo>
                  <a:lnTo>
                    <a:pt x="57" y="51"/>
                  </a:lnTo>
                  <a:lnTo>
                    <a:pt x="62" y="51"/>
                  </a:lnTo>
                  <a:lnTo>
                    <a:pt x="67" y="49"/>
                  </a:lnTo>
                  <a:lnTo>
                    <a:pt x="73" y="47"/>
                  </a:lnTo>
                  <a:lnTo>
                    <a:pt x="79" y="44"/>
                  </a:lnTo>
                  <a:lnTo>
                    <a:pt x="85" y="40"/>
                  </a:lnTo>
                  <a:lnTo>
                    <a:pt x="77" y="34"/>
                  </a:lnTo>
                  <a:lnTo>
                    <a:pt x="71" y="30"/>
                  </a:lnTo>
                  <a:lnTo>
                    <a:pt x="66" y="26"/>
                  </a:lnTo>
                  <a:lnTo>
                    <a:pt x="63" y="22"/>
                  </a:lnTo>
                  <a:lnTo>
                    <a:pt x="61" y="19"/>
                  </a:lnTo>
                  <a:lnTo>
                    <a:pt x="59" y="15"/>
                  </a:lnTo>
                  <a:lnTo>
                    <a:pt x="57" y="12"/>
                  </a:lnTo>
                  <a:lnTo>
                    <a:pt x="55" y="8"/>
                  </a:lnTo>
                  <a:lnTo>
                    <a:pt x="53" y="5"/>
                  </a:lnTo>
                  <a:lnTo>
                    <a:pt x="50" y="0"/>
                  </a:lnTo>
                  <a:lnTo>
                    <a:pt x="49"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5" name="Freeform 50"/>
            <p:cNvSpPr>
              <a:spLocks/>
            </p:cNvSpPr>
            <p:nvPr/>
          </p:nvSpPr>
          <p:spPr bwMode="gray">
            <a:xfrm>
              <a:off x="4637" y="2168"/>
              <a:ext cx="86" cy="52"/>
            </a:xfrm>
            <a:custGeom>
              <a:avLst/>
              <a:gdLst>
                <a:gd name="T0" fmla="*/ 49 w 86"/>
                <a:gd name="T1" fmla="*/ 0 h 52"/>
                <a:gd name="T2" fmla="*/ 45 w 86"/>
                <a:gd name="T3" fmla="*/ 3 h 52"/>
                <a:gd name="T4" fmla="*/ 42 w 86"/>
                <a:gd name="T5" fmla="*/ 6 h 52"/>
                <a:gd name="T6" fmla="*/ 37 w 86"/>
                <a:gd name="T7" fmla="*/ 8 h 52"/>
                <a:gd name="T8" fmla="*/ 32 w 86"/>
                <a:gd name="T9" fmla="*/ 10 h 52"/>
                <a:gd name="T10" fmla="*/ 27 w 86"/>
                <a:gd name="T11" fmla="*/ 12 h 52"/>
                <a:gd name="T12" fmla="*/ 21 w 86"/>
                <a:gd name="T13" fmla="*/ 13 h 52"/>
                <a:gd name="T14" fmla="*/ 16 w 86"/>
                <a:gd name="T15" fmla="*/ 13 h 52"/>
                <a:gd name="T16" fmla="*/ 10 w 86"/>
                <a:gd name="T17" fmla="*/ 13 h 52"/>
                <a:gd name="T18" fmla="*/ 5 w 86"/>
                <a:gd name="T19" fmla="*/ 12 h 52"/>
                <a:gd name="T20" fmla="*/ 0 w 86"/>
                <a:gd name="T21" fmla="*/ 10 h 52"/>
                <a:gd name="T22" fmla="*/ 3 w 86"/>
                <a:gd name="T23" fmla="*/ 14 h 52"/>
                <a:gd name="T24" fmla="*/ 7 w 86"/>
                <a:gd name="T25" fmla="*/ 19 h 52"/>
                <a:gd name="T26" fmla="*/ 10 w 86"/>
                <a:gd name="T27" fmla="*/ 22 h 52"/>
                <a:gd name="T28" fmla="*/ 13 w 86"/>
                <a:gd name="T29" fmla="*/ 26 h 52"/>
                <a:gd name="T30" fmla="*/ 17 w 86"/>
                <a:gd name="T31" fmla="*/ 30 h 52"/>
                <a:gd name="T32" fmla="*/ 20 w 86"/>
                <a:gd name="T33" fmla="*/ 33 h 52"/>
                <a:gd name="T34" fmla="*/ 23 w 86"/>
                <a:gd name="T35" fmla="*/ 36 h 52"/>
                <a:gd name="T36" fmla="*/ 26 w 86"/>
                <a:gd name="T37" fmla="*/ 38 h 52"/>
                <a:gd name="T38" fmla="*/ 28 w 86"/>
                <a:gd name="T39" fmla="*/ 40 h 52"/>
                <a:gd name="T40" fmla="*/ 32 w 86"/>
                <a:gd name="T41" fmla="*/ 42 h 52"/>
                <a:gd name="T42" fmla="*/ 37 w 86"/>
                <a:gd name="T43" fmla="*/ 44 h 52"/>
                <a:gd name="T44" fmla="*/ 42 w 86"/>
                <a:gd name="T45" fmla="*/ 46 h 52"/>
                <a:gd name="T46" fmla="*/ 47 w 86"/>
                <a:gd name="T47" fmla="*/ 48 h 52"/>
                <a:gd name="T48" fmla="*/ 52 w 86"/>
                <a:gd name="T49" fmla="*/ 49 h 52"/>
                <a:gd name="T50" fmla="*/ 57 w 86"/>
                <a:gd name="T51" fmla="*/ 51 h 52"/>
                <a:gd name="T52" fmla="*/ 62 w 86"/>
                <a:gd name="T53" fmla="*/ 51 h 52"/>
                <a:gd name="T54" fmla="*/ 67 w 86"/>
                <a:gd name="T55" fmla="*/ 49 h 52"/>
                <a:gd name="T56" fmla="*/ 73 w 86"/>
                <a:gd name="T57" fmla="*/ 47 h 52"/>
                <a:gd name="T58" fmla="*/ 79 w 86"/>
                <a:gd name="T59" fmla="*/ 44 h 52"/>
                <a:gd name="T60" fmla="*/ 85 w 86"/>
                <a:gd name="T61" fmla="*/ 40 h 52"/>
                <a:gd name="T62" fmla="*/ 77 w 86"/>
                <a:gd name="T63" fmla="*/ 34 h 52"/>
                <a:gd name="T64" fmla="*/ 71 w 86"/>
                <a:gd name="T65" fmla="*/ 30 h 52"/>
                <a:gd name="T66" fmla="*/ 66 w 86"/>
                <a:gd name="T67" fmla="*/ 26 h 52"/>
                <a:gd name="T68" fmla="*/ 63 w 86"/>
                <a:gd name="T69" fmla="*/ 22 h 52"/>
                <a:gd name="T70" fmla="*/ 61 w 86"/>
                <a:gd name="T71" fmla="*/ 19 h 52"/>
                <a:gd name="T72" fmla="*/ 59 w 86"/>
                <a:gd name="T73" fmla="*/ 15 h 52"/>
                <a:gd name="T74" fmla="*/ 57 w 86"/>
                <a:gd name="T75" fmla="*/ 12 h 52"/>
                <a:gd name="T76" fmla="*/ 55 w 86"/>
                <a:gd name="T77" fmla="*/ 8 h 52"/>
                <a:gd name="T78" fmla="*/ 53 w 86"/>
                <a:gd name="T79" fmla="*/ 5 h 52"/>
                <a:gd name="T80" fmla="*/ 50 w 86"/>
                <a:gd name="T81" fmla="*/ 0 h 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6" h="52">
                  <a:moveTo>
                    <a:pt x="49" y="0"/>
                  </a:moveTo>
                  <a:lnTo>
                    <a:pt x="45" y="3"/>
                  </a:lnTo>
                  <a:lnTo>
                    <a:pt x="42" y="6"/>
                  </a:lnTo>
                  <a:lnTo>
                    <a:pt x="37" y="8"/>
                  </a:lnTo>
                  <a:lnTo>
                    <a:pt x="32" y="10"/>
                  </a:lnTo>
                  <a:lnTo>
                    <a:pt x="27" y="12"/>
                  </a:lnTo>
                  <a:lnTo>
                    <a:pt x="21" y="13"/>
                  </a:lnTo>
                  <a:lnTo>
                    <a:pt x="16" y="13"/>
                  </a:lnTo>
                  <a:lnTo>
                    <a:pt x="10" y="13"/>
                  </a:lnTo>
                  <a:lnTo>
                    <a:pt x="5" y="12"/>
                  </a:lnTo>
                  <a:lnTo>
                    <a:pt x="0" y="10"/>
                  </a:lnTo>
                  <a:lnTo>
                    <a:pt x="3" y="14"/>
                  </a:lnTo>
                  <a:lnTo>
                    <a:pt x="7" y="19"/>
                  </a:lnTo>
                  <a:lnTo>
                    <a:pt x="10" y="22"/>
                  </a:lnTo>
                  <a:lnTo>
                    <a:pt x="13" y="26"/>
                  </a:lnTo>
                  <a:lnTo>
                    <a:pt x="17" y="30"/>
                  </a:lnTo>
                  <a:lnTo>
                    <a:pt x="20" y="33"/>
                  </a:lnTo>
                  <a:lnTo>
                    <a:pt x="23" y="36"/>
                  </a:lnTo>
                  <a:lnTo>
                    <a:pt x="26" y="38"/>
                  </a:lnTo>
                  <a:lnTo>
                    <a:pt x="28" y="40"/>
                  </a:lnTo>
                  <a:lnTo>
                    <a:pt x="32" y="42"/>
                  </a:lnTo>
                  <a:lnTo>
                    <a:pt x="37" y="44"/>
                  </a:lnTo>
                  <a:lnTo>
                    <a:pt x="42" y="46"/>
                  </a:lnTo>
                  <a:lnTo>
                    <a:pt x="47" y="48"/>
                  </a:lnTo>
                  <a:lnTo>
                    <a:pt x="52" y="49"/>
                  </a:lnTo>
                  <a:lnTo>
                    <a:pt x="57" y="51"/>
                  </a:lnTo>
                  <a:lnTo>
                    <a:pt x="62" y="51"/>
                  </a:lnTo>
                  <a:lnTo>
                    <a:pt x="67" y="49"/>
                  </a:lnTo>
                  <a:lnTo>
                    <a:pt x="73" y="47"/>
                  </a:lnTo>
                  <a:lnTo>
                    <a:pt x="79" y="44"/>
                  </a:lnTo>
                  <a:lnTo>
                    <a:pt x="85" y="40"/>
                  </a:lnTo>
                  <a:lnTo>
                    <a:pt x="77" y="34"/>
                  </a:lnTo>
                  <a:lnTo>
                    <a:pt x="71" y="30"/>
                  </a:lnTo>
                  <a:lnTo>
                    <a:pt x="66" y="26"/>
                  </a:lnTo>
                  <a:lnTo>
                    <a:pt x="63" y="22"/>
                  </a:lnTo>
                  <a:lnTo>
                    <a:pt x="61" y="19"/>
                  </a:lnTo>
                  <a:lnTo>
                    <a:pt x="59" y="15"/>
                  </a:lnTo>
                  <a:lnTo>
                    <a:pt x="57" y="12"/>
                  </a:lnTo>
                  <a:lnTo>
                    <a:pt x="55" y="8"/>
                  </a:lnTo>
                  <a:lnTo>
                    <a:pt x="53" y="5"/>
                  </a:lnTo>
                  <a:lnTo>
                    <a:pt x="5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6" name="Freeform 51"/>
            <p:cNvSpPr>
              <a:spLocks/>
            </p:cNvSpPr>
            <p:nvPr/>
          </p:nvSpPr>
          <p:spPr bwMode="gray">
            <a:xfrm>
              <a:off x="4397" y="1858"/>
              <a:ext cx="138" cy="145"/>
            </a:xfrm>
            <a:custGeom>
              <a:avLst/>
              <a:gdLst>
                <a:gd name="T0" fmla="*/ 0 w 138"/>
                <a:gd name="T1" fmla="*/ 0 h 145"/>
                <a:gd name="T2" fmla="*/ 32 w 138"/>
                <a:gd name="T3" fmla="*/ 14 h 145"/>
                <a:gd name="T4" fmla="*/ 57 w 138"/>
                <a:gd name="T5" fmla="*/ 29 h 145"/>
                <a:gd name="T6" fmla="*/ 77 w 138"/>
                <a:gd name="T7" fmla="*/ 44 h 145"/>
                <a:gd name="T8" fmla="*/ 91 w 138"/>
                <a:gd name="T9" fmla="*/ 59 h 145"/>
                <a:gd name="T10" fmla="*/ 103 w 138"/>
                <a:gd name="T11" fmla="*/ 74 h 145"/>
                <a:gd name="T12" fmla="*/ 111 w 138"/>
                <a:gd name="T13" fmla="*/ 88 h 145"/>
                <a:gd name="T14" fmla="*/ 116 w 138"/>
                <a:gd name="T15" fmla="*/ 101 h 145"/>
                <a:gd name="T16" fmla="*/ 121 w 138"/>
                <a:gd name="T17" fmla="*/ 114 h 145"/>
                <a:gd name="T18" fmla="*/ 126 w 138"/>
                <a:gd name="T19" fmla="*/ 125 h 145"/>
                <a:gd name="T20" fmla="*/ 130 w 138"/>
                <a:gd name="T21" fmla="*/ 135 h 145"/>
                <a:gd name="T22" fmla="*/ 137 w 138"/>
                <a:gd name="T23" fmla="*/ 144 h 145"/>
                <a:gd name="T24" fmla="*/ 135 w 138"/>
                <a:gd name="T25" fmla="*/ 143 h 145"/>
                <a:gd name="T26" fmla="*/ 126 w 138"/>
                <a:gd name="T27" fmla="*/ 134 h 145"/>
                <a:gd name="T28" fmla="*/ 111 w 138"/>
                <a:gd name="T29" fmla="*/ 119 h 145"/>
                <a:gd name="T30" fmla="*/ 93 w 138"/>
                <a:gd name="T31" fmla="*/ 99 h 145"/>
                <a:gd name="T32" fmla="*/ 72 w 138"/>
                <a:gd name="T33" fmla="*/ 77 h 145"/>
                <a:gd name="T34" fmla="*/ 50 w 138"/>
                <a:gd name="T35" fmla="*/ 54 h 145"/>
                <a:gd name="T36" fmla="*/ 31 w 138"/>
                <a:gd name="T37" fmla="*/ 33 h 145"/>
                <a:gd name="T38" fmla="*/ 15 w 138"/>
                <a:gd name="T39" fmla="*/ 16 h 145"/>
                <a:gd name="T40" fmla="*/ 3 w 138"/>
                <a:gd name="T41" fmla="*/ 4 h 145"/>
                <a:gd name="T42" fmla="*/ 0 w 138"/>
                <a:gd name="T43" fmla="*/ 0 h 1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8" h="145">
                  <a:moveTo>
                    <a:pt x="0" y="0"/>
                  </a:moveTo>
                  <a:lnTo>
                    <a:pt x="32" y="14"/>
                  </a:lnTo>
                  <a:lnTo>
                    <a:pt x="57" y="29"/>
                  </a:lnTo>
                  <a:lnTo>
                    <a:pt x="77" y="44"/>
                  </a:lnTo>
                  <a:lnTo>
                    <a:pt x="91" y="59"/>
                  </a:lnTo>
                  <a:lnTo>
                    <a:pt x="103" y="74"/>
                  </a:lnTo>
                  <a:lnTo>
                    <a:pt x="111" y="88"/>
                  </a:lnTo>
                  <a:lnTo>
                    <a:pt x="116" y="101"/>
                  </a:lnTo>
                  <a:lnTo>
                    <a:pt x="121" y="114"/>
                  </a:lnTo>
                  <a:lnTo>
                    <a:pt x="126" y="125"/>
                  </a:lnTo>
                  <a:lnTo>
                    <a:pt x="130" y="135"/>
                  </a:lnTo>
                  <a:lnTo>
                    <a:pt x="137" y="144"/>
                  </a:lnTo>
                  <a:lnTo>
                    <a:pt x="135" y="143"/>
                  </a:lnTo>
                  <a:lnTo>
                    <a:pt x="126" y="134"/>
                  </a:lnTo>
                  <a:lnTo>
                    <a:pt x="111" y="119"/>
                  </a:lnTo>
                  <a:lnTo>
                    <a:pt x="93" y="99"/>
                  </a:lnTo>
                  <a:lnTo>
                    <a:pt x="72" y="77"/>
                  </a:lnTo>
                  <a:lnTo>
                    <a:pt x="50" y="54"/>
                  </a:lnTo>
                  <a:lnTo>
                    <a:pt x="31" y="33"/>
                  </a:lnTo>
                  <a:lnTo>
                    <a:pt x="15" y="16"/>
                  </a:lnTo>
                  <a:lnTo>
                    <a:pt x="3" y="4"/>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7" name="Freeform 52"/>
            <p:cNvSpPr>
              <a:spLocks/>
            </p:cNvSpPr>
            <p:nvPr/>
          </p:nvSpPr>
          <p:spPr bwMode="gray">
            <a:xfrm>
              <a:off x="4397" y="1858"/>
              <a:ext cx="138" cy="145"/>
            </a:xfrm>
            <a:custGeom>
              <a:avLst/>
              <a:gdLst>
                <a:gd name="T0" fmla="*/ 0 w 138"/>
                <a:gd name="T1" fmla="*/ 0 h 145"/>
                <a:gd name="T2" fmla="*/ 32 w 138"/>
                <a:gd name="T3" fmla="*/ 14 h 145"/>
                <a:gd name="T4" fmla="*/ 57 w 138"/>
                <a:gd name="T5" fmla="*/ 29 h 145"/>
                <a:gd name="T6" fmla="*/ 77 w 138"/>
                <a:gd name="T7" fmla="*/ 44 h 145"/>
                <a:gd name="T8" fmla="*/ 91 w 138"/>
                <a:gd name="T9" fmla="*/ 59 h 145"/>
                <a:gd name="T10" fmla="*/ 103 w 138"/>
                <a:gd name="T11" fmla="*/ 74 h 145"/>
                <a:gd name="T12" fmla="*/ 111 w 138"/>
                <a:gd name="T13" fmla="*/ 88 h 145"/>
                <a:gd name="T14" fmla="*/ 116 w 138"/>
                <a:gd name="T15" fmla="*/ 101 h 145"/>
                <a:gd name="T16" fmla="*/ 121 w 138"/>
                <a:gd name="T17" fmla="*/ 114 h 145"/>
                <a:gd name="T18" fmla="*/ 126 w 138"/>
                <a:gd name="T19" fmla="*/ 125 h 145"/>
                <a:gd name="T20" fmla="*/ 130 w 138"/>
                <a:gd name="T21" fmla="*/ 135 h 145"/>
                <a:gd name="T22" fmla="*/ 137 w 138"/>
                <a:gd name="T23" fmla="*/ 144 h 145"/>
                <a:gd name="T24" fmla="*/ 135 w 138"/>
                <a:gd name="T25" fmla="*/ 143 h 145"/>
                <a:gd name="T26" fmla="*/ 126 w 138"/>
                <a:gd name="T27" fmla="*/ 134 h 145"/>
                <a:gd name="T28" fmla="*/ 111 w 138"/>
                <a:gd name="T29" fmla="*/ 119 h 145"/>
                <a:gd name="T30" fmla="*/ 93 w 138"/>
                <a:gd name="T31" fmla="*/ 99 h 145"/>
                <a:gd name="T32" fmla="*/ 72 w 138"/>
                <a:gd name="T33" fmla="*/ 77 h 145"/>
                <a:gd name="T34" fmla="*/ 50 w 138"/>
                <a:gd name="T35" fmla="*/ 54 h 145"/>
                <a:gd name="T36" fmla="*/ 31 w 138"/>
                <a:gd name="T37" fmla="*/ 33 h 145"/>
                <a:gd name="T38" fmla="*/ 15 w 138"/>
                <a:gd name="T39" fmla="*/ 16 h 145"/>
                <a:gd name="T40" fmla="*/ 3 w 138"/>
                <a:gd name="T41" fmla="*/ 4 h 145"/>
                <a:gd name="T42" fmla="*/ 0 w 138"/>
                <a:gd name="T43" fmla="*/ 0 h 1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8" h="145">
                  <a:moveTo>
                    <a:pt x="0" y="0"/>
                  </a:moveTo>
                  <a:lnTo>
                    <a:pt x="32" y="14"/>
                  </a:lnTo>
                  <a:lnTo>
                    <a:pt x="57" y="29"/>
                  </a:lnTo>
                  <a:lnTo>
                    <a:pt x="77" y="44"/>
                  </a:lnTo>
                  <a:lnTo>
                    <a:pt x="91" y="59"/>
                  </a:lnTo>
                  <a:lnTo>
                    <a:pt x="103" y="74"/>
                  </a:lnTo>
                  <a:lnTo>
                    <a:pt x="111" y="88"/>
                  </a:lnTo>
                  <a:lnTo>
                    <a:pt x="116" y="101"/>
                  </a:lnTo>
                  <a:lnTo>
                    <a:pt x="121" y="114"/>
                  </a:lnTo>
                  <a:lnTo>
                    <a:pt x="126" y="125"/>
                  </a:lnTo>
                  <a:lnTo>
                    <a:pt x="130" y="135"/>
                  </a:lnTo>
                  <a:lnTo>
                    <a:pt x="137" y="144"/>
                  </a:lnTo>
                  <a:lnTo>
                    <a:pt x="135" y="143"/>
                  </a:lnTo>
                  <a:lnTo>
                    <a:pt x="126" y="134"/>
                  </a:lnTo>
                  <a:lnTo>
                    <a:pt x="111" y="119"/>
                  </a:lnTo>
                  <a:lnTo>
                    <a:pt x="93" y="99"/>
                  </a:lnTo>
                  <a:lnTo>
                    <a:pt x="72" y="77"/>
                  </a:lnTo>
                  <a:lnTo>
                    <a:pt x="50" y="54"/>
                  </a:lnTo>
                  <a:lnTo>
                    <a:pt x="31" y="33"/>
                  </a:lnTo>
                  <a:lnTo>
                    <a:pt x="15" y="16"/>
                  </a:lnTo>
                  <a:lnTo>
                    <a:pt x="3" y="4"/>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8" name="Freeform 53"/>
            <p:cNvSpPr>
              <a:spLocks/>
            </p:cNvSpPr>
            <p:nvPr/>
          </p:nvSpPr>
          <p:spPr bwMode="gray">
            <a:xfrm>
              <a:off x="4605" y="2717"/>
              <a:ext cx="55" cy="29"/>
            </a:xfrm>
            <a:custGeom>
              <a:avLst/>
              <a:gdLst>
                <a:gd name="T0" fmla="*/ 54 w 55"/>
                <a:gd name="T1" fmla="*/ 6 h 29"/>
                <a:gd name="T2" fmla="*/ 0 w 55"/>
                <a:gd name="T3" fmla="*/ 0 h 29"/>
                <a:gd name="T4" fmla="*/ 49 w 55"/>
                <a:gd name="T5" fmla="*/ 28 h 29"/>
                <a:gd name="T6" fmla="*/ 54 w 55"/>
                <a:gd name="T7" fmla="*/ 6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29">
                  <a:moveTo>
                    <a:pt x="54" y="6"/>
                  </a:moveTo>
                  <a:lnTo>
                    <a:pt x="0" y="0"/>
                  </a:lnTo>
                  <a:lnTo>
                    <a:pt x="49" y="28"/>
                  </a:lnTo>
                  <a:lnTo>
                    <a:pt x="54" y="6"/>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9" name="Freeform 54"/>
            <p:cNvSpPr>
              <a:spLocks/>
            </p:cNvSpPr>
            <p:nvPr/>
          </p:nvSpPr>
          <p:spPr bwMode="gray">
            <a:xfrm>
              <a:off x="4700" y="2717"/>
              <a:ext cx="427" cy="264"/>
            </a:xfrm>
            <a:custGeom>
              <a:avLst/>
              <a:gdLst>
                <a:gd name="T0" fmla="*/ 53 w 427"/>
                <a:gd name="T1" fmla="*/ 8 h 264"/>
                <a:gd name="T2" fmla="*/ 95 w 427"/>
                <a:gd name="T3" fmla="*/ 28 h 264"/>
                <a:gd name="T4" fmla="*/ 138 w 427"/>
                <a:gd name="T5" fmla="*/ 49 h 264"/>
                <a:gd name="T6" fmla="*/ 176 w 427"/>
                <a:gd name="T7" fmla="*/ 67 h 264"/>
                <a:gd name="T8" fmla="*/ 204 w 427"/>
                <a:gd name="T9" fmla="*/ 77 h 264"/>
                <a:gd name="T10" fmla="*/ 231 w 427"/>
                <a:gd name="T11" fmla="*/ 76 h 264"/>
                <a:gd name="T12" fmla="*/ 268 w 427"/>
                <a:gd name="T13" fmla="*/ 61 h 264"/>
                <a:gd name="T14" fmla="*/ 305 w 427"/>
                <a:gd name="T15" fmla="*/ 42 h 264"/>
                <a:gd name="T16" fmla="*/ 345 w 427"/>
                <a:gd name="T17" fmla="*/ 27 h 264"/>
                <a:gd name="T18" fmla="*/ 388 w 427"/>
                <a:gd name="T19" fmla="*/ 24 h 264"/>
                <a:gd name="T20" fmla="*/ 414 w 427"/>
                <a:gd name="T21" fmla="*/ 33 h 264"/>
                <a:gd name="T22" fmla="*/ 419 w 427"/>
                <a:gd name="T23" fmla="*/ 47 h 264"/>
                <a:gd name="T24" fmla="*/ 422 w 427"/>
                <a:gd name="T25" fmla="*/ 67 h 264"/>
                <a:gd name="T26" fmla="*/ 424 w 427"/>
                <a:gd name="T27" fmla="*/ 87 h 264"/>
                <a:gd name="T28" fmla="*/ 426 w 427"/>
                <a:gd name="T29" fmla="*/ 99 h 264"/>
                <a:gd name="T30" fmla="*/ 387 w 427"/>
                <a:gd name="T31" fmla="*/ 150 h 264"/>
                <a:gd name="T32" fmla="*/ 387 w 427"/>
                <a:gd name="T33" fmla="*/ 214 h 264"/>
                <a:gd name="T34" fmla="*/ 378 w 427"/>
                <a:gd name="T35" fmla="*/ 224 h 264"/>
                <a:gd name="T36" fmla="*/ 365 w 427"/>
                <a:gd name="T37" fmla="*/ 239 h 264"/>
                <a:gd name="T38" fmla="*/ 350 w 427"/>
                <a:gd name="T39" fmla="*/ 253 h 264"/>
                <a:gd name="T40" fmla="*/ 338 w 427"/>
                <a:gd name="T41" fmla="*/ 262 h 264"/>
                <a:gd name="T42" fmla="*/ 312 w 427"/>
                <a:gd name="T43" fmla="*/ 254 h 264"/>
                <a:gd name="T44" fmla="*/ 279 w 427"/>
                <a:gd name="T45" fmla="*/ 228 h 264"/>
                <a:gd name="T46" fmla="*/ 257 w 427"/>
                <a:gd name="T47" fmla="*/ 195 h 264"/>
                <a:gd name="T48" fmla="*/ 238 w 427"/>
                <a:gd name="T49" fmla="*/ 159 h 264"/>
                <a:gd name="T50" fmla="*/ 217 w 427"/>
                <a:gd name="T51" fmla="*/ 124 h 264"/>
                <a:gd name="T52" fmla="*/ 195 w 427"/>
                <a:gd name="T53" fmla="*/ 105 h 264"/>
                <a:gd name="T54" fmla="*/ 168 w 427"/>
                <a:gd name="T55" fmla="*/ 98 h 264"/>
                <a:gd name="T56" fmla="*/ 130 w 427"/>
                <a:gd name="T57" fmla="*/ 92 h 264"/>
                <a:gd name="T58" fmla="*/ 85 w 427"/>
                <a:gd name="T59" fmla="*/ 84 h 264"/>
                <a:gd name="T60" fmla="*/ 40 w 427"/>
                <a:gd name="T61" fmla="*/ 77 h 264"/>
                <a:gd name="T62" fmla="*/ 11 w 427"/>
                <a:gd name="T63" fmla="*/ 67 h 264"/>
                <a:gd name="T64" fmla="*/ 1 w 427"/>
                <a:gd name="T65" fmla="*/ 50 h 264"/>
                <a:gd name="T66" fmla="*/ 1 w 427"/>
                <a:gd name="T67" fmla="*/ 30 h 264"/>
                <a:gd name="T68" fmla="*/ 10 w 427"/>
                <a:gd name="T69" fmla="*/ 13 h 264"/>
                <a:gd name="T70" fmla="*/ 25 w 427"/>
                <a:gd name="T71" fmla="*/ 2 h 2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27" h="264">
                  <a:moveTo>
                    <a:pt x="34" y="0"/>
                  </a:moveTo>
                  <a:lnTo>
                    <a:pt x="53" y="8"/>
                  </a:lnTo>
                  <a:lnTo>
                    <a:pt x="74" y="17"/>
                  </a:lnTo>
                  <a:lnTo>
                    <a:pt x="95" y="28"/>
                  </a:lnTo>
                  <a:lnTo>
                    <a:pt x="117" y="38"/>
                  </a:lnTo>
                  <a:lnTo>
                    <a:pt x="138" y="49"/>
                  </a:lnTo>
                  <a:lnTo>
                    <a:pt x="158" y="59"/>
                  </a:lnTo>
                  <a:lnTo>
                    <a:pt x="176" y="67"/>
                  </a:lnTo>
                  <a:lnTo>
                    <a:pt x="191" y="74"/>
                  </a:lnTo>
                  <a:lnTo>
                    <a:pt x="204" y="77"/>
                  </a:lnTo>
                  <a:lnTo>
                    <a:pt x="213" y="79"/>
                  </a:lnTo>
                  <a:lnTo>
                    <a:pt x="231" y="76"/>
                  </a:lnTo>
                  <a:lnTo>
                    <a:pt x="249" y="69"/>
                  </a:lnTo>
                  <a:lnTo>
                    <a:pt x="268" y="61"/>
                  </a:lnTo>
                  <a:lnTo>
                    <a:pt x="286" y="51"/>
                  </a:lnTo>
                  <a:lnTo>
                    <a:pt x="305" y="42"/>
                  </a:lnTo>
                  <a:lnTo>
                    <a:pt x="324" y="33"/>
                  </a:lnTo>
                  <a:lnTo>
                    <a:pt x="345" y="27"/>
                  </a:lnTo>
                  <a:lnTo>
                    <a:pt x="366" y="23"/>
                  </a:lnTo>
                  <a:lnTo>
                    <a:pt x="388" y="24"/>
                  </a:lnTo>
                  <a:lnTo>
                    <a:pt x="412" y="30"/>
                  </a:lnTo>
                  <a:lnTo>
                    <a:pt x="414" y="33"/>
                  </a:lnTo>
                  <a:lnTo>
                    <a:pt x="417" y="39"/>
                  </a:lnTo>
                  <a:lnTo>
                    <a:pt x="419" y="47"/>
                  </a:lnTo>
                  <a:lnTo>
                    <a:pt x="420" y="57"/>
                  </a:lnTo>
                  <a:lnTo>
                    <a:pt x="422" y="67"/>
                  </a:lnTo>
                  <a:lnTo>
                    <a:pt x="423" y="77"/>
                  </a:lnTo>
                  <a:lnTo>
                    <a:pt x="424" y="87"/>
                  </a:lnTo>
                  <a:lnTo>
                    <a:pt x="425" y="94"/>
                  </a:lnTo>
                  <a:lnTo>
                    <a:pt x="426" y="99"/>
                  </a:lnTo>
                  <a:lnTo>
                    <a:pt x="426" y="102"/>
                  </a:lnTo>
                  <a:lnTo>
                    <a:pt x="387" y="150"/>
                  </a:lnTo>
                  <a:lnTo>
                    <a:pt x="388" y="213"/>
                  </a:lnTo>
                  <a:lnTo>
                    <a:pt x="387" y="214"/>
                  </a:lnTo>
                  <a:lnTo>
                    <a:pt x="383" y="219"/>
                  </a:lnTo>
                  <a:lnTo>
                    <a:pt x="378" y="224"/>
                  </a:lnTo>
                  <a:lnTo>
                    <a:pt x="372" y="232"/>
                  </a:lnTo>
                  <a:lnTo>
                    <a:pt x="365" y="239"/>
                  </a:lnTo>
                  <a:lnTo>
                    <a:pt x="358" y="246"/>
                  </a:lnTo>
                  <a:lnTo>
                    <a:pt x="350" y="253"/>
                  </a:lnTo>
                  <a:lnTo>
                    <a:pt x="344" y="258"/>
                  </a:lnTo>
                  <a:lnTo>
                    <a:pt x="338" y="262"/>
                  </a:lnTo>
                  <a:lnTo>
                    <a:pt x="335" y="263"/>
                  </a:lnTo>
                  <a:lnTo>
                    <a:pt x="312" y="254"/>
                  </a:lnTo>
                  <a:lnTo>
                    <a:pt x="293" y="242"/>
                  </a:lnTo>
                  <a:lnTo>
                    <a:pt x="279" y="228"/>
                  </a:lnTo>
                  <a:lnTo>
                    <a:pt x="267" y="212"/>
                  </a:lnTo>
                  <a:lnTo>
                    <a:pt x="257" y="195"/>
                  </a:lnTo>
                  <a:lnTo>
                    <a:pt x="248" y="177"/>
                  </a:lnTo>
                  <a:lnTo>
                    <a:pt x="238" y="159"/>
                  </a:lnTo>
                  <a:lnTo>
                    <a:pt x="228" y="141"/>
                  </a:lnTo>
                  <a:lnTo>
                    <a:pt x="217" y="124"/>
                  </a:lnTo>
                  <a:lnTo>
                    <a:pt x="202" y="109"/>
                  </a:lnTo>
                  <a:lnTo>
                    <a:pt x="195" y="105"/>
                  </a:lnTo>
                  <a:lnTo>
                    <a:pt x="183" y="102"/>
                  </a:lnTo>
                  <a:lnTo>
                    <a:pt x="168" y="98"/>
                  </a:lnTo>
                  <a:lnTo>
                    <a:pt x="151" y="94"/>
                  </a:lnTo>
                  <a:lnTo>
                    <a:pt x="130" y="92"/>
                  </a:lnTo>
                  <a:lnTo>
                    <a:pt x="108" y="88"/>
                  </a:lnTo>
                  <a:lnTo>
                    <a:pt x="85" y="84"/>
                  </a:lnTo>
                  <a:lnTo>
                    <a:pt x="62" y="81"/>
                  </a:lnTo>
                  <a:lnTo>
                    <a:pt x="40" y="77"/>
                  </a:lnTo>
                  <a:lnTo>
                    <a:pt x="20" y="74"/>
                  </a:lnTo>
                  <a:lnTo>
                    <a:pt x="11" y="67"/>
                  </a:lnTo>
                  <a:lnTo>
                    <a:pt x="5" y="59"/>
                  </a:lnTo>
                  <a:lnTo>
                    <a:pt x="1" y="50"/>
                  </a:lnTo>
                  <a:lnTo>
                    <a:pt x="0" y="40"/>
                  </a:lnTo>
                  <a:lnTo>
                    <a:pt x="1" y="30"/>
                  </a:lnTo>
                  <a:lnTo>
                    <a:pt x="4" y="21"/>
                  </a:lnTo>
                  <a:lnTo>
                    <a:pt x="10" y="13"/>
                  </a:lnTo>
                  <a:lnTo>
                    <a:pt x="16" y="6"/>
                  </a:lnTo>
                  <a:lnTo>
                    <a:pt x="25" y="2"/>
                  </a:lnTo>
                  <a:lnTo>
                    <a:pt x="34"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0" name="Freeform 55"/>
            <p:cNvSpPr>
              <a:spLocks/>
            </p:cNvSpPr>
            <p:nvPr/>
          </p:nvSpPr>
          <p:spPr bwMode="gray">
            <a:xfrm>
              <a:off x="4700" y="2717"/>
              <a:ext cx="427" cy="264"/>
            </a:xfrm>
            <a:custGeom>
              <a:avLst/>
              <a:gdLst>
                <a:gd name="T0" fmla="*/ 53 w 427"/>
                <a:gd name="T1" fmla="*/ 8 h 264"/>
                <a:gd name="T2" fmla="*/ 95 w 427"/>
                <a:gd name="T3" fmla="*/ 28 h 264"/>
                <a:gd name="T4" fmla="*/ 138 w 427"/>
                <a:gd name="T5" fmla="*/ 49 h 264"/>
                <a:gd name="T6" fmla="*/ 176 w 427"/>
                <a:gd name="T7" fmla="*/ 67 h 264"/>
                <a:gd name="T8" fmla="*/ 204 w 427"/>
                <a:gd name="T9" fmla="*/ 77 h 264"/>
                <a:gd name="T10" fmla="*/ 231 w 427"/>
                <a:gd name="T11" fmla="*/ 76 h 264"/>
                <a:gd name="T12" fmla="*/ 268 w 427"/>
                <a:gd name="T13" fmla="*/ 61 h 264"/>
                <a:gd name="T14" fmla="*/ 305 w 427"/>
                <a:gd name="T15" fmla="*/ 42 h 264"/>
                <a:gd name="T16" fmla="*/ 345 w 427"/>
                <a:gd name="T17" fmla="*/ 27 h 264"/>
                <a:gd name="T18" fmla="*/ 388 w 427"/>
                <a:gd name="T19" fmla="*/ 24 h 264"/>
                <a:gd name="T20" fmla="*/ 414 w 427"/>
                <a:gd name="T21" fmla="*/ 33 h 264"/>
                <a:gd name="T22" fmla="*/ 419 w 427"/>
                <a:gd name="T23" fmla="*/ 47 h 264"/>
                <a:gd name="T24" fmla="*/ 422 w 427"/>
                <a:gd name="T25" fmla="*/ 67 h 264"/>
                <a:gd name="T26" fmla="*/ 424 w 427"/>
                <a:gd name="T27" fmla="*/ 87 h 264"/>
                <a:gd name="T28" fmla="*/ 426 w 427"/>
                <a:gd name="T29" fmla="*/ 99 h 264"/>
                <a:gd name="T30" fmla="*/ 387 w 427"/>
                <a:gd name="T31" fmla="*/ 150 h 264"/>
                <a:gd name="T32" fmla="*/ 387 w 427"/>
                <a:gd name="T33" fmla="*/ 214 h 264"/>
                <a:gd name="T34" fmla="*/ 378 w 427"/>
                <a:gd name="T35" fmla="*/ 224 h 264"/>
                <a:gd name="T36" fmla="*/ 365 w 427"/>
                <a:gd name="T37" fmla="*/ 239 h 264"/>
                <a:gd name="T38" fmla="*/ 350 w 427"/>
                <a:gd name="T39" fmla="*/ 253 h 264"/>
                <a:gd name="T40" fmla="*/ 338 w 427"/>
                <a:gd name="T41" fmla="*/ 262 h 264"/>
                <a:gd name="T42" fmla="*/ 312 w 427"/>
                <a:gd name="T43" fmla="*/ 254 h 264"/>
                <a:gd name="T44" fmla="*/ 279 w 427"/>
                <a:gd name="T45" fmla="*/ 228 h 264"/>
                <a:gd name="T46" fmla="*/ 257 w 427"/>
                <a:gd name="T47" fmla="*/ 195 h 264"/>
                <a:gd name="T48" fmla="*/ 238 w 427"/>
                <a:gd name="T49" fmla="*/ 159 h 264"/>
                <a:gd name="T50" fmla="*/ 217 w 427"/>
                <a:gd name="T51" fmla="*/ 124 h 264"/>
                <a:gd name="T52" fmla="*/ 195 w 427"/>
                <a:gd name="T53" fmla="*/ 105 h 264"/>
                <a:gd name="T54" fmla="*/ 168 w 427"/>
                <a:gd name="T55" fmla="*/ 98 h 264"/>
                <a:gd name="T56" fmla="*/ 130 w 427"/>
                <a:gd name="T57" fmla="*/ 92 h 264"/>
                <a:gd name="T58" fmla="*/ 85 w 427"/>
                <a:gd name="T59" fmla="*/ 84 h 264"/>
                <a:gd name="T60" fmla="*/ 40 w 427"/>
                <a:gd name="T61" fmla="*/ 77 h 264"/>
                <a:gd name="T62" fmla="*/ 11 w 427"/>
                <a:gd name="T63" fmla="*/ 67 h 264"/>
                <a:gd name="T64" fmla="*/ 1 w 427"/>
                <a:gd name="T65" fmla="*/ 50 h 264"/>
                <a:gd name="T66" fmla="*/ 1 w 427"/>
                <a:gd name="T67" fmla="*/ 30 h 264"/>
                <a:gd name="T68" fmla="*/ 10 w 427"/>
                <a:gd name="T69" fmla="*/ 13 h 264"/>
                <a:gd name="T70" fmla="*/ 25 w 427"/>
                <a:gd name="T71" fmla="*/ 2 h 2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27" h="264">
                  <a:moveTo>
                    <a:pt x="34" y="0"/>
                  </a:moveTo>
                  <a:lnTo>
                    <a:pt x="53" y="8"/>
                  </a:lnTo>
                  <a:lnTo>
                    <a:pt x="74" y="17"/>
                  </a:lnTo>
                  <a:lnTo>
                    <a:pt x="95" y="28"/>
                  </a:lnTo>
                  <a:lnTo>
                    <a:pt x="117" y="38"/>
                  </a:lnTo>
                  <a:lnTo>
                    <a:pt x="138" y="49"/>
                  </a:lnTo>
                  <a:lnTo>
                    <a:pt x="158" y="59"/>
                  </a:lnTo>
                  <a:lnTo>
                    <a:pt x="176" y="67"/>
                  </a:lnTo>
                  <a:lnTo>
                    <a:pt x="191" y="74"/>
                  </a:lnTo>
                  <a:lnTo>
                    <a:pt x="204" y="77"/>
                  </a:lnTo>
                  <a:lnTo>
                    <a:pt x="213" y="79"/>
                  </a:lnTo>
                  <a:lnTo>
                    <a:pt x="231" y="76"/>
                  </a:lnTo>
                  <a:lnTo>
                    <a:pt x="249" y="69"/>
                  </a:lnTo>
                  <a:lnTo>
                    <a:pt x="268" y="61"/>
                  </a:lnTo>
                  <a:lnTo>
                    <a:pt x="286" y="51"/>
                  </a:lnTo>
                  <a:lnTo>
                    <a:pt x="305" y="42"/>
                  </a:lnTo>
                  <a:lnTo>
                    <a:pt x="324" y="33"/>
                  </a:lnTo>
                  <a:lnTo>
                    <a:pt x="345" y="27"/>
                  </a:lnTo>
                  <a:lnTo>
                    <a:pt x="366" y="23"/>
                  </a:lnTo>
                  <a:lnTo>
                    <a:pt x="388" y="24"/>
                  </a:lnTo>
                  <a:lnTo>
                    <a:pt x="412" y="30"/>
                  </a:lnTo>
                  <a:lnTo>
                    <a:pt x="414" y="33"/>
                  </a:lnTo>
                  <a:lnTo>
                    <a:pt x="417" y="39"/>
                  </a:lnTo>
                  <a:lnTo>
                    <a:pt x="419" y="47"/>
                  </a:lnTo>
                  <a:lnTo>
                    <a:pt x="420" y="57"/>
                  </a:lnTo>
                  <a:lnTo>
                    <a:pt x="422" y="67"/>
                  </a:lnTo>
                  <a:lnTo>
                    <a:pt x="423" y="77"/>
                  </a:lnTo>
                  <a:lnTo>
                    <a:pt x="424" y="87"/>
                  </a:lnTo>
                  <a:lnTo>
                    <a:pt x="425" y="94"/>
                  </a:lnTo>
                  <a:lnTo>
                    <a:pt x="426" y="99"/>
                  </a:lnTo>
                  <a:lnTo>
                    <a:pt x="426" y="102"/>
                  </a:lnTo>
                  <a:lnTo>
                    <a:pt x="387" y="150"/>
                  </a:lnTo>
                  <a:lnTo>
                    <a:pt x="388" y="213"/>
                  </a:lnTo>
                  <a:lnTo>
                    <a:pt x="387" y="214"/>
                  </a:lnTo>
                  <a:lnTo>
                    <a:pt x="383" y="219"/>
                  </a:lnTo>
                  <a:lnTo>
                    <a:pt x="378" y="224"/>
                  </a:lnTo>
                  <a:lnTo>
                    <a:pt x="372" y="232"/>
                  </a:lnTo>
                  <a:lnTo>
                    <a:pt x="365" y="239"/>
                  </a:lnTo>
                  <a:lnTo>
                    <a:pt x="358" y="246"/>
                  </a:lnTo>
                  <a:lnTo>
                    <a:pt x="350" y="253"/>
                  </a:lnTo>
                  <a:lnTo>
                    <a:pt x="344" y="258"/>
                  </a:lnTo>
                  <a:lnTo>
                    <a:pt x="338" y="262"/>
                  </a:lnTo>
                  <a:lnTo>
                    <a:pt x="335" y="263"/>
                  </a:lnTo>
                  <a:lnTo>
                    <a:pt x="312" y="254"/>
                  </a:lnTo>
                  <a:lnTo>
                    <a:pt x="293" y="242"/>
                  </a:lnTo>
                  <a:lnTo>
                    <a:pt x="279" y="228"/>
                  </a:lnTo>
                  <a:lnTo>
                    <a:pt x="267" y="212"/>
                  </a:lnTo>
                  <a:lnTo>
                    <a:pt x="257" y="195"/>
                  </a:lnTo>
                  <a:lnTo>
                    <a:pt x="248" y="177"/>
                  </a:lnTo>
                  <a:lnTo>
                    <a:pt x="238" y="159"/>
                  </a:lnTo>
                  <a:lnTo>
                    <a:pt x="228" y="141"/>
                  </a:lnTo>
                  <a:lnTo>
                    <a:pt x="217" y="124"/>
                  </a:lnTo>
                  <a:lnTo>
                    <a:pt x="202" y="109"/>
                  </a:lnTo>
                  <a:lnTo>
                    <a:pt x="195" y="105"/>
                  </a:lnTo>
                  <a:lnTo>
                    <a:pt x="183" y="102"/>
                  </a:lnTo>
                  <a:lnTo>
                    <a:pt x="168" y="98"/>
                  </a:lnTo>
                  <a:lnTo>
                    <a:pt x="151" y="94"/>
                  </a:lnTo>
                  <a:lnTo>
                    <a:pt x="130" y="92"/>
                  </a:lnTo>
                  <a:lnTo>
                    <a:pt x="108" y="88"/>
                  </a:lnTo>
                  <a:lnTo>
                    <a:pt x="85" y="84"/>
                  </a:lnTo>
                  <a:lnTo>
                    <a:pt x="62" y="81"/>
                  </a:lnTo>
                  <a:lnTo>
                    <a:pt x="40" y="77"/>
                  </a:lnTo>
                  <a:lnTo>
                    <a:pt x="20" y="74"/>
                  </a:lnTo>
                  <a:lnTo>
                    <a:pt x="11" y="67"/>
                  </a:lnTo>
                  <a:lnTo>
                    <a:pt x="5" y="59"/>
                  </a:lnTo>
                  <a:lnTo>
                    <a:pt x="1" y="50"/>
                  </a:lnTo>
                  <a:lnTo>
                    <a:pt x="0" y="40"/>
                  </a:lnTo>
                  <a:lnTo>
                    <a:pt x="1" y="30"/>
                  </a:lnTo>
                  <a:lnTo>
                    <a:pt x="4" y="21"/>
                  </a:lnTo>
                  <a:lnTo>
                    <a:pt x="10" y="13"/>
                  </a:lnTo>
                  <a:lnTo>
                    <a:pt x="16" y="6"/>
                  </a:lnTo>
                  <a:lnTo>
                    <a:pt x="25" y="2"/>
                  </a:lnTo>
                  <a:lnTo>
                    <a:pt x="34"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1" name="Freeform 56"/>
            <p:cNvSpPr>
              <a:spLocks/>
            </p:cNvSpPr>
            <p:nvPr/>
          </p:nvSpPr>
          <p:spPr bwMode="gray">
            <a:xfrm>
              <a:off x="4655" y="2708"/>
              <a:ext cx="81" cy="87"/>
            </a:xfrm>
            <a:custGeom>
              <a:avLst/>
              <a:gdLst>
                <a:gd name="T0" fmla="*/ 80 w 81"/>
                <a:gd name="T1" fmla="*/ 11 h 87"/>
                <a:gd name="T2" fmla="*/ 75 w 81"/>
                <a:gd name="T3" fmla="*/ 9 h 87"/>
                <a:gd name="T4" fmla="*/ 70 w 81"/>
                <a:gd name="T5" fmla="*/ 7 h 87"/>
                <a:gd name="T6" fmla="*/ 65 w 81"/>
                <a:gd name="T7" fmla="*/ 5 h 87"/>
                <a:gd name="T8" fmla="*/ 60 w 81"/>
                <a:gd name="T9" fmla="*/ 4 h 87"/>
                <a:gd name="T10" fmla="*/ 56 w 81"/>
                <a:gd name="T11" fmla="*/ 2 h 87"/>
                <a:gd name="T12" fmla="*/ 52 w 81"/>
                <a:gd name="T13" fmla="*/ 1 h 87"/>
                <a:gd name="T14" fmla="*/ 49 w 81"/>
                <a:gd name="T15" fmla="*/ 1 h 87"/>
                <a:gd name="T16" fmla="*/ 46 w 81"/>
                <a:gd name="T17" fmla="*/ 0 h 87"/>
                <a:gd name="T18" fmla="*/ 43 w 81"/>
                <a:gd name="T19" fmla="*/ 0 h 87"/>
                <a:gd name="T20" fmla="*/ 40 w 81"/>
                <a:gd name="T21" fmla="*/ 0 h 87"/>
                <a:gd name="T22" fmla="*/ 35 w 81"/>
                <a:gd name="T23" fmla="*/ 0 h 87"/>
                <a:gd name="T24" fmla="*/ 31 w 81"/>
                <a:gd name="T25" fmla="*/ 1 h 87"/>
                <a:gd name="T26" fmla="*/ 26 w 81"/>
                <a:gd name="T27" fmla="*/ 1 h 87"/>
                <a:gd name="T28" fmla="*/ 23 w 81"/>
                <a:gd name="T29" fmla="*/ 2 h 87"/>
                <a:gd name="T30" fmla="*/ 18 w 81"/>
                <a:gd name="T31" fmla="*/ 4 h 87"/>
                <a:gd name="T32" fmla="*/ 15 w 81"/>
                <a:gd name="T33" fmla="*/ 6 h 87"/>
                <a:gd name="T34" fmla="*/ 11 w 81"/>
                <a:gd name="T35" fmla="*/ 9 h 87"/>
                <a:gd name="T36" fmla="*/ 8 w 81"/>
                <a:gd name="T37" fmla="*/ 12 h 87"/>
                <a:gd name="T38" fmla="*/ 5 w 81"/>
                <a:gd name="T39" fmla="*/ 17 h 87"/>
                <a:gd name="T40" fmla="*/ 3 w 81"/>
                <a:gd name="T41" fmla="*/ 22 h 87"/>
                <a:gd name="T42" fmla="*/ 0 w 81"/>
                <a:gd name="T43" fmla="*/ 29 h 87"/>
                <a:gd name="T44" fmla="*/ 0 w 81"/>
                <a:gd name="T45" fmla="*/ 34 h 87"/>
                <a:gd name="T46" fmla="*/ 0 w 81"/>
                <a:gd name="T47" fmla="*/ 40 h 87"/>
                <a:gd name="T48" fmla="*/ 0 w 81"/>
                <a:gd name="T49" fmla="*/ 45 h 87"/>
                <a:gd name="T50" fmla="*/ 2 w 81"/>
                <a:gd name="T51" fmla="*/ 50 h 87"/>
                <a:gd name="T52" fmla="*/ 5 w 81"/>
                <a:gd name="T53" fmla="*/ 54 h 87"/>
                <a:gd name="T54" fmla="*/ 7 w 81"/>
                <a:gd name="T55" fmla="*/ 59 h 87"/>
                <a:gd name="T56" fmla="*/ 10 w 81"/>
                <a:gd name="T57" fmla="*/ 63 h 87"/>
                <a:gd name="T58" fmla="*/ 13 w 81"/>
                <a:gd name="T59" fmla="*/ 66 h 87"/>
                <a:gd name="T60" fmla="*/ 17 w 81"/>
                <a:gd name="T61" fmla="*/ 69 h 87"/>
                <a:gd name="T62" fmla="*/ 20 w 81"/>
                <a:gd name="T63" fmla="*/ 71 h 87"/>
                <a:gd name="T64" fmla="*/ 23 w 81"/>
                <a:gd name="T65" fmla="*/ 73 h 87"/>
                <a:gd name="T66" fmla="*/ 26 w 81"/>
                <a:gd name="T67" fmla="*/ 74 h 87"/>
                <a:gd name="T68" fmla="*/ 30 w 81"/>
                <a:gd name="T69" fmla="*/ 76 h 87"/>
                <a:gd name="T70" fmla="*/ 35 w 81"/>
                <a:gd name="T71" fmla="*/ 78 h 87"/>
                <a:gd name="T72" fmla="*/ 41 w 81"/>
                <a:gd name="T73" fmla="*/ 79 h 87"/>
                <a:gd name="T74" fmla="*/ 46 w 81"/>
                <a:gd name="T75" fmla="*/ 81 h 87"/>
                <a:gd name="T76" fmla="*/ 52 w 81"/>
                <a:gd name="T77" fmla="*/ 82 h 87"/>
                <a:gd name="T78" fmla="*/ 59 w 81"/>
                <a:gd name="T79" fmla="*/ 84 h 87"/>
                <a:gd name="T80" fmla="*/ 66 w 81"/>
                <a:gd name="T81" fmla="*/ 86 h 87"/>
                <a:gd name="T82" fmla="*/ 57 w 81"/>
                <a:gd name="T83" fmla="*/ 78 h 87"/>
                <a:gd name="T84" fmla="*/ 50 w 81"/>
                <a:gd name="T85" fmla="*/ 70 h 87"/>
                <a:gd name="T86" fmla="*/ 47 w 81"/>
                <a:gd name="T87" fmla="*/ 61 h 87"/>
                <a:gd name="T88" fmla="*/ 46 w 81"/>
                <a:gd name="T89" fmla="*/ 51 h 87"/>
                <a:gd name="T90" fmla="*/ 47 w 81"/>
                <a:gd name="T91" fmla="*/ 42 h 87"/>
                <a:gd name="T92" fmla="*/ 50 w 81"/>
                <a:gd name="T93" fmla="*/ 32 h 87"/>
                <a:gd name="T94" fmla="*/ 55 w 81"/>
                <a:gd name="T95" fmla="*/ 24 h 87"/>
                <a:gd name="T96" fmla="*/ 62 w 81"/>
                <a:gd name="T97" fmla="*/ 17 h 87"/>
                <a:gd name="T98" fmla="*/ 70 w 81"/>
                <a:gd name="T99" fmla="*/ 13 h 87"/>
                <a:gd name="T100" fmla="*/ 80 w 81"/>
                <a:gd name="T101" fmla="*/ 11 h 8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1" h="87">
                  <a:moveTo>
                    <a:pt x="80" y="11"/>
                  </a:moveTo>
                  <a:lnTo>
                    <a:pt x="75" y="9"/>
                  </a:lnTo>
                  <a:lnTo>
                    <a:pt x="70" y="7"/>
                  </a:lnTo>
                  <a:lnTo>
                    <a:pt x="65" y="5"/>
                  </a:lnTo>
                  <a:lnTo>
                    <a:pt x="60" y="4"/>
                  </a:lnTo>
                  <a:lnTo>
                    <a:pt x="56" y="2"/>
                  </a:lnTo>
                  <a:lnTo>
                    <a:pt x="52" y="1"/>
                  </a:lnTo>
                  <a:lnTo>
                    <a:pt x="49" y="1"/>
                  </a:lnTo>
                  <a:lnTo>
                    <a:pt x="46" y="0"/>
                  </a:lnTo>
                  <a:lnTo>
                    <a:pt x="43" y="0"/>
                  </a:lnTo>
                  <a:lnTo>
                    <a:pt x="40" y="0"/>
                  </a:lnTo>
                  <a:lnTo>
                    <a:pt x="35" y="0"/>
                  </a:lnTo>
                  <a:lnTo>
                    <a:pt x="31" y="1"/>
                  </a:lnTo>
                  <a:lnTo>
                    <a:pt x="26" y="1"/>
                  </a:lnTo>
                  <a:lnTo>
                    <a:pt x="23" y="2"/>
                  </a:lnTo>
                  <a:lnTo>
                    <a:pt x="18" y="4"/>
                  </a:lnTo>
                  <a:lnTo>
                    <a:pt x="15" y="6"/>
                  </a:lnTo>
                  <a:lnTo>
                    <a:pt x="11" y="9"/>
                  </a:lnTo>
                  <a:lnTo>
                    <a:pt x="8" y="12"/>
                  </a:lnTo>
                  <a:lnTo>
                    <a:pt x="5" y="17"/>
                  </a:lnTo>
                  <a:lnTo>
                    <a:pt x="3" y="22"/>
                  </a:lnTo>
                  <a:lnTo>
                    <a:pt x="0" y="29"/>
                  </a:lnTo>
                  <a:lnTo>
                    <a:pt x="0" y="34"/>
                  </a:lnTo>
                  <a:lnTo>
                    <a:pt x="0" y="40"/>
                  </a:lnTo>
                  <a:lnTo>
                    <a:pt x="0" y="45"/>
                  </a:lnTo>
                  <a:lnTo>
                    <a:pt x="2" y="50"/>
                  </a:lnTo>
                  <a:lnTo>
                    <a:pt x="5" y="54"/>
                  </a:lnTo>
                  <a:lnTo>
                    <a:pt x="7" y="59"/>
                  </a:lnTo>
                  <a:lnTo>
                    <a:pt x="10" y="63"/>
                  </a:lnTo>
                  <a:lnTo>
                    <a:pt x="13" y="66"/>
                  </a:lnTo>
                  <a:lnTo>
                    <a:pt x="17" y="69"/>
                  </a:lnTo>
                  <a:lnTo>
                    <a:pt x="20" y="71"/>
                  </a:lnTo>
                  <a:lnTo>
                    <a:pt x="23" y="73"/>
                  </a:lnTo>
                  <a:lnTo>
                    <a:pt x="26" y="74"/>
                  </a:lnTo>
                  <a:lnTo>
                    <a:pt x="30" y="76"/>
                  </a:lnTo>
                  <a:lnTo>
                    <a:pt x="35" y="78"/>
                  </a:lnTo>
                  <a:lnTo>
                    <a:pt x="41" y="79"/>
                  </a:lnTo>
                  <a:lnTo>
                    <a:pt x="46" y="81"/>
                  </a:lnTo>
                  <a:lnTo>
                    <a:pt x="52" y="82"/>
                  </a:lnTo>
                  <a:lnTo>
                    <a:pt x="59" y="84"/>
                  </a:lnTo>
                  <a:lnTo>
                    <a:pt x="66" y="86"/>
                  </a:lnTo>
                  <a:lnTo>
                    <a:pt x="57" y="78"/>
                  </a:lnTo>
                  <a:lnTo>
                    <a:pt x="50" y="70"/>
                  </a:lnTo>
                  <a:lnTo>
                    <a:pt x="47" y="61"/>
                  </a:lnTo>
                  <a:lnTo>
                    <a:pt x="46" y="51"/>
                  </a:lnTo>
                  <a:lnTo>
                    <a:pt x="47" y="42"/>
                  </a:lnTo>
                  <a:lnTo>
                    <a:pt x="50" y="32"/>
                  </a:lnTo>
                  <a:lnTo>
                    <a:pt x="55" y="24"/>
                  </a:lnTo>
                  <a:lnTo>
                    <a:pt x="62" y="17"/>
                  </a:lnTo>
                  <a:lnTo>
                    <a:pt x="70" y="13"/>
                  </a:lnTo>
                  <a:lnTo>
                    <a:pt x="80" y="11"/>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2" name="Freeform 57"/>
            <p:cNvSpPr>
              <a:spLocks/>
            </p:cNvSpPr>
            <p:nvPr/>
          </p:nvSpPr>
          <p:spPr bwMode="gray">
            <a:xfrm>
              <a:off x="4655" y="2708"/>
              <a:ext cx="81" cy="87"/>
            </a:xfrm>
            <a:custGeom>
              <a:avLst/>
              <a:gdLst>
                <a:gd name="T0" fmla="*/ 80 w 81"/>
                <a:gd name="T1" fmla="*/ 11 h 87"/>
                <a:gd name="T2" fmla="*/ 75 w 81"/>
                <a:gd name="T3" fmla="*/ 9 h 87"/>
                <a:gd name="T4" fmla="*/ 70 w 81"/>
                <a:gd name="T5" fmla="*/ 7 h 87"/>
                <a:gd name="T6" fmla="*/ 65 w 81"/>
                <a:gd name="T7" fmla="*/ 5 h 87"/>
                <a:gd name="T8" fmla="*/ 60 w 81"/>
                <a:gd name="T9" fmla="*/ 4 h 87"/>
                <a:gd name="T10" fmla="*/ 56 w 81"/>
                <a:gd name="T11" fmla="*/ 2 h 87"/>
                <a:gd name="T12" fmla="*/ 52 w 81"/>
                <a:gd name="T13" fmla="*/ 1 h 87"/>
                <a:gd name="T14" fmla="*/ 49 w 81"/>
                <a:gd name="T15" fmla="*/ 1 h 87"/>
                <a:gd name="T16" fmla="*/ 46 w 81"/>
                <a:gd name="T17" fmla="*/ 0 h 87"/>
                <a:gd name="T18" fmla="*/ 43 w 81"/>
                <a:gd name="T19" fmla="*/ 0 h 87"/>
                <a:gd name="T20" fmla="*/ 40 w 81"/>
                <a:gd name="T21" fmla="*/ 0 h 87"/>
                <a:gd name="T22" fmla="*/ 35 w 81"/>
                <a:gd name="T23" fmla="*/ 0 h 87"/>
                <a:gd name="T24" fmla="*/ 31 w 81"/>
                <a:gd name="T25" fmla="*/ 1 h 87"/>
                <a:gd name="T26" fmla="*/ 26 w 81"/>
                <a:gd name="T27" fmla="*/ 1 h 87"/>
                <a:gd name="T28" fmla="*/ 23 w 81"/>
                <a:gd name="T29" fmla="*/ 2 h 87"/>
                <a:gd name="T30" fmla="*/ 18 w 81"/>
                <a:gd name="T31" fmla="*/ 4 h 87"/>
                <a:gd name="T32" fmla="*/ 15 w 81"/>
                <a:gd name="T33" fmla="*/ 6 h 87"/>
                <a:gd name="T34" fmla="*/ 11 w 81"/>
                <a:gd name="T35" fmla="*/ 9 h 87"/>
                <a:gd name="T36" fmla="*/ 8 w 81"/>
                <a:gd name="T37" fmla="*/ 12 h 87"/>
                <a:gd name="T38" fmla="*/ 5 w 81"/>
                <a:gd name="T39" fmla="*/ 17 h 87"/>
                <a:gd name="T40" fmla="*/ 3 w 81"/>
                <a:gd name="T41" fmla="*/ 22 h 87"/>
                <a:gd name="T42" fmla="*/ 0 w 81"/>
                <a:gd name="T43" fmla="*/ 29 h 87"/>
                <a:gd name="T44" fmla="*/ 0 w 81"/>
                <a:gd name="T45" fmla="*/ 34 h 87"/>
                <a:gd name="T46" fmla="*/ 0 w 81"/>
                <a:gd name="T47" fmla="*/ 40 h 87"/>
                <a:gd name="T48" fmla="*/ 0 w 81"/>
                <a:gd name="T49" fmla="*/ 45 h 87"/>
                <a:gd name="T50" fmla="*/ 2 w 81"/>
                <a:gd name="T51" fmla="*/ 50 h 87"/>
                <a:gd name="T52" fmla="*/ 5 w 81"/>
                <a:gd name="T53" fmla="*/ 54 h 87"/>
                <a:gd name="T54" fmla="*/ 7 w 81"/>
                <a:gd name="T55" fmla="*/ 59 h 87"/>
                <a:gd name="T56" fmla="*/ 10 w 81"/>
                <a:gd name="T57" fmla="*/ 63 h 87"/>
                <a:gd name="T58" fmla="*/ 13 w 81"/>
                <a:gd name="T59" fmla="*/ 66 h 87"/>
                <a:gd name="T60" fmla="*/ 17 w 81"/>
                <a:gd name="T61" fmla="*/ 69 h 87"/>
                <a:gd name="T62" fmla="*/ 20 w 81"/>
                <a:gd name="T63" fmla="*/ 71 h 87"/>
                <a:gd name="T64" fmla="*/ 23 w 81"/>
                <a:gd name="T65" fmla="*/ 73 h 87"/>
                <a:gd name="T66" fmla="*/ 26 w 81"/>
                <a:gd name="T67" fmla="*/ 74 h 87"/>
                <a:gd name="T68" fmla="*/ 30 w 81"/>
                <a:gd name="T69" fmla="*/ 76 h 87"/>
                <a:gd name="T70" fmla="*/ 35 w 81"/>
                <a:gd name="T71" fmla="*/ 78 h 87"/>
                <a:gd name="T72" fmla="*/ 41 w 81"/>
                <a:gd name="T73" fmla="*/ 79 h 87"/>
                <a:gd name="T74" fmla="*/ 46 w 81"/>
                <a:gd name="T75" fmla="*/ 81 h 87"/>
                <a:gd name="T76" fmla="*/ 52 w 81"/>
                <a:gd name="T77" fmla="*/ 82 h 87"/>
                <a:gd name="T78" fmla="*/ 59 w 81"/>
                <a:gd name="T79" fmla="*/ 84 h 87"/>
                <a:gd name="T80" fmla="*/ 66 w 81"/>
                <a:gd name="T81" fmla="*/ 86 h 87"/>
                <a:gd name="T82" fmla="*/ 57 w 81"/>
                <a:gd name="T83" fmla="*/ 78 h 87"/>
                <a:gd name="T84" fmla="*/ 50 w 81"/>
                <a:gd name="T85" fmla="*/ 70 h 87"/>
                <a:gd name="T86" fmla="*/ 47 w 81"/>
                <a:gd name="T87" fmla="*/ 61 h 87"/>
                <a:gd name="T88" fmla="*/ 46 w 81"/>
                <a:gd name="T89" fmla="*/ 51 h 87"/>
                <a:gd name="T90" fmla="*/ 47 w 81"/>
                <a:gd name="T91" fmla="*/ 42 h 87"/>
                <a:gd name="T92" fmla="*/ 50 w 81"/>
                <a:gd name="T93" fmla="*/ 32 h 87"/>
                <a:gd name="T94" fmla="*/ 55 w 81"/>
                <a:gd name="T95" fmla="*/ 24 h 87"/>
                <a:gd name="T96" fmla="*/ 62 w 81"/>
                <a:gd name="T97" fmla="*/ 17 h 87"/>
                <a:gd name="T98" fmla="*/ 70 w 81"/>
                <a:gd name="T99" fmla="*/ 13 h 87"/>
                <a:gd name="T100" fmla="*/ 80 w 81"/>
                <a:gd name="T101" fmla="*/ 11 h 8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1" h="87">
                  <a:moveTo>
                    <a:pt x="80" y="11"/>
                  </a:moveTo>
                  <a:lnTo>
                    <a:pt x="75" y="9"/>
                  </a:lnTo>
                  <a:lnTo>
                    <a:pt x="70" y="7"/>
                  </a:lnTo>
                  <a:lnTo>
                    <a:pt x="65" y="5"/>
                  </a:lnTo>
                  <a:lnTo>
                    <a:pt x="60" y="4"/>
                  </a:lnTo>
                  <a:lnTo>
                    <a:pt x="56" y="2"/>
                  </a:lnTo>
                  <a:lnTo>
                    <a:pt x="52" y="1"/>
                  </a:lnTo>
                  <a:lnTo>
                    <a:pt x="49" y="1"/>
                  </a:lnTo>
                  <a:lnTo>
                    <a:pt x="46" y="0"/>
                  </a:lnTo>
                  <a:lnTo>
                    <a:pt x="43" y="0"/>
                  </a:lnTo>
                  <a:lnTo>
                    <a:pt x="40" y="0"/>
                  </a:lnTo>
                  <a:lnTo>
                    <a:pt x="35" y="0"/>
                  </a:lnTo>
                  <a:lnTo>
                    <a:pt x="31" y="1"/>
                  </a:lnTo>
                  <a:lnTo>
                    <a:pt x="26" y="1"/>
                  </a:lnTo>
                  <a:lnTo>
                    <a:pt x="23" y="2"/>
                  </a:lnTo>
                  <a:lnTo>
                    <a:pt x="18" y="4"/>
                  </a:lnTo>
                  <a:lnTo>
                    <a:pt x="15" y="6"/>
                  </a:lnTo>
                  <a:lnTo>
                    <a:pt x="11" y="9"/>
                  </a:lnTo>
                  <a:lnTo>
                    <a:pt x="8" y="12"/>
                  </a:lnTo>
                  <a:lnTo>
                    <a:pt x="5" y="17"/>
                  </a:lnTo>
                  <a:lnTo>
                    <a:pt x="3" y="22"/>
                  </a:lnTo>
                  <a:lnTo>
                    <a:pt x="0" y="29"/>
                  </a:lnTo>
                  <a:lnTo>
                    <a:pt x="0" y="34"/>
                  </a:lnTo>
                  <a:lnTo>
                    <a:pt x="0" y="40"/>
                  </a:lnTo>
                  <a:lnTo>
                    <a:pt x="0" y="45"/>
                  </a:lnTo>
                  <a:lnTo>
                    <a:pt x="2" y="50"/>
                  </a:lnTo>
                  <a:lnTo>
                    <a:pt x="5" y="54"/>
                  </a:lnTo>
                  <a:lnTo>
                    <a:pt x="7" y="59"/>
                  </a:lnTo>
                  <a:lnTo>
                    <a:pt x="10" y="63"/>
                  </a:lnTo>
                  <a:lnTo>
                    <a:pt x="13" y="66"/>
                  </a:lnTo>
                  <a:lnTo>
                    <a:pt x="17" y="69"/>
                  </a:lnTo>
                  <a:lnTo>
                    <a:pt x="20" y="71"/>
                  </a:lnTo>
                  <a:lnTo>
                    <a:pt x="23" y="73"/>
                  </a:lnTo>
                  <a:lnTo>
                    <a:pt x="26" y="74"/>
                  </a:lnTo>
                  <a:lnTo>
                    <a:pt x="30" y="76"/>
                  </a:lnTo>
                  <a:lnTo>
                    <a:pt x="35" y="78"/>
                  </a:lnTo>
                  <a:lnTo>
                    <a:pt x="41" y="79"/>
                  </a:lnTo>
                  <a:lnTo>
                    <a:pt x="46" y="81"/>
                  </a:lnTo>
                  <a:lnTo>
                    <a:pt x="52" y="82"/>
                  </a:lnTo>
                  <a:lnTo>
                    <a:pt x="59" y="84"/>
                  </a:lnTo>
                  <a:lnTo>
                    <a:pt x="66" y="86"/>
                  </a:lnTo>
                  <a:lnTo>
                    <a:pt x="57" y="78"/>
                  </a:lnTo>
                  <a:lnTo>
                    <a:pt x="50" y="70"/>
                  </a:lnTo>
                  <a:lnTo>
                    <a:pt x="47" y="61"/>
                  </a:lnTo>
                  <a:lnTo>
                    <a:pt x="46" y="51"/>
                  </a:lnTo>
                  <a:lnTo>
                    <a:pt x="47" y="42"/>
                  </a:lnTo>
                  <a:lnTo>
                    <a:pt x="50" y="32"/>
                  </a:lnTo>
                  <a:lnTo>
                    <a:pt x="55" y="24"/>
                  </a:lnTo>
                  <a:lnTo>
                    <a:pt x="62" y="17"/>
                  </a:lnTo>
                  <a:lnTo>
                    <a:pt x="70" y="13"/>
                  </a:lnTo>
                  <a:lnTo>
                    <a:pt x="80" y="1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3" name="Freeform 58"/>
            <p:cNvSpPr>
              <a:spLocks/>
            </p:cNvSpPr>
            <p:nvPr/>
          </p:nvSpPr>
          <p:spPr bwMode="gray">
            <a:xfrm>
              <a:off x="5089" y="2841"/>
              <a:ext cx="80" cy="38"/>
            </a:xfrm>
            <a:custGeom>
              <a:avLst/>
              <a:gdLst>
                <a:gd name="T0" fmla="*/ 0 w 80"/>
                <a:gd name="T1" fmla="*/ 25 h 38"/>
                <a:gd name="T2" fmla="*/ 75 w 80"/>
                <a:gd name="T3" fmla="*/ 37 h 38"/>
                <a:gd name="T4" fmla="*/ 79 w 80"/>
                <a:gd name="T5" fmla="*/ 29 h 38"/>
                <a:gd name="T6" fmla="*/ 75 w 80"/>
                <a:gd name="T7" fmla="*/ 23 h 38"/>
                <a:gd name="T8" fmla="*/ 69 w 80"/>
                <a:gd name="T9" fmla="*/ 18 h 38"/>
                <a:gd name="T10" fmla="*/ 63 w 80"/>
                <a:gd name="T11" fmla="*/ 14 h 38"/>
                <a:gd name="T12" fmla="*/ 54 w 80"/>
                <a:gd name="T13" fmla="*/ 10 h 38"/>
                <a:gd name="T14" fmla="*/ 47 w 80"/>
                <a:gd name="T15" fmla="*/ 7 h 38"/>
                <a:gd name="T16" fmla="*/ 38 w 80"/>
                <a:gd name="T17" fmla="*/ 4 h 38"/>
                <a:gd name="T18" fmla="*/ 32 w 80"/>
                <a:gd name="T19" fmla="*/ 3 h 38"/>
                <a:gd name="T20" fmla="*/ 26 w 80"/>
                <a:gd name="T21" fmla="*/ 1 h 38"/>
                <a:gd name="T22" fmla="*/ 22 w 80"/>
                <a:gd name="T23" fmla="*/ 0 h 38"/>
                <a:gd name="T24" fmla="*/ 21 w 80"/>
                <a:gd name="T25" fmla="*/ 0 h 38"/>
                <a:gd name="T26" fmla="*/ 0 w 80"/>
                <a:gd name="T27" fmla="*/ 25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0" h="38">
                  <a:moveTo>
                    <a:pt x="0" y="25"/>
                  </a:moveTo>
                  <a:lnTo>
                    <a:pt x="75" y="37"/>
                  </a:lnTo>
                  <a:lnTo>
                    <a:pt x="79" y="29"/>
                  </a:lnTo>
                  <a:lnTo>
                    <a:pt x="75" y="23"/>
                  </a:lnTo>
                  <a:lnTo>
                    <a:pt x="69" y="18"/>
                  </a:lnTo>
                  <a:lnTo>
                    <a:pt x="63" y="14"/>
                  </a:lnTo>
                  <a:lnTo>
                    <a:pt x="54" y="10"/>
                  </a:lnTo>
                  <a:lnTo>
                    <a:pt x="47" y="7"/>
                  </a:lnTo>
                  <a:lnTo>
                    <a:pt x="38" y="4"/>
                  </a:lnTo>
                  <a:lnTo>
                    <a:pt x="32" y="3"/>
                  </a:lnTo>
                  <a:lnTo>
                    <a:pt x="26" y="1"/>
                  </a:lnTo>
                  <a:lnTo>
                    <a:pt x="22" y="0"/>
                  </a:lnTo>
                  <a:lnTo>
                    <a:pt x="21" y="0"/>
                  </a:lnTo>
                  <a:lnTo>
                    <a:pt x="0" y="2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4" name="Freeform 59"/>
            <p:cNvSpPr>
              <a:spLocks/>
            </p:cNvSpPr>
            <p:nvPr/>
          </p:nvSpPr>
          <p:spPr bwMode="gray">
            <a:xfrm>
              <a:off x="5089" y="2841"/>
              <a:ext cx="80" cy="38"/>
            </a:xfrm>
            <a:custGeom>
              <a:avLst/>
              <a:gdLst>
                <a:gd name="T0" fmla="*/ 0 w 80"/>
                <a:gd name="T1" fmla="*/ 25 h 38"/>
                <a:gd name="T2" fmla="*/ 75 w 80"/>
                <a:gd name="T3" fmla="*/ 37 h 38"/>
                <a:gd name="T4" fmla="*/ 79 w 80"/>
                <a:gd name="T5" fmla="*/ 29 h 38"/>
                <a:gd name="T6" fmla="*/ 75 w 80"/>
                <a:gd name="T7" fmla="*/ 23 h 38"/>
                <a:gd name="T8" fmla="*/ 69 w 80"/>
                <a:gd name="T9" fmla="*/ 18 h 38"/>
                <a:gd name="T10" fmla="*/ 63 w 80"/>
                <a:gd name="T11" fmla="*/ 14 h 38"/>
                <a:gd name="T12" fmla="*/ 54 w 80"/>
                <a:gd name="T13" fmla="*/ 10 h 38"/>
                <a:gd name="T14" fmla="*/ 47 w 80"/>
                <a:gd name="T15" fmla="*/ 7 h 38"/>
                <a:gd name="T16" fmla="*/ 38 w 80"/>
                <a:gd name="T17" fmla="*/ 4 h 38"/>
                <a:gd name="T18" fmla="*/ 32 w 80"/>
                <a:gd name="T19" fmla="*/ 3 h 38"/>
                <a:gd name="T20" fmla="*/ 26 w 80"/>
                <a:gd name="T21" fmla="*/ 1 h 38"/>
                <a:gd name="T22" fmla="*/ 22 w 80"/>
                <a:gd name="T23" fmla="*/ 0 h 38"/>
                <a:gd name="T24" fmla="*/ 21 w 80"/>
                <a:gd name="T25" fmla="*/ 0 h 38"/>
                <a:gd name="T26" fmla="*/ 0 w 80"/>
                <a:gd name="T27" fmla="*/ 25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0" h="38">
                  <a:moveTo>
                    <a:pt x="0" y="25"/>
                  </a:moveTo>
                  <a:lnTo>
                    <a:pt x="75" y="37"/>
                  </a:lnTo>
                  <a:lnTo>
                    <a:pt x="79" y="29"/>
                  </a:lnTo>
                  <a:lnTo>
                    <a:pt x="75" y="23"/>
                  </a:lnTo>
                  <a:lnTo>
                    <a:pt x="69" y="18"/>
                  </a:lnTo>
                  <a:lnTo>
                    <a:pt x="63" y="14"/>
                  </a:lnTo>
                  <a:lnTo>
                    <a:pt x="54" y="10"/>
                  </a:lnTo>
                  <a:lnTo>
                    <a:pt x="47" y="7"/>
                  </a:lnTo>
                  <a:lnTo>
                    <a:pt x="38" y="4"/>
                  </a:lnTo>
                  <a:lnTo>
                    <a:pt x="32" y="3"/>
                  </a:lnTo>
                  <a:lnTo>
                    <a:pt x="26" y="1"/>
                  </a:lnTo>
                  <a:lnTo>
                    <a:pt x="22" y="0"/>
                  </a:lnTo>
                  <a:lnTo>
                    <a:pt x="21" y="0"/>
                  </a:lnTo>
                  <a:lnTo>
                    <a:pt x="0" y="25"/>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5" name="Freeform 60"/>
            <p:cNvSpPr>
              <a:spLocks/>
            </p:cNvSpPr>
            <p:nvPr/>
          </p:nvSpPr>
          <p:spPr bwMode="gray">
            <a:xfrm>
              <a:off x="4689" y="2714"/>
              <a:ext cx="35" cy="75"/>
            </a:xfrm>
            <a:custGeom>
              <a:avLst/>
              <a:gdLst>
                <a:gd name="T0" fmla="*/ 19 w 35"/>
                <a:gd name="T1" fmla="*/ 74 h 75"/>
                <a:gd name="T2" fmla="*/ 10 w 35"/>
                <a:gd name="T3" fmla="*/ 67 h 75"/>
                <a:gd name="T4" fmla="*/ 4 w 35"/>
                <a:gd name="T5" fmla="*/ 58 h 75"/>
                <a:gd name="T6" fmla="*/ 1 w 35"/>
                <a:gd name="T7" fmla="*/ 49 h 75"/>
                <a:gd name="T8" fmla="*/ 0 w 35"/>
                <a:gd name="T9" fmla="*/ 40 h 75"/>
                <a:gd name="T10" fmla="*/ 1 w 35"/>
                <a:gd name="T11" fmla="*/ 30 h 75"/>
                <a:gd name="T12" fmla="*/ 4 w 35"/>
                <a:gd name="T13" fmla="*/ 21 h 75"/>
                <a:gd name="T14" fmla="*/ 9 w 35"/>
                <a:gd name="T15" fmla="*/ 14 h 75"/>
                <a:gd name="T16" fmla="*/ 16 w 35"/>
                <a:gd name="T17" fmla="*/ 6 h 75"/>
                <a:gd name="T18" fmla="*/ 24 w 35"/>
                <a:gd name="T19" fmla="*/ 2 h 75"/>
                <a:gd name="T20" fmla="*/ 34 w 35"/>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75">
                  <a:moveTo>
                    <a:pt x="19" y="74"/>
                  </a:moveTo>
                  <a:lnTo>
                    <a:pt x="10" y="67"/>
                  </a:lnTo>
                  <a:lnTo>
                    <a:pt x="4" y="58"/>
                  </a:lnTo>
                  <a:lnTo>
                    <a:pt x="1" y="49"/>
                  </a:lnTo>
                  <a:lnTo>
                    <a:pt x="0" y="40"/>
                  </a:lnTo>
                  <a:lnTo>
                    <a:pt x="1" y="30"/>
                  </a:lnTo>
                  <a:lnTo>
                    <a:pt x="4" y="21"/>
                  </a:lnTo>
                  <a:lnTo>
                    <a:pt x="9" y="14"/>
                  </a:lnTo>
                  <a:lnTo>
                    <a:pt x="16" y="6"/>
                  </a:lnTo>
                  <a:lnTo>
                    <a:pt x="24" y="2"/>
                  </a:lnTo>
                  <a:lnTo>
                    <a:pt x="34"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6" name="Freeform 61"/>
            <p:cNvSpPr>
              <a:spLocks/>
            </p:cNvSpPr>
            <p:nvPr/>
          </p:nvSpPr>
          <p:spPr bwMode="gray">
            <a:xfrm>
              <a:off x="4676" y="2711"/>
              <a:ext cx="35" cy="75"/>
            </a:xfrm>
            <a:custGeom>
              <a:avLst/>
              <a:gdLst>
                <a:gd name="T0" fmla="*/ 19 w 35"/>
                <a:gd name="T1" fmla="*/ 74 h 75"/>
                <a:gd name="T2" fmla="*/ 10 w 35"/>
                <a:gd name="T3" fmla="*/ 67 h 75"/>
                <a:gd name="T4" fmla="*/ 4 w 35"/>
                <a:gd name="T5" fmla="*/ 59 h 75"/>
                <a:gd name="T6" fmla="*/ 1 w 35"/>
                <a:gd name="T7" fmla="*/ 49 h 75"/>
                <a:gd name="T8" fmla="*/ 0 w 35"/>
                <a:gd name="T9" fmla="*/ 39 h 75"/>
                <a:gd name="T10" fmla="*/ 1 w 35"/>
                <a:gd name="T11" fmla="*/ 30 h 75"/>
                <a:gd name="T12" fmla="*/ 4 w 35"/>
                <a:gd name="T13" fmla="*/ 21 h 75"/>
                <a:gd name="T14" fmla="*/ 9 w 35"/>
                <a:gd name="T15" fmla="*/ 13 h 75"/>
                <a:gd name="T16" fmla="*/ 16 w 35"/>
                <a:gd name="T17" fmla="*/ 6 h 75"/>
                <a:gd name="T18" fmla="*/ 24 w 35"/>
                <a:gd name="T19" fmla="*/ 1 h 75"/>
                <a:gd name="T20" fmla="*/ 34 w 35"/>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75">
                  <a:moveTo>
                    <a:pt x="19" y="74"/>
                  </a:moveTo>
                  <a:lnTo>
                    <a:pt x="10" y="67"/>
                  </a:lnTo>
                  <a:lnTo>
                    <a:pt x="4" y="59"/>
                  </a:lnTo>
                  <a:lnTo>
                    <a:pt x="1" y="49"/>
                  </a:lnTo>
                  <a:lnTo>
                    <a:pt x="0" y="39"/>
                  </a:lnTo>
                  <a:lnTo>
                    <a:pt x="1" y="30"/>
                  </a:lnTo>
                  <a:lnTo>
                    <a:pt x="4" y="21"/>
                  </a:lnTo>
                  <a:lnTo>
                    <a:pt x="9" y="13"/>
                  </a:lnTo>
                  <a:lnTo>
                    <a:pt x="16" y="6"/>
                  </a:lnTo>
                  <a:lnTo>
                    <a:pt x="24" y="1"/>
                  </a:lnTo>
                  <a:lnTo>
                    <a:pt x="34"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7" name="Freeform 62"/>
            <p:cNvSpPr>
              <a:spLocks/>
            </p:cNvSpPr>
            <p:nvPr/>
          </p:nvSpPr>
          <p:spPr bwMode="gray">
            <a:xfrm>
              <a:off x="4662" y="2707"/>
              <a:ext cx="36" cy="77"/>
            </a:xfrm>
            <a:custGeom>
              <a:avLst/>
              <a:gdLst>
                <a:gd name="T0" fmla="*/ 20 w 36"/>
                <a:gd name="T1" fmla="*/ 76 h 77"/>
                <a:gd name="T2" fmla="*/ 10 w 36"/>
                <a:gd name="T3" fmla="*/ 69 h 77"/>
                <a:gd name="T4" fmla="*/ 5 w 36"/>
                <a:gd name="T5" fmla="*/ 60 h 77"/>
                <a:gd name="T6" fmla="*/ 1 w 36"/>
                <a:gd name="T7" fmla="*/ 50 h 77"/>
                <a:gd name="T8" fmla="*/ 0 w 36"/>
                <a:gd name="T9" fmla="*/ 41 h 77"/>
                <a:gd name="T10" fmla="*/ 1 w 36"/>
                <a:gd name="T11" fmla="*/ 32 h 77"/>
                <a:gd name="T12" fmla="*/ 5 w 36"/>
                <a:gd name="T13" fmla="*/ 21 h 77"/>
                <a:gd name="T14" fmla="*/ 10 w 36"/>
                <a:gd name="T15" fmla="*/ 14 h 77"/>
                <a:gd name="T16" fmla="*/ 17 w 36"/>
                <a:gd name="T17" fmla="*/ 6 h 77"/>
                <a:gd name="T18" fmla="*/ 25 w 36"/>
                <a:gd name="T19" fmla="*/ 2 h 77"/>
                <a:gd name="T20" fmla="*/ 35 w 36"/>
                <a:gd name="T21" fmla="*/ 0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77">
                  <a:moveTo>
                    <a:pt x="20" y="76"/>
                  </a:moveTo>
                  <a:lnTo>
                    <a:pt x="10" y="69"/>
                  </a:lnTo>
                  <a:lnTo>
                    <a:pt x="5" y="60"/>
                  </a:lnTo>
                  <a:lnTo>
                    <a:pt x="1" y="50"/>
                  </a:lnTo>
                  <a:lnTo>
                    <a:pt x="0" y="41"/>
                  </a:lnTo>
                  <a:lnTo>
                    <a:pt x="1" y="32"/>
                  </a:lnTo>
                  <a:lnTo>
                    <a:pt x="5" y="21"/>
                  </a:lnTo>
                  <a:lnTo>
                    <a:pt x="10" y="14"/>
                  </a:lnTo>
                  <a:lnTo>
                    <a:pt x="17" y="6"/>
                  </a:lnTo>
                  <a:lnTo>
                    <a:pt x="25" y="2"/>
                  </a:lnTo>
                  <a:lnTo>
                    <a:pt x="3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8" name="Freeform 63"/>
            <p:cNvSpPr>
              <a:spLocks/>
            </p:cNvSpPr>
            <p:nvPr/>
          </p:nvSpPr>
          <p:spPr bwMode="gray">
            <a:xfrm>
              <a:off x="4701" y="2749"/>
              <a:ext cx="390" cy="232"/>
            </a:xfrm>
            <a:custGeom>
              <a:avLst/>
              <a:gdLst>
                <a:gd name="T0" fmla="*/ 387 w 390"/>
                <a:gd name="T1" fmla="*/ 119 h 232"/>
                <a:gd name="T2" fmla="*/ 389 w 390"/>
                <a:gd name="T3" fmla="*/ 181 h 232"/>
                <a:gd name="T4" fmla="*/ 387 w 390"/>
                <a:gd name="T5" fmla="*/ 182 h 232"/>
                <a:gd name="T6" fmla="*/ 383 w 390"/>
                <a:gd name="T7" fmla="*/ 187 h 232"/>
                <a:gd name="T8" fmla="*/ 378 w 390"/>
                <a:gd name="T9" fmla="*/ 192 h 232"/>
                <a:gd name="T10" fmla="*/ 372 w 390"/>
                <a:gd name="T11" fmla="*/ 200 h 232"/>
                <a:gd name="T12" fmla="*/ 365 w 390"/>
                <a:gd name="T13" fmla="*/ 207 h 232"/>
                <a:gd name="T14" fmla="*/ 358 w 390"/>
                <a:gd name="T15" fmla="*/ 214 h 232"/>
                <a:gd name="T16" fmla="*/ 350 w 390"/>
                <a:gd name="T17" fmla="*/ 221 h 232"/>
                <a:gd name="T18" fmla="*/ 344 w 390"/>
                <a:gd name="T19" fmla="*/ 226 h 232"/>
                <a:gd name="T20" fmla="*/ 338 w 390"/>
                <a:gd name="T21" fmla="*/ 230 h 232"/>
                <a:gd name="T22" fmla="*/ 335 w 390"/>
                <a:gd name="T23" fmla="*/ 231 h 232"/>
                <a:gd name="T24" fmla="*/ 312 w 390"/>
                <a:gd name="T25" fmla="*/ 222 h 232"/>
                <a:gd name="T26" fmla="*/ 293 w 390"/>
                <a:gd name="T27" fmla="*/ 210 h 232"/>
                <a:gd name="T28" fmla="*/ 279 w 390"/>
                <a:gd name="T29" fmla="*/ 197 h 232"/>
                <a:gd name="T30" fmla="*/ 267 w 390"/>
                <a:gd name="T31" fmla="*/ 180 h 232"/>
                <a:gd name="T32" fmla="*/ 257 w 390"/>
                <a:gd name="T33" fmla="*/ 163 h 232"/>
                <a:gd name="T34" fmla="*/ 248 w 390"/>
                <a:gd name="T35" fmla="*/ 145 h 232"/>
                <a:gd name="T36" fmla="*/ 238 w 390"/>
                <a:gd name="T37" fmla="*/ 127 h 232"/>
                <a:gd name="T38" fmla="*/ 228 w 390"/>
                <a:gd name="T39" fmla="*/ 109 h 232"/>
                <a:gd name="T40" fmla="*/ 217 w 390"/>
                <a:gd name="T41" fmla="*/ 92 h 232"/>
                <a:gd name="T42" fmla="*/ 202 w 390"/>
                <a:gd name="T43" fmla="*/ 77 h 232"/>
                <a:gd name="T44" fmla="*/ 195 w 390"/>
                <a:gd name="T45" fmla="*/ 73 h 232"/>
                <a:gd name="T46" fmla="*/ 183 w 390"/>
                <a:gd name="T47" fmla="*/ 70 h 232"/>
                <a:gd name="T48" fmla="*/ 168 w 390"/>
                <a:gd name="T49" fmla="*/ 66 h 232"/>
                <a:gd name="T50" fmla="*/ 151 w 390"/>
                <a:gd name="T51" fmla="*/ 63 h 232"/>
                <a:gd name="T52" fmla="*/ 130 w 390"/>
                <a:gd name="T53" fmla="*/ 60 h 232"/>
                <a:gd name="T54" fmla="*/ 108 w 390"/>
                <a:gd name="T55" fmla="*/ 56 h 232"/>
                <a:gd name="T56" fmla="*/ 85 w 390"/>
                <a:gd name="T57" fmla="*/ 53 h 232"/>
                <a:gd name="T58" fmla="*/ 62 w 390"/>
                <a:gd name="T59" fmla="*/ 50 h 232"/>
                <a:gd name="T60" fmla="*/ 40 w 390"/>
                <a:gd name="T61" fmla="*/ 46 h 232"/>
                <a:gd name="T62" fmla="*/ 20 w 390"/>
                <a:gd name="T63" fmla="*/ 43 h 232"/>
                <a:gd name="T64" fmla="*/ 15 w 390"/>
                <a:gd name="T65" fmla="*/ 39 h 232"/>
                <a:gd name="T66" fmla="*/ 11 w 390"/>
                <a:gd name="T67" fmla="*/ 35 h 232"/>
                <a:gd name="T68" fmla="*/ 8 w 390"/>
                <a:gd name="T69" fmla="*/ 32 h 232"/>
                <a:gd name="T70" fmla="*/ 5 w 390"/>
                <a:gd name="T71" fmla="*/ 27 h 232"/>
                <a:gd name="T72" fmla="*/ 3 w 390"/>
                <a:gd name="T73" fmla="*/ 23 h 232"/>
                <a:gd name="T74" fmla="*/ 1 w 390"/>
                <a:gd name="T75" fmla="*/ 18 h 232"/>
                <a:gd name="T76" fmla="*/ 0 w 390"/>
                <a:gd name="T77" fmla="*/ 14 h 232"/>
                <a:gd name="T78" fmla="*/ 0 w 390"/>
                <a:gd name="T79" fmla="*/ 9 h 232"/>
                <a:gd name="T80" fmla="*/ 0 w 390"/>
                <a:gd name="T81" fmla="*/ 4 h 232"/>
                <a:gd name="T82" fmla="*/ 1 w 390"/>
                <a:gd name="T83" fmla="*/ 0 h 232"/>
                <a:gd name="T84" fmla="*/ 10 w 390"/>
                <a:gd name="T85" fmla="*/ 9 h 232"/>
                <a:gd name="T86" fmla="*/ 27 w 390"/>
                <a:gd name="T87" fmla="*/ 18 h 232"/>
                <a:gd name="T88" fmla="*/ 51 w 390"/>
                <a:gd name="T89" fmla="*/ 27 h 232"/>
                <a:gd name="T90" fmla="*/ 79 w 390"/>
                <a:gd name="T91" fmla="*/ 35 h 232"/>
                <a:gd name="T92" fmla="*/ 109 w 390"/>
                <a:gd name="T93" fmla="*/ 43 h 232"/>
                <a:gd name="T94" fmla="*/ 140 w 390"/>
                <a:gd name="T95" fmla="*/ 50 h 232"/>
                <a:gd name="T96" fmla="*/ 169 w 390"/>
                <a:gd name="T97" fmla="*/ 57 h 232"/>
                <a:gd name="T98" fmla="*/ 195 w 390"/>
                <a:gd name="T99" fmla="*/ 62 h 232"/>
                <a:gd name="T100" fmla="*/ 215 w 390"/>
                <a:gd name="T101" fmla="*/ 66 h 232"/>
                <a:gd name="T102" fmla="*/ 227 w 390"/>
                <a:gd name="T103" fmla="*/ 69 h 232"/>
                <a:gd name="T104" fmla="*/ 239 w 390"/>
                <a:gd name="T105" fmla="*/ 72 h 232"/>
                <a:gd name="T106" fmla="*/ 254 w 390"/>
                <a:gd name="T107" fmla="*/ 77 h 232"/>
                <a:gd name="T108" fmla="*/ 274 w 390"/>
                <a:gd name="T109" fmla="*/ 82 h 232"/>
                <a:gd name="T110" fmla="*/ 295 w 390"/>
                <a:gd name="T111" fmla="*/ 89 h 232"/>
                <a:gd name="T112" fmla="*/ 318 w 390"/>
                <a:gd name="T113" fmla="*/ 96 h 232"/>
                <a:gd name="T114" fmla="*/ 339 w 390"/>
                <a:gd name="T115" fmla="*/ 103 h 232"/>
                <a:gd name="T116" fmla="*/ 358 w 390"/>
                <a:gd name="T117" fmla="*/ 109 h 232"/>
                <a:gd name="T118" fmla="*/ 373 w 390"/>
                <a:gd name="T119" fmla="*/ 114 h 232"/>
                <a:gd name="T120" fmla="*/ 383 w 390"/>
                <a:gd name="T121" fmla="*/ 117 h 232"/>
                <a:gd name="T122" fmla="*/ 387 w 390"/>
                <a:gd name="T123" fmla="*/ 119 h 2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90" h="232">
                  <a:moveTo>
                    <a:pt x="387" y="119"/>
                  </a:moveTo>
                  <a:lnTo>
                    <a:pt x="389" y="181"/>
                  </a:lnTo>
                  <a:lnTo>
                    <a:pt x="387" y="182"/>
                  </a:lnTo>
                  <a:lnTo>
                    <a:pt x="383" y="187"/>
                  </a:lnTo>
                  <a:lnTo>
                    <a:pt x="378" y="192"/>
                  </a:lnTo>
                  <a:lnTo>
                    <a:pt x="372" y="200"/>
                  </a:lnTo>
                  <a:lnTo>
                    <a:pt x="365" y="207"/>
                  </a:lnTo>
                  <a:lnTo>
                    <a:pt x="358" y="214"/>
                  </a:lnTo>
                  <a:lnTo>
                    <a:pt x="350" y="221"/>
                  </a:lnTo>
                  <a:lnTo>
                    <a:pt x="344" y="226"/>
                  </a:lnTo>
                  <a:lnTo>
                    <a:pt x="338" y="230"/>
                  </a:lnTo>
                  <a:lnTo>
                    <a:pt x="335" y="231"/>
                  </a:lnTo>
                  <a:lnTo>
                    <a:pt x="312" y="222"/>
                  </a:lnTo>
                  <a:lnTo>
                    <a:pt x="293" y="210"/>
                  </a:lnTo>
                  <a:lnTo>
                    <a:pt x="279" y="197"/>
                  </a:lnTo>
                  <a:lnTo>
                    <a:pt x="267" y="180"/>
                  </a:lnTo>
                  <a:lnTo>
                    <a:pt x="257" y="163"/>
                  </a:lnTo>
                  <a:lnTo>
                    <a:pt x="248" y="145"/>
                  </a:lnTo>
                  <a:lnTo>
                    <a:pt x="238" y="127"/>
                  </a:lnTo>
                  <a:lnTo>
                    <a:pt x="228" y="109"/>
                  </a:lnTo>
                  <a:lnTo>
                    <a:pt x="217" y="92"/>
                  </a:lnTo>
                  <a:lnTo>
                    <a:pt x="202" y="77"/>
                  </a:lnTo>
                  <a:lnTo>
                    <a:pt x="195" y="73"/>
                  </a:lnTo>
                  <a:lnTo>
                    <a:pt x="183" y="70"/>
                  </a:lnTo>
                  <a:lnTo>
                    <a:pt x="168" y="66"/>
                  </a:lnTo>
                  <a:lnTo>
                    <a:pt x="151" y="63"/>
                  </a:lnTo>
                  <a:lnTo>
                    <a:pt x="130" y="60"/>
                  </a:lnTo>
                  <a:lnTo>
                    <a:pt x="108" y="56"/>
                  </a:lnTo>
                  <a:lnTo>
                    <a:pt x="85" y="53"/>
                  </a:lnTo>
                  <a:lnTo>
                    <a:pt x="62" y="50"/>
                  </a:lnTo>
                  <a:lnTo>
                    <a:pt x="40" y="46"/>
                  </a:lnTo>
                  <a:lnTo>
                    <a:pt x="20" y="43"/>
                  </a:lnTo>
                  <a:lnTo>
                    <a:pt x="15" y="39"/>
                  </a:lnTo>
                  <a:lnTo>
                    <a:pt x="11" y="35"/>
                  </a:lnTo>
                  <a:lnTo>
                    <a:pt x="8" y="32"/>
                  </a:lnTo>
                  <a:lnTo>
                    <a:pt x="5" y="27"/>
                  </a:lnTo>
                  <a:lnTo>
                    <a:pt x="3" y="23"/>
                  </a:lnTo>
                  <a:lnTo>
                    <a:pt x="1" y="18"/>
                  </a:lnTo>
                  <a:lnTo>
                    <a:pt x="0" y="14"/>
                  </a:lnTo>
                  <a:lnTo>
                    <a:pt x="0" y="9"/>
                  </a:lnTo>
                  <a:lnTo>
                    <a:pt x="0" y="4"/>
                  </a:lnTo>
                  <a:lnTo>
                    <a:pt x="1" y="0"/>
                  </a:lnTo>
                  <a:lnTo>
                    <a:pt x="10" y="9"/>
                  </a:lnTo>
                  <a:lnTo>
                    <a:pt x="27" y="18"/>
                  </a:lnTo>
                  <a:lnTo>
                    <a:pt x="51" y="27"/>
                  </a:lnTo>
                  <a:lnTo>
                    <a:pt x="79" y="35"/>
                  </a:lnTo>
                  <a:lnTo>
                    <a:pt x="109" y="43"/>
                  </a:lnTo>
                  <a:lnTo>
                    <a:pt x="140" y="50"/>
                  </a:lnTo>
                  <a:lnTo>
                    <a:pt x="169" y="57"/>
                  </a:lnTo>
                  <a:lnTo>
                    <a:pt x="195" y="62"/>
                  </a:lnTo>
                  <a:lnTo>
                    <a:pt x="215" y="66"/>
                  </a:lnTo>
                  <a:lnTo>
                    <a:pt x="227" y="69"/>
                  </a:lnTo>
                  <a:lnTo>
                    <a:pt x="239" y="72"/>
                  </a:lnTo>
                  <a:lnTo>
                    <a:pt x="254" y="77"/>
                  </a:lnTo>
                  <a:lnTo>
                    <a:pt x="274" y="82"/>
                  </a:lnTo>
                  <a:lnTo>
                    <a:pt x="295" y="89"/>
                  </a:lnTo>
                  <a:lnTo>
                    <a:pt x="318" y="96"/>
                  </a:lnTo>
                  <a:lnTo>
                    <a:pt x="339" y="103"/>
                  </a:lnTo>
                  <a:lnTo>
                    <a:pt x="358" y="109"/>
                  </a:lnTo>
                  <a:lnTo>
                    <a:pt x="373" y="114"/>
                  </a:lnTo>
                  <a:lnTo>
                    <a:pt x="383" y="117"/>
                  </a:lnTo>
                  <a:lnTo>
                    <a:pt x="387" y="1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9" name="Freeform 64"/>
            <p:cNvSpPr>
              <a:spLocks/>
            </p:cNvSpPr>
            <p:nvPr/>
          </p:nvSpPr>
          <p:spPr bwMode="gray">
            <a:xfrm>
              <a:off x="4701" y="2749"/>
              <a:ext cx="390" cy="232"/>
            </a:xfrm>
            <a:custGeom>
              <a:avLst/>
              <a:gdLst>
                <a:gd name="T0" fmla="*/ 387 w 390"/>
                <a:gd name="T1" fmla="*/ 119 h 232"/>
                <a:gd name="T2" fmla="*/ 389 w 390"/>
                <a:gd name="T3" fmla="*/ 181 h 232"/>
                <a:gd name="T4" fmla="*/ 387 w 390"/>
                <a:gd name="T5" fmla="*/ 182 h 232"/>
                <a:gd name="T6" fmla="*/ 383 w 390"/>
                <a:gd name="T7" fmla="*/ 187 h 232"/>
                <a:gd name="T8" fmla="*/ 378 w 390"/>
                <a:gd name="T9" fmla="*/ 192 h 232"/>
                <a:gd name="T10" fmla="*/ 372 w 390"/>
                <a:gd name="T11" fmla="*/ 200 h 232"/>
                <a:gd name="T12" fmla="*/ 365 w 390"/>
                <a:gd name="T13" fmla="*/ 207 h 232"/>
                <a:gd name="T14" fmla="*/ 358 w 390"/>
                <a:gd name="T15" fmla="*/ 214 h 232"/>
                <a:gd name="T16" fmla="*/ 350 w 390"/>
                <a:gd name="T17" fmla="*/ 221 h 232"/>
                <a:gd name="T18" fmla="*/ 344 w 390"/>
                <a:gd name="T19" fmla="*/ 226 h 232"/>
                <a:gd name="T20" fmla="*/ 338 w 390"/>
                <a:gd name="T21" fmla="*/ 230 h 232"/>
                <a:gd name="T22" fmla="*/ 335 w 390"/>
                <a:gd name="T23" fmla="*/ 231 h 232"/>
                <a:gd name="T24" fmla="*/ 312 w 390"/>
                <a:gd name="T25" fmla="*/ 222 h 232"/>
                <a:gd name="T26" fmla="*/ 293 w 390"/>
                <a:gd name="T27" fmla="*/ 210 h 232"/>
                <a:gd name="T28" fmla="*/ 279 w 390"/>
                <a:gd name="T29" fmla="*/ 197 h 232"/>
                <a:gd name="T30" fmla="*/ 267 w 390"/>
                <a:gd name="T31" fmla="*/ 180 h 232"/>
                <a:gd name="T32" fmla="*/ 257 w 390"/>
                <a:gd name="T33" fmla="*/ 163 h 232"/>
                <a:gd name="T34" fmla="*/ 248 w 390"/>
                <a:gd name="T35" fmla="*/ 145 h 232"/>
                <a:gd name="T36" fmla="*/ 238 w 390"/>
                <a:gd name="T37" fmla="*/ 127 h 232"/>
                <a:gd name="T38" fmla="*/ 228 w 390"/>
                <a:gd name="T39" fmla="*/ 109 h 232"/>
                <a:gd name="T40" fmla="*/ 217 w 390"/>
                <a:gd name="T41" fmla="*/ 92 h 232"/>
                <a:gd name="T42" fmla="*/ 202 w 390"/>
                <a:gd name="T43" fmla="*/ 77 h 232"/>
                <a:gd name="T44" fmla="*/ 195 w 390"/>
                <a:gd name="T45" fmla="*/ 73 h 232"/>
                <a:gd name="T46" fmla="*/ 183 w 390"/>
                <a:gd name="T47" fmla="*/ 70 h 232"/>
                <a:gd name="T48" fmla="*/ 168 w 390"/>
                <a:gd name="T49" fmla="*/ 66 h 232"/>
                <a:gd name="T50" fmla="*/ 151 w 390"/>
                <a:gd name="T51" fmla="*/ 63 h 232"/>
                <a:gd name="T52" fmla="*/ 130 w 390"/>
                <a:gd name="T53" fmla="*/ 60 h 232"/>
                <a:gd name="T54" fmla="*/ 108 w 390"/>
                <a:gd name="T55" fmla="*/ 56 h 232"/>
                <a:gd name="T56" fmla="*/ 85 w 390"/>
                <a:gd name="T57" fmla="*/ 53 h 232"/>
                <a:gd name="T58" fmla="*/ 62 w 390"/>
                <a:gd name="T59" fmla="*/ 50 h 232"/>
                <a:gd name="T60" fmla="*/ 40 w 390"/>
                <a:gd name="T61" fmla="*/ 46 h 232"/>
                <a:gd name="T62" fmla="*/ 20 w 390"/>
                <a:gd name="T63" fmla="*/ 43 h 232"/>
                <a:gd name="T64" fmla="*/ 15 w 390"/>
                <a:gd name="T65" fmla="*/ 39 h 232"/>
                <a:gd name="T66" fmla="*/ 11 w 390"/>
                <a:gd name="T67" fmla="*/ 35 h 232"/>
                <a:gd name="T68" fmla="*/ 8 w 390"/>
                <a:gd name="T69" fmla="*/ 32 h 232"/>
                <a:gd name="T70" fmla="*/ 5 w 390"/>
                <a:gd name="T71" fmla="*/ 27 h 232"/>
                <a:gd name="T72" fmla="*/ 3 w 390"/>
                <a:gd name="T73" fmla="*/ 23 h 232"/>
                <a:gd name="T74" fmla="*/ 1 w 390"/>
                <a:gd name="T75" fmla="*/ 18 h 232"/>
                <a:gd name="T76" fmla="*/ 0 w 390"/>
                <a:gd name="T77" fmla="*/ 14 h 232"/>
                <a:gd name="T78" fmla="*/ 0 w 390"/>
                <a:gd name="T79" fmla="*/ 9 h 232"/>
                <a:gd name="T80" fmla="*/ 0 w 390"/>
                <a:gd name="T81" fmla="*/ 4 h 232"/>
                <a:gd name="T82" fmla="*/ 1 w 390"/>
                <a:gd name="T83" fmla="*/ 0 h 232"/>
                <a:gd name="T84" fmla="*/ 10 w 390"/>
                <a:gd name="T85" fmla="*/ 9 h 232"/>
                <a:gd name="T86" fmla="*/ 27 w 390"/>
                <a:gd name="T87" fmla="*/ 18 h 232"/>
                <a:gd name="T88" fmla="*/ 51 w 390"/>
                <a:gd name="T89" fmla="*/ 27 h 232"/>
                <a:gd name="T90" fmla="*/ 79 w 390"/>
                <a:gd name="T91" fmla="*/ 35 h 232"/>
                <a:gd name="T92" fmla="*/ 109 w 390"/>
                <a:gd name="T93" fmla="*/ 43 h 232"/>
                <a:gd name="T94" fmla="*/ 140 w 390"/>
                <a:gd name="T95" fmla="*/ 50 h 232"/>
                <a:gd name="T96" fmla="*/ 169 w 390"/>
                <a:gd name="T97" fmla="*/ 57 h 232"/>
                <a:gd name="T98" fmla="*/ 195 w 390"/>
                <a:gd name="T99" fmla="*/ 62 h 232"/>
                <a:gd name="T100" fmla="*/ 215 w 390"/>
                <a:gd name="T101" fmla="*/ 66 h 232"/>
                <a:gd name="T102" fmla="*/ 227 w 390"/>
                <a:gd name="T103" fmla="*/ 69 h 232"/>
                <a:gd name="T104" fmla="*/ 239 w 390"/>
                <a:gd name="T105" fmla="*/ 72 h 232"/>
                <a:gd name="T106" fmla="*/ 254 w 390"/>
                <a:gd name="T107" fmla="*/ 77 h 232"/>
                <a:gd name="T108" fmla="*/ 274 w 390"/>
                <a:gd name="T109" fmla="*/ 82 h 232"/>
                <a:gd name="T110" fmla="*/ 295 w 390"/>
                <a:gd name="T111" fmla="*/ 89 h 232"/>
                <a:gd name="T112" fmla="*/ 318 w 390"/>
                <a:gd name="T113" fmla="*/ 96 h 232"/>
                <a:gd name="T114" fmla="*/ 339 w 390"/>
                <a:gd name="T115" fmla="*/ 103 h 232"/>
                <a:gd name="T116" fmla="*/ 358 w 390"/>
                <a:gd name="T117" fmla="*/ 109 h 232"/>
                <a:gd name="T118" fmla="*/ 373 w 390"/>
                <a:gd name="T119" fmla="*/ 114 h 232"/>
                <a:gd name="T120" fmla="*/ 383 w 390"/>
                <a:gd name="T121" fmla="*/ 117 h 232"/>
                <a:gd name="T122" fmla="*/ 387 w 390"/>
                <a:gd name="T123" fmla="*/ 119 h 2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90" h="232">
                  <a:moveTo>
                    <a:pt x="387" y="119"/>
                  </a:moveTo>
                  <a:lnTo>
                    <a:pt x="389" y="181"/>
                  </a:lnTo>
                  <a:lnTo>
                    <a:pt x="387" y="182"/>
                  </a:lnTo>
                  <a:lnTo>
                    <a:pt x="383" y="187"/>
                  </a:lnTo>
                  <a:lnTo>
                    <a:pt x="378" y="192"/>
                  </a:lnTo>
                  <a:lnTo>
                    <a:pt x="372" y="200"/>
                  </a:lnTo>
                  <a:lnTo>
                    <a:pt x="365" y="207"/>
                  </a:lnTo>
                  <a:lnTo>
                    <a:pt x="358" y="214"/>
                  </a:lnTo>
                  <a:lnTo>
                    <a:pt x="350" y="221"/>
                  </a:lnTo>
                  <a:lnTo>
                    <a:pt x="344" y="226"/>
                  </a:lnTo>
                  <a:lnTo>
                    <a:pt x="338" y="230"/>
                  </a:lnTo>
                  <a:lnTo>
                    <a:pt x="335" y="231"/>
                  </a:lnTo>
                  <a:lnTo>
                    <a:pt x="312" y="222"/>
                  </a:lnTo>
                  <a:lnTo>
                    <a:pt x="293" y="210"/>
                  </a:lnTo>
                  <a:lnTo>
                    <a:pt x="279" y="197"/>
                  </a:lnTo>
                  <a:lnTo>
                    <a:pt x="267" y="180"/>
                  </a:lnTo>
                  <a:lnTo>
                    <a:pt x="257" y="163"/>
                  </a:lnTo>
                  <a:lnTo>
                    <a:pt x="248" y="145"/>
                  </a:lnTo>
                  <a:lnTo>
                    <a:pt x="238" y="127"/>
                  </a:lnTo>
                  <a:lnTo>
                    <a:pt x="228" y="109"/>
                  </a:lnTo>
                  <a:lnTo>
                    <a:pt x="217" y="92"/>
                  </a:lnTo>
                  <a:lnTo>
                    <a:pt x="202" y="77"/>
                  </a:lnTo>
                  <a:lnTo>
                    <a:pt x="195" y="73"/>
                  </a:lnTo>
                  <a:lnTo>
                    <a:pt x="183" y="70"/>
                  </a:lnTo>
                  <a:lnTo>
                    <a:pt x="168" y="66"/>
                  </a:lnTo>
                  <a:lnTo>
                    <a:pt x="151" y="63"/>
                  </a:lnTo>
                  <a:lnTo>
                    <a:pt x="130" y="60"/>
                  </a:lnTo>
                  <a:lnTo>
                    <a:pt x="108" y="56"/>
                  </a:lnTo>
                  <a:lnTo>
                    <a:pt x="85" y="53"/>
                  </a:lnTo>
                  <a:lnTo>
                    <a:pt x="62" y="50"/>
                  </a:lnTo>
                  <a:lnTo>
                    <a:pt x="40" y="46"/>
                  </a:lnTo>
                  <a:lnTo>
                    <a:pt x="20" y="43"/>
                  </a:lnTo>
                  <a:lnTo>
                    <a:pt x="15" y="39"/>
                  </a:lnTo>
                  <a:lnTo>
                    <a:pt x="11" y="35"/>
                  </a:lnTo>
                  <a:lnTo>
                    <a:pt x="8" y="32"/>
                  </a:lnTo>
                  <a:lnTo>
                    <a:pt x="5" y="27"/>
                  </a:lnTo>
                  <a:lnTo>
                    <a:pt x="3" y="23"/>
                  </a:lnTo>
                  <a:lnTo>
                    <a:pt x="1" y="18"/>
                  </a:lnTo>
                  <a:lnTo>
                    <a:pt x="0" y="14"/>
                  </a:lnTo>
                  <a:lnTo>
                    <a:pt x="0" y="9"/>
                  </a:lnTo>
                  <a:lnTo>
                    <a:pt x="0" y="4"/>
                  </a:lnTo>
                  <a:lnTo>
                    <a:pt x="1" y="0"/>
                  </a:lnTo>
                  <a:lnTo>
                    <a:pt x="10" y="9"/>
                  </a:lnTo>
                  <a:lnTo>
                    <a:pt x="27" y="18"/>
                  </a:lnTo>
                  <a:lnTo>
                    <a:pt x="51" y="27"/>
                  </a:lnTo>
                  <a:lnTo>
                    <a:pt x="79" y="35"/>
                  </a:lnTo>
                  <a:lnTo>
                    <a:pt x="109" y="43"/>
                  </a:lnTo>
                  <a:lnTo>
                    <a:pt x="140" y="50"/>
                  </a:lnTo>
                  <a:lnTo>
                    <a:pt x="169" y="57"/>
                  </a:lnTo>
                  <a:lnTo>
                    <a:pt x="195" y="62"/>
                  </a:lnTo>
                  <a:lnTo>
                    <a:pt x="215" y="66"/>
                  </a:lnTo>
                  <a:lnTo>
                    <a:pt x="227" y="69"/>
                  </a:lnTo>
                  <a:lnTo>
                    <a:pt x="239" y="72"/>
                  </a:lnTo>
                  <a:lnTo>
                    <a:pt x="254" y="77"/>
                  </a:lnTo>
                  <a:lnTo>
                    <a:pt x="274" y="82"/>
                  </a:lnTo>
                  <a:lnTo>
                    <a:pt x="295" y="89"/>
                  </a:lnTo>
                  <a:lnTo>
                    <a:pt x="318" y="96"/>
                  </a:lnTo>
                  <a:lnTo>
                    <a:pt x="339" y="103"/>
                  </a:lnTo>
                  <a:lnTo>
                    <a:pt x="358" y="109"/>
                  </a:lnTo>
                  <a:lnTo>
                    <a:pt x="373" y="114"/>
                  </a:lnTo>
                  <a:lnTo>
                    <a:pt x="383" y="117"/>
                  </a:lnTo>
                  <a:lnTo>
                    <a:pt x="387" y="11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0" name="Freeform 65"/>
            <p:cNvSpPr>
              <a:spLocks/>
            </p:cNvSpPr>
            <p:nvPr/>
          </p:nvSpPr>
          <p:spPr bwMode="gray">
            <a:xfrm>
              <a:off x="4928" y="2819"/>
              <a:ext cx="161" cy="53"/>
            </a:xfrm>
            <a:custGeom>
              <a:avLst/>
              <a:gdLst>
                <a:gd name="T0" fmla="*/ 159 w 161"/>
                <a:gd name="T1" fmla="*/ 48 h 53"/>
                <a:gd name="T2" fmla="*/ 129 w 161"/>
                <a:gd name="T3" fmla="*/ 52 h 53"/>
                <a:gd name="T4" fmla="*/ 105 w 161"/>
                <a:gd name="T5" fmla="*/ 50 h 53"/>
                <a:gd name="T6" fmla="*/ 84 w 161"/>
                <a:gd name="T7" fmla="*/ 47 h 53"/>
                <a:gd name="T8" fmla="*/ 67 w 161"/>
                <a:gd name="T9" fmla="*/ 42 h 53"/>
                <a:gd name="T10" fmla="*/ 53 w 161"/>
                <a:gd name="T11" fmla="*/ 36 h 53"/>
                <a:gd name="T12" fmla="*/ 42 w 161"/>
                <a:gd name="T13" fmla="*/ 29 h 53"/>
                <a:gd name="T14" fmla="*/ 32 w 161"/>
                <a:gd name="T15" fmla="*/ 21 h 53"/>
                <a:gd name="T16" fmla="*/ 23 w 161"/>
                <a:gd name="T17" fmla="*/ 15 h 53"/>
                <a:gd name="T18" fmla="*/ 15 w 161"/>
                <a:gd name="T19" fmla="*/ 8 h 53"/>
                <a:gd name="T20" fmla="*/ 8 w 161"/>
                <a:gd name="T21" fmla="*/ 3 h 53"/>
                <a:gd name="T22" fmla="*/ 0 w 161"/>
                <a:gd name="T23" fmla="*/ 0 h 53"/>
                <a:gd name="T24" fmla="*/ 1 w 161"/>
                <a:gd name="T25" fmla="*/ 0 h 53"/>
                <a:gd name="T26" fmla="*/ 11 w 161"/>
                <a:gd name="T27" fmla="*/ 2 h 53"/>
                <a:gd name="T28" fmla="*/ 28 w 161"/>
                <a:gd name="T29" fmla="*/ 7 h 53"/>
                <a:gd name="T30" fmla="*/ 50 w 161"/>
                <a:gd name="T31" fmla="*/ 14 h 53"/>
                <a:gd name="T32" fmla="*/ 75 w 161"/>
                <a:gd name="T33" fmla="*/ 21 h 53"/>
                <a:gd name="T34" fmla="*/ 99 w 161"/>
                <a:gd name="T35" fmla="*/ 29 h 53"/>
                <a:gd name="T36" fmla="*/ 122 w 161"/>
                <a:gd name="T37" fmla="*/ 36 h 53"/>
                <a:gd name="T38" fmla="*/ 141 w 161"/>
                <a:gd name="T39" fmla="*/ 43 h 53"/>
                <a:gd name="T40" fmla="*/ 154 w 161"/>
                <a:gd name="T41" fmla="*/ 46 h 53"/>
                <a:gd name="T42" fmla="*/ 160 w 161"/>
                <a:gd name="T43" fmla="*/ 49 h 53"/>
                <a:gd name="T44" fmla="*/ 159 w 161"/>
                <a:gd name="T45" fmla="*/ 48 h 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1" h="53">
                  <a:moveTo>
                    <a:pt x="159" y="48"/>
                  </a:moveTo>
                  <a:lnTo>
                    <a:pt x="129" y="52"/>
                  </a:lnTo>
                  <a:lnTo>
                    <a:pt x="105" y="50"/>
                  </a:lnTo>
                  <a:lnTo>
                    <a:pt x="84" y="47"/>
                  </a:lnTo>
                  <a:lnTo>
                    <a:pt x="67" y="42"/>
                  </a:lnTo>
                  <a:lnTo>
                    <a:pt x="53" y="36"/>
                  </a:lnTo>
                  <a:lnTo>
                    <a:pt x="42" y="29"/>
                  </a:lnTo>
                  <a:lnTo>
                    <a:pt x="32" y="21"/>
                  </a:lnTo>
                  <a:lnTo>
                    <a:pt x="23" y="15"/>
                  </a:lnTo>
                  <a:lnTo>
                    <a:pt x="15" y="8"/>
                  </a:lnTo>
                  <a:lnTo>
                    <a:pt x="8" y="3"/>
                  </a:lnTo>
                  <a:lnTo>
                    <a:pt x="0" y="0"/>
                  </a:lnTo>
                  <a:lnTo>
                    <a:pt x="1" y="0"/>
                  </a:lnTo>
                  <a:lnTo>
                    <a:pt x="11" y="2"/>
                  </a:lnTo>
                  <a:lnTo>
                    <a:pt x="28" y="7"/>
                  </a:lnTo>
                  <a:lnTo>
                    <a:pt x="50" y="14"/>
                  </a:lnTo>
                  <a:lnTo>
                    <a:pt x="75" y="21"/>
                  </a:lnTo>
                  <a:lnTo>
                    <a:pt x="99" y="29"/>
                  </a:lnTo>
                  <a:lnTo>
                    <a:pt x="122" y="36"/>
                  </a:lnTo>
                  <a:lnTo>
                    <a:pt x="141" y="43"/>
                  </a:lnTo>
                  <a:lnTo>
                    <a:pt x="154" y="46"/>
                  </a:lnTo>
                  <a:lnTo>
                    <a:pt x="160" y="49"/>
                  </a:lnTo>
                  <a:lnTo>
                    <a:pt x="159"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1" name="Freeform 66"/>
            <p:cNvSpPr>
              <a:spLocks/>
            </p:cNvSpPr>
            <p:nvPr/>
          </p:nvSpPr>
          <p:spPr bwMode="gray">
            <a:xfrm>
              <a:off x="4928" y="2819"/>
              <a:ext cx="161" cy="53"/>
            </a:xfrm>
            <a:custGeom>
              <a:avLst/>
              <a:gdLst>
                <a:gd name="T0" fmla="*/ 159 w 161"/>
                <a:gd name="T1" fmla="*/ 48 h 53"/>
                <a:gd name="T2" fmla="*/ 129 w 161"/>
                <a:gd name="T3" fmla="*/ 52 h 53"/>
                <a:gd name="T4" fmla="*/ 105 w 161"/>
                <a:gd name="T5" fmla="*/ 50 h 53"/>
                <a:gd name="T6" fmla="*/ 84 w 161"/>
                <a:gd name="T7" fmla="*/ 47 h 53"/>
                <a:gd name="T8" fmla="*/ 67 w 161"/>
                <a:gd name="T9" fmla="*/ 42 h 53"/>
                <a:gd name="T10" fmla="*/ 53 w 161"/>
                <a:gd name="T11" fmla="*/ 36 h 53"/>
                <a:gd name="T12" fmla="*/ 42 w 161"/>
                <a:gd name="T13" fmla="*/ 29 h 53"/>
                <a:gd name="T14" fmla="*/ 32 w 161"/>
                <a:gd name="T15" fmla="*/ 21 h 53"/>
                <a:gd name="T16" fmla="*/ 23 w 161"/>
                <a:gd name="T17" fmla="*/ 15 h 53"/>
                <a:gd name="T18" fmla="*/ 15 w 161"/>
                <a:gd name="T19" fmla="*/ 8 h 53"/>
                <a:gd name="T20" fmla="*/ 8 w 161"/>
                <a:gd name="T21" fmla="*/ 3 h 53"/>
                <a:gd name="T22" fmla="*/ 0 w 161"/>
                <a:gd name="T23" fmla="*/ 0 h 53"/>
                <a:gd name="T24" fmla="*/ 1 w 161"/>
                <a:gd name="T25" fmla="*/ 0 h 53"/>
                <a:gd name="T26" fmla="*/ 11 w 161"/>
                <a:gd name="T27" fmla="*/ 2 h 53"/>
                <a:gd name="T28" fmla="*/ 28 w 161"/>
                <a:gd name="T29" fmla="*/ 7 h 53"/>
                <a:gd name="T30" fmla="*/ 50 w 161"/>
                <a:gd name="T31" fmla="*/ 14 h 53"/>
                <a:gd name="T32" fmla="*/ 75 w 161"/>
                <a:gd name="T33" fmla="*/ 21 h 53"/>
                <a:gd name="T34" fmla="*/ 99 w 161"/>
                <a:gd name="T35" fmla="*/ 29 h 53"/>
                <a:gd name="T36" fmla="*/ 122 w 161"/>
                <a:gd name="T37" fmla="*/ 36 h 53"/>
                <a:gd name="T38" fmla="*/ 141 w 161"/>
                <a:gd name="T39" fmla="*/ 43 h 53"/>
                <a:gd name="T40" fmla="*/ 154 w 161"/>
                <a:gd name="T41" fmla="*/ 46 h 53"/>
                <a:gd name="T42" fmla="*/ 160 w 161"/>
                <a:gd name="T43" fmla="*/ 49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1" h="53">
                  <a:moveTo>
                    <a:pt x="159" y="48"/>
                  </a:moveTo>
                  <a:lnTo>
                    <a:pt x="129" y="52"/>
                  </a:lnTo>
                  <a:lnTo>
                    <a:pt x="105" y="50"/>
                  </a:lnTo>
                  <a:lnTo>
                    <a:pt x="84" y="47"/>
                  </a:lnTo>
                  <a:lnTo>
                    <a:pt x="67" y="42"/>
                  </a:lnTo>
                  <a:lnTo>
                    <a:pt x="53" y="36"/>
                  </a:lnTo>
                  <a:lnTo>
                    <a:pt x="42" y="29"/>
                  </a:lnTo>
                  <a:lnTo>
                    <a:pt x="32" y="21"/>
                  </a:lnTo>
                  <a:lnTo>
                    <a:pt x="23" y="15"/>
                  </a:lnTo>
                  <a:lnTo>
                    <a:pt x="15" y="8"/>
                  </a:lnTo>
                  <a:lnTo>
                    <a:pt x="8" y="3"/>
                  </a:lnTo>
                  <a:lnTo>
                    <a:pt x="0" y="0"/>
                  </a:lnTo>
                  <a:lnTo>
                    <a:pt x="1" y="0"/>
                  </a:lnTo>
                  <a:lnTo>
                    <a:pt x="11" y="2"/>
                  </a:lnTo>
                  <a:lnTo>
                    <a:pt x="28" y="7"/>
                  </a:lnTo>
                  <a:lnTo>
                    <a:pt x="50" y="14"/>
                  </a:lnTo>
                  <a:lnTo>
                    <a:pt x="75" y="21"/>
                  </a:lnTo>
                  <a:lnTo>
                    <a:pt x="99" y="29"/>
                  </a:lnTo>
                  <a:lnTo>
                    <a:pt x="122" y="36"/>
                  </a:lnTo>
                  <a:lnTo>
                    <a:pt x="141" y="43"/>
                  </a:lnTo>
                  <a:lnTo>
                    <a:pt x="154" y="46"/>
                  </a:lnTo>
                  <a:lnTo>
                    <a:pt x="160" y="4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2" name="Freeform 67"/>
            <p:cNvSpPr>
              <a:spLocks/>
            </p:cNvSpPr>
            <p:nvPr/>
          </p:nvSpPr>
          <p:spPr bwMode="gray">
            <a:xfrm>
              <a:off x="4654" y="2736"/>
              <a:ext cx="68" cy="58"/>
            </a:xfrm>
            <a:custGeom>
              <a:avLst/>
              <a:gdLst>
                <a:gd name="T0" fmla="*/ 0 w 68"/>
                <a:gd name="T1" fmla="*/ 0 h 58"/>
                <a:gd name="T2" fmla="*/ 0 w 68"/>
                <a:gd name="T3" fmla="*/ 5 h 58"/>
                <a:gd name="T4" fmla="*/ 0 w 68"/>
                <a:gd name="T5" fmla="*/ 10 h 58"/>
                <a:gd name="T6" fmla="*/ 0 w 68"/>
                <a:gd name="T7" fmla="*/ 15 h 58"/>
                <a:gd name="T8" fmla="*/ 1 w 68"/>
                <a:gd name="T9" fmla="*/ 19 h 58"/>
                <a:gd name="T10" fmla="*/ 3 w 68"/>
                <a:gd name="T11" fmla="*/ 23 h 58"/>
                <a:gd name="T12" fmla="*/ 5 w 68"/>
                <a:gd name="T13" fmla="*/ 27 h 58"/>
                <a:gd name="T14" fmla="*/ 8 w 68"/>
                <a:gd name="T15" fmla="*/ 31 h 58"/>
                <a:gd name="T16" fmla="*/ 11 w 68"/>
                <a:gd name="T17" fmla="*/ 34 h 58"/>
                <a:gd name="T18" fmla="*/ 14 w 68"/>
                <a:gd name="T19" fmla="*/ 37 h 58"/>
                <a:gd name="T20" fmla="*/ 17 w 68"/>
                <a:gd name="T21" fmla="*/ 40 h 58"/>
                <a:gd name="T22" fmla="*/ 20 w 68"/>
                <a:gd name="T23" fmla="*/ 41 h 58"/>
                <a:gd name="T24" fmla="*/ 23 w 68"/>
                <a:gd name="T25" fmla="*/ 44 h 58"/>
                <a:gd name="T26" fmla="*/ 27 w 68"/>
                <a:gd name="T27" fmla="*/ 45 h 58"/>
                <a:gd name="T28" fmla="*/ 30 w 68"/>
                <a:gd name="T29" fmla="*/ 47 h 58"/>
                <a:gd name="T30" fmla="*/ 36 w 68"/>
                <a:gd name="T31" fmla="*/ 49 h 58"/>
                <a:gd name="T32" fmla="*/ 41 w 68"/>
                <a:gd name="T33" fmla="*/ 50 h 58"/>
                <a:gd name="T34" fmla="*/ 47 w 68"/>
                <a:gd name="T35" fmla="*/ 51 h 58"/>
                <a:gd name="T36" fmla="*/ 53 w 68"/>
                <a:gd name="T37" fmla="*/ 53 h 58"/>
                <a:gd name="T38" fmla="*/ 60 w 68"/>
                <a:gd name="T39" fmla="*/ 55 h 58"/>
                <a:gd name="T40" fmla="*/ 67 w 68"/>
                <a:gd name="T41" fmla="*/ 57 h 58"/>
                <a:gd name="T42" fmla="*/ 62 w 68"/>
                <a:gd name="T43" fmla="*/ 53 h 58"/>
                <a:gd name="T44" fmla="*/ 58 w 68"/>
                <a:gd name="T45" fmla="*/ 50 h 58"/>
                <a:gd name="T46" fmla="*/ 54 w 68"/>
                <a:gd name="T47" fmla="*/ 46 h 58"/>
                <a:gd name="T48" fmla="*/ 51 w 68"/>
                <a:gd name="T49" fmla="*/ 41 h 58"/>
                <a:gd name="T50" fmla="*/ 49 w 68"/>
                <a:gd name="T51" fmla="*/ 37 h 58"/>
                <a:gd name="T52" fmla="*/ 48 w 68"/>
                <a:gd name="T53" fmla="*/ 33 h 58"/>
                <a:gd name="T54" fmla="*/ 47 w 68"/>
                <a:gd name="T55" fmla="*/ 28 h 58"/>
                <a:gd name="T56" fmla="*/ 46 w 68"/>
                <a:gd name="T57" fmla="*/ 24 h 58"/>
                <a:gd name="T58" fmla="*/ 46 w 68"/>
                <a:gd name="T59" fmla="*/ 20 h 58"/>
                <a:gd name="T60" fmla="*/ 47 w 68"/>
                <a:gd name="T61" fmla="*/ 15 h 58"/>
                <a:gd name="T62" fmla="*/ 36 w 68"/>
                <a:gd name="T63" fmla="*/ 13 h 58"/>
                <a:gd name="T64" fmla="*/ 27 w 68"/>
                <a:gd name="T65" fmla="*/ 11 h 58"/>
                <a:gd name="T66" fmla="*/ 20 w 68"/>
                <a:gd name="T67" fmla="*/ 10 h 58"/>
                <a:gd name="T68" fmla="*/ 14 w 68"/>
                <a:gd name="T69" fmla="*/ 7 h 58"/>
                <a:gd name="T70" fmla="*/ 9 w 68"/>
                <a:gd name="T71" fmla="*/ 5 h 58"/>
                <a:gd name="T72" fmla="*/ 5 w 68"/>
                <a:gd name="T73" fmla="*/ 4 h 58"/>
                <a:gd name="T74" fmla="*/ 3 w 68"/>
                <a:gd name="T75" fmla="*/ 2 h 58"/>
                <a:gd name="T76" fmla="*/ 1 w 68"/>
                <a:gd name="T77" fmla="*/ 1 h 58"/>
                <a:gd name="T78" fmla="*/ 0 w 68"/>
                <a:gd name="T79" fmla="*/ 0 h 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8" h="58">
                  <a:moveTo>
                    <a:pt x="0" y="0"/>
                  </a:moveTo>
                  <a:lnTo>
                    <a:pt x="0" y="5"/>
                  </a:lnTo>
                  <a:lnTo>
                    <a:pt x="0" y="10"/>
                  </a:lnTo>
                  <a:lnTo>
                    <a:pt x="0" y="15"/>
                  </a:lnTo>
                  <a:lnTo>
                    <a:pt x="1" y="19"/>
                  </a:lnTo>
                  <a:lnTo>
                    <a:pt x="3" y="23"/>
                  </a:lnTo>
                  <a:lnTo>
                    <a:pt x="5" y="27"/>
                  </a:lnTo>
                  <a:lnTo>
                    <a:pt x="8" y="31"/>
                  </a:lnTo>
                  <a:lnTo>
                    <a:pt x="11" y="34"/>
                  </a:lnTo>
                  <a:lnTo>
                    <a:pt x="14" y="37"/>
                  </a:lnTo>
                  <a:lnTo>
                    <a:pt x="17" y="40"/>
                  </a:lnTo>
                  <a:lnTo>
                    <a:pt x="20" y="41"/>
                  </a:lnTo>
                  <a:lnTo>
                    <a:pt x="23" y="44"/>
                  </a:lnTo>
                  <a:lnTo>
                    <a:pt x="27" y="45"/>
                  </a:lnTo>
                  <a:lnTo>
                    <a:pt x="30" y="47"/>
                  </a:lnTo>
                  <a:lnTo>
                    <a:pt x="36" y="49"/>
                  </a:lnTo>
                  <a:lnTo>
                    <a:pt x="41" y="50"/>
                  </a:lnTo>
                  <a:lnTo>
                    <a:pt x="47" y="51"/>
                  </a:lnTo>
                  <a:lnTo>
                    <a:pt x="53" y="53"/>
                  </a:lnTo>
                  <a:lnTo>
                    <a:pt x="60" y="55"/>
                  </a:lnTo>
                  <a:lnTo>
                    <a:pt x="67" y="57"/>
                  </a:lnTo>
                  <a:lnTo>
                    <a:pt x="62" y="53"/>
                  </a:lnTo>
                  <a:lnTo>
                    <a:pt x="58" y="50"/>
                  </a:lnTo>
                  <a:lnTo>
                    <a:pt x="54" y="46"/>
                  </a:lnTo>
                  <a:lnTo>
                    <a:pt x="51" y="41"/>
                  </a:lnTo>
                  <a:lnTo>
                    <a:pt x="49" y="37"/>
                  </a:lnTo>
                  <a:lnTo>
                    <a:pt x="48" y="33"/>
                  </a:lnTo>
                  <a:lnTo>
                    <a:pt x="47" y="28"/>
                  </a:lnTo>
                  <a:lnTo>
                    <a:pt x="46" y="24"/>
                  </a:lnTo>
                  <a:lnTo>
                    <a:pt x="46" y="20"/>
                  </a:lnTo>
                  <a:lnTo>
                    <a:pt x="47" y="15"/>
                  </a:lnTo>
                  <a:lnTo>
                    <a:pt x="36" y="13"/>
                  </a:lnTo>
                  <a:lnTo>
                    <a:pt x="27" y="11"/>
                  </a:lnTo>
                  <a:lnTo>
                    <a:pt x="20" y="10"/>
                  </a:lnTo>
                  <a:lnTo>
                    <a:pt x="14" y="7"/>
                  </a:lnTo>
                  <a:lnTo>
                    <a:pt x="9" y="5"/>
                  </a:lnTo>
                  <a:lnTo>
                    <a:pt x="5" y="4"/>
                  </a:lnTo>
                  <a:lnTo>
                    <a:pt x="3" y="2"/>
                  </a:lnTo>
                  <a:lnTo>
                    <a:pt x="1" y="1"/>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3" name="Freeform 68"/>
            <p:cNvSpPr>
              <a:spLocks/>
            </p:cNvSpPr>
            <p:nvPr/>
          </p:nvSpPr>
          <p:spPr bwMode="gray">
            <a:xfrm>
              <a:off x="4654" y="2736"/>
              <a:ext cx="68" cy="58"/>
            </a:xfrm>
            <a:custGeom>
              <a:avLst/>
              <a:gdLst>
                <a:gd name="T0" fmla="*/ 0 w 68"/>
                <a:gd name="T1" fmla="*/ 0 h 58"/>
                <a:gd name="T2" fmla="*/ 0 w 68"/>
                <a:gd name="T3" fmla="*/ 5 h 58"/>
                <a:gd name="T4" fmla="*/ 0 w 68"/>
                <a:gd name="T5" fmla="*/ 10 h 58"/>
                <a:gd name="T6" fmla="*/ 0 w 68"/>
                <a:gd name="T7" fmla="*/ 15 h 58"/>
                <a:gd name="T8" fmla="*/ 1 w 68"/>
                <a:gd name="T9" fmla="*/ 19 h 58"/>
                <a:gd name="T10" fmla="*/ 3 w 68"/>
                <a:gd name="T11" fmla="*/ 23 h 58"/>
                <a:gd name="T12" fmla="*/ 5 w 68"/>
                <a:gd name="T13" fmla="*/ 27 h 58"/>
                <a:gd name="T14" fmla="*/ 8 w 68"/>
                <a:gd name="T15" fmla="*/ 31 h 58"/>
                <a:gd name="T16" fmla="*/ 11 w 68"/>
                <a:gd name="T17" fmla="*/ 34 h 58"/>
                <a:gd name="T18" fmla="*/ 14 w 68"/>
                <a:gd name="T19" fmla="*/ 37 h 58"/>
                <a:gd name="T20" fmla="*/ 17 w 68"/>
                <a:gd name="T21" fmla="*/ 40 h 58"/>
                <a:gd name="T22" fmla="*/ 20 w 68"/>
                <a:gd name="T23" fmla="*/ 41 h 58"/>
                <a:gd name="T24" fmla="*/ 23 w 68"/>
                <a:gd name="T25" fmla="*/ 44 h 58"/>
                <a:gd name="T26" fmla="*/ 27 w 68"/>
                <a:gd name="T27" fmla="*/ 45 h 58"/>
                <a:gd name="T28" fmla="*/ 30 w 68"/>
                <a:gd name="T29" fmla="*/ 47 h 58"/>
                <a:gd name="T30" fmla="*/ 36 w 68"/>
                <a:gd name="T31" fmla="*/ 49 h 58"/>
                <a:gd name="T32" fmla="*/ 41 w 68"/>
                <a:gd name="T33" fmla="*/ 50 h 58"/>
                <a:gd name="T34" fmla="*/ 47 w 68"/>
                <a:gd name="T35" fmla="*/ 51 h 58"/>
                <a:gd name="T36" fmla="*/ 53 w 68"/>
                <a:gd name="T37" fmla="*/ 53 h 58"/>
                <a:gd name="T38" fmla="*/ 60 w 68"/>
                <a:gd name="T39" fmla="*/ 55 h 58"/>
                <a:gd name="T40" fmla="*/ 67 w 68"/>
                <a:gd name="T41" fmla="*/ 57 h 58"/>
                <a:gd name="T42" fmla="*/ 62 w 68"/>
                <a:gd name="T43" fmla="*/ 53 h 58"/>
                <a:gd name="T44" fmla="*/ 58 w 68"/>
                <a:gd name="T45" fmla="*/ 50 h 58"/>
                <a:gd name="T46" fmla="*/ 54 w 68"/>
                <a:gd name="T47" fmla="*/ 46 h 58"/>
                <a:gd name="T48" fmla="*/ 51 w 68"/>
                <a:gd name="T49" fmla="*/ 41 h 58"/>
                <a:gd name="T50" fmla="*/ 49 w 68"/>
                <a:gd name="T51" fmla="*/ 37 h 58"/>
                <a:gd name="T52" fmla="*/ 48 w 68"/>
                <a:gd name="T53" fmla="*/ 33 h 58"/>
                <a:gd name="T54" fmla="*/ 47 w 68"/>
                <a:gd name="T55" fmla="*/ 28 h 58"/>
                <a:gd name="T56" fmla="*/ 46 w 68"/>
                <a:gd name="T57" fmla="*/ 24 h 58"/>
                <a:gd name="T58" fmla="*/ 46 w 68"/>
                <a:gd name="T59" fmla="*/ 20 h 58"/>
                <a:gd name="T60" fmla="*/ 47 w 68"/>
                <a:gd name="T61" fmla="*/ 15 h 58"/>
                <a:gd name="T62" fmla="*/ 36 w 68"/>
                <a:gd name="T63" fmla="*/ 13 h 58"/>
                <a:gd name="T64" fmla="*/ 27 w 68"/>
                <a:gd name="T65" fmla="*/ 11 h 58"/>
                <a:gd name="T66" fmla="*/ 20 w 68"/>
                <a:gd name="T67" fmla="*/ 10 h 58"/>
                <a:gd name="T68" fmla="*/ 14 w 68"/>
                <a:gd name="T69" fmla="*/ 7 h 58"/>
                <a:gd name="T70" fmla="*/ 9 w 68"/>
                <a:gd name="T71" fmla="*/ 5 h 58"/>
                <a:gd name="T72" fmla="*/ 5 w 68"/>
                <a:gd name="T73" fmla="*/ 4 h 58"/>
                <a:gd name="T74" fmla="*/ 3 w 68"/>
                <a:gd name="T75" fmla="*/ 2 h 58"/>
                <a:gd name="T76" fmla="*/ 1 w 68"/>
                <a:gd name="T77" fmla="*/ 1 h 58"/>
                <a:gd name="T78" fmla="*/ 0 w 68"/>
                <a:gd name="T79" fmla="*/ 0 h 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8" h="58">
                  <a:moveTo>
                    <a:pt x="0" y="0"/>
                  </a:moveTo>
                  <a:lnTo>
                    <a:pt x="0" y="5"/>
                  </a:lnTo>
                  <a:lnTo>
                    <a:pt x="0" y="10"/>
                  </a:lnTo>
                  <a:lnTo>
                    <a:pt x="0" y="15"/>
                  </a:lnTo>
                  <a:lnTo>
                    <a:pt x="1" y="19"/>
                  </a:lnTo>
                  <a:lnTo>
                    <a:pt x="3" y="23"/>
                  </a:lnTo>
                  <a:lnTo>
                    <a:pt x="5" y="27"/>
                  </a:lnTo>
                  <a:lnTo>
                    <a:pt x="8" y="31"/>
                  </a:lnTo>
                  <a:lnTo>
                    <a:pt x="11" y="34"/>
                  </a:lnTo>
                  <a:lnTo>
                    <a:pt x="14" y="37"/>
                  </a:lnTo>
                  <a:lnTo>
                    <a:pt x="17" y="40"/>
                  </a:lnTo>
                  <a:lnTo>
                    <a:pt x="20" y="41"/>
                  </a:lnTo>
                  <a:lnTo>
                    <a:pt x="23" y="44"/>
                  </a:lnTo>
                  <a:lnTo>
                    <a:pt x="27" y="45"/>
                  </a:lnTo>
                  <a:lnTo>
                    <a:pt x="30" y="47"/>
                  </a:lnTo>
                  <a:lnTo>
                    <a:pt x="36" y="49"/>
                  </a:lnTo>
                  <a:lnTo>
                    <a:pt x="41" y="50"/>
                  </a:lnTo>
                  <a:lnTo>
                    <a:pt x="47" y="51"/>
                  </a:lnTo>
                  <a:lnTo>
                    <a:pt x="53" y="53"/>
                  </a:lnTo>
                  <a:lnTo>
                    <a:pt x="60" y="55"/>
                  </a:lnTo>
                  <a:lnTo>
                    <a:pt x="67" y="57"/>
                  </a:lnTo>
                  <a:lnTo>
                    <a:pt x="62" y="53"/>
                  </a:lnTo>
                  <a:lnTo>
                    <a:pt x="58" y="50"/>
                  </a:lnTo>
                  <a:lnTo>
                    <a:pt x="54" y="46"/>
                  </a:lnTo>
                  <a:lnTo>
                    <a:pt x="51" y="41"/>
                  </a:lnTo>
                  <a:lnTo>
                    <a:pt x="49" y="37"/>
                  </a:lnTo>
                  <a:lnTo>
                    <a:pt x="48" y="33"/>
                  </a:lnTo>
                  <a:lnTo>
                    <a:pt x="47" y="28"/>
                  </a:lnTo>
                  <a:lnTo>
                    <a:pt x="46" y="24"/>
                  </a:lnTo>
                  <a:lnTo>
                    <a:pt x="46" y="20"/>
                  </a:lnTo>
                  <a:lnTo>
                    <a:pt x="47" y="15"/>
                  </a:lnTo>
                  <a:lnTo>
                    <a:pt x="36" y="13"/>
                  </a:lnTo>
                  <a:lnTo>
                    <a:pt x="27" y="11"/>
                  </a:lnTo>
                  <a:lnTo>
                    <a:pt x="20" y="10"/>
                  </a:lnTo>
                  <a:lnTo>
                    <a:pt x="14" y="7"/>
                  </a:lnTo>
                  <a:lnTo>
                    <a:pt x="9" y="5"/>
                  </a:lnTo>
                  <a:lnTo>
                    <a:pt x="5" y="4"/>
                  </a:lnTo>
                  <a:lnTo>
                    <a:pt x="3" y="2"/>
                  </a:lnTo>
                  <a:lnTo>
                    <a:pt x="1"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4" name="Freeform 69"/>
            <p:cNvSpPr>
              <a:spLocks/>
            </p:cNvSpPr>
            <p:nvPr/>
          </p:nvSpPr>
          <p:spPr bwMode="gray">
            <a:xfrm>
              <a:off x="4450" y="3220"/>
              <a:ext cx="49" cy="52"/>
            </a:xfrm>
            <a:custGeom>
              <a:avLst/>
              <a:gdLst>
                <a:gd name="T0" fmla="*/ 18 w 49"/>
                <a:gd name="T1" fmla="*/ 51 h 52"/>
                <a:gd name="T2" fmla="*/ 48 w 49"/>
                <a:gd name="T3" fmla="*/ 0 h 52"/>
                <a:gd name="T4" fmla="*/ 0 w 49"/>
                <a:gd name="T5" fmla="*/ 37 h 52"/>
                <a:gd name="T6" fmla="*/ 18 w 49"/>
                <a:gd name="T7" fmla="*/ 51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52">
                  <a:moveTo>
                    <a:pt x="18" y="51"/>
                  </a:moveTo>
                  <a:lnTo>
                    <a:pt x="48" y="0"/>
                  </a:lnTo>
                  <a:lnTo>
                    <a:pt x="0" y="37"/>
                  </a:lnTo>
                  <a:lnTo>
                    <a:pt x="18" y="5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5" name="Freeform 70"/>
            <p:cNvSpPr>
              <a:spLocks/>
            </p:cNvSpPr>
            <p:nvPr/>
          </p:nvSpPr>
          <p:spPr bwMode="gray">
            <a:xfrm>
              <a:off x="4450" y="3220"/>
              <a:ext cx="49" cy="52"/>
            </a:xfrm>
            <a:custGeom>
              <a:avLst/>
              <a:gdLst>
                <a:gd name="T0" fmla="*/ 18 w 49"/>
                <a:gd name="T1" fmla="*/ 51 h 52"/>
                <a:gd name="T2" fmla="*/ 48 w 49"/>
                <a:gd name="T3" fmla="*/ 0 h 52"/>
                <a:gd name="T4" fmla="*/ 0 w 49"/>
                <a:gd name="T5" fmla="*/ 37 h 52"/>
                <a:gd name="T6" fmla="*/ 18 w 49"/>
                <a:gd name="T7" fmla="*/ 51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52">
                  <a:moveTo>
                    <a:pt x="18" y="51"/>
                  </a:moveTo>
                  <a:lnTo>
                    <a:pt x="48" y="0"/>
                  </a:lnTo>
                  <a:lnTo>
                    <a:pt x="0" y="37"/>
                  </a:lnTo>
                  <a:lnTo>
                    <a:pt x="18" y="5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6" name="Freeform 71"/>
            <p:cNvSpPr>
              <a:spLocks/>
            </p:cNvSpPr>
            <p:nvPr/>
          </p:nvSpPr>
          <p:spPr bwMode="gray">
            <a:xfrm>
              <a:off x="4089" y="3614"/>
              <a:ext cx="67" cy="85"/>
            </a:xfrm>
            <a:custGeom>
              <a:avLst/>
              <a:gdLst>
                <a:gd name="T0" fmla="*/ 47 w 67"/>
                <a:gd name="T1" fmla="*/ 0 h 85"/>
                <a:gd name="T2" fmla="*/ 0 w 67"/>
                <a:gd name="T3" fmla="*/ 75 h 85"/>
                <a:gd name="T4" fmla="*/ 6 w 67"/>
                <a:gd name="T5" fmla="*/ 84 h 85"/>
                <a:gd name="T6" fmla="*/ 14 w 67"/>
                <a:gd name="T7" fmla="*/ 82 h 85"/>
                <a:gd name="T8" fmla="*/ 22 w 67"/>
                <a:gd name="T9" fmla="*/ 79 h 85"/>
                <a:gd name="T10" fmla="*/ 30 w 67"/>
                <a:gd name="T11" fmla="*/ 73 h 85"/>
                <a:gd name="T12" fmla="*/ 38 w 67"/>
                <a:gd name="T13" fmla="*/ 66 h 85"/>
                <a:gd name="T14" fmla="*/ 46 w 67"/>
                <a:gd name="T15" fmla="*/ 59 h 85"/>
                <a:gd name="T16" fmla="*/ 53 w 67"/>
                <a:gd name="T17" fmla="*/ 52 h 85"/>
                <a:gd name="T18" fmla="*/ 58 w 67"/>
                <a:gd name="T19" fmla="*/ 46 h 85"/>
                <a:gd name="T20" fmla="*/ 62 w 67"/>
                <a:gd name="T21" fmla="*/ 41 h 85"/>
                <a:gd name="T22" fmla="*/ 65 w 67"/>
                <a:gd name="T23" fmla="*/ 37 h 85"/>
                <a:gd name="T24" fmla="*/ 66 w 67"/>
                <a:gd name="T25" fmla="*/ 36 h 85"/>
                <a:gd name="T26" fmla="*/ 47 w 67"/>
                <a:gd name="T27" fmla="*/ 0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85">
                  <a:moveTo>
                    <a:pt x="47" y="0"/>
                  </a:moveTo>
                  <a:lnTo>
                    <a:pt x="0" y="75"/>
                  </a:lnTo>
                  <a:lnTo>
                    <a:pt x="6" y="84"/>
                  </a:lnTo>
                  <a:lnTo>
                    <a:pt x="14" y="82"/>
                  </a:lnTo>
                  <a:lnTo>
                    <a:pt x="22" y="79"/>
                  </a:lnTo>
                  <a:lnTo>
                    <a:pt x="30" y="73"/>
                  </a:lnTo>
                  <a:lnTo>
                    <a:pt x="38" y="66"/>
                  </a:lnTo>
                  <a:lnTo>
                    <a:pt x="46" y="59"/>
                  </a:lnTo>
                  <a:lnTo>
                    <a:pt x="53" y="52"/>
                  </a:lnTo>
                  <a:lnTo>
                    <a:pt x="58" y="46"/>
                  </a:lnTo>
                  <a:lnTo>
                    <a:pt x="62" y="41"/>
                  </a:lnTo>
                  <a:lnTo>
                    <a:pt x="65" y="37"/>
                  </a:lnTo>
                  <a:lnTo>
                    <a:pt x="66" y="36"/>
                  </a:lnTo>
                  <a:lnTo>
                    <a:pt x="4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7" name="Freeform 72"/>
            <p:cNvSpPr>
              <a:spLocks/>
            </p:cNvSpPr>
            <p:nvPr/>
          </p:nvSpPr>
          <p:spPr bwMode="gray">
            <a:xfrm>
              <a:off x="4089" y="3614"/>
              <a:ext cx="67" cy="85"/>
            </a:xfrm>
            <a:custGeom>
              <a:avLst/>
              <a:gdLst>
                <a:gd name="T0" fmla="*/ 47 w 67"/>
                <a:gd name="T1" fmla="*/ 0 h 85"/>
                <a:gd name="T2" fmla="*/ 0 w 67"/>
                <a:gd name="T3" fmla="*/ 75 h 85"/>
                <a:gd name="T4" fmla="*/ 6 w 67"/>
                <a:gd name="T5" fmla="*/ 84 h 85"/>
                <a:gd name="T6" fmla="*/ 14 w 67"/>
                <a:gd name="T7" fmla="*/ 82 h 85"/>
                <a:gd name="T8" fmla="*/ 22 w 67"/>
                <a:gd name="T9" fmla="*/ 79 h 85"/>
                <a:gd name="T10" fmla="*/ 30 w 67"/>
                <a:gd name="T11" fmla="*/ 73 h 85"/>
                <a:gd name="T12" fmla="*/ 38 w 67"/>
                <a:gd name="T13" fmla="*/ 66 h 85"/>
                <a:gd name="T14" fmla="*/ 46 w 67"/>
                <a:gd name="T15" fmla="*/ 59 h 85"/>
                <a:gd name="T16" fmla="*/ 53 w 67"/>
                <a:gd name="T17" fmla="*/ 52 h 85"/>
                <a:gd name="T18" fmla="*/ 58 w 67"/>
                <a:gd name="T19" fmla="*/ 46 h 85"/>
                <a:gd name="T20" fmla="*/ 62 w 67"/>
                <a:gd name="T21" fmla="*/ 41 h 85"/>
                <a:gd name="T22" fmla="*/ 65 w 67"/>
                <a:gd name="T23" fmla="*/ 37 h 85"/>
                <a:gd name="T24" fmla="*/ 66 w 67"/>
                <a:gd name="T25" fmla="*/ 36 h 85"/>
                <a:gd name="T26" fmla="*/ 47 w 67"/>
                <a:gd name="T27" fmla="*/ 0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85">
                  <a:moveTo>
                    <a:pt x="47" y="0"/>
                  </a:moveTo>
                  <a:lnTo>
                    <a:pt x="0" y="75"/>
                  </a:lnTo>
                  <a:lnTo>
                    <a:pt x="6" y="84"/>
                  </a:lnTo>
                  <a:lnTo>
                    <a:pt x="14" y="82"/>
                  </a:lnTo>
                  <a:lnTo>
                    <a:pt x="22" y="79"/>
                  </a:lnTo>
                  <a:lnTo>
                    <a:pt x="30" y="73"/>
                  </a:lnTo>
                  <a:lnTo>
                    <a:pt x="38" y="66"/>
                  </a:lnTo>
                  <a:lnTo>
                    <a:pt x="46" y="59"/>
                  </a:lnTo>
                  <a:lnTo>
                    <a:pt x="53" y="52"/>
                  </a:lnTo>
                  <a:lnTo>
                    <a:pt x="58" y="46"/>
                  </a:lnTo>
                  <a:lnTo>
                    <a:pt x="62" y="41"/>
                  </a:lnTo>
                  <a:lnTo>
                    <a:pt x="65" y="37"/>
                  </a:lnTo>
                  <a:lnTo>
                    <a:pt x="66" y="36"/>
                  </a:lnTo>
                  <a:lnTo>
                    <a:pt x="47"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8" name="Freeform 73"/>
            <p:cNvSpPr>
              <a:spLocks/>
            </p:cNvSpPr>
            <p:nvPr/>
          </p:nvSpPr>
          <p:spPr bwMode="gray">
            <a:xfrm>
              <a:off x="4037" y="3289"/>
              <a:ext cx="409" cy="413"/>
            </a:xfrm>
            <a:custGeom>
              <a:avLst/>
              <a:gdLst>
                <a:gd name="T0" fmla="*/ 341 w 409"/>
                <a:gd name="T1" fmla="*/ 3 h 413"/>
                <a:gd name="T2" fmla="*/ 365 w 409"/>
                <a:gd name="T3" fmla="*/ 0 h 413"/>
                <a:gd name="T4" fmla="*/ 387 w 409"/>
                <a:gd name="T5" fmla="*/ 9 h 413"/>
                <a:gd name="T6" fmla="*/ 402 w 409"/>
                <a:gd name="T7" fmla="*/ 27 h 413"/>
                <a:gd name="T8" fmla="*/ 408 w 409"/>
                <a:gd name="T9" fmla="*/ 49 h 413"/>
                <a:gd name="T10" fmla="*/ 389 w 409"/>
                <a:gd name="T11" fmla="*/ 75 h 413"/>
                <a:gd name="T12" fmla="*/ 350 w 409"/>
                <a:gd name="T13" fmla="*/ 105 h 413"/>
                <a:gd name="T14" fmla="*/ 311 w 409"/>
                <a:gd name="T15" fmla="*/ 134 h 413"/>
                <a:gd name="T16" fmla="*/ 276 w 409"/>
                <a:gd name="T17" fmla="*/ 161 h 413"/>
                <a:gd name="T18" fmla="*/ 253 w 409"/>
                <a:gd name="T19" fmla="*/ 183 h 413"/>
                <a:gd name="T20" fmla="*/ 245 w 409"/>
                <a:gd name="T21" fmla="*/ 209 h 413"/>
                <a:gd name="T22" fmla="*/ 248 w 409"/>
                <a:gd name="T23" fmla="*/ 249 h 413"/>
                <a:gd name="T24" fmla="*/ 256 w 409"/>
                <a:gd name="T25" fmla="*/ 294 h 413"/>
                <a:gd name="T26" fmla="*/ 256 w 409"/>
                <a:gd name="T27" fmla="*/ 341 h 413"/>
                <a:gd name="T28" fmla="*/ 240 w 409"/>
                <a:gd name="T29" fmla="*/ 388 h 413"/>
                <a:gd name="T30" fmla="*/ 218 w 409"/>
                <a:gd name="T31" fmla="*/ 412 h 413"/>
                <a:gd name="T32" fmla="*/ 200 w 409"/>
                <a:gd name="T33" fmla="*/ 409 h 413"/>
                <a:gd name="T34" fmla="*/ 176 w 409"/>
                <a:gd name="T35" fmla="*/ 403 h 413"/>
                <a:gd name="T36" fmla="*/ 153 w 409"/>
                <a:gd name="T37" fmla="*/ 396 h 413"/>
                <a:gd name="T38" fmla="*/ 138 w 409"/>
                <a:gd name="T39" fmla="*/ 391 h 413"/>
                <a:gd name="T40" fmla="*/ 100 w 409"/>
                <a:gd name="T41" fmla="*/ 325 h 413"/>
                <a:gd name="T42" fmla="*/ 29 w 409"/>
                <a:gd name="T43" fmla="*/ 294 h 413"/>
                <a:gd name="T44" fmla="*/ 22 w 409"/>
                <a:gd name="T45" fmla="*/ 280 h 413"/>
                <a:gd name="T46" fmla="*/ 13 w 409"/>
                <a:gd name="T47" fmla="*/ 258 h 413"/>
                <a:gd name="T48" fmla="*/ 4 w 409"/>
                <a:gd name="T49" fmla="*/ 235 h 413"/>
                <a:gd name="T50" fmla="*/ 0 w 409"/>
                <a:gd name="T51" fmla="*/ 218 h 413"/>
                <a:gd name="T52" fmla="*/ 22 w 409"/>
                <a:gd name="T53" fmla="*/ 194 h 413"/>
                <a:gd name="T54" fmla="*/ 67 w 409"/>
                <a:gd name="T55" fmla="*/ 173 h 413"/>
                <a:gd name="T56" fmla="*/ 115 w 409"/>
                <a:gd name="T57" fmla="*/ 169 h 413"/>
                <a:gd name="T58" fmla="*/ 161 w 409"/>
                <a:gd name="T59" fmla="*/ 171 h 413"/>
                <a:gd name="T60" fmla="*/ 202 w 409"/>
                <a:gd name="T61" fmla="*/ 171 h 413"/>
                <a:gd name="T62" fmla="*/ 227 w 409"/>
                <a:gd name="T63" fmla="*/ 161 h 413"/>
                <a:gd name="T64" fmla="*/ 246 w 409"/>
                <a:gd name="T65" fmla="*/ 138 h 413"/>
                <a:gd name="T66" fmla="*/ 268 w 409"/>
                <a:gd name="T67" fmla="*/ 105 h 413"/>
                <a:gd name="T68" fmla="*/ 292 w 409"/>
                <a:gd name="T69" fmla="*/ 66 h 413"/>
                <a:gd name="T70" fmla="*/ 316 w 409"/>
                <a:gd name="T71" fmla="*/ 27 h 4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09" h="413">
                  <a:moveTo>
                    <a:pt x="328" y="9"/>
                  </a:moveTo>
                  <a:lnTo>
                    <a:pt x="341" y="3"/>
                  </a:lnTo>
                  <a:lnTo>
                    <a:pt x="353" y="0"/>
                  </a:lnTo>
                  <a:lnTo>
                    <a:pt x="365" y="0"/>
                  </a:lnTo>
                  <a:lnTo>
                    <a:pt x="377" y="4"/>
                  </a:lnTo>
                  <a:lnTo>
                    <a:pt x="387" y="9"/>
                  </a:lnTo>
                  <a:lnTo>
                    <a:pt x="396" y="17"/>
                  </a:lnTo>
                  <a:lnTo>
                    <a:pt x="402" y="27"/>
                  </a:lnTo>
                  <a:lnTo>
                    <a:pt x="406" y="38"/>
                  </a:lnTo>
                  <a:lnTo>
                    <a:pt x="408" y="49"/>
                  </a:lnTo>
                  <a:lnTo>
                    <a:pt x="405" y="60"/>
                  </a:lnTo>
                  <a:lnTo>
                    <a:pt x="389" y="75"/>
                  </a:lnTo>
                  <a:lnTo>
                    <a:pt x="370" y="89"/>
                  </a:lnTo>
                  <a:lnTo>
                    <a:pt x="350" y="105"/>
                  </a:lnTo>
                  <a:lnTo>
                    <a:pt x="330" y="119"/>
                  </a:lnTo>
                  <a:lnTo>
                    <a:pt x="311" y="134"/>
                  </a:lnTo>
                  <a:lnTo>
                    <a:pt x="292" y="148"/>
                  </a:lnTo>
                  <a:lnTo>
                    <a:pt x="276" y="161"/>
                  </a:lnTo>
                  <a:lnTo>
                    <a:pt x="262" y="173"/>
                  </a:lnTo>
                  <a:lnTo>
                    <a:pt x="253" y="183"/>
                  </a:lnTo>
                  <a:lnTo>
                    <a:pt x="248" y="192"/>
                  </a:lnTo>
                  <a:lnTo>
                    <a:pt x="245" y="209"/>
                  </a:lnTo>
                  <a:lnTo>
                    <a:pt x="246" y="228"/>
                  </a:lnTo>
                  <a:lnTo>
                    <a:pt x="248" y="249"/>
                  </a:lnTo>
                  <a:lnTo>
                    <a:pt x="252" y="271"/>
                  </a:lnTo>
                  <a:lnTo>
                    <a:pt x="256" y="294"/>
                  </a:lnTo>
                  <a:lnTo>
                    <a:pt x="258" y="318"/>
                  </a:lnTo>
                  <a:lnTo>
                    <a:pt x="256" y="341"/>
                  </a:lnTo>
                  <a:lnTo>
                    <a:pt x="251" y="365"/>
                  </a:lnTo>
                  <a:lnTo>
                    <a:pt x="240" y="388"/>
                  </a:lnTo>
                  <a:lnTo>
                    <a:pt x="222" y="410"/>
                  </a:lnTo>
                  <a:lnTo>
                    <a:pt x="218" y="412"/>
                  </a:lnTo>
                  <a:lnTo>
                    <a:pt x="210" y="411"/>
                  </a:lnTo>
                  <a:lnTo>
                    <a:pt x="200" y="409"/>
                  </a:lnTo>
                  <a:lnTo>
                    <a:pt x="188" y="407"/>
                  </a:lnTo>
                  <a:lnTo>
                    <a:pt x="176" y="403"/>
                  </a:lnTo>
                  <a:lnTo>
                    <a:pt x="164" y="400"/>
                  </a:lnTo>
                  <a:lnTo>
                    <a:pt x="153" y="396"/>
                  </a:lnTo>
                  <a:lnTo>
                    <a:pt x="144" y="393"/>
                  </a:lnTo>
                  <a:lnTo>
                    <a:pt x="138" y="391"/>
                  </a:lnTo>
                  <a:lnTo>
                    <a:pt x="136" y="390"/>
                  </a:lnTo>
                  <a:lnTo>
                    <a:pt x="100" y="325"/>
                  </a:lnTo>
                  <a:lnTo>
                    <a:pt x="30" y="295"/>
                  </a:lnTo>
                  <a:lnTo>
                    <a:pt x="29" y="294"/>
                  </a:lnTo>
                  <a:lnTo>
                    <a:pt x="26" y="288"/>
                  </a:lnTo>
                  <a:lnTo>
                    <a:pt x="22" y="280"/>
                  </a:lnTo>
                  <a:lnTo>
                    <a:pt x="17" y="269"/>
                  </a:lnTo>
                  <a:lnTo>
                    <a:pt x="13" y="258"/>
                  </a:lnTo>
                  <a:lnTo>
                    <a:pt x="8" y="247"/>
                  </a:lnTo>
                  <a:lnTo>
                    <a:pt x="4" y="235"/>
                  </a:lnTo>
                  <a:lnTo>
                    <a:pt x="1" y="226"/>
                  </a:lnTo>
                  <a:lnTo>
                    <a:pt x="0" y="218"/>
                  </a:lnTo>
                  <a:lnTo>
                    <a:pt x="1" y="214"/>
                  </a:lnTo>
                  <a:lnTo>
                    <a:pt x="22" y="194"/>
                  </a:lnTo>
                  <a:lnTo>
                    <a:pt x="44" y="180"/>
                  </a:lnTo>
                  <a:lnTo>
                    <a:pt x="67" y="173"/>
                  </a:lnTo>
                  <a:lnTo>
                    <a:pt x="91" y="169"/>
                  </a:lnTo>
                  <a:lnTo>
                    <a:pt x="115" y="169"/>
                  </a:lnTo>
                  <a:lnTo>
                    <a:pt x="139" y="170"/>
                  </a:lnTo>
                  <a:lnTo>
                    <a:pt x="161" y="171"/>
                  </a:lnTo>
                  <a:lnTo>
                    <a:pt x="183" y="172"/>
                  </a:lnTo>
                  <a:lnTo>
                    <a:pt x="202" y="171"/>
                  </a:lnTo>
                  <a:lnTo>
                    <a:pt x="219" y="166"/>
                  </a:lnTo>
                  <a:lnTo>
                    <a:pt x="227" y="161"/>
                  </a:lnTo>
                  <a:lnTo>
                    <a:pt x="236" y="151"/>
                  </a:lnTo>
                  <a:lnTo>
                    <a:pt x="246" y="138"/>
                  </a:lnTo>
                  <a:lnTo>
                    <a:pt x="256" y="122"/>
                  </a:lnTo>
                  <a:lnTo>
                    <a:pt x="268" y="105"/>
                  </a:lnTo>
                  <a:lnTo>
                    <a:pt x="280" y="85"/>
                  </a:lnTo>
                  <a:lnTo>
                    <a:pt x="292" y="66"/>
                  </a:lnTo>
                  <a:lnTo>
                    <a:pt x="304" y="46"/>
                  </a:lnTo>
                  <a:lnTo>
                    <a:pt x="316" y="27"/>
                  </a:lnTo>
                  <a:lnTo>
                    <a:pt x="328" y="9"/>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9" name="Freeform 74"/>
            <p:cNvSpPr>
              <a:spLocks/>
            </p:cNvSpPr>
            <p:nvPr/>
          </p:nvSpPr>
          <p:spPr bwMode="gray">
            <a:xfrm>
              <a:off x="4037" y="3289"/>
              <a:ext cx="409" cy="413"/>
            </a:xfrm>
            <a:custGeom>
              <a:avLst/>
              <a:gdLst>
                <a:gd name="T0" fmla="*/ 341 w 409"/>
                <a:gd name="T1" fmla="*/ 3 h 413"/>
                <a:gd name="T2" fmla="*/ 365 w 409"/>
                <a:gd name="T3" fmla="*/ 0 h 413"/>
                <a:gd name="T4" fmla="*/ 387 w 409"/>
                <a:gd name="T5" fmla="*/ 9 h 413"/>
                <a:gd name="T6" fmla="*/ 402 w 409"/>
                <a:gd name="T7" fmla="*/ 27 h 413"/>
                <a:gd name="T8" fmla="*/ 408 w 409"/>
                <a:gd name="T9" fmla="*/ 49 h 413"/>
                <a:gd name="T10" fmla="*/ 389 w 409"/>
                <a:gd name="T11" fmla="*/ 75 h 413"/>
                <a:gd name="T12" fmla="*/ 350 w 409"/>
                <a:gd name="T13" fmla="*/ 105 h 413"/>
                <a:gd name="T14" fmla="*/ 311 w 409"/>
                <a:gd name="T15" fmla="*/ 134 h 413"/>
                <a:gd name="T16" fmla="*/ 276 w 409"/>
                <a:gd name="T17" fmla="*/ 161 h 413"/>
                <a:gd name="T18" fmla="*/ 253 w 409"/>
                <a:gd name="T19" fmla="*/ 183 h 413"/>
                <a:gd name="T20" fmla="*/ 245 w 409"/>
                <a:gd name="T21" fmla="*/ 209 h 413"/>
                <a:gd name="T22" fmla="*/ 248 w 409"/>
                <a:gd name="T23" fmla="*/ 249 h 413"/>
                <a:gd name="T24" fmla="*/ 256 w 409"/>
                <a:gd name="T25" fmla="*/ 294 h 413"/>
                <a:gd name="T26" fmla="*/ 256 w 409"/>
                <a:gd name="T27" fmla="*/ 341 h 413"/>
                <a:gd name="T28" fmla="*/ 240 w 409"/>
                <a:gd name="T29" fmla="*/ 388 h 413"/>
                <a:gd name="T30" fmla="*/ 218 w 409"/>
                <a:gd name="T31" fmla="*/ 412 h 413"/>
                <a:gd name="T32" fmla="*/ 200 w 409"/>
                <a:gd name="T33" fmla="*/ 409 h 413"/>
                <a:gd name="T34" fmla="*/ 176 w 409"/>
                <a:gd name="T35" fmla="*/ 403 h 413"/>
                <a:gd name="T36" fmla="*/ 153 w 409"/>
                <a:gd name="T37" fmla="*/ 396 h 413"/>
                <a:gd name="T38" fmla="*/ 138 w 409"/>
                <a:gd name="T39" fmla="*/ 391 h 413"/>
                <a:gd name="T40" fmla="*/ 100 w 409"/>
                <a:gd name="T41" fmla="*/ 325 h 413"/>
                <a:gd name="T42" fmla="*/ 29 w 409"/>
                <a:gd name="T43" fmla="*/ 294 h 413"/>
                <a:gd name="T44" fmla="*/ 22 w 409"/>
                <a:gd name="T45" fmla="*/ 280 h 413"/>
                <a:gd name="T46" fmla="*/ 13 w 409"/>
                <a:gd name="T47" fmla="*/ 258 h 413"/>
                <a:gd name="T48" fmla="*/ 4 w 409"/>
                <a:gd name="T49" fmla="*/ 235 h 413"/>
                <a:gd name="T50" fmla="*/ 0 w 409"/>
                <a:gd name="T51" fmla="*/ 218 h 413"/>
                <a:gd name="T52" fmla="*/ 22 w 409"/>
                <a:gd name="T53" fmla="*/ 194 h 413"/>
                <a:gd name="T54" fmla="*/ 67 w 409"/>
                <a:gd name="T55" fmla="*/ 173 h 413"/>
                <a:gd name="T56" fmla="*/ 115 w 409"/>
                <a:gd name="T57" fmla="*/ 169 h 413"/>
                <a:gd name="T58" fmla="*/ 161 w 409"/>
                <a:gd name="T59" fmla="*/ 171 h 413"/>
                <a:gd name="T60" fmla="*/ 202 w 409"/>
                <a:gd name="T61" fmla="*/ 171 h 413"/>
                <a:gd name="T62" fmla="*/ 227 w 409"/>
                <a:gd name="T63" fmla="*/ 161 h 413"/>
                <a:gd name="T64" fmla="*/ 246 w 409"/>
                <a:gd name="T65" fmla="*/ 138 h 413"/>
                <a:gd name="T66" fmla="*/ 268 w 409"/>
                <a:gd name="T67" fmla="*/ 105 h 413"/>
                <a:gd name="T68" fmla="*/ 292 w 409"/>
                <a:gd name="T69" fmla="*/ 66 h 413"/>
                <a:gd name="T70" fmla="*/ 316 w 409"/>
                <a:gd name="T71" fmla="*/ 27 h 4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09" h="413">
                  <a:moveTo>
                    <a:pt x="328" y="9"/>
                  </a:moveTo>
                  <a:lnTo>
                    <a:pt x="341" y="3"/>
                  </a:lnTo>
                  <a:lnTo>
                    <a:pt x="353" y="0"/>
                  </a:lnTo>
                  <a:lnTo>
                    <a:pt x="365" y="0"/>
                  </a:lnTo>
                  <a:lnTo>
                    <a:pt x="377" y="4"/>
                  </a:lnTo>
                  <a:lnTo>
                    <a:pt x="387" y="9"/>
                  </a:lnTo>
                  <a:lnTo>
                    <a:pt x="396" y="17"/>
                  </a:lnTo>
                  <a:lnTo>
                    <a:pt x="402" y="27"/>
                  </a:lnTo>
                  <a:lnTo>
                    <a:pt x="406" y="38"/>
                  </a:lnTo>
                  <a:lnTo>
                    <a:pt x="408" y="49"/>
                  </a:lnTo>
                  <a:lnTo>
                    <a:pt x="405" y="60"/>
                  </a:lnTo>
                  <a:lnTo>
                    <a:pt x="389" y="75"/>
                  </a:lnTo>
                  <a:lnTo>
                    <a:pt x="370" y="89"/>
                  </a:lnTo>
                  <a:lnTo>
                    <a:pt x="350" y="105"/>
                  </a:lnTo>
                  <a:lnTo>
                    <a:pt x="330" y="119"/>
                  </a:lnTo>
                  <a:lnTo>
                    <a:pt x="311" y="134"/>
                  </a:lnTo>
                  <a:lnTo>
                    <a:pt x="292" y="148"/>
                  </a:lnTo>
                  <a:lnTo>
                    <a:pt x="276" y="161"/>
                  </a:lnTo>
                  <a:lnTo>
                    <a:pt x="262" y="173"/>
                  </a:lnTo>
                  <a:lnTo>
                    <a:pt x="253" y="183"/>
                  </a:lnTo>
                  <a:lnTo>
                    <a:pt x="248" y="192"/>
                  </a:lnTo>
                  <a:lnTo>
                    <a:pt x="245" y="209"/>
                  </a:lnTo>
                  <a:lnTo>
                    <a:pt x="246" y="228"/>
                  </a:lnTo>
                  <a:lnTo>
                    <a:pt x="248" y="249"/>
                  </a:lnTo>
                  <a:lnTo>
                    <a:pt x="252" y="271"/>
                  </a:lnTo>
                  <a:lnTo>
                    <a:pt x="256" y="294"/>
                  </a:lnTo>
                  <a:lnTo>
                    <a:pt x="258" y="318"/>
                  </a:lnTo>
                  <a:lnTo>
                    <a:pt x="256" y="341"/>
                  </a:lnTo>
                  <a:lnTo>
                    <a:pt x="251" y="365"/>
                  </a:lnTo>
                  <a:lnTo>
                    <a:pt x="240" y="388"/>
                  </a:lnTo>
                  <a:lnTo>
                    <a:pt x="222" y="410"/>
                  </a:lnTo>
                  <a:lnTo>
                    <a:pt x="218" y="412"/>
                  </a:lnTo>
                  <a:lnTo>
                    <a:pt x="210" y="411"/>
                  </a:lnTo>
                  <a:lnTo>
                    <a:pt x="200" y="409"/>
                  </a:lnTo>
                  <a:lnTo>
                    <a:pt x="188" y="407"/>
                  </a:lnTo>
                  <a:lnTo>
                    <a:pt x="176" y="403"/>
                  </a:lnTo>
                  <a:lnTo>
                    <a:pt x="164" y="400"/>
                  </a:lnTo>
                  <a:lnTo>
                    <a:pt x="153" y="396"/>
                  </a:lnTo>
                  <a:lnTo>
                    <a:pt x="144" y="393"/>
                  </a:lnTo>
                  <a:lnTo>
                    <a:pt x="138" y="391"/>
                  </a:lnTo>
                  <a:lnTo>
                    <a:pt x="136" y="390"/>
                  </a:lnTo>
                  <a:lnTo>
                    <a:pt x="100" y="325"/>
                  </a:lnTo>
                  <a:lnTo>
                    <a:pt x="30" y="295"/>
                  </a:lnTo>
                  <a:lnTo>
                    <a:pt x="29" y="294"/>
                  </a:lnTo>
                  <a:lnTo>
                    <a:pt x="26" y="288"/>
                  </a:lnTo>
                  <a:lnTo>
                    <a:pt x="22" y="280"/>
                  </a:lnTo>
                  <a:lnTo>
                    <a:pt x="17" y="269"/>
                  </a:lnTo>
                  <a:lnTo>
                    <a:pt x="13" y="258"/>
                  </a:lnTo>
                  <a:lnTo>
                    <a:pt x="8" y="247"/>
                  </a:lnTo>
                  <a:lnTo>
                    <a:pt x="4" y="235"/>
                  </a:lnTo>
                  <a:lnTo>
                    <a:pt x="1" y="226"/>
                  </a:lnTo>
                  <a:lnTo>
                    <a:pt x="0" y="218"/>
                  </a:lnTo>
                  <a:lnTo>
                    <a:pt x="1" y="214"/>
                  </a:lnTo>
                  <a:lnTo>
                    <a:pt x="22" y="194"/>
                  </a:lnTo>
                  <a:lnTo>
                    <a:pt x="44" y="180"/>
                  </a:lnTo>
                  <a:lnTo>
                    <a:pt x="67" y="173"/>
                  </a:lnTo>
                  <a:lnTo>
                    <a:pt x="91" y="169"/>
                  </a:lnTo>
                  <a:lnTo>
                    <a:pt x="115" y="169"/>
                  </a:lnTo>
                  <a:lnTo>
                    <a:pt x="139" y="170"/>
                  </a:lnTo>
                  <a:lnTo>
                    <a:pt x="161" y="171"/>
                  </a:lnTo>
                  <a:lnTo>
                    <a:pt x="183" y="172"/>
                  </a:lnTo>
                  <a:lnTo>
                    <a:pt x="202" y="171"/>
                  </a:lnTo>
                  <a:lnTo>
                    <a:pt x="219" y="166"/>
                  </a:lnTo>
                  <a:lnTo>
                    <a:pt x="227" y="161"/>
                  </a:lnTo>
                  <a:lnTo>
                    <a:pt x="236" y="151"/>
                  </a:lnTo>
                  <a:lnTo>
                    <a:pt x="246" y="138"/>
                  </a:lnTo>
                  <a:lnTo>
                    <a:pt x="256" y="122"/>
                  </a:lnTo>
                  <a:lnTo>
                    <a:pt x="268" y="105"/>
                  </a:lnTo>
                  <a:lnTo>
                    <a:pt x="280" y="85"/>
                  </a:lnTo>
                  <a:lnTo>
                    <a:pt x="292" y="66"/>
                  </a:lnTo>
                  <a:lnTo>
                    <a:pt x="304" y="46"/>
                  </a:lnTo>
                  <a:lnTo>
                    <a:pt x="316" y="27"/>
                  </a:lnTo>
                  <a:lnTo>
                    <a:pt x="328" y="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0" name="Freeform 75"/>
            <p:cNvSpPr>
              <a:spLocks/>
            </p:cNvSpPr>
            <p:nvPr/>
          </p:nvSpPr>
          <p:spPr bwMode="gray">
            <a:xfrm>
              <a:off x="4365" y="3250"/>
              <a:ext cx="113" cy="101"/>
            </a:xfrm>
            <a:custGeom>
              <a:avLst/>
              <a:gdLst>
                <a:gd name="T0" fmla="*/ 0 w 113"/>
                <a:gd name="T1" fmla="*/ 48 h 101"/>
                <a:gd name="T2" fmla="*/ 12 w 113"/>
                <a:gd name="T3" fmla="*/ 41 h 101"/>
                <a:gd name="T4" fmla="*/ 25 w 113"/>
                <a:gd name="T5" fmla="*/ 38 h 101"/>
                <a:gd name="T6" fmla="*/ 37 w 113"/>
                <a:gd name="T7" fmla="*/ 39 h 101"/>
                <a:gd name="T8" fmla="*/ 48 w 113"/>
                <a:gd name="T9" fmla="*/ 43 h 101"/>
                <a:gd name="T10" fmla="*/ 58 w 113"/>
                <a:gd name="T11" fmla="*/ 48 h 101"/>
                <a:gd name="T12" fmla="*/ 67 w 113"/>
                <a:gd name="T13" fmla="*/ 56 h 101"/>
                <a:gd name="T14" fmla="*/ 74 w 113"/>
                <a:gd name="T15" fmla="*/ 66 h 101"/>
                <a:gd name="T16" fmla="*/ 77 w 113"/>
                <a:gd name="T17" fmla="*/ 77 h 101"/>
                <a:gd name="T18" fmla="*/ 79 w 113"/>
                <a:gd name="T19" fmla="*/ 88 h 101"/>
                <a:gd name="T20" fmla="*/ 76 w 113"/>
                <a:gd name="T21" fmla="*/ 100 h 101"/>
                <a:gd name="T22" fmla="*/ 80 w 113"/>
                <a:gd name="T23" fmla="*/ 96 h 101"/>
                <a:gd name="T24" fmla="*/ 84 w 113"/>
                <a:gd name="T25" fmla="*/ 93 h 101"/>
                <a:gd name="T26" fmla="*/ 88 w 113"/>
                <a:gd name="T27" fmla="*/ 88 h 101"/>
                <a:gd name="T28" fmla="*/ 92 w 113"/>
                <a:gd name="T29" fmla="*/ 85 h 101"/>
                <a:gd name="T30" fmla="*/ 94 w 113"/>
                <a:gd name="T31" fmla="*/ 81 h 101"/>
                <a:gd name="T32" fmla="*/ 98 w 113"/>
                <a:gd name="T33" fmla="*/ 78 h 101"/>
                <a:gd name="T34" fmla="*/ 99 w 113"/>
                <a:gd name="T35" fmla="*/ 75 h 101"/>
                <a:gd name="T36" fmla="*/ 102 w 113"/>
                <a:gd name="T37" fmla="*/ 72 h 101"/>
                <a:gd name="T38" fmla="*/ 104 w 113"/>
                <a:gd name="T39" fmla="*/ 69 h 101"/>
                <a:gd name="T40" fmla="*/ 105 w 113"/>
                <a:gd name="T41" fmla="*/ 66 h 101"/>
                <a:gd name="T42" fmla="*/ 107 w 113"/>
                <a:gd name="T43" fmla="*/ 60 h 101"/>
                <a:gd name="T44" fmla="*/ 108 w 113"/>
                <a:gd name="T45" fmla="*/ 55 h 101"/>
                <a:gd name="T46" fmla="*/ 110 w 113"/>
                <a:gd name="T47" fmla="*/ 50 h 101"/>
                <a:gd name="T48" fmla="*/ 111 w 113"/>
                <a:gd name="T49" fmla="*/ 45 h 101"/>
                <a:gd name="T50" fmla="*/ 112 w 113"/>
                <a:gd name="T51" fmla="*/ 40 h 101"/>
                <a:gd name="T52" fmla="*/ 111 w 113"/>
                <a:gd name="T53" fmla="*/ 35 h 101"/>
                <a:gd name="T54" fmla="*/ 110 w 113"/>
                <a:gd name="T55" fmla="*/ 30 h 101"/>
                <a:gd name="T56" fmla="*/ 107 w 113"/>
                <a:gd name="T57" fmla="*/ 25 h 101"/>
                <a:gd name="T58" fmla="*/ 103 w 113"/>
                <a:gd name="T59" fmla="*/ 19 h 101"/>
                <a:gd name="T60" fmla="*/ 98 w 113"/>
                <a:gd name="T61" fmla="*/ 13 h 101"/>
                <a:gd name="T62" fmla="*/ 92 w 113"/>
                <a:gd name="T63" fmla="*/ 8 h 101"/>
                <a:gd name="T64" fmla="*/ 87 w 113"/>
                <a:gd name="T65" fmla="*/ 5 h 101"/>
                <a:gd name="T66" fmla="*/ 80 w 113"/>
                <a:gd name="T67" fmla="*/ 2 h 101"/>
                <a:gd name="T68" fmla="*/ 74 w 113"/>
                <a:gd name="T69" fmla="*/ 1 h 101"/>
                <a:gd name="T70" fmla="*/ 68 w 113"/>
                <a:gd name="T71" fmla="*/ 0 h 101"/>
                <a:gd name="T72" fmla="*/ 62 w 113"/>
                <a:gd name="T73" fmla="*/ 0 h 101"/>
                <a:gd name="T74" fmla="*/ 56 w 113"/>
                <a:gd name="T75" fmla="*/ 1 h 101"/>
                <a:gd name="T76" fmla="*/ 49 w 113"/>
                <a:gd name="T77" fmla="*/ 2 h 101"/>
                <a:gd name="T78" fmla="*/ 44 w 113"/>
                <a:gd name="T79" fmla="*/ 4 h 101"/>
                <a:gd name="T80" fmla="*/ 39 w 113"/>
                <a:gd name="T81" fmla="*/ 6 h 101"/>
                <a:gd name="T82" fmla="*/ 35 w 113"/>
                <a:gd name="T83" fmla="*/ 8 h 101"/>
                <a:gd name="T84" fmla="*/ 32 w 113"/>
                <a:gd name="T85" fmla="*/ 11 h 101"/>
                <a:gd name="T86" fmla="*/ 28 w 113"/>
                <a:gd name="T87" fmla="*/ 13 h 101"/>
                <a:gd name="T88" fmla="*/ 24 w 113"/>
                <a:gd name="T89" fmla="*/ 17 h 101"/>
                <a:gd name="T90" fmla="*/ 21 w 113"/>
                <a:gd name="T91" fmla="*/ 21 h 101"/>
                <a:gd name="T92" fmla="*/ 17 w 113"/>
                <a:gd name="T93" fmla="*/ 26 h 101"/>
                <a:gd name="T94" fmla="*/ 13 w 113"/>
                <a:gd name="T95" fmla="*/ 31 h 101"/>
                <a:gd name="T96" fmla="*/ 8 w 113"/>
                <a:gd name="T97" fmla="*/ 36 h 101"/>
                <a:gd name="T98" fmla="*/ 5 w 113"/>
                <a:gd name="T99" fmla="*/ 42 h 101"/>
                <a:gd name="T100" fmla="*/ 0 w 113"/>
                <a:gd name="T101" fmla="*/ 48 h 1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3" h="101">
                  <a:moveTo>
                    <a:pt x="0" y="48"/>
                  </a:moveTo>
                  <a:lnTo>
                    <a:pt x="12" y="41"/>
                  </a:lnTo>
                  <a:lnTo>
                    <a:pt x="25" y="38"/>
                  </a:lnTo>
                  <a:lnTo>
                    <a:pt x="37" y="39"/>
                  </a:lnTo>
                  <a:lnTo>
                    <a:pt x="48" y="43"/>
                  </a:lnTo>
                  <a:lnTo>
                    <a:pt x="58" y="48"/>
                  </a:lnTo>
                  <a:lnTo>
                    <a:pt x="67" y="56"/>
                  </a:lnTo>
                  <a:lnTo>
                    <a:pt x="74" y="66"/>
                  </a:lnTo>
                  <a:lnTo>
                    <a:pt x="77" y="77"/>
                  </a:lnTo>
                  <a:lnTo>
                    <a:pt x="79" y="88"/>
                  </a:lnTo>
                  <a:lnTo>
                    <a:pt x="76" y="100"/>
                  </a:lnTo>
                  <a:lnTo>
                    <a:pt x="80" y="96"/>
                  </a:lnTo>
                  <a:lnTo>
                    <a:pt x="84" y="93"/>
                  </a:lnTo>
                  <a:lnTo>
                    <a:pt x="88" y="88"/>
                  </a:lnTo>
                  <a:lnTo>
                    <a:pt x="92" y="85"/>
                  </a:lnTo>
                  <a:lnTo>
                    <a:pt x="94" y="81"/>
                  </a:lnTo>
                  <a:lnTo>
                    <a:pt x="98" y="78"/>
                  </a:lnTo>
                  <a:lnTo>
                    <a:pt x="99" y="75"/>
                  </a:lnTo>
                  <a:lnTo>
                    <a:pt x="102" y="72"/>
                  </a:lnTo>
                  <a:lnTo>
                    <a:pt x="104" y="69"/>
                  </a:lnTo>
                  <a:lnTo>
                    <a:pt x="105" y="66"/>
                  </a:lnTo>
                  <a:lnTo>
                    <a:pt x="107" y="60"/>
                  </a:lnTo>
                  <a:lnTo>
                    <a:pt x="108" y="55"/>
                  </a:lnTo>
                  <a:lnTo>
                    <a:pt x="110" y="50"/>
                  </a:lnTo>
                  <a:lnTo>
                    <a:pt x="111" y="45"/>
                  </a:lnTo>
                  <a:lnTo>
                    <a:pt x="112" y="40"/>
                  </a:lnTo>
                  <a:lnTo>
                    <a:pt x="111" y="35"/>
                  </a:lnTo>
                  <a:lnTo>
                    <a:pt x="110" y="30"/>
                  </a:lnTo>
                  <a:lnTo>
                    <a:pt x="107" y="25"/>
                  </a:lnTo>
                  <a:lnTo>
                    <a:pt x="103" y="19"/>
                  </a:lnTo>
                  <a:lnTo>
                    <a:pt x="98" y="13"/>
                  </a:lnTo>
                  <a:lnTo>
                    <a:pt x="92" y="8"/>
                  </a:lnTo>
                  <a:lnTo>
                    <a:pt x="87" y="5"/>
                  </a:lnTo>
                  <a:lnTo>
                    <a:pt x="80" y="2"/>
                  </a:lnTo>
                  <a:lnTo>
                    <a:pt x="74" y="1"/>
                  </a:lnTo>
                  <a:lnTo>
                    <a:pt x="68" y="0"/>
                  </a:lnTo>
                  <a:lnTo>
                    <a:pt x="62" y="0"/>
                  </a:lnTo>
                  <a:lnTo>
                    <a:pt x="56" y="1"/>
                  </a:lnTo>
                  <a:lnTo>
                    <a:pt x="49" y="2"/>
                  </a:lnTo>
                  <a:lnTo>
                    <a:pt x="44" y="4"/>
                  </a:lnTo>
                  <a:lnTo>
                    <a:pt x="39" y="6"/>
                  </a:lnTo>
                  <a:lnTo>
                    <a:pt x="35" y="8"/>
                  </a:lnTo>
                  <a:lnTo>
                    <a:pt x="32" y="11"/>
                  </a:lnTo>
                  <a:lnTo>
                    <a:pt x="28" y="13"/>
                  </a:lnTo>
                  <a:lnTo>
                    <a:pt x="24" y="17"/>
                  </a:lnTo>
                  <a:lnTo>
                    <a:pt x="21" y="21"/>
                  </a:lnTo>
                  <a:lnTo>
                    <a:pt x="17" y="26"/>
                  </a:lnTo>
                  <a:lnTo>
                    <a:pt x="13" y="31"/>
                  </a:lnTo>
                  <a:lnTo>
                    <a:pt x="8" y="36"/>
                  </a:lnTo>
                  <a:lnTo>
                    <a:pt x="5" y="42"/>
                  </a:lnTo>
                  <a:lnTo>
                    <a:pt x="0"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1" name="Freeform 76"/>
            <p:cNvSpPr>
              <a:spLocks/>
            </p:cNvSpPr>
            <p:nvPr/>
          </p:nvSpPr>
          <p:spPr bwMode="gray">
            <a:xfrm>
              <a:off x="4365" y="3250"/>
              <a:ext cx="113" cy="101"/>
            </a:xfrm>
            <a:custGeom>
              <a:avLst/>
              <a:gdLst>
                <a:gd name="T0" fmla="*/ 0 w 113"/>
                <a:gd name="T1" fmla="*/ 48 h 101"/>
                <a:gd name="T2" fmla="*/ 12 w 113"/>
                <a:gd name="T3" fmla="*/ 41 h 101"/>
                <a:gd name="T4" fmla="*/ 25 w 113"/>
                <a:gd name="T5" fmla="*/ 38 h 101"/>
                <a:gd name="T6" fmla="*/ 37 w 113"/>
                <a:gd name="T7" fmla="*/ 39 h 101"/>
                <a:gd name="T8" fmla="*/ 48 w 113"/>
                <a:gd name="T9" fmla="*/ 43 h 101"/>
                <a:gd name="T10" fmla="*/ 58 w 113"/>
                <a:gd name="T11" fmla="*/ 48 h 101"/>
                <a:gd name="T12" fmla="*/ 67 w 113"/>
                <a:gd name="T13" fmla="*/ 56 h 101"/>
                <a:gd name="T14" fmla="*/ 74 w 113"/>
                <a:gd name="T15" fmla="*/ 66 h 101"/>
                <a:gd name="T16" fmla="*/ 77 w 113"/>
                <a:gd name="T17" fmla="*/ 77 h 101"/>
                <a:gd name="T18" fmla="*/ 79 w 113"/>
                <a:gd name="T19" fmla="*/ 88 h 101"/>
                <a:gd name="T20" fmla="*/ 76 w 113"/>
                <a:gd name="T21" fmla="*/ 100 h 101"/>
                <a:gd name="T22" fmla="*/ 80 w 113"/>
                <a:gd name="T23" fmla="*/ 96 h 101"/>
                <a:gd name="T24" fmla="*/ 84 w 113"/>
                <a:gd name="T25" fmla="*/ 93 h 101"/>
                <a:gd name="T26" fmla="*/ 88 w 113"/>
                <a:gd name="T27" fmla="*/ 88 h 101"/>
                <a:gd name="T28" fmla="*/ 92 w 113"/>
                <a:gd name="T29" fmla="*/ 85 h 101"/>
                <a:gd name="T30" fmla="*/ 94 w 113"/>
                <a:gd name="T31" fmla="*/ 81 h 101"/>
                <a:gd name="T32" fmla="*/ 98 w 113"/>
                <a:gd name="T33" fmla="*/ 78 h 101"/>
                <a:gd name="T34" fmla="*/ 99 w 113"/>
                <a:gd name="T35" fmla="*/ 75 h 101"/>
                <a:gd name="T36" fmla="*/ 102 w 113"/>
                <a:gd name="T37" fmla="*/ 72 h 101"/>
                <a:gd name="T38" fmla="*/ 104 w 113"/>
                <a:gd name="T39" fmla="*/ 69 h 101"/>
                <a:gd name="T40" fmla="*/ 105 w 113"/>
                <a:gd name="T41" fmla="*/ 66 h 101"/>
                <a:gd name="T42" fmla="*/ 107 w 113"/>
                <a:gd name="T43" fmla="*/ 60 h 101"/>
                <a:gd name="T44" fmla="*/ 108 w 113"/>
                <a:gd name="T45" fmla="*/ 55 h 101"/>
                <a:gd name="T46" fmla="*/ 110 w 113"/>
                <a:gd name="T47" fmla="*/ 50 h 101"/>
                <a:gd name="T48" fmla="*/ 111 w 113"/>
                <a:gd name="T49" fmla="*/ 45 h 101"/>
                <a:gd name="T50" fmla="*/ 112 w 113"/>
                <a:gd name="T51" fmla="*/ 40 h 101"/>
                <a:gd name="T52" fmla="*/ 111 w 113"/>
                <a:gd name="T53" fmla="*/ 35 h 101"/>
                <a:gd name="T54" fmla="*/ 110 w 113"/>
                <a:gd name="T55" fmla="*/ 30 h 101"/>
                <a:gd name="T56" fmla="*/ 107 w 113"/>
                <a:gd name="T57" fmla="*/ 25 h 101"/>
                <a:gd name="T58" fmla="*/ 103 w 113"/>
                <a:gd name="T59" fmla="*/ 19 h 101"/>
                <a:gd name="T60" fmla="*/ 98 w 113"/>
                <a:gd name="T61" fmla="*/ 13 h 101"/>
                <a:gd name="T62" fmla="*/ 92 w 113"/>
                <a:gd name="T63" fmla="*/ 8 h 101"/>
                <a:gd name="T64" fmla="*/ 87 w 113"/>
                <a:gd name="T65" fmla="*/ 5 h 101"/>
                <a:gd name="T66" fmla="*/ 80 w 113"/>
                <a:gd name="T67" fmla="*/ 2 h 101"/>
                <a:gd name="T68" fmla="*/ 74 w 113"/>
                <a:gd name="T69" fmla="*/ 1 h 101"/>
                <a:gd name="T70" fmla="*/ 68 w 113"/>
                <a:gd name="T71" fmla="*/ 0 h 101"/>
                <a:gd name="T72" fmla="*/ 62 w 113"/>
                <a:gd name="T73" fmla="*/ 0 h 101"/>
                <a:gd name="T74" fmla="*/ 56 w 113"/>
                <a:gd name="T75" fmla="*/ 1 h 101"/>
                <a:gd name="T76" fmla="*/ 49 w 113"/>
                <a:gd name="T77" fmla="*/ 2 h 101"/>
                <a:gd name="T78" fmla="*/ 44 w 113"/>
                <a:gd name="T79" fmla="*/ 4 h 101"/>
                <a:gd name="T80" fmla="*/ 39 w 113"/>
                <a:gd name="T81" fmla="*/ 6 h 101"/>
                <a:gd name="T82" fmla="*/ 35 w 113"/>
                <a:gd name="T83" fmla="*/ 8 h 101"/>
                <a:gd name="T84" fmla="*/ 32 w 113"/>
                <a:gd name="T85" fmla="*/ 11 h 101"/>
                <a:gd name="T86" fmla="*/ 28 w 113"/>
                <a:gd name="T87" fmla="*/ 13 h 101"/>
                <a:gd name="T88" fmla="*/ 24 w 113"/>
                <a:gd name="T89" fmla="*/ 17 h 101"/>
                <a:gd name="T90" fmla="*/ 21 w 113"/>
                <a:gd name="T91" fmla="*/ 21 h 101"/>
                <a:gd name="T92" fmla="*/ 17 w 113"/>
                <a:gd name="T93" fmla="*/ 26 h 101"/>
                <a:gd name="T94" fmla="*/ 13 w 113"/>
                <a:gd name="T95" fmla="*/ 31 h 101"/>
                <a:gd name="T96" fmla="*/ 8 w 113"/>
                <a:gd name="T97" fmla="*/ 36 h 101"/>
                <a:gd name="T98" fmla="*/ 5 w 113"/>
                <a:gd name="T99" fmla="*/ 42 h 101"/>
                <a:gd name="T100" fmla="*/ 0 w 113"/>
                <a:gd name="T101" fmla="*/ 48 h 1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3" h="101">
                  <a:moveTo>
                    <a:pt x="0" y="48"/>
                  </a:moveTo>
                  <a:lnTo>
                    <a:pt x="12" y="41"/>
                  </a:lnTo>
                  <a:lnTo>
                    <a:pt x="25" y="38"/>
                  </a:lnTo>
                  <a:lnTo>
                    <a:pt x="37" y="39"/>
                  </a:lnTo>
                  <a:lnTo>
                    <a:pt x="48" y="43"/>
                  </a:lnTo>
                  <a:lnTo>
                    <a:pt x="58" y="48"/>
                  </a:lnTo>
                  <a:lnTo>
                    <a:pt x="67" y="56"/>
                  </a:lnTo>
                  <a:lnTo>
                    <a:pt x="74" y="66"/>
                  </a:lnTo>
                  <a:lnTo>
                    <a:pt x="77" y="77"/>
                  </a:lnTo>
                  <a:lnTo>
                    <a:pt x="79" y="88"/>
                  </a:lnTo>
                  <a:lnTo>
                    <a:pt x="76" y="100"/>
                  </a:lnTo>
                  <a:lnTo>
                    <a:pt x="80" y="96"/>
                  </a:lnTo>
                  <a:lnTo>
                    <a:pt x="84" y="93"/>
                  </a:lnTo>
                  <a:lnTo>
                    <a:pt x="88" y="88"/>
                  </a:lnTo>
                  <a:lnTo>
                    <a:pt x="92" y="85"/>
                  </a:lnTo>
                  <a:lnTo>
                    <a:pt x="94" y="81"/>
                  </a:lnTo>
                  <a:lnTo>
                    <a:pt x="98" y="78"/>
                  </a:lnTo>
                  <a:lnTo>
                    <a:pt x="99" y="75"/>
                  </a:lnTo>
                  <a:lnTo>
                    <a:pt x="102" y="72"/>
                  </a:lnTo>
                  <a:lnTo>
                    <a:pt x="104" y="69"/>
                  </a:lnTo>
                  <a:lnTo>
                    <a:pt x="105" y="66"/>
                  </a:lnTo>
                  <a:lnTo>
                    <a:pt x="107" y="60"/>
                  </a:lnTo>
                  <a:lnTo>
                    <a:pt x="108" y="55"/>
                  </a:lnTo>
                  <a:lnTo>
                    <a:pt x="110" y="50"/>
                  </a:lnTo>
                  <a:lnTo>
                    <a:pt x="111" y="45"/>
                  </a:lnTo>
                  <a:lnTo>
                    <a:pt x="112" y="40"/>
                  </a:lnTo>
                  <a:lnTo>
                    <a:pt x="111" y="35"/>
                  </a:lnTo>
                  <a:lnTo>
                    <a:pt x="110" y="30"/>
                  </a:lnTo>
                  <a:lnTo>
                    <a:pt x="107" y="25"/>
                  </a:lnTo>
                  <a:lnTo>
                    <a:pt x="103" y="19"/>
                  </a:lnTo>
                  <a:lnTo>
                    <a:pt x="98" y="13"/>
                  </a:lnTo>
                  <a:lnTo>
                    <a:pt x="92" y="8"/>
                  </a:lnTo>
                  <a:lnTo>
                    <a:pt x="87" y="5"/>
                  </a:lnTo>
                  <a:lnTo>
                    <a:pt x="80" y="2"/>
                  </a:lnTo>
                  <a:lnTo>
                    <a:pt x="74" y="1"/>
                  </a:lnTo>
                  <a:lnTo>
                    <a:pt x="68" y="0"/>
                  </a:lnTo>
                  <a:lnTo>
                    <a:pt x="62" y="0"/>
                  </a:lnTo>
                  <a:lnTo>
                    <a:pt x="56" y="1"/>
                  </a:lnTo>
                  <a:lnTo>
                    <a:pt x="49" y="2"/>
                  </a:lnTo>
                  <a:lnTo>
                    <a:pt x="44" y="4"/>
                  </a:lnTo>
                  <a:lnTo>
                    <a:pt x="39" y="6"/>
                  </a:lnTo>
                  <a:lnTo>
                    <a:pt x="35" y="8"/>
                  </a:lnTo>
                  <a:lnTo>
                    <a:pt x="32" y="11"/>
                  </a:lnTo>
                  <a:lnTo>
                    <a:pt x="28" y="13"/>
                  </a:lnTo>
                  <a:lnTo>
                    <a:pt x="24" y="17"/>
                  </a:lnTo>
                  <a:lnTo>
                    <a:pt x="21" y="21"/>
                  </a:lnTo>
                  <a:lnTo>
                    <a:pt x="17" y="26"/>
                  </a:lnTo>
                  <a:lnTo>
                    <a:pt x="13" y="31"/>
                  </a:lnTo>
                  <a:lnTo>
                    <a:pt x="8" y="36"/>
                  </a:lnTo>
                  <a:lnTo>
                    <a:pt x="5" y="42"/>
                  </a:lnTo>
                  <a:lnTo>
                    <a:pt x="0" y="48"/>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2" name="Freeform 77"/>
            <p:cNvSpPr>
              <a:spLocks/>
            </p:cNvSpPr>
            <p:nvPr/>
          </p:nvSpPr>
          <p:spPr bwMode="gray">
            <a:xfrm>
              <a:off x="4374" y="3278"/>
              <a:ext cx="79" cy="61"/>
            </a:xfrm>
            <a:custGeom>
              <a:avLst/>
              <a:gdLst>
                <a:gd name="T0" fmla="*/ 0 w 79"/>
                <a:gd name="T1" fmla="*/ 9 h 61"/>
                <a:gd name="T2" fmla="*/ 12 w 79"/>
                <a:gd name="T3" fmla="*/ 3 h 61"/>
                <a:gd name="T4" fmla="*/ 25 w 79"/>
                <a:gd name="T5" fmla="*/ 0 h 61"/>
                <a:gd name="T6" fmla="*/ 37 w 79"/>
                <a:gd name="T7" fmla="*/ 0 h 61"/>
                <a:gd name="T8" fmla="*/ 47 w 79"/>
                <a:gd name="T9" fmla="*/ 3 h 61"/>
                <a:gd name="T10" fmla="*/ 57 w 79"/>
                <a:gd name="T11" fmla="*/ 9 h 61"/>
                <a:gd name="T12" fmla="*/ 66 w 79"/>
                <a:gd name="T13" fmla="*/ 17 h 61"/>
                <a:gd name="T14" fmla="*/ 72 w 79"/>
                <a:gd name="T15" fmla="*/ 26 h 61"/>
                <a:gd name="T16" fmla="*/ 76 w 79"/>
                <a:gd name="T17" fmla="*/ 36 h 61"/>
                <a:gd name="T18" fmla="*/ 78 w 79"/>
                <a:gd name="T19" fmla="*/ 48 h 61"/>
                <a:gd name="T20" fmla="*/ 75 w 79"/>
                <a:gd name="T21" fmla="*/ 60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 h="61">
                  <a:moveTo>
                    <a:pt x="0" y="9"/>
                  </a:moveTo>
                  <a:lnTo>
                    <a:pt x="12" y="3"/>
                  </a:lnTo>
                  <a:lnTo>
                    <a:pt x="25" y="0"/>
                  </a:lnTo>
                  <a:lnTo>
                    <a:pt x="37" y="0"/>
                  </a:lnTo>
                  <a:lnTo>
                    <a:pt x="47" y="3"/>
                  </a:lnTo>
                  <a:lnTo>
                    <a:pt x="57" y="9"/>
                  </a:lnTo>
                  <a:lnTo>
                    <a:pt x="66" y="17"/>
                  </a:lnTo>
                  <a:lnTo>
                    <a:pt x="72" y="26"/>
                  </a:lnTo>
                  <a:lnTo>
                    <a:pt x="76" y="36"/>
                  </a:lnTo>
                  <a:lnTo>
                    <a:pt x="78" y="48"/>
                  </a:lnTo>
                  <a:lnTo>
                    <a:pt x="75" y="6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3" name="Freeform 78"/>
            <p:cNvSpPr>
              <a:spLocks/>
            </p:cNvSpPr>
            <p:nvPr/>
          </p:nvSpPr>
          <p:spPr bwMode="gray">
            <a:xfrm>
              <a:off x="4384" y="3267"/>
              <a:ext cx="79" cy="62"/>
            </a:xfrm>
            <a:custGeom>
              <a:avLst/>
              <a:gdLst>
                <a:gd name="T0" fmla="*/ 0 w 79"/>
                <a:gd name="T1" fmla="*/ 9 h 62"/>
                <a:gd name="T2" fmla="*/ 12 w 79"/>
                <a:gd name="T3" fmla="*/ 3 h 62"/>
                <a:gd name="T4" fmla="*/ 24 w 79"/>
                <a:gd name="T5" fmla="*/ 0 h 62"/>
                <a:gd name="T6" fmla="*/ 36 w 79"/>
                <a:gd name="T7" fmla="*/ 0 h 62"/>
                <a:gd name="T8" fmla="*/ 48 w 79"/>
                <a:gd name="T9" fmla="*/ 4 h 62"/>
                <a:gd name="T10" fmla="*/ 58 w 79"/>
                <a:gd name="T11" fmla="*/ 9 h 62"/>
                <a:gd name="T12" fmla="*/ 66 w 79"/>
                <a:gd name="T13" fmla="*/ 17 h 62"/>
                <a:gd name="T14" fmla="*/ 73 w 79"/>
                <a:gd name="T15" fmla="*/ 27 h 62"/>
                <a:gd name="T16" fmla="*/ 76 w 79"/>
                <a:gd name="T17" fmla="*/ 37 h 62"/>
                <a:gd name="T18" fmla="*/ 78 w 79"/>
                <a:gd name="T19" fmla="*/ 49 h 62"/>
                <a:gd name="T20" fmla="*/ 75 w 79"/>
                <a:gd name="T21" fmla="*/ 6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 h="62">
                  <a:moveTo>
                    <a:pt x="0" y="9"/>
                  </a:moveTo>
                  <a:lnTo>
                    <a:pt x="12" y="3"/>
                  </a:lnTo>
                  <a:lnTo>
                    <a:pt x="24" y="0"/>
                  </a:lnTo>
                  <a:lnTo>
                    <a:pt x="36" y="0"/>
                  </a:lnTo>
                  <a:lnTo>
                    <a:pt x="48" y="4"/>
                  </a:lnTo>
                  <a:lnTo>
                    <a:pt x="58" y="9"/>
                  </a:lnTo>
                  <a:lnTo>
                    <a:pt x="66" y="17"/>
                  </a:lnTo>
                  <a:lnTo>
                    <a:pt x="73" y="27"/>
                  </a:lnTo>
                  <a:lnTo>
                    <a:pt x="76" y="37"/>
                  </a:lnTo>
                  <a:lnTo>
                    <a:pt x="78" y="49"/>
                  </a:lnTo>
                  <a:lnTo>
                    <a:pt x="75" y="6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4" name="Freeform 79"/>
            <p:cNvSpPr>
              <a:spLocks/>
            </p:cNvSpPr>
            <p:nvPr/>
          </p:nvSpPr>
          <p:spPr bwMode="gray">
            <a:xfrm>
              <a:off x="4392" y="3257"/>
              <a:ext cx="79" cy="61"/>
            </a:xfrm>
            <a:custGeom>
              <a:avLst/>
              <a:gdLst>
                <a:gd name="T0" fmla="*/ 0 w 79"/>
                <a:gd name="T1" fmla="*/ 8 h 61"/>
                <a:gd name="T2" fmla="*/ 12 w 79"/>
                <a:gd name="T3" fmla="*/ 2 h 61"/>
                <a:gd name="T4" fmla="*/ 24 w 79"/>
                <a:gd name="T5" fmla="*/ 0 h 61"/>
                <a:gd name="T6" fmla="*/ 37 w 79"/>
                <a:gd name="T7" fmla="*/ 0 h 61"/>
                <a:gd name="T8" fmla="*/ 48 w 79"/>
                <a:gd name="T9" fmla="*/ 3 h 61"/>
                <a:gd name="T10" fmla="*/ 58 w 79"/>
                <a:gd name="T11" fmla="*/ 9 h 61"/>
                <a:gd name="T12" fmla="*/ 66 w 79"/>
                <a:gd name="T13" fmla="*/ 17 h 61"/>
                <a:gd name="T14" fmla="*/ 73 w 79"/>
                <a:gd name="T15" fmla="*/ 26 h 61"/>
                <a:gd name="T16" fmla="*/ 76 w 79"/>
                <a:gd name="T17" fmla="*/ 36 h 61"/>
                <a:gd name="T18" fmla="*/ 78 w 79"/>
                <a:gd name="T19" fmla="*/ 48 h 61"/>
                <a:gd name="T20" fmla="*/ 75 w 79"/>
                <a:gd name="T21" fmla="*/ 60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 h="61">
                  <a:moveTo>
                    <a:pt x="0" y="8"/>
                  </a:moveTo>
                  <a:lnTo>
                    <a:pt x="12" y="2"/>
                  </a:lnTo>
                  <a:lnTo>
                    <a:pt x="24" y="0"/>
                  </a:lnTo>
                  <a:lnTo>
                    <a:pt x="37" y="0"/>
                  </a:lnTo>
                  <a:lnTo>
                    <a:pt x="48" y="3"/>
                  </a:lnTo>
                  <a:lnTo>
                    <a:pt x="58" y="9"/>
                  </a:lnTo>
                  <a:lnTo>
                    <a:pt x="66" y="17"/>
                  </a:lnTo>
                  <a:lnTo>
                    <a:pt x="73" y="26"/>
                  </a:lnTo>
                  <a:lnTo>
                    <a:pt x="76" y="36"/>
                  </a:lnTo>
                  <a:lnTo>
                    <a:pt x="78" y="48"/>
                  </a:lnTo>
                  <a:lnTo>
                    <a:pt x="75" y="6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5" name="Freeform 80"/>
            <p:cNvSpPr>
              <a:spLocks/>
            </p:cNvSpPr>
            <p:nvPr/>
          </p:nvSpPr>
          <p:spPr bwMode="gray">
            <a:xfrm>
              <a:off x="4136" y="3301"/>
              <a:ext cx="307" cy="402"/>
            </a:xfrm>
            <a:custGeom>
              <a:avLst/>
              <a:gdLst>
                <a:gd name="T0" fmla="*/ 289 w 307"/>
                <a:gd name="T1" fmla="*/ 0 h 402"/>
                <a:gd name="T2" fmla="*/ 292 w 307"/>
                <a:gd name="T3" fmla="*/ 4 h 402"/>
                <a:gd name="T4" fmla="*/ 296 w 307"/>
                <a:gd name="T5" fmla="*/ 8 h 402"/>
                <a:gd name="T6" fmla="*/ 299 w 307"/>
                <a:gd name="T7" fmla="*/ 12 h 402"/>
                <a:gd name="T8" fmla="*/ 301 w 307"/>
                <a:gd name="T9" fmla="*/ 17 h 402"/>
                <a:gd name="T10" fmla="*/ 304 w 307"/>
                <a:gd name="T11" fmla="*/ 22 h 402"/>
                <a:gd name="T12" fmla="*/ 305 w 307"/>
                <a:gd name="T13" fmla="*/ 27 h 402"/>
                <a:gd name="T14" fmla="*/ 306 w 307"/>
                <a:gd name="T15" fmla="*/ 32 h 402"/>
                <a:gd name="T16" fmla="*/ 306 w 307"/>
                <a:gd name="T17" fmla="*/ 38 h 402"/>
                <a:gd name="T18" fmla="*/ 305 w 307"/>
                <a:gd name="T19" fmla="*/ 43 h 402"/>
                <a:gd name="T20" fmla="*/ 304 w 307"/>
                <a:gd name="T21" fmla="*/ 48 h 402"/>
                <a:gd name="T22" fmla="*/ 287 w 307"/>
                <a:gd name="T23" fmla="*/ 63 h 402"/>
                <a:gd name="T24" fmla="*/ 269 w 307"/>
                <a:gd name="T25" fmla="*/ 77 h 402"/>
                <a:gd name="T26" fmla="*/ 249 w 307"/>
                <a:gd name="T27" fmla="*/ 93 h 402"/>
                <a:gd name="T28" fmla="*/ 229 w 307"/>
                <a:gd name="T29" fmla="*/ 108 h 402"/>
                <a:gd name="T30" fmla="*/ 209 w 307"/>
                <a:gd name="T31" fmla="*/ 122 h 402"/>
                <a:gd name="T32" fmla="*/ 191 w 307"/>
                <a:gd name="T33" fmla="*/ 137 h 402"/>
                <a:gd name="T34" fmla="*/ 175 w 307"/>
                <a:gd name="T35" fmla="*/ 150 h 402"/>
                <a:gd name="T36" fmla="*/ 161 w 307"/>
                <a:gd name="T37" fmla="*/ 162 h 402"/>
                <a:gd name="T38" fmla="*/ 152 w 307"/>
                <a:gd name="T39" fmla="*/ 172 h 402"/>
                <a:gd name="T40" fmla="*/ 147 w 307"/>
                <a:gd name="T41" fmla="*/ 180 h 402"/>
                <a:gd name="T42" fmla="*/ 144 w 307"/>
                <a:gd name="T43" fmla="*/ 198 h 402"/>
                <a:gd name="T44" fmla="*/ 145 w 307"/>
                <a:gd name="T45" fmla="*/ 217 h 402"/>
                <a:gd name="T46" fmla="*/ 147 w 307"/>
                <a:gd name="T47" fmla="*/ 238 h 402"/>
                <a:gd name="T48" fmla="*/ 151 w 307"/>
                <a:gd name="T49" fmla="*/ 259 h 402"/>
                <a:gd name="T50" fmla="*/ 155 w 307"/>
                <a:gd name="T51" fmla="*/ 282 h 402"/>
                <a:gd name="T52" fmla="*/ 157 w 307"/>
                <a:gd name="T53" fmla="*/ 306 h 402"/>
                <a:gd name="T54" fmla="*/ 155 w 307"/>
                <a:gd name="T55" fmla="*/ 330 h 402"/>
                <a:gd name="T56" fmla="*/ 150 w 307"/>
                <a:gd name="T57" fmla="*/ 353 h 402"/>
                <a:gd name="T58" fmla="*/ 139 w 307"/>
                <a:gd name="T59" fmla="*/ 377 h 402"/>
                <a:gd name="T60" fmla="*/ 121 w 307"/>
                <a:gd name="T61" fmla="*/ 399 h 402"/>
                <a:gd name="T62" fmla="*/ 117 w 307"/>
                <a:gd name="T63" fmla="*/ 401 h 402"/>
                <a:gd name="T64" fmla="*/ 109 w 307"/>
                <a:gd name="T65" fmla="*/ 400 h 402"/>
                <a:gd name="T66" fmla="*/ 99 w 307"/>
                <a:gd name="T67" fmla="*/ 398 h 402"/>
                <a:gd name="T68" fmla="*/ 87 w 307"/>
                <a:gd name="T69" fmla="*/ 396 h 402"/>
                <a:gd name="T70" fmla="*/ 76 w 307"/>
                <a:gd name="T71" fmla="*/ 392 h 402"/>
                <a:gd name="T72" fmla="*/ 63 w 307"/>
                <a:gd name="T73" fmla="*/ 389 h 402"/>
                <a:gd name="T74" fmla="*/ 52 w 307"/>
                <a:gd name="T75" fmla="*/ 385 h 402"/>
                <a:gd name="T76" fmla="*/ 43 w 307"/>
                <a:gd name="T77" fmla="*/ 382 h 402"/>
                <a:gd name="T78" fmla="*/ 37 w 307"/>
                <a:gd name="T79" fmla="*/ 380 h 402"/>
                <a:gd name="T80" fmla="*/ 35 w 307"/>
                <a:gd name="T81" fmla="*/ 379 h 402"/>
                <a:gd name="T82" fmla="*/ 0 w 307"/>
                <a:gd name="T83" fmla="*/ 314 h 402"/>
                <a:gd name="T84" fmla="*/ 3 w 307"/>
                <a:gd name="T85" fmla="*/ 311 h 402"/>
                <a:gd name="T86" fmla="*/ 11 w 307"/>
                <a:gd name="T87" fmla="*/ 301 h 402"/>
                <a:gd name="T88" fmla="*/ 25 w 307"/>
                <a:gd name="T89" fmla="*/ 287 h 402"/>
                <a:gd name="T90" fmla="*/ 41 w 307"/>
                <a:gd name="T91" fmla="*/ 269 h 402"/>
                <a:gd name="T92" fmla="*/ 59 w 307"/>
                <a:gd name="T93" fmla="*/ 248 h 402"/>
                <a:gd name="T94" fmla="*/ 78 w 307"/>
                <a:gd name="T95" fmla="*/ 228 h 402"/>
                <a:gd name="T96" fmla="*/ 97 w 307"/>
                <a:gd name="T97" fmla="*/ 207 h 402"/>
                <a:gd name="T98" fmla="*/ 113 w 307"/>
                <a:gd name="T99" fmla="*/ 189 h 402"/>
                <a:gd name="T100" fmla="*/ 127 w 307"/>
                <a:gd name="T101" fmla="*/ 174 h 402"/>
                <a:gd name="T102" fmla="*/ 136 w 307"/>
                <a:gd name="T103" fmla="*/ 164 h 402"/>
                <a:gd name="T104" fmla="*/ 150 w 307"/>
                <a:gd name="T105" fmla="*/ 151 h 402"/>
                <a:gd name="T106" fmla="*/ 167 w 307"/>
                <a:gd name="T107" fmla="*/ 136 h 402"/>
                <a:gd name="T108" fmla="*/ 187 w 307"/>
                <a:gd name="T109" fmla="*/ 120 h 402"/>
                <a:gd name="T110" fmla="*/ 207 w 307"/>
                <a:gd name="T111" fmla="*/ 101 h 402"/>
                <a:gd name="T112" fmla="*/ 228 w 307"/>
                <a:gd name="T113" fmla="*/ 83 h 402"/>
                <a:gd name="T114" fmla="*/ 247 w 307"/>
                <a:gd name="T115" fmla="*/ 64 h 402"/>
                <a:gd name="T116" fmla="*/ 264 w 307"/>
                <a:gd name="T117" fmla="*/ 47 h 402"/>
                <a:gd name="T118" fmla="*/ 278 w 307"/>
                <a:gd name="T119" fmla="*/ 29 h 402"/>
                <a:gd name="T120" fmla="*/ 287 w 307"/>
                <a:gd name="T121" fmla="*/ 14 h 402"/>
                <a:gd name="T122" fmla="*/ 289 w 307"/>
                <a:gd name="T123" fmla="*/ 0 h 4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07" h="402">
                  <a:moveTo>
                    <a:pt x="289" y="0"/>
                  </a:moveTo>
                  <a:lnTo>
                    <a:pt x="292" y="4"/>
                  </a:lnTo>
                  <a:lnTo>
                    <a:pt x="296" y="8"/>
                  </a:lnTo>
                  <a:lnTo>
                    <a:pt x="299" y="12"/>
                  </a:lnTo>
                  <a:lnTo>
                    <a:pt x="301" y="17"/>
                  </a:lnTo>
                  <a:lnTo>
                    <a:pt x="304" y="22"/>
                  </a:lnTo>
                  <a:lnTo>
                    <a:pt x="305" y="27"/>
                  </a:lnTo>
                  <a:lnTo>
                    <a:pt x="306" y="32"/>
                  </a:lnTo>
                  <a:lnTo>
                    <a:pt x="306" y="38"/>
                  </a:lnTo>
                  <a:lnTo>
                    <a:pt x="305" y="43"/>
                  </a:lnTo>
                  <a:lnTo>
                    <a:pt x="304" y="48"/>
                  </a:lnTo>
                  <a:lnTo>
                    <a:pt x="287" y="63"/>
                  </a:lnTo>
                  <a:lnTo>
                    <a:pt x="269" y="77"/>
                  </a:lnTo>
                  <a:lnTo>
                    <a:pt x="249" y="93"/>
                  </a:lnTo>
                  <a:lnTo>
                    <a:pt x="229" y="108"/>
                  </a:lnTo>
                  <a:lnTo>
                    <a:pt x="209" y="122"/>
                  </a:lnTo>
                  <a:lnTo>
                    <a:pt x="191" y="137"/>
                  </a:lnTo>
                  <a:lnTo>
                    <a:pt x="175" y="150"/>
                  </a:lnTo>
                  <a:lnTo>
                    <a:pt x="161" y="162"/>
                  </a:lnTo>
                  <a:lnTo>
                    <a:pt x="152" y="172"/>
                  </a:lnTo>
                  <a:lnTo>
                    <a:pt x="147" y="180"/>
                  </a:lnTo>
                  <a:lnTo>
                    <a:pt x="144" y="198"/>
                  </a:lnTo>
                  <a:lnTo>
                    <a:pt x="145" y="217"/>
                  </a:lnTo>
                  <a:lnTo>
                    <a:pt x="147" y="238"/>
                  </a:lnTo>
                  <a:lnTo>
                    <a:pt x="151" y="259"/>
                  </a:lnTo>
                  <a:lnTo>
                    <a:pt x="155" y="282"/>
                  </a:lnTo>
                  <a:lnTo>
                    <a:pt x="157" y="306"/>
                  </a:lnTo>
                  <a:lnTo>
                    <a:pt x="155" y="330"/>
                  </a:lnTo>
                  <a:lnTo>
                    <a:pt x="150" y="353"/>
                  </a:lnTo>
                  <a:lnTo>
                    <a:pt x="139" y="377"/>
                  </a:lnTo>
                  <a:lnTo>
                    <a:pt x="121" y="399"/>
                  </a:lnTo>
                  <a:lnTo>
                    <a:pt x="117" y="401"/>
                  </a:lnTo>
                  <a:lnTo>
                    <a:pt x="109" y="400"/>
                  </a:lnTo>
                  <a:lnTo>
                    <a:pt x="99" y="398"/>
                  </a:lnTo>
                  <a:lnTo>
                    <a:pt x="87" y="396"/>
                  </a:lnTo>
                  <a:lnTo>
                    <a:pt x="76" y="392"/>
                  </a:lnTo>
                  <a:lnTo>
                    <a:pt x="63" y="389"/>
                  </a:lnTo>
                  <a:lnTo>
                    <a:pt x="52" y="385"/>
                  </a:lnTo>
                  <a:lnTo>
                    <a:pt x="43" y="382"/>
                  </a:lnTo>
                  <a:lnTo>
                    <a:pt x="37" y="380"/>
                  </a:lnTo>
                  <a:lnTo>
                    <a:pt x="35" y="379"/>
                  </a:lnTo>
                  <a:lnTo>
                    <a:pt x="0" y="314"/>
                  </a:lnTo>
                  <a:lnTo>
                    <a:pt x="3" y="311"/>
                  </a:lnTo>
                  <a:lnTo>
                    <a:pt x="11" y="301"/>
                  </a:lnTo>
                  <a:lnTo>
                    <a:pt x="25" y="287"/>
                  </a:lnTo>
                  <a:lnTo>
                    <a:pt x="41" y="269"/>
                  </a:lnTo>
                  <a:lnTo>
                    <a:pt x="59" y="248"/>
                  </a:lnTo>
                  <a:lnTo>
                    <a:pt x="78" y="228"/>
                  </a:lnTo>
                  <a:lnTo>
                    <a:pt x="97" y="207"/>
                  </a:lnTo>
                  <a:lnTo>
                    <a:pt x="113" y="189"/>
                  </a:lnTo>
                  <a:lnTo>
                    <a:pt x="127" y="174"/>
                  </a:lnTo>
                  <a:lnTo>
                    <a:pt x="136" y="164"/>
                  </a:lnTo>
                  <a:lnTo>
                    <a:pt x="150" y="151"/>
                  </a:lnTo>
                  <a:lnTo>
                    <a:pt x="167" y="136"/>
                  </a:lnTo>
                  <a:lnTo>
                    <a:pt x="187" y="120"/>
                  </a:lnTo>
                  <a:lnTo>
                    <a:pt x="207" y="101"/>
                  </a:lnTo>
                  <a:lnTo>
                    <a:pt x="228" y="83"/>
                  </a:lnTo>
                  <a:lnTo>
                    <a:pt x="247" y="64"/>
                  </a:lnTo>
                  <a:lnTo>
                    <a:pt x="264" y="47"/>
                  </a:lnTo>
                  <a:lnTo>
                    <a:pt x="278" y="29"/>
                  </a:lnTo>
                  <a:lnTo>
                    <a:pt x="287" y="14"/>
                  </a:lnTo>
                  <a:lnTo>
                    <a:pt x="289"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6" name="Freeform 81"/>
            <p:cNvSpPr>
              <a:spLocks/>
            </p:cNvSpPr>
            <p:nvPr/>
          </p:nvSpPr>
          <p:spPr bwMode="gray">
            <a:xfrm>
              <a:off x="4136" y="3301"/>
              <a:ext cx="307" cy="402"/>
            </a:xfrm>
            <a:custGeom>
              <a:avLst/>
              <a:gdLst>
                <a:gd name="T0" fmla="*/ 289 w 307"/>
                <a:gd name="T1" fmla="*/ 0 h 402"/>
                <a:gd name="T2" fmla="*/ 292 w 307"/>
                <a:gd name="T3" fmla="*/ 4 h 402"/>
                <a:gd name="T4" fmla="*/ 296 w 307"/>
                <a:gd name="T5" fmla="*/ 8 h 402"/>
                <a:gd name="T6" fmla="*/ 299 w 307"/>
                <a:gd name="T7" fmla="*/ 12 h 402"/>
                <a:gd name="T8" fmla="*/ 301 w 307"/>
                <a:gd name="T9" fmla="*/ 17 h 402"/>
                <a:gd name="T10" fmla="*/ 304 w 307"/>
                <a:gd name="T11" fmla="*/ 22 h 402"/>
                <a:gd name="T12" fmla="*/ 305 w 307"/>
                <a:gd name="T13" fmla="*/ 27 h 402"/>
                <a:gd name="T14" fmla="*/ 306 w 307"/>
                <a:gd name="T15" fmla="*/ 32 h 402"/>
                <a:gd name="T16" fmla="*/ 306 w 307"/>
                <a:gd name="T17" fmla="*/ 38 h 402"/>
                <a:gd name="T18" fmla="*/ 305 w 307"/>
                <a:gd name="T19" fmla="*/ 43 h 402"/>
                <a:gd name="T20" fmla="*/ 304 w 307"/>
                <a:gd name="T21" fmla="*/ 48 h 402"/>
                <a:gd name="T22" fmla="*/ 287 w 307"/>
                <a:gd name="T23" fmla="*/ 63 h 402"/>
                <a:gd name="T24" fmla="*/ 269 w 307"/>
                <a:gd name="T25" fmla="*/ 77 h 402"/>
                <a:gd name="T26" fmla="*/ 249 w 307"/>
                <a:gd name="T27" fmla="*/ 93 h 402"/>
                <a:gd name="T28" fmla="*/ 229 w 307"/>
                <a:gd name="T29" fmla="*/ 108 h 402"/>
                <a:gd name="T30" fmla="*/ 209 w 307"/>
                <a:gd name="T31" fmla="*/ 122 h 402"/>
                <a:gd name="T32" fmla="*/ 191 w 307"/>
                <a:gd name="T33" fmla="*/ 137 h 402"/>
                <a:gd name="T34" fmla="*/ 175 w 307"/>
                <a:gd name="T35" fmla="*/ 150 h 402"/>
                <a:gd name="T36" fmla="*/ 161 w 307"/>
                <a:gd name="T37" fmla="*/ 162 h 402"/>
                <a:gd name="T38" fmla="*/ 152 w 307"/>
                <a:gd name="T39" fmla="*/ 172 h 402"/>
                <a:gd name="T40" fmla="*/ 147 w 307"/>
                <a:gd name="T41" fmla="*/ 180 h 402"/>
                <a:gd name="T42" fmla="*/ 144 w 307"/>
                <a:gd name="T43" fmla="*/ 198 h 402"/>
                <a:gd name="T44" fmla="*/ 145 w 307"/>
                <a:gd name="T45" fmla="*/ 217 h 402"/>
                <a:gd name="T46" fmla="*/ 147 w 307"/>
                <a:gd name="T47" fmla="*/ 238 h 402"/>
                <a:gd name="T48" fmla="*/ 151 w 307"/>
                <a:gd name="T49" fmla="*/ 259 h 402"/>
                <a:gd name="T50" fmla="*/ 155 w 307"/>
                <a:gd name="T51" fmla="*/ 282 h 402"/>
                <a:gd name="T52" fmla="*/ 157 w 307"/>
                <a:gd name="T53" fmla="*/ 306 h 402"/>
                <a:gd name="T54" fmla="*/ 155 w 307"/>
                <a:gd name="T55" fmla="*/ 330 h 402"/>
                <a:gd name="T56" fmla="*/ 150 w 307"/>
                <a:gd name="T57" fmla="*/ 353 h 402"/>
                <a:gd name="T58" fmla="*/ 139 w 307"/>
                <a:gd name="T59" fmla="*/ 377 h 402"/>
                <a:gd name="T60" fmla="*/ 121 w 307"/>
                <a:gd name="T61" fmla="*/ 399 h 402"/>
                <a:gd name="T62" fmla="*/ 117 w 307"/>
                <a:gd name="T63" fmla="*/ 401 h 402"/>
                <a:gd name="T64" fmla="*/ 109 w 307"/>
                <a:gd name="T65" fmla="*/ 400 h 402"/>
                <a:gd name="T66" fmla="*/ 99 w 307"/>
                <a:gd name="T67" fmla="*/ 398 h 402"/>
                <a:gd name="T68" fmla="*/ 87 w 307"/>
                <a:gd name="T69" fmla="*/ 396 h 402"/>
                <a:gd name="T70" fmla="*/ 76 w 307"/>
                <a:gd name="T71" fmla="*/ 392 h 402"/>
                <a:gd name="T72" fmla="*/ 63 w 307"/>
                <a:gd name="T73" fmla="*/ 389 h 402"/>
                <a:gd name="T74" fmla="*/ 52 w 307"/>
                <a:gd name="T75" fmla="*/ 385 h 402"/>
                <a:gd name="T76" fmla="*/ 43 w 307"/>
                <a:gd name="T77" fmla="*/ 382 h 402"/>
                <a:gd name="T78" fmla="*/ 37 w 307"/>
                <a:gd name="T79" fmla="*/ 380 h 402"/>
                <a:gd name="T80" fmla="*/ 35 w 307"/>
                <a:gd name="T81" fmla="*/ 379 h 402"/>
                <a:gd name="T82" fmla="*/ 0 w 307"/>
                <a:gd name="T83" fmla="*/ 314 h 402"/>
                <a:gd name="T84" fmla="*/ 3 w 307"/>
                <a:gd name="T85" fmla="*/ 311 h 402"/>
                <a:gd name="T86" fmla="*/ 11 w 307"/>
                <a:gd name="T87" fmla="*/ 301 h 402"/>
                <a:gd name="T88" fmla="*/ 25 w 307"/>
                <a:gd name="T89" fmla="*/ 287 h 402"/>
                <a:gd name="T90" fmla="*/ 41 w 307"/>
                <a:gd name="T91" fmla="*/ 269 h 402"/>
                <a:gd name="T92" fmla="*/ 59 w 307"/>
                <a:gd name="T93" fmla="*/ 248 h 402"/>
                <a:gd name="T94" fmla="*/ 78 w 307"/>
                <a:gd name="T95" fmla="*/ 228 h 402"/>
                <a:gd name="T96" fmla="*/ 97 w 307"/>
                <a:gd name="T97" fmla="*/ 207 h 402"/>
                <a:gd name="T98" fmla="*/ 113 w 307"/>
                <a:gd name="T99" fmla="*/ 189 h 402"/>
                <a:gd name="T100" fmla="*/ 127 w 307"/>
                <a:gd name="T101" fmla="*/ 174 h 402"/>
                <a:gd name="T102" fmla="*/ 136 w 307"/>
                <a:gd name="T103" fmla="*/ 164 h 402"/>
                <a:gd name="T104" fmla="*/ 150 w 307"/>
                <a:gd name="T105" fmla="*/ 151 h 402"/>
                <a:gd name="T106" fmla="*/ 167 w 307"/>
                <a:gd name="T107" fmla="*/ 136 h 402"/>
                <a:gd name="T108" fmla="*/ 187 w 307"/>
                <a:gd name="T109" fmla="*/ 120 h 402"/>
                <a:gd name="T110" fmla="*/ 207 w 307"/>
                <a:gd name="T111" fmla="*/ 101 h 402"/>
                <a:gd name="T112" fmla="*/ 228 w 307"/>
                <a:gd name="T113" fmla="*/ 83 h 402"/>
                <a:gd name="T114" fmla="*/ 247 w 307"/>
                <a:gd name="T115" fmla="*/ 64 h 402"/>
                <a:gd name="T116" fmla="*/ 264 w 307"/>
                <a:gd name="T117" fmla="*/ 47 h 402"/>
                <a:gd name="T118" fmla="*/ 278 w 307"/>
                <a:gd name="T119" fmla="*/ 29 h 402"/>
                <a:gd name="T120" fmla="*/ 287 w 307"/>
                <a:gd name="T121" fmla="*/ 14 h 402"/>
                <a:gd name="T122" fmla="*/ 289 w 307"/>
                <a:gd name="T123" fmla="*/ 0 h 4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07" h="402">
                  <a:moveTo>
                    <a:pt x="289" y="0"/>
                  </a:moveTo>
                  <a:lnTo>
                    <a:pt x="292" y="4"/>
                  </a:lnTo>
                  <a:lnTo>
                    <a:pt x="296" y="8"/>
                  </a:lnTo>
                  <a:lnTo>
                    <a:pt x="299" y="12"/>
                  </a:lnTo>
                  <a:lnTo>
                    <a:pt x="301" y="17"/>
                  </a:lnTo>
                  <a:lnTo>
                    <a:pt x="304" y="22"/>
                  </a:lnTo>
                  <a:lnTo>
                    <a:pt x="305" y="27"/>
                  </a:lnTo>
                  <a:lnTo>
                    <a:pt x="306" y="32"/>
                  </a:lnTo>
                  <a:lnTo>
                    <a:pt x="306" y="38"/>
                  </a:lnTo>
                  <a:lnTo>
                    <a:pt x="305" y="43"/>
                  </a:lnTo>
                  <a:lnTo>
                    <a:pt x="304" y="48"/>
                  </a:lnTo>
                  <a:lnTo>
                    <a:pt x="287" y="63"/>
                  </a:lnTo>
                  <a:lnTo>
                    <a:pt x="269" y="77"/>
                  </a:lnTo>
                  <a:lnTo>
                    <a:pt x="249" y="93"/>
                  </a:lnTo>
                  <a:lnTo>
                    <a:pt x="229" y="108"/>
                  </a:lnTo>
                  <a:lnTo>
                    <a:pt x="209" y="122"/>
                  </a:lnTo>
                  <a:lnTo>
                    <a:pt x="191" y="137"/>
                  </a:lnTo>
                  <a:lnTo>
                    <a:pt x="175" y="150"/>
                  </a:lnTo>
                  <a:lnTo>
                    <a:pt x="161" y="162"/>
                  </a:lnTo>
                  <a:lnTo>
                    <a:pt x="152" y="172"/>
                  </a:lnTo>
                  <a:lnTo>
                    <a:pt x="147" y="180"/>
                  </a:lnTo>
                  <a:lnTo>
                    <a:pt x="144" y="198"/>
                  </a:lnTo>
                  <a:lnTo>
                    <a:pt x="145" y="217"/>
                  </a:lnTo>
                  <a:lnTo>
                    <a:pt x="147" y="238"/>
                  </a:lnTo>
                  <a:lnTo>
                    <a:pt x="151" y="259"/>
                  </a:lnTo>
                  <a:lnTo>
                    <a:pt x="155" y="282"/>
                  </a:lnTo>
                  <a:lnTo>
                    <a:pt x="157" y="306"/>
                  </a:lnTo>
                  <a:lnTo>
                    <a:pt x="155" y="330"/>
                  </a:lnTo>
                  <a:lnTo>
                    <a:pt x="150" y="353"/>
                  </a:lnTo>
                  <a:lnTo>
                    <a:pt x="139" y="377"/>
                  </a:lnTo>
                  <a:lnTo>
                    <a:pt x="121" y="399"/>
                  </a:lnTo>
                  <a:lnTo>
                    <a:pt x="117" y="401"/>
                  </a:lnTo>
                  <a:lnTo>
                    <a:pt x="109" y="400"/>
                  </a:lnTo>
                  <a:lnTo>
                    <a:pt x="99" y="398"/>
                  </a:lnTo>
                  <a:lnTo>
                    <a:pt x="87" y="396"/>
                  </a:lnTo>
                  <a:lnTo>
                    <a:pt x="76" y="392"/>
                  </a:lnTo>
                  <a:lnTo>
                    <a:pt x="63" y="389"/>
                  </a:lnTo>
                  <a:lnTo>
                    <a:pt x="52" y="385"/>
                  </a:lnTo>
                  <a:lnTo>
                    <a:pt x="43" y="382"/>
                  </a:lnTo>
                  <a:lnTo>
                    <a:pt x="37" y="380"/>
                  </a:lnTo>
                  <a:lnTo>
                    <a:pt x="35" y="379"/>
                  </a:lnTo>
                  <a:lnTo>
                    <a:pt x="0" y="314"/>
                  </a:lnTo>
                  <a:lnTo>
                    <a:pt x="3" y="311"/>
                  </a:lnTo>
                  <a:lnTo>
                    <a:pt x="11" y="301"/>
                  </a:lnTo>
                  <a:lnTo>
                    <a:pt x="25" y="287"/>
                  </a:lnTo>
                  <a:lnTo>
                    <a:pt x="41" y="269"/>
                  </a:lnTo>
                  <a:lnTo>
                    <a:pt x="59" y="248"/>
                  </a:lnTo>
                  <a:lnTo>
                    <a:pt x="78" y="228"/>
                  </a:lnTo>
                  <a:lnTo>
                    <a:pt x="97" y="207"/>
                  </a:lnTo>
                  <a:lnTo>
                    <a:pt x="113" y="189"/>
                  </a:lnTo>
                  <a:lnTo>
                    <a:pt x="127" y="174"/>
                  </a:lnTo>
                  <a:lnTo>
                    <a:pt x="136" y="164"/>
                  </a:lnTo>
                  <a:lnTo>
                    <a:pt x="150" y="151"/>
                  </a:lnTo>
                  <a:lnTo>
                    <a:pt x="167" y="136"/>
                  </a:lnTo>
                  <a:lnTo>
                    <a:pt x="187" y="120"/>
                  </a:lnTo>
                  <a:lnTo>
                    <a:pt x="207" y="101"/>
                  </a:lnTo>
                  <a:lnTo>
                    <a:pt x="228" y="83"/>
                  </a:lnTo>
                  <a:lnTo>
                    <a:pt x="247" y="64"/>
                  </a:lnTo>
                  <a:lnTo>
                    <a:pt x="264" y="47"/>
                  </a:lnTo>
                  <a:lnTo>
                    <a:pt x="278" y="29"/>
                  </a:lnTo>
                  <a:lnTo>
                    <a:pt x="287" y="14"/>
                  </a:lnTo>
                  <a:lnTo>
                    <a:pt x="289"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7" name="Freeform 82"/>
            <p:cNvSpPr>
              <a:spLocks/>
            </p:cNvSpPr>
            <p:nvPr/>
          </p:nvSpPr>
          <p:spPr bwMode="gray">
            <a:xfrm>
              <a:off x="4428" y="3264"/>
              <a:ext cx="50" cy="88"/>
            </a:xfrm>
            <a:custGeom>
              <a:avLst/>
              <a:gdLst>
                <a:gd name="T0" fmla="*/ 0 w 50"/>
                <a:gd name="T1" fmla="*/ 37 h 88"/>
                <a:gd name="T2" fmla="*/ 3 w 50"/>
                <a:gd name="T3" fmla="*/ 42 h 88"/>
                <a:gd name="T4" fmla="*/ 6 w 50"/>
                <a:gd name="T5" fmla="*/ 46 h 88"/>
                <a:gd name="T6" fmla="*/ 9 w 50"/>
                <a:gd name="T7" fmla="*/ 50 h 88"/>
                <a:gd name="T8" fmla="*/ 11 w 50"/>
                <a:gd name="T9" fmla="*/ 55 h 88"/>
                <a:gd name="T10" fmla="*/ 14 w 50"/>
                <a:gd name="T11" fmla="*/ 60 h 88"/>
                <a:gd name="T12" fmla="*/ 15 w 50"/>
                <a:gd name="T13" fmla="*/ 65 h 88"/>
                <a:gd name="T14" fmla="*/ 15 w 50"/>
                <a:gd name="T15" fmla="*/ 71 h 88"/>
                <a:gd name="T16" fmla="*/ 15 w 50"/>
                <a:gd name="T17" fmla="*/ 76 h 88"/>
                <a:gd name="T18" fmla="*/ 15 w 50"/>
                <a:gd name="T19" fmla="*/ 81 h 88"/>
                <a:gd name="T20" fmla="*/ 13 w 50"/>
                <a:gd name="T21" fmla="*/ 87 h 88"/>
                <a:gd name="T22" fmla="*/ 18 w 50"/>
                <a:gd name="T23" fmla="*/ 83 h 88"/>
                <a:gd name="T24" fmla="*/ 21 w 50"/>
                <a:gd name="T25" fmla="*/ 80 h 88"/>
                <a:gd name="T26" fmla="*/ 25 w 50"/>
                <a:gd name="T27" fmla="*/ 75 h 88"/>
                <a:gd name="T28" fmla="*/ 29 w 50"/>
                <a:gd name="T29" fmla="*/ 72 h 88"/>
                <a:gd name="T30" fmla="*/ 32 w 50"/>
                <a:gd name="T31" fmla="*/ 68 h 88"/>
                <a:gd name="T32" fmla="*/ 35 w 50"/>
                <a:gd name="T33" fmla="*/ 64 h 88"/>
                <a:gd name="T34" fmla="*/ 37 w 50"/>
                <a:gd name="T35" fmla="*/ 62 h 88"/>
                <a:gd name="T36" fmla="*/ 39 w 50"/>
                <a:gd name="T37" fmla="*/ 59 h 88"/>
                <a:gd name="T38" fmla="*/ 41 w 50"/>
                <a:gd name="T39" fmla="*/ 56 h 88"/>
                <a:gd name="T40" fmla="*/ 42 w 50"/>
                <a:gd name="T41" fmla="*/ 52 h 88"/>
                <a:gd name="T42" fmla="*/ 44 w 50"/>
                <a:gd name="T43" fmla="*/ 47 h 88"/>
                <a:gd name="T44" fmla="*/ 45 w 50"/>
                <a:gd name="T45" fmla="*/ 42 h 88"/>
                <a:gd name="T46" fmla="*/ 47 w 50"/>
                <a:gd name="T47" fmla="*/ 37 h 88"/>
                <a:gd name="T48" fmla="*/ 48 w 50"/>
                <a:gd name="T49" fmla="*/ 32 h 88"/>
                <a:gd name="T50" fmla="*/ 49 w 50"/>
                <a:gd name="T51" fmla="*/ 27 h 88"/>
                <a:gd name="T52" fmla="*/ 48 w 50"/>
                <a:gd name="T53" fmla="*/ 22 h 88"/>
                <a:gd name="T54" fmla="*/ 47 w 50"/>
                <a:gd name="T55" fmla="*/ 17 h 88"/>
                <a:gd name="T56" fmla="*/ 44 w 50"/>
                <a:gd name="T57" fmla="*/ 11 h 88"/>
                <a:gd name="T58" fmla="*/ 40 w 50"/>
                <a:gd name="T59" fmla="*/ 5 h 88"/>
                <a:gd name="T60" fmla="*/ 35 w 50"/>
                <a:gd name="T61" fmla="*/ 0 h 88"/>
                <a:gd name="T62" fmla="*/ 31 w 50"/>
                <a:gd name="T63" fmla="*/ 8 h 88"/>
                <a:gd name="T64" fmla="*/ 27 w 50"/>
                <a:gd name="T65" fmla="*/ 14 h 88"/>
                <a:gd name="T66" fmla="*/ 23 w 50"/>
                <a:gd name="T67" fmla="*/ 19 h 88"/>
                <a:gd name="T68" fmla="*/ 20 w 50"/>
                <a:gd name="T69" fmla="*/ 22 h 88"/>
                <a:gd name="T70" fmla="*/ 17 w 50"/>
                <a:gd name="T71" fmla="*/ 25 h 88"/>
                <a:gd name="T72" fmla="*/ 14 w 50"/>
                <a:gd name="T73" fmla="*/ 27 h 88"/>
                <a:gd name="T74" fmla="*/ 11 w 50"/>
                <a:gd name="T75" fmla="*/ 29 h 88"/>
                <a:gd name="T76" fmla="*/ 8 w 50"/>
                <a:gd name="T77" fmla="*/ 32 h 88"/>
                <a:gd name="T78" fmla="*/ 4 w 50"/>
                <a:gd name="T79" fmla="*/ 34 h 88"/>
                <a:gd name="T80" fmla="*/ 0 w 50"/>
                <a:gd name="T81" fmla="*/ 37 h 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0" h="88">
                  <a:moveTo>
                    <a:pt x="0" y="37"/>
                  </a:moveTo>
                  <a:lnTo>
                    <a:pt x="3" y="42"/>
                  </a:lnTo>
                  <a:lnTo>
                    <a:pt x="6" y="46"/>
                  </a:lnTo>
                  <a:lnTo>
                    <a:pt x="9" y="50"/>
                  </a:lnTo>
                  <a:lnTo>
                    <a:pt x="11" y="55"/>
                  </a:lnTo>
                  <a:lnTo>
                    <a:pt x="14" y="60"/>
                  </a:lnTo>
                  <a:lnTo>
                    <a:pt x="15" y="65"/>
                  </a:lnTo>
                  <a:lnTo>
                    <a:pt x="15" y="71"/>
                  </a:lnTo>
                  <a:lnTo>
                    <a:pt x="15" y="76"/>
                  </a:lnTo>
                  <a:lnTo>
                    <a:pt x="15" y="81"/>
                  </a:lnTo>
                  <a:lnTo>
                    <a:pt x="13" y="87"/>
                  </a:lnTo>
                  <a:lnTo>
                    <a:pt x="18" y="83"/>
                  </a:lnTo>
                  <a:lnTo>
                    <a:pt x="21" y="80"/>
                  </a:lnTo>
                  <a:lnTo>
                    <a:pt x="25" y="75"/>
                  </a:lnTo>
                  <a:lnTo>
                    <a:pt x="29" y="72"/>
                  </a:lnTo>
                  <a:lnTo>
                    <a:pt x="32" y="68"/>
                  </a:lnTo>
                  <a:lnTo>
                    <a:pt x="35" y="64"/>
                  </a:lnTo>
                  <a:lnTo>
                    <a:pt x="37" y="62"/>
                  </a:lnTo>
                  <a:lnTo>
                    <a:pt x="39" y="59"/>
                  </a:lnTo>
                  <a:lnTo>
                    <a:pt x="41" y="56"/>
                  </a:lnTo>
                  <a:lnTo>
                    <a:pt x="42" y="52"/>
                  </a:lnTo>
                  <a:lnTo>
                    <a:pt x="44" y="47"/>
                  </a:lnTo>
                  <a:lnTo>
                    <a:pt x="45" y="42"/>
                  </a:lnTo>
                  <a:lnTo>
                    <a:pt x="47" y="37"/>
                  </a:lnTo>
                  <a:lnTo>
                    <a:pt x="48" y="32"/>
                  </a:lnTo>
                  <a:lnTo>
                    <a:pt x="49" y="27"/>
                  </a:lnTo>
                  <a:lnTo>
                    <a:pt x="48" y="22"/>
                  </a:lnTo>
                  <a:lnTo>
                    <a:pt x="47" y="17"/>
                  </a:lnTo>
                  <a:lnTo>
                    <a:pt x="44" y="11"/>
                  </a:lnTo>
                  <a:lnTo>
                    <a:pt x="40" y="5"/>
                  </a:lnTo>
                  <a:lnTo>
                    <a:pt x="35" y="0"/>
                  </a:lnTo>
                  <a:lnTo>
                    <a:pt x="31" y="8"/>
                  </a:lnTo>
                  <a:lnTo>
                    <a:pt x="27" y="14"/>
                  </a:lnTo>
                  <a:lnTo>
                    <a:pt x="23" y="19"/>
                  </a:lnTo>
                  <a:lnTo>
                    <a:pt x="20" y="22"/>
                  </a:lnTo>
                  <a:lnTo>
                    <a:pt x="17" y="25"/>
                  </a:lnTo>
                  <a:lnTo>
                    <a:pt x="14" y="27"/>
                  </a:lnTo>
                  <a:lnTo>
                    <a:pt x="11" y="29"/>
                  </a:lnTo>
                  <a:lnTo>
                    <a:pt x="8" y="32"/>
                  </a:lnTo>
                  <a:lnTo>
                    <a:pt x="4" y="34"/>
                  </a:lnTo>
                  <a:lnTo>
                    <a:pt x="0" y="3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8" name="Freeform 83"/>
            <p:cNvSpPr>
              <a:spLocks/>
            </p:cNvSpPr>
            <p:nvPr/>
          </p:nvSpPr>
          <p:spPr bwMode="gray">
            <a:xfrm>
              <a:off x="4428" y="3264"/>
              <a:ext cx="50" cy="88"/>
            </a:xfrm>
            <a:custGeom>
              <a:avLst/>
              <a:gdLst>
                <a:gd name="T0" fmla="*/ 0 w 50"/>
                <a:gd name="T1" fmla="*/ 37 h 88"/>
                <a:gd name="T2" fmla="*/ 3 w 50"/>
                <a:gd name="T3" fmla="*/ 42 h 88"/>
                <a:gd name="T4" fmla="*/ 6 w 50"/>
                <a:gd name="T5" fmla="*/ 46 h 88"/>
                <a:gd name="T6" fmla="*/ 9 w 50"/>
                <a:gd name="T7" fmla="*/ 50 h 88"/>
                <a:gd name="T8" fmla="*/ 11 w 50"/>
                <a:gd name="T9" fmla="*/ 55 h 88"/>
                <a:gd name="T10" fmla="*/ 14 w 50"/>
                <a:gd name="T11" fmla="*/ 60 h 88"/>
                <a:gd name="T12" fmla="*/ 15 w 50"/>
                <a:gd name="T13" fmla="*/ 65 h 88"/>
                <a:gd name="T14" fmla="*/ 15 w 50"/>
                <a:gd name="T15" fmla="*/ 71 h 88"/>
                <a:gd name="T16" fmla="*/ 15 w 50"/>
                <a:gd name="T17" fmla="*/ 76 h 88"/>
                <a:gd name="T18" fmla="*/ 15 w 50"/>
                <a:gd name="T19" fmla="*/ 81 h 88"/>
                <a:gd name="T20" fmla="*/ 13 w 50"/>
                <a:gd name="T21" fmla="*/ 87 h 88"/>
                <a:gd name="T22" fmla="*/ 18 w 50"/>
                <a:gd name="T23" fmla="*/ 83 h 88"/>
                <a:gd name="T24" fmla="*/ 21 w 50"/>
                <a:gd name="T25" fmla="*/ 80 h 88"/>
                <a:gd name="T26" fmla="*/ 25 w 50"/>
                <a:gd name="T27" fmla="*/ 75 h 88"/>
                <a:gd name="T28" fmla="*/ 29 w 50"/>
                <a:gd name="T29" fmla="*/ 72 h 88"/>
                <a:gd name="T30" fmla="*/ 32 w 50"/>
                <a:gd name="T31" fmla="*/ 68 h 88"/>
                <a:gd name="T32" fmla="*/ 35 w 50"/>
                <a:gd name="T33" fmla="*/ 64 h 88"/>
                <a:gd name="T34" fmla="*/ 37 w 50"/>
                <a:gd name="T35" fmla="*/ 62 h 88"/>
                <a:gd name="T36" fmla="*/ 39 w 50"/>
                <a:gd name="T37" fmla="*/ 59 h 88"/>
                <a:gd name="T38" fmla="*/ 41 w 50"/>
                <a:gd name="T39" fmla="*/ 56 h 88"/>
                <a:gd name="T40" fmla="*/ 42 w 50"/>
                <a:gd name="T41" fmla="*/ 52 h 88"/>
                <a:gd name="T42" fmla="*/ 44 w 50"/>
                <a:gd name="T43" fmla="*/ 47 h 88"/>
                <a:gd name="T44" fmla="*/ 45 w 50"/>
                <a:gd name="T45" fmla="*/ 42 h 88"/>
                <a:gd name="T46" fmla="*/ 47 w 50"/>
                <a:gd name="T47" fmla="*/ 37 h 88"/>
                <a:gd name="T48" fmla="*/ 48 w 50"/>
                <a:gd name="T49" fmla="*/ 32 h 88"/>
                <a:gd name="T50" fmla="*/ 49 w 50"/>
                <a:gd name="T51" fmla="*/ 27 h 88"/>
                <a:gd name="T52" fmla="*/ 48 w 50"/>
                <a:gd name="T53" fmla="*/ 22 h 88"/>
                <a:gd name="T54" fmla="*/ 47 w 50"/>
                <a:gd name="T55" fmla="*/ 17 h 88"/>
                <a:gd name="T56" fmla="*/ 44 w 50"/>
                <a:gd name="T57" fmla="*/ 11 h 88"/>
                <a:gd name="T58" fmla="*/ 40 w 50"/>
                <a:gd name="T59" fmla="*/ 5 h 88"/>
                <a:gd name="T60" fmla="*/ 35 w 50"/>
                <a:gd name="T61" fmla="*/ 0 h 88"/>
                <a:gd name="T62" fmla="*/ 31 w 50"/>
                <a:gd name="T63" fmla="*/ 8 h 88"/>
                <a:gd name="T64" fmla="*/ 27 w 50"/>
                <a:gd name="T65" fmla="*/ 14 h 88"/>
                <a:gd name="T66" fmla="*/ 23 w 50"/>
                <a:gd name="T67" fmla="*/ 19 h 88"/>
                <a:gd name="T68" fmla="*/ 20 w 50"/>
                <a:gd name="T69" fmla="*/ 22 h 88"/>
                <a:gd name="T70" fmla="*/ 17 w 50"/>
                <a:gd name="T71" fmla="*/ 25 h 88"/>
                <a:gd name="T72" fmla="*/ 14 w 50"/>
                <a:gd name="T73" fmla="*/ 27 h 88"/>
                <a:gd name="T74" fmla="*/ 11 w 50"/>
                <a:gd name="T75" fmla="*/ 29 h 88"/>
                <a:gd name="T76" fmla="*/ 8 w 50"/>
                <a:gd name="T77" fmla="*/ 32 h 88"/>
                <a:gd name="T78" fmla="*/ 4 w 50"/>
                <a:gd name="T79" fmla="*/ 34 h 88"/>
                <a:gd name="T80" fmla="*/ 0 w 50"/>
                <a:gd name="T81" fmla="*/ 37 h 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0" h="88">
                  <a:moveTo>
                    <a:pt x="0" y="37"/>
                  </a:moveTo>
                  <a:lnTo>
                    <a:pt x="3" y="42"/>
                  </a:lnTo>
                  <a:lnTo>
                    <a:pt x="6" y="46"/>
                  </a:lnTo>
                  <a:lnTo>
                    <a:pt x="9" y="50"/>
                  </a:lnTo>
                  <a:lnTo>
                    <a:pt x="11" y="55"/>
                  </a:lnTo>
                  <a:lnTo>
                    <a:pt x="14" y="60"/>
                  </a:lnTo>
                  <a:lnTo>
                    <a:pt x="15" y="65"/>
                  </a:lnTo>
                  <a:lnTo>
                    <a:pt x="15" y="71"/>
                  </a:lnTo>
                  <a:lnTo>
                    <a:pt x="15" y="76"/>
                  </a:lnTo>
                  <a:lnTo>
                    <a:pt x="15" y="81"/>
                  </a:lnTo>
                  <a:lnTo>
                    <a:pt x="13" y="87"/>
                  </a:lnTo>
                  <a:lnTo>
                    <a:pt x="18" y="83"/>
                  </a:lnTo>
                  <a:lnTo>
                    <a:pt x="21" y="80"/>
                  </a:lnTo>
                  <a:lnTo>
                    <a:pt x="25" y="75"/>
                  </a:lnTo>
                  <a:lnTo>
                    <a:pt x="29" y="72"/>
                  </a:lnTo>
                  <a:lnTo>
                    <a:pt x="32" y="68"/>
                  </a:lnTo>
                  <a:lnTo>
                    <a:pt x="35" y="64"/>
                  </a:lnTo>
                  <a:lnTo>
                    <a:pt x="37" y="62"/>
                  </a:lnTo>
                  <a:lnTo>
                    <a:pt x="39" y="59"/>
                  </a:lnTo>
                  <a:lnTo>
                    <a:pt x="41" y="56"/>
                  </a:lnTo>
                  <a:lnTo>
                    <a:pt x="42" y="52"/>
                  </a:lnTo>
                  <a:lnTo>
                    <a:pt x="44" y="47"/>
                  </a:lnTo>
                  <a:lnTo>
                    <a:pt x="45" y="42"/>
                  </a:lnTo>
                  <a:lnTo>
                    <a:pt x="47" y="37"/>
                  </a:lnTo>
                  <a:lnTo>
                    <a:pt x="48" y="32"/>
                  </a:lnTo>
                  <a:lnTo>
                    <a:pt x="49" y="27"/>
                  </a:lnTo>
                  <a:lnTo>
                    <a:pt x="48" y="22"/>
                  </a:lnTo>
                  <a:lnTo>
                    <a:pt x="47" y="17"/>
                  </a:lnTo>
                  <a:lnTo>
                    <a:pt x="44" y="11"/>
                  </a:lnTo>
                  <a:lnTo>
                    <a:pt x="40" y="5"/>
                  </a:lnTo>
                  <a:lnTo>
                    <a:pt x="35" y="0"/>
                  </a:lnTo>
                  <a:lnTo>
                    <a:pt x="31" y="8"/>
                  </a:lnTo>
                  <a:lnTo>
                    <a:pt x="27" y="14"/>
                  </a:lnTo>
                  <a:lnTo>
                    <a:pt x="23" y="19"/>
                  </a:lnTo>
                  <a:lnTo>
                    <a:pt x="20" y="22"/>
                  </a:lnTo>
                  <a:lnTo>
                    <a:pt x="17" y="25"/>
                  </a:lnTo>
                  <a:lnTo>
                    <a:pt x="14" y="27"/>
                  </a:lnTo>
                  <a:lnTo>
                    <a:pt x="11" y="29"/>
                  </a:lnTo>
                  <a:lnTo>
                    <a:pt x="8" y="32"/>
                  </a:lnTo>
                  <a:lnTo>
                    <a:pt x="4" y="34"/>
                  </a:lnTo>
                  <a:lnTo>
                    <a:pt x="0" y="3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9" name="Freeform 84"/>
            <p:cNvSpPr>
              <a:spLocks/>
            </p:cNvSpPr>
            <p:nvPr/>
          </p:nvSpPr>
          <p:spPr bwMode="gray">
            <a:xfrm>
              <a:off x="4137" y="3468"/>
              <a:ext cx="136" cy="149"/>
            </a:xfrm>
            <a:custGeom>
              <a:avLst/>
              <a:gdLst>
                <a:gd name="T0" fmla="*/ 0 w 136"/>
                <a:gd name="T1" fmla="*/ 147 h 149"/>
                <a:gd name="T2" fmla="*/ 11 w 136"/>
                <a:gd name="T3" fmla="*/ 113 h 149"/>
                <a:gd name="T4" fmla="*/ 24 w 136"/>
                <a:gd name="T5" fmla="*/ 88 h 149"/>
                <a:gd name="T6" fmla="*/ 38 w 136"/>
                <a:gd name="T7" fmla="*/ 67 h 149"/>
                <a:gd name="T8" fmla="*/ 52 w 136"/>
                <a:gd name="T9" fmla="*/ 51 h 149"/>
                <a:gd name="T10" fmla="*/ 66 w 136"/>
                <a:gd name="T11" fmla="*/ 39 h 149"/>
                <a:gd name="T12" fmla="*/ 80 w 136"/>
                <a:gd name="T13" fmla="*/ 30 h 149"/>
                <a:gd name="T14" fmla="*/ 92 w 136"/>
                <a:gd name="T15" fmla="*/ 23 h 149"/>
                <a:gd name="T16" fmla="*/ 105 w 136"/>
                <a:gd name="T17" fmla="*/ 17 h 149"/>
                <a:gd name="T18" fmla="*/ 116 w 136"/>
                <a:gd name="T19" fmla="*/ 12 h 149"/>
                <a:gd name="T20" fmla="*/ 126 w 136"/>
                <a:gd name="T21" fmla="*/ 6 h 149"/>
                <a:gd name="T22" fmla="*/ 135 w 136"/>
                <a:gd name="T23" fmla="*/ 0 h 149"/>
                <a:gd name="T24" fmla="*/ 133 w 136"/>
                <a:gd name="T25" fmla="*/ 1 h 149"/>
                <a:gd name="T26" fmla="*/ 125 w 136"/>
                <a:gd name="T27" fmla="*/ 11 h 149"/>
                <a:gd name="T28" fmla="*/ 111 w 136"/>
                <a:gd name="T29" fmla="*/ 26 h 149"/>
                <a:gd name="T30" fmla="*/ 92 w 136"/>
                <a:gd name="T31" fmla="*/ 47 h 149"/>
                <a:gd name="T32" fmla="*/ 72 w 136"/>
                <a:gd name="T33" fmla="*/ 69 h 149"/>
                <a:gd name="T34" fmla="*/ 50 w 136"/>
                <a:gd name="T35" fmla="*/ 92 h 149"/>
                <a:gd name="T36" fmla="*/ 31 w 136"/>
                <a:gd name="T37" fmla="*/ 113 h 149"/>
                <a:gd name="T38" fmla="*/ 15 w 136"/>
                <a:gd name="T39" fmla="*/ 131 h 149"/>
                <a:gd name="T40" fmla="*/ 3 w 136"/>
                <a:gd name="T41" fmla="*/ 143 h 149"/>
                <a:gd name="T42" fmla="*/ 0 w 136"/>
                <a:gd name="T43" fmla="*/ 148 h 149"/>
                <a:gd name="T44" fmla="*/ 0 w 136"/>
                <a:gd name="T45" fmla="*/ 147 h 1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6" h="149">
                  <a:moveTo>
                    <a:pt x="0" y="147"/>
                  </a:moveTo>
                  <a:lnTo>
                    <a:pt x="11" y="113"/>
                  </a:lnTo>
                  <a:lnTo>
                    <a:pt x="24" y="88"/>
                  </a:lnTo>
                  <a:lnTo>
                    <a:pt x="38" y="67"/>
                  </a:lnTo>
                  <a:lnTo>
                    <a:pt x="52" y="51"/>
                  </a:lnTo>
                  <a:lnTo>
                    <a:pt x="66" y="39"/>
                  </a:lnTo>
                  <a:lnTo>
                    <a:pt x="80" y="30"/>
                  </a:lnTo>
                  <a:lnTo>
                    <a:pt x="92" y="23"/>
                  </a:lnTo>
                  <a:lnTo>
                    <a:pt x="105" y="17"/>
                  </a:lnTo>
                  <a:lnTo>
                    <a:pt x="116" y="12"/>
                  </a:lnTo>
                  <a:lnTo>
                    <a:pt x="126" y="6"/>
                  </a:lnTo>
                  <a:lnTo>
                    <a:pt x="135" y="0"/>
                  </a:lnTo>
                  <a:lnTo>
                    <a:pt x="133" y="1"/>
                  </a:lnTo>
                  <a:lnTo>
                    <a:pt x="125" y="11"/>
                  </a:lnTo>
                  <a:lnTo>
                    <a:pt x="111" y="26"/>
                  </a:lnTo>
                  <a:lnTo>
                    <a:pt x="92" y="47"/>
                  </a:lnTo>
                  <a:lnTo>
                    <a:pt x="72" y="69"/>
                  </a:lnTo>
                  <a:lnTo>
                    <a:pt x="50" y="92"/>
                  </a:lnTo>
                  <a:lnTo>
                    <a:pt x="31" y="113"/>
                  </a:lnTo>
                  <a:lnTo>
                    <a:pt x="15" y="131"/>
                  </a:lnTo>
                  <a:lnTo>
                    <a:pt x="3" y="143"/>
                  </a:lnTo>
                  <a:lnTo>
                    <a:pt x="0" y="148"/>
                  </a:lnTo>
                  <a:lnTo>
                    <a:pt x="0" y="147"/>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30" name="Freeform 85"/>
            <p:cNvSpPr>
              <a:spLocks/>
            </p:cNvSpPr>
            <p:nvPr/>
          </p:nvSpPr>
          <p:spPr bwMode="gray">
            <a:xfrm>
              <a:off x="4137" y="3468"/>
              <a:ext cx="136" cy="149"/>
            </a:xfrm>
            <a:custGeom>
              <a:avLst/>
              <a:gdLst>
                <a:gd name="T0" fmla="*/ 0 w 136"/>
                <a:gd name="T1" fmla="*/ 147 h 149"/>
                <a:gd name="T2" fmla="*/ 11 w 136"/>
                <a:gd name="T3" fmla="*/ 113 h 149"/>
                <a:gd name="T4" fmla="*/ 24 w 136"/>
                <a:gd name="T5" fmla="*/ 88 h 149"/>
                <a:gd name="T6" fmla="*/ 38 w 136"/>
                <a:gd name="T7" fmla="*/ 67 h 149"/>
                <a:gd name="T8" fmla="*/ 52 w 136"/>
                <a:gd name="T9" fmla="*/ 51 h 149"/>
                <a:gd name="T10" fmla="*/ 66 w 136"/>
                <a:gd name="T11" fmla="*/ 39 h 149"/>
                <a:gd name="T12" fmla="*/ 80 w 136"/>
                <a:gd name="T13" fmla="*/ 30 h 149"/>
                <a:gd name="T14" fmla="*/ 92 w 136"/>
                <a:gd name="T15" fmla="*/ 23 h 149"/>
                <a:gd name="T16" fmla="*/ 105 w 136"/>
                <a:gd name="T17" fmla="*/ 17 h 149"/>
                <a:gd name="T18" fmla="*/ 116 w 136"/>
                <a:gd name="T19" fmla="*/ 12 h 149"/>
                <a:gd name="T20" fmla="*/ 126 w 136"/>
                <a:gd name="T21" fmla="*/ 6 h 149"/>
                <a:gd name="T22" fmla="*/ 135 w 136"/>
                <a:gd name="T23" fmla="*/ 0 h 149"/>
                <a:gd name="T24" fmla="*/ 133 w 136"/>
                <a:gd name="T25" fmla="*/ 1 h 149"/>
                <a:gd name="T26" fmla="*/ 125 w 136"/>
                <a:gd name="T27" fmla="*/ 11 h 149"/>
                <a:gd name="T28" fmla="*/ 111 w 136"/>
                <a:gd name="T29" fmla="*/ 26 h 149"/>
                <a:gd name="T30" fmla="*/ 92 w 136"/>
                <a:gd name="T31" fmla="*/ 47 h 149"/>
                <a:gd name="T32" fmla="*/ 72 w 136"/>
                <a:gd name="T33" fmla="*/ 69 h 149"/>
                <a:gd name="T34" fmla="*/ 50 w 136"/>
                <a:gd name="T35" fmla="*/ 92 h 149"/>
                <a:gd name="T36" fmla="*/ 31 w 136"/>
                <a:gd name="T37" fmla="*/ 113 h 149"/>
                <a:gd name="T38" fmla="*/ 15 w 136"/>
                <a:gd name="T39" fmla="*/ 131 h 149"/>
                <a:gd name="T40" fmla="*/ 3 w 136"/>
                <a:gd name="T41" fmla="*/ 143 h 149"/>
                <a:gd name="T42" fmla="*/ 0 w 136"/>
                <a:gd name="T43" fmla="*/ 148 h 1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6" h="149">
                  <a:moveTo>
                    <a:pt x="0" y="147"/>
                  </a:moveTo>
                  <a:lnTo>
                    <a:pt x="11" y="113"/>
                  </a:lnTo>
                  <a:lnTo>
                    <a:pt x="24" y="88"/>
                  </a:lnTo>
                  <a:lnTo>
                    <a:pt x="38" y="67"/>
                  </a:lnTo>
                  <a:lnTo>
                    <a:pt x="52" y="51"/>
                  </a:lnTo>
                  <a:lnTo>
                    <a:pt x="66" y="39"/>
                  </a:lnTo>
                  <a:lnTo>
                    <a:pt x="80" y="30"/>
                  </a:lnTo>
                  <a:lnTo>
                    <a:pt x="92" y="23"/>
                  </a:lnTo>
                  <a:lnTo>
                    <a:pt x="105" y="17"/>
                  </a:lnTo>
                  <a:lnTo>
                    <a:pt x="116" y="12"/>
                  </a:lnTo>
                  <a:lnTo>
                    <a:pt x="126" y="6"/>
                  </a:lnTo>
                  <a:lnTo>
                    <a:pt x="135" y="0"/>
                  </a:lnTo>
                  <a:lnTo>
                    <a:pt x="133" y="1"/>
                  </a:lnTo>
                  <a:lnTo>
                    <a:pt x="125" y="11"/>
                  </a:lnTo>
                  <a:lnTo>
                    <a:pt x="111" y="26"/>
                  </a:lnTo>
                  <a:lnTo>
                    <a:pt x="92" y="47"/>
                  </a:lnTo>
                  <a:lnTo>
                    <a:pt x="72" y="69"/>
                  </a:lnTo>
                  <a:lnTo>
                    <a:pt x="50" y="92"/>
                  </a:lnTo>
                  <a:lnTo>
                    <a:pt x="31" y="113"/>
                  </a:lnTo>
                  <a:lnTo>
                    <a:pt x="15" y="131"/>
                  </a:lnTo>
                  <a:lnTo>
                    <a:pt x="3" y="143"/>
                  </a:lnTo>
                  <a:lnTo>
                    <a:pt x="0" y="148"/>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6149" name="Rectangle 86"/>
          <p:cNvSpPr>
            <a:spLocks noChangeArrowheads="1"/>
          </p:cNvSpPr>
          <p:nvPr/>
        </p:nvSpPr>
        <p:spPr bwMode="auto">
          <a:xfrm>
            <a:off x="533400" y="1901825"/>
            <a:ext cx="8077200" cy="422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50000"/>
              </a:spcBef>
              <a:buClr>
                <a:schemeClr val="tx2"/>
              </a:buClr>
              <a:buSzPct val="80000"/>
              <a:buFont typeface="Wingdings" pitchFamily="2" charset="2"/>
              <a:buChar char="n"/>
              <a:defRPr sz="2400" b="1">
                <a:solidFill>
                  <a:schemeClr val="tx1"/>
                </a:solidFill>
                <a:latin typeface="Arial"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en-US" altLang="en-US" dirty="0"/>
          </a:p>
          <a:p>
            <a:pPr marL="457200" indent="-457200" eaLnBrk="1" hangingPunct="1">
              <a:buFont typeface="+mj-lt"/>
              <a:buAutoNum type="arabicPeriod"/>
            </a:pPr>
            <a:r>
              <a:rPr lang="en-US" altLang="en-US" dirty="0"/>
              <a:t>Use </a:t>
            </a:r>
            <a:r>
              <a:rPr lang="en-US" altLang="en-US" dirty="0" err="1" smtClean="0"/>
              <a:t>LayoutL</a:t>
            </a:r>
            <a:r>
              <a:rPr lang="en-US" altLang="en-US" dirty="0" smtClean="0"/>
              <a:t> </a:t>
            </a:r>
            <a:r>
              <a:rPr lang="en-US" altLang="en-US" dirty="0"/>
              <a:t>to place transistors in a layout</a:t>
            </a:r>
          </a:p>
          <a:p>
            <a:pPr marL="457200" indent="-457200" eaLnBrk="1" hangingPunct="1">
              <a:buFont typeface="+mj-lt"/>
              <a:buAutoNum type="arabicPeriod"/>
            </a:pPr>
            <a:r>
              <a:rPr lang="en-US" altLang="en-US" dirty="0"/>
              <a:t>Construct a simple layout, step by step</a:t>
            </a:r>
          </a:p>
          <a:p>
            <a:pPr marL="457200" indent="-457200" eaLnBrk="1" hangingPunct="1">
              <a:buFont typeface="+mj-lt"/>
              <a:buAutoNum type="arabicPeriod"/>
            </a:pPr>
            <a:r>
              <a:rPr lang="en-US" altLang="en-US" dirty="0">
                <a:solidFill>
                  <a:srgbClr val="FF0000"/>
                </a:solidFill>
              </a:rPr>
              <a:t>Use the DRC checking tool</a:t>
            </a:r>
          </a:p>
          <a:p>
            <a:pPr marL="457200" indent="-457200" eaLnBrk="1" hangingPunct="1">
              <a:buFont typeface="+mj-lt"/>
              <a:buAutoNum type="arabicPeriod"/>
            </a:pPr>
            <a:r>
              <a:rPr lang="en-US" altLang="en-US" dirty="0" smtClean="0">
                <a:solidFill>
                  <a:srgbClr val="FF0000"/>
                </a:solidFill>
              </a:rPr>
              <a:t>Search and explain errors</a:t>
            </a:r>
            <a:endParaRPr lang="en-US" altLang="en-US" dirty="0">
              <a:solidFill>
                <a:srgbClr val="FF0000"/>
              </a:solidFill>
            </a:endParaRPr>
          </a:p>
        </p:txBody>
      </p:sp>
    </p:spTree>
    <p:extLst>
      <p:ext uri="{BB962C8B-B14F-4D97-AF65-F5344CB8AC3E}">
        <p14:creationId xmlns:p14="http://schemas.microsoft.com/office/powerpoint/2010/main" val="23186652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indent="0" eaLnBrk="1" hangingPunct="1"/>
            <a:r>
              <a:rPr lang="en-GB" altLang="en-US" smtClean="0"/>
              <a:t>Running the DRC check</a:t>
            </a:r>
          </a:p>
        </p:txBody>
      </p:sp>
      <p:sp>
        <p:nvSpPr>
          <p:cNvPr id="36867" name="Rectangle 3"/>
          <p:cNvSpPr>
            <a:spLocks noGrp="1" noChangeArrowheads="1"/>
          </p:cNvSpPr>
          <p:nvPr>
            <p:ph type="body" idx="1"/>
          </p:nvPr>
        </p:nvSpPr>
        <p:spPr>
          <a:xfrm>
            <a:off x="373850" y="986440"/>
            <a:ext cx="4649788" cy="4724400"/>
          </a:xfrm>
        </p:spPr>
        <p:txBody>
          <a:bodyPr/>
          <a:lstStyle/>
          <a:p>
            <a:pPr algn="just" eaLnBrk="1" hangingPunct="1"/>
            <a:r>
              <a:rPr lang="en-GB" altLang="en-US" dirty="0" smtClean="0"/>
              <a:t>Now you must check if there are any errors in your layout, that is, you have to perform the </a:t>
            </a:r>
            <a:r>
              <a:rPr lang="en-GB" altLang="en-US" i="1" dirty="0" smtClean="0"/>
              <a:t>Design Rule Check</a:t>
            </a:r>
            <a:r>
              <a:rPr lang="en-GB" altLang="en-US" dirty="0" smtClean="0"/>
              <a:t> (DRC). </a:t>
            </a:r>
          </a:p>
          <a:p>
            <a:pPr algn="just" eaLnBrk="1" hangingPunct="1"/>
            <a:r>
              <a:rPr lang="en-GB" altLang="en-US" dirty="0" smtClean="0"/>
              <a:t>In this tutorial, the </a:t>
            </a:r>
            <a:r>
              <a:rPr lang="en-GB" altLang="en-US" b="0" dirty="0" err="1" smtClean="0"/>
              <a:t>Assura</a:t>
            </a:r>
            <a:r>
              <a:rPr lang="en-GB" altLang="en-US" dirty="0" smtClean="0"/>
              <a:t> software will be used. Thus, select </a:t>
            </a:r>
            <a:r>
              <a:rPr lang="en-GB" altLang="en-US" b="0" dirty="0" err="1" smtClean="0"/>
              <a:t>Assura</a:t>
            </a:r>
            <a:r>
              <a:rPr lang="en-GB" altLang="en-US" b="0" dirty="0" smtClean="0"/>
              <a:t> → Run DRC</a:t>
            </a:r>
            <a:r>
              <a:rPr lang="en-GB" altLang="en-US" dirty="0" smtClean="0"/>
              <a:t> in the layout editor.</a:t>
            </a:r>
          </a:p>
          <a:p>
            <a:pPr algn="just" eaLnBrk="1" hangingPunct="1"/>
            <a:endParaRPr lang="en-GB" altLang="en-US" dirty="0" smtClean="0"/>
          </a:p>
        </p:txBody>
      </p:sp>
      <p:pic>
        <p:nvPicPr>
          <p:cNvPr id="3686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02288" y="1416050"/>
            <a:ext cx="1609725"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indent="0" eaLnBrk="1" hangingPunct="1"/>
            <a:r>
              <a:rPr lang="en-GB" altLang="en-US" smtClean="0"/>
              <a:t>Running the DRC check</a:t>
            </a:r>
          </a:p>
        </p:txBody>
      </p:sp>
      <p:sp>
        <p:nvSpPr>
          <p:cNvPr id="37891" name="Rectangle 3"/>
          <p:cNvSpPr>
            <a:spLocks noGrp="1" noChangeArrowheads="1"/>
          </p:cNvSpPr>
          <p:nvPr>
            <p:ph type="body" idx="1"/>
          </p:nvPr>
        </p:nvSpPr>
        <p:spPr>
          <a:xfrm>
            <a:off x="533400" y="1400175"/>
            <a:ext cx="8351838" cy="4724400"/>
          </a:xfrm>
        </p:spPr>
        <p:txBody>
          <a:bodyPr/>
          <a:lstStyle/>
          <a:p>
            <a:pPr eaLnBrk="1" hangingPunct="1"/>
            <a:r>
              <a:rPr lang="en-GB" altLang="en-US" sz="1800" smtClean="0"/>
              <a:t>For now, just specific rule validations will be checked. A group of rule validations is commonly known as </a:t>
            </a:r>
            <a:r>
              <a:rPr lang="en-GB" altLang="en-US" sz="1800" b="0" smtClean="0"/>
              <a:t>switches</a:t>
            </a:r>
            <a:r>
              <a:rPr lang="en-GB" altLang="en-US" sz="1800" smtClean="0"/>
              <a:t>. You can find them in the window </a:t>
            </a:r>
            <a:r>
              <a:rPr lang="en-GB" altLang="en-US" sz="1800" b="0" smtClean="0"/>
              <a:t>Run Assura DRC</a:t>
            </a:r>
            <a:r>
              <a:rPr lang="en-GB" altLang="en-US" sz="1800" smtClean="0"/>
              <a:t>. To define the switches you should select </a:t>
            </a:r>
            <a:r>
              <a:rPr lang="en-GB" altLang="en-US" sz="1800" b="0" smtClean="0"/>
              <a:t>Set Switches</a:t>
            </a:r>
            <a:r>
              <a:rPr lang="en-GB" altLang="en-US" sz="1800" smtClean="0"/>
              <a:t> and then with the </a:t>
            </a:r>
            <a:r>
              <a:rPr lang="en-GB" altLang="en-US" sz="1800" b="0" smtClean="0"/>
              <a:t>CTRL</a:t>
            </a:r>
            <a:r>
              <a:rPr lang="en-GB" altLang="en-US" sz="1800" smtClean="0"/>
              <a:t> key you can select more than one switch. Some key information about the technology we are using in this tutorial:</a:t>
            </a:r>
          </a:p>
          <a:p>
            <a:r>
              <a:rPr lang="en-GB" altLang="en-US" sz="1800" smtClean="0"/>
              <a:t>Until the final stage of the layout of circuit, one can use the switches: </a:t>
            </a:r>
            <a:r>
              <a:rPr lang="en-GB" altLang="en-US" sz="1800" b="0" smtClean="0"/>
              <a:t>no_coverage</a:t>
            </a:r>
            <a:r>
              <a:rPr lang="en-GB" altLang="en-US" sz="1800" smtClean="0"/>
              <a:t> and </a:t>
            </a:r>
            <a:r>
              <a:rPr lang="en-GB" altLang="en-US" sz="1800" b="0" smtClean="0"/>
              <a:t>no_generated_layers</a:t>
            </a:r>
            <a:r>
              <a:rPr lang="en-GB" altLang="en-US" sz="1800" smtClean="0"/>
              <a:t>.</a:t>
            </a:r>
          </a:p>
          <a:p>
            <a:r>
              <a:rPr lang="en-GB" altLang="en-US" sz="1800" smtClean="0"/>
              <a:t>During the phase that we are more interested in the drawing rules violation, one can use also the switches: </a:t>
            </a:r>
            <a:r>
              <a:rPr lang="en-GB" altLang="en-US" sz="1800" b="0" smtClean="0"/>
              <a:t>no_erc andno_info</a:t>
            </a:r>
            <a:r>
              <a:rPr lang="en-GB" altLang="en-US" sz="1800" smtClean="0"/>
              <a:t>.</a:t>
            </a:r>
          </a:p>
          <a:p>
            <a:r>
              <a:rPr lang="en-GB" altLang="en-US" sz="1800" smtClean="0"/>
              <a:t>All the other DRC parameters must not be changed.</a:t>
            </a:r>
          </a:p>
          <a:p>
            <a:pPr eaLnBrk="1" hangingPunct="1">
              <a:buFont typeface="Wingdings" pitchFamily="2" charset="2"/>
              <a:buNone/>
            </a:pPr>
            <a:endParaRPr lang="en-GB" altLang="en-US" sz="1800" smtClean="0"/>
          </a:p>
          <a:p>
            <a:pPr eaLnBrk="1" hangingPunct="1"/>
            <a:endParaRPr lang="en-GB" altLang="en-US" sz="180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indent="0" eaLnBrk="1" hangingPunct="1"/>
            <a:r>
              <a:rPr lang="en-GB" altLang="en-US" smtClean="0"/>
              <a:t>Running the DRC check</a:t>
            </a:r>
          </a:p>
        </p:txBody>
      </p:sp>
      <p:sp>
        <p:nvSpPr>
          <p:cNvPr id="38915" name="Rectangle 3"/>
          <p:cNvSpPr>
            <a:spLocks noGrp="1" noChangeArrowheads="1"/>
          </p:cNvSpPr>
          <p:nvPr>
            <p:ph type="body" idx="1"/>
          </p:nvPr>
        </p:nvSpPr>
        <p:spPr>
          <a:xfrm>
            <a:off x="221189" y="871945"/>
            <a:ext cx="4045491" cy="4724400"/>
          </a:xfrm>
        </p:spPr>
        <p:txBody>
          <a:bodyPr/>
          <a:lstStyle/>
          <a:p>
            <a:pPr algn="just"/>
            <a:r>
              <a:rPr lang="en-GB" altLang="en-US" sz="1800" dirty="0" smtClean="0"/>
              <a:t>If you repeat the DRC and if there is already previous data, </a:t>
            </a:r>
            <a:r>
              <a:rPr lang="en-GB" altLang="en-US" sz="1800" b="0" dirty="0" smtClean="0"/>
              <a:t>select OK to overwrite and OK to stop seeing the current one. After that, select Yes to display the results.</a:t>
            </a:r>
          </a:p>
          <a:p>
            <a:endParaRPr lang="en-GB" altLang="en-US" sz="1800" dirty="0"/>
          </a:p>
          <a:p>
            <a:endParaRPr lang="en-GB" altLang="en-US" sz="1800" dirty="0" smtClean="0"/>
          </a:p>
          <a:p>
            <a:endParaRPr lang="en-GB" altLang="en-US" sz="1800" dirty="0" smtClean="0"/>
          </a:p>
          <a:p>
            <a:pPr marL="0" indent="0" eaLnBrk="1" hangingPunct="1">
              <a:buNone/>
            </a:pPr>
            <a:endParaRPr lang="en-GB" altLang="en-US" sz="1800" dirty="0" smtClean="0"/>
          </a:p>
          <a:p>
            <a:pPr eaLnBrk="1" hangingPunct="1"/>
            <a:endParaRPr lang="en-GB" altLang="en-US" sz="1800" dirty="0" smtClean="0"/>
          </a:p>
        </p:txBody>
      </p:sp>
      <p:pic>
        <p:nvPicPr>
          <p:cNvPr id="3891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4475" y="1100935"/>
            <a:ext cx="351155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indent="0" eaLnBrk="1" hangingPunct="1"/>
            <a:r>
              <a:rPr lang="en-GB" altLang="en-US" smtClean="0"/>
              <a:t>Running the DRC check</a:t>
            </a:r>
          </a:p>
        </p:txBody>
      </p:sp>
      <p:sp>
        <p:nvSpPr>
          <p:cNvPr id="38915" name="Rectangle 3"/>
          <p:cNvSpPr>
            <a:spLocks noGrp="1" noChangeArrowheads="1"/>
          </p:cNvSpPr>
          <p:nvPr>
            <p:ph type="body" idx="1"/>
          </p:nvPr>
        </p:nvSpPr>
        <p:spPr>
          <a:xfrm>
            <a:off x="221190" y="871945"/>
            <a:ext cx="4579800" cy="4724400"/>
          </a:xfrm>
        </p:spPr>
        <p:txBody>
          <a:bodyPr/>
          <a:lstStyle/>
          <a:p>
            <a:pPr marL="0" indent="0">
              <a:buNone/>
            </a:pPr>
            <a:endParaRPr lang="en-GB" altLang="en-US" sz="1800" dirty="0" smtClean="0"/>
          </a:p>
          <a:p>
            <a:r>
              <a:rPr lang="en-GB" altLang="en-US" sz="1800" dirty="0" smtClean="0"/>
              <a:t>In the RUN </a:t>
            </a:r>
            <a:r>
              <a:rPr lang="en-GB" altLang="en-US" sz="1800" dirty="0" err="1" smtClean="0"/>
              <a:t>Assura</a:t>
            </a:r>
            <a:r>
              <a:rPr lang="en-GB" altLang="en-US" sz="1800" dirty="0" smtClean="0"/>
              <a:t> DRC window:</a:t>
            </a:r>
          </a:p>
          <a:p>
            <a:pPr>
              <a:buFont typeface="+mj-lt"/>
              <a:buAutoNum type="arabicPeriod"/>
            </a:pPr>
            <a:r>
              <a:rPr lang="en-GB" altLang="en-US" sz="1600" b="0" dirty="0" smtClean="0"/>
              <a:t>The Cell name should be the same as your Run name.</a:t>
            </a:r>
          </a:p>
          <a:p>
            <a:pPr>
              <a:buFont typeface="+mj-lt"/>
              <a:buAutoNum type="arabicPeriod"/>
            </a:pPr>
            <a:r>
              <a:rPr lang="en-GB" altLang="en-US" sz="1600" b="0" dirty="0"/>
              <a:t>Technology should be chosen by c35b4</a:t>
            </a:r>
            <a:endParaRPr lang="en-GB" altLang="en-US" sz="1600" b="0" dirty="0" smtClean="0"/>
          </a:p>
          <a:p>
            <a:pPr>
              <a:buFont typeface="+mj-lt"/>
              <a:buAutoNum type="arabicPeriod"/>
            </a:pPr>
            <a:r>
              <a:rPr lang="en-GB" altLang="en-US" sz="1600" b="0" dirty="0"/>
              <a:t>T</a:t>
            </a:r>
            <a:r>
              <a:rPr lang="en-GB" altLang="en-US" sz="1600" b="0" dirty="0" smtClean="0"/>
              <a:t>he design rule file should be</a:t>
            </a:r>
          </a:p>
          <a:p>
            <a:pPr marL="0" indent="0">
              <a:buNone/>
            </a:pPr>
            <a:r>
              <a:rPr lang="en-GB" altLang="en-US" sz="1600" b="0" dirty="0">
                <a:solidFill>
                  <a:srgbClr val="FF0000"/>
                </a:solidFill>
              </a:rPr>
              <a:t>home/</a:t>
            </a:r>
            <a:r>
              <a:rPr lang="en-GB" altLang="en-US" sz="1600" b="0" dirty="0" err="1">
                <a:solidFill>
                  <a:srgbClr val="FF0000"/>
                </a:solidFill>
              </a:rPr>
              <a:t>designkits</a:t>
            </a:r>
            <a:r>
              <a:rPr lang="en-GB" altLang="en-US" sz="1600" b="0" dirty="0">
                <a:solidFill>
                  <a:srgbClr val="FF0000"/>
                </a:solidFill>
              </a:rPr>
              <a:t>/</a:t>
            </a:r>
            <a:r>
              <a:rPr lang="en-GB" altLang="en-US" sz="1600" b="0" dirty="0" err="1">
                <a:solidFill>
                  <a:srgbClr val="FF0000"/>
                </a:solidFill>
              </a:rPr>
              <a:t>ams</a:t>
            </a:r>
            <a:r>
              <a:rPr lang="en-GB" altLang="en-US" sz="1600" b="0" dirty="0">
                <a:solidFill>
                  <a:srgbClr val="FF0000"/>
                </a:solidFill>
              </a:rPr>
              <a:t>/v400/</a:t>
            </a:r>
            <a:r>
              <a:rPr lang="en-GB" altLang="en-US" sz="1600" b="0" dirty="0" err="1">
                <a:solidFill>
                  <a:srgbClr val="FF0000"/>
                </a:solidFill>
              </a:rPr>
              <a:t>assura</a:t>
            </a:r>
            <a:r>
              <a:rPr lang="en-GB" altLang="en-US" sz="1600" b="0" dirty="0">
                <a:solidFill>
                  <a:srgbClr val="FF0000"/>
                </a:solidFill>
              </a:rPr>
              <a:t>/c35b4/c35b4/</a:t>
            </a:r>
            <a:r>
              <a:rPr lang="en-GB" altLang="en-US" sz="1600" b="0" dirty="0" err="1">
                <a:solidFill>
                  <a:srgbClr val="FF0000"/>
                </a:solidFill>
              </a:rPr>
              <a:t>drc.rul</a:t>
            </a:r>
            <a:endParaRPr lang="en-GB" altLang="en-US" sz="1600" b="0" dirty="0">
              <a:solidFill>
                <a:srgbClr val="FF0000"/>
              </a:solidFill>
            </a:endParaRPr>
          </a:p>
          <a:p>
            <a:pPr>
              <a:buFont typeface="+mj-lt"/>
              <a:buAutoNum type="arabicPeriod" startAt="4"/>
            </a:pPr>
            <a:r>
              <a:rPr lang="en-GB" altLang="en-US" sz="1600" b="0" dirty="0" smtClean="0"/>
              <a:t>Select the switches </a:t>
            </a:r>
            <a:r>
              <a:rPr lang="en-GB" altLang="en-US" sz="1600" b="0" dirty="0" err="1"/>
              <a:t>no_coverage</a:t>
            </a:r>
            <a:r>
              <a:rPr lang="en-GB" altLang="en-US" sz="1600" b="0" dirty="0"/>
              <a:t> and </a:t>
            </a:r>
            <a:r>
              <a:rPr lang="en-GB" altLang="en-US" sz="1600" b="0" dirty="0" err="1" smtClean="0"/>
              <a:t>no_generated_layers</a:t>
            </a:r>
            <a:endParaRPr lang="en-GB" altLang="en-US" sz="1600" b="0" dirty="0"/>
          </a:p>
          <a:p>
            <a:pPr>
              <a:buFont typeface="+mj-lt"/>
              <a:buAutoNum type="arabicPeriod" startAt="4"/>
            </a:pPr>
            <a:endParaRPr lang="en-GB" altLang="en-US" sz="1800" b="0" dirty="0" smtClean="0"/>
          </a:p>
          <a:p>
            <a:pPr marL="0" indent="0" eaLnBrk="1" hangingPunct="1">
              <a:buNone/>
            </a:pPr>
            <a:endParaRPr lang="en-GB" altLang="en-US" sz="1400" b="0" dirty="0" smtClean="0"/>
          </a:p>
          <a:p>
            <a:pPr marL="0" indent="0" eaLnBrk="1" hangingPunct="1">
              <a:buNone/>
            </a:pPr>
            <a:endParaRPr lang="en-GB" altLang="en-US" sz="1800" dirty="0" smtClean="0"/>
          </a:p>
          <a:p>
            <a:pPr eaLnBrk="1" hangingPunct="1"/>
            <a:endParaRPr lang="en-GB" altLang="en-US" sz="1800" dirty="0" smtClean="0"/>
          </a:p>
        </p:txBody>
      </p:sp>
      <p:pic>
        <p:nvPicPr>
          <p:cNvPr id="3891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84973" y="795193"/>
            <a:ext cx="3975100" cy="4503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5253367" y="1215625"/>
            <a:ext cx="1108075"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endParaRPr lang="en-GB" altLang="en-US" smtClean="0">
              <a:solidFill>
                <a:srgbClr val="FF0000"/>
              </a:solidFill>
              <a:latin typeface="Arial" pitchFamily="34" charset="0"/>
            </a:endParaRPr>
          </a:p>
        </p:txBody>
      </p:sp>
      <p:sp>
        <p:nvSpPr>
          <p:cNvPr id="6" name="Oval 5"/>
          <p:cNvSpPr/>
          <p:nvPr/>
        </p:nvSpPr>
        <p:spPr>
          <a:xfrm>
            <a:off x="5253367" y="2055060"/>
            <a:ext cx="1374775"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endParaRPr lang="en-GB" altLang="en-US" smtClean="0">
              <a:solidFill>
                <a:srgbClr val="FF0000"/>
              </a:solidFill>
              <a:latin typeface="Arial" pitchFamily="34" charset="0"/>
            </a:endParaRPr>
          </a:p>
        </p:txBody>
      </p:sp>
      <p:cxnSp>
        <p:nvCxnSpPr>
          <p:cNvPr id="4" name="Straight Arrow Connector 3"/>
          <p:cNvCxnSpPr/>
          <p:nvPr/>
        </p:nvCxnSpPr>
        <p:spPr>
          <a:xfrm flipV="1">
            <a:off x="4533835" y="1444225"/>
            <a:ext cx="719532" cy="49634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533835" y="1964407"/>
            <a:ext cx="576190" cy="20495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473526" y="3276340"/>
            <a:ext cx="1333878" cy="34348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20316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indent="0" eaLnBrk="1" hangingPunct="1"/>
            <a:r>
              <a:rPr lang="en-GB" altLang="en-US" smtClean="0"/>
              <a:t>Running the DRC check</a:t>
            </a:r>
          </a:p>
        </p:txBody>
      </p:sp>
      <p:sp>
        <p:nvSpPr>
          <p:cNvPr id="39939" name="Rectangle 3"/>
          <p:cNvSpPr>
            <a:spLocks noGrp="1" noChangeArrowheads="1"/>
          </p:cNvSpPr>
          <p:nvPr>
            <p:ph type="body" idx="1"/>
          </p:nvPr>
        </p:nvSpPr>
        <p:spPr>
          <a:xfrm>
            <a:off x="488345" y="1024605"/>
            <a:ext cx="7244460" cy="4724400"/>
          </a:xfrm>
        </p:spPr>
        <p:txBody>
          <a:bodyPr/>
          <a:lstStyle/>
          <a:p>
            <a:pPr eaLnBrk="1" hangingPunct="1"/>
            <a:r>
              <a:rPr lang="en-GB" altLang="en-US" sz="1800" dirty="0" smtClean="0"/>
              <a:t>Ideally you should get no DRC errors!</a:t>
            </a:r>
          </a:p>
          <a:p>
            <a:pPr eaLnBrk="1" hangingPunct="1"/>
            <a:endParaRPr lang="en-GB" altLang="en-US" sz="1800" dirty="0" smtClean="0"/>
          </a:p>
          <a:p>
            <a:pPr eaLnBrk="1" hangingPunct="1"/>
            <a:endParaRPr lang="en-GB" altLang="en-US" sz="1800" dirty="0" smtClean="0"/>
          </a:p>
        </p:txBody>
      </p:sp>
      <p:pic>
        <p:nvPicPr>
          <p:cNvPr id="3994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0193" y="2016895"/>
            <a:ext cx="3581537" cy="4145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indent="0" eaLnBrk="1" hangingPunct="1"/>
            <a:r>
              <a:rPr lang="en-GB" altLang="en-US" smtClean="0"/>
              <a:t>Lots of errors</a:t>
            </a:r>
          </a:p>
        </p:txBody>
      </p:sp>
      <p:sp>
        <p:nvSpPr>
          <p:cNvPr id="40963" name="Rectangle 3"/>
          <p:cNvSpPr>
            <a:spLocks noGrp="1" noChangeArrowheads="1"/>
          </p:cNvSpPr>
          <p:nvPr>
            <p:ph type="body" idx="1"/>
          </p:nvPr>
        </p:nvSpPr>
        <p:spPr>
          <a:xfrm>
            <a:off x="450180" y="910110"/>
            <a:ext cx="8077200" cy="4724400"/>
          </a:xfrm>
        </p:spPr>
        <p:txBody>
          <a:bodyPr/>
          <a:lstStyle/>
          <a:p>
            <a:pPr eaLnBrk="1" hangingPunct="1"/>
            <a:r>
              <a:rPr lang="en-GB" altLang="en-US" dirty="0" smtClean="0"/>
              <a:t>But you will typically get many, many errors</a:t>
            </a:r>
          </a:p>
          <a:p>
            <a:pPr eaLnBrk="1" hangingPunct="1"/>
            <a:r>
              <a:rPr lang="en-GB" altLang="en-US" dirty="0" smtClean="0"/>
              <a:t>This is normal – one small thing can cause many errors</a:t>
            </a:r>
          </a:p>
          <a:p>
            <a:pPr eaLnBrk="1" hangingPunct="1"/>
            <a:endParaRPr lang="en-GB" altLang="en-US" dirty="0" smtClean="0"/>
          </a:p>
        </p:txBody>
      </p:sp>
      <p:pic>
        <p:nvPicPr>
          <p:cNvPr id="4096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7335" y="2513040"/>
            <a:ext cx="80867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indent="0" eaLnBrk="1" hangingPunct="1"/>
            <a:r>
              <a:rPr lang="en-US" altLang="en-US" dirty="0" smtClean="0"/>
              <a:t>Learning Outcomes</a:t>
            </a:r>
          </a:p>
        </p:txBody>
      </p:sp>
      <p:sp>
        <p:nvSpPr>
          <p:cNvPr id="6147" name="Rectangle 3"/>
          <p:cNvSpPr>
            <a:spLocks noGrp="1" noChangeArrowheads="1"/>
          </p:cNvSpPr>
          <p:nvPr>
            <p:ph type="body" idx="1"/>
          </p:nvPr>
        </p:nvSpPr>
        <p:spPr>
          <a:xfrm>
            <a:off x="1223963" y="1851025"/>
            <a:ext cx="7539037" cy="4160838"/>
          </a:xfrm>
        </p:spPr>
        <p:txBody>
          <a:bodyPr/>
          <a:lstStyle/>
          <a:p>
            <a:pPr eaLnBrk="1" hangingPunct="1">
              <a:spcBef>
                <a:spcPct val="0"/>
              </a:spcBef>
              <a:buClrTx/>
              <a:buSzTx/>
              <a:buFontTx/>
              <a:buNone/>
            </a:pPr>
            <a:r>
              <a:rPr lang="en-US" altLang="en-US" dirty="0" smtClean="0"/>
              <a:t>After completing this unit, you should be able to:</a:t>
            </a:r>
          </a:p>
          <a:p>
            <a:pPr eaLnBrk="1" hangingPunct="1">
              <a:spcBef>
                <a:spcPct val="0"/>
              </a:spcBef>
              <a:buClrTx/>
              <a:buSzTx/>
              <a:buFontTx/>
              <a:buNone/>
            </a:pPr>
            <a:endParaRPr lang="en-US" altLang="en-US" dirty="0" smtClean="0"/>
          </a:p>
          <a:p>
            <a:pPr eaLnBrk="1" hangingPunct="1">
              <a:spcBef>
                <a:spcPct val="0"/>
              </a:spcBef>
              <a:buClrTx/>
              <a:buSzTx/>
              <a:buFontTx/>
              <a:buChar char="•"/>
            </a:pPr>
            <a:endParaRPr lang="en-US" altLang="en-US" dirty="0" smtClean="0"/>
          </a:p>
        </p:txBody>
      </p:sp>
      <p:grpSp>
        <p:nvGrpSpPr>
          <p:cNvPr id="6148" name="Group 4"/>
          <p:cNvGrpSpPr>
            <a:grpSpLocks/>
          </p:cNvGrpSpPr>
          <p:nvPr/>
        </p:nvGrpSpPr>
        <p:grpSpPr bwMode="auto">
          <a:xfrm>
            <a:off x="306388" y="885825"/>
            <a:ext cx="1081087" cy="1204913"/>
            <a:chOff x="3822" y="1768"/>
            <a:chExt cx="1601" cy="1935"/>
          </a:xfrm>
        </p:grpSpPr>
        <p:sp>
          <p:nvSpPr>
            <p:cNvPr id="6150" name="Freeform 5"/>
            <p:cNvSpPr>
              <a:spLocks/>
            </p:cNvSpPr>
            <p:nvPr/>
          </p:nvSpPr>
          <p:spPr bwMode="gray">
            <a:xfrm>
              <a:off x="3822" y="1977"/>
              <a:ext cx="1601" cy="1573"/>
            </a:xfrm>
            <a:custGeom>
              <a:avLst/>
              <a:gdLst>
                <a:gd name="T0" fmla="*/ 6 w 1601"/>
                <a:gd name="T1" fmla="*/ 717 h 1573"/>
                <a:gd name="T2" fmla="*/ 33 w 1601"/>
                <a:gd name="T3" fmla="*/ 591 h 1573"/>
                <a:gd name="T4" fmla="*/ 79 w 1601"/>
                <a:gd name="T5" fmla="*/ 472 h 1573"/>
                <a:gd name="T6" fmla="*/ 142 w 1601"/>
                <a:gd name="T7" fmla="*/ 364 h 1573"/>
                <a:gd name="T8" fmla="*/ 220 w 1601"/>
                <a:gd name="T9" fmla="*/ 267 h 1573"/>
                <a:gd name="T10" fmla="*/ 311 w 1601"/>
                <a:gd name="T11" fmla="*/ 182 h 1573"/>
                <a:gd name="T12" fmla="*/ 414 w 1601"/>
                <a:gd name="T13" fmla="*/ 112 h 1573"/>
                <a:gd name="T14" fmla="*/ 527 w 1601"/>
                <a:gd name="T15" fmla="*/ 56 h 1573"/>
                <a:gd name="T16" fmla="*/ 647 w 1601"/>
                <a:gd name="T17" fmla="*/ 19 h 1573"/>
                <a:gd name="T18" fmla="*/ 773 w 1601"/>
                <a:gd name="T19" fmla="*/ 0 h 1573"/>
                <a:gd name="T20" fmla="*/ 903 w 1601"/>
                <a:gd name="T21" fmla="*/ 0 h 1573"/>
                <a:gd name="T22" fmla="*/ 1031 w 1601"/>
                <a:gd name="T23" fmla="*/ 21 h 1573"/>
                <a:gd name="T24" fmla="*/ 1149 w 1601"/>
                <a:gd name="T25" fmla="*/ 62 h 1573"/>
                <a:gd name="T26" fmla="*/ 1256 w 1601"/>
                <a:gd name="T27" fmla="*/ 119 h 1573"/>
                <a:gd name="T28" fmla="*/ 1352 w 1601"/>
                <a:gd name="T29" fmla="*/ 192 h 1573"/>
                <a:gd name="T30" fmla="*/ 1434 w 1601"/>
                <a:gd name="T31" fmla="*/ 278 h 1573"/>
                <a:gd name="T32" fmla="*/ 1501 w 1601"/>
                <a:gd name="T33" fmla="*/ 376 h 1573"/>
                <a:gd name="T34" fmla="*/ 1552 w 1601"/>
                <a:gd name="T35" fmla="*/ 485 h 1573"/>
                <a:gd name="T36" fmla="*/ 1586 w 1601"/>
                <a:gd name="T37" fmla="*/ 601 h 1573"/>
                <a:gd name="T38" fmla="*/ 1600 w 1601"/>
                <a:gd name="T39" fmla="*/ 725 h 1573"/>
                <a:gd name="T40" fmla="*/ 1593 w 1601"/>
                <a:gd name="T41" fmla="*/ 854 h 1573"/>
                <a:gd name="T42" fmla="*/ 1566 w 1601"/>
                <a:gd name="T43" fmla="*/ 980 h 1573"/>
                <a:gd name="T44" fmla="*/ 1520 w 1601"/>
                <a:gd name="T45" fmla="*/ 1098 h 1573"/>
                <a:gd name="T46" fmla="*/ 1457 w 1601"/>
                <a:gd name="T47" fmla="*/ 1207 h 1573"/>
                <a:gd name="T48" fmla="*/ 1379 w 1601"/>
                <a:gd name="T49" fmla="*/ 1304 h 1573"/>
                <a:gd name="T50" fmla="*/ 1288 w 1601"/>
                <a:gd name="T51" fmla="*/ 1388 h 1573"/>
                <a:gd name="T52" fmla="*/ 1185 w 1601"/>
                <a:gd name="T53" fmla="*/ 1459 h 1573"/>
                <a:gd name="T54" fmla="*/ 1072 w 1601"/>
                <a:gd name="T55" fmla="*/ 1514 h 1573"/>
                <a:gd name="T56" fmla="*/ 953 w 1601"/>
                <a:gd name="T57" fmla="*/ 1552 h 1573"/>
                <a:gd name="T58" fmla="*/ 826 w 1601"/>
                <a:gd name="T59" fmla="*/ 1572 h 1573"/>
                <a:gd name="T60" fmla="*/ 696 w 1601"/>
                <a:gd name="T61" fmla="*/ 1570 h 1573"/>
                <a:gd name="T62" fmla="*/ 568 w 1601"/>
                <a:gd name="T63" fmla="*/ 1549 h 1573"/>
                <a:gd name="T64" fmla="*/ 450 w 1601"/>
                <a:gd name="T65" fmla="*/ 1509 h 1573"/>
                <a:gd name="T66" fmla="*/ 343 w 1601"/>
                <a:gd name="T67" fmla="*/ 1452 h 1573"/>
                <a:gd name="T68" fmla="*/ 247 w 1601"/>
                <a:gd name="T69" fmla="*/ 1378 h 1573"/>
                <a:gd name="T70" fmla="*/ 165 w 1601"/>
                <a:gd name="T71" fmla="*/ 1293 h 1573"/>
                <a:gd name="T72" fmla="*/ 98 w 1601"/>
                <a:gd name="T73" fmla="*/ 1195 h 1573"/>
                <a:gd name="T74" fmla="*/ 47 w 1601"/>
                <a:gd name="T75" fmla="*/ 1086 h 1573"/>
                <a:gd name="T76" fmla="*/ 13 w 1601"/>
                <a:gd name="T77" fmla="*/ 969 h 1573"/>
                <a:gd name="T78" fmla="*/ 0 w 1601"/>
                <a:gd name="T79" fmla="*/ 846 h 1573"/>
                <a:gd name="T80" fmla="*/ 6 w 1601"/>
                <a:gd name="T81" fmla="*/ 717 h 15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01" h="1573">
                  <a:moveTo>
                    <a:pt x="6" y="717"/>
                  </a:moveTo>
                  <a:lnTo>
                    <a:pt x="33" y="591"/>
                  </a:lnTo>
                  <a:lnTo>
                    <a:pt x="79" y="472"/>
                  </a:lnTo>
                  <a:lnTo>
                    <a:pt x="142" y="364"/>
                  </a:lnTo>
                  <a:lnTo>
                    <a:pt x="220" y="267"/>
                  </a:lnTo>
                  <a:lnTo>
                    <a:pt x="311" y="182"/>
                  </a:lnTo>
                  <a:lnTo>
                    <a:pt x="414" y="112"/>
                  </a:lnTo>
                  <a:lnTo>
                    <a:pt x="527" y="56"/>
                  </a:lnTo>
                  <a:lnTo>
                    <a:pt x="647" y="19"/>
                  </a:lnTo>
                  <a:lnTo>
                    <a:pt x="773" y="0"/>
                  </a:lnTo>
                  <a:lnTo>
                    <a:pt x="903" y="0"/>
                  </a:lnTo>
                  <a:lnTo>
                    <a:pt x="1031" y="21"/>
                  </a:lnTo>
                  <a:lnTo>
                    <a:pt x="1149" y="62"/>
                  </a:lnTo>
                  <a:lnTo>
                    <a:pt x="1256" y="119"/>
                  </a:lnTo>
                  <a:lnTo>
                    <a:pt x="1352" y="192"/>
                  </a:lnTo>
                  <a:lnTo>
                    <a:pt x="1434" y="278"/>
                  </a:lnTo>
                  <a:lnTo>
                    <a:pt x="1501" y="376"/>
                  </a:lnTo>
                  <a:lnTo>
                    <a:pt x="1552" y="485"/>
                  </a:lnTo>
                  <a:lnTo>
                    <a:pt x="1586" y="601"/>
                  </a:lnTo>
                  <a:lnTo>
                    <a:pt x="1600" y="725"/>
                  </a:lnTo>
                  <a:lnTo>
                    <a:pt x="1593" y="854"/>
                  </a:lnTo>
                  <a:lnTo>
                    <a:pt x="1566" y="980"/>
                  </a:lnTo>
                  <a:lnTo>
                    <a:pt x="1520" y="1098"/>
                  </a:lnTo>
                  <a:lnTo>
                    <a:pt x="1457" y="1207"/>
                  </a:lnTo>
                  <a:lnTo>
                    <a:pt x="1379" y="1304"/>
                  </a:lnTo>
                  <a:lnTo>
                    <a:pt x="1288" y="1388"/>
                  </a:lnTo>
                  <a:lnTo>
                    <a:pt x="1185" y="1459"/>
                  </a:lnTo>
                  <a:lnTo>
                    <a:pt x="1072" y="1514"/>
                  </a:lnTo>
                  <a:lnTo>
                    <a:pt x="953" y="1552"/>
                  </a:lnTo>
                  <a:lnTo>
                    <a:pt x="826" y="1572"/>
                  </a:lnTo>
                  <a:lnTo>
                    <a:pt x="696" y="1570"/>
                  </a:lnTo>
                  <a:lnTo>
                    <a:pt x="568" y="1549"/>
                  </a:lnTo>
                  <a:lnTo>
                    <a:pt x="450" y="1509"/>
                  </a:lnTo>
                  <a:lnTo>
                    <a:pt x="343" y="1452"/>
                  </a:lnTo>
                  <a:lnTo>
                    <a:pt x="247" y="1378"/>
                  </a:lnTo>
                  <a:lnTo>
                    <a:pt x="165" y="1293"/>
                  </a:lnTo>
                  <a:lnTo>
                    <a:pt x="98" y="1195"/>
                  </a:lnTo>
                  <a:lnTo>
                    <a:pt x="47" y="1086"/>
                  </a:lnTo>
                  <a:lnTo>
                    <a:pt x="13" y="969"/>
                  </a:lnTo>
                  <a:lnTo>
                    <a:pt x="0" y="846"/>
                  </a:lnTo>
                  <a:lnTo>
                    <a:pt x="6" y="71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1" name="Freeform 6"/>
            <p:cNvSpPr>
              <a:spLocks/>
            </p:cNvSpPr>
            <p:nvPr/>
          </p:nvSpPr>
          <p:spPr bwMode="gray">
            <a:xfrm>
              <a:off x="3822" y="1977"/>
              <a:ext cx="1601" cy="1573"/>
            </a:xfrm>
            <a:custGeom>
              <a:avLst/>
              <a:gdLst>
                <a:gd name="T0" fmla="*/ 6 w 1601"/>
                <a:gd name="T1" fmla="*/ 717 h 1573"/>
                <a:gd name="T2" fmla="*/ 33 w 1601"/>
                <a:gd name="T3" fmla="*/ 591 h 1573"/>
                <a:gd name="T4" fmla="*/ 79 w 1601"/>
                <a:gd name="T5" fmla="*/ 472 h 1573"/>
                <a:gd name="T6" fmla="*/ 142 w 1601"/>
                <a:gd name="T7" fmla="*/ 364 h 1573"/>
                <a:gd name="T8" fmla="*/ 220 w 1601"/>
                <a:gd name="T9" fmla="*/ 267 h 1573"/>
                <a:gd name="T10" fmla="*/ 311 w 1601"/>
                <a:gd name="T11" fmla="*/ 182 h 1573"/>
                <a:gd name="T12" fmla="*/ 414 w 1601"/>
                <a:gd name="T13" fmla="*/ 112 h 1573"/>
                <a:gd name="T14" fmla="*/ 527 w 1601"/>
                <a:gd name="T15" fmla="*/ 56 h 1573"/>
                <a:gd name="T16" fmla="*/ 647 w 1601"/>
                <a:gd name="T17" fmla="*/ 19 h 1573"/>
                <a:gd name="T18" fmla="*/ 773 w 1601"/>
                <a:gd name="T19" fmla="*/ 0 h 1573"/>
                <a:gd name="T20" fmla="*/ 903 w 1601"/>
                <a:gd name="T21" fmla="*/ 0 h 1573"/>
                <a:gd name="T22" fmla="*/ 1031 w 1601"/>
                <a:gd name="T23" fmla="*/ 21 h 1573"/>
                <a:gd name="T24" fmla="*/ 1149 w 1601"/>
                <a:gd name="T25" fmla="*/ 62 h 1573"/>
                <a:gd name="T26" fmla="*/ 1256 w 1601"/>
                <a:gd name="T27" fmla="*/ 119 h 1573"/>
                <a:gd name="T28" fmla="*/ 1352 w 1601"/>
                <a:gd name="T29" fmla="*/ 192 h 1573"/>
                <a:gd name="T30" fmla="*/ 1434 w 1601"/>
                <a:gd name="T31" fmla="*/ 278 h 1573"/>
                <a:gd name="T32" fmla="*/ 1501 w 1601"/>
                <a:gd name="T33" fmla="*/ 376 h 1573"/>
                <a:gd name="T34" fmla="*/ 1552 w 1601"/>
                <a:gd name="T35" fmla="*/ 485 h 1573"/>
                <a:gd name="T36" fmla="*/ 1586 w 1601"/>
                <a:gd name="T37" fmla="*/ 601 h 1573"/>
                <a:gd name="T38" fmla="*/ 1600 w 1601"/>
                <a:gd name="T39" fmla="*/ 725 h 1573"/>
                <a:gd name="T40" fmla="*/ 1593 w 1601"/>
                <a:gd name="T41" fmla="*/ 854 h 1573"/>
                <a:gd name="T42" fmla="*/ 1566 w 1601"/>
                <a:gd name="T43" fmla="*/ 980 h 1573"/>
                <a:gd name="T44" fmla="*/ 1520 w 1601"/>
                <a:gd name="T45" fmla="*/ 1098 h 1573"/>
                <a:gd name="T46" fmla="*/ 1457 w 1601"/>
                <a:gd name="T47" fmla="*/ 1207 h 1573"/>
                <a:gd name="T48" fmla="*/ 1379 w 1601"/>
                <a:gd name="T49" fmla="*/ 1304 h 1573"/>
                <a:gd name="T50" fmla="*/ 1288 w 1601"/>
                <a:gd name="T51" fmla="*/ 1388 h 1573"/>
                <a:gd name="T52" fmla="*/ 1185 w 1601"/>
                <a:gd name="T53" fmla="*/ 1459 h 1573"/>
                <a:gd name="T54" fmla="*/ 1072 w 1601"/>
                <a:gd name="T55" fmla="*/ 1514 h 1573"/>
                <a:gd name="T56" fmla="*/ 953 w 1601"/>
                <a:gd name="T57" fmla="*/ 1552 h 1573"/>
                <a:gd name="T58" fmla="*/ 826 w 1601"/>
                <a:gd name="T59" fmla="*/ 1572 h 1573"/>
                <a:gd name="T60" fmla="*/ 696 w 1601"/>
                <a:gd name="T61" fmla="*/ 1570 h 1573"/>
                <a:gd name="T62" fmla="*/ 568 w 1601"/>
                <a:gd name="T63" fmla="*/ 1549 h 1573"/>
                <a:gd name="T64" fmla="*/ 450 w 1601"/>
                <a:gd name="T65" fmla="*/ 1509 h 1573"/>
                <a:gd name="T66" fmla="*/ 343 w 1601"/>
                <a:gd name="T67" fmla="*/ 1452 h 1573"/>
                <a:gd name="T68" fmla="*/ 247 w 1601"/>
                <a:gd name="T69" fmla="*/ 1378 h 1573"/>
                <a:gd name="T70" fmla="*/ 165 w 1601"/>
                <a:gd name="T71" fmla="*/ 1293 h 1573"/>
                <a:gd name="T72" fmla="*/ 98 w 1601"/>
                <a:gd name="T73" fmla="*/ 1195 h 1573"/>
                <a:gd name="T74" fmla="*/ 47 w 1601"/>
                <a:gd name="T75" fmla="*/ 1086 h 1573"/>
                <a:gd name="T76" fmla="*/ 13 w 1601"/>
                <a:gd name="T77" fmla="*/ 969 h 1573"/>
                <a:gd name="T78" fmla="*/ 0 w 1601"/>
                <a:gd name="T79" fmla="*/ 846 h 1573"/>
                <a:gd name="T80" fmla="*/ 6 w 1601"/>
                <a:gd name="T81" fmla="*/ 717 h 15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01" h="1573">
                  <a:moveTo>
                    <a:pt x="6" y="717"/>
                  </a:moveTo>
                  <a:lnTo>
                    <a:pt x="33" y="591"/>
                  </a:lnTo>
                  <a:lnTo>
                    <a:pt x="79" y="472"/>
                  </a:lnTo>
                  <a:lnTo>
                    <a:pt x="142" y="364"/>
                  </a:lnTo>
                  <a:lnTo>
                    <a:pt x="220" y="267"/>
                  </a:lnTo>
                  <a:lnTo>
                    <a:pt x="311" y="182"/>
                  </a:lnTo>
                  <a:lnTo>
                    <a:pt x="414" y="112"/>
                  </a:lnTo>
                  <a:lnTo>
                    <a:pt x="527" y="56"/>
                  </a:lnTo>
                  <a:lnTo>
                    <a:pt x="647" y="19"/>
                  </a:lnTo>
                  <a:lnTo>
                    <a:pt x="773" y="0"/>
                  </a:lnTo>
                  <a:lnTo>
                    <a:pt x="903" y="0"/>
                  </a:lnTo>
                  <a:lnTo>
                    <a:pt x="1031" y="21"/>
                  </a:lnTo>
                  <a:lnTo>
                    <a:pt x="1149" y="62"/>
                  </a:lnTo>
                  <a:lnTo>
                    <a:pt x="1256" y="119"/>
                  </a:lnTo>
                  <a:lnTo>
                    <a:pt x="1352" y="192"/>
                  </a:lnTo>
                  <a:lnTo>
                    <a:pt x="1434" y="278"/>
                  </a:lnTo>
                  <a:lnTo>
                    <a:pt x="1501" y="376"/>
                  </a:lnTo>
                  <a:lnTo>
                    <a:pt x="1552" y="485"/>
                  </a:lnTo>
                  <a:lnTo>
                    <a:pt x="1586" y="601"/>
                  </a:lnTo>
                  <a:lnTo>
                    <a:pt x="1600" y="725"/>
                  </a:lnTo>
                  <a:lnTo>
                    <a:pt x="1593" y="854"/>
                  </a:lnTo>
                  <a:lnTo>
                    <a:pt x="1566" y="980"/>
                  </a:lnTo>
                  <a:lnTo>
                    <a:pt x="1520" y="1098"/>
                  </a:lnTo>
                  <a:lnTo>
                    <a:pt x="1457" y="1207"/>
                  </a:lnTo>
                  <a:lnTo>
                    <a:pt x="1379" y="1304"/>
                  </a:lnTo>
                  <a:lnTo>
                    <a:pt x="1288" y="1388"/>
                  </a:lnTo>
                  <a:lnTo>
                    <a:pt x="1185" y="1459"/>
                  </a:lnTo>
                  <a:lnTo>
                    <a:pt x="1072" y="1514"/>
                  </a:lnTo>
                  <a:lnTo>
                    <a:pt x="953" y="1552"/>
                  </a:lnTo>
                  <a:lnTo>
                    <a:pt x="826" y="1572"/>
                  </a:lnTo>
                  <a:lnTo>
                    <a:pt x="696" y="1570"/>
                  </a:lnTo>
                  <a:lnTo>
                    <a:pt x="568" y="1549"/>
                  </a:lnTo>
                  <a:lnTo>
                    <a:pt x="450" y="1509"/>
                  </a:lnTo>
                  <a:lnTo>
                    <a:pt x="343" y="1452"/>
                  </a:lnTo>
                  <a:lnTo>
                    <a:pt x="247" y="1378"/>
                  </a:lnTo>
                  <a:lnTo>
                    <a:pt x="165" y="1293"/>
                  </a:lnTo>
                  <a:lnTo>
                    <a:pt x="98" y="1195"/>
                  </a:lnTo>
                  <a:lnTo>
                    <a:pt x="47" y="1086"/>
                  </a:lnTo>
                  <a:lnTo>
                    <a:pt x="13" y="969"/>
                  </a:lnTo>
                  <a:lnTo>
                    <a:pt x="0" y="846"/>
                  </a:lnTo>
                  <a:lnTo>
                    <a:pt x="6" y="717"/>
                  </a:lnTo>
                </a:path>
              </a:pathLst>
            </a:custGeom>
            <a:noFill/>
            <a:ln w="254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2" name="Freeform 7"/>
            <p:cNvSpPr>
              <a:spLocks/>
            </p:cNvSpPr>
            <p:nvPr/>
          </p:nvSpPr>
          <p:spPr bwMode="gray">
            <a:xfrm>
              <a:off x="3829" y="1978"/>
              <a:ext cx="1564" cy="1539"/>
            </a:xfrm>
            <a:custGeom>
              <a:avLst/>
              <a:gdLst>
                <a:gd name="T0" fmla="*/ 6 w 1564"/>
                <a:gd name="T1" fmla="*/ 702 h 1539"/>
                <a:gd name="T2" fmla="*/ 32 w 1564"/>
                <a:gd name="T3" fmla="*/ 579 h 1539"/>
                <a:gd name="T4" fmla="*/ 77 w 1564"/>
                <a:gd name="T5" fmla="*/ 463 h 1539"/>
                <a:gd name="T6" fmla="*/ 139 w 1564"/>
                <a:gd name="T7" fmla="*/ 356 h 1539"/>
                <a:gd name="T8" fmla="*/ 216 w 1564"/>
                <a:gd name="T9" fmla="*/ 262 h 1539"/>
                <a:gd name="T10" fmla="*/ 305 w 1564"/>
                <a:gd name="T11" fmla="*/ 179 h 1539"/>
                <a:gd name="T12" fmla="*/ 405 w 1564"/>
                <a:gd name="T13" fmla="*/ 110 h 1539"/>
                <a:gd name="T14" fmla="*/ 515 w 1564"/>
                <a:gd name="T15" fmla="*/ 56 h 1539"/>
                <a:gd name="T16" fmla="*/ 632 w 1564"/>
                <a:gd name="T17" fmla="*/ 19 h 1539"/>
                <a:gd name="T18" fmla="*/ 755 w 1564"/>
                <a:gd name="T19" fmla="*/ 0 h 1539"/>
                <a:gd name="T20" fmla="*/ 882 w 1564"/>
                <a:gd name="T21" fmla="*/ 0 h 1539"/>
                <a:gd name="T22" fmla="*/ 1007 w 1564"/>
                <a:gd name="T23" fmla="*/ 21 h 1539"/>
                <a:gd name="T24" fmla="*/ 1122 w 1564"/>
                <a:gd name="T25" fmla="*/ 61 h 1539"/>
                <a:gd name="T26" fmla="*/ 1227 w 1564"/>
                <a:gd name="T27" fmla="*/ 117 h 1539"/>
                <a:gd name="T28" fmla="*/ 1321 w 1564"/>
                <a:gd name="T29" fmla="*/ 188 h 1539"/>
                <a:gd name="T30" fmla="*/ 1401 w 1564"/>
                <a:gd name="T31" fmla="*/ 272 h 1539"/>
                <a:gd name="T32" fmla="*/ 1467 w 1564"/>
                <a:gd name="T33" fmla="*/ 369 h 1539"/>
                <a:gd name="T34" fmla="*/ 1517 w 1564"/>
                <a:gd name="T35" fmla="*/ 475 h 1539"/>
                <a:gd name="T36" fmla="*/ 1549 w 1564"/>
                <a:gd name="T37" fmla="*/ 589 h 1539"/>
                <a:gd name="T38" fmla="*/ 1563 w 1564"/>
                <a:gd name="T39" fmla="*/ 709 h 1539"/>
                <a:gd name="T40" fmla="*/ 1557 w 1564"/>
                <a:gd name="T41" fmla="*/ 835 h 1539"/>
                <a:gd name="T42" fmla="*/ 1530 w 1564"/>
                <a:gd name="T43" fmla="*/ 959 h 1539"/>
                <a:gd name="T44" fmla="*/ 1485 w 1564"/>
                <a:gd name="T45" fmla="*/ 1074 h 1539"/>
                <a:gd name="T46" fmla="*/ 1424 w 1564"/>
                <a:gd name="T47" fmla="*/ 1181 h 1539"/>
                <a:gd name="T48" fmla="*/ 1347 w 1564"/>
                <a:gd name="T49" fmla="*/ 1275 h 1539"/>
                <a:gd name="T50" fmla="*/ 1258 w 1564"/>
                <a:gd name="T51" fmla="*/ 1359 h 1539"/>
                <a:gd name="T52" fmla="*/ 1157 w 1564"/>
                <a:gd name="T53" fmla="*/ 1428 h 1539"/>
                <a:gd name="T54" fmla="*/ 1047 w 1564"/>
                <a:gd name="T55" fmla="*/ 1482 h 1539"/>
                <a:gd name="T56" fmla="*/ 931 w 1564"/>
                <a:gd name="T57" fmla="*/ 1518 h 1539"/>
                <a:gd name="T58" fmla="*/ 807 w 1564"/>
                <a:gd name="T59" fmla="*/ 1538 h 1539"/>
                <a:gd name="T60" fmla="*/ 680 w 1564"/>
                <a:gd name="T61" fmla="*/ 1537 h 1539"/>
                <a:gd name="T62" fmla="*/ 555 w 1564"/>
                <a:gd name="T63" fmla="*/ 1516 h 1539"/>
                <a:gd name="T64" fmla="*/ 440 w 1564"/>
                <a:gd name="T65" fmla="*/ 1477 h 1539"/>
                <a:gd name="T66" fmla="*/ 335 w 1564"/>
                <a:gd name="T67" fmla="*/ 1420 h 1539"/>
                <a:gd name="T68" fmla="*/ 241 w 1564"/>
                <a:gd name="T69" fmla="*/ 1349 h 1539"/>
                <a:gd name="T70" fmla="*/ 161 w 1564"/>
                <a:gd name="T71" fmla="*/ 1265 h 1539"/>
                <a:gd name="T72" fmla="*/ 96 w 1564"/>
                <a:gd name="T73" fmla="*/ 1169 h 1539"/>
                <a:gd name="T74" fmla="*/ 46 w 1564"/>
                <a:gd name="T75" fmla="*/ 1062 h 1539"/>
                <a:gd name="T76" fmla="*/ 13 w 1564"/>
                <a:gd name="T77" fmla="*/ 948 h 1539"/>
                <a:gd name="T78" fmla="*/ 0 w 1564"/>
                <a:gd name="T79" fmla="*/ 828 h 1539"/>
                <a:gd name="T80" fmla="*/ 6 w 1564"/>
                <a:gd name="T81" fmla="*/ 702 h 15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64" h="1539">
                  <a:moveTo>
                    <a:pt x="6" y="702"/>
                  </a:moveTo>
                  <a:lnTo>
                    <a:pt x="32" y="579"/>
                  </a:lnTo>
                  <a:lnTo>
                    <a:pt x="77" y="463"/>
                  </a:lnTo>
                  <a:lnTo>
                    <a:pt x="139" y="356"/>
                  </a:lnTo>
                  <a:lnTo>
                    <a:pt x="216" y="262"/>
                  </a:lnTo>
                  <a:lnTo>
                    <a:pt x="305" y="179"/>
                  </a:lnTo>
                  <a:lnTo>
                    <a:pt x="405" y="110"/>
                  </a:lnTo>
                  <a:lnTo>
                    <a:pt x="515" y="56"/>
                  </a:lnTo>
                  <a:lnTo>
                    <a:pt x="632" y="19"/>
                  </a:lnTo>
                  <a:lnTo>
                    <a:pt x="755" y="0"/>
                  </a:lnTo>
                  <a:lnTo>
                    <a:pt x="882" y="0"/>
                  </a:lnTo>
                  <a:lnTo>
                    <a:pt x="1007" y="21"/>
                  </a:lnTo>
                  <a:lnTo>
                    <a:pt x="1122" y="61"/>
                  </a:lnTo>
                  <a:lnTo>
                    <a:pt x="1227" y="117"/>
                  </a:lnTo>
                  <a:lnTo>
                    <a:pt x="1321" y="188"/>
                  </a:lnTo>
                  <a:lnTo>
                    <a:pt x="1401" y="272"/>
                  </a:lnTo>
                  <a:lnTo>
                    <a:pt x="1467" y="369"/>
                  </a:lnTo>
                  <a:lnTo>
                    <a:pt x="1517" y="475"/>
                  </a:lnTo>
                  <a:lnTo>
                    <a:pt x="1549" y="589"/>
                  </a:lnTo>
                  <a:lnTo>
                    <a:pt x="1563" y="709"/>
                  </a:lnTo>
                  <a:lnTo>
                    <a:pt x="1557" y="835"/>
                  </a:lnTo>
                  <a:lnTo>
                    <a:pt x="1530" y="959"/>
                  </a:lnTo>
                  <a:lnTo>
                    <a:pt x="1485" y="1074"/>
                  </a:lnTo>
                  <a:lnTo>
                    <a:pt x="1424" y="1181"/>
                  </a:lnTo>
                  <a:lnTo>
                    <a:pt x="1347" y="1275"/>
                  </a:lnTo>
                  <a:lnTo>
                    <a:pt x="1258" y="1359"/>
                  </a:lnTo>
                  <a:lnTo>
                    <a:pt x="1157" y="1428"/>
                  </a:lnTo>
                  <a:lnTo>
                    <a:pt x="1047" y="1482"/>
                  </a:lnTo>
                  <a:lnTo>
                    <a:pt x="931" y="1518"/>
                  </a:lnTo>
                  <a:lnTo>
                    <a:pt x="807" y="1538"/>
                  </a:lnTo>
                  <a:lnTo>
                    <a:pt x="680" y="1537"/>
                  </a:lnTo>
                  <a:lnTo>
                    <a:pt x="555" y="1516"/>
                  </a:lnTo>
                  <a:lnTo>
                    <a:pt x="440" y="1477"/>
                  </a:lnTo>
                  <a:lnTo>
                    <a:pt x="335" y="1420"/>
                  </a:lnTo>
                  <a:lnTo>
                    <a:pt x="241" y="1349"/>
                  </a:lnTo>
                  <a:lnTo>
                    <a:pt x="161" y="1265"/>
                  </a:lnTo>
                  <a:lnTo>
                    <a:pt x="96" y="1169"/>
                  </a:lnTo>
                  <a:lnTo>
                    <a:pt x="46" y="1062"/>
                  </a:lnTo>
                  <a:lnTo>
                    <a:pt x="13" y="948"/>
                  </a:lnTo>
                  <a:lnTo>
                    <a:pt x="0" y="828"/>
                  </a:lnTo>
                  <a:lnTo>
                    <a:pt x="6" y="702"/>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3" name="Freeform 8"/>
            <p:cNvSpPr>
              <a:spLocks/>
            </p:cNvSpPr>
            <p:nvPr/>
          </p:nvSpPr>
          <p:spPr bwMode="gray">
            <a:xfrm>
              <a:off x="3829" y="1978"/>
              <a:ext cx="1564" cy="1539"/>
            </a:xfrm>
            <a:custGeom>
              <a:avLst/>
              <a:gdLst>
                <a:gd name="T0" fmla="*/ 6 w 1564"/>
                <a:gd name="T1" fmla="*/ 702 h 1539"/>
                <a:gd name="T2" fmla="*/ 32 w 1564"/>
                <a:gd name="T3" fmla="*/ 579 h 1539"/>
                <a:gd name="T4" fmla="*/ 77 w 1564"/>
                <a:gd name="T5" fmla="*/ 463 h 1539"/>
                <a:gd name="T6" fmla="*/ 139 w 1564"/>
                <a:gd name="T7" fmla="*/ 356 h 1539"/>
                <a:gd name="T8" fmla="*/ 216 w 1564"/>
                <a:gd name="T9" fmla="*/ 262 h 1539"/>
                <a:gd name="T10" fmla="*/ 305 w 1564"/>
                <a:gd name="T11" fmla="*/ 179 h 1539"/>
                <a:gd name="T12" fmla="*/ 405 w 1564"/>
                <a:gd name="T13" fmla="*/ 110 h 1539"/>
                <a:gd name="T14" fmla="*/ 515 w 1564"/>
                <a:gd name="T15" fmla="*/ 56 h 1539"/>
                <a:gd name="T16" fmla="*/ 632 w 1564"/>
                <a:gd name="T17" fmla="*/ 19 h 1539"/>
                <a:gd name="T18" fmla="*/ 755 w 1564"/>
                <a:gd name="T19" fmla="*/ 0 h 1539"/>
                <a:gd name="T20" fmla="*/ 882 w 1564"/>
                <a:gd name="T21" fmla="*/ 0 h 1539"/>
                <a:gd name="T22" fmla="*/ 1007 w 1564"/>
                <a:gd name="T23" fmla="*/ 21 h 1539"/>
                <a:gd name="T24" fmla="*/ 1122 w 1564"/>
                <a:gd name="T25" fmla="*/ 61 h 1539"/>
                <a:gd name="T26" fmla="*/ 1227 w 1564"/>
                <a:gd name="T27" fmla="*/ 117 h 1539"/>
                <a:gd name="T28" fmla="*/ 1321 w 1564"/>
                <a:gd name="T29" fmla="*/ 188 h 1539"/>
                <a:gd name="T30" fmla="*/ 1401 w 1564"/>
                <a:gd name="T31" fmla="*/ 272 h 1539"/>
                <a:gd name="T32" fmla="*/ 1467 w 1564"/>
                <a:gd name="T33" fmla="*/ 369 h 1539"/>
                <a:gd name="T34" fmla="*/ 1517 w 1564"/>
                <a:gd name="T35" fmla="*/ 475 h 1539"/>
                <a:gd name="T36" fmla="*/ 1549 w 1564"/>
                <a:gd name="T37" fmla="*/ 589 h 1539"/>
                <a:gd name="T38" fmla="*/ 1563 w 1564"/>
                <a:gd name="T39" fmla="*/ 709 h 1539"/>
                <a:gd name="T40" fmla="*/ 1557 w 1564"/>
                <a:gd name="T41" fmla="*/ 835 h 1539"/>
                <a:gd name="T42" fmla="*/ 1530 w 1564"/>
                <a:gd name="T43" fmla="*/ 959 h 1539"/>
                <a:gd name="T44" fmla="*/ 1485 w 1564"/>
                <a:gd name="T45" fmla="*/ 1074 h 1539"/>
                <a:gd name="T46" fmla="*/ 1424 w 1564"/>
                <a:gd name="T47" fmla="*/ 1181 h 1539"/>
                <a:gd name="T48" fmla="*/ 1347 w 1564"/>
                <a:gd name="T49" fmla="*/ 1275 h 1539"/>
                <a:gd name="T50" fmla="*/ 1258 w 1564"/>
                <a:gd name="T51" fmla="*/ 1359 h 1539"/>
                <a:gd name="T52" fmla="*/ 1157 w 1564"/>
                <a:gd name="T53" fmla="*/ 1428 h 1539"/>
                <a:gd name="T54" fmla="*/ 1047 w 1564"/>
                <a:gd name="T55" fmla="*/ 1482 h 1539"/>
                <a:gd name="T56" fmla="*/ 931 w 1564"/>
                <a:gd name="T57" fmla="*/ 1518 h 1539"/>
                <a:gd name="T58" fmla="*/ 807 w 1564"/>
                <a:gd name="T59" fmla="*/ 1538 h 1539"/>
                <a:gd name="T60" fmla="*/ 680 w 1564"/>
                <a:gd name="T61" fmla="*/ 1537 h 1539"/>
                <a:gd name="T62" fmla="*/ 555 w 1564"/>
                <a:gd name="T63" fmla="*/ 1516 h 1539"/>
                <a:gd name="T64" fmla="*/ 440 w 1564"/>
                <a:gd name="T65" fmla="*/ 1477 h 1539"/>
                <a:gd name="T66" fmla="*/ 335 w 1564"/>
                <a:gd name="T67" fmla="*/ 1420 h 1539"/>
                <a:gd name="T68" fmla="*/ 241 w 1564"/>
                <a:gd name="T69" fmla="*/ 1349 h 1539"/>
                <a:gd name="T70" fmla="*/ 161 w 1564"/>
                <a:gd name="T71" fmla="*/ 1265 h 1539"/>
                <a:gd name="T72" fmla="*/ 96 w 1564"/>
                <a:gd name="T73" fmla="*/ 1169 h 1539"/>
                <a:gd name="T74" fmla="*/ 46 w 1564"/>
                <a:gd name="T75" fmla="*/ 1062 h 1539"/>
                <a:gd name="T76" fmla="*/ 13 w 1564"/>
                <a:gd name="T77" fmla="*/ 948 h 1539"/>
                <a:gd name="T78" fmla="*/ 0 w 1564"/>
                <a:gd name="T79" fmla="*/ 828 h 1539"/>
                <a:gd name="T80" fmla="*/ 6 w 1564"/>
                <a:gd name="T81" fmla="*/ 702 h 15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64" h="1539">
                  <a:moveTo>
                    <a:pt x="6" y="702"/>
                  </a:moveTo>
                  <a:lnTo>
                    <a:pt x="32" y="579"/>
                  </a:lnTo>
                  <a:lnTo>
                    <a:pt x="77" y="463"/>
                  </a:lnTo>
                  <a:lnTo>
                    <a:pt x="139" y="356"/>
                  </a:lnTo>
                  <a:lnTo>
                    <a:pt x="216" y="262"/>
                  </a:lnTo>
                  <a:lnTo>
                    <a:pt x="305" y="179"/>
                  </a:lnTo>
                  <a:lnTo>
                    <a:pt x="405" y="110"/>
                  </a:lnTo>
                  <a:lnTo>
                    <a:pt x="515" y="56"/>
                  </a:lnTo>
                  <a:lnTo>
                    <a:pt x="632" y="19"/>
                  </a:lnTo>
                  <a:lnTo>
                    <a:pt x="755" y="0"/>
                  </a:lnTo>
                  <a:lnTo>
                    <a:pt x="882" y="0"/>
                  </a:lnTo>
                  <a:lnTo>
                    <a:pt x="1007" y="21"/>
                  </a:lnTo>
                  <a:lnTo>
                    <a:pt x="1122" y="61"/>
                  </a:lnTo>
                  <a:lnTo>
                    <a:pt x="1227" y="117"/>
                  </a:lnTo>
                  <a:lnTo>
                    <a:pt x="1321" y="188"/>
                  </a:lnTo>
                  <a:lnTo>
                    <a:pt x="1401" y="272"/>
                  </a:lnTo>
                  <a:lnTo>
                    <a:pt x="1467" y="369"/>
                  </a:lnTo>
                  <a:lnTo>
                    <a:pt x="1517" y="475"/>
                  </a:lnTo>
                  <a:lnTo>
                    <a:pt x="1549" y="589"/>
                  </a:lnTo>
                  <a:lnTo>
                    <a:pt x="1563" y="709"/>
                  </a:lnTo>
                  <a:lnTo>
                    <a:pt x="1557" y="835"/>
                  </a:lnTo>
                  <a:lnTo>
                    <a:pt x="1530" y="959"/>
                  </a:lnTo>
                  <a:lnTo>
                    <a:pt x="1485" y="1074"/>
                  </a:lnTo>
                  <a:lnTo>
                    <a:pt x="1424" y="1181"/>
                  </a:lnTo>
                  <a:lnTo>
                    <a:pt x="1347" y="1275"/>
                  </a:lnTo>
                  <a:lnTo>
                    <a:pt x="1258" y="1359"/>
                  </a:lnTo>
                  <a:lnTo>
                    <a:pt x="1157" y="1428"/>
                  </a:lnTo>
                  <a:lnTo>
                    <a:pt x="1047" y="1482"/>
                  </a:lnTo>
                  <a:lnTo>
                    <a:pt x="931" y="1518"/>
                  </a:lnTo>
                  <a:lnTo>
                    <a:pt x="807" y="1538"/>
                  </a:lnTo>
                  <a:lnTo>
                    <a:pt x="680" y="1537"/>
                  </a:lnTo>
                  <a:lnTo>
                    <a:pt x="555" y="1516"/>
                  </a:lnTo>
                  <a:lnTo>
                    <a:pt x="440" y="1477"/>
                  </a:lnTo>
                  <a:lnTo>
                    <a:pt x="335" y="1420"/>
                  </a:lnTo>
                  <a:lnTo>
                    <a:pt x="241" y="1349"/>
                  </a:lnTo>
                  <a:lnTo>
                    <a:pt x="161" y="1265"/>
                  </a:lnTo>
                  <a:lnTo>
                    <a:pt x="96" y="1169"/>
                  </a:lnTo>
                  <a:lnTo>
                    <a:pt x="46" y="1062"/>
                  </a:lnTo>
                  <a:lnTo>
                    <a:pt x="13" y="948"/>
                  </a:lnTo>
                  <a:lnTo>
                    <a:pt x="0" y="828"/>
                  </a:lnTo>
                  <a:lnTo>
                    <a:pt x="6" y="702"/>
                  </a:lnTo>
                </a:path>
              </a:pathLst>
            </a:custGeom>
            <a:noFill/>
            <a:ln w="254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4" name="Freeform 9"/>
            <p:cNvSpPr>
              <a:spLocks/>
            </p:cNvSpPr>
            <p:nvPr/>
          </p:nvSpPr>
          <p:spPr bwMode="gray">
            <a:xfrm>
              <a:off x="3937" y="2085"/>
              <a:ext cx="1348" cy="1325"/>
            </a:xfrm>
            <a:custGeom>
              <a:avLst/>
              <a:gdLst>
                <a:gd name="T0" fmla="*/ 5 w 1348"/>
                <a:gd name="T1" fmla="*/ 604 h 1325"/>
                <a:gd name="T2" fmla="*/ 28 w 1348"/>
                <a:gd name="T3" fmla="*/ 498 h 1325"/>
                <a:gd name="T4" fmla="*/ 66 w 1348"/>
                <a:gd name="T5" fmla="*/ 397 h 1325"/>
                <a:gd name="T6" fmla="*/ 120 w 1348"/>
                <a:gd name="T7" fmla="*/ 306 h 1325"/>
                <a:gd name="T8" fmla="*/ 186 w 1348"/>
                <a:gd name="T9" fmla="*/ 225 h 1325"/>
                <a:gd name="T10" fmla="*/ 262 w 1348"/>
                <a:gd name="T11" fmla="*/ 153 h 1325"/>
                <a:gd name="T12" fmla="*/ 349 w 1348"/>
                <a:gd name="T13" fmla="*/ 94 h 1325"/>
                <a:gd name="T14" fmla="*/ 444 w 1348"/>
                <a:gd name="T15" fmla="*/ 47 h 1325"/>
                <a:gd name="T16" fmla="*/ 544 w 1348"/>
                <a:gd name="T17" fmla="*/ 16 h 1325"/>
                <a:gd name="T18" fmla="*/ 651 w 1348"/>
                <a:gd name="T19" fmla="*/ 0 h 1325"/>
                <a:gd name="T20" fmla="*/ 760 w 1348"/>
                <a:gd name="T21" fmla="*/ 0 h 1325"/>
                <a:gd name="T22" fmla="*/ 868 w 1348"/>
                <a:gd name="T23" fmla="*/ 17 h 1325"/>
                <a:gd name="T24" fmla="*/ 967 w 1348"/>
                <a:gd name="T25" fmla="*/ 52 h 1325"/>
                <a:gd name="T26" fmla="*/ 1057 w 1348"/>
                <a:gd name="T27" fmla="*/ 100 h 1325"/>
                <a:gd name="T28" fmla="*/ 1138 w 1348"/>
                <a:gd name="T29" fmla="*/ 161 h 1325"/>
                <a:gd name="T30" fmla="*/ 1207 w 1348"/>
                <a:gd name="T31" fmla="*/ 234 h 1325"/>
                <a:gd name="T32" fmla="*/ 1263 w 1348"/>
                <a:gd name="T33" fmla="*/ 316 h 1325"/>
                <a:gd name="T34" fmla="*/ 1306 w 1348"/>
                <a:gd name="T35" fmla="*/ 408 h 1325"/>
                <a:gd name="T36" fmla="*/ 1335 w 1348"/>
                <a:gd name="T37" fmla="*/ 507 h 1325"/>
                <a:gd name="T38" fmla="*/ 1347 w 1348"/>
                <a:gd name="T39" fmla="*/ 611 h 1325"/>
                <a:gd name="T40" fmla="*/ 1341 w 1348"/>
                <a:gd name="T41" fmla="*/ 719 h 1325"/>
                <a:gd name="T42" fmla="*/ 1318 w 1348"/>
                <a:gd name="T43" fmla="*/ 825 h 1325"/>
                <a:gd name="T44" fmla="*/ 1279 w 1348"/>
                <a:gd name="T45" fmla="*/ 924 h 1325"/>
                <a:gd name="T46" fmla="*/ 1226 w 1348"/>
                <a:gd name="T47" fmla="*/ 1016 h 1325"/>
                <a:gd name="T48" fmla="*/ 1161 w 1348"/>
                <a:gd name="T49" fmla="*/ 1098 h 1325"/>
                <a:gd name="T50" fmla="*/ 1084 w 1348"/>
                <a:gd name="T51" fmla="*/ 1169 h 1325"/>
                <a:gd name="T52" fmla="*/ 997 w 1348"/>
                <a:gd name="T53" fmla="*/ 1229 h 1325"/>
                <a:gd name="T54" fmla="*/ 902 w 1348"/>
                <a:gd name="T55" fmla="*/ 1275 h 1325"/>
                <a:gd name="T56" fmla="*/ 801 w 1348"/>
                <a:gd name="T57" fmla="*/ 1307 h 1325"/>
                <a:gd name="T58" fmla="*/ 695 w 1348"/>
                <a:gd name="T59" fmla="*/ 1324 h 1325"/>
                <a:gd name="T60" fmla="*/ 586 w 1348"/>
                <a:gd name="T61" fmla="*/ 1323 h 1325"/>
                <a:gd name="T62" fmla="*/ 479 w 1348"/>
                <a:gd name="T63" fmla="*/ 1304 h 1325"/>
                <a:gd name="T64" fmla="*/ 379 w 1348"/>
                <a:gd name="T65" fmla="*/ 1271 h 1325"/>
                <a:gd name="T66" fmla="*/ 288 w 1348"/>
                <a:gd name="T67" fmla="*/ 1222 h 1325"/>
                <a:gd name="T68" fmla="*/ 208 w 1348"/>
                <a:gd name="T69" fmla="*/ 1161 h 1325"/>
                <a:gd name="T70" fmla="*/ 139 w 1348"/>
                <a:gd name="T71" fmla="*/ 1089 h 1325"/>
                <a:gd name="T72" fmla="*/ 83 w 1348"/>
                <a:gd name="T73" fmla="*/ 1006 h 1325"/>
                <a:gd name="T74" fmla="*/ 39 w 1348"/>
                <a:gd name="T75" fmla="*/ 914 h 1325"/>
                <a:gd name="T76" fmla="*/ 11 w 1348"/>
                <a:gd name="T77" fmla="*/ 816 h 1325"/>
                <a:gd name="T78" fmla="*/ 0 w 1348"/>
                <a:gd name="T79" fmla="*/ 712 h 1325"/>
                <a:gd name="T80" fmla="*/ 5 w 1348"/>
                <a:gd name="T81" fmla="*/ 604 h 1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8" h="1325">
                  <a:moveTo>
                    <a:pt x="5" y="604"/>
                  </a:moveTo>
                  <a:lnTo>
                    <a:pt x="28" y="498"/>
                  </a:lnTo>
                  <a:lnTo>
                    <a:pt x="66" y="397"/>
                  </a:lnTo>
                  <a:lnTo>
                    <a:pt x="120" y="306"/>
                  </a:lnTo>
                  <a:lnTo>
                    <a:pt x="186" y="225"/>
                  </a:lnTo>
                  <a:lnTo>
                    <a:pt x="262" y="153"/>
                  </a:lnTo>
                  <a:lnTo>
                    <a:pt x="349" y="94"/>
                  </a:lnTo>
                  <a:lnTo>
                    <a:pt x="444" y="47"/>
                  </a:lnTo>
                  <a:lnTo>
                    <a:pt x="544" y="16"/>
                  </a:lnTo>
                  <a:lnTo>
                    <a:pt x="651" y="0"/>
                  </a:lnTo>
                  <a:lnTo>
                    <a:pt x="760" y="0"/>
                  </a:lnTo>
                  <a:lnTo>
                    <a:pt x="868" y="17"/>
                  </a:lnTo>
                  <a:lnTo>
                    <a:pt x="967" y="52"/>
                  </a:lnTo>
                  <a:lnTo>
                    <a:pt x="1057" y="100"/>
                  </a:lnTo>
                  <a:lnTo>
                    <a:pt x="1138" y="161"/>
                  </a:lnTo>
                  <a:lnTo>
                    <a:pt x="1207" y="234"/>
                  </a:lnTo>
                  <a:lnTo>
                    <a:pt x="1263" y="316"/>
                  </a:lnTo>
                  <a:lnTo>
                    <a:pt x="1306" y="408"/>
                  </a:lnTo>
                  <a:lnTo>
                    <a:pt x="1335" y="507"/>
                  </a:lnTo>
                  <a:lnTo>
                    <a:pt x="1347" y="611"/>
                  </a:lnTo>
                  <a:lnTo>
                    <a:pt x="1341" y="719"/>
                  </a:lnTo>
                  <a:lnTo>
                    <a:pt x="1318" y="825"/>
                  </a:lnTo>
                  <a:lnTo>
                    <a:pt x="1279" y="924"/>
                  </a:lnTo>
                  <a:lnTo>
                    <a:pt x="1226" y="1016"/>
                  </a:lnTo>
                  <a:lnTo>
                    <a:pt x="1161" y="1098"/>
                  </a:lnTo>
                  <a:lnTo>
                    <a:pt x="1084" y="1169"/>
                  </a:lnTo>
                  <a:lnTo>
                    <a:pt x="997" y="1229"/>
                  </a:lnTo>
                  <a:lnTo>
                    <a:pt x="902" y="1275"/>
                  </a:lnTo>
                  <a:lnTo>
                    <a:pt x="801" y="1307"/>
                  </a:lnTo>
                  <a:lnTo>
                    <a:pt x="695" y="1324"/>
                  </a:lnTo>
                  <a:lnTo>
                    <a:pt x="586" y="1323"/>
                  </a:lnTo>
                  <a:lnTo>
                    <a:pt x="479" y="1304"/>
                  </a:lnTo>
                  <a:lnTo>
                    <a:pt x="379" y="1271"/>
                  </a:lnTo>
                  <a:lnTo>
                    <a:pt x="288" y="1222"/>
                  </a:lnTo>
                  <a:lnTo>
                    <a:pt x="208" y="1161"/>
                  </a:lnTo>
                  <a:lnTo>
                    <a:pt x="139" y="1089"/>
                  </a:lnTo>
                  <a:lnTo>
                    <a:pt x="83" y="1006"/>
                  </a:lnTo>
                  <a:lnTo>
                    <a:pt x="39" y="914"/>
                  </a:lnTo>
                  <a:lnTo>
                    <a:pt x="11" y="816"/>
                  </a:lnTo>
                  <a:lnTo>
                    <a:pt x="0" y="712"/>
                  </a:lnTo>
                  <a:lnTo>
                    <a:pt x="5" y="60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5" name="Freeform 10"/>
            <p:cNvSpPr>
              <a:spLocks/>
            </p:cNvSpPr>
            <p:nvPr/>
          </p:nvSpPr>
          <p:spPr bwMode="gray">
            <a:xfrm>
              <a:off x="3937" y="2085"/>
              <a:ext cx="1348" cy="1325"/>
            </a:xfrm>
            <a:custGeom>
              <a:avLst/>
              <a:gdLst>
                <a:gd name="T0" fmla="*/ 5 w 1348"/>
                <a:gd name="T1" fmla="*/ 604 h 1325"/>
                <a:gd name="T2" fmla="*/ 28 w 1348"/>
                <a:gd name="T3" fmla="*/ 498 h 1325"/>
                <a:gd name="T4" fmla="*/ 66 w 1348"/>
                <a:gd name="T5" fmla="*/ 397 h 1325"/>
                <a:gd name="T6" fmla="*/ 120 w 1348"/>
                <a:gd name="T7" fmla="*/ 306 h 1325"/>
                <a:gd name="T8" fmla="*/ 186 w 1348"/>
                <a:gd name="T9" fmla="*/ 225 h 1325"/>
                <a:gd name="T10" fmla="*/ 262 w 1348"/>
                <a:gd name="T11" fmla="*/ 153 h 1325"/>
                <a:gd name="T12" fmla="*/ 349 w 1348"/>
                <a:gd name="T13" fmla="*/ 94 h 1325"/>
                <a:gd name="T14" fmla="*/ 444 w 1348"/>
                <a:gd name="T15" fmla="*/ 47 h 1325"/>
                <a:gd name="T16" fmla="*/ 544 w 1348"/>
                <a:gd name="T17" fmla="*/ 16 h 1325"/>
                <a:gd name="T18" fmla="*/ 651 w 1348"/>
                <a:gd name="T19" fmla="*/ 0 h 1325"/>
                <a:gd name="T20" fmla="*/ 760 w 1348"/>
                <a:gd name="T21" fmla="*/ 0 h 1325"/>
                <a:gd name="T22" fmla="*/ 868 w 1348"/>
                <a:gd name="T23" fmla="*/ 17 h 1325"/>
                <a:gd name="T24" fmla="*/ 967 w 1348"/>
                <a:gd name="T25" fmla="*/ 52 h 1325"/>
                <a:gd name="T26" fmla="*/ 1057 w 1348"/>
                <a:gd name="T27" fmla="*/ 100 h 1325"/>
                <a:gd name="T28" fmla="*/ 1138 w 1348"/>
                <a:gd name="T29" fmla="*/ 161 h 1325"/>
                <a:gd name="T30" fmla="*/ 1207 w 1348"/>
                <a:gd name="T31" fmla="*/ 234 h 1325"/>
                <a:gd name="T32" fmla="*/ 1263 w 1348"/>
                <a:gd name="T33" fmla="*/ 316 h 1325"/>
                <a:gd name="T34" fmla="*/ 1306 w 1348"/>
                <a:gd name="T35" fmla="*/ 408 h 1325"/>
                <a:gd name="T36" fmla="*/ 1335 w 1348"/>
                <a:gd name="T37" fmla="*/ 507 h 1325"/>
                <a:gd name="T38" fmla="*/ 1347 w 1348"/>
                <a:gd name="T39" fmla="*/ 611 h 1325"/>
                <a:gd name="T40" fmla="*/ 1341 w 1348"/>
                <a:gd name="T41" fmla="*/ 719 h 1325"/>
                <a:gd name="T42" fmla="*/ 1318 w 1348"/>
                <a:gd name="T43" fmla="*/ 825 h 1325"/>
                <a:gd name="T44" fmla="*/ 1279 w 1348"/>
                <a:gd name="T45" fmla="*/ 924 h 1325"/>
                <a:gd name="T46" fmla="*/ 1226 w 1348"/>
                <a:gd name="T47" fmla="*/ 1016 h 1325"/>
                <a:gd name="T48" fmla="*/ 1161 w 1348"/>
                <a:gd name="T49" fmla="*/ 1098 h 1325"/>
                <a:gd name="T50" fmla="*/ 1084 w 1348"/>
                <a:gd name="T51" fmla="*/ 1169 h 1325"/>
                <a:gd name="T52" fmla="*/ 997 w 1348"/>
                <a:gd name="T53" fmla="*/ 1229 h 1325"/>
                <a:gd name="T54" fmla="*/ 902 w 1348"/>
                <a:gd name="T55" fmla="*/ 1275 h 1325"/>
                <a:gd name="T56" fmla="*/ 801 w 1348"/>
                <a:gd name="T57" fmla="*/ 1307 h 1325"/>
                <a:gd name="T58" fmla="*/ 695 w 1348"/>
                <a:gd name="T59" fmla="*/ 1324 h 1325"/>
                <a:gd name="T60" fmla="*/ 586 w 1348"/>
                <a:gd name="T61" fmla="*/ 1323 h 1325"/>
                <a:gd name="T62" fmla="*/ 479 w 1348"/>
                <a:gd name="T63" fmla="*/ 1304 h 1325"/>
                <a:gd name="T64" fmla="*/ 379 w 1348"/>
                <a:gd name="T65" fmla="*/ 1271 h 1325"/>
                <a:gd name="T66" fmla="*/ 288 w 1348"/>
                <a:gd name="T67" fmla="*/ 1222 h 1325"/>
                <a:gd name="T68" fmla="*/ 208 w 1348"/>
                <a:gd name="T69" fmla="*/ 1161 h 1325"/>
                <a:gd name="T70" fmla="*/ 139 w 1348"/>
                <a:gd name="T71" fmla="*/ 1089 h 1325"/>
                <a:gd name="T72" fmla="*/ 83 w 1348"/>
                <a:gd name="T73" fmla="*/ 1006 h 1325"/>
                <a:gd name="T74" fmla="*/ 39 w 1348"/>
                <a:gd name="T75" fmla="*/ 914 h 1325"/>
                <a:gd name="T76" fmla="*/ 11 w 1348"/>
                <a:gd name="T77" fmla="*/ 816 h 1325"/>
                <a:gd name="T78" fmla="*/ 0 w 1348"/>
                <a:gd name="T79" fmla="*/ 712 h 1325"/>
                <a:gd name="T80" fmla="*/ 5 w 1348"/>
                <a:gd name="T81" fmla="*/ 604 h 1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8" h="1325">
                  <a:moveTo>
                    <a:pt x="5" y="604"/>
                  </a:moveTo>
                  <a:lnTo>
                    <a:pt x="28" y="498"/>
                  </a:lnTo>
                  <a:lnTo>
                    <a:pt x="66" y="397"/>
                  </a:lnTo>
                  <a:lnTo>
                    <a:pt x="120" y="306"/>
                  </a:lnTo>
                  <a:lnTo>
                    <a:pt x="186" y="225"/>
                  </a:lnTo>
                  <a:lnTo>
                    <a:pt x="262" y="153"/>
                  </a:lnTo>
                  <a:lnTo>
                    <a:pt x="349" y="94"/>
                  </a:lnTo>
                  <a:lnTo>
                    <a:pt x="444" y="47"/>
                  </a:lnTo>
                  <a:lnTo>
                    <a:pt x="544" y="16"/>
                  </a:lnTo>
                  <a:lnTo>
                    <a:pt x="651" y="0"/>
                  </a:lnTo>
                  <a:lnTo>
                    <a:pt x="760" y="0"/>
                  </a:lnTo>
                  <a:lnTo>
                    <a:pt x="868" y="17"/>
                  </a:lnTo>
                  <a:lnTo>
                    <a:pt x="967" y="52"/>
                  </a:lnTo>
                  <a:lnTo>
                    <a:pt x="1057" y="100"/>
                  </a:lnTo>
                  <a:lnTo>
                    <a:pt x="1138" y="161"/>
                  </a:lnTo>
                  <a:lnTo>
                    <a:pt x="1207" y="234"/>
                  </a:lnTo>
                  <a:lnTo>
                    <a:pt x="1263" y="316"/>
                  </a:lnTo>
                  <a:lnTo>
                    <a:pt x="1306" y="408"/>
                  </a:lnTo>
                  <a:lnTo>
                    <a:pt x="1335" y="507"/>
                  </a:lnTo>
                  <a:lnTo>
                    <a:pt x="1347" y="611"/>
                  </a:lnTo>
                  <a:lnTo>
                    <a:pt x="1341" y="719"/>
                  </a:lnTo>
                  <a:lnTo>
                    <a:pt x="1318" y="825"/>
                  </a:lnTo>
                  <a:lnTo>
                    <a:pt x="1279" y="924"/>
                  </a:lnTo>
                  <a:lnTo>
                    <a:pt x="1226" y="1016"/>
                  </a:lnTo>
                  <a:lnTo>
                    <a:pt x="1161" y="1098"/>
                  </a:lnTo>
                  <a:lnTo>
                    <a:pt x="1084" y="1169"/>
                  </a:lnTo>
                  <a:lnTo>
                    <a:pt x="997" y="1229"/>
                  </a:lnTo>
                  <a:lnTo>
                    <a:pt x="902" y="1275"/>
                  </a:lnTo>
                  <a:lnTo>
                    <a:pt x="801" y="1307"/>
                  </a:lnTo>
                  <a:lnTo>
                    <a:pt x="695" y="1324"/>
                  </a:lnTo>
                  <a:lnTo>
                    <a:pt x="586" y="1323"/>
                  </a:lnTo>
                  <a:lnTo>
                    <a:pt x="479" y="1304"/>
                  </a:lnTo>
                  <a:lnTo>
                    <a:pt x="379" y="1271"/>
                  </a:lnTo>
                  <a:lnTo>
                    <a:pt x="288" y="1222"/>
                  </a:lnTo>
                  <a:lnTo>
                    <a:pt x="208" y="1161"/>
                  </a:lnTo>
                  <a:lnTo>
                    <a:pt x="139" y="1089"/>
                  </a:lnTo>
                  <a:lnTo>
                    <a:pt x="83" y="1006"/>
                  </a:lnTo>
                  <a:lnTo>
                    <a:pt x="39" y="914"/>
                  </a:lnTo>
                  <a:lnTo>
                    <a:pt x="11" y="816"/>
                  </a:lnTo>
                  <a:lnTo>
                    <a:pt x="0" y="712"/>
                  </a:lnTo>
                  <a:lnTo>
                    <a:pt x="5" y="60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6" name="Freeform 11"/>
            <p:cNvSpPr>
              <a:spLocks/>
            </p:cNvSpPr>
            <p:nvPr/>
          </p:nvSpPr>
          <p:spPr bwMode="gray">
            <a:xfrm>
              <a:off x="3857" y="2007"/>
              <a:ext cx="1506" cy="1481"/>
            </a:xfrm>
            <a:custGeom>
              <a:avLst/>
              <a:gdLst>
                <a:gd name="T0" fmla="*/ 5 w 1506"/>
                <a:gd name="T1" fmla="*/ 675 h 1481"/>
                <a:gd name="T2" fmla="*/ 32 w 1506"/>
                <a:gd name="T3" fmla="*/ 557 h 1481"/>
                <a:gd name="T4" fmla="*/ 74 w 1506"/>
                <a:gd name="T5" fmla="*/ 446 h 1481"/>
                <a:gd name="T6" fmla="*/ 133 w 1506"/>
                <a:gd name="T7" fmla="*/ 343 h 1481"/>
                <a:gd name="T8" fmla="*/ 207 w 1506"/>
                <a:gd name="T9" fmla="*/ 252 h 1481"/>
                <a:gd name="T10" fmla="*/ 293 w 1506"/>
                <a:gd name="T11" fmla="*/ 172 h 1481"/>
                <a:gd name="T12" fmla="*/ 389 w 1506"/>
                <a:gd name="T13" fmla="*/ 105 h 1481"/>
                <a:gd name="T14" fmla="*/ 496 w 1506"/>
                <a:gd name="T15" fmla="*/ 53 h 1481"/>
                <a:gd name="T16" fmla="*/ 608 w 1506"/>
                <a:gd name="T17" fmla="*/ 18 h 1481"/>
                <a:gd name="T18" fmla="*/ 727 w 1506"/>
                <a:gd name="T19" fmla="*/ 0 h 1481"/>
                <a:gd name="T20" fmla="*/ 849 w 1506"/>
                <a:gd name="T21" fmla="*/ 1 h 1481"/>
                <a:gd name="T22" fmla="*/ 969 w 1506"/>
                <a:gd name="T23" fmla="*/ 21 h 1481"/>
                <a:gd name="T24" fmla="*/ 1081 w 1506"/>
                <a:gd name="T25" fmla="*/ 58 h 1481"/>
                <a:gd name="T26" fmla="*/ 1181 w 1506"/>
                <a:gd name="T27" fmla="*/ 113 h 1481"/>
                <a:gd name="T28" fmla="*/ 1271 w 1506"/>
                <a:gd name="T29" fmla="*/ 181 h 1481"/>
                <a:gd name="T30" fmla="*/ 1349 w 1506"/>
                <a:gd name="T31" fmla="*/ 262 h 1481"/>
                <a:gd name="T32" fmla="*/ 1411 w 1506"/>
                <a:gd name="T33" fmla="*/ 354 h 1481"/>
                <a:gd name="T34" fmla="*/ 1460 w 1506"/>
                <a:gd name="T35" fmla="*/ 457 h 1481"/>
                <a:gd name="T36" fmla="*/ 1491 w 1506"/>
                <a:gd name="T37" fmla="*/ 566 h 1481"/>
                <a:gd name="T38" fmla="*/ 1505 w 1506"/>
                <a:gd name="T39" fmla="*/ 683 h 1481"/>
                <a:gd name="T40" fmla="*/ 1498 w 1506"/>
                <a:gd name="T41" fmla="*/ 804 h 1481"/>
                <a:gd name="T42" fmla="*/ 1473 w 1506"/>
                <a:gd name="T43" fmla="*/ 923 h 1481"/>
                <a:gd name="T44" fmla="*/ 1429 w 1506"/>
                <a:gd name="T45" fmla="*/ 1033 h 1481"/>
                <a:gd name="T46" fmla="*/ 1370 w 1506"/>
                <a:gd name="T47" fmla="*/ 1136 h 1481"/>
                <a:gd name="T48" fmla="*/ 1297 w 1506"/>
                <a:gd name="T49" fmla="*/ 1227 h 1481"/>
                <a:gd name="T50" fmla="*/ 1211 w 1506"/>
                <a:gd name="T51" fmla="*/ 1307 h 1481"/>
                <a:gd name="T52" fmla="*/ 1114 w 1506"/>
                <a:gd name="T53" fmla="*/ 1374 h 1481"/>
                <a:gd name="T54" fmla="*/ 1008 w 1506"/>
                <a:gd name="T55" fmla="*/ 1426 h 1481"/>
                <a:gd name="T56" fmla="*/ 896 w 1506"/>
                <a:gd name="T57" fmla="*/ 1461 h 1481"/>
                <a:gd name="T58" fmla="*/ 777 w 1506"/>
                <a:gd name="T59" fmla="*/ 1480 h 1481"/>
                <a:gd name="T60" fmla="*/ 655 w 1506"/>
                <a:gd name="T61" fmla="*/ 1478 h 1481"/>
                <a:gd name="T62" fmla="*/ 535 w 1506"/>
                <a:gd name="T63" fmla="*/ 1458 h 1481"/>
                <a:gd name="T64" fmla="*/ 424 w 1506"/>
                <a:gd name="T65" fmla="*/ 1421 h 1481"/>
                <a:gd name="T66" fmla="*/ 322 w 1506"/>
                <a:gd name="T67" fmla="*/ 1367 h 1481"/>
                <a:gd name="T68" fmla="*/ 233 w 1506"/>
                <a:gd name="T69" fmla="*/ 1298 h 1481"/>
                <a:gd name="T70" fmla="*/ 155 w 1506"/>
                <a:gd name="T71" fmla="*/ 1217 h 1481"/>
                <a:gd name="T72" fmla="*/ 92 w 1506"/>
                <a:gd name="T73" fmla="*/ 1124 h 1481"/>
                <a:gd name="T74" fmla="*/ 44 w 1506"/>
                <a:gd name="T75" fmla="*/ 1022 h 1481"/>
                <a:gd name="T76" fmla="*/ 13 w 1506"/>
                <a:gd name="T77" fmla="*/ 913 h 1481"/>
                <a:gd name="T78" fmla="*/ 0 w 1506"/>
                <a:gd name="T79" fmla="*/ 796 h 1481"/>
                <a:gd name="T80" fmla="*/ 6 w 1506"/>
                <a:gd name="T81" fmla="*/ 675 h 1481"/>
                <a:gd name="T82" fmla="*/ 5 w 1506"/>
                <a:gd name="T83" fmla="*/ 675 h 14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506" h="1481">
                  <a:moveTo>
                    <a:pt x="5" y="675"/>
                  </a:moveTo>
                  <a:lnTo>
                    <a:pt x="32" y="557"/>
                  </a:lnTo>
                  <a:lnTo>
                    <a:pt x="74" y="446"/>
                  </a:lnTo>
                  <a:lnTo>
                    <a:pt x="133" y="343"/>
                  </a:lnTo>
                  <a:lnTo>
                    <a:pt x="207" y="252"/>
                  </a:lnTo>
                  <a:lnTo>
                    <a:pt x="293" y="172"/>
                  </a:lnTo>
                  <a:lnTo>
                    <a:pt x="389" y="105"/>
                  </a:lnTo>
                  <a:lnTo>
                    <a:pt x="496" y="53"/>
                  </a:lnTo>
                  <a:lnTo>
                    <a:pt x="608" y="18"/>
                  </a:lnTo>
                  <a:lnTo>
                    <a:pt x="727" y="0"/>
                  </a:lnTo>
                  <a:lnTo>
                    <a:pt x="849" y="1"/>
                  </a:lnTo>
                  <a:lnTo>
                    <a:pt x="969" y="21"/>
                  </a:lnTo>
                  <a:lnTo>
                    <a:pt x="1081" y="58"/>
                  </a:lnTo>
                  <a:lnTo>
                    <a:pt x="1181" y="113"/>
                  </a:lnTo>
                  <a:lnTo>
                    <a:pt x="1271" y="181"/>
                  </a:lnTo>
                  <a:lnTo>
                    <a:pt x="1349" y="262"/>
                  </a:lnTo>
                  <a:lnTo>
                    <a:pt x="1411" y="354"/>
                  </a:lnTo>
                  <a:lnTo>
                    <a:pt x="1460" y="457"/>
                  </a:lnTo>
                  <a:lnTo>
                    <a:pt x="1491" y="566"/>
                  </a:lnTo>
                  <a:lnTo>
                    <a:pt x="1505" y="683"/>
                  </a:lnTo>
                  <a:lnTo>
                    <a:pt x="1498" y="804"/>
                  </a:lnTo>
                  <a:lnTo>
                    <a:pt x="1473" y="923"/>
                  </a:lnTo>
                  <a:lnTo>
                    <a:pt x="1429" y="1033"/>
                  </a:lnTo>
                  <a:lnTo>
                    <a:pt x="1370" y="1136"/>
                  </a:lnTo>
                  <a:lnTo>
                    <a:pt x="1297" y="1227"/>
                  </a:lnTo>
                  <a:lnTo>
                    <a:pt x="1211" y="1307"/>
                  </a:lnTo>
                  <a:lnTo>
                    <a:pt x="1114" y="1374"/>
                  </a:lnTo>
                  <a:lnTo>
                    <a:pt x="1008" y="1426"/>
                  </a:lnTo>
                  <a:lnTo>
                    <a:pt x="896" y="1461"/>
                  </a:lnTo>
                  <a:lnTo>
                    <a:pt x="777" y="1480"/>
                  </a:lnTo>
                  <a:lnTo>
                    <a:pt x="655" y="1478"/>
                  </a:lnTo>
                  <a:lnTo>
                    <a:pt x="535" y="1458"/>
                  </a:lnTo>
                  <a:lnTo>
                    <a:pt x="424" y="1421"/>
                  </a:lnTo>
                  <a:lnTo>
                    <a:pt x="322" y="1367"/>
                  </a:lnTo>
                  <a:lnTo>
                    <a:pt x="233" y="1298"/>
                  </a:lnTo>
                  <a:lnTo>
                    <a:pt x="155" y="1217"/>
                  </a:lnTo>
                  <a:lnTo>
                    <a:pt x="92" y="1124"/>
                  </a:lnTo>
                  <a:lnTo>
                    <a:pt x="44" y="1022"/>
                  </a:lnTo>
                  <a:lnTo>
                    <a:pt x="13" y="913"/>
                  </a:lnTo>
                  <a:lnTo>
                    <a:pt x="0" y="796"/>
                  </a:lnTo>
                  <a:lnTo>
                    <a:pt x="6" y="675"/>
                  </a:lnTo>
                  <a:lnTo>
                    <a:pt x="5" y="67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7" name="Freeform 12"/>
            <p:cNvSpPr>
              <a:spLocks/>
            </p:cNvSpPr>
            <p:nvPr/>
          </p:nvSpPr>
          <p:spPr bwMode="gray">
            <a:xfrm>
              <a:off x="3857" y="2007"/>
              <a:ext cx="1506" cy="1481"/>
            </a:xfrm>
            <a:custGeom>
              <a:avLst/>
              <a:gdLst>
                <a:gd name="T0" fmla="*/ 5 w 1506"/>
                <a:gd name="T1" fmla="*/ 675 h 1481"/>
                <a:gd name="T2" fmla="*/ 32 w 1506"/>
                <a:gd name="T3" fmla="*/ 557 h 1481"/>
                <a:gd name="T4" fmla="*/ 74 w 1506"/>
                <a:gd name="T5" fmla="*/ 446 h 1481"/>
                <a:gd name="T6" fmla="*/ 133 w 1506"/>
                <a:gd name="T7" fmla="*/ 343 h 1481"/>
                <a:gd name="T8" fmla="*/ 207 w 1506"/>
                <a:gd name="T9" fmla="*/ 252 h 1481"/>
                <a:gd name="T10" fmla="*/ 293 w 1506"/>
                <a:gd name="T11" fmla="*/ 172 h 1481"/>
                <a:gd name="T12" fmla="*/ 389 w 1506"/>
                <a:gd name="T13" fmla="*/ 105 h 1481"/>
                <a:gd name="T14" fmla="*/ 496 w 1506"/>
                <a:gd name="T15" fmla="*/ 53 h 1481"/>
                <a:gd name="T16" fmla="*/ 608 w 1506"/>
                <a:gd name="T17" fmla="*/ 18 h 1481"/>
                <a:gd name="T18" fmla="*/ 727 w 1506"/>
                <a:gd name="T19" fmla="*/ 0 h 1481"/>
                <a:gd name="T20" fmla="*/ 849 w 1506"/>
                <a:gd name="T21" fmla="*/ 1 h 1481"/>
                <a:gd name="T22" fmla="*/ 969 w 1506"/>
                <a:gd name="T23" fmla="*/ 21 h 1481"/>
                <a:gd name="T24" fmla="*/ 1081 w 1506"/>
                <a:gd name="T25" fmla="*/ 58 h 1481"/>
                <a:gd name="T26" fmla="*/ 1181 w 1506"/>
                <a:gd name="T27" fmla="*/ 113 h 1481"/>
                <a:gd name="T28" fmla="*/ 1271 w 1506"/>
                <a:gd name="T29" fmla="*/ 181 h 1481"/>
                <a:gd name="T30" fmla="*/ 1349 w 1506"/>
                <a:gd name="T31" fmla="*/ 262 h 1481"/>
                <a:gd name="T32" fmla="*/ 1411 w 1506"/>
                <a:gd name="T33" fmla="*/ 354 h 1481"/>
                <a:gd name="T34" fmla="*/ 1460 w 1506"/>
                <a:gd name="T35" fmla="*/ 457 h 1481"/>
                <a:gd name="T36" fmla="*/ 1491 w 1506"/>
                <a:gd name="T37" fmla="*/ 566 h 1481"/>
                <a:gd name="T38" fmla="*/ 1505 w 1506"/>
                <a:gd name="T39" fmla="*/ 683 h 1481"/>
                <a:gd name="T40" fmla="*/ 1498 w 1506"/>
                <a:gd name="T41" fmla="*/ 804 h 1481"/>
                <a:gd name="T42" fmla="*/ 1473 w 1506"/>
                <a:gd name="T43" fmla="*/ 923 h 1481"/>
                <a:gd name="T44" fmla="*/ 1429 w 1506"/>
                <a:gd name="T45" fmla="*/ 1033 h 1481"/>
                <a:gd name="T46" fmla="*/ 1370 w 1506"/>
                <a:gd name="T47" fmla="*/ 1136 h 1481"/>
                <a:gd name="T48" fmla="*/ 1297 w 1506"/>
                <a:gd name="T49" fmla="*/ 1227 h 1481"/>
                <a:gd name="T50" fmla="*/ 1211 w 1506"/>
                <a:gd name="T51" fmla="*/ 1307 h 1481"/>
                <a:gd name="T52" fmla="*/ 1114 w 1506"/>
                <a:gd name="T53" fmla="*/ 1374 h 1481"/>
                <a:gd name="T54" fmla="*/ 1008 w 1506"/>
                <a:gd name="T55" fmla="*/ 1426 h 1481"/>
                <a:gd name="T56" fmla="*/ 896 w 1506"/>
                <a:gd name="T57" fmla="*/ 1461 h 1481"/>
                <a:gd name="T58" fmla="*/ 777 w 1506"/>
                <a:gd name="T59" fmla="*/ 1480 h 1481"/>
                <a:gd name="T60" fmla="*/ 655 w 1506"/>
                <a:gd name="T61" fmla="*/ 1478 h 1481"/>
                <a:gd name="T62" fmla="*/ 535 w 1506"/>
                <a:gd name="T63" fmla="*/ 1458 h 1481"/>
                <a:gd name="T64" fmla="*/ 424 w 1506"/>
                <a:gd name="T65" fmla="*/ 1421 h 1481"/>
                <a:gd name="T66" fmla="*/ 322 w 1506"/>
                <a:gd name="T67" fmla="*/ 1367 h 1481"/>
                <a:gd name="T68" fmla="*/ 233 w 1506"/>
                <a:gd name="T69" fmla="*/ 1298 h 1481"/>
                <a:gd name="T70" fmla="*/ 155 w 1506"/>
                <a:gd name="T71" fmla="*/ 1217 h 1481"/>
                <a:gd name="T72" fmla="*/ 92 w 1506"/>
                <a:gd name="T73" fmla="*/ 1124 h 1481"/>
                <a:gd name="T74" fmla="*/ 44 w 1506"/>
                <a:gd name="T75" fmla="*/ 1022 h 1481"/>
                <a:gd name="T76" fmla="*/ 13 w 1506"/>
                <a:gd name="T77" fmla="*/ 913 h 1481"/>
                <a:gd name="T78" fmla="*/ 0 w 1506"/>
                <a:gd name="T79" fmla="*/ 796 h 1481"/>
                <a:gd name="T80" fmla="*/ 6 w 1506"/>
                <a:gd name="T81" fmla="*/ 675 h 14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06" h="1481">
                  <a:moveTo>
                    <a:pt x="5" y="675"/>
                  </a:moveTo>
                  <a:lnTo>
                    <a:pt x="32" y="557"/>
                  </a:lnTo>
                  <a:lnTo>
                    <a:pt x="74" y="446"/>
                  </a:lnTo>
                  <a:lnTo>
                    <a:pt x="133" y="343"/>
                  </a:lnTo>
                  <a:lnTo>
                    <a:pt x="207" y="252"/>
                  </a:lnTo>
                  <a:lnTo>
                    <a:pt x="293" y="172"/>
                  </a:lnTo>
                  <a:lnTo>
                    <a:pt x="389" y="105"/>
                  </a:lnTo>
                  <a:lnTo>
                    <a:pt x="496" y="53"/>
                  </a:lnTo>
                  <a:lnTo>
                    <a:pt x="608" y="18"/>
                  </a:lnTo>
                  <a:lnTo>
                    <a:pt x="727" y="0"/>
                  </a:lnTo>
                  <a:lnTo>
                    <a:pt x="849" y="1"/>
                  </a:lnTo>
                  <a:lnTo>
                    <a:pt x="969" y="21"/>
                  </a:lnTo>
                  <a:lnTo>
                    <a:pt x="1081" y="58"/>
                  </a:lnTo>
                  <a:lnTo>
                    <a:pt x="1181" y="113"/>
                  </a:lnTo>
                  <a:lnTo>
                    <a:pt x="1271" y="181"/>
                  </a:lnTo>
                  <a:lnTo>
                    <a:pt x="1349" y="262"/>
                  </a:lnTo>
                  <a:lnTo>
                    <a:pt x="1411" y="354"/>
                  </a:lnTo>
                  <a:lnTo>
                    <a:pt x="1460" y="457"/>
                  </a:lnTo>
                  <a:lnTo>
                    <a:pt x="1491" y="566"/>
                  </a:lnTo>
                  <a:lnTo>
                    <a:pt x="1505" y="683"/>
                  </a:lnTo>
                  <a:lnTo>
                    <a:pt x="1498" y="804"/>
                  </a:lnTo>
                  <a:lnTo>
                    <a:pt x="1473" y="923"/>
                  </a:lnTo>
                  <a:lnTo>
                    <a:pt x="1429" y="1033"/>
                  </a:lnTo>
                  <a:lnTo>
                    <a:pt x="1370" y="1136"/>
                  </a:lnTo>
                  <a:lnTo>
                    <a:pt x="1297" y="1227"/>
                  </a:lnTo>
                  <a:lnTo>
                    <a:pt x="1211" y="1307"/>
                  </a:lnTo>
                  <a:lnTo>
                    <a:pt x="1114" y="1374"/>
                  </a:lnTo>
                  <a:lnTo>
                    <a:pt x="1008" y="1426"/>
                  </a:lnTo>
                  <a:lnTo>
                    <a:pt x="896" y="1461"/>
                  </a:lnTo>
                  <a:lnTo>
                    <a:pt x="777" y="1480"/>
                  </a:lnTo>
                  <a:lnTo>
                    <a:pt x="655" y="1478"/>
                  </a:lnTo>
                  <a:lnTo>
                    <a:pt x="535" y="1458"/>
                  </a:lnTo>
                  <a:lnTo>
                    <a:pt x="424" y="1421"/>
                  </a:lnTo>
                  <a:lnTo>
                    <a:pt x="322" y="1367"/>
                  </a:lnTo>
                  <a:lnTo>
                    <a:pt x="233" y="1298"/>
                  </a:lnTo>
                  <a:lnTo>
                    <a:pt x="155" y="1217"/>
                  </a:lnTo>
                  <a:lnTo>
                    <a:pt x="92" y="1124"/>
                  </a:lnTo>
                  <a:lnTo>
                    <a:pt x="44" y="1022"/>
                  </a:lnTo>
                  <a:lnTo>
                    <a:pt x="13" y="913"/>
                  </a:lnTo>
                  <a:lnTo>
                    <a:pt x="0" y="796"/>
                  </a:lnTo>
                  <a:lnTo>
                    <a:pt x="6" y="675"/>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8" name="Freeform 13"/>
            <p:cNvSpPr>
              <a:spLocks/>
            </p:cNvSpPr>
            <p:nvPr/>
          </p:nvSpPr>
          <p:spPr bwMode="gray">
            <a:xfrm>
              <a:off x="4392" y="2533"/>
              <a:ext cx="435" cy="429"/>
            </a:xfrm>
            <a:custGeom>
              <a:avLst/>
              <a:gdLst>
                <a:gd name="T0" fmla="*/ 1 w 435"/>
                <a:gd name="T1" fmla="*/ 195 h 429"/>
                <a:gd name="T2" fmla="*/ 8 w 435"/>
                <a:gd name="T3" fmla="*/ 161 h 429"/>
                <a:gd name="T4" fmla="*/ 21 w 435"/>
                <a:gd name="T5" fmla="*/ 129 h 429"/>
                <a:gd name="T6" fmla="*/ 38 w 435"/>
                <a:gd name="T7" fmla="*/ 99 h 429"/>
                <a:gd name="T8" fmla="*/ 59 w 435"/>
                <a:gd name="T9" fmla="*/ 72 h 429"/>
                <a:gd name="T10" fmla="*/ 84 w 435"/>
                <a:gd name="T11" fmla="*/ 49 h 429"/>
                <a:gd name="T12" fmla="*/ 112 w 435"/>
                <a:gd name="T13" fmla="*/ 31 h 429"/>
                <a:gd name="T14" fmla="*/ 143 w 435"/>
                <a:gd name="T15" fmla="*/ 15 h 429"/>
                <a:gd name="T16" fmla="*/ 175 w 435"/>
                <a:gd name="T17" fmla="*/ 5 h 429"/>
                <a:gd name="T18" fmla="*/ 210 w 435"/>
                <a:gd name="T19" fmla="*/ 0 h 429"/>
                <a:gd name="T20" fmla="*/ 245 w 435"/>
                <a:gd name="T21" fmla="*/ 0 h 429"/>
                <a:gd name="T22" fmla="*/ 279 w 435"/>
                <a:gd name="T23" fmla="*/ 6 h 429"/>
                <a:gd name="T24" fmla="*/ 311 w 435"/>
                <a:gd name="T25" fmla="*/ 16 h 429"/>
                <a:gd name="T26" fmla="*/ 341 w 435"/>
                <a:gd name="T27" fmla="*/ 32 h 429"/>
                <a:gd name="T28" fmla="*/ 366 w 435"/>
                <a:gd name="T29" fmla="*/ 52 h 429"/>
                <a:gd name="T30" fmla="*/ 389 w 435"/>
                <a:gd name="T31" fmla="*/ 75 h 429"/>
                <a:gd name="T32" fmla="*/ 407 w 435"/>
                <a:gd name="T33" fmla="*/ 102 h 429"/>
                <a:gd name="T34" fmla="*/ 421 w 435"/>
                <a:gd name="T35" fmla="*/ 131 h 429"/>
                <a:gd name="T36" fmla="*/ 430 w 435"/>
                <a:gd name="T37" fmla="*/ 163 h 429"/>
                <a:gd name="T38" fmla="*/ 434 w 435"/>
                <a:gd name="T39" fmla="*/ 197 h 429"/>
                <a:gd name="T40" fmla="*/ 432 w 435"/>
                <a:gd name="T41" fmla="*/ 232 h 429"/>
                <a:gd name="T42" fmla="*/ 425 w 435"/>
                <a:gd name="T43" fmla="*/ 267 h 429"/>
                <a:gd name="T44" fmla="*/ 412 w 435"/>
                <a:gd name="T45" fmla="*/ 299 h 429"/>
                <a:gd name="T46" fmla="*/ 395 w 435"/>
                <a:gd name="T47" fmla="*/ 328 h 429"/>
                <a:gd name="T48" fmla="*/ 374 w 435"/>
                <a:gd name="T49" fmla="*/ 355 h 429"/>
                <a:gd name="T50" fmla="*/ 349 w 435"/>
                <a:gd name="T51" fmla="*/ 378 h 429"/>
                <a:gd name="T52" fmla="*/ 322 w 435"/>
                <a:gd name="T53" fmla="*/ 397 h 429"/>
                <a:gd name="T54" fmla="*/ 291 w 435"/>
                <a:gd name="T55" fmla="*/ 412 h 429"/>
                <a:gd name="T56" fmla="*/ 258 w 435"/>
                <a:gd name="T57" fmla="*/ 422 h 429"/>
                <a:gd name="T58" fmla="*/ 224 w 435"/>
                <a:gd name="T59" fmla="*/ 428 h 429"/>
                <a:gd name="T60" fmla="*/ 189 w 435"/>
                <a:gd name="T61" fmla="*/ 427 h 429"/>
                <a:gd name="T62" fmla="*/ 154 w 435"/>
                <a:gd name="T63" fmla="*/ 422 h 429"/>
                <a:gd name="T64" fmla="*/ 122 w 435"/>
                <a:gd name="T65" fmla="*/ 411 h 429"/>
                <a:gd name="T66" fmla="*/ 93 w 435"/>
                <a:gd name="T67" fmla="*/ 395 h 429"/>
                <a:gd name="T68" fmla="*/ 67 w 435"/>
                <a:gd name="T69" fmla="*/ 375 h 429"/>
                <a:gd name="T70" fmla="*/ 45 w 435"/>
                <a:gd name="T71" fmla="*/ 352 h 429"/>
                <a:gd name="T72" fmla="*/ 26 w 435"/>
                <a:gd name="T73" fmla="*/ 325 h 429"/>
                <a:gd name="T74" fmla="*/ 13 w 435"/>
                <a:gd name="T75" fmla="*/ 295 h 429"/>
                <a:gd name="T76" fmla="*/ 3 w 435"/>
                <a:gd name="T77" fmla="*/ 264 h 429"/>
                <a:gd name="T78" fmla="*/ 0 w 435"/>
                <a:gd name="T79" fmla="*/ 230 h 429"/>
                <a:gd name="T80" fmla="*/ 1 w 435"/>
                <a:gd name="T81" fmla="*/ 195 h 4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5" h="429">
                  <a:moveTo>
                    <a:pt x="1" y="195"/>
                  </a:moveTo>
                  <a:lnTo>
                    <a:pt x="8" y="161"/>
                  </a:lnTo>
                  <a:lnTo>
                    <a:pt x="21" y="129"/>
                  </a:lnTo>
                  <a:lnTo>
                    <a:pt x="38" y="99"/>
                  </a:lnTo>
                  <a:lnTo>
                    <a:pt x="59" y="72"/>
                  </a:lnTo>
                  <a:lnTo>
                    <a:pt x="84" y="49"/>
                  </a:lnTo>
                  <a:lnTo>
                    <a:pt x="112" y="31"/>
                  </a:lnTo>
                  <a:lnTo>
                    <a:pt x="143" y="15"/>
                  </a:lnTo>
                  <a:lnTo>
                    <a:pt x="175" y="5"/>
                  </a:lnTo>
                  <a:lnTo>
                    <a:pt x="210" y="0"/>
                  </a:lnTo>
                  <a:lnTo>
                    <a:pt x="245" y="0"/>
                  </a:lnTo>
                  <a:lnTo>
                    <a:pt x="279" y="6"/>
                  </a:lnTo>
                  <a:lnTo>
                    <a:pt x="311" y="16"/>
                  </a:lnTo>
                  <a:lnTo>
                    <a:pt x="341" y="32"/>
                  </a:lnTo>
                  <a:lnTo>
                    <a:pt x="366" y="52"/>
                  </a:lnTo>
                  <a:lnTo>
                    <a:pt x="389" y="75"/>
                  </a:lnTo>
                  <a:lnTo>
                    <a:pt x="407" y="102"/>
                  </a:lnTo>
                  <a:lnTo>
                    <a:pt x="421" y="131"/>
                  </a:lnTo>
                  <a:lnTo>
                    <a:pt x="430" y="163"/>
                  </a:lnTo>
                  <a:lnTo>
                    <a:pt x="434" y="197"/>
                  </a:lnTo>
                  <a:lnTo>
                    <a:pt x="432" y="232"/>
                  </a:lnTo>
                  <a:lnTo>
                    <a:pt x="425" y="267"/>
                  </a:lnTo>
                  <a:lnTo>
                    <a:pt x="412" y="299"/>
                  </a:lnTo>
                  <a:lnTo>
                    <a:pt x="395" y="328"/>
                  </a:lnTo>
                  <a:lnTo>
                    <a:pt x="374" y="355"/>
                  </a:lnTo>
                  <a:lnTo>
                    <a:pt x="349" y="378"/>
                  </a:lnTo>
                  <a:lnTo>
                    <a:pt x="322" y="397"/>
                  </a:lnTo>
                  <a:lnTo>
                    <a:pt x="291" y="412"/>
                  </a:lnTo>
                  <a:lnTo>
                    <a:pt x="258" y="422"/>
                  </a:lnTo>
                  <a:lnTo>
                    <a:pt x="224" y="428"/>
                  </a:lnTo>
                  <a:lnTo>
                    <a:pt x="189" y="427"/>
                  </a:lnTo>
                  <a:lnTo>
                    <a:pt x="154" y="422"/>
                  </a:lnTo>
                  <a:lnTo>
                    <a:pt x="122" y="411"/>
                  </a:lnTo>
                  <a:lnTo>
                    <a:pt x="93" y="395"/>
                  </a:lnTo>
                  <a:lnTo>
                    <a:pt x="67" y="375"/>
                  </a:lnTo>
                  <a:lnTo>
                    <a:pt x="45" y="352"/>
                  </a:lnTo>
                  <a:lnTo>
                    <a:pt x="26" y="325"/>
                  </a:lnTo>
                  <a:lnTo>
                    <a:pt x="13" y="295"/>
                  </a:lnTo>
                  <a:lnTo>
                    <a:pt x="3" y="264"/>
                  </a:lnTo>
                  <a:lnTo>
                    <a:pt x="0" y="230"/>
                  </a:lnTo>
                  <a:lnTo>
                    <a:pt x="1" y="19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9" name="Freeform 14"/>
            <p:cNvSpPr>
              <a:spLocks/>
            </p:cNvSpPr>
            <p:nvPr/>
          </p:nvSpPr>
          <p:spPr bwMode="gray">
            <a:xfrm>
              <a:off x="4248" y="2390"/>
              <a:ext cx="725" cy="715"/>
            </a:xfrm>
            <a:custGeom>
              <a:avLst/>
              <a:gdLst>
                <a:gd name="T0" fmla="*/ 2 w 725"/>
                <a:gd name="T1" fmla="*/ 326 h 715"/>
                <a:gd name="T2" fmla="*/ 15 w 725"/>
                <a:gd name="T3" fmla="*/ 268 h 715"/>
                <a:gd name="T4" fmla="*/ 35 w 725"/>
                <a:gd name="T5" fmla="*/ 214 h 715"/>
                <a:gd name="T6" fmla="*/ 63 w 725"/>
                <a:gd name="T7" fmla="*/ 165 h 715"/>
                <a:gd name="T8" fmla="*/ 99 w 725"/>
                <a:gd name="T9" fmla="*/ 121 h 715"/>
                <a:gd name="T10" fmla="*/ 141 w 725"/>
                <a:gd name="T11" fmla="*/ 83 h 715"/>
                <a:gd name="T12" fmla="*/ 187 w 725"/>
                <a:gd name="T13" fmla="*/ 51 h 715"/>
                <a:gd name="T14" fmla="*/ 238 w 725"/>
                <a:gd name="T15" fmla="*/ 26 h 715"/>
                <a:gd name="T16" fmla="*/ 292 w 725"/>
                <a:gd name="T17" fmla="*/ 9 h 715"/>
                <a:gd name="T18" fmla="*/ 349 w 725"/>
                <a:gd name="T19" fmla="*/ 0 h 715"/>
                <a:gd name="T20" fmla="*/ 408 w 725"/>
                <a:gd name="T21" fmla="*/ 0 h 715"/>
                <a:gd name="T22" fmla="*/ 466 w 725"/>
                <a:gd name="T23" fmla="*/ 9 h 715"/>
                <a:gd name="T24" fmla="*/ 519 w 725"/>
                <a:gd name="T25" fmla="*/ 28 h 715"/>
                <a:gd name="T26" fmla="*/ 567 w 725"/>
                <a:gd name="T27" fmla="*/ 54 h 715"/>
                <a:gd name="T28" fmla="*/ 611 w 725"/>
                <a:gd name="T29" fmla="*/ 87 h 715"/>
                <a:gd name="T30" fmla="*/ 648 w 725"/>
                <a:gd name="T31" fmla="*/ 126 h 715"/>
                <a:gd name="T32" fmla="*/ 679 w 725"/>
                <a:gd name="T33" fmla="*/ 171 h 715"/>
                <a:gd name="T34" fmla="*/ 702 w 725"/>
                <a:gd name="T35" fmla="*/ 221 h 715"/>
                <a:gd name="T36" fmla="*/ 717 w 725"/>
                <a:gd name="T37" fmla="*/ 273 h 715"/>
                <a:gd name="T38" fmla="*/ 724 w 725"/>
                <a:gd name="T39" fmla="*/ 329 h 715"/>
                <a:gd name="T40" fmla="*/ 720 w 725"/>
                <a:gd name="T41" fmla="*/ 387 h 715"/>
                <a:gd name="T42" fmla="*/ 708 w 725"/>
                <a:gd name="T43" fmla="*/ 445 h 715"/>
                <a:gd name="T44" fmla="*/ 687 w 725"/>
                <a:gd name="T45" fmla="*/ 498 h 715"/>
                <a:gd name="T46" fmla="*/ 659 w 725"/>
                <a:gd name="T47" fmla="*/ 548 h 715"/>
                <a:gd name="T48" fmla="*/ 623 w 725"/>
                <a:gd name="T49" fmla="*/ 592 h 715"/>
                <a:gd name="T50" fmla="*/ 582 w 725"/>
                <a:gd name="T51" fmla="*/ 631 h 715"/>
                <a:gd name="T52" fmla="*/ 535 w 725"/>
                <a:gd name="T53" fmla="*/ 662 h 715"/>
                <a:gd name="T54" fmla="*/ 484 w 725"/>
                <a:gd name="T55" fmla="*/ 687 h 715"/>
                <a:gd name="T56" fmla="*/ 431 w 725"/>
                <a:gd name="T57" fmla="*/ 704 h 715"/>
                <a:gd name="T58" fmla="*/ 373 w 725"/>
                <a:gd name="T59" fmla="*/ 714 h 715"/>
                <a:gd name="T60" fmla="*/ 314 w 725"/>
                <a:gd name="T61" fmla="*/ 713 h 715"/>
                <a:gd name="T62" fmla="*/ 257 w 725"/>
                <a:gd name="T63" fmla="*/ 703 h 715"/>
                <a:gd name="T64" fmla="*/ 203 w 725"/>
                <a:gd name="T65" fmla="*/ 685 h 715"/>
                <a:gd name="T66" fmla="*/ 154 w 725"/>
                <a:gd name="T67" fmla="*/ 659 h 715"/>
                <a:gd name="T68" fmla="*/ 111 w 725"/>
                <a:gd name="T69" fmla="*/ 626 h 715"/>
                <a:gd name="T70" fmla="*/ 74 w 725"/>
                <a:gd name="T71" fmla="*/ 587 h 715"/>
                <a:gd name="T72" fmla="*/ 43 w 725"/>
                <a:gd name="T73" fmla="*/ 542 h 715"/>
                <a:gd name="T74" fmla="*/ 20 w 725"/>
                <a:gd name="T75" fmla="*/ 493 h 715"/>
                <a:gd name="T76" fmla="*/ 5 w 725"/>
                <a:gd name="T77" fmla="*/ 440 h 715"/>
                <a:gd name="T78" fmla="*/ 0 w 725"/>
                <a:gd name="T79" fmla="*/ 384 h 715"/>
                <a:gd name="T80" fmla="*/ 2 w 725"/>
                <a:gd name="T81" fmla="*/ 326 h 7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25" h="715">
                  <a:moveTo>
                    <a:pt x="2" y="326"/>
                  </a:moveTo>
                  <a:lnTo>
                    <a:pt x="15" y="268"/>
                  </a:lnTo>
                  <a:lnTo>
                    <a:pt x="35" y="214"/>
                  </a:lnTo>
                  <a:lnTo>
                    <a:pt x="63" y="165"/>
                  </a:lnTo>
                  <a:lnTo>
                    <a:pt x="99" y="121"/>
                  </a:lnTo>
                  <a:lnTo>
                    <a:pt x="141" y="83"/>
                  </a:lnTo>
                  <a:lnTo>
                    <a:pt x="187" y="51"/>
                  </a:lnTo>
                  <a:lnTo>
                    <a:pt x="238" y="26"/>
                  </a:lnTo>
                  <a:lnTo>
                    <a:pt x="292" y="9"/>
                  </a:lnTo>
                  <a:lnTo>
                    <a:pt x="349" y="0"/>
                  </a:lnTo>
                  <a:lnTo>
                    <a:pt x="408" y="0"/>
                  </a:lnTo>
                  <a:lnTo>
                    <a:pt x="466" y="9"/>
                  </a:lnTo>
                  <a:lnTo>
                    <a:pt x="519" y="28"/>
                  </a:lnTo>
                  <a:lnTo>
                    <a:pt x="567" y="54"/>
                  </a:lnTo>
                  <a:lnTo>
                    <a:pt x="611" y="87"/>
                  </a:lnTo>
                  <a:lnTo>
                    <a:pt x="648" y="126"/>
                  </a:lnTo>
                  <a:lnTo>
                    <a:pt x="679" y="171"/>
                  </a:lnTo>
                  <a:lnTo>
                    <a:pt x="702" y="221"/>
                  </a:lnTo>
                  <a:lnTo>
                    <a:pt x="717" y="273"/>
                  </a:lnTo>
                  <a:lnTo>
                    <a:pt x="724" y="329"/>
                  </a:lnTo>
                  <a:lnTo>
                    <a:pt x="720" y="387"/>
                  </a:lnTo>
                  <a:lnTo>
                    <a:pt x="708" y="445"/>
                  </a:lnTo>
                  <a:lnTo>
                    <a:pt x="687" y="498"/>
                  </a:lnTo>
                  <a:lnTo>
                    <a:pt x="659" y="548"/>
                  </a:lnTo>
                  <a:lnTo>
                    <a:pt x="623" y="592"/>
                  </a:lnTo>
                  <a:lnTo>
                    <a:pt x="582" y="631"/>
                  </a:lnTo>
                  <a:lnTo>
                    <a:pt x="535" y="662"/>
                  </a:lnTo>
                  <a:lnTo>
                    <a:pt x="484" y="687"/>
                  </a:lnTo>
                  <a:lnTo>
                    <a:pt x="431" y="704"/>
                  </a:lnTo>
                  <a:lnTo>
                    <a:pt x="373" y="714"/>
                  </a:lnTo>
                  <a:lnTo>
                    <a:pt x="314" y="713"/>
                  </a:lnTo>
                  <a:lnTo>
                    <a:pt x="257" y="703"/>
                  </a:lnTo>
                  <a:lnTo>
                    <a:pt x="203" y="685"/>
                  </a:lnTo>
                  <a:lnTo>
                    <a:pt x="154" y="659"/>
                  </a:lnTo>
                  <a:lnTo>
                    <a:pt x="111" y="626"/>
                  </a:lnTo>
                  <a:lnTo>
                    <a:pt x="74" y="587"/>
                  </a:lnTo>
                  <a:lnTo>
                    <a:pt x="43" y="542"/>
                  </a:lnTo>
                  <a:lnTo>
                    <a:pt x="20" y="493"/>
                  </a:lnTo>
                  <a:lnTo>
                    <a:pt x="5" y="440"/>
                  </a:lnTo>
                  <a:lnTo>
                    <a:pt x="0" y="384"/>
                  </a:lnTo>
                  <a:lnTo>
                    <a:pt x="2" y="32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0" name="Freeform 15"/>
            <p:cNvSpPr>
              <a:spLocks/>
            </p:cNvSpPr>
            <p:nvPr/>
          </p:nvSpPr>
          <p:spPr bwMode="gray">
            <a:xfrm>
              <a:off x="4392" y="2533"/>
              <a:ext cx="435" cy="429"/>
            </a:xfrm>
            <a:custGeom>
              <a:avLst/>
              <a:gdLst>
                <a:gd name="T0" fmla="*/ 1 w 435"/>
                <a:gd name="T1" fmla="*/ 195 h 429"/>
                <a:gd name="T2" fmla="*/ 8 w 435"/>
                <a:gd name="T3" fmla="*/ 161 h 429"/>
                <a:gd name="T4" fmla="*/ 21 w 435"/>
                <a:gd name="T5" fmla="*/ 129 h 429"/>
                <a:gd name="T6" fmla="*/ 38 w 435"/>
                <a:gd name="T7" fmla="*/ 99 h 429"/>
                <a:gd name="T8" fmla="*/ 59 w 435"/>
                <a:gd name="T9" fmla="*/ 72 h 429"/>
                <a:gd name="T10" fmla="*/ 84 w 435"/>
                <a:gd name="T11" fmla="*/ 50 h 429"/>
                <a:gd name="T12" fmla="*/ 112 w 435"/>
                <a:gd name="T13" fmla="*/ 31 h 429"/>
                <a:gd name="T14" fmla="*/ 143 w 435"/>
                <a:gd name="T15" fmla="*/ 16 h 429"/>
                <a:gd name="T16" fmla="*/ 175 w 435"/>
                <a:gd name="T17" fmla="*/ 5 h 429"/>
                <a:gd name="T18" fmla="*/ 210 w 435"/>
                <a:gd name="T19" fmla="*/ 0 h 429"/>
                <a:gd name="T20" fmla="*/ 245 w 435"/>
                <a:gd name="T21" fmla="*/ 0 h 429"/>
                <a:gd name="T22" fmla="*/ 279 w 435"/>
                <a:gd name="T23" fmla="*/ 6 h 429"/>
                <a:gd name="T24" fmla="*/ 311 w 435"/>
                <a:gd name="T25" fmla="*/ 16 h 429"/>
                <a:gd name="T26" fmla="*/ 340 w 435"/>
                <a:gd name="T27" fmla="*/ 32 h 429"/>
                <a:gd name="T28" fmla="*/ 366 w 435"/>
                <a:gd name="T29" fmla="*/ 52 h 429"/>
                <a:gd name="T30" fmla="*/ 389 w 435"/>
                <a:gd name="T31" fmla="*/ 75 h 429"/>
                <a:gd name="T32" fmla="*/ 407 w 435"/>
                <a:gd name="T33" fmla="*/ 102 h 429"/>
                <a:gd name="T34" fmla="*/ 421 w 435"/>
                <a:gd name="T35" fmla="*/ 132 h 429"/>
                <a:gd name="T36" fmla="*/ 430 w 435"/>
                <a:gd name="T37" fmla="*/ 163 h 429"/>
                <a:gd name="T38" fmla="*/ 434 w 435"/>
                <a:gd name="T39" fmla="*/ 197 h 429"/>
                <a:gd name="T40" fmla="*/ 432 w 435"/>
                <a:gd name="T41" fmla="*/ 232 h 429"/>
                <a:gd name="T42" fmla="*/ 425 w 435"/>
                <a:gd name="T43" fmla="*/ 267 h 429"/>
                <a:gd name="T44" fmla="*/ 412 w 435"/>
                <a:gd name="T45" fmla="*/ 299 h 429"/>
                <a:gd name="T46" fmla="*/ 395 w 435"/>
                <a:gd name="T47" fmla="*/ 328 h 429"/>
                <a:gd name="T48" fmla="*/ 374 w 435"/>
                <a:gd name="T49" fmla="*/ 355 h 429"/>
                <a:gd name="T50" fmla="*/ 349 w 435"/>
                <a:gd name="T51" fmla="*/ 378 h 429"/>
                <a:gd name="T52" fmla="*/ 322 w 435"/>
                <a:gd name="T53" fmla="*/ 397 h 429"/>
                <a:gd name="T54" fmla="*/ 291 w 435"/>
                <a:gd name="T55" fmla="*/ 412 h 429"/>
                <a:gd name="T56" fmla="*/ 258 w 435"/>
                <a:gd name="T57" fmla="*/ 422 h 429"/>
                <a:gd name="T58" fmla="*/ 224 w 435"/>
                <a:gd name="T59" fmla="*/ 428 h 429"/>
                <a:gd name="T60" fmla="*/ 189 w 435"/>
                <a:gd name="T61" fmla="*/ 428 h 429"/>
                <a:gd name="T62" fmla="*/ 154 w 435"/>
                <a:gd name="T63" fmla="*/ 422 h 429"/>
                <a:gd name="T64" fmla="*/ 122 w 435"/>
                <a:gd name="T65" fmla="*/ 411 h 429"/>
                <a:gd name="T66" fmla="*/ 93 w 435"/>
                <a:gd name="T67" fmla="*/ 395 h 429"/>
                <a:gd name="T68" fmla="*/ 67 w 435"/>
                <a:gd name="T69" fmla="*/ 375 h 429"/>
                <a:gd name="T70" fmla="*/ 45 w 435"/>
                <a:gd name="T71" fmla="*/ 352 h 429"/>
                <a:gd name="T72" fmla="*/ 26 w 435"/>
                <a:gd name="T73" fmla="*/ 325 h 429"/>
                <a:gd name="T74" fmla="*/ 13 w 435"/>
                <a:gd name="T75" fmla="*/ 296 h 429"/>
                <a:gd name="T76" fmla="*/ 3 w 435"/>
                <a:gd name="T77" fmla="*/ 264 h 429"/>
                <a:gd name="T78" fmla="*/ 0 w 435"/>
                <a:gd name="T79" fmla="*/ 230 h 429"/>
                <a:gd name="T80" fmla="*/ 1 w 435"/>
                <a:gd name="T81" fmla="*/ 195 h 4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5" h="429">
                  <a:moveTo>
                    <a:pt x="1" y="195"/>
                  </a:moveTo>
                  <a:lnTo>
                    <a:pt x="8" y="161"/>
                  </a:lnTo>
                  <a:lnTo>
                    <a:pt x="21" y="129"/>
                  </a:lnTo>
                  <a:lnTo>
                    <a:pt x="38" y="99"/>
                  </a:lnTo>
                  <a:lnTo>
                    <a:pt x="59" y="72"/>
                  </a:lnTo>
                  <a:lnTo>
                    <a:pt x="84" y="50"/>
                  </a:lnTo>
                  <a:lnTo>
                    <a:pt x="112" y="31"/>
                  </a:lnTo>
                  <a:lnTo>
                    <a:pt x="143" y="16"/>
                  </a:lnTo>
                  <a:lnTo>
                    <a:pt x="175" y="5"/>
                  </a:lnTo>
                  <a:lnTo>
                    <a:pt x="210" y="0"/>
                  </a:lnTo>
                  <a:lnTo>
                    <a:pt x="245" y="0"/>
                  </a:lnTo>
                  <a:lnTo>
                    <a:pt x="279" y="6"/>
                  </a:lnTo>
                  <a:lnTo>
                    <a:pt x="311" y="16"/>
                  </a:lnTo>
                  <a:lnTo>
                    <a:pt x="340" y="32"/>
                  </a:lnTo>
                  <a:lnTo>
                    <a:pt x="366" y="52"/>
                  </a:lnTo>
                  <a:lnTo>
                    <a:pt x="389" y="75"/>
                  </a:lnTo>
                  <a:lnTo>
                    <a:pt x="407" y="102"/>
                  </a:lnTo>
                  <a:lnTo>
                    <a:pt x="421" y="132"/>
                  </a:lnTo>
                  <a:lnTo>
                    <a:pt x="430" y="163"/>
                  </a:lnTo>
                  <a:lnTo>
                    <a:pt x="434" y="197"/>
                  </a:lnTo>
                  <a:lnTo>
                    <a:pt x="432" y="232"/>
                  </a:lnTo>
                  <a:lnTo>
                    <a:pt x="425" y="267"/>
                  </a:lnTo>
                  <a:lnTo>
                    <a:pt x="412" y="299"/>
                  </a:lnTo>
                  <a:lnTo>
                    <a:pt x="395" y="328"/>
                  </a:lnTo>
                  <a:lnTo>
                    <a:pt x="374" y="355"/>
                  </a:lnTo>
                  <a:lnTo>
                    <a:pt x="349" y="378"/>
                  </a:lnTo>
                  <a:lnTo>
                    <a:pt x="322" y="397"/>
                  </a:lnTo>
                  <a:lnTo>
                    <a:pt x="291" y="412"/>
                  </a:lnTo>
                  <a:lnTo>
                    <a:pt x="258" y="422"/>
                  </a:lnTo>
                  <a:lnTo>
                    <a:pt x="224" y="428"/>
                  </a:lnTo>
                  <a:lnTo>
                    <a:pt x="189" y="428"/>
                  </a:lnTo>
                  <a:lnTo>
                    <a:pt x="154" y="422"/>
                  </a:lnTo>
                  <a:lnTo>
                    <a:pt x="122" y="411"/>
                  </a:lnTo>
                  <a:lnTo>
                    <a:pt x="93" y="395"/>
                  </a:lnTo>
                  <a:lnTo>
                    <a:pt x="67" y="375"/>
                  </a:lnTo>
                  <a:lnTo>
                    <a:pt x="45" y="352"/>
                  </a:lnTo>
                  <a:lnTo>
                    <a:pt x="26" y="325"/>
                  </a:lnTo>
                  <a:lnTo>
                    <a:pt x="13" y="296"/>
                  </a:lnTo>
                  <a:lnTo>
                    <a:pt x="3" y="264"/>
                  </a:lnTo>
                  <a:lnTo>
                    <a:pt x="0" y="230"/>
                  </a:lnTo>
                  <a:lnTo>
                    <a:pt x="1" y="195"/>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1" name="Freeform 16"/>
            <p:cNvSpPr>
              <a:spLocks/>
            </p:cNvSpPr>
            <p:nvPr/>
          </p:nvSpPr>
          <p:spPr bwMode="gray">
            <a:xfrm>
              <a:off x="3937" y="2085"/>
              <a:ext cx="1348" cy="1325"/>
            </a:xfrm>
            <a:custGeom>
              <a:avLst/>
              <a:gdLst>
                <a:gd name="T0" fmla="*/ 5 w 1348"/>
                <a:gd name="T1" fmla="*/ 604 h 1325"/>
                <a:gd name="T2" fmla="*/ 28 w 1348"/>
                <a:gd name="T3" fmla="*/ 498 h 1325"/>
                <a:gd name="T4" fmla="*/ 66 w 1348"/>
                <a:gd name="T5" fmla="*/ 398 h 1325"/>
                <a:gd name="T6" fmla="*/ 120 w 1348"/>
                <a:gd name="T7" fmla="*/ 306 h 1325"/>
                <a:gd name="T8" fmla="*/ 186 w 1348"/>
                <a:gd name="T9" fmla="*/ 225 h 1325"/>
                <a:gd name="T10" fmla="*/ 262 w 1348"/>
                <a:gd name="T11" fmla="*/ 153 h 1325"/>
                <a:gd name="T12" fmla="*/ 349 w 1348"/>
                <a:gd name="T13" fmla="*/ 94 h 1325"/>
                <a:gd name="T14" fmla="*/ 443 w 1348"/>
                <a:gd name="T15" fmla="*/ 47 h 1325"/>
                <a:gd name="T16" fmla="*/ 544 w 1348"/>
                <a:gd name="T17" fmla="*/ 16 h 1325"/>
                <a:gd name="T18" fmla="*/ 651 w 1348"/>
                <a:gd name="T19" fmla="*/ 0 h 1325"/>
                <a:gd name="T20" fmla="*/ 760 w 1348"/>
                <a:gd name="T21" fmla="*/ 0 h 1325"/>
                <a:gd name="T22" fmla="*/ 868 w 1348"/>
                <a:gd name="T23" fmla="*/ 18 h 1325"/>
                <a:gd name="T24" fmla="*/ 967 w 1348"/>
                <a:gd name="T25" fmla="*/ 52 h 1325"/>
                <a:gd name="T26" fmla="*/ 1057 w 1348"/>
                <a:gd name="T27" fmla="*/ 100 h 1325"/>
                <a:gd name="T28" fmla="*/ 1138 w 1348"/>
                <a:gd name="T29" fmla="*/ 161 h 1325"/>
                <a:gd name="T30" fmla="*/ 1207 w 1348"/>
                <a:gd name="T31" fmla="*/ 234 h 1325"/>
                <a:gd name="T32" fmla="*/ 1263 w 1348"/>
                <a:gd name="T33" fmla="*/ 317 h 1325"/>
                <a:gd name="T34" fmla="*/ 1306 w 1348"/>
                <a:gd name="T35" fmla="*/ 408 h 1325"/>
                <a:gd name="T36" fmla="*/ 1335 w 1348"/>
                <a:gd name="T37" fmla="*/ 507 h 1325"/>
                <a:gd name="T38" fmla="*/ 1347 w 1348"/>
                <a:gd name="T39" fmla="*/ 611 h 1325"/>
                <a:gd name="T40" fmla="*/ 1341 w 1348"/>
                <a:gd name="T41" fmla="*/ 719 h 1325"/>
                <a:gd name="T42" fmla="*/ 1318 w 1348"/>
                <a:gd name="T43" fmla="*/ 825 h 1325"/>
                <a:gd name="T44" fmla="*/ 1279 w 1348"/>
                <a:gd name="T45" fmla="*/ 925 h 1325"/>
                <a:gd name="T46" fmla="*/ 1226 w 1348"/>
                <a:gd name="T47" fmla="*/ 1016 h 1325"/>
                <a:gd name="T48" fmla="*/ 1161 w 1348"/>
                <a:gd name="T49" fmla="*/ 1098 h 1325"/>
                <a:gd name="T50" fmla="*/ 1084 w 1348"/>
                <a:gd name="T51" fmla="*/ 1169 h 1325"/>
                <a:gd name="T52" fmla="*/ 997 w 1348"/>
                <a:gd name="T53" fmla="*/ 1229 h 1325"/>
                <a:gd name="T54" fmla="*/ 902 w 1348"/>
                <a:gd name="T55" fmla="*/ 1275 h 1325"/>
                <a:gd name="T56" fmla="*/ 801 w 1348"/>
                <a:gd name="T57" fmla="*/ 1307 h 1325"/>
                <a:gd name="T58" fmla="*/ 695 w 1348"/>
                <a:gd name="T59" fmla="*/ 1324 h 1325"/>
                <a:gd name="T60" fmla="*/ 586 w 1348"/>
                <a:gd name="T61" fmla="*/ 1323 h 1325"/>
                <a:gd name="T62" fmla="*/ 478 w 1348"/>
                <a:gd name="T63" fmla="*/ 1305 h 1325"/>
                <a:gd name="T64" fmla="*/ 379 w 1348"/>
                <a:gd name="T65" fmla="*/ 1271 h 1325"/>
                <a:gd name="T66" fmla="*/ 288 w 1348"/>
                <a:gd name="T67" fmla="*/ 1222 h 1325"/>
                <a:gd name="T68" fmla="*/ 208 w 1348"/>
                <a:gd name="T69" fmla="*/ 1161 h 1325"/>
                <a:gd name="T70" fmla="*/ 139 w 1348"/>
                <a:gd name="T71" fmla="*/ 1089 h 1325"/>
                <a:gd name="T72" fmla="*/ 82 w 1348"/>
                <a:gd name="T73" fmla="*/ 1006 h 1325"/>
                <a:gd name="T74" fmla="*/ 39 w 1348"/>
                <a:gd name="T75" fmla="*/ 914 h 1325"/>
                <a:gd name="T76" fmla="*/ 11 w 1348"/>
                <a:gd name="T77" fmla="*/ 816 h 1325"/>
                <a:gd name="T78" fmla="*/ 0 w 1348"/>
                <a:gd name="T79" fmla="*/ 712 h 1325"/>
                <a:gd name="T80" fmla="*/ 5 w 1348"/>
                <a:gd name="T81" fmla="*/ 604 h 1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8" h="1325">
                  <a:moveTo>
                    <a:pt x="5" y="604"/>
                  </a:moveTo>
                  <a:lnTo>
                    <a:pt x="28" y="498"/>
                  </a:lnTo>
                  <a:lnTo>
                    <a:pt x="66" y="398"/>
                  </a:lnTo>
                  <a:lnTo>
                    <a:pt x="120" y="306"/>
                  </a:lnTo>
                  <a:lnTo>
                    <a:pt x="186" y="225"/>
                  </a:lnTo>
                  <a:lnTo>
                    <a:pt x="262" y="153"/>
                  </a:lnTo>
                  <a:lnTo>
                    <a:pt x="349" y="94"/>
                  </a:lnTo>
                  <a:lnTo>
                    <a:pt x="443" y="47"/>
                  </a:lnTo>
                  <a:lnTo>
                    <a:pt x="544" y="16"/>
                  </a:lnTo>
                  <a:lnTo>
                    <a:pt x="651" y="0"/>
                  </a:lnTo>
                  <a:lnTo>
                    <a:pt x="760" y="0"/>
                  </a:lnTo>
                  <a:lnTo>
                    <a:pt x="868" y="18"/>
                  </a:lnTo>
                  <a:lnTo>
                    <a:pt x="967" y="52"/>
                  </a:lnTo>
                  <a:lnTo>
                    <a:pt x="1057" y="100"/>
                  </a:lnTo>
                  <a:lnTo>
                    <a:pt x="1138" y="161"/>
                  </a:lnTo>
                  <a:lnTo>
                    <a:pt x="1207" y="234"/>
                  </a:lnTo>
                  <a:lnTo>
                    <a:pt x="1263" y="317"/>
                  </a:lnTo>
                  <a:lnTo>
                    <a:pt x="1306" y="408"/>
                  </a:lnTo>
                  <a:lnTo>
                    <a:pt x="1335" y="507"/>
                  </a:lnTo>
                  <a:lnTo>
                    <a:pt x="1347" y="611"/>
                  </a:lnTo>
                  <a:lnTo>
                    <a:pt x="1341" y="719"/>
                  </a:lnTo>
                  <a:lnTo>
                    <a:pt x="1318" y="825"/>
                  </a:lnTo>
                  <a:lnTo>
                    <a:pt x="1279" y="925"/>
                  </a:lnTo>
                  <a:lnTo>
                    <a:pt x="1226" y="1016"/>
                  </a:lnTo>
                  <a:lnTo>
                    <a:pt x="1161" y="1098"/>
                  </a:lnTo>
                  <a:lnTo>
                    <a:pt x="1084" y="1169"/>
                  </a:lnTo>
                  <a:lnTo>
                    <a:pt x="997" y="1229"/>
                  </a:lnTo>
                  <a:lnTo>
                    <a:pt x="902" y="1275"/>
                  </a:lnTo>
                  <a:lnTo>
                    <a:pt x="801" y="1307"/>
                  </a:lnTo>
                  <a:lnTo>
                    <a:pt x="695" y="1324"/>
                  </a:lnTo>
                  <a:lnTo>
                    <a:pt x="586" y="1323"/>
                  </a:lnTo>
                  <a:lnTo>
                    <a:pt x="478" y="1305"/>
                  </a:lnTo>
                  <a:lnTo>
                    <a:pt x="379" y="1271"/>
                  </a:lnTo>
                  <a:lnTo>
                    <a:pt x="288" y="1222"/>
                  </a:lnTo>
                  <a:lnTo>
                    <a:pt x="208" y="1161"/>
                  </a:lnTo>
                  <a:lnTo>
                    <a:pt x="139" y="1089"/>
                  </a:lnTo>
                  <a:lnTo>
                    <a:pt x="82" y="1006"/>
                  </a:lnTo>
                  <a:lnTo>
                    <a:pt x="39" y="914"/>
                  </a:lnTo>
                  <a:lnTo>
                    <a:pt x="11" y="816"/>
                  </a:lnTo>
                  <a:lnTo>
                    <a:pt x="0" y="712"/>
                  </a:lnTo>
                  <a:lnTo>
                    <a:pt x="5" y="604"/>
                  </a:lnTo>
                </a:path>
              </a:pathLst>
            </a:custGeom>
            <a:solidFill>
              <a:srgbClr val="EAEAEA"/>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2" name="Freeform 17"/>
            <p:cNvSpPr>
              <a:spLocks/>
            </p:cNvSpPr>
            <p:nvPr/>
          </p:nvSpPr>
          <p:spPr bwMode="gray">
            <a:xfrm>
              <a:off x="3937" y="2085"/>
              <a:ext cx="1348" cy="1325"/>
            </a:xfrm>
            <a:custGeom>
              <a:avLst/>
              <a:gdLst>
                <a:gd name="T0" fmla="*/ 5 w 1348"/>
                <a:gd name="T1" fmla="*/ 604 h 1325"/>
                <a:gd name="T2" fmla="*/ 28 w 1348"/>
                <a:gd name="T3" fmla="*/ 498 h 1325"/>
                <a:gd name="T4" fmla="*/ 66 w 1348"/>
                <a:gd name="T5" fmla="*/ 398 h 1325"/>
                <a:gd name="T6" fmla="*/ 120 w 1348"/>
                <a:gd name="T7" fmla="*/ 306 h 1325"/>
                <a:gd name="T8" fmla="*/ 186 w 1348"/>
                <a:gd name="T9" fmla="*/ 225 h 1325"/>
                <a:gd name="T10" fmla="*/ 262 w 1348"/>
                <a:gd name="T11" fmla="*/ 153 h 1325"/>
                <a:gd name="T12" fmla="*/ 349 w 1348"/>
                <a:gd name="T13" fmla="*/ 94 h 1325"/>
                <a:gd name="T14" fmla="*/ 443 w 1348"/>
                <a:gd name="T15" fmla="*/ 47 h 1325"/>
                <a:gd name="T16" fmla="*/ 544 w 1348"/>
                <a:gd name="T17" fmla="*/ 16 h 1325"/>
                <a:gd name="T18" fmla="*/ 651 w 1348"/>
                <a:gd name="T19" fmla="*/ 0 h 1325"/>
                <a:gd name="T20" fmla="*/ 760 w 1348"/>
                <a:gd name="T21" fmla="*/ 0 h 1325"/>
                <a:gd name="T22" fmla="*/ 868 w 1348"/>
                <a:gd name="T23" fmla="*/ 18 h 1325"/>
                <a:gd name="T24" fmla="*/ 967 w 1348"/>
                <a:gd name="T25" fmla="*/ 52 h 1325"/>
                <a:gd name="T26" fmla="*/ 1057 w 1348"/>
                <a:gd name="T27" fmla="*/ 100 h 1325"/>
                <a:gd name="T28" fmla="*/ 1138 w 1348"/>
                <a:gd name="T29" fmla="*/ 161 h 1325"/>
                <a:gd name="T30" fmla="*/ 1207 w 1348"/>
                <a:gd name="T31" fmla="*/ 234 h 1325"/>
                <a:gd name="T32" fmla="*/ 1263 w 1348"/>
                <a:gd name="T33" fmla="*/ 317 h 1325"/>
                <a:gd name="T34" fmla="*/ 1306 w 1348"/>
                <a:gd name="T35" fmla="*/ 408 h 1325"/>
                <a:gd name="T36" fmla="*/ 1335 w 1348"/>
                <a:gd name="T37" fmla="*/ 507 h 1325"/>
                <a:gd name="T38" fmla="*/ 1347 w 1348"/>
                <a:gd name="T39" fmla="*/ 611 h 1325"/>
                <a:gd name="T40" fmla="*/ 1341 w 1348"/>
                <a:gd name="T41" fmla="*/ 719 h 1325"/>
                <a:gd name="T42" fmla="*/ 1318 w 1348"/>
                <a:gd name="T43" fmla="*/ 825 h 1325"/>
                <a:gd name="T44" fmla="*/ 1279 w 1348"/>
                <a:gd name="T45" fmla="*/ 925 h 1325"/>
                <a:gd name="T46" fmla="*/ 1226 w 1348"/>
                <a:gd name="T47" fmla="*/ 1016 h 1325"/>
                <a:gd name="T48" fmla="*/ 1161 w 1348"/>
                <a:gd name="T49" fmla="*/ 1098 h 1325"/>
                <a:gd name="T50" fmla="*/ 1084 w 1348"/>
                <a:gd name="T51" fmla="*/ 1169 h 1325"/>
                <a:gd name="T52" fmla="*/ 997 w 1348"/>
                <a:gd name="T53" fmla="*/ 1229 h 1325"/>
                <a:gd name="T54" fmla="*/ 902 w 1348"/>
                <a:gd name="T55" fmla="*/ 1275 h 1325"/>
                <a:gd name="T56" fmla="*/ 801 w 1348"/>
                <a:gd name="T57" fmla="*/ 1307 h 1325"/>
                <a:gd name="T58" fmla="*/ 695 w 1348"/>
                <a:gd name="T59" fmla="*/ 1324 h 1325"/>
                <a:gd name="T60" fmla="*/ 586 w 1348"/>
                <a:gd name="T61" fmla="*/ 1323 h 1325"/>
                <a:gd name="T62" fmla="*/ 478 w 1348"/>
                <a:gd name="T63" fmla="*/ 1305 h 1325"/>
                <a:gd name="T64" fmla="*/ 379 w 1348"/>
                <a:gd name="T65" fmla="*/ 1271 h 1325"/>
                <a:gd name="T66" fmla="*/ 288 w 1348"/>
                <a:gd name="T67" fmla="*/ 1222 h 1325"/>
                <a:gd name="T68" fmla="*/ 208 w 1348"/>
                <a:gd name="T69" fmla="*/ 1161 h 1325"/>
                <a:gd name="T70" fmla="*/ 139 w 1348"/>
                <a:gd name="T71" fmla="*/ 1089 h 1325"/>
                <a:gd name="T72" fmla="*/ 82 w 1348"/>
                <a:gd name="T73" fmla="*/ 1006 h 1325"/>
                <a:gd name="T74" fmla="*/ 39 w 1348"/>
                <a:gd name="T75" fmla="*/ 914 h 1325"/>
                <a:gd name="T76" fmla="*/ 11 w 1348"/>
                <a:gd name="T77" fmla="*/ 816 h 1325"/>
                <a:gd name="T78" fmla="*/ 0 w 1348"/>
                <a:gd name="T79" fmla="*/ 712 h 1325"/>
                <a:gd name="T80" fmla="*/ 5 w 1348"/>
                <a:gd name="T81" fmla="*/ 604 h 1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8" h="1325">
                  <a:moveTo>
                    <a:pt x="5" y="604"/>
                  </a:moveTo>
                  <a:lnTo>
                    <a:pt x="28" y="498"/>
                  </a:lnTo>
                  <a:lnTo>
                    <a:pt x="66" y="398"/>
                  </a:lnTo>
                  <a:lnTo>
                    <a:pt x="120" y="306"/>
                  </a:lnTo>
                  <a:lnTo>
                    <a:pt x="186" y="225"/>
                  </a:lnTo>
                  <a:lnTo>
                    <a:pt x="262" y="153"/>
                  </a:lnTo>
                  <a:lnTo>
                    <a:pt x="349" y="94"/>
                  </a:lnTo>
                  <a:lnTo>
                    <a:pt x="443" y="47"/>
                  </a:lnTo>
                  <a:lnTo>
                    <a:pt x="544" y="16"/>
                  </a:lnTo>
                  <a:lnTo>
                    <a:pt x="651" y="0"/>
                  </a:lnTo>
                  <a:lnTo>
                    <a:pt x="760" y="0"/>
                  </a:lnTo>
                  <a:lnTo>
                    <a:pt x="868" y="18"/>
                  </a:lnTo>
                  <a:lnTo>
                    <a:pt x="967" y="52"/>
                  </a:lnTo>
                  <a:lnTo>
                    <a:pt x="1057" y="100"/>
                  </a:lnTo>
                  <a:lnTo>
                    <a:pt x="1138" y="161"/>
                  </a:lnTo>
                  <a:lnTo>
                    <a:pt x="1207" y="234"/>
                  </a:lnTo>
                  <a:lnTo>
                    <a:pt x="1263" y="317"/>
                  </a:lnTo>
                  <a:lnTo>
                    <a:pt x="1306" y="408"/>
                  </a:lnTo>
                  <a:lnTo>
                    <a:pt x="1335" y="507"/>
                  </a:lnTo>
                  <a:lnTo>
                    <a:pt x="1347" y="611"/>
                  </a:lnTo>
                  <a:lnTo>
                    <a:pt x="1341" y="719"/>
                  </a:lnTo>
                  <a:lnTo>
                    <a:pt x="1318" y="825"/>
                  </a:lnTo>
                  <a:lnTo>
                    <a:pt x="1279" y="925"/>
                  </a:lnTo>
                  <a:lnTo>
                    <a:pt x="1226" y="1016"/>
                  </a:lnTo>
                  <a:lnTo>
                    <a:pt x="1161" y="1098"/>
                  </a:lnTo>
                  <a:lnTo>
                    <a:pt x="1084" y="1169"/>
                  </a:lnTo>
                  <a:lnTo>
                    <a:pt x="997" y="1229"/>
                  </a:lnTo>
                  <a:lnTo>
                    <a:pt x="902" y="1275"/>
                  </a:lnTo>
                  <a:lnTo>
                    <a:pt x="801" y="1307"/>
                  </a:lnTo>
                  <a:lnTo>
                    <a:pt x="695" y="1324"/>
                  </a:lnTo>
                  <a:lnTo>
                    <a:pt x="586" y="1323"/>
                  </a:lnTo>
                  <a:lnTo>
                    <a:pt x="478" y="1305"/>
                  </a:lnTo>
                  <a:lnTo>
                    <a:pt x="379" y="1271"/>
                  </a:lnTo>
                  <a:lnTo>
                    <a:pt x="288" y="1222"/>
                  </a:lnTo>
                  <a:lnTo>
                    <a:pt x="208" y="1161"/>
                  </a:lnTo>
                  <a:lnTo>
                    <a:pt x="139" y="1089"/>
                  </a:lnTo>
                  <a:lnTo>
                    <a:pt x="82" y="1006"/>
                  </a:lnTo>
                  <a:lnTo>
                    <a:pt x="39" y="914"/>
                  </a:lnTo>
                  <a:lnTo>
                    <a:pt x="11" y="816"/>
                  </a:lnTo>
                  <a:lnTo>
                    <a:pt x="0" y="712"/>
                  </a:lnTo>
                  <a:lnTo>
                    <a:pt x="5" y="604"/>
                  </a:lnTo>
                </a:path>
              </a:pathLst>
            </a:custGeom>
            <a:noFill/>
            <a:ln w="508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3" name="Freeform 18"/>
            <p:cNvSpPr>
              <a:spLocks/>
            </p:cNvSpPr>
            <p:nvPr/>
          </p:nvSpPr>
          <p:spPr bwMode="gray">
            <a:xfrm>
              <a:off x="4248" y="2390"/>
              <a:ext cx="726" cy="715"/>
            </a:xfrm>
            <a:custGeom>
              <a:avLst/>
              <a:gdLst>
                <a:gd name="T0" fmla="*/ 3 w 726"/>
                <a:gd name="T1" fmla="*/ 326 h 715"/>
                <a:gd name="T2" fmla="*/ 15 w 726"/>
                <a:gd name="T3" fmla="*/ 268 h 715"/>
                <a:gd name="T4" fmla="*/ 35 w 726"/>
                <a:gd name="T5" fmla="*/ 215 h 715"/>
                <a:gd name="T6" fmla="*/ 64 w 726"/>
                <a:gd name="T7" fmla="*/ 165 h 715"/>
                <a:gd name="T8" fmla="*/ 99 w 726"/>
                <a:gd name="T9" fmla="*/ 121 h 715"/>
                <a:gd name="T10" fmla="*/ 141 w 726"/>
                <a:gd name="T11" fmla="*/ 83 h 715"/>
                <a:gd name="T12" fmla="*/ 187 w 726"/>
                <a:gd name="T13" fmla="*/ 51 h 715"/>
                <a:gd name="T14" fmla="*/ 239 w 726"/>
                <a:gd name="T15" fmla="*/ 26 h 715"/>
                <a:gd name="T16" fmla="*/ 293 w 726"/>
                <a:gd name="T17" fmla="*/ 9 h 715"/>
                <a:gd name="T18" fmla="*/ 350 w 726"/>
                <a:gd name="T19" fmla="*/ 0 h 715"/>
                <a:gd name="T20" fmla="*/ 409 w 726"/>
                <a:gd name="T21" fmla="*/ 0 h 715"/>
                <a:gd name="T22" fmla="*/ 467 w 726"/>
                <a:gd name="T23" fmla="*/ 10 h 715"/>
                <a:gd name="T24" fmla="*/ 520 w 726"/>
                <a:gd name="T25" fmla="*/ 28 h 715"/>
                <a:gd name="T26" fmla="*/ 568 w 726"/>
                <a:gd name="T27" fmla="*/ 54 h 715"/>
                <a:gd name="T28" fmla="*/ 612 w 726"/>
                <a:gd name="T29" fmla="*/ 87 h 715"/>
                <a:gd name="T30" fmla="*/ 649 w 726"/>
                <a:gd name="T31" fmla="*/ 126 h 715"/>
                <a:gd name="T32" fmla="*/ 680 w 726"/>
                <a:gd name="T33" fmla="*/ 171 h 715"/>
                <a:gd name="T34" fmla="*/ 703 w 726"/>
                <a:gd name="T35" fmla="*/ 221 h 715"/>
                <a:gd name="T36" fmla="*/ 718 w 726"/>
                <a:gd name="T37" fmla="*/ 273 h 715"/>
                <a:gd name="T38" fmla="*/ 725 w 726"/>
                <a:gd name="T39" fmla="*/ 329 h 715"/>
                <a:gd name="T40" fmla="*/ 721 w 726"/>
                <a:gd name="T41" fmla="*/ 387 h 715"/>
                <a:gd name="T42" fmla="*/ 709 w 726"/>
                <a:gd name="T43" fmla="*/ 445 h 715"/>
                <a:gd name="T44" fmla="*/ 688 w 726"/>
                <a:gd name="T45" fmla="*/ 499 h 715"/>
                <a:gd name="T46" fmla="*/ 660 w 726"/>
                <a:gd name="T47" fmla="*/ 548 h 715"/>
                <a:gd name="T48" fmla="*/ 624 w 726"/>
                <a:gd name="T49" fmla="*/ 592 h 715"/>
                <a:gd name="T50" fmla="*/ 583 w 726"/>
                <a:gd name="T51" fmla="*/ 631 h 715"/>
                <a:gd name="T52" fmla="*/ 536 w 726"/>
                <a:gd name="T53" fmla="*/ 662 h 715"/>
                <a:gd name="T54" fmla="*/ 485 w 726"/>
                <a:gd name="T55" fmla="*/ 687 h 715"/>
                <a:gd name="T56" fmla="*/ 431 w 726"/>
                <a:gd name="T57" fmla="*/ 704 h 715"/>
                <a:gd name="T58" fmla="*/ 374 w 726"/>
                <a:gd name="T59" fmla="*/ 714 h 715"/>
                <a:gd name="T60" fmla="*/ 315 w 726"/>
                <a:gd name="T61" fmla="*/ 713 h 715"/>
                <a:gd name="T62" fmla="*/ 257 w 726"/>
                <a:gd name="T63" fmla="*/ 704 h 715"/>
                <a:gd name="T64" fmla="*/ 204 w 726"/>
                <a:gd name="T65" fmla="*/ 685 h 715"/>
                <a:gd name="T66" fmla="*/ 155 w 726"/>
                <a:gd name="T67" fmla="*/ 659 h 715"/>
                <a:gd name="T68" fmla="*/ 112 w 726"/>
                <a:gd name="T69" fmla="*/ 626 h 715"/>
                <a:gd name="T70" fmla="*/ 75 w 726"/>
                <a:gd name="T71" fmla="*/ 587 h 715"/>
                <a:gd name="T72" fmla="*/ 44 w 726"/>
                <a:gd name="T73" fmla="*/ 542 h 715"/>
                <a:gd name="T74" fmla="*/ 21 w 726"/>
                <a:gd name="T75" fmla="*/ 493 h 715"/>
                <a:gd name="T76" fmla="*/ 6 w 726"/>
                <a:gd name="T77" fmla="*/ 440 h 715"/>
                <a:gd name="T78" fmla="*/ 0 w 726"/>
                <a:gd name="T79" fmla="*/ 384 h 715"/>
                <a:gd name="T80" fmla="*/ 3 w 726"/>
                <a:gd name="T81" fmla="*/ 326 h 7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26" h="715">
                  <a:moveTo>
                    <a:pt x="3" y="326"/>
                  </a:moveTo>
                  <a:lnTo>
                    <a:pt x="15" y="268"/>
                  </a:lnTo>
                  <a:lnTo>
                    <a:pt x="35" y="215"/>
                  </a:lnTo>
                  <a:lnTo>
                    <a:pt x="64" y="165"/>
                  </a:lnTo>
                  <a:lnTo>
                    <a:pt x="99" y="121"/>
                  </a:lnTo>
                  <a:lnTo>
                    <a:pt x="141" y="83"/>
                  </a:lnTo>
                  <a:lnTo>
                    <a:pt x="187" y="51"/>
                  </a:lnTo>
                  <a:lnTo>
                    <a:pt x="239" y="26"/>
                  </a:lnTo>
                  <a:lnTo>
                    <a:pt x="293" y="9"/>
                  </a:lnTo>
                  <a:lnTo>
                    <a:pt x="350" y="0"/>
                  </a:lnTo>
                  <a:lnTo>
                    <a:pt x="409" y="0"/>
                  </a:lnTo>
                  <a:lnTo>
                    <a:pt x="467" y="10"/>
                  </a:lnTo>
                  <a:lnTo>
                    <a:pt x="520" y="28"/>
                  </a:lnTo>
                  <a:lnTo>
                    <a:pt x="568" y="54"/>
                  </a:lnTo>
                  <a:lnTo>
                    <a:pt x="612" y="87"/>
                  </a:lnTo>
                  <a:lnTo>
                    <a:pt x="649" y="126"/>
                  </a:lnTo>
                  <a:lnTo>
                    <a:pt x="680" y="171"/>
                  </a:lnTo>
                  <a:lnTo>
                    <a:pt x="703" y="221"/>
                  </a:lnTo>
                  <a:lnTo>
                    <a:pt x="718" y="273"/>
                  </a:lnTo>
                  <a:lnTo>
                    <a:pt x="725" y="329"/>
                  </a:lnTo>
                  <a:lnTo>
                    <a:pt x="721" y="387"/>
                  </a:lnTo>
                  <a:lnTo>
                    <a:pt x="709" y="445"/>
                  </a:lnTo>
                  <a:lnTo>
                    <a:pt x="688" y="499"/>
                  </a:lnTo>
                  <a:lnTo>
                    <a:pt x="660" y="548"/>
                  </a:lnTo>
                  <a:lnTo>
                    <a:pt x="624" y="592"/>
                  </a:lnTo>
                  <a:lnTo>
                    <a:pt x="583" y="631"/>
                  </a:lnTo>
                  <a:lnTo>
                    <a:pt x="536" y="662"/>
                  </a:lnTo>
                  <a:lnTo>
                    <a:pt x="485" y="687"/>
                  </a:lnTo>
                  <a:lnTo>
                    <a:pt x="431" y="704"/>
                  </a:lnTo>
                  <a:lnTo>
                    <a:pt x="374" y="714"/>
                  </a:lnTo>
                  <a:lnTo>
                    <a:pt x="315" y="713"/>
                  </a:lnTo>
                  <a:lnTo>
                    <a:pt x="257" y="704"/>
                  </a:lnTo>
                  <a:lnTo>
                    <a:pt x="204" y="685"/>
                  </a:lnTo>
                  <a:lnTo>
                    <a:pt x="155" y="659"/>
                  </a:lnTo>
                  <a:lnTo>
                    <a:pt x="112" y="626"/>
                  </a:lnTo>
                  <a:lnTo>
                    <a:pt x="75" y="587"/>
                  </a:lnTo>
                  <a:lnTo>
                    <a:pt x="44" y="542"/>
                  </a:lnTo>
                  <a:lnTo>
                    <a:pt x="21" y="493"/>
                  </a:lnTo>
                  <a:lnTo>
                    <a:pt x="6" y="440"/>
                  </a:lnTo>
                  <a:lnTo>
                    <a:pt x="0" y="384"/>
                  </a:lnTo>
                  <a:lnTo>
                    <a:pt x="3" y="32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4" name="Freeform 19"/>
            <p:cNvSpPr>
              <a:spLocks/>
            </p:cNvSpPr>
            <p:nvPr/>
          </p:nvSpPr>
          <p:spPr bwMode="gray">
            <a:xfrm>
              <a:off x="4248" y="2390"/>
              <a:ext cx="726" cy="715"/>
            </a:xfrm>
            <a:custGeom>
              <a:avLst/>
              <a:gdLst>
                <a:gd name="T0" fmla="*/ 3 w 726"/>
                <a:gd name="T1" fmla="*/ 326 h 715"/>
                <a:gd name="T2" fmla="*/ 15 w 726"/>
                <a:gd name="T3" fmla="*/ 268 h 715"/>
                <a:gd name="T4" fmla="*/ 35 w 726"/>
                <a:gd name="T5" fmla="*/ 215 h 715"/>
                <a:gd name="T6" fmla="*/ 64 w 726"/>
                <a:gd name="T7" fmla="*/ 165 h 715"/>
                <a:gd name="T8" fmla="*/ 99 w 726"/>
                <a:gd name="T9" fmla="*/ 121 h 715"/>
                <a:gd name="T10" fmla="*/ 141 w 726"/>
                <a:gd name="T11" fmla="*/ 83 h 715"/>
                <a:gd name="T12" fmla="*/ 187 w 726"/>
                <a:gd name="T13" fmla="*/ 51 h 715"/>
                <a:gd name="T14" fmla="*/ 239 w 726"/>
                <a:gd name="T15" fmla="*/ 26 h 715"/>
                <a:gd name="T16" fmla="*/ 293 w 726"/>
                <a:gd name="T17" fmla="*/ 9 h 715"/>
                <a:gd name="T18" fmla="*/ 350 w 726"/>
                <a:gd name="T19" fmla="*/ 0 h 715"/>
                <a:gd name="T20" fmla="*/ 409 w 726"/>
                <a:gd name="T21" fmla="*/ 0 h 715"/>
                <a:gd name="T22" fmla="*/ 467 w 726"/>
                <a:gd name="T23" fmla="*/ 10 h 715"/>
                <a:gd name="T24" fmla="*/ 520 w 726"/>
                <a:gd name="T25" fmla="*/ 28 h 715"/>
                <a:gd name="T26" fmla="*/ 568 w 726"/>
                <a:gd name="T27" fmla="*/ 54 h 715"/>
                <a:gd name="T28" fmla="*/ 612 w 726"/>
                <a:gd name="T29" fmla="*/ 87 h 715"/>
                <a:gd name="T30" fmla="*/ 649 w 726"/>
                <a:gd name="T31" fmla="*/ 126 h 715"/>
                <a:gd name="T32" fmla="*/ 680 w 726"/>
                <a:gd name="T33" fmla="*/ 171 h 715"/>
                <a:gd name="T34" fmla="*/ 703 w 726"/>
                <a:gd name="T35" fmla="*/ 221 h 715"/>
                <a:gd name="T36" fmla="*/ 718 w 726"/>
                <a:gd name="T37" fmla="*/ 273 h 715"/>
                <a:gd name="T38" fmla="*/ 725 w 726"/>
                <a:gd name="T39" fmla="*/ 329 h 715"/>
                <a:gd name="T40" fmla="*/ 721 w 726"/>
                <a:gd name="T41" fmla="*/ 387 h 715"/>
                <a:gd name="T42" fmla="*/ 709 w 726"/>
                <a:gd name="T43" fmla="*/ 445 h 715"/>
                <a:gd name="T44" fmla="*/ 688 w 726"/>
                <a:gd name="T45" fmla="*/ 499 h 715"/>
                <a:gd name="T46" fmla="*/ 660 w 726"/>
                <a:gd name="T47" fmla="*/ 548 h 715"/>
                <a:gd name="T48" fmla="*/ 624 w 726"/>
                <a:gd name="T49" fmla="*/ 592 h 715"/>
                <a:gd name="T50" fmla="*/ 583 w 726"/>
                <a:gd name="T51" fmla="*/ 631 h 715"/>
                <a:gd name="T52" fmla="*/ 536 w 726"/>
                <a:gd name="T53" fmla="*/ 662 h 715"/>
                <a:gd name="T54" fmla="*/ 485 w 726"/>
                <a:gd name="T55" fmla="*/ 687 h 715"/>
                <a:gd name="T56" fmla="*/ 431 w 726"/>
                <a:gd name="T57" fmla="*/ 704 h 715"/>
                <a:gd name="T58" fmla="*/ 374 w 726"/>
                <a:gd name="T59" fmla="*/ 714 h 715"/>
                <a:gd name="T60" fmla="*/ 315 w 726"/>
                <a:gd name="T61" fmla="*/ 713 h 715"/>
                <a:gd name="T62" fmla="*/ 257 w 726"/>
                <a:gd name="T63" fmla="*/ 704 h 715"/>
                <a:gd name="T64" fmla="*/ 204 w 726"/>
                <a:gd name="T65" fmla="*/ 685 h 715"/>
                <a:gd name="T66" fmla="*/ 155 w 726"/>
                <a:gd name="T67" fmla="*/ 659 h 715"/>
                <a:gd name="T68" fmla="*/ 112 w 726"/>
                <a:gd name="T69" fmla="*/ 626 h 715"/>
                <a:gd name="T70" fmla="*/ 75 w 726"/>
                <a:gd name="T71" fmla="*/ 587 h 715"/>
                <a:gd name="T72" fmla="*/ 44 w 726"/>
                <a:gd name="T73" fmla="*/ 542 h 715"/>
                <a:gd name="T74" fmla="*/ 21 w 726"/>
                <a:gd name="T75" fmla="*/ 493 h 715"/>
                <a:gd name="T76" fmla="*/ 6 w 726"/>
                <a:gd name="T77" fmla="*/ 440 h 715"/>
                <a:gd name="T78" fmla="*/ 0 w 726"/>
                <a:gd name="T79" fmla="*/ 384 h 715"/>
                <a:gd name="T80" fmla="*/ 3 w 726"/>
                <a:gd name="T81" fmla="*/ 326 h 7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26" h="715">
                  <a:moveTo>
                    <a:pt x="3" y="326"/>
                  </a:moveTo>
                  <a:lnTo>
                    <a:pt x="15" y="268"/>
                  </a:lnTo>
                  <a:lnTo>
                    <a:pt x="35" y="215"/>
                  </a:lnTo>
                  <a:lnTo>
                    <a:pt x="64" y="165"/>
                  </a:lnTo>
                  <a:lnTo>
                    <a:pt x="99" y="121"/>
                  </a:lnTo>
                  <a:lnTo>
                    <a:pt x="141" y="83"/>
                  </a:lnTo>
                  <a:lnTo>
                    <a:pt x="187" y="51"/>
                  </a:lnTo>
                  <a:lnTo>
                    <a:pt x="239" y="26"/>
                  </a:lnTo>
                  <a:lnTo>
                    <a:pt x="293" y="9"/>
                  </a:lnTo>
                  <a:lnTo>
                    <a:pt x="350" y="0"/>
                  </a:lnTo>
                  <a:lnTo>
                    <a:pt x="409" y="0"/>
                  </a:lnTo>
                  <a:lnTo>
                    <a:pt x="467" y="10"/>
                  </a:lnTo>
                  <a:lnTo>
                    <a:pt x="520" y="28"/>
                  </a:lnTo>
                  <a:lnTo>
                    <a:pt x="568" y="54"/>
                  </a:lnTo>
                  <a:lnTo>
                    <a:pt x="612" y="87"/>
                  </a:lnTo>
                  <a:lnTo>
                    <a:pt x="649" y="126"/>
                  </a:lnTo>
                  <a:lnTo>
                    <a:pt x="680" y="171"/>
                  </a:lnTo>
                  <a:lnTo>
                    <a:pt x="703" y="221"/>
                  </a:lnTo>
                  <a:lnTo>
                    <a:pt x="718" y="273"/>
                  </a:lnTo>
                  <a:lnTo>
                    <a:pt x="725" y="329"/>
                  </a:lnTo>
                  <a:lnTo>
                    <a:pt x="721" y="387"/>
                  </a:lnTo>
                  <a:lnTo>
                    <a:pt x="709" y="445"/>
                  </a:lnTo>
                  <a:lnTo>
                    <a:pt x="688" y="499"/>
                  </a:lnTo>
                  <a:lnTo>
                    <a:pt x="660" y="548"/>
                  </a:lnTo>
                  <a:lnTo>
                    <a:pt x="624" y="592"/>
                  </a:lnTo>
                  <a:lnTo>
                    <a:pt x="583" y="631"/>
                  </a:lnTo>
                  <a:lnTo>
                    <a:pt x="536" y="662"/>
                  </a:lnTo>
                  <a:lnTo>
                    <a:pt x="485" y="687"/>
                  </a:lnTo>
                  <a:lnTo>
                    <a:pt x="431" y="704"/>
                  </a:lnTo>
                  <a:lnTo>
                    <a:pt x="374" y="714"/>
                  </a:lnTo>
                  <a:lnTo>
                    <a:pt x="315" y="713"/>
                  </a:lnTo>
                  <a:lnTo>
                    <a:pt x="257" y="704"/>
                  </a:lnTo>
                  <a:lnTo>
                    <a:pt x="204" y="685"/>
                  </a:lnTo>
                  <a:lnTo>
                    <a:pt x="155" y="659"/>
                  </a:lnTo>
                  <a:lnTo>
                    <a:pt x="112" y="626"/>
                  </a:lnTo>
                  <a:lnTo>
                    <a:pt x="75" y="587"/>
                  </a:lnTo>
                  <a:lnTo>
                    <a:pt x="44" y="542"/>
                  </a:lnTo>
                  <a:lnTo>
                    <a:pt x="21" y="493"/>
                  </a:lnTo>
                  <a:lnTo>
                    <a:pt x="6" y="440"/>
                  </a:lnTo>
                  <a:lnTo>
                    <a:pt x="0" y="384"/>
                  </a:lnTo>
                  <a:lnTo>
                    <a:pt x="3" y="326"/>
                  </a:lnTo>
                </a:path>
              </a:pathLst>
            </a:custGeom>
            <a:noFill/>
            <a:ln w="508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5" name="Freeform 20"/>
            <p:cNvSpPr>
              <a:spLocks/>
            </p:cNvSpPr>
            <p:nvPr/>
          </p:nvSpPr>
          <p:spPr bwMode="gray">
            <a:xfrm>
              <a:off x="4248" y="2390"/>
              <a:ext cx="726" cy="715"/>
            </a:xfrm>
            <a:custGeom>
              <a:avLst/>
              <a:gdLst>
                <a:gd name="T0" fmla="*/ 3 w 726"/>
                <a:gd name="T1" fmla="*/ 326 h 715"/>
                <a:gd name="T2" fmla="*/ 15 w 726"/>
                <a:gd name="T3" fmla="*/ 268 h 715"/>
                <a:gd name="T4" fmla="*/ 35 w 726"/>
                <a:gd name="T5" fmla="*/ 215 h 715"/>
                <a:gd name="T6" fmla="*/ 64 w 726"/>
                <a:gd name="T7" fmla="*/ 165 h 715"/>
                <a:gd name="T8" fmla="*/ 99 w 726"/>
                <a:gd name="T9" fmla="*/ 121 h 715"/>
                <a:gd name="T10" fmla="*/ 141 w 726"/>
                <a:gd name="T11" fmla="*/ 83 h 715"/>
                <a:gd name="T12" fmla="*/ 187 w 726"/>
                <a:gd name="T13" fmla="*/ 51 h 715"/>
                <a:gd name="T14" fmla="*/ 239 w 726"/>
                <a:gd name="T15" fmla="*/ 26 h 715"/>
                <a:gd name="T16" fmla="*/ 293 w 726"/>
                <a:gd name="T17" fmla="*/ 9 h 715"/>
                <a:gd name="T18" fmla="*/ 350 w 726"/>
                <a:gd name="T19" fmla="*/ 0 h 715"/>
                <a:gd name="T20" fmla="*/ 409 w 726"/>
                <a:gd name="T21" fmla="*/ 0 h 715"/>
                <a:gd name="T22" fmla="*/ 467 w 726"/>
                <a:gd name="T23" fmla="*/ 10 h 715"/>
                <a:gd name="T24" fmla="*/ 520 w 726"/>
                <a:gd name="T25" fmla="*/ 28 h 715"/>
                <a:gd name="T26" fmla="*/ 568 w 726"/>
                <a:gd name="T27" fmla="*/ 54 h 715"/>
                <a:gd name="T28" fmla="*/ 612 w 726"/>
                <a:gd name="T29" fmla="*/ 87 h 715"/>
                <a:gd name="T30" fmla="*/ 649 w 726"/>
                <a:gd name="T31" fmla="*/ 126 h 715"/>
                <a:gd name="T32" fmla="*/ 680 w 726"/>
                <a:gd name="T33" fmla="*/ 171 h 715"/>
                <a:gd name="T34" fmla="*/ 703 w 726"/>
                <a:gd name="T35" fmla="*/ 221 h 715"/>
                <a:gd name="T36" fmla="*/ 718 w 726"/>
                <a:gd name="T37" fmla="*/ 273 h 715"/>
                <a:gd name="T38" fmla="*/ 725 w 726"/>
                <a:gd name="T39" fmla="*/ 329 h 715"/>
                <a:gd name="T40" fmla="*/ 721 w 726"/>
                <a:gd name="T41" fmla="*/ 387 h 715"/>
                <a:gd name="T42" fmla="*/ 709 w 726"/>
                <a:gd name="T43" fmla="*/ 445 h 715"/>
                <a:gd name="T44" fmla="*/ 688 w 726"/>
                <a:gd name="T45" fmla="*/ 499 h 715"/>
                <a:gd name="T46" fmla="*/ 660 w 726"/>
                <a:gd name="T47" fmla="*/ 548 h 715"/>
                <a:gd name="T48" fmla="*/ 624 w 726"/>
                <a:gd name="T49" fmla="*/ 592 h 715"/>
                <a:gd name="T50" fmla="*/ 583 w 726"/>
                <a:gd name="T51" fmla="*/ 631 h 715"/>
                <a:gd name="T52" fmla="*/ 536 w 726"/>
                <a:gd name="T53" fmla="*/ 662 h 715"/>
                <a:gd name="T54" fmla="*/ 485 w 726"/>
                <a:gd name="T55" fmla="*/ 687 h 715"/>
                <a:gd name="T56" fmla="*/ 431 w 726"/>
                <a:gd name="T57" fmla="*/ 704 h 715"/>
                <a:gd name="T58" fmla="*/ 374 w 726"/>
                <a:gd name="T59" fmla="*/ 714 h 715"/>
                <a:gd name="T60" fmla="*/ 315 w 726"/>
                <a:gd name="T61" fmla="*/ 713 h 715"/>
                <a:gd name="T62" fmla="*/ 257 w 726"/>
                <a:gd name="T63" fmla="*/ 704 h 715"/>
                <a:gd name="T64" fmla="*/ 204 w 726"/>
                <a:gd name="T65" fmla="*/ 685 h 715"/>
                <a:gd name="T66" fmla="*/ 155 w 726"/>
                <a:gd name="T67" fmla="*/ 659 h 715"/>
                <a:gd name="T68" fmla="*/ 112 w 726"/>
                <a:gd name="T69" fmla="*/ 626 h 715"/>
                <a:gd name="T70" fmla="*/ 75 w 726"/>
                <a:gd name="T71" fmla="*/ 587 h 715"/>
                <a:gd name="T72" fmla="*/ 44 w 726"/>
                <a:gd name="T73" fmla="*/ 542 h 715"/>
                <a:gd name="T74" fmla="*/ 21 w 726"/>
                <a:gd name="T75" fmla="*/ 493 h 715"/>
                <a:gd name="T76" fmla="*/ 6 w 726"/>
                <a:gd name="T77" fmla="*/ 440 h 715"/>
                <a:gd name="T78" fmla="*/ 0 w 726"/>
                <a:gd name="T79" fmla="*/ 384 h 715"/>
                <a:gd name="T80" fmla="*/ 3 w 726"/>
                <a:gd name="T81" fmla="*/ 326 h 7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26" h="715">
                  <a:moveTo>
                    <a:pt x="3" y="326"/>
                  </a:moveTo>
                  <a:lnTo>
                    <a:pt x="15" y="268"/>
                  </a:lnTo>
                  <a:lnTo>
                    <a:pt x="35" y="215"/>
                  </a:lnTo>
                  <a:lnTo>
                    <a:pt x="64" y="165"/>
                  </a:lnTo>
                  <a:lnTo>
                    <a:pt x="99" y="121"/>
                  </a:lnTo>
                  <a:lnTo>
                    <a:pt x="141" y="83"/>
                  </a:lnTo>
                  <a:lnTo>
                    <a:pt x="187" y="51"/>
                  </a:lnTo>
                  <a:lnTo>
                    <a:pt x="239" y="26"/>
                  </a:lnTo>
                  <a:lnTo>
                    <a:pt x="293" y="9"/>
                  </a:lnTo>
                  <a:lnTo>
                    <a:pt x="350" y="0"/>
                  </a:lnTo>
                  <a:lnTo>
                    <a:pt x="409" y="0"/>
                  </a:lnTo>
                  <a:lnTo>
                    <a:pt x="467" y="10"/>
                  </a:lnTo>
                  <a:lnTo>
                    <a:pt x="520" y="28"/>
                  </a:lnTo>
                  <a:lnTo>
                    <a:pt x="568" y="54"/>
                  </a:lnTo>
                  <a:lnTo>
                    <a:pt x="612" y="87"/>
                  </a:lnTo>
                  <a:lnTo>
                    <a:pt x="649" y="126"/>
                  </a:lnTo>
                  <a:lnTo>
                    <a:pt x="680" y="171"/>
                  </a:lnTo>
                  <a:lnTo>
                    <a:pt x="703" y="221"/>
                  </a:lnTo>
                  <a:lnTo>
                    <a:pt x="718" y="273"/>
                  </a:lnTo>
                  <a:lnTo>
                    <a:pt x="725" y="329"/>
                  </a:lnTo>
                  <a:lnTo>
                    <a:pt x="721" y="387"/>
                  </a:lnTo>
                  <a:lnTo>
                    <a:pt x="709" y="445"/>
                  </a:lnTo>
                  <a:lnTo>
                    <a:pt x="688" y="499"/>
                  </a:lnTo>
                  <a:lnTo>
                    <a:pt x="660" y="548"/>
                  </a:lnTo>
                  <a:lnTo>
                    <a:pt x="624" y="592"/>
                  </a:lnTo>
                  <a:lnTo>
                    <a:pt x="583" y="631"/>
                  </a:lnTo>
                  <a:lnTo>
                    <a:pt x="536" y="662"/>
                  </a:lnTo>
                  <a:lnTo>
                    <a:pt x="485" y="687"/>
                  </a:lnTo>
                  <a:lnTo>
                    <a:pt x="431" y="704"/>
                  </a:lnTo>
                  <a:lnTo>
                    <a:pt x="374" y="714"/>
                  </a:lnTo>
                  <a:lnTo>
                    <a:pt x="315" y="713"/>
                  </a:lnTo>
                  <a:lnTo>
                    <a:pt x="257" y="704"/>
                  </a:lnTo>
                  <a:lnTo>
                    <a:pt x="204" y="685"/>
                  </a:lnTo>
                  <a:lnTo>
                    <a:pt x="155" y="659"/>
                  </a:lnTo>
                  <a:lnTo>
                    <a:pt x="112" y="626"/>
                  </a:lnTo>
                  <a:lnTo>
                    <a:pt x="75" y="587"/>
                  </a:lnTo>
                  <a:lnTo>
                    <a:pt x="44" y="542"/>
                  </a:lnTo>
                  <a:lnTo>
                    <a:pt x="21" y="493"/>
                  </a:lnTo>
                  <a:lnTo>
                    <a:pt x="6" y="440"/>
                  </a:lnTo>
                  <a:lnTo>
                    <a:pt x="0" y="384"/>
                  </a:lnTo>
                  <a:lnTo>
                    <a:pt x="3" y="326"/>
                  </a:lnTo>
                </a:path>
              </a:pathLst>
            </a:custGeom>
            <a:noFill/>
            <a:ln w="254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6" name="Freeform 21"/>
            <p:cNvSpPr>
              <a:spLocks/>
            </p:cNvSpPr>
            <p:nvPr/>
          </p:nvSpPr>
          <p:spPr bwMode="gray">
            <a:xfrm>
              <a:off x="4392" y="2533"/>
              <a:ext cx="435" cy="429"/>
            </a:xfrm>
            <a:custGeom>
              <a:avLst/>
              <a:gdLst>
                <a:gd name="T0" fmla="*/ 1 w 435"/>
                <a:gd name="T1" fmla="*/ 195 h 429"/>
                <a:gd name="T2" fmla="*/ 8 w 435"/>
                <a:gd name="T3" fmla="*/ 161 h 429"/>
                <a:gd name="T4" fmla="*/ 21 w 435"/>
                <a:gd name="T5" fmla="*/ 129 h 429"/>
                <a:gd name="T6" fmla="*/ 38 w 435"/>
                <a:gd name="T7" fmla="*/ 99 h 429"/>
                <a:gd name="T8" fmla="*/ 59 w 435"/>
                <a:gd name="T9" fmla="*/ 72 h 429"/>
                <a:gd name="T10" fmla="*/ 84 w 435"/>
                <a:gd name="T11" fmla="*/ 50 h 429"/>
                <a:gd name="T12" fmla="*/ 112 w 435"/>
                <a:gd name="T13" fmla="*/ 31 h 429"/>
                <a:gd name="T14" fmla="*/ 143 w 435"/>
                <a:gd name="T15" fmla="*/ 16 h 429"/>
                <a:gd name="T16" fmla="*/ 175 w 435"/>
                <a:gd name="T17" fmla="*/ 5 h 429"/>
                <a:gd name="T18" fmla="*/ 210 w 435"/>
                <a:gd name="T19" fmla="*/ 0 h 429"/>
                <a:gd name="T20" fmla="*/ 245 w 435"/>
                <a:gd name="T21" fmla="*/ 0 h 429"/>
                <a:gd name="T22" fmla="*/ 279 w 435"/>
                <a:gd name="T23" fmla="*/ 6 h 429"/>
                <a:gd name="T24" fmla="*/ 311 w 435"/>
                <a:gd name="T25" fmla="*/ 16 h 429"/>
                <a:gd name="T26" fmla="*/ 340 w 435"/>
                <a:gd name="T27" fmla="*/ 32 h 429"/>
                <a:gd name="T28" fmla="*/ 366 w 435"/>
                <a:gd name="T29" fmla="*/ 52 h 429"/>
                <a:gd name="T30" fmla="*/ 389 w 435"/>
                <a:gd name="T31" fmla="*/ 75 h 429"/>
                <a:gd name="T32" fmla="*/ 407 w 435"/>
                <a:gd name="T33" fmla="*/ 102 h 429"/>
                <a:gd name="T34" fmla="*/ 421 w 435"/>
                <a:gd name="T35" fmla="*/ 132 h 429"/>
                <a:gd name="T36" fmla="*/ 430 w 435"/>
                <a:gd name="T37" fmla="*/ 163 h 429"/>
                <a:gd name="T38" fmla="*/ 434 w 435"/>
                <a:gd name="T39" fmla="*/ 197 h 429"/>
                <a:gd name="T40" fmla="*/ 432 w 435"/>
                <a:gd name="T41" fmla="*/ 232 h 429"/>
                <a:gd name="T42" fmla="*/ 425 w 435"/>
                <a:gd name="T43" fmla="*/ 267 h 429"/>
                <a:gd name="T44" fmla="*/ 412 w 435"/>
                <a:gd name="T45" fmla="*/ 299 h 429"/>
                <a:gd name="T46" fmla="*/ 395 w 435"/>
                <a:gd name="T47" fmla="*/ 328 h 429"/>
                <a:gd name="T48" fmla="*/ 374 w 435"/>
                <a:gd name="T49" fmla="*/ 355 h 429"/>
                <a:gd name="T50" fmla="*/ 349 w 435"/>
                <a:gd name="T51" fmla="*/ 378 h 429"/>
                <a:gd name="T52" fmla="*/ 322 w 435"/>
                <a:gd name="T53" fmla="*/ 397 h 429"/>
                <a:gd name="T54" fmla="*/ 291 w 435"/>
                <a:gd name="T55" fmla="*/ 412 h 429"/>
                <a:gd name="T56" fmla="*/ 258 w 435"/>
                <a:gd name="T57" fmla="*/ 422 h 429"/>
                <a:gd name="T58" fmla="*/ 224 w 435"/>
                <a:gd name="T59" fmla="*/ 428 h 429"/>
                <a:gd name="T60" fmla="*/ 189 w 435"/>
                <a:gd name="T61" fmla="*/ 428 h 429"/>
                <a:gd name="T62" fmla="*/ 154 w 435"/>
                <a:gd name="T63" fmla="*/ 422 h 429"/>
                <a:gd name="T64" fmla="*/ 122 w 435"/>
                <a:gd name="T65" fmla="*/ 411 h 429"/>
                <a:gd name="T66" fmla="*/ 93 w 435"/>
                <a:gd name="T67" fmla="*/ 395 h 429"/>
                <a:gd name="T68" fmla="*/ 67 w 435"/>
                <a:gd name="T69" fmla="*/ 375 h 429"/>
                <a:gd name="T70" fmla="*/ 45 w 435"/>
                <a:gd name="T71" fmla="*/ 352 h 429"/>
                <a:gd name="T72" fmla="*/ 26 w 435"/>
                <a:gd name="T73" fmla="*/ 325 h 429"/>
                <a:gd name="T74" fmla="*/ 13 w 435"/>
                <a:gd name="T75" fmla="*/ 296 h 429"/>
                <a:gd name="T76" fmla="*/ 3 w 435"/>
                <a:gd name="T77" fmla="*/ 264 h 429"/>
                <a:gd name="T78" fmla="*/ 0 w 435"/>
                <a:gd name="T79" fmla="*/ 230 h 429"/>
                <a:gd name="T80" fmla="*/ 1 w 435"/>
                <a:gd name="T81" fmla="*/ 195 h 4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5" h="429">
                  <a:moveTo>
                    <a:pt x="1" y="195"/>
                  </a:moveTo>
                  <a:lnTo>
                    <a:pt x="8" y="161"/>
                  </a:lnTo>
                  <a:lnTo>
                    <a:pt x="21" y="129"/>
                  </a:lnTo>
                  <a:lnTo>
                    <a:pt x="38" y="99"/>
                  </a:lnTo>
                  <a:lnTo>
                    <a:pt x="59" y="72"/>
                  </a:lnTo>
                  <a:lnTo>
                    <a:pt x="84" y="50"/>
                  </a:lnTo>
                  <a:lnTo>
                    <a:pt x="112" y="31"/>
                  </a:lnTo>
                  <a:lnTo>
                    <a:pt x="143" y="16"/>
                  </a:lnTo>
                  <a:lnTo>
                    <a:pt x="175" y="5"/>
                  </a:lnTo>
                  <a:lnTo>
                    <a:pt x="210" y="0"/>
                  </a:lnTo>
                  <a:lnTo>
                    <a:pt x="245" y="0"/>
                  </a:lnTo>
                  <a:lnTo>
                    <a:pt x="279" y="6"/>
                  </a:lnTo>
                  <a:lnTo>
                    <a:pt x="311" y="16"/>
                  </a:lnTo>
                  <a:lnTo>
                    <a:pt x="340" y="32"/>
                  </a:lnTo>
                  <a:lnTo>
                    <a:pt x="366" y="52"/>
                  </a:lnTo>
                  <a:lnTo>
                    <a:pt x="389" y="75"/>
                  </a:lnTo>
                  <a:lnTo>
                    <a:pt x="407" y="102"/>
                  </a:lnTo>
                  <a:lnTo>
                    <a:pt x="421" y="132"/>
                  </a:lnTo>
                  <a:lnTo>
                    <a:pt x="430" y="163"/>
                  </a:lnTo>
                  <a:lnTo>
                    <a:pt x="434" y="197"/>
                  </a:lnTo>
                  <a:lnTo>
                    <a:pt x="432" y="232"/>
                  </a:lnTo>
                  <a:lnTo>
                    <a:pt x="425" y="267"/>
                  </a:lnTo>
                  <a:lnTo>
                    <a:pt x="412" y="299"/>
                  </a:lnTo>
                  <a:lnTo>
                    <a:pt x="395" y="328"/>
                  </a:lnTo>
                  <a:lnTo>
                    <a:pt x="374" y="355"/>
                  </a:lnTo>
                  <a:lnTo>
                    <a:pt x="349" y="378"/>
                  </a:lnTo>
                  <a:lnTo>
                    <a:pt x="322" y="397"/>
                  </a:lnTo>
                  <a:lnTo>
                    <a:pt x="291" y="412"/>
                  </a:lnTo>
                  <a:lnTo>
                    <a:pt x="258" y="422"/>
                  </a:lnTo>
                  <a:lnTo>
                    <a:pt x="224" y="428"/>
                  </a:lnTo>
                  <a:lnTo>
                    <a:pt x="189" y="428"/>
                  </a:lnTo>
                  <a:lnTo>
                    <a:pt x="154" y="422"/>
                  </a:lnTo>
                  <a:lnTo>
                    <a:pt x="122" y="411"/>
                  </a:lnTo>
                  <a:lnTo>
                    <a:pt x="93" y="395"/>
                  </a:lnTo>
                  <a:lnTo>
                    <a:pt x="67" y="375"/>
                  </a:lnTo>
                  <a:lnTo>
                    <a:pt x="45" y="352"/>
                  </a:lnTo>
                  <a:lnTo>
                    <a:pt x="26" y="325"/>
                  </a:lnTo>
                  <a:lnTo>
                    <a:pt x="13" y="296"/>
                  </a:lnTo>
                  <a:lnTo>
                    <a:pt x="3" y="264"/>
                  </a:lnTo>
                  <a:lnTo>
                    <a:pt x="0" y="230"/>
                  </a:lnTo>
                  <a:lnTo>
                    <a:pt x="1" y="195"/>
                  </a:lnTo>
                </a:path>
              </a:pathLst>
            </a:custGeom>
            <a:solidFill>
              <a:srgbClr val="FF0033"/>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7" name="Freeform 22"/>
            <p:cNvSpPr>
              <a:spLocks/>
            </p:cNvSpPr>
            <p:nvPr/>
          </p:nvSpPr>
          <p:spPr bwMode="gray">
            <a:xfrm>
              <a:off x="4392" y="2533"/>
              <a:ext cx="435" cy="429"/>
            </a:xfrm>
            <a:custGeom>
              <a:avLst/>
              <a:gdLst>
                <a:gd name="T0" fmla="*/ 1 w 435"/>
                <a:gd name="T1" fmla="*/ 195 h 429"/>
                <a:gd name="T2" fmla="*/ 8 w 435"/>
                <a:gd name="T3" fmla="*/ 161 h 429"/>
                <a:gd name="T4" fmla="*/ 21 w 435"/>
                <a:gd name="T5" fmla="*/ 129 h 429"/>
                <a:gd name="T6" fmla="*/ 38 w 435"/>
                <a:gd name="T7" fmla="*/ 99 h 429"/>
                <a:gd name="T8" fmla="*/ 59 w 435"/>
                <a:gd name="T9" fmla="*/ 72 h 429"/>
                <a:gd name="T10" fmla="*/ 84 w 435"/>
                <a:gd name="T11" fmla="*/ 50 h 429"/>
                <a:gd name="T12" fmla="*/ 112 w 435"/>
                <a:gd name="T13" fmla="*/ 31 h 429"/>
                <a:gd name="T14" fmla="*/ 143 w 435"/>
                <a:gd name="T15" fmla="*/ 16 h 429"/>
                <a:gd name="T16" fmla="*/ 175 w 435"/>
                <a:gd name="T17" fmla="*/ 5 h 429"/>
                <a:gd name="T18" fmla="*/ 210 w 435"/>
                <a:gd name="T19" fmla="*/ 0 h 429"/>
                <a:gd name="T20" fmla="*/ 245 w 435"/>
                <a:gd name="T21" fmla="*/ 0 h 429"/>
                <a:gd name="T22" fmla="*/ 279 w 435"/>
                <a:gd name="T23" fmla="*/ 6 h 429"/>
                <a:gd name="T24" fmla="*/ 311 w 435"/>
                <a:gd name="T25" fmla="*/ 16 h 429"/>
                <a:gd name="T26" fmla="*/ 340 w 435"/>
                <a:gd name="T27" fmla="*/ 32 h 429"/>
                <a:gd name="T28" fmla="*/ 366 w 435"/>
                <a:gd name="T29" fmla="*/ 52 h 429"/>
                <a:gd name="T30" fmla="*/ 389 w 435"/>
                <a:gd name="T31" fmla="*/ 75 h 429"/>
                <a:gd name="T32" fmla="*/ 407 w 435"/>
                <a:gd name="T33" fmla="*/ 102 h 429"/>
                <a:gd name="T34" fmla="*/ 421 w 435"/>
                <a:gd name="T35" fmla="*/ 132 h 429"/>
                <a:gd name="T36" fmla="*/ 430 w 435"/>
                <a:gd name="T37" fmla="*/ 163 h 429"/>
                <a:gd name="T38" fmla="*/ 434 w 435"/>
                <a:gd name="T39" fmla="*/ 197 h 429"/>
                <a:gd name="T40" fmla="*/ 432 w 435"/>
                <a:gd name="T41" fmla="*/ 232 h 429"/>
                <a:gd name="T42" fmla="*/ 425 w 435"/>
                <a:gd name="T43" fmla="*/ 267 h 429"/>
                <a:gd name="T44" fmla="*/ 412 w 435"/>
                <a:gd name="T45" fmla="*/ 299 h 429"/>
                <a:gd name="T46" fmla="*/ 395 w 435"/>
                <a:gd name="T47" fmla="*/ 328 h 429"/>
                <a:gd name="T48" fmla="*/ 374 w 435"/>
                <a:gd name="T49" fmla="*/ 355 h 429"/>
                <a:gd name="T50" fmla="*/ 349 w 435"/>
                <a:gd name="T51" fmla="*/ 378 h 429"/>
                <a:gd name="T52" fmla="*/ 322 w 435"/>
                <a:gd name="T53" fmla="*/ 397 h 429"/>
                <a:gd name="T54" fmla="*/ 291 w 435"/>
                <a:gd name="T55" fmla="*/ 412 h 429"/>
                <a:gd name="T56" fmla="*/ 258 w 435"/>
                <a:gd name="T57" fmla="*/ 422 h 429"/>
                <a:gd name="T58" fmla="*/ 224 w 435"/>
                <a:gd name="T59" fmla="*/ 428 h 429"/>
                <a:gd name="T60" fmla="*/ 189 w 435"/>
                <a:gd name="T61" fmla="*/ 428 h 429"/>
                <a:gd name="T62" fmla="*/ 154 w 435"/>
                <a:gd name="T63" fmla="*/ 422 h 429"/>
                <a:gd name="T64" fmla="*/ 122 w 435"/>
                <a:gd name="T65" fmla="*/ 411 h 429"/>
                <a:gd name="T66" fmla="*/ 93 w 435"/>
                <a:gd name="T67" fmla="*/ 395 h 429"/>
                <a:gd name="T68" fmla="*/ 67 w 435"/>
                <a:gd name="T69" fmla="*/ 375 h 429"/>
                <a:gd name="T70" fmla="*/ 45 w 435"/>
                <a:gd name="T71" fmla="*/ 352 h 429"/>
                <a:gd name="T72" fmla="*/ 26 w 435"/>
                <a:gd name="T73" fmla="*/ 325 h 429"/>
                <a:gd name="T74" fmla="*/ 13 w 435"/>
                <a:gd name="T75" fmla="*/ 296 h 429"/>
                <a:gd name="T76" fmla="*/ 3 w 435"/>
                <a:gd name="T77" fmla="*/ 264 h 429"/>
                <a:gd name="T78" fmla="*/ 0 w 435"/>
                <a:gd name="T79" fmla="*/ 230 h 429"/>
                <a:gd name="T80" fmla="*/ 1 w 435"/>
                <a:gd name="T81" fmla="*/ 195 h 4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5" h="429">
                  <a:moveTo>
                    <a:pt x="1" y="195"/>
                  </a:moveTo>
                  <a:lnTo>
                    <a:pt x="8" y="161"/>
                  </a:lnTo>
                  <a:lnTo>
                    <a:pt x="21" y="129"/>
                  </a:lnTo>
                  <a:lnTo>
                    <a:pt x="38" y="99"/>
                  </a:lnTo>
                  <a:lnTo>
                    <a:pt x="59" y="72"/>
                  </a:lnTo>
                  <a:lnTo>
                    <a:pt x="84" y="50"/>
                  </a:lnTo>
                  <a:lnTo>
                    <a:pt x="112" y="31"/>
                  </a:lnTo>
                  <a:lnTo>
                    <a:pt x="143" y="16"/>
                  </a:lnTo>
                  <a:lnTo>
                    <a:pt x="175" y="5"/>
                  </a:lnTo>
                  <a:lnTo>
                    <a:pt x="210" y="0"/>
                  </a:lnTo>
                  <a:lnTo>
                    <a:pt x="245" y="0"/>
                  </a:lnTo>
                  <a:lnTo>
                    <a:pt x="279" y="6"/>
                  </a:lnTo>
                  <a:lnTo>
                    <a:pt x="311" y="16"/>
                  </a:lnTo>
                  <a:lnTo>
                    <a:pt x="340" y="32"/>
                  </a:lnTo>
                  <a:lnTo>
                    <a:pt x="366" y="52"/>
                  </a:lnTo>
                  <a:lnTo>
                    <a:pt x="389" y="75"/>
                  </a:lnTo>
                  <a:lnTo>
                    <a:pt x="407" y="102"/>
                  </a:lnTo>
                  <a:lnTo>
                    <a:pt x="421" y="132"/>
                  </a:lnTo>
                  <a:lnTo>
                    <a:pt x="430" y="163"/>
                  </a:lnTo>
                  <a:lnTo>
                    <a:pt x="434" y="197"/>
                  </a:lnTo>
                  <a:lnTo>
                    <a:pt x="432" y="232"/>
                  </a:lnTo>
                  <a:lnTo>
                    <a:pt x="425" y="267"/>
                  </a:lnTo>
                  <a:lnTo>
                    <a:pt x="412" y="299"/>
                  </a:lnTo>
                  <a:lnTo>
                    <a:pt x="395" y="328"/>
                  </a:lnTo>
                  <a:lnTo>
                    <a:pt x="374" y="355"/>
                  </a:lnTo>
                  <a:lnTo>
                    <a:pt x="349" y="378"/>
                  </a:lnTo>
                  <a:lnTo>
                    <a:pt x="322" y="397"/>
                  </a:lnTo>
                  <a:lnTo>
                    <a:pt x="291" y="412"/>
                  </a:lnTo>
                  <a:lnTo>
                    <a:pt x="258" y="422"/>
                  </a:lnTo>
                  <a:lnTo>
                    <a:pt x="224" y="428"/>
                  </a:lnTo>
                  <a:lnTo>
                    <a:pt x="189" y="428"/>
                  </a:lnTo>
                  <a:lnTo>
                    <a:pt x="154" y="422"/>
                  </a:lnTo>
                  <a:lnTo>
                    <a:pt x="122" y="411"/>
                  </a:lnTo>
                  <a:lnTo>
                    <a:pt x="93" y="395"/>
                  </a:lnTo>
                  <a:lnTo>
                    <a:pt x="67" y="375"/>
                  </a:lnTo>
                  <a:lnTo>
                    <a:pt x="45" y="352"/>
                  </a:lnTo>
                  <a:lnTo>
                    <a:pt x="26" y="325"/>
                  </a:lnTo>
                  <a:lnTo>
                    <a:pt x="13" y="296"/>
                  </a:lnTo>
                  <a:lnTo>
                    <a:pt x="3" y="264"/>
                  </a:lnTo>
                  <a:lnTo>
                    <a:pt x="0" y="230"/>
                  </a:lnTo>
                  <a:lnTo>
                    <a:pt x="1" y="195"/>
                  </a:lnTo>
                </a:path>
              </a:pathLst>
            </a:custGeom>
            <a:noFill/>
            <a:ln w="508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8" name="Line 23"/>
            <p:cNvSpPr>
              <a:spLocks noChangeShapeType="1"/>
            </p:cNvSpPr>
            <p:nvPr/>
          </p:nvSpPr>
          <p:spPr bwMode="gray">
            <a:xfrm flipH="1" flipV="1">
              <a:off x="3868" y="2681"/>
              <a:ext cx="1483" cy="126"/>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69" name="Line 24"/>
            <p:cNvSpPr>
              <a:spLocks noChangeShapeType="1"/>
            </p:cNvSpPr>
            <p:nvPr/>
          </p:nvSpPr>
          <p:spPr bwMode="gray">
            <a:xfrm flipH="1">
              <a:off x="4515" y="2013"/>
              <a:ext cx="193" cy="1472"/>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70" name="Line 25"/>
            <p:cNvSpPr>
              <a:spLocks noChangeShapeType="1"/>
            </p:cNvSpPr>
            <p:nvPr/>
          </p:nvSpPr>
          <p:spPr bwMode="gray">
            <a:xfrm flipH="1">
              <a:off x="4515" y="2013"/>
              <a:ext cx="193" cy="1472"/>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71" name="Line 26"/>
            <p:cNvSpPr>
              <a:spLocks noChangeShapeType="1"/>
            </p:cNvSpPr>
            <p:nvPr/>
          </p:nvSpPr>
          <p:spPr bwMode="gray">
            <a:xfrm flipH="1" flipV="1">
              <a:off x="3868" y="2681"/>
              <a:ext cx="1483" cy="126"/>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72" name="Freeform 27"/>
            <p:cNvSpPr>
              <a:spLocks/>
            </p:cNvSpPr>
            <p:nvPr/>
          </p:nvSpPr>
          <p:spPr bwMode="gray">
            <a:xfrm>
              <a:off x="4392" y="2533"/>
              <a:ext cx="435" cy="429"/>
            </a:xfrm>
            <a:custGeom>
              <a:avLst/>
              <a:gdLst>
                <a:gd name="T0" fmla="*/ 1 w 435"/>
                <a:gd name="T1" fmla="*/ 195 h 429"/>
                <a:gd name="T2" fmla="*/ 8 w 435"/>
                <a:gd name="T3" fmla="*/ 161 h 429"/>
                <a:gd name="T4" fmla="*/ 21 w 435"/>
                <a:gd name="T5" fmla="*/ 129 h 429"/>
                <a:gd name="T6" fmla="*/ 38 w 435"/>
                <a:gd name="T7" fmla="*/ 99 h 429"/>
                <a:gd name="T8" fmla="*/ 59 w 435"/>
                <a:gd name="T9" fmla="*/ 72 h 429"/>
                <a:gd name="T10" fmla="*/ 84 w 435"/>
                <a:gd name="T11" fmla="*/ 50 h 429"/>
                <a:gd name="T12" fmla="*/ 112 w 435"/>
                <a:gd name="T13" fmla="*/ 31 h 429"/>
                <a:gd name="T14" fmla="*/ 143 w 435"/>
                <a:gd name="T15" fmla="*/ 16 h 429"/>
                <a:gd name="T16" fmla="*/ 175 w 435"/>
                <a:gd name="T17" fmla="*/ 5 h 429"/>
                <a:gd name="T18" fmla="*/ 210 w 435"/>
                <a:gd name="T19" fmla="*/ 0 h 429"/>
                <a:gd name="T20" fmla="*/ 245 w 435"/>
                <a:gd name="T21" fmla="*/ 0 h 429"/>
                <a:gd name="T22" fmla="*/ 279 w 435"/>
                <a:gd name="T23" fmla="*/ 6 h 429"/>
                <a:gd name="T24" fmla="*/ 311 w 435"/>
                <a:gd name="T25" fmla="*/ 16 h 429"/>
                <a:gd name="T26" fmla="*/ 340 w 435"/>
                <a:gd name="T27" fmla="*/ 32 h 429"/>
                <a:gd name="T28" fmla="*/ 366 w 435"/>
                <a:gd name="T29" fmla="*/ 52 h 429"/>
                <a:gd name="T30" fmla="*/ 389 w 435"/>
                <a:gd name="T31" fmla="*/ 75 h 429"/>
                <a:gd name="T32" fmla="*/ 407 w 435"/>
                <a:gd name="T33" fmla="*/ 102 h 429"/>
                <a:gd name="T34" fmla="*/ 421 w 435"/>
                <a:gd name="T35" fmla="*/ 132 h 429"/>
                <a:gd name="T36" fmla="*/ 430 w 435"/>
                <a:gd name="T37" fmla="*/ 163 h 429"/>
                <a:gd name="T38" fmla="*/ 434 w 435"/>
                <a:gd name="T39" fmla="*/ 197 h 429"/>
                <a:gd name="T40" fmla="*/ 432 w 435"/>
                <a:gd name="T41" fmla="*/ 232 h 429"/>
                <a:gd name="T42" fmla="*/ 425 w 435"/>
                <a:gd name="T43" fmla="*/ 267 h 429"/>
                <a:gd name="T44" fmla="*/ 412 w 435"/>
                <a:gd name="T45" fmla="*/ 299 h 429"/>
                <a:gd name="T46" fmla="*/ 395 w 435"/>
                <a:gd name="T47" fmla="*/ 328 h 429"/>
                <a:gd name="T48" fmla="*/ 374 w 435"/>
                <a:gd name="T49" fmla="*/ 355 h 429"/>
                <a:gd name="T50" fmla="*/ 349 w 435"/>
                <a:gd name="T51" fmla="*/ 378 h 429"/>
                <a:gd name="T52" fmla="*/ 322 w 435"/>
                <a:gd name="T53" fmla="*/ 397 h 429"/>
                <a:gd name="T54" fmla="*/ 291 w 435"/>
                <a:gd name="T55" fmla="*/ 412 h 429"/>
                <a:gd name="T56" fmla="*/ 258 w 435"/>
                <a:gd name="T57" fmla="*/ 422 h 429"/>
                <a:gd name="T58" fmla="*/ 224 w 435"/>
                <a:gd name="T59" fmla="*/ 428 h 429"/>
                <a:gd name="T60" fmla="*/ 189 w 435"/>
                <a:gd name="T61" fmla="*/ 428 h 429"/>
                <a:gd name="T62" fmla="*/ 154 w 435"/>
                <a:gd name="T63" fmla="*/ 422 h 429"/>
                <a:gd name="T64" fmla="*/ 122 w 435"/>
                <a:gd name="T65" fmla="*/ 411 h 429"/>
                <a:gd name="T66" fmla="*/ 93 w 435"/>
                <a:gd name="T67" fmla="*/ 395 h 429"/>
                <a:gd name="T68" fmla="*/ 67 w 435"/>
                <a:gd name="T69" fmla="*/ 375 h 429"/>
                <a:gd name="T70" fmla="*/ 45 w 435"/>
                <a:gd name="T71" fmla="*/ 352 h 429"/>
                <a:gd name="T72" fmla="*/ 26 w 435"/>
                <a:gd name="T73" fmla="*/ 325 h 429"/>
                <a:gd name="T74" fmla="*/ 13 w 435"/>
                <a:gd name="T75" fmla="*/ 296 h 429"/>
                <a:gd name="T76" fmla="*/ 3 w 435"/>
                <a:gd name="T77" fmla="*/ 264 h 429"/>
                <a:gd name="T78" fmla="*/ 0 w 435"/>
                <a:gd name="T79" fmla="*/ 230 h 429"/>
                <a:gd name="T80" fmla="*/ 1 w 435"/>
                <a:gd name="T81" fmla="*/ 195 h 4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5" h="429">
                  <a:moveTo>
                    <a:pt x="1" y="195"/>
                  </a:moveTo>
                  <a:lnTo>
                    <a:pt x="8" y="161"/>
                  </a:lnTo>
                  <a:lnTo>
                    <a:pt x="21" y="129"/>
                  </a:lnTo>
                  <a:lnTo>
                    <a:pt x="38" y="99"/>
                  </a:lnTo>
                  <a:lnTo>
                    <a:pt x="59" y="72"/>
                  </a:lnTo>
                  <a:lnTo>
                    <a:pt x="84" y="50"/>
                  </a:lnTo>
                  <a:lnTo>
                    <a:pt x="112" y="31"/>
                  </a:lnTo>
                  <a:lnTo>
                    <a:pt x="143" y="16"/>
                  </a:lnTo>
                  <a:lnTo>
                    <a:pt x="175" y="5"/>
                  </a:lnTo>
                  <a:lnTo>
                    <a:pt x="210" y="0"/>
                  </a:lnTo>
                  <a:lnTo>
                    <a:pt x="245" y="0"/>
                  </a:lnTo>
                  <a:lnTo>
                    <a:pt x="279" y="6"/>
                  </a:lnTo>
                  <a:lnTo>
                    <a:pt x="311" y="16"/>
                  </a:lnTo>
                  <a:lnTo>
                    <a:pt x="340" y="32"/>
                  </a:lnTo>
                  <a:lnTo>
                    <a:pt x="366" y="52"/>
                  </a:lnTo>
                  <a:lnTo>
                    <a:pt x="389" y="75"/>
                  </a:lnTo>
                  <a:lnTo>
                    <a:pt x="407" y="102"/>
                  </a:lnTo>
                  <a:lnTo>
                    <a:pt x="421" y="132"/>
                  </a:lnTo>
                  <a:lnTo>
                    <a:pt x="430" y="163"/>
                  </a:lnTo>
                  <a:lnTo>
                    <a:pt x="434" y="197"/>
                  </a:lnTo>
                  <a:lnTo>
                    <a:pt x="432" y="232"/>
                  </a:lnTo>
                  <a:lnTo>
                    <a:pt x="425" y="267"/>
                  </a:lnTo>
                  <a:lnTo>
                    <a:pt x="412" y="299"/>
                  </a:lnTo>
                  <a:lnTo>
                    <a:pt x="395" y="328"/>
                  </a:lnTo>
                  <a:lnTo>
                    <a:pt x="374" y="355"/>
                  </a:lnTo>
                  <a:lnTo>
                    <a:pt x="349" y="378"/>
                  </a:lnTo>
                  <a:lnTo>
                    <a:pt x="322" y="397"/>
                  </a:lnTo>
                  <a:lnTo>
                    <a:pt x="291" y="412"/>
                  </a:lnTo>
                  <a:lnTo>
                    <a:pt x="258" y="422"/>
                  </a:lnTo>
                  <a:lnTo>
                    <a:pt x="224" y="428"/>
                  </a:lnTo>
                  <a:lnTo>
                    <a:pt x="189" y="428"/>
                  </a:lnTo>
                  <a:lnTo>
                    <a:pt x="154" y="422"/>
                  </a:lnTo>
                  <a:lnTo>
                    <a:pt x="122" y="411"/>
                  </a:lnTo>
                  <a:lnTo>
                    <a:pt x="93" y="395"/>
                  </a:lnTo>
                  <a:lnTo>
                    <a:pt x="67" y="375"/>
                  </a:lnTo>
                  <a:lnTo>
                    <a:pt x="45" y="352"/>
                  </a:lnTo>
                  <a:lnTo>
                    <a:pt x="26" y="325"/>
                  </a:lnTo>
                  <a:lnTo>
                    <a:pt x="13" y="296"/>
                  </a:lnTo>
                  <a:lnTo>
                    <a:pt x="3" y="264"/>
                  </a:lnTo>
                  <a:lnTo>
                    <a:pt x="0" y="230"/>
                  </a:lnTo>
                  <a:lnTo>
                    <a:pt x="1" y="195"/>
                  </a:lnTo>
                </a:path>
              </a:pathLst>
            </a:custGeom>
            <a:noFill/>
            <a:ln w="254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73" name="Freeform 28"/>
            <p:cNvSpPr>
              <a:spLocks/>
            </p:cNvSpPr>
            <p:nvPr/>
          </p:nvSpPr>
          <p:spPr bwMode="gray">
            <a:xfrm>
              <a:off x="4515" y="2655"/>
              <a:ext cx="189" cy="185"/>
            </a:xfrm>
            <a:custGeom>
              <a:avLst/>
              <a:gdLst>
                <a:gd name="T0" fmla="*/ 0 w 189"/>
                <a:gd name="T1" fmla="*/ 83 h 185"/>
                <a:gd name="T2" fmla="*/ 4 w 189"/>
                <a:gd name="T3" fmla="*/ 69 h 185"/>
                <a:gd name="T4" fmla="*/ 9 w 189"/>
                <a:gd name="T5" fmla="*/ 55 h 185"/>
                <a:gd name="T6" fmla="*/ 17 w 189"/>
                <a:gd name="T7" fmla="*/ 42 h 185"/>
                <a:gd name="T8" fmla="*/ 25 w 189"/>
                <a:gd name="T9" fmla="*/ 31 h 185"/>
                <a:gd name="T10" fmla="*/ 37 w 189"/>
                <a:gd name="T11" fmla="*/ 21 h 185"/>
                <a:gd name="T12" fmla="*/ 49 w 189"/>
                <a:gd name="T13" fmla="*/ 13 h 185"/>
                <a:gd name="T14" fmla="*/ 62 w 189"/>
                <a:gd name="T15" fmla="*/ 6 h 185"/>
                <a:gd name="T16" fmla="*/ 76 w 189"/>
                <a:gd name="T17" fmla="*/ 2 h 185"/>
                <a:gd name="T18" fmla="*/ 90 w 189"/>
                <a:gd name="T19" fmla="*/ 0 h 185"/>
                <a:gd name="T20" fmla="*/ 106 w 189"/>
                <a:gd name="T21" fmla="*/ 0 h 185"/>
                <a:gd name="T22" fmla="*/ 121 w 189"/>
                <a:gd name="T23" fmla="*/ 2 h 185"/>
                <a:gd name="T24" fmla="*/ 135 w 189"/>
                <a:gd name="T25" fmla="*/ 7 h 185"/>
                <a:gd name="T26" fmla="*/ 147 w 189"/>
                <a:gd name="T27" fmla="*/ 14 h 185"/>
                <a:gd name="T28" fmla="*/ 159 w 189"/>
                <a:gd name="T29" fmla="*/ 22 h 185"/>
                <a:gd name="T30" fmla="*/ 169 w 189"/>
                <a:gd name="T31" fmla="*/ 32 h 185"/>
                <a:gd name="T32" fmla="*/ 176 w 189"/>
                <a:gd name="T33" fmla="*/ 44 h 185"/>
                <a:gd name="T34" fmla="*/ 182 w 189"/>
                <a:gd name="T35" fmla="*/ 56 h 185"/>
                <a:gd name="T36" fmla="*/ 186 w 189"/>
                <a:gd name="T37" fmla="*/ 70 h 185"/>
                <a:gd name="T38" fmla="*/ 188 w 189"/>
                <a:gd name="T39" fmla="*/ 84 h 185"/>
                <a:gd name="T40" fmla="*/ 187 w 189"/>
                <a:gd name="T41" fmla="*/ 100 h 185"/>
                <a:gd name="T42" fmla="*/ 184 w 189"/>
                <a:gd name="T43" fmla="*/ 115 h 185"/>
                <a:gd name="T44" fmla="*/ 179 w 189"/>
                <a:gd name="T45" fmla="*/ 128 h 185"/>
                <a:gd name="T46" fmla="*/ 171 w 189"/>
                <a:gd name="T47" fmla="*/ 141 h 185"/>
                <a:gd name="T48" fmla="*/ 162 w 189"/>
                <a:gd name="T49" fmla="*/ 153 h 185"/>
                <a:gd name="T50" fmla="*/ 152 w 189"/>
                <a:gd name="T51" fmla="*/ 162 h 185"/>
                <a:gd name="T52" fmla="*/ 139 w 189"/>
                <a:gd name="T53" fmla="*/ 170 h 185"/>
                <a:gd name="T54" fmla="*/ 126 w 189"/>
                <a:gd name="T55" fmla="*/ 177 h 185"/>
                <a:gd name="T56" fmla="*/ 112 w 189"/>
                <a:gd name="T57" fmla="*/ 181 h 185"/>
                <a:gd name="T58" fmla="*/ 97 w 189"/>
                <a:gd name="T59" fmla="*/ 184 h 185"/>
                <a:gd name="T60" fmla="*/ 82 w 189"/>
                <a:gd name="T61" fmla="*/ 184 h 185"/>
                <a:gd name="T62" fmla="*/ 67 w 189"/>
                <a:gd name="T63" fmla="*/ 181 h 185"/>
                <a:gd name="T64" fmla="*/ 52 w 189"/>
                <a:gd name="T65" fmla="*/ 177 h 185"/>
                <a:gd name="T66" fmla="*/ 40 w 189"/>
                <a:gd name="T67" fmla="*/ 170 h 185"/>
                <a:gd name="T68" fmla="*/ 29 w 189"/>
                <a:gd name="T69" fmla="*/ 161 h 185"/>
                <a:gd name="T70" fmla="*/ 19 w 189"/>
                <a:gd name="T71" fmla="*/ 151 h 185"/>
                <a:gd name="T72" fmla="*/ 11 w 189"/>
                <a:gd name="T73" fmla="*/ 140 h 185"/>
                <a:gd name="T74" fmla="*/ 5 w 189"/>
                <a:gd name="T75" fmla="*/ 127 h 185"/>
                <a:gd name="T76" fmla="*/ 1 w 189"/>
                <a:gd name="T77" fmla="*/ 113 h 185"/>
                <a:gd name="T78" fmla="*/ 0 w 189"/>
                <a:gd name="T79" fmla="*/ 99 h 185"/>
                <a:gd name="T80" fmla="*/ 0 w 189"/>
                <a:gd name="T81" fmla="*/ 84 h 185"/>
                <a:gd name="T82" fmla="*/ 0 w 189"/>
                <a:gd name="T83" fmla="*/ 83 h 1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89" h="185">
                  <a:moveTo>
                    <a:pt x="0" y="83"/>
                  </a:moveTo>
                  <a:lnTo>
                    <a:pt x="4" y="69"/>
                  </a:lnTo>
                  <a:lnTo>
                    <a:pt x="9" y="55"/>
                  </a:lnTo>
                  <a:lnTo>
                    <a:pt x="17" y="42"/>
                  </a:lnTo>
                  <a:lnTo>
                    <a:pt x="25" y="31"/>
                  </a:lnTo>
                  <a:lnTo>
                    <a:pt x="37" y="21"/>
                  </a:lnTo>
                  <a:lnTo>
                    <a:pt x="49" y="13"/>
                  </a:lnTo>
                  <a:lnTo>
                    <a:pt x="62" y="6"/>
                  </a:lnTo>
                  <a:lnTo>
                    <a:pt x="76" y="2"/>
                  </a:lnTo>
                  <a:lnTo>
                    <a:pt x="90" y="0"/>
                  </a:lnTo>
                  <a:lnTo>
                    <a:pt x="106" y="0"/>
                  </a:lnTo>
                  <a:lnTo>
                    <a:pt x="121" y="2"/>
                  </a:lnTo>
                  <a:lnTo>
                    <a:pt x="135" y="7"/>
                  </a:lnTo>
                  <a:lnTo>
                    <a:pt x="147" y="14"/>
                  </a:lnTo>
                  <a:lnTo>
                    <a:pt x="159" y="22"/>
                  </a:lnTo>
                  <a:lnTo>
                    <a:pt x="169" y="32"/>
                  </a:lnTo>
                  <a:lnTo>
                    <a:pt x="176" y="44"/>
                  </a:lnTo>
                  <a:lnTo>
                    <a:pt x="182" y="56"/>
                  </a:lnTo>
                  <a:lnTo>
                    <a:pt x="186" y="70"/>
                  </a:lnTo>
                  <a:lnTo>
                    <a:pt x="188" y="84"/>
                  </a:lnTo>
                  <a:lnTo>
                    <a:pt x="187" y="100"/>
                  </a:lnTo>
                  <a:lnTo>
                    <a:pt x="184" y="115"/>
                  </a:lnTo>
                  <a:lnTo>
                    <a:pt x="179" y="128"/>
                  </a:lnTo>
                  <a:lnTo>
                    <a:pt x="171" y="141"/>
                  </a:lnTo>
                  <a:lnTo>
                    <a:pt x="162" y="153"/>
                  </a:lnTo>
                  <a:lnTo>
                    <a:pt x="152" y="162"/>
                  </a:lnTo>
                  <a:lnTo>
                    <a:pt x="139" y="170"/>
                  </a:lnTo>
                  <a:lnTo>
                    <a:pt x="126" y="177"/>
                  </a:lnTo>
                  <a:lnTo>
                    <a:pt x="112" y="181"/>
                  </a:lnTo>
                  <a:lnTo>
                    <a:pt x="97" y="184"/>
                  </a:lnTo>
                  <a:lnTo>
                    <a:pt x="82" y="184"/>
                  </a:lnTo>
                  <a:lnTo>
                    <a:pt x="67" y="181"/>
                  </a:lnTo>
                  <a:lnTo>
                    <a:pt x="52" y="177"/>
                  </a:lnTo>
                  <a:lnTo>
                    <a:pt x="40" y="170"/>
                  </a:lnTo>
                  <a:lnTo>
                    <a:pt x="29" y="161"/>
                  </a:lnTo>
                  <a:lnTo>
                    <a:pt x="19" y="151"/>
                  </a:lnTo>
                  <a:lnTo>
                    <a:pt x="11" y="140"/>
                  </a:lnTo>
                  <a:lnTo>
                    <a:pt x="5" y="127"/>
                  </a:lnTo>
                  <a:lnTo>
                    <a:pt x="1" y="113"/>
                  </a:lnTo>
                  <a:lnTo>
                    <a:pt x="0" y="99"/>
                  </a:lnTo>
                  <a:lnTo>
                    <a:pt x="0" y="84"/>
                  </a:lnTo>
                  <a:lnTo>
                    <a:pt x="0" y="8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74" name="Freeform 29"/>
            <p:cNvSpPr>
              <a:spLocks/>
            </p:cNvSpPr>
            <p:nvPr/>
          </p:nvSpPr>
          <p:spPr bwMode="gray">
            <a:xfrm>
              <a:off x="4515" y="2655"/>
              <a:ext cx="189" cy="185"/>
            </a:xfrm>
            <a:custGeom>
              <a:avLst/>
              <a:gdLst>
                <a:gd name="T0" fmla="*/ 0 w 189"/>
                <a:gd name="T1" fmla="*/ 83 h 185"/>
                <a:gd name="T2" fmla="*/ 4 w 189"/>
                <a:gd name="T3" fmla="*/ 69 h 185"/>
                <a:gd name="T4" fmla="*/ 9 w 189"/>
                <a:gd name="T5" fmla="*/ 55 h 185"/>
                <a:gd name="T6" fmla="*/ 17 w 189"/>
                <a:gd name="T7" fmla="*/ 42 h 185"/>
                <a:gd name="T8" fmla="*/ 25 w 189"/>
                <a:gd name="T9" fmla="*/ 31 h 185"/>
                <a:gd name="T10" fmla="*/ 37 w 189"/>
                <a:gd name="T11" fmla="*/ 21 h 185"/>
                <a:gd name="T12" fmla="*/ 49 w 189"/>
                <a:gd name="T13" fmla="*/ 13 h 185"/>
                <a:gd name="T14" fmla="*/ 62 w 189"/>
                <a:gd name="T15" fmla="*/ 6 h 185"/>
                <a:gd name="T16" fmla="*/ 76 w 189"/>
                <a:gd name="T17" fmla="*/ 2 h 185"/>
                <a:gd name="T18" fmla="*/ 90 w 189"/>
                <a:gd name="T19" fmla="*/ 0 h 185"/>
                <a:gd name="T20" fmla="*/ 106 w 189"/>
                <a:gd name="T21" fmla="*/ 0 h 185"/>
                <a:gd name="T22" fmla="*/ 121 w 189"/>
                <a:gd name="T23" fmla="*/ 2 h 185"/>
                <a:gd name="T24" fmla="*/ 135 w 189"/>
                <a:gd name="T25" fmla="*/ 7 h 185"/>
                <a:gd name="T26" fmla="*/ 147 w 189"/>
                <a:gd name="T27" fmla="*/ 14 h 185"/>
                <a:gd name="T28" fmla="*/ 159 w 189"/>
                <a:gd name="T29" fmla="*/ 22 h 185"/>
                <a:gd name="T30" fmla="*/ 169 w 189"/>
                <a:gd name="T31" fmla="*/ 32 h 185"/>
                <a:gd name="T32" fmla="*/ 176 w 189"/>
                <a:gd name="T33" fmla="*/ 44 h 185"/>
                <a:gd name="T34" fmla="*/ 182 w 189"/>
                <a:gd name="T35" fmla="*/ 56 h 185"/>
                <a:gd name="T36" fmla="*/ 186 w 189"/>
                <a:gd name="T37" fmla="*/ 70 h 185"/>
                <a:gd name="T38" fmla="*/ 188 w 189"/>
                <a:gd name="T39" fmla="*/ 84 h 185"/>
                <a:gd name="T40" fmla="*/ 187 w 189"/>
                <a:gd name="T41" fmla="*/ 100 h 185"/>
                <a:gd name="T42" fmla="*/ 184 w 189"/>
                <a:gd name="T43" fmla="*/ 115 h 185"/>
                <a:gd name="T44" fmla="*/ 179 w 189"/>
                <a:gd name="T45" fmla="*/ 128 h 185"/>
                <a:gd name="T46" fmla="*/ 171 w 189"/>
                <a:gd name="T47" fmla="*/ 141 h 185"/>
                <a:gd name="T48" fmla="*/ 162 w 189"/>
                <a:gd name="T49" fmla="*/ 153 h 185"/>
                <a:gd name="T50" fmla="*/ 152 w 189"/>
                <a:gd name="T51" fmla="*/ 162 h 185"/>
                <a:gd name="T52" fmla="*/ 139 w 189"/>
                <a:gd name="T53" fmla="*/ 170 h 185"/>
                <a:gd name="T54" fmla="*/ 126 w 189"/>
                <a:gd name="T55" fmla="*/ 177 h 185"/>
                <a:gd name="T56" fmla="*/ 112 w 189"/>
                <a:gd name="T57" fmla="*/ 181 h 185"/>
                <a:gd name="T58" fmla="*/ 97 w 189"/>
                <a:gd name="T59" fmla="*/ 184 h 185"/>
                <a:gd name="T60" fmla="*/ 82 w 189"/>
                <a:gd name="T61" fmla="*/ 184 h 185"/>
                <a:gd name="T62" fmla="*/ 67 w 189"/>
                <a:gd name="T63" fmla="*/ 181 h 185"/>
                <a:gd name="T64" fmla="*/ 52 w 189"/>
                <a:gd name="T65" fmla="*/ 177 h 185"/>
                <a:gd name="T66" fmla="*/ 40 w 189"/>
                <a:gd name="T67" fmla="*/ 170 h 185"/>
                <a:gd name="T68" fmla="*/ 29 w 189"/>
                <a:gd name="T69" fmla="*/ 161 h 185"/>
                <a:gd name="T70" fmla="*/ 19 w 189"/>
                <a:gd name="T71" fmla="*/ 151 h 185"/>
                <a:gd name="T72" fmla="*/ 11 w 189"/>
                <a:gd name="T73" fmla="*/ 140 h 185"/>
                <a:gd name="T74" fmla="*/ 5 w 189"/>
                <a:gd name="T75" fmla="*/ 127 h 185"/>
                <a:gd name="T76" fmla="*/ 1 w 189"/>
                <a:gd name="T77" fmla="*/ 113 h 185"/>
                <a:gd name="T78" fmla="*/ 0 w 189"/>
                <a:gd name="T79" fmla="*/ 99 h 185"/>
                <a:gd name="T80" fmla="*/ 0 w 189"/>
                <a:gd name="T81" fmla="*/ 84 h 1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9" h="185">
                  <a:moveTo>
                    <a:pt x="0" y="83"/>
                  </a:moveTo>
                  <a:lnTo>
                    <a:pt x="4" y="69"/>
                  </a:lnTo>
                  <a:lnTo>
                    <a:pt x="9" y="55"/>
                  </a:lnTo>
                  <a:lnTo>
                    <a:pt x="17" y="42"/>
                  </a:lnTo>
                  <a:lnTo>
                    <a:pt x="25" y="31"/>
                  </a:lnTo>
                  <a:lnTo>
                    <a:pt x="37" y="21"/>
                  </a:lnTo>
                  <a:lnTo>
                    <a:pt x="49" y="13"/>
                  </a:lnTo>
                  <a:lnTo>
                    <a:pt x="62" y="6"/>
                  </a:lnTo>
                  <a:lnTo>
                    <a:pt x="76" y="2"/>
                  </a:lnTo>
                  <a:lnTo>
                    <a:pt x="90" y="0"/>
                  </a:lnTo>
                  <a:lnTo>
                    <a:pt x="106" y="0"/>
                  </a:lnTo>
                  <a:lnTo>
                    <a:pt x="121" y="2"/>
                  </a:lnTo>
                  <a:lnTo>
                    <a:pt x="135" y="7"/>
                  </a:lnTo>
                  <a:lnTo>
                    <a:pt x="147" y="14"/>
                  </a:lnTo>
                  <a:lnTo>
                    <a:pt x="159" y="22"/>
                  </a:lnTo>
                  <a:lnTo>
                    <a:pt x="169" y="32"/>
                  </a:lnTo>
                  <a:lnTo>
                    <a:pt x="176" y="44"/>
                  </a:lnTo>
                  <a:lnTo>
                    <a:pt x="182" y="56"/>
                  </a:lnTo>
                  <a:lnTo>
                    <a:pt x="186" y="70"/>
                  </a:lnTo>
                  <a:lnTo>
                    <a:pt x="188" y="84"/>
                  </a:lnTo>
                  <a:lnTo>
                    <a:pt x="187" y="100"/>
                  </a:lnTo>
                  <a:lnTo>
                    <a:pt x="184" y="115"/>
                  </a:lnTo>
                  <a:lnTo>
                    <a:pt x="179" y="128"/>
                  </a:lnTo>
                  <a:lnTo>
                    <a:pt x="171" y="141"/>
                  </a:lnTo>
                  <a:lnTo>
                    <a:pt x="162" y="153"/>
                  </a:lnTo>
                  <a:lnTo>
                    <a:pt x="152" y="162"/>
                  </a:lnTo>
                  <a:lnTo>
                    <a:pt x="139" y="170"/>
                  </a:lnTo>
                  <a:lnTo>
                    <a:pt x="126" y="177"/>
                  </a:lnTo>
                  <a:lnTo>
                    <a:pt x="112" y="181"/>
                  </a:lnTo>
                  <a:lnTo>
                    <a:pt x="97" y="184"/>
                  </a:lnTo>
                  <a:lnTo>
                    <a:pt x="82" y="184"/>
                  </a:lnTo>
                  <a:lnTo>
                    <a:pt x="67" y="181"/>
                  </a:lnTo>
                  <a:lnTo>
                    <a:pt x="52" y="177"/>
                  </a:lnTo>
                  <a:lnTo>
                    <a:pt x="40" y="170"/>
                  </a:lnTo>
                  <a:lnTo>
                    <a:pt x="29" y="161"/>
                  </a:lnTo>
                  <a:lnTo>
                    <a:pt x="19" y="151"/>
                  </a:lnTo>
                  <a:lnTo>
                    <a:pt x="11" y="140"/>
                  </a:lnTo>
                  <a:lnTo>
                    <a:pt x="5" y="127"/>
                  </a:lnTo>
                  <a:lnTo>
                    <a:pt x="1" y="113"/>
                  </a:lnTo>
                  <a:lnTo>
                    <a:pt x="0" y="99"/>
                  </a:lnTo>
                  <a:lnTo>
                    <a:pt x="0" y="84"/>
                  </a:lnTo>
                </a:path>
              </a:pathLst>
            </a:custGeom>
            <a:noFill/>
            <a:ln w="508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75" name="Freeform 30"/>
            <p:cNvSpPr>
              <a:spLocks/>
            </p:cNvSpPr>
            <p:nvPr/>
          </p:nvSpPr>
          <p:spPr bwMode="gray">
            <a:xfrm>
              <a:off x="4515" y="2655"/>
              <a:ext cx="189" cy="185"/>
            </a:xfrm>
            <a:custGeom>
              <a:avLst/>
              <a:gdLst>
                <a:gd name="T0" fmla="*/ 0 w 189"/>
                <a:gd name="T1" fmla="*/ 83 h 185"/>
                <a:gd name="T2" fmla="*/ 4 w 189"/>
                <a:gd name="T3" fmla="*/ 69 h 185"/>
                <a:gd name="T4" fmla="*/ 9 w 189"/>
                <a:gd name="T5" fmla="*/ 55 h 185"/>
                <a:gd name="T6" fmla="*/ 17 w 189"/>
                <a:gd name="T7" fmla="*/ 42 h 185"/>
                <a:gd name="T8" fmla="*/ 25 w 189"/>
                <a:gd name="T9" fmla="*/ 31 h 185"/>
                <a:gd name="T10" fmla="*/ 37 w 189"/>
                <a:gd name="T11" fmla="*/ 21 h 185"/>
                <a:gd name="T12" fmla="*/ 49 w 189"/>
                <a:gd name="T13" fmla="*/ 13 h 185"/>
                <a:gd name="T14" fmla="*/ 62 w 189"/>
                <a:gd name="T15" fmla="*/ 6 h 185"/>
                <a:gd name="T16" fmla="*/ 76 w 189"/>
                <a:gd name="T17" fmla="*/ 2 h 185"/>
                <a:gd name="T18" fmla="*/ 90 w 189"/>
                <a:gd name="T19" fmla="*/ 0 h 185"/>
                <a:gd name="T20" fmla="*/ 106 w 189"/>
                <a:gd name="T21" fmla="*/ 0 h 185"/>
                <a:gd name="T22" fmla="*/ 121 w 189"/>
                <a:gd name="T23" fmla="*/ 2 h 185"/>
                <a:gd name="T24" fmla="*/ 135 w 189"/>
                <a:gd name="T25" fmla="*/ 7 h 185"/>
                <a:gd name="T26" fmla="*/ 147 w 189"/>
                <a:gd name="T27" fmla="*/ 14 h 185"/>
                <a:gd name="T28" fmla="*/ 159 w 189"/>
                <a:gd name="T29" fmla="*/ 22 h 185"/>
                <a:gd name="T30" fmla="*/ 169 w 189"/>
                <a:gd name="T31" fmla="*/ 32 h 185"/>
                <a:gd name="T32" fmla="*/ 176 w 189"/>
                <a:gd name="T33" fmla="*/ 44 h 185"/>
                <a:gd name="T34" fmla="*/ 182 w 189"/>
                <a:gd name="T35" fmla="*/ 56 h 185"/>
                <a:gd name="T36" fmla="*/ 186 w 189"/>
                <a:gd name="T37" fmla="*/ 70 h 185"/>
                <a:gd name="T38" fmla="*/ 188 w 189"/>
                <a:gd name="T39" fmla="*/ 84 h 185"/>
                <a:gd name="T40" fmla="*/ 187 w 189"/>
                <a:gd name="T41" fmla="*/ 100 h 185"/>
                <a:gd name="T42" fmla="*/ 184 w 189"/>
                <a:gd name="T43" fmla="*/ 115 h 185"/>
                <a:gd name="T44" fmla="*/ 179 w 189"/>
                <a:gd name="T45" fmla="*/ 128 h 185"/>
                <a:gd name="T46" fmla="*/ 171 w 189"/>
                <a:gd name="T47" fmla="*/ 141 h 185"/>
                <a:gd name="T48" fmla="*/ 162 w 189"/>
                <a:gd name="T49" fmla="*/ 153 h 185"/>
                <a:gd name="T50" fmla="*/ 152 w 189"/>
                <a:gd name="T51" fmla="*/ 162 h 185"/>
                <a:gd name="T52" fmla="*/ 139 w 189"/>
                <a:gd name="T53" fmla="*/ 170 h 185"/>
                <a:gd name="T54" fmla="*/ 126 w 189"/>
                <a:gd name="T55" fmla="*/ 177 h 185"/>
                <a:gd name="T56" fmla="*/ 112 w 189"/>
                <a:gd name="T57" fmla="*/ 181 h 185"/>
                <a:gd name="T58" fmla="*/ 97 w 189"/>
                <a:gd name="T59" fmla="*/ 184 h 185"/>
                <a:gd name="T60" fmla="*/ 82 w 189"/>
                <a:gd name="T61" fmla="*/ 184 h 185"/>
                <a:gd name="T62" fmla="*/ 67 w 189"/>
                <a:gd name="T63" fmla="*/ 181 h 185"/>
                <a:gd name="T64" fmla="*/ 52 w 189"/>
                <a:gd name="T65" fmla="*/ 177 h 185"/>
                <a:gd name="T66" fmla="*/ 40 w 189"/>
                <a:gd name="T67" fmla="*/ 170 h 185"/>
                <a:gd name="T68" fmla="*/ 29 w 189"/>
                <a:gd name="T69" fmla="*/ 161 h 185"/>
                <a:gd name="T70" fmla="*/ 19 w 189"/>
                <a:gd name="T71" fmla="*/ 151 h 185"/>
                <a:gd name="T72" fmla="*/ 11 w 189"/>
                <a:gd name="T73" fmla="*/ 140 h 185"/>
                <a:gd name="T74" fmla="*/ 5 w 189"/>
                <a:gd name="T75" fmla="*/ 127 h 185"/>
                <a:gd name="T76" fmla="*/ 1 w 189"/>
                <a:gd name="T77" fmla="*/ 113 h 185"/>
                <a:gd name="T78" fmla="*/ 0 w 189"/>
                <a:gd name="T79" fmla="*/ 99 h 185"/>
                <a:gd name="T80" fmla="*/ 0 w 189"/>
                <a:gd name="T81" fmla="*/ 84 h 1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9" h="185">
                  <a:moveTo>
                    <a:pt x="0" y="83"/>
                  </a:moveTo>
                  <a:lnTo>
                    <a:pt x="4" y="69"/>
                  </a:lnTo>
                  <a:lnTo>
                    <a:pt x="9" y="55"/>
                  </a:lnTo>
                  <a:lnTo>
                    <a:pt x="17" y="42"/>
                  </a:lnTo>
                  <a:lnTo>
                    <a:pt x="25" y="31"/>
                  </a:lnTo>
                  <a:lnTo>
                    <a:pt x="37" y="21"/>
                  </a:lnTo>
                  <a:lnTo>
                    <a:pt x="49" y="13"/>
                  </a:lnTo>
                  <a:lnTo>
                    <a:pt x="62" y="6"/>
                  </a:lnTo>
                  <a:lnTo>
                    <a:pt x="76" y="2"/>
                  </a:lnTo>
                  <a:lnTo>
                    <a:pt x="90" y="0"/>
                  </a:lnTo>
                  <a:lnTo>
                    <a:pt x="106" y="0"/>
                  </a:lnTo>
                  <a:lnTo>
                    <a:pt x="121" y="2"/>
                  </a:lnTo>
                  <a:lnTo>
                    <a:pt x="135" y="7"/>
                  </a:lnTo>
                  <a:lnTo>
                    <a:pt x="147" y="14"/>
                  </a:lnTo>
                  <a:lnTo>
                    <a:pt x="159" y="22"/>
                  </a:lnTo>
                  <a:lnTo>
                    <a:pt x="169" y="32"/>
                  </a:lnTo>
                  <a:lnTo>
                    <a:pt x="176" y="44"/>
                  </a:lnTo>
                  <a:lnTo>
                    <a:pt x="182" y="56"/>
                  </a:lnTo>
                  <a:lnTo>
                    <a:pt x="186" y="70"/>
                  </a:lnTo>
                  <a:lnTo>
                    <a:pt x="188" y="84"/>
                  </a:lnTo>
                  <a:lnTo>
                    <a:pt x="187" y="100"/>
                  </a:lnTo>
                  <a:lnTo>
                    <a:pt x="184" y="115"/>
                  </a:lnTo>
                  <a:lnTo>
                    <a:pt x="179" y="128"/>
                  </a:lnTo>
                  <a:lnTo>
                    <a:pt x="171" y="141"/>
                  </a:lnTo>
                  <a:lnTo>
                    <a:pt x="162" y="153"/>
                  </a:lnTo>
                  <a:lnTo>
                    <a:pt x="152" y="162"/>
                  </a:lnTo>
                  <a:lnTo>
                    <a:pt x="139" y="170"/>
                  </a:lnTo>
                  <a:lnTo>
                    <a:pt x="126" y="177"/>
                  </a:lnTo>
                  <a:lnTo>
                    <a:pt x="112" y="181"/>
                  </a:lnTo>
                  <a:lnTo>
                    <a:pt x="97" y="184"/>
                  </a:lnTo>
                  <a:lnTo>
                    <a:pt x="82" y="184"/>
                  </a:lnTo>
                  <a:lnTo>
                    <a:pt x="67" y="181"/>
                  </a:lnTo>
                  <a:lnTo>
                    <a:pt x="52" y="177"/>
                  </a:lnTo>
                  <a:lnTo>
                    <a:pt x="40" y="170"/>
                  </a:lnTo>
                  <a:lnTo>
                    <a:pt x="29" y="161"/>
                  </a:lnTo>
                  <a:lnTo>
                    <a:pt x="19" y="151"/>
                  </a:lnTo>
                  <a:lnTo>
                    <a:pt x="11" y="140"/>
                  </a:lnTo>
                  <a:lnTo>
                    <a:pt x="5" y="127"/>
                  </a:lnTo>
                  <a:lnTo>
                    <a:pt x="1" y="113"/>
                  </a:lnTo>
                  <a:lnTo>
                    <a:pt x="0" y="99"/>
                  </a:lnTo>
                  <a:lnTo>
                    <a:pt x="0" y="84"/>
                  </a:lnTo>
                </a:path>
              </a:pathLst>
            </a:custGeom>
            <a:noFill/>
            <a:ln w="254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76" name="Freeform 31"/>
            <p:cNvSpPr>
              <a:spLocks/>
            </p:cNvSpPr>
            <p:nvPr/>
          </p:nvSpPr>
          <p:spPr bwMode="gray">
            <a:xfrm>
              <a:off x="3937" y="2085"/>
              <a:ext cx="1348" cy="1325"/>
            </a:xfrm>
            <a:custGeom>
              <a:avLst/>
              <a:gdLst>
                <a:gd name="T0" fmla="*/ 5 w 1348"/>
                <a:gd name="T1" fmla="*/ 604 h 1325"/>
                <a:gd name="T2" fmla="*/ 28 w 1348"/>
                <a:gd name="T3" fmla="*/ 498 h 1325"/>
                <a:gd name="T4" fmla="*/ 66 w 1348"/>
                <a:gd name="T5" fmla="*/ 398 h 1325"/>
                <a:gd name="T6" fmla="*/ 120 w 1348"/>
                <a:gd name="T7" fmla="*/ 306 h 1325"/>
                <a:gd name="T8" fmla="*/ 186 w 1348"/>
                <a:gd name="T9" fmla="*/ 225 h 1325"/>
                <a:gd name="T10" fmla="*/ 262 w 1348"/>
                <a:gd name="T11" fmla="*/ 153 h 1325"/>
                <a:gd name="T12" fmla="*/ 349 w 1348"/>
                <a:gd name="T13" fmla="*/ 94 h 1325"/>
                <a:gd name="T14" fmla="*/ 443 w 1348"/>
                <a:gd name="T15" fmla="*/ 47 h 1325"/>
                <a:gd name="T16" fmla="*/ 544 w 1348"/>
                <a:gd name="T17" fmla="*/ 16 h 1325"/>
                <a:gd name="T18" fmla="*/ 651 w 1348"/>
                <a:gd name="T19" fmla="*/ 0 h 1325"/>
                <a:gd name="T20" fmla="*/ 760 w 1348"/>
                <a:gd name="T21" fmla="*/ 0 h 1325"/>
                <a:gd name="T22" fmla="*/ 868 w 1348"/>
                <a:gd name="T23" fmla="*/ 18 h 1325"/>
                <a:gd name="T24" fmla="*/ 967 w 1348"/>
                <a:gd name="T25" fmla="*/ 52 h 1325"/>
                <a:gd name="T26" fmla="*/ 1057 w 1348"/>
                <a:gd name="T27" fmla="*/ 100 h 1325"/>
                <a:gd name="T28" fmla="*/ 1138 w 1348"/>
                <a:gd name="T29" fmla="*/ 161 h 1325"/>
                <a:gd name="T30" fmla="*/ 1207 w 1348"/>
                <a:gd name="T31" fmla="*/ 234 h 1325"/>
                <a:gd name="T32" fmla="*/ 1263 w 1348"/>
                <a:gd name="T33" fmla="*/ 317 h 1325"/>
                <a:gd name="T34" fmla="*/ 1306 w 1348"/>
                <a:gd name="T35" fmla="*/ 408 h 1325"/>
                <a:gd name="T36" fmla="*/ 1335 w 1348"/>
                <a:gd name="T37" fmla="*/ 507 h 1325"/>
                <a:gd name="T38" fmla="*/ 1347 w 1348"/>
                <a:gd name="T39" fmla="*/ 611 h 1325"/>
                <a:gd name="T40" fmla="*/ 1341 w 1348"/>
                <a:gd name="T41" fmla="*/ 719 h 1325"/>
                <a:gd name="T42" fmla="*/ 1318 w 1348"/>
                <a:gd name="T43" fmla="*/ 825 h 1325"/>
                <a:gd name="T44" fmla="*/ 1279 w 1348"/>
                <a:gd name="T45" fmla="*/ 925 h 1325"/>
                <a:gd name="T46" fmla="*/ 1226 w 1348"/>
                <a:gd name="T47" fmla="*/ 1016 h 1325"/>
                <a:gd name="T48" fmla="*/ 1161 w 1348"/>
                <a:gd name="T49" fmla="*/ 1098 h 1325"/>
                <a:gd name="T50" fmla="*/ 1084 w 1348"/>
                <a:gd name="T51" fmla="*/ 1169 h 1325"/>
                <a:gd name="T52" fmla="*/ 997 w 1348"/>
                <a:gd name="T53" fmla="*/ 1229 h 1325"/>
                <a:gd name="T54" fmla="*/ 902 w 1348"/>
                <a:gd name="T55" fmla="*/ 1275 h 1325"/>
                <a:gd name="T56" fmla="*/ 801 w 1348"/>
                <a:gd name="T57" fmla="*/ 1307 h 1325"/>
                <a:gd name="T58" fmla="*/ 695 w 1348"/>
                <a:gd name="T59" fmla="*/ 1324 h 1325"/>
                <a:gd name="T60" fmla="*/ 586 w 1348"/>
                <a:gd name="T61" fmla="*/ 1323 h 1325"/>
                <a:gd name="T62" fmla="*/ 478 w 1348"/>
                <a:gd name="T63" fmla="*/ 1305 h 1325"/>
                <a:gd name="T64" fmla="*/ 379 w 1348"/>
                <a:gd name="T65" fmla="*/ 1271 h 1325"/>
                <a:gd name="T66" fmla="*/ 288 w 1348"/>
                <a:gd name="T67" fmla="*/ 1222 h 1325"/>
                <a:gd name="T68" fmla="*/ 208 w 1348"/>
                <a:gd name="T69" fmla="*/ 1161 h 1325"/>
                <a:gd name="T70" fmla="*/ 139 w 1348"/>
                <a:gd name="T71" fmla="*/ 1089 h 1325"/>
                <a:gd name="T72" fmla="*/ 82 w 1348"/>
                <a:gd name="T73" fmla="*/ 1006 h 1325"/>
                <a:gd name="T74" fmla="*/ 39 w 1348"/>
                <a:gd name="T75" fmla="*/ 914 h 1325"/>
                <a:gd name="T76" fmla="*/ 11 w 1348"/>
                <a:gd name="T77" fmla="*/ 816 h 1325"/>
                <a:gd name="T78" fmla="*/ 0 w 1348"/>
                <a:gd name="T79" fmla="*/ 712 h 1325"/>
                <a:gd name="T80" fmla="*/ 5 w 1348"/>
                <a:gd name="T81" fmla="*/ 604 h 1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8" h="1325">
                  <a:moveTo>
                    <a:pt x="5" y="604"/>
                  </a:moveTo>
                  <a:lnTo>
                    <a:pt x="28" y="498"/>
                  </a:lnTo>
                  <a:lnTo>
                    <a:pt x="66" y="398"/>
                  </a:lnTo>
                  <a:lnTo>
                    <a:pt x="120" y="306"/>
                  </a:lnTo>
                  <a:lnTo>
                    <a:pt x="186" y="225"/>
                  </a:lnTo>
                  <a:lnTo>
                    <a:pt x="262" y="153"/>
                  </a:lnTo>
                  <a:lnTo>
                    <a:pt x="349" y="94"/>
                  </a:lnTo>
                  <a:lnTo>
                    <a:pt x="443" y="47"/>
                  </a:lnTo>
                  <a:lnTo>
                    <a:pt x="544" y="16"/>
                  </a:lnTo>
                  <a:lnTo>
                    <a:pt x="651" y="0"/>
                  </a:lnTo>
                  <a:lnTo>
                    <a:pt x="760" y="0"/>
                  </a:lnTo>
                  <a:lnTo>
                    <a:pt x="868" y="18"/>
                  </a:lnTo>
                  <a:lnTo>
                    <a:pt x="967" y="52"/>
                  </a:lnTo>
                  <a:lnTo>
                    <a:pt x="1057" y="100"/>
                  </a:lnTo>
                  <a:lnTo>
                    <a:pt x="1138" y="161"/>
                  </a:lnTo>
                  <a:lnTo>
                    <a:pt x="1207" y="234"/>
                  </a:lnTo>
                  <a:lnTo>
                    <a:pt x="1263" y="317"/>
                  </a:lnTo>
                  <a:lnTo>
                    <a:pt x="1306" y="408"/>
                  </a:lnTo>
                  <a:lnTo>
                    <a:pt x="1335" y="507"/>
                  </a:lnTo>
                  <a:lnTo>
                    <a:pt x="1347" y="611"/>
                  </a:lnTo>
                  <a:lnTo>
                    <a:pt x="1341" y="719"/>
                  </a:lnTo>
                  <a:lnTo>
                    <a:pt x="1318" y="825"/>
                  </a:lnTo>
                  <a:lnTo>
                    <a:pt x="1279" y="925"/>
                  </a:lnTo>
                  <a:lnTo>
                    <a:pt x="1226" y="1016"/>
                  </a:lnTo>
                  <a:lnTo>
                    <a:pt x="1161" y="1098"/>
                  </a:lnTo>
                  <a:lnTo>
                    <a:pt x="1084" y="1169"/>
                  </a:lnTo>
                  <a:lnTo>
                    <a:pt x="997" y="1229"/>
                  </a:lnTo>
                  <a:lnTo>
                    <a:pt x="902" y="1275"/>
                  </a:lnTo>
                  <a:lnTo>
                    <a:pt x="801" y="1307"/>
                  </a:lnTo>
                  <a:lnTo>
                    <a:pt x="695" y="1324"/>
                  </a:lnTo>
                  <a:lnTo>
                    <a:pt x="586" y="1323"/>
                  </a:lnTo>
                  <a:lnTo>
                    <a:pt x="478" y="1305"/>
                  </a:lnTo>
                  <a:lnTo>
                    <a:pt x="379" y="1271"/>
                  </a:lnTo>
                  <a:lnTo>
                    <a:pt x="288" y="1222"/>
                  </a:lnTo>
                  <a:lnTo>
                    <a:pt x="208" y="1161"/>
                  </a:lnTo>
                  <a:lnTo>
                    <a:pt x="139" y="1089"/>
                  </a:lnTo>
                  <a:lnTo>
                    <a:pt x="82" y="1006"/>
                  </a:lnTo>
                  <a:lnTo>
                    <a:pt x="39" y="914"/>
                  </a:lnTo>
                  <a:lnTo>
                    <a:pt x="11" y="816"/>
                  </a:lnTo>
                  <a:lnTo>
                    <a:pt x="0" y="712"/>
                  </a:lnTo>
                  <a:lnTo>
                    <a:pt x="5" y="604"/>
                  </a:lnTo>
                </a:path>
              </a:pathLst>
            </a:custGeom>
            <a:noFill/>
            <a:ln w="254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77" name="Freeform 32"/>
            <p:cNvSpPr>
              <a:spLocks/>
            </p:cNvSpPr>
            <p:nvPr/>
          </p:nvSpPr>
          <p:spPr bwMode="gray">
            <a:xfrm>
              <a:off x="4248" y="2390"/>
              <a:ext cx="726" cy="715"/>
            </a:xfrm>
            <a:custGeom>
              <a:avLst/>
              <a:gdLst>
                <a:gd name="T0" fmla="*/ 3 w 726"/>
                <a:gd name="T1" fmla="*/ 326 h 715"/>
                <a:gd name="T2" fmla="*/ 15 w 726"/>
                <a:gd name="T3" fmla="*/ 268 h 715"/>
                <a:gd name="T4" fmla="*/ 35 w 726"/>
                <a:gd name="T5" fmla="*/ 215 h 715"/>
                <a:gd name="T6" fmla="*/ 64 w 726"/>
                <a:gd name="T7" fmla="*/ 165 h 715"/>
                <a:gd name="T8" fmla="*/ 99 w 726"/>
                <a:gd name="T9" fmla="*/ 121 h 715"/>
                <a:gd name="T10" fmla="*/ 141 w 726"/>
                <a:gd name="T11" fmla="*/ 83 h 715"/>
                <a:gd name="T12" fmla="*/ 187 w 726"/>
                <a:gd name="T13" fmla="*/ 51 h 715"/>
                <a:gd name="T14" fmla="*/ 239 w 726"/>
                <a:gd name="T15" fmla="*/ 26 h 715"/>
                <a:gd name="T16" fmla="*/ 293 w 726"/>
                <a:gd name="T17" fmla="*/ 9 h 715"/>
                <a:gd name="T18" fmla="*/ 350 w 726"/>
                <a:gd name="T19" fmla="*/ 0 h 715"/>
                <a:gd name="T20" fmla="*/ 409 w 726"/>
                <a:gd name="T21" fmla="*/ 0 h 715"/>
                <a:gd name="T22" fmla="*/ 467 w 726"/>
                <a:gd name="T23" fmla="*/ 10 h 715"/>
                <a:gd name="T24" fmla="*/ 520 w 726"/>
                <a:gd name="T25" fmla="*/ 28 h 715"/>
                <a:gd name="T26" fmla="*/ 568 w 726"/>
                <a:gd name="T27" fmla="*/ 54 h 715"/>
                <a:gd name="T28" fmla="*/ 612 w 726"/>
                <a:gd name="T29" fmla="*/ 87 h 715"/>
                <a:gd name="T30" fmla="*/ 649 w 726"/>
                <a:gd name="T31" fmla="*/ 126 h 715"/>
                <a:gd name="T32" fmla="*/ 680 w 726"/>
                <a:gd name="T33" fmla="*/ 171 h 715"/>
                <a:gd name="T34" fmla="*/ 703 w 726"/>
                <a:gd name="T35" fmla="*/ 221 h 715"/>
                <a:gd name="T36" fmla="*/ 718 w 726"/>
                <a:gd name="T37" fmla="*/ 273 h 715"/>
                <a:gd name="T38" fmla="*/ 725 w 726"/>
                <a:gd name="T39" fmla="*/ 329 h 715"/>
                <a:gd name="T40" fmla="*/ 721 w 726"/>
                <a:gd name="T41" fmla="*/ 387 h 715"/>
                <a:gd name="T42" fmla="*/ 709 w 726"/>
                <a:gd name="T43" fmla="*/ 445 h 715"/>
                <a:gd name="T44" fmla="*/ 688 w 726"/>
                <a:gd name="T45" fmla="*/ 499 h 715"/>
                <a:gd name="T46" fmla="*/ 660 w 726"/>
                <a:gd name="T47" fmla="*/ 548 h 715"/>
                <a:gd name="T48" fmla="*/ 624 w 726"/>
                <a:gd name="T49" fmla="*/ 592 h 715"/>
                <a:gd name="T50" fmla="*/ 583 w 726"/>
                <a:gd name="T51" fmla="*/ 631 h 715"/>
                <a:gd name="T52" fmla="*/ 536 w 726"/>
                <a:gd name="T53" fmla="*/ 662 h 715"/>
                <a:gd name="T54" fmla="*/ 485 w 726"/>
                <a:gd name="T55" fmla="*/ 687 h 715"/>
                <a:gd name="T56" fmla="*/ 431 w 726"/>
                <a:gd name="T57" fmla="*/ 704 h 715"/>
                <a:gd name="T58" fmla="*/ 374 w 726"/>
                <a:gd name="T59" fmla="*/ 714 h 715"/>
                <a:gd name="T60" fmla="*/ 315 w 726"/>
                <a:gd name="T61" fmla="*/ 713 h 715"/>
                <a:gd name="T62" fmla="*/ 257 w 726"/>
                <a:gd name="T63" fmla="*/ 704 h 715"/>
                <a:gd name="T64" fmla="*/ 204 w 726"/>
                <a:gd name="T65" fmla="*/ 685 h 715"/>
                <a:gd name="T66" fmla="*/ 155 w 726"/>
                <a:gd name="T67" fmla="*/ 659 h 715"/>
                <a:gd name="T68" fmla="*/ 112 w 726"/>
                <a:gd name="T69" fmla="*/ 626 h 715"/>
                <a:gd name="T70" fmla="*/ 75 w 726"/>
                <a:gd name="T71" fmla="*/ 587 h 715"/>
                <a:gd name="T72" fmla="*/ 44 w 726"/>
                <a:gd name="T73" fmla="*/ 542 h 715"/>
                <a:gd name="T74" fmla="*/ 21 w 726"/>
                <a:gd name="T75" fmla="*/ 493 h 715"/>
                <a:gd name="T76" fmla="*/ 6 w 726"/>
                <a:gd name="T77" fmla="*/ 440 h 715"/>
                <a:gd name="T78" fmla="*/ 0 w 726"/>
                <a:gd name="T79" fmla="*/ 384 h 715"/>
                <a:gd name="T80" fmla="*/ 3 w 726"/>
                <a:gd name="T81" fmla="*/ 326 h 7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26" h="715">
                  <a:moveTo>
                    <a:pt x="3" y="326"/>
                  </a:moveTo>
                  <a:lnTo>
                    <a:pt x="15" y="268"/>
                  </a:lnTo>
                  <a:lnTo>
                    <a:pt x="35" y="215"/>
                  </a:lnTo>
                  <a:lnTo>
                    <a:pt x="64" y="165"/>
                  </a:lnTo>
                  <a:lnTo>
                    <a:pt x="99" y="121"/>
                  </a:lnTo>
                  <a:lnTo>
                    <a:pt x="141" y="83"/>
                  </a:lnTo>
                  <a:lnTo>
                    <a:pt x="187" y="51"/>
                  </a:lnTo>
                  <a:lnTo>
                    <a:pt x="239" y="26"/>
                  </a:lnTo>
                  <a:lnTo>
                    <a:pt x="293" y="9"/>
                  </a:lnTo>
                  <a:lnTo>
                    <a:pt x="350" y="0"/>
                  </a:lnTo>
                  <a:lnTo>
                    <a:pt x="409" y="0"/>
                  </a:lnTo>
                  <a:lnTo>
                    <a:pt x="467" y="10"/>
                  </a:lnTo>
                  <a:lnTo>
                    <a:pt x="520" y="28"/>
                  </a:lnTo>
                  <a:lnTo>
                    <a:pt x="568" y="54"/>
                  </a:lnTo>
                  <a:lnTo>
                    <a:pt x="612" y="87"/>
                  </a:lnTo>
                  <a:lnTo>
                    <a:pt x="649" y="126"/>
                  </a:lnTo>
                  <a:lnTo>
                    <a:pt x="680" y="171"/>
                  </a:lnTo>
                  <a:lnTo>
                    <a:pt x="703" y="221"/>
                  </a:lnTo>
                  <a:lnTo>
                    <a:pt x="718" y="273"/>
                  </a:lnTo>
                  <a:lnTo>
                    <a:pt x="725" y="329"/>
                  </a:lnTo>
                  <a:lnTo>
                    <a:pt x="721" y="387"/>
                  </a:lnTo>
                  <a:lnTo>
                    <a:pt x="709" y="445"/>
                  </a:lnTo>
                  <a:lnTo>
                    <a:pt x="688" y="499"/>
                  </a:lnTo>
                  <a:lnTo>
                    <a:pt x="660" y="548"/>
                  </a:lnTo>
                  <a:lnTo>
                    <a:pt x="624" y="592"/>
                  </a:lnTo>
                  <a:lnTo>
                    <a:pt x="583" y="631"/>
                  </a:lnTo>
                  <a:lnTo>
                    <a:pt x="536" y="662"/>
                  </a:lnTo>
                  <a:lnTo>
                    <a:pt x="485" y="687"/>
                  </a:lnTo>
                  <a:lnTo>
                    <a:pt x="431" y="704"/>
                  </a:lnTo>
                  <a:lnTo>
                    <a:pt x="374" y="714"/>
                  </a:lnTo>
                  <a:lnTo>
                    <a:pt x="315" y="713"/>
                  </a:lnTo>
                  <a:lnTo>
                    <a:pt x="257" y="704"/>
                  </a:lnTo>
                  <a:lnTo>
                    <a:pt x="204" y="685"/>
                  </a:lnTo>
                  <a:lnTo>
                    <a:pt x="155" y="659"/>
                  </a:lnTo>
                  <a:lnTo>
                    <a:pt x="112" y="626"/>
                  </a:lnTo>
                  <a:lnTo>
                    <a:pt x="75" y="587"/>
                  </a:lnTo>
                  <a:lnTo>
                    <a:pt x="44" y="542"/>
                  </a:lnTo>
                  <a:lnTo>
                    <a:pt x="21" y="493"/>
                  </a:lnTo>
                  <a:lnTo>
                    <a:pt x="6" y="440"/>
                  </a:lnTo>
                  <a:lnTo>
                    <a:pt x="0" y="384"/>
                  </a:lnTo>
                  <a:lnTo>
                    <a:pt x="3" y="326"/>
                  </a:lnTo>
                </a:path>
              </a:pathLst>
            </a:custGeom>
            <a:noFill/>
            <a:ln w="508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78" name="Freeform 33"/>
            <p:cNvSpPr>
              <a:spLocks/>
            </p:cNvSpPr>
            <p:nvPr/>
          </p:nvSpPr>
          <p:spPr bwMode="gray">
            <a:xfrm>
              <a:off x="3938" y="2085"/>
              <a:ext cx="1348" cy="1323"/>
            </a:xfrm>
            <a:custGeom>
              <a:avLst/>
              <a:gdLst>
                <a:gd name="T0" fmla="*/ 5 w 1348"/>
                <a:gd name="T1" fmla="*/ 603 h 1323"/>
                <a:gd name="T2" fmla="*/ 28 w 1348"/>
                <a:gd name="T3" fmla="*/ 496 h 1323"/>
                <a:gd name="T4" fmla="*/ 67 w 1348"/>
                <a:gd name="T5" fmla="*/ 397 h 1323"/>
                <a:gd name="T6" fmla="*/ 120 w 1348"/>
                <a:gd name="T7" fmla="*/ 306 h 1323"/>
                <a:gd name="T8" fmla="*/ 185 w 1348"/>
                <a:gd name="T9" fmla="*/ 224 h 1323"/>
                <a:gd name="T10" fmla="*/ 262 w 1348"/>
                <a:gd name="T11" fmla="*/ 153 h 1323"/>
                <a:gd name="T12" fmla="*/ 349 w 1348"/>
                <a:gd name="T13" fmla="*/ 94 h 1323"/>
                <a:gd name="T14" fmla="*/ 444 w 1348"/>
                <a:gd name="T15" fmla="*/ 47 h 1323"/>
                <a:gd name="T16" fmla="*/ 545 w 1348"/>
                <a:gd name="T17" fmla="*/ 16 h 1323"/>
                <a:gd name="T18" fmla="*/ 651 w 1348"/>
                <a:gd name="T19" fmla="*/ 0 h 1323"/>
                <a:gd name="T20" fmla="*/ 760 w 1348"/>
                <a:gd name="T21" fmla="*/ 0 h 1323"/>
                <a:gd name="T22" fmla="*/ 868 w 1348"/>
                <a:gd name="T23" fmla="*/ 18 h 1323"/>
                <a:gd name="T24" fmla="*/ 967 w 1348"/>
                <a:gd name="T25" fmla="*/ 51 h 1323"/>
                <a:gd name="T26" fmla="*/ 1058 w 1348"/>
                <a:gd name="T27" fmla="*/ 100 h 1323"/>
                <a:gd name="T28" fmla="*/ 1138 w 1348"/>
                <a:gd name="T29" fmla="*/ 161 h 1323"/>
                <a:gd name="T30" fmla="*/ 1207 w 1348"/>
                <a:gd name="T31" fmla="*/ 233 h 1323"/>
                <a:gd name="T32" fmla="*/ 1264 w 1348"/>
                <a:gd name="T33" fmla="*/ 316 h 1323"/>
                <a:gd name="T34" fmla="*/ 1307 w 1348"/>
                <a:gd name="T35" fmla="*/ 408 h 1323"/>
                <a:gd name="T36" fmla="*/ 1335 w 1348"/>
                <a:gd name="T37" fmla="*/ 506 h 1323"/>
                <a:gd name="T38" fmla="*/ 1347 w 1348"/>
                <a:gd name="T39" fmla="*/ 609 h 1323"/>
                <a:gd name="T40" fmla="*/ 1341 w 1348"/>
                <a:gd name="T41" fmla="*/ 717 h 1323"/>
                <a:gd name="T42" fmla="*/ 1318 w 1348"/>
                <a:gd name="T43" fmla="*/ 824 h 1323"/>
                <a:gd name="T44" fmla="*/ 1280 w 1348"/>
                <a:gd name="T45" fmla="*/ 923 h 1323"/>
                <a:gd name="T46" fmla="*/ 1226 w 1348"/>
                <a:gd name="T47" fmla="*/ 1015 h 1323"/>
                <a:gd name="T48" fmla="*/ 1160 w 1348"/>
                <a:gd name="T49" fmla="*/ 1097 h 1323"/>
                <a:gd name="T50" fmla="*/ 1084 w 1348"/>
                <a:gd name="T51" fmla="*/ 1168 h 1323"/>
                <a:gd name="T52" fmla="*/ 997 w 1348"/>
                <a:gd name="T53" fmla="*/ 1227 h 1323"/>
                <a:gd name="T54" fmla="*/ 903 w 1348"/>
                <a:gd name="T55" fmla="*/ 1273 h 1323"/>
                <a:gd name="T56" fmla="*/ 802 w 1348"/>
                <a:gd name="T57" fmla="*/ 1305 h 1323"/>
                <a:gd name="T58" fmla="*/ 695 w 1348"/>
                <a:gd name="T59" fmla="*/ 1322 h 1323"/>
                <a:gd name="T60" fmla="*/ 586 w 1348"/>
                <a:gd name="T61" fmla="*/ 1320 h 1323"/>
                <a:gd name="T62" fmla="*/ 479 w 1348"/>
                <a:gd name="T63" fmla="*/ 1303 h 1323"/>
                <a:gd name="T64" fmla="*/ 380 w 1348"/>
                <a:gd name="T65" fmla="*/ 1269 h 1323"/>
                <a:gd name="T66" fmla="*/ 289 w 1348"/>
                <a:gd name="T67" fmla="*/ 1221 h 1323"/>
                <a:gd name="T68" fmla="*/ 208 w 1348"/>
                <a:gd name="T69" fmla="*/ 1159 h 1323"/>
                <a:gd name="T70" fmla="*/ 139 w 1348"/>
                <a:gd name="T71" fmla="*/ 1087 h 1323"/>
                <a:gd name="T72" fmla="*/ 83 w 1348"/>
                <a:gd name="T73" fmla="*/ 1004 h 1323"/>
                <a:gd name="T74" fmla="*/ 40 w 1348"/>
                <a:gd name="T75" fmla="*/ 913 h 1323"/>
                <a:gd name="T76" fmla="*/ 11 w 1348"/>
                <a:gd name="T77" fmla="*/ 815 h 1323"/>
                <a:gd name="T78" fmla="*/ 0 w 1348"/>
                <a:gd name="T79" fmla="*/ 711 h 1323"/>
                <a:gd name="T80" fmla="*/ 5 w 1348"/>
                <a:gd name="T81" fmla="*/ 604 h 13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8" h="1323">
                  <a:moveTo>
                    <a:pt x="5" y="603"/>
                  </a:moveTo>
                  <a:lnTo>
                    <a:pt x="28" y="496"/>
                  </a:lnTo>
                  <a:lnTo>
                    <a:pt x="67" y="397"/>
                  </a:lnTo>
                  <a:lnTo>
                    <a:pt x="120" y="306"/>
                  </a:lnTo>
                  <a:lnTo>
                    <a:pt x="185" y="224"/>
                  </a:lnTo>
                  <a:lnTo>
                    <a:pt x="262" y="153"/>
                  </a:lnTo>
                  <a:lnTo>
                    <a:pt x="349" y="94"/>
                  </a:lnTo>
                  <a:lnTo>
                    <a:pt x="444" y="47"/>
                  </a:lnTo>
                  <a:lnTo>
                    <a:pt x="545" y="16"/>
                  </a:lnTo>
                  <a:lnTo>
                    <a:pt x="651" y="0"/>
                  </a:lnTo>
                  <a:lnTo>
                    <a:pt x="760" y="0"/>
                  </a:lnTo>
                  <a:lnTo>
                    <a:pt x="868" y="18"/>
                  </a:lnTo>
                  <a:lnTo>
                    <a:pt x="967" y="51"/>
                  </a:lnTo>
                  <a:lnTo>
                    <a:pt x="1058" y="100"/>
                  </a:lnTo>
                  <a:lnTo>
                    <a:pt x="1138" y="161"/>
                  </a:lnTo>
                  <a:lnTo>
                    <a:pt x="1207" y="233"/>
                  </a:lnTo>
                  <a:lnTo>
                    <a:pt x="1264" y="316"/>
                  </a:lnTo>
                  <a:lnTo>
                    <a:pt x="1307" y="408"/>
                  </a:lnTo>
                  <a:lnTo>
                    <a:pt x="1335" y="506"/>
                  </a:lnTo>
                  <a:lnTo>
                    <a:pt x="1347" y="609"/>
                  </a:lnTo>
                  <a:lnTo>
                    <a:pt x="1341" y="717"/>
                  </a:lnTo>
                  <a:lnTo>
                    <a:pt x="1318" y="824"/>
                  </a:lnTo>
                  <a:lnTo>
                    <a:pt x="1280" y="923"/>
                  </a:lnTo>
                  <a:lnTo>
                    <a:pt x="1226" y="1015"/>
                  </a:lnTo>
                  <a:lnTo>
                    <a:pt x="1160" y="1097"/>
                  </a:lnTo>
                  <a:lnTo>
                    <a:pt x="1084" y="1168"/>
                  </a:lnTo>
                  <a:lnTo>
                    <a:pt x="997" y="1227"/>
                  </a:lnTo>
                  <a:lnTo>
                    <a:pt x="903" y="1273"/>
                  </a:lnTo>
                  <a:lnTo>
                    <a:pt x="802" y="1305"/>
                  </a:lnTo>
                  <a:lnTo>
                    <a:pt x="695" y="1322"/>
                  </a:lnTo>
                  <a:lnTo>
                    <a:pt x="586" y="1320"/>
                  </a:lnTo>
                  <a:lnTo>
                    <a:pt x="479" y="1303"/>
                  </a:lnTo>
                  <a:lnTo>
                    <a:pt x="380" y="1269"/>
                  </a:lnTo>
                  <a:lnTo>
                    <a:pt x="289" y="1221"/>
                  </a:lnTo>
                  <a:lnTo>
                    <a:pt x="208" y="1159"/>
                  </a:lnTo>
                  <a:lnTo>
                    <a:pt x="139" y="1087"/>
                  </a:lnTo>
                  <a:lnTo>
                    <a:pt x="83" y="1004"/>
                  </a:lnTo>
                  <a:lnTo>
                    <a:pt x="40" y="913"/>
                  </a:lnTo>
                  <a:lnTo>
                    <a:pt x="11" y="815"/>
                  </a:lnTo>
                  <a:lnTo>
                    <a:pt x="0" y="711"/>
                  </a:lnTo>
                  <a:lnTo>
                    <a:pt x="5" y="604"/>
                  </a:lnTo>
                </a:path>
              </a:pathLst>
            </a:custGeom>
            <a:noFill/>
            <a:ln w="508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79" name="Freeform 34"/>
            <p:cNvSpPr>
              <a:spLocks/>
            </p:cNvSpPr>
            <p:nvPr/>
          </p:nvSpPr>
          <p:spPr bwMode="gray">
            <a:xfrm>
              <a:off x="3938" y="2085"/>
              <a:ext cx="1348" cy="1323"/>
            </a:xfrm>
            <a:custGeom>
              <a:avLst/>
              <a:gdLst>
                <a:gd name="T0" fmla="*/ 5 w 1348"/>
                <a:gd name="T1" fmla="*/ 603 h 1323"/>
                <a:gd name="T2" fmla="*/ 28 w 1348"/>
                <a:gd name="T3" fmla="*/ 496 h 1323"/>
                <a:gd name="T4" fmla="*/ 67 w 1348"/>
                <a:gd name="T5" fmla="*/ 397 h 1323"/>
                <a:gd name="T6" fmla="*/ 120 w 1348"/>
                <a:gd name="T7" fmla="*/ 306 h 1323"/>
                <a:gd name="T8" fmla="*/ 185 w 1348"/>
                <a:gd name="T9" fmla="*/ 224 h 1323"/>
                <a:gd name="T10" fmla="*/ 262 w 1348"/>
                <a:gd name="T11" fmla="*/ 153 h 1323"/>
                <a:gd name="T12" fmla="*/ 349 w 1348"/>
                <a:gd name="T13" fmla="*/ 94 h 1323"/>
                <a:gd name="T14" fmla="*/ 444 w 1348"/>
                <a:gd name="T15" fmla="*/ 47 h 1323"/>
                <a:gd name="T16" fmla="*/ 545 w 1348"/>
                <a:gd name="T17" fmla="*/ 16 h 1323"/>
                <a:gd name="T18" fmla="*/ 651 w 1348"/>
                <a:gd name="T19" fmla="*/ 0 h 1323"/>
                <a:gd name="T20" fmla="*/ 760 w 1348"/>
                <a:gd name="T21" fmla="*/ 0 h 1323"/>
                <a:gd name="T22" fmla="*/ 868 w 1348"/>
                <a:gd name="T23" fmla="*/ 18 h 1323"/>
                <a:gd name="T24" fmla="*/ 967 w 1348"/>
                <a:gd name="T25" fmla="*/ 51 h 1323"/>
                <a:gd name="T26" fmla="*/ 1058 w 1348"/>
                <a:gd name="T27" fmla="*/ 100 h 1323"/>
                <a:gd name="T28" fmla="*/ 1138 w 1348"/>
                <a:gd name="T29" fmla="*/ 161 h 1323"/>
                <a:gd name="T30" fmla="*/ 1207 w 1348"/>
                <a:gd name="T31" fmla="*/ 233 h 1323"/>
                <a:gd name="T32" fmla="*/ 1264 w 1348"/>
                <a:gd name="T33" fmla="*/ 316 h 1323"/>
                <a:gd name="T34" fmla="*/ 1307 w 1348"/>
                <a:gd name="T35" fmla="*/ 408 h 1323"/>
                <a:gd name="T36" fmla="*/ 1335 w 1348"/>
                <a:gd name="T37" fmla="*/ 506 h 1323"/>
                <a:gd name="T38" fmla="*/ 1347 w 1348"/>
                <a:gd name="T39" fmla="*/ 609 h 1323"/>
                <a:gd name="T40" fmla="*/ 1341 w 1348"/>
                <a:gd name="T41" fmla="*/ 717 h 1323"/>
                <a:gd name="T42" fmla="*/ 1318 w 1348"/>
                <a:gd name="T43" fmla="*/ 824 h 1323"/>
                <a:gd name="T44" fmla="*/ 1280 w 1348"/>
                <a:gd name="T45" fmla="*/ 923 h 1323"/>
                <a:gd name="T46" fmla="*/ 1226 w 1348"/>
                <a:gd name="T47" fmla="*/ 1015 h 1323"/>
                <a:gd name="T48" fmla="*/ 1160 w 1348"/>
                <a:gd name="T49" fmla="*/ 1097 h 1323"/>
                <a:gd name="T50" fmla="*/ 1084 w 1348"/>
                <a:gd name="T51" fmla="*/ 1168 h 1323"/>
                <a:gd name="T52" fmla="*/ 997 w 1348"/>
                <a:gd name="T53" fmla="*/ 1227 h 1323"/>
                <a:gd name="T54" fmla="*/ 903 w 1348"/>
                <a:gd name="T55" fmla="*/ 1273 h 1323"/>
                <a:gd name="T56" fmla="*/ 802 w 1348"/>
                <a:gd name="T57" fmla="*/ 1305 h 1323"/>
                <a:gd name="T58" fmla="*/ 695 w 1348"/>
                <a:gd name="T59" fmla="*/ 1322 h 1323"/>
                <a:gd name="T60" fmla="*/ 586 w 1348"/>
                <a:gd name="T61" fmla="*/ 1320 h 1323"/>
                <a:gd name="T62" fmla="*/ 479 w 1348"/>
                <a:gd name="T63" fmla="*/ 1303 h 1323"/>
                <a:gd name="T64" fmla="*/ 380 w 1348"/>
                <a:gd name="T65" fmla="*/ 1269 h 1323"/>
                <a:gd name="T66" fmla="*/ 289 w 1348"/>
                <a:gd name="T67" fmla="*/ 1221 h 1323"/>
                <a:gd name="T68" fmla="*/ 208 w 1348"/>
                <a:gd name="T69" fmla="*/ 1159 h 1323"/>
                <a:gd name="T70" fmla="*/ 139 w 1348"/>
                <a:gd name="T71" fmla="*/ 1087 h 1323"/>
                <a:gd name="T72" fmla="*/ 83 w 1348"/>
                <a:gd name="T73" fmla="*/ 1004 h 1323"/>
                <a:gd name="T74" fmla="*/ 40 w 1348"/>
                <a:gd name="T75" fmla="*/ 913 h 1323"/>
                <a:gd name="T76" fmla="*/ 11 w 1348"/>
                <a:gd name="T77" fmla="*/ 815 h 1323"/>
                <a:gd name="T78" fmla="*/ 0 w 1348"/>
                <a:gd name="T79" fmla="*/ 711 h 1323"/>
                <a:gd name="T80" fmla="*/ 5 w 1348"/>
                <a:gd name="T81" fmla="*/ 604 h 13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8" h="1323">
                  <a:moveTo>
                    <a:pt x="5" y="603"/>
                  </a:moveTo>
                  <a:lnTo>
                    <a:pt x="28" y="496"/>
                  </a:lnTo>
                  <a:lnTo>
                    <a:pt x="67" y="397"/>
                  </a:lnTo>
                  <a:lnTo>
                    <a:pt x="120" y="306"/>
                  </a:lnTo>
                  <a:lnTo>
                    <a:pt x="185" y="224"/>
                  </a:lnTo>
                  <a:lnTo>
                    <a:pt x="262" y="153"/>
                  </a:lnTo>
                  <a:lnTo>
                    <a:pt x="349" y="94"/>
                  </a:lnTo>
                  <a:lnTo>
                    <a:pt x="444" y="47"/>
                  </a:lnTo>
                  <a:lnTo>
                    <a:pt x="545" y="16"/>
                  </a:lnTo>
                  <a:lnTo>
                    <a:pt x="651" y="0"/>
                  </a:lnTo>
                  <a:lnTo>
                    <a:pt x="760" y="0"/>
                  </a:lnTo>
                  <a:lnTo>
                    <a:pt x="868" y="18"/>
                  </a:lnTo>
                  <a:lnTo>
                    <a:pt x="967" y="51"/>
                  </a:lnTo>
                  <a:lnTo>
                    <a:pt x="1058" y="100"/>
                  </a:lnTo>
                  <a:lnTo>
                    <a:pt x="1138" y="161"/>
                  </a:lnTo>
                  <a:lnTo>
                    <a:pt x="1207" y="233"/>
                  </a:lnTo>
                  <a:lnTo>
                    <a:pt x="1264" y="316"/>
                  </a:lnTo>
                  <a:lnTo>
                    <a:pt x="1307" y="408"/>
                  </a:lnTo>
                  <a:lnTo>
                    <a:pt x="1335" y="506"/>
                  </a:lnTo>
                  <a:lnTo>
                    <a:pt x="1347" y="609"/>
                  </a:lnTo>
                  <a:lnTo>
                    <a:pt x="1341" y="717"/>
                  </a:lnTo>
                  <a:lnTo>
                    <a:pt x="1318" y="824"/>
                  </a:lnTo>
                  <a:lnTo>
                    <a:pt x="1280" y="923"/>
                  </a:lnTo>
                  <a:lnTo>
                    <a:pt x="1226" y="1015"/>
                  </a:lnTo>
                  <a:lnTo>
                    <a:pt x="1160" y="1097"/>
                  </a:lnTo>
                  <a:lnTo>
                    <a:pt x="1084" y="1168"/>
                  </a:lnTo>
                  <a:lnTo>
                    <a:pt x="997" y="1227"/>
                  </a:lnTo>
                  <a:lnTo>
                    <a:pt x="903" y="1273"/>
                  </a:lnTo>
                  <a:lnTo>
                    <a:pt x="802" y="1305"/>
                  </a:lnTo>
                  <a:lnTo>
                    <a:pt x="695" y="1322"/>
                  </a:lnTo>
                  <a:lnTo>
                    <a:pt x="586" y="1320"/>
                  </a:lnTo>
                  <a:lnTo>
                    <a:pt x="479" y="1303"/>
                  </a:lnTo>
                  <a:lnTo>
                    <a:pt x="380" y="1269"/>
                  </a:lnTo>
                  <a:lnTo>
                    <a:pt x="289" y="1221"/>
                  </a:lnTo>
                  <a:lnTo>
                    <a:pt x="208" y="1159"/>
                  </a:lnTo>
                  <a:lnTo>
                    <a:pt x="139" y="1087"/>
                  </a:lnTo>
                  <a:lnTo>
                    <a:pt x="83" y="1004"/>
                  </a:lnTo>
                  <a:lnTo>
                    <a:pt x="40" y="913"/>
                  </a:lnTo>
                  <a:lnTo>
                    <a:pt x="11" y="815"/>
                  </a:lnTo>
                  <a:lnTo>
                    <a:pt x="0" y="711"/>
                  </a:lnTo>
                  <a:lnTo>
                    <a:pt x="5" y="604"/>
                  </a:lnTo>
                </a:path>
              </a:pathLst>
            </a:custGeom>
            <a:noFill/>
            <a:ln w="254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0" name="Freeform 35"/>
            <p:cNvSpPr>
              <a:spLocks/>
            </p:cNvSpPr>
            <p:nvPr/>
          </p:nvSpPr>
          <p:spPr bwMode="gray">
            <a:xfrm>
              <a:off x="4248" y="2390"/>
              <a:ext cx="726" cy="715"/>
            </a:xfrm>
            <a:custGeom>
              <a:avLst/>
              <a:gdLst>
                <a:gd name="T0" fmla="*/ 3 w 726"/>
                <a:gd name="T1" fmla="*/ 326 h 715"/>
                <a:gd name="T2" fmla="*/ 15 w 726"/>
                <a:gd name="T3" fmla="*/ 268 h 715"/>
                <a:gd name="T4" fmla="*/ 35 w 726"/>
                <a:gd name="T5" fmla="*/ 215 h 715"/>
                <a:gd name="T6" fmla="*/ 64 w 726"/>
                <a:gd name="T7" fmla="*/ 165 h 715"/>
                <a:gd name="T8" fmla="*/ 99 w 726"/>
                <a:gd name="T9" fmla="*/ 121 h 715"/>
                <a:gd name="T10" fmla="*/ 141 w 726"/>
                <a:gd name="T11" fmla="*/ 83 h 715"/>
                <a:gd name="T12" fmla="*/ 187 w 726"/>
                <a:gd name="T13" fmla="*/ 51 h 715"/>
                <a:gd name="T14" fmla="*/ 239 w 726"/>
                <a:gd name="T15" fmla="*/ 26 h 715"/>
                <a:gd name="T16" fmla="*/ 293 w 726"/>
                <a:gd name="T17" fmla="*/ 9 h 715"/>
                <a:gd name="T18" fmla="*/ 350 w 726"/>
                <a:gd name="T19" fmla="*/ 0 h 715"/>
                <a:gd name="T20" fmla="*/ 409 w 726"/>
                <a:gd name="T21" fmla="*/ 0 h 715"/>
                <a:gd name="T22" fmla="*/ 467 w 726"/>
                <a:gd name="T23" fmla="*/ 10 h 715"/>
                <a:gd name="T24" fmla="*/ 520 w 726"/>
                <a:gd name="T25" fmla="*/ 28 h 715"/>
                <a:gd name="T26" fmla="*/ 568 w 726"/>
                <a:gd name="T27" fmla="*/ 54 h 715"/>
                <a:gd name="T28" fmla="*/ 612 w 726"/>
                <a:gd name="T29" fmla="*/ 87 h 715"/>
                <a:gd name="T30" fmla="*/ 649 w 726"/>
                <a:gd name="T31" fmla="*/ 126 h 715"/>
                <a:gd name="T32" fmla="*/ 680 w 726"/>
                <a:gd name="T33" fmla="*/ 171 h 715"/>
                <a:gd name="T34" fmla="*/ 703 w 726"/>
                <a:gd name="T35" fmla="*/ 221 h 715"/>
                <a:gd name="T36" fmla="*/ 718 w 726"/>
                <a:gd name="T37" fmla="*/ 273 h 715"/>
                <a:gd name="T38" fmla="*/ 725 w 726"/>
                <a:gd name="T39" fmla="*/ 329 h 715"/>
                <a:gd name="T40" fmla="*/ 721 w 726"/>
                <a:gd name="T41" fmla="*/ 387 h 715"/>
                <a:gd name="T42" fmla="*/ 709 w 726"/>
                <a:gd name="T43" fmla="*/ 445 h 715"/>
                <a:gd name="T44" fmla="*/ 688 w 726"/>
                <a:gd name="T45" fmla="*/ 499 h 715"/>
                <a:gd name="T46" fmla="*/ 660 w 726"/>
                <a:gd name="T47" fmla="*/ 548 h 715"/>
                <a:gd name="T48" fmla="*/ 624 w 726"/>
                <a:gd name="T49" fmla="*/ 592 h 715"/>
                <a:gd name="T50" fmla="*/ 583 w 726"/>
                <a:gd name="T51" fmla="*/ 631 h 715"/>
                <a:gd name="T52" fmla="*/ 536 w 726"/>
                <a:gd name="T53" fmla="*/ 662 h 715"/>
                <a:gd name="T54" fmla="*/ 485 w 726"/>
                <a:gd name="T55" fmla="*/ 687 h 715"/>
                <a:gd name="T56" fmla="*/ 431 w 726"/>
                <a:gd name="T57" fmla="*/ 704 h 715"/>
                <a:gd name="T58" fmla="*/ 374 w 726"/>
                <a:gd name="T59" fmla="*/ 714 h 715"/>
                <a:gd name="T60" fmla="*/ 315 w 726"/>
                <a:gd name="T61" fmla="*/ 713 h 715"/>
                <a:gd name="T62" fmla="*/ 257 w 726"/>
                <a:gd name="T63" fmla="*/ 704 h 715"/>
                <a:gd name="T64" fmla="*/ 204 w 726"/>
                <a:gd name="T65" fmla="*/ 685 h 715"/>
                <a:gd name="T66" fmla="*/ 155 w 726"/>
                <a:gd name="T67" fmla="*/ 659 h 715"/>
                <a:gd name="T68" fmla="*/ 112 w 726"/>
                <a:gd name="T69" fmla="*/ 626 h 715"/>
                <a:gd name="T70" fmla="*/ 75 w 726"/>
                <a:gd name="T71" fmla="*/ 587 h 715"/>
                <a:gd name="T72" fmla="*/ 44 w 726"/>
                <a:gd name="T73" fmla="*/ 542 h 715"/>
                <a:gd name="T74" fmla="*/ 21 w 726"/>
                <a:gd name="T75" fmla="*/ 493 h 715"/>
                <a:gd name="T76" fmla="*/ 6 w 726"/>
                <a:gd name="T77" fmla="*/ 440 h 715"/>
                <a:gd name="T78" fmla="*/ 0 w 726"/>
                <a:gd name="T79" fmla="*/ 384 h 715"/>
                <a:gd name="T80" fmla="*/ 3 w 726"/>
                <a:gd name="T81" fmla="*/ 326 h 7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26" h="715">
                  <a:moveTo>
                    <a:pt x="3" y="326"/>
                  </a:moveTo>
                  <a:lnTo>
                    <a:pt x="15" y="268"/>
                  </a:lnTo>
                  <a:lnTo>
                    <a:pt x="35" y="215"/>
                  </a:lnTo>
                  <a:lnTo>
                    <a:pt x="64" y="165"/>
                  </a:lnTo>
                  <a:lnTo>
                    <a:pt x="99" y="121"/>
                  </a:lnTo>
                  <a:lnTo>
                    <a:pt x="141" y="83"/>
                  </a:lnTo>
                  <a:lnTo>
                    <a:pt x="187" y="51"/>
                  </a:lnTo>
                  <a:lnTo>
                    <a:pt x="239" y="26"/>
                  </a:lnTo>
                  <a:lnTo>
                    <a:pt x="293" y="9"/>
                  </a:lnTo>
                  <a:lnTo>
                    <a:pt x="350" y="0"/>
                  </a:lnTo>
                  <a:lnTo>
                    <a:pt x="409" y="0"/>
                  </a:lnTo>
                  <a:lnTo>
                    <a:pt x="467" y="10"/>
                  </a:lnTo>
                  <a:lnTo>
                    <a:pt x="520" y="28"/>
                  </a:lnTo>
                  <a:lnTo>
                    <a:pt x="568" y="54"/>
                  </a:lnTo>
                  <a:lnTo>
                    <a:pt x="612" y="87"/>
                  </a:lnTo>
                  <a:lnTo>
                    <a:pt x="649" y="126"/>
                  </a:lnTo>
                  <a:lnTo>
                    <a:pt x="680" y="171"/>
                  </a:lnTo>
                  <a:lnTo>
                    <a:pt x="703" y="221"/>
                  </a:lnTo>
                  <a:lnTo>
                    <a:pt x="718" y="273"/>
                  </a:lnTo>
                  <a:lnTo>
                    <a:pt x="725" y="329"/>
                  </a:lnTo>
                  <a:lnTo>
                    <a:pt x="721" y="387"/>
                  </a:lnTo>
                  <a:lnTo>
                    <a:pt x="709" y="445"/>
                  </a:lnTo>
                  <a:lnTo>
                    <a:pt x="688" y="499"/>
                  </a:lnTo>
                  <a:lnTo>
                    <a:pt x="660" y="548"/>
                  </a:lnTo>
                  <a:lnTo>
                    <a:pt x="624" y="592"/>
                  </a:lnTo>
                  <a:lnTo>
                    <a:pt x="583" y="631"/>
                  </a:lnTo>
                  <a:lnTo>
                    <a:pt x="536" y="662"/>
                  </a:lnTo>
                  <a:lnTo>
                    <a:pt x="485" y="687"/>
                  </a:lnTo>
                  <a:lnTo>
                    <a:pt x="431" y="704"/>
                  </a:lnTo>
                  <a:lnTo>
                    <a:pt x="374" y="714"/>
                  </a:lnTo>
                  <a:lnTo>
                    <a:pt x="315" y="713"/>
                  </a:lnTo>
                  <a:lnTo>
                    <a:pt x="257" y="704"/>
                  </a:lnTo>
                  <a:lnTo>
                    <a:pt x="204" y="685"/>
                  </a:lnTo>
                  <a:lnTo>
                    <a:pt x="155" y="659"/>
                  </a:lnTo>
                  <a:lnTo>
                    <a:pt x="112" y="626"/>
                  </a:lnTo>
                  <a:lnTo>
                    <a:pt x="75" y="587"/>
                  </a:lnTo>
                  <a:lnTo>
                    <a:pt x="44" y="542"/>
                  </a:lnTo>
                  <a:lnTo>
                    <a:pt x="21" y="493"/>
                  </a:lnTo>
                  <a:lnTo>
                    <a:pt x="6" y="440"/>
                  </a:lnTo>
                  <a:lnTo>
                    <a:pt x="0" y="384"/>
                  </a:lnTo>
                  <a:lnTo>
                    <a:pt x="3" y="326"/>
                  </a:lnTo>
                </a:path>
              </a:pathLst>
            </a:custGeom>
            <a:noFill/>
            <a:ln w="254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1" name="Freeform 36"/>
            <p:cNvSpPr>
              <a:spLocks/>
            </p:cNvSpPr>
            <p:nvPr/>
          </p:nvSpPr>
          <p:spPr bwMode="gray">
            <a:xfrm>
              <a:off x="4716" y="2198"/>
              <a:ext cx="50" cy="51"/>
            </a:xfrm>
            <a:custGeom>
              <a:avLst/>
              <a:gdLst>
                <a:gd name="T0" fmla="*/ 0 w 50"/>
                <a:gd name="T1" fmla="*/ 16 h 51"/>
                <a:gd name="T2" fmla="*/ 49 w 50"/>
                <a:gd name="T3" fmla="*/ 50 h 51"/>
                <a:gd name="T4" fmla="*/ 15 w 50"/>
                <a:gd name="T5" fmla="*/ 0 h 51"/>
                <a:gd name="T6" fmla="*/ 0 w 50"/>
                <a:gd name="T7" fmla="*/ 16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51">
                  <a:moveTo>
                    <a:pt x="0" y="16"/>
                  </a:moveTo>
                  <a:lnTo>
                    <a:pt x="49" y="50"/>
                  </a:lnTo>
                  <a:lnTo>
                    <a:pt x="15" y="0"/>
                  </a:lnTo>
                  <a:lnTo>
                    <a:pt x="0" y="1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2" name="Freeform 37"/>
            <p:cNvSpPr>
              <a:spLocks/>
            </p:cNvSpPr>
            <p:nvPr/>
          </p:nvSpPr>
          <p:spPr bwMode="gray">
            <a:xfrm>
              <a:off x="4716" y="2198"/>
              <a:ext cx="50" cy="51"/>
            </a:xfrm>
            <a:custGeom>
              <a:avLst/>
              <a:gdLst>
                <a:gd name="T0" fmla="*/ 0 w 50"/>
                <a:gd name="T1" fmla="*/ 16 h 51"/>
                <a:gd name="T2" fmla="*/ 49 w 50"/>
                <a:gd name="T3" fmla="*/ 50 h 51"/>
                <a:gd name="T4" fmla="*/ 15 w 50"/>
                <a:gd name="T5" fmla="*/ 0 h 51"/>
                <a:gd name="T6" fmla="*/ 0 w 50"/>
                <a:gd name="T7" fmla="*/ 16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51">
                  <a:moveTo>
                    <a:pt x="0" y="16"/>
                  </a:moveTo>
                  <a:lnTo>
                    <a:pt x="49" y="50"/>
                  </a:lnTo>
                  <a:lnTo>
                    <a:pt x="15" y="0"/>
                  </a:lnTo>
                  <a:lnTo>
                    <a:pt x="0" y="1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3" name="Freeform 38"/>
            <p:cNvSpPr>
              <a:spLocks/>
            </p:cNvSpPr>
            <p:nvPr/>
          </p:nvSpPr>
          <p:spPr bwMode="gray">
            <a:xfrm>
              <a:off x="4316" y="1802"/>
              <a:ext cx="81" cy="71"/>
            </a:xfrm>
            <a:custGeom>
              <a:avLst/>
              <a:gdLst>
                <a:gd name="T0" fmla="*/ 80 w 81"/>
                <a:gd name="T1" fmla="*/ 54 h 71"/>
                <a:gd name="T2" fmla="*/ 8 w 81"/>
                <a:gd name="T3" fmla="*/ 0 h 71"/>
                <a:gd name="T4" fmla="*/ 0 w 81"/>
                <a:gd name="T5" fmla="*/ 6 h 71"/>
                <a:gd name="T6" fmla="*/ 0 w 81"/>
                <a:gd name="T7" fmla="*/ 14 h 71"/>
                <a:gd name="T8" fmla="*/ 3 w 81"/>
                <a:gd name="T9" fmla="*/ 22 h 71"/>
                <a:gd name="T10" fmla="*/ 8 w 81"/>
                <a:gd name="T11" fmla="*/ 31 h 71"/>
                <a:gd name="T12" fmla="*/ 13 w 81"/>
                <a:gd name="T13" fmla="*/ 40 h 71"/>
                <a:gd name="T14" fmla="*/ 20 w 81"/>
                <a:gd name="T15" fmla="*/ 47 h 71"/>
                <a:gd name="T16" fmla="*/ 26 w 81"/>
                <a:gd name="T17" fmla="*/ 55 h 71"/>
                <a:gd name="T18" fmla="*/ 32 w 81"/>
                <a:gd name="T19" fmla="*/ 61 h 71"/>
                <a:gd name="T20" fmla="*/ 37 w 81"/>
                <a:gd name="T21" fmla="*/ 66 h 71"/>
                <a:gd name="T22" fmla="*/ 40 w 81"/>
                <a:gd name="T23" fmla="*/ 69 h 71"/>
                <a:gd name="T24" fmla="*/ 42 w 81"/>
                <a:gd name="T25" fmla="*/ 70 h 71"/>
                <a:gd name="T26" fmla="*/ 80 w 81"/>
                <a:gd name="T27" fmla="*/ 55 h 71"/>
                <a:gd name="T28" fmla="*/ 80 w 81"/>
                <a:gd name="T29" fmla="*/ 54 h 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1" h="71">
                  <a:moveTo>
                    <a:pt x="80" y="54"/>
                  </a:moveTo>
                  <a:lnTo>
                    <a:pt x="8" y="0"/>
                  </a:lnTo>
                  <a:lnTo>
                    <a:pt x="0" y="6"/>
                  </a:lnTo>
                  <a:lnTo>
                    <a:pt x="0" y="14"/>
                  </a:lnTo>
                  <a:lnTo>
                    <a:pt x="3" y="22"/>
                  </a:lnTo>
                  <a:lnTo>
                    <a:pt x="8" y="31"/>
                  </a:lnTo>
                  <a:lnTo>
                    <a:pt x="13" y="40"/>
                  </a:lnTo>
                  <a:lnTo>
                    <a:pt x="20" y="47"/>
                  </a:lnTo>
                  <a:lnTo>
                    <a:pt x="26" y="55"/>
                  </a:lnTo>
                  <a:lnTo>
                    <a:pt x="32" y="61"/>
                  </a:lnTo>
                  <a:lnTo>
                    <a:pt x="37" y="66"/>
                  </a:lnTo>
                  <a:lnTo>
                    <a:pt x="40" y="69"/>
                  </a:lnTo>
                  <a:lnTo>
                    <a:pt x="42" y="70"/>
                  </a:lnTo>
                  <a:lnTo>
                    <a:pt x="80" y="55"/>
                  </a:lnTo>
                  <a:lnTo>
                    <a:pt x="80" y="5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4" name="Freeform 39"/>
            <p:cNvSpPr>
              <a:spLocks/>
            </p:cNvSpPr>
            <p:nvPr/>
          </p:nvSpPr>
          <p:spPr bwMode="gray">
            <a:xfrm>
              <a:off x="4316" y="1802"/>
              <a:ext cx="81" cy="71"/>
            </a:xfrm>
            <a:custGeom>
              <a:avLst/>
              <a:gdLst>
                <a:gd name="T0" fmla="*/ 80 w 81"/>
                <a:gd name="T1" fmla="*/ 54 h 71"/>
                <a:gd name="T2" fmla="*/ 8 w 81"/>
                <a:gd name="T3" fmla="*/ 0 h 71"/>
                <a:gd name="T4" fmla="*/ 0 w 81"/>
                <a:gd name="T5" fmla="*/ 6 h 71"/>
                <a:gd name="T6" fmla="*/ 0 w 81"/>
                <a:gd name="T7" fmla="*/ 14 h 71"/>
                <a:gd name="T8" fmla="*/ 3 w 81"/>
                <a:gd name="T9" fmla="*/ 22 h 71"/>
                <a:gd name="T10" fmla="*/ 8 w 81"/>
                <a:gd name="T11" fmla="*/ 31 h 71"/>
                <a:gd name="T12" fmla="*/ 13 w 81"/>
                <a:gd name="T13" fmla="*/ 40 h 71"/>
                <a:gd name="T14" fmla="*/ 20 w 81"/>
                <a:gd name="T15" fmla="*/ 47 h 71"/>
                <a:gd name="T16" fmla="*/ 26 w 81"/>
                <a:gd name="T17" fmla="*/ 55 h 71"/>
                <a:gd name="T18" fmla="*/ 32 w 81"/>
                <a:gd name="T19" fmla="*/ 61 h 71"/>
                <a:gd name="T20" fmla="*/ 37 w 81"/>
                <a:gd name="T21" fmla="*/ 66 h 71"/>
                <a:gd name="T22" fmla="*/ 40 w 81"/>
                <a:gd name="T23" fmla="*/ 69 h 71"/>
                <a:gd name="T24" fmla="*/ 42 w 81"/>
                <a:gd name="T25" fmla="*/ 70 h 71"/>
                <a:gd name="T26" fmla="*/ 80 w 81"/>
                <a:gd name="T27" fmla="*/ 55 h 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1" h="71">
                  <a:moveTo>
                    <a:pt x="80" y="54"/>
                  </a:moveTo>
                  <a:lnTo>
                    <a:pt x="8" y="0"/>
                  </a:lnTo>
                  <a:lnTo>
                    <a:pt x="0" y="6"/>
                  </a:lnTo>
                  <a:lnTo>
                    <a:pt x="0" y="14"/>
                  </a:lnTo>
                  <a:lnTo>
                    <a:pt x="3" y="22"/>
                  </a:lnTo>
                  <a:lnTo>
                    <a:pt x="8" y="31"/>
                  </a:lnTo>
                  <a:lnTo>
                    <a:pt x="13" y="40"/>
                  </a:lnTo>
                  <a:lnTo>
                    <a:pt x="20" y="47"/>
                  </a:lnTo>
                  <a:lnTo>
                    <a:pt x="26" y="55"/>
                  </a:lnTo>
                  <a:lnTo>
                    <a:pt x="32" y="61"/>
                  </a:lnTo>
                  <a:lnTo>
                    <a:pt x="37" y="66"/>
                  </a:lnTo>
                  <a:lnTo>
                    <a:pt x="40" y="69"/>
                  </a:lnTo>
                  <a:lnTo>
                    <a:pt x="42" y="70"/>
                  </a:lnTo>
                  <a:lnTo>
                    <a:pt x="80" y="55"/>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5" name="Freeform 40"/>
            <p:cNvSpPr>
              <a:spLocks/>
            </p:cNvSpPr>
            <p:nvPr/>
          </p:nvSpPr>
          <p:spPr bwMode="gray">
            <a:xfrm>
              <a:off x="4298" y="1768"/>
              <a:ext cx="406" cy="416"/>
            </a:xfrm>
            <a:custGeom>
              <a:avLst/>
              <a:gdLst>
                <a:gd name="T0" fmla="*/ 403 w 406"/>
                <a:gd name="T1" fmla="*/ 354 h 416"/>
                <a:gd name="T2" fmla="*/ 403 w 406"/>
                <a:gd name="T3" fmla="*/ 378 h 416"/>
                <a:gd name="T4" fmla="*/ 392 w 406"/>
                <a:gd name="T5" fmla="*/ 398 h 416"/>
                <a:gd name="T6" fmla="*/ 373 w 406"/>
                <a:gd name="T7" fmla="*/ 411 h 416"/>
                <a:gd name="T8" fmla="*/ 351 w 406"/>
                <a:gd name="T9" fmla="*/ 415 h 416"/>
                <a:gd name="T10" fmla="*/ 326 w 406"/>
                <a:gd name="T11" fmla="*/ 394 h 416"/>
                <a:gd name="T12" fmla="*/ 299 w 406"/>
                <a:gd name="T13" fmla="*/ 354 h 416"/>
                <a:gd name="T14" fmla="*/ 272 w 406"/>
                <a:gd name="T15" fmla="*/ 312 h 416"/>
                <a:gd name="T16" fmla="*/ 248 w 406"/>
                <a:gd name="T17" fmla="*/ 275 h 416"/>
                <a:gd name="T18" fmla="*/ 227 w 406"/>
                <a:gd name="T19" fmla="*/ 251 h 416"/>
                <a:gd name="T20" fmla="*/ 202 w 406"/>
                <a:gd name="T21" fmla="*/ 241 h 416"/>
                <a:gd name="T22" fmla="*/ 162 w 406"/>
                <a:gd name="T23" fmla="*/ 241 h 416"/>
                <a:gd name="T24" fmla="*/ 115 w 406"/>
                <a:gd name="T25" fmla="*/ 244 h 416"/>
                <a:gd name="T26" fmla="*/ 68 w 406"/>
                <a:gd name="T27" fmla="*/ 241 h 416"/>
                <a:gd name="T28" fmla="*/ 21 w 406"/>
                <a:gd name="T29" fmla="*/ 221 h 416"/>
                <a:gd name="T30" fmla="*/ 0 w 406"/>
                <a:gd name="T31" fmla="*/ 196 h 416"/>
                <a:gd name="T32" fmla="*/ 3 w 406"/>
                <a:gd name="T33" fmla="*/ 179 h 416"/>
                <a:gd name="T34" fmla="*/ 11 w 406"/>
                <a:gd name="T35" fmla="*/ 156 h 416"/>
                <a:gd name="T36" fmla="*/ 21 w 406"/>
                <a:gd name="T37" fmla="*/ 134 h 416"/>
                <a:gd name="T38" fmla="*/ 27 w 406"/>
                <a:gd name="T39" fmla="*/ 120 h 416"/>
                <a:gd name="T40" fmla="*/ 97 w 406"/>
                <a:gd name="T41" fmla="*/ 89 h 416"/>
                <a:gd name="T42" fmla="*/ 135 w 406"/>
                <a:gd name="T43" fmla="*/ 21 h 416"/>
                <a:gd name="T44" fmla="*/ 150 w 406"/>
                <a:gd name="T45" fmla="*/ 16 h 416"/>
                <a:gd name="T46" fmla="*/ 173 w 406"/>
                <a:gd name="T47" fmla="*/ 8 h 416"/>
                <a:gd name="T48" fmla="*/ 197 w 406"/>
                <a:gd name="T49" fmla="*/ 2 h 416"/>
                <a:gd name="T50" fmla="*/ 214 w 406"/>
                <a:gd name="T51" fmla="*/ 0 h 416"/>
                <a:gd name="T52" fmla="*/ 237 w 406"/>
                <a:gd name="T53" fmla="*/ 22 h 416"/>
                <a:gd name="T54" fmla="*/ 254 w 406"/>
                <a:gd name="T55" fmla="*/ 69 h 416"/>
                <a:gd name="T56" fmla="*/ 254 w 406"/>
                <a:gd name="T57" fmla="*/ 117 h 416"/>
                <a:gd name="T58" fmla="*/ 248 w 406"/>
                <a:gd name="T59" fmla="*/ 162 h 416"/>
                <a:gd name="T60" fmla="*/ 244 w 406"/>
                <a:gd name="T61" fmla="*/ 202 h 416"/>
                <a:gd name="T62" fmla="*/ 253 w 406"/>
                <a:gd name="T63" fmla="*/ 228 h 416"/>
                <a:gd name="T64" fmla="*/ 274 w 406"/>
                <a:gd name="T65" fmla="*/ 247 h 416"/>
                <a:gd name="T66" fmla="*/ 306 w 406"/>
                <a:gd name="T67" fmla="*/ 272 h 416"/>
                <a:gd name="T68" fmla="*/ 343 w 406"/>
                <a:gd name="T69" fmla="*/ 300 h 416"/>
                <a:gd name="T70" fmla="*/ 381 w 406"/>
                <a:gd name="T71" fmla="*/ 328 h 416"/>
                <a:gd name="T72" fmla="*/ 397 w 406"/>
                <a:gd name="T73" fmla="*/ 340 h 4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6" h="416">
                  <a:moveTo>
                    <a:pt x="397" y="340"/>
                  </a:moveTo>
                  <a:lnTo>
                    <a:pt x="403" y="354"/>
                  </a:lnTo>
                  <a:lnTo>
                    <a:pt x="405" y="366"/>
                  </a:lnTo>
                  <a:lnTo>
                    <a:pt x="403" y="378"/>
                  </a:lnTo>
                  <a:lnTo>
                    <a:pt x="398" y="389"/>
                  </a:lnTo>
                  <a:lnTo>
                    <a:pt x="392" y="398"/>
                  </a:lnTo>
                  <a:lnTo>
                    <a:pt x="383" y="406"/>
                  </a:lnTo>
                  <a:lnTo>
                    <a:pt x="373" y="411"/>
                  </a:lnTo>
                  <a:lnTo>
                    <a:pt x="362" y="414"/>
                  </a:lnTo>
                  <a:lnTo>
                    <a:pt x="351" y="415"/>
                  </a:lnTo>
                  <a:lnTo>
                    <a:pt x="339" y="411"/>
                  </a:lnTo>
                  <a:lnTo>
                    <a:pt x="326" y="394"/>
                  </a:lnTo>
                  <a:lnTo>
                    <a:pt x="313" y="374"/>
                  </a:lnTo>
                  <a:lnTo>
                    <a:pt x="299" y="354"/>
                  </a:lnTo>
                  <a:lnTo>
                    <a:pt x="286" y="332"/>
                  </a:lnTo>
                  <a:lnTo>
                    <a:pt x="272" y="312"/>
                  </a:lnTo>
                  <a:lnTo>
                    <a:pt x="259" y="293"/>
                  </a:lnTo>
                  <a:lnTo>
                    <a:pt x="248" y="275"/>
                  </a:lnTo>
                  <a:lnTo>
                    <a:pt x="237" y="261"/>
                  </a:lnTo>
                  <a:lnTo>
                    <a:pt x="227" y="251"/>
                  </a:lnTo>
                  <a:lnTo>
                    <a:pt x="219" y="246"/>
                  </a:lnTo>
                  <a:lnTo>
                    <a:pt x="202" y="241"/>
                  </a:lnTo>
                  <a:lnTo>
                    <a:pt x="182" y="239"/>
                  </a:lnTo>
                  <a:lnTo>
                    <a:pt x="162" y="241"/>
                  </a:lnTo>
                  <a:lnTo>
                    <a:pt x="139" y="242"/>
                  </a:lnTo>
                  <a:lnTo>
                    <a:pt x="115" y="244"/>
                  </a:lnTo>
                  <a:lnTo>
                    <a:pt x="91" y="244"/>
                  </a:lnTo>
                  <a:lnTo>
                    <a:pt x="68" y="241"/>
                  </a:lnTo>
                  <a:lnTo>
                    <a:pt x="44" y="234"/>
                  </a:lnTo>
                  <a:lnTo>
                    <a:pt x="21" y="221"/>
                  </a:lnTo>
                  <a:lnTo>
                    <a:pt x="1" y="201"/>
                  </a:lnTo>
                  <a:lnTo>
                    <a:pt x="0" y="196"/>
                  </a:lnTo>
                  <a:lnTo>
                    <a:pt x="1" y="189"/>
                  </a:lnTo>
                  <a:lnTo>
                    <a:pt x="3" y="179"/>
                  </a:lnTo>
                  <a:lnTo>
                    <a:pt x="7" y="168"/>
                  </a:lnTo>
                  <a:lnTo>
                    <a:pt x="11" y="156"/>
                  </a:lnTo>
                  <a:lnTo>
                    <a:pt x="16" y="145"/>
                  </a:lnTo>
                  <a:lnTo>
                    <a:pt x="21" y="134"/>
                  </a:lnTo>
                  <a:lnTo>
                    <a:pt x="25" y="126"/>
                  </a:lnTo>
                  <a:lnTo>
                    <a:pt x="27" y="120"/>
                  </a:lnTo>
                  <a:lnTo>
                    <a:pt x="28" y="118"/>
                  </a:lnTo>
                  <a:lnTo>
                    <a:pt x="97" y="89"/>
                  </a:lnTo>
                  <a:lnTo>
                    <a:pt x="133" y="22"/>
                  </a:lnTo>
                  <a:lnTo>
                    <a:pt x="135" y="21"/>
                  </a:lnTo>
                  <a:lnTo>
                    <a:pt x="141" y="19"/>
                  </a:lnTo>
                  <a:lnTo>
                    <a:pt x="150" y="16"/>
                  </a:lnTo>
                  <a:lnTo>
                    <a:pt x="161" y="12"/>
                  </a:lnTo>
                  <a:lnTo>
                    <a:pt x="173" y="8"/>
                  </a:lnTo>
                  <a:lnTo>
                    <a:pt x="185" y="5"/>
                  </a:lnTo>
                  <a:lnTo>
                    <a:pt x="197" y="2"/>
                  </a:lnTo>
                  <a:lnTo>
                    <a:pt x="207" y="0"/>
                  </a:lnTo>
                  <a:lnTo>
                    <a:pt x="214" y="0"/>
                  </a:lnTo>
                  <a:lnTo>
                    <a:pt x="219" y="0"/>
                  </a:lnTo>
                  <a:lnTo>
                    <a:pt x="237" y="22"/>
                  </a:lnTo>
                  <a:lnTo>
                    <a:pt x="248" y="46"/>
                  </a:lnTo>
                  <a:lnTo>
                    <a:pt x="254" y="69"/>
                  </a:lnTo>
                  <a:lnTo>
                    <a:pt x="256" y="93"/>
                  </a:lnTo>
                  <a:lnTo>
                    <a:pt x="254" y="117"/>
                  </a:lnTo>
                  <a:lnTo>
                    <a:pt x="251" y="140"/>
                  </a:lnTo>
                  <a:lnTo>
                    <a:pt x="248" y="162"/>
                  </a:lnTo>
                  <a:lnTo>
                    <a:pt x="245" y="183"/>
                  </a:lnTo>
                  <a:lnTo>
                    <a:pt x="244" y="202"/>
                  </a:lnTo>
                  <a:lnTo>
                    <a:pt x="248" y="219"/>
                  </a:lnTo>
                  <a:lnTo>
                    <a:pt x="253" y="228"/>
                  </a:lnTo>
                  <a:lnTo>
                    <a:pt x="261" y="236"/>
                  </a:lnTo>
                  <a:lnTo>
                    <a:pt x="274" y="247"/>
                  </a:lnTo>
                  <a:lnTo>
                    <a:pt x="289" y="259"/>
                  </a:lnTo>
                  <a:lnTo>
                    <a:pt x="306" y="272"/>
                  </a:lnTo>
                  <a:lnTo>
                    <a:pt x="324" y="286"/>
                  </a:lnTo>
                  <a:lnTo>
                    <a:pt x="343" y="300"/>
                  </a:lnTo>
                  <a:lnTo>
                    <a:pt x="362" y="313"/>
                  </a:lnTo>
                  <a:lnTo>
                    <a:pt x="381" y="328"/>
                  </a:lnTo>
                  <a:lnTo>
                    <a:pt x="397" y="341"/>
                  </a:lnTo>
                  <a:lnTo>
                    <a:pt x="397" y="34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6" name="Freeform 41"/>
            <p:cNvSpPr>
              <a:spLocks/>
            </p:cNvSpPr>
            <p:nvPr/>
          </p:nvSpPr>
          <p:spPr bwMode="gray">
            <a:xfrm>
              <a:off x="4298" y="1768"/>
              <a:ext cx="406" cy="416"/>
            </a:xfrm>
            <a:custGeom>
              <a:avLst/>
              <a:gdLst>
                <a:gd name="T0" fmla="*/ 403 w 406"/>
                <a:gd name="T1" fmla="*/ 354 h 416"/>
                <a:gd name="T2" fmla="*/ 403 w 406"/>
                <a:gd name="T3" fmla="*/ 378 h 416"/>
                <a:gd name="T4" fmla="*/ 392 w 406"/>
                <a:gd name="T5" fmla="*/ 398 h 416"/>
                <a:gd name="T6" fmla="*/ 373 w 406"/>
                <a:gd name="T7" fmla="*/ 411 h 416"/>
                <a:gd name="T8" fmla="*/ 351 w 406"/>
                <a:gd name="T9" fmla="*/ 415 h 416"/>
                <a:gd name="T10" fmla="*/ 326 w 406"/>
                <a:gd name="T11" fmla="*/ 394 h 416"/>
                <a:gd name="T12" fmla="*/ 299 w 406"/>
                <a:gd name="T13" fmla="*/ 354 h 416"/>
                <a:gd name="T14" fmla="*/ 272 w 406"/>
                <a:gd name="T15" fmla="*/ 312 h 416"/>
                <a:gd name="T16" fmla="*/ 248 w 406"/>
                <a:gd name="T17" fmla="*/ 275 h 416"/>
                <a:gd name="T18" fmla="*/ 227 w 406"/>
                <a:gd name="T19" fmla="*/ 251 h 416"/>
                <a:gd name="T20" fmla="*/ 202 w 406"/>
                <a:gd name="T21" fmla="*/ 241 h 416"/>
                <a:gd name="T22" fmla="*/ 162 w 406"/>
                <a:gd name="T23" fmla="*/ 241 h 416"/>
                <a:gd name="T24" fmla="*/ 115 w 406"/>
                <a:gd name="T25" fmla="*/ 244 h 416"/>
                <a:gd name="T26" fmla="*/ 68 w 406"/>
                <a:gd name="T27" fmla="*/ 241 h 416"/>
                <a:gd name="T28" fmla="*/ 21 w 406"/>
                <a:gd name="T29" fmla="*/ 221 h 416"/>
                <a:gd name="T30" fmla="*/ 0 w 406"/>
                <a:gd name="T31" fmla="*/ 196 h 416"/>
                <a:gd name="T32" fmla="*/ 3 w 406"/>
                <a:gd name="T33" fmla="*/ 179 h 416"/>
                <a:gd name="T34" fmla="*/ 11 w 406"/>
                <a:gd name="T35" fmla="*/ 156 h 416"/>
                <a:gd name="T36" fmla="*/ 21 w 406"/>
                <a:gd name="T37" fmla="*/ 134 h 416"/>
                <a:gd name="T38" fmla="*/ 27 w 406"/>
                <a:gd name="T39" fmla="*/ 120 h 416"/>
                <a:gd name="T40" fmla="*/ 97 w 406"/>
                <a:gd name="T41" fmla="*/ 89 h 416"/>
                <a:gd name="T42" fmla="*/ 135 w 406"/>
                <a:gd name="T43" fmla="*/ 21 h 416"/>
                <a:gd name="T44" fmla="*/ 150 w 406"/>
                <a:gd name="T45" fmla="*/ 16 h 416"/>
                <a:gd name="T46" fmla="*/ 173 w 406"/>
                <a:gd name="T47" fmla="*/ 8 h 416"/>
                <a:gd name="T48" fmla="*/ 197 w 406"/>
                <a:gd name="T49" fmla="*/ 2 h 416"/>
                <a:gd name="T50" fmla="*/ 214 w 406"/>
                <a:gd name="T51" fmla="*/ 0 h 416"/>
                <a:gd name="T52" fmla="*/ 237 w 406"/>
                <a:gd name="T53" fmla="*/ 22 h 416"/>
                <a:gd name="T54" fmla="*/ 254 w 406"/>
                <a:gd name="T55" fmla="*/ 69 h 416"/>
                <a:gd name="T56" fmla="*/ 254 w 406"/>
                <a:gd name="T57" fmla="*/ 117 h 416"/>
                <a:gd name="T58" fmla="*/ 248 w 406"/>
                <a:gd name="T59" fmla="*/ 162 h 416"/>
                <a:gd name="T60" fmla="*/ 244 w 406"/>
                <a:gd name="T61" fmla="*/ 202 h 416"/>
                <a:gd name="T62" fmla="*/ 253 w 406"/>
                <a:gd name="T63" fmla="*/ 228 h 416"/>
                <a:gd name="T64" fmla="*/ 274 w 406"/>
                <a:gd name="T65" fmla="*/ 247 h 416"/>
                <a:gd name="T66" fmla="*/ 306 w 406"/>
                <a:gd name="T67" fmla="*/ 272 h 416"/>
                <a:gd name="T68" fmla="*/ 343 w 406"/>
                <a:gd name="T69" fmla="*/ 300 h 416"/>
                <a:gd name="T70" fmla="*/ 381 w 406"/>
                <a:gd name="T71" fmla="*/ 328 h 4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06" h="416">
                  <a:moveTo>
                    <a:pt x="397" y="340"/>
                  </a:moveTo>
                  <a:lnTo>
                    <a:pt x="403" y="354"/>
                  </a:lnTo>
                  <a:lnTo>
                    <a:pt x="405" y="366"/>
                  </a:lnTo>
                  <a:lnTo>
                    <a:pt x="403" y="378"/>
                  </a:lnTo>
                  <a:lnTo>
                    <a:pt x="398" y="389"/>
                  </a:lnTo>
                  <a:lnTo>
                    <a:pt x="392" y="398"/>
                  </a:lnTo>
                  <a:lnTo>
                    <a:pt x="383" y="406"/>
                  </a:lnTo>
                  <a:lnTo>
                    <a:pt x="373" y="411"/>
                  </a:lnTo>
                  <a:lnTo>
                    <a:pt x="362" y="414"/>
                  </a:lnTo>
                  <a:lnTo>
                    <a:pt x="351" y="415"/>
                  </a:lnTo>
                  <a:lnTo>
                    <a:pt x="339" y="411"/>
                  </a:lnTo>
                  <a:lnTo>
                    <a:pt x="326" y="394"/>
                  </a:lnTo>
                  <a:lnTo>
                    <a:pt x="313" y="374"/>
                  </a:lnTo>
                  <a:lnTo>
                    <a:pt x="299" y="354"/>
                  </a:lnTo>
                  <a:lnTo>
                    <a:pt x="286" y="332"/>
                  </a:lnTo>
                  <a:lnTo>
                    <a:pt x="272" y="312"/>
                  </a:lnTo>
                  <a:lnTo>
                    <a:pt x="259" y="293"/>
                  </a:lnTo>
                  <a:lnTo>
                    <a:pt x="248" y="275"/>
                  </a:lnTo>
                  <a:lnTo>
                    <a:pt x="237" y="261"/>
                  </a:lnTo>
                  <a:lnTo>
                    <a:pt x="227" y="251"/>
                  </a:lnTo>
                  <a:lnTo>
                    <a:pt x="219" y="246"/>
                  </a:lnTo>
                  <a:lnTo>
                    <a:pt x="202" y="241"/>
                  </a:lnTo>
                  <a:lnTo>
                    <a:pt x="182" y="239"/>
                  </a:lnTo>
                  <a:lnTo>
                    <a:pt x="162" y="241"/>
                  </a:lnTo>
                  <a:lnTo>
                    <a:pt x="139" y="242"/>
                  </a:lnTo>
                  <a:lnTo>
                    <a:pt x="115" y="244"/>
                  </a:lnTo>
                  <a:lnTo>
                    <a:pt x="91" y="244"/>
                  </a:lnTo>
                  <a:lnTo>
                    <a:pt x="68" y="241"/>
                  </a:lnTo>
                  <a:lnTo>
                    <a:pt x="44" y="234"/>
                  </a:lnTo>
                  <a:lnTo>
                    <a:pt x="21" y="221"/>
                  </a:lnTo>
                  <a:lnTo>
                    <a:pt x="1" y="201"/>
                  </a:lnTo>
                  <a:lnTo>
                    <a:pt x="0" y="196"/>
                  </a:lnTo>
                  <a:lnTo>
                    <a:pt x="1" y="189"/>
                  </a:lnTo>
                  <a:lnTo>
                    <a:pt x="3" y="179"/>
                  </a:lnTo>
                  <a:lnTo>
                    <a:pt x="7" y="168"/>
                  </a:lnTo>
                  <a:lnTo>
                    <a:pt x="11" y="156"/>
                  </a:lnTo>
                  <a:lnTo>
                    <a:pt x="16" y="145"/>
                  </a:lnTo>
                  <a:lnTo>
                    <a:pt x="21" y="134"/>
                  </a:lnTo>
                  <a:lnTo>
                    <a:pt x="25" y="126"/>
                  </a:lnTo>
                  <a:lnTo>
                    <a:pt x="27" y="120"/>
                  </a:lnTo>
                  <a:lnTo>
                    <a:pt x="28" y="118"/>
                  </a:lnTo>
                  <a:lnTo>
                    <a:pt x="97" y="89"/>
                  </a:lnTo>
                  <a:lnTo>
                    <a:pt x="133" y="22"/>
                  </a:lnTo>
                  <a:lnTo>
                    <a:pt x="135" y="21"/>
                  </a:lnTo>
                  <a:lnTo>
                    <a:pt x="141" y="19"/>
                  </a:lnTo>
                  <a:lnTo>
                    <a:pt x="150" y="16"/>
                  </a:lnTo>
                  <a:lnTo>
                    <a:pt x="161" y="12"/>
                  </a:lnTo>
                  <a:lnTo>
                    <a:pt x="173" y="8"/>
                  </a:lnTo>
                  <a:lnTo>
                    <a:pt x="185" y="5"/>
                  </a:lnTo>
                  <a:lnTo>
                    <a:pt x="197" y="2"/>
                  </a:lnTo>
                  <a:lnTo>
                    <a:pt x="207" y="0"/>
                  </a:lnTo>
                  <a:lnTo>
                    <a:pt x="214" y="0"/>
                  </a:lnTo>
                  <a:lnTo>
                    <a:pt x="219" y="0"/>
                  </a:lnTo>
                  <a:lnTo>
                    <a:pt x="237" y="22"/>
                  </a:lnTo>
                  <a:lnTo>
                    <a:pt x="248" y="46"/>
                  </a:lnTo>
                  <a:lnTo>
                    <a:pt x="254" y="69"/>
                  </a:lnTo>
                  <a:lnTo>
                    <a:pt x="256" y="93"/>
                  </a:lnTo>
                  <a:lnTo>
                    <a:pt x="254" y="117"/>
                  </a:lnTo>
                  <a:lnTo>
                    <a:pt x="251" y="140"/>
                  </a:lnTo>
                  <a:lnTo>
                    <a:pt x="248" y="162"/>
                  </a:lnTo>
                  <a:lnTo>
                    <a:pt x="245" y="183"/>
                  </a:lnTo>
                  <a:lnTo>
                    <a:pt x="244" y="202"/>
                  </a:lnTo>
                  <a:lnTo>
                    <a:pt x="248" y="219"/>
                  </a:lnTo>
                  <a:lnTo>
                    <a:pt x="253" y="228"/>
                  </a:lnTo>
                  <a:lnTo>
                    <a:pt x="261" y="236"/>
                  </a:lnTo>
                  <a:lnTo>
                    <a:pt x="274" y="247"/>
                  </a:lnTo>
                  <a:lnTo>
                    <a:pt x="289" y="259"/>
                  </a:lnTo>
                  <a:lnTo>
                    <a:pt x="306" y="272"/>
                  </a:lnTo>
                  <a:lnTo>
                    <a:pt x="324" y="286"/>
                  </a:lnTo>
                  <a:lnTo>
                    <a:pt x="343" y="300"/>
                  </a:lnTo>
                  <a:lnTo>
                    <a:pt x="362" y="313"/>
                  </a:lnTo>
                  <a:lnTo>
                    <a:pt x="381" y="328"/>
                  </a:lnTo>
                  <a:lnTo>
                    <a:pt x="397" y="34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7" name="Freeform 42"/>
            <p:cNvSpPr>
              <a:spLocks/>
            </p:cNvSpPr>
            <p:nvPr/>
          </p:nvSpPr>
          <p:spPr bwMode="gray">
            <a:xfrm>
              <a:off x="4637" y="2108"/>
              <a:ext cx="104" cy="112"/>
            </a:xfrm>
            <a:custGeom>
              <a:avLst/>
              <a:gdLst>
                <a:gd name="T0" fmla="*/ 59 w 104"/>
                <a:gd name="T1" fmla="*/ 0 h 112"/>
                <a:gd name="T2" fmla="*/ 64 w 104"/>
                <a:gd name="T3" fmla="*/ 13 h 112"/>
                <a:gd name="T4" fmla="*/ 66 w 104"/>
                <a:gd name="T5" fmla="*/ 26 h 112"/>
                <a:gd name="T6" fmla="*/ 65 w 104"/>
                <a:gd name="T7" fmla="*/ 38 h 112"/>
                <a:gd name="T8" fmla="*/ 60 w 104"/>
                <a:gd name="T9" fmla="*/ 49 h 112"/>
                <a:gd name="T10" fmla="*/ 54 w 104"/>
                <a:gd name="T11" fmla="*/ 58 h 112"/>
                <a:gd name="T12" fmla="*/ 45 w 104"/>
                <a:gd name="T13" fmla="*/ 66 h 112"/>
                <a:gd name="T14" fmla="*/ 34 w 104"/>
                <a:gd name="T15" fmla="*/ 71 h 112"/>
                <a:gd name="T16" fmla="*/ 23 w 104"/>
                <a:gd name="T17" fmla="*/ 74 h 112"/>
                <a:gd name="T18" fmla="*/ 12 w 104"/>
                <a:gd name="T19" fmla="*/ 74 h 112"/>
                <a:gd name="T20" fmla="*/ 0 w 104"/>
                <a:gd name="T21" fmla="*/ 71 h 112"/>
                <a:gd name="T22" fmla="*/ 3 w 104"/>
                <a:gd name="T23" fmla="*/ 75 h 112"/>
                <a:gd name="T24" fmla="*/ 7 w 104"/>
                <a:gd name="T25" fmla="*/ 79 h 112"/>
                <a:gd name="T26" fmla="*/ 10 w 104"/>
                <a:gd name="T27" fmla="*/ 83 h 112"/>
                <a:gd name="T28" fmla="*/ 13 w 104"/>
                <a:gd name="T29" fmla="*/ 87 h 112"/>
                <a:gd name="T30" fmla="*/ 17 w 104"/>
                <a:gd name="T31" fmla="*/ 91 h 112"/>
                <a:gd name="T32" fmla="*/ 20 w 104"/>
                <a:gd name="T33" fmla="*/ 93 h 112"/>
                <a:gd name="T34" fmla="*/ 23 w 104"/>
                <a:gd name="T35" fmla="*/ 96 h 112"/>
                <a:gd name="T36" fmla="*/ 26 w 104"/>
                <a:gd name="T37" fmla="*/ 98 h 112"/>
                <a:gd name="T38" fmla="*/ 29 w 104"/>
                <a:gd name="T39" fmla="*/ 101 h 112"/>
                <a:gd name="T40" fmla="*/ 32 w 104"/>
                <a:gd name="T41" fmla="*/ 102 h 112"/>
                <a:gd name="T42" fmla="*/ 37 w 104"/>
                <a:gd name="T43" fmla="*/ 104 h 112"/>
                <a:gd name="T44" fmla="*/ 42 w 104"/>
                <a:gd name="T45" fmla="*/ 106 h 112"/>
                <a:gd name="T46" fmla="*/ 47 w 104"/>
                <a:gd name="T47" fmla="*/ 108 h 112"/>
                <a:gd name="T48" fmla="*/ 52 w 104"/>
                <a:gd name="T49" fmla="*/ 109 h 112"/>
                <a:gd name="T50" fmla="*/ 57 w 104"/>
                <a:gd name="T51" fmla="*/ 111 h 112"/>
                <a:gd name="T52" fmla="*/ 62 w 104"/>
                <a:gd name="T53" fmla="*/ 111 h 112"/>
                <a:gd name="T54" fmla="*/ 68 w 104"/>
                <a:gd name="T55" fmla="*/ 109 h 112"/>
                <a:gd name="T56" fmla="*/ 73 w 104"/>
                <a:gd name="T57" fmla="*/ 107 h 112"/>
                <a:gd name="T58" fmla="*/ 80 w 104"/>
                <a:gd name="T59" fmla="*/ 104 h 112"/>
                <a:gd name="T60" fmla="*/ 85 w 104"/>
                <a:gd name="T61" fmla="*/ 100 h 112"/>
                <a:gd name="T62" fmla="*/ 91 w 104"/>
                <a:gd name="T63" fmla="*/ 94 h 112"/>
                <a:gd name="T64" fmla="*/ 95 w 104"/>
                <a:gd name="T65" fmla="*/ 89 h 112"/>
                <a:gd name="T66" fmla="*/ 99 w 104"/>
                <a:gd name="T67" fmla="*/ 83 h 112"/>
                <a:gd name="T68" fmla="*/ 101 w 104"/>
                <a:gd name="T69" fmla="*/ 77 h 112"/>
                <a:gd name="T70" fmla="*/ 102 w 104"/>
                <a:gd name="T71" fmla="*/ 71 h 112"/>
                <a:gd name="T72" fmla="*/ 103 w 104"/>
                <a:gd name="T73" fmla="*/ 66 h 112"/>
                <a:gd name="T74" fmla="*/ 102 w 104"/>
                <a:gd name="T75" fmla="*/ 59 h 112"/>
                <a:gd name="T76" fmla="*/ 101 w 104"/>
                <a:gd name="T77" fmla="*/ 54 h 112"/>
                <a:gd name="T78" fmla="*/ 100 w 104"/>
                <a:gd name="T79" fmla="*/ 48 h 112"/>
                <a:gd name="T80" fmla="*/ 97 w 104"/>
                <a:gd name="T81" fmla="*/ 42 h 112"/>
                <a:gd name="T82" fmla="*/ 96 w 104"/>
                <a:gd name="T83" fmla="*/ 39 h 112"/>
                <a:gd name="T84" fmla="*/ 94 w 104"/>
                <a:gd name="T85" fmla="*/ 35 h 112"/>
                <a:gd name="T86" fmla="*/ 91 w 104"/>
                <a:gd name="T87" fmla="*/ 31 h 112"/>
                <a:gd name="T88" fmla="*/ 88 w 104"/>
                <a:gd name="T89" fmla="*/ 27 h 112"/>
                <a:gd name="T90" fmla="*/ 85 w 104"/>
                <a:gd name="T91" fmla="*/ 23 h 112"/>
                <a:gd name="T92" fmla="*/ 80 w 104"/>
                <a:gd name="T93" fmla="*/ 19 h 112"/>
                <a:gd name="T94" fmla="*/ 75 w 104"/>
                <a:gd name="T95" fmla="*/ 14 h 112"/>
                <a:gd name="T96" fmla="*/ 70 w 104"/>
                <a:gd name="T97" fmla="*/ 9 h 112"/>
                <a:gd name="T98" fmla="*/ 65 w 104"/>
                <a:gd name="T99" fmla="*/ 5 h 112"/>
                <a:gd name="T100" fmla="*/ 59 w 104"/>
                <a:gd name="T101" fmla="*/ 0 h 1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4" h="112">
                  <a:moveTo>
                    <a:pt x="59" y="0"/>
                  </a:moveTo>
                  <a:lnTo>
                    <a:pt x="64" y="13"/>
                  </a:lnTo>
                  <a:lnTo>
                    <a:pt x="66" y="26"/>
                  </a:lnTo>
                  <a:lnTo>
                    <a:pt x="65" y="38"/>
                  </a:lnTo>
                  <a:lnTo>
                    <a:pt x="60" y="49"/>
                  </a:lnTo>
                  <a:lnTo>
                    <a:pt x="54" y="58"/>
                  </a:lnTo>
                  <a:lnTo>
                    <a:pt x="45" y="66"/>
                  </a:lnTo>
                  <a:lnTo>
                    <a:pt x="34" y="71"/>
                  </a:lnTo>
                  <a:lnTo>
                    <a:pt x="23" y="74"/>
                  </a:lnTo>
                  <a:lnTo>
                    <a:pt x="12" y="74"/>
                  </a:lnTo>
                  <a:lnTo>
                    <a:pt x="0" y="71"/>
                  </a:lnTo>
                  <a:lnTo>
                    <a:pt x="3" y="75"/>
                  </a:lnTo>
                  <a:lnTo>
                    <a:pt x="7" y="79"/>
                  </a:lnTo>
                  <a:lnTo>
                    <a:pt x="10" y="83"/>
                  </a:lnTo>
                  <a:lnTo>
                    <a:pt x="13" y="87"/>
                  </a:lnTo>
                  <a:lnTo>
                    <a:pt x="17" y="91"/>
                  </a:lnTo>
                  <a:lnTo>
                    <a:pt x="20" y="93"/>
                  </a:lnTo>
                  <a:lnTo>
                    <a:pt x="23" y="96"/>
                  </a:lnTo>
                  <a:lnTo>
                    <a:pt x="26" y="98"/>
                  </a:lnTo>
                  <a:lnTo>
                    <a:pt x="29" y="101"/>
                  </a:lnTo>
                  <a:lnTo>
                    <a:pt x="32" y="102"/>
                  </a:lnTo>
                  <a:lnTo>
                    <a:pt x="37" y="104"/>
                  </a:lnTo>
                  <a:lnTo>
                    <a:pt x="42" y="106"/>
                  </a:lnTo>
                  <a:lnTo>
                    <a:pt x="47" y="108"/>
                  </a:lnTo>
                  <a:lnTo>
                    <a:pt x="52" y="109"/>
                  </a:lnTo>
                  <a:lnTo>
                    <a:pt x="57" y="111"/>
                  </a:lnTo>
                  <a:lnTo>
                    <a:pt x="62" y="111"/>
                  </a:lnTo>
                  <a:lnTo>
                    <a:pt x="68" y="109"/>
                  </a:lnTo>
                  <a:lnTo>
                    <a:pt x="73" y="107"/>
                  </a:lnTo>
                  <a:lnTo>
                    <a:pt x="80" y="104"/>
                  </a:lnTo>
                  <a:lnTo>
                    <a:pt x="85" y="100"/>
                  </a:lnTo>
                  <a:lnTo>
                    <a:pt x="91" y="94"/>
                  </a:lnTo>
                  <a:lnTo>
                    <a:pt x="95" y="89"/>
                  </a:lnTo>
                  <a:lnTo>
                    <a:pt x="99" y="83"/>
                  </a:lnTo>
                  <a:lnTo>
                    <a:pt x="101" y="77"/>
                  </a:lnTo>
                  <a:lnTo>
                    <a:pt x="102" y="71"/>
                  </a:lnTo>
                  <a:lnTo>
                    <a:pt x="103" y="66"/>
                  </a:lnTo>
                  <a:lnTo>
                    <a:pt x="102" y="59"/>
                  </a:lnTo>
                  <a:lnTo>
                    <a:pt x="101" y="54"/>
                  </a:lnTo>
                  <a:lnTo>
                    <a:pt x="100" y="48"/>
                  </a:lnTo>
                  <a:lnTo>
                    <a:pt x="97" y="42"/>
                  </a:lnTo>
                  <a:lnTo>
                    <a:pt x="96" y="39"/>
                  </a:lnTo>
                  <a:lnTo>
                    <a:pt x="94" y="35"/>
                  </a:lnTo>
                  <a:lnTo>
                    <a:pt x="91" y="31"/>
                  </a:lnTo>
                  <a:lnTo>
                    <a:pt x="88" y="27"/>
                  </a:lnTo>
                  <a:lnTo>
                    <a:pt x="85" y="23"/>
                  </a:lnTo>
                  <a:lnTo>
                    <a:pt x="80" y="19"/>
                  </a:lnTo>
                  <a:lnTo>
                    <a:pt x="75" y="14"/>
                  </a:lnTo>
                  <a:lnTo>
                    <a:pt x="70" y="9"/>
                  </a:lnTo>
                  <a:lnTo>
                    <a:pt x="65" y="5"/>
                  </a:lnTo>
                  <a:lnTo>
                    <a:pt x="59"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8" name="Freeform 43"/>
            <p:cNvSpPr>
              <a:spLocks/>
            </p:cNvSpPr>
            <p:nvPr/>
          </p:nvSpPr>
          <p:spPr bwMode="gray">
            <a:xfrm>
              <a:off x="4637" y="2108"/>
              <a:ext cx="104" cy="112"/>
            </a:xfrm>
            <a:custGeom>
              <a:avLst/>
              <a:gdLst>
                <a:gd name="T0" fmla="*/ 59 w 104"/>
                <a:gd name="T1" fmla="*/ 0 h 112"/>
                <a:gd name="T2" fmla="*/ 64 w 104"/>
                <a:gd name="T3" fmla="*/ 13 h 112"/>
                <a:gd name="T4" fmla="*/ 66 w 104"/>
                <a:gd name="T5" fmla="*/ 26 h 112"/>
                <a:gd name="T6" fmla="*/ 65 w 104"/>
                <a:gd name="T7" fmla="*/ 38 h 112"/>
                <a:gd name="T8" fmla="*/ 60 w 104"/>
                <a:gd name="T9" fmla="*/ 49 h 112"/>
                <a:gd name="T10" fmla="*/ 54 w 104"/>
                <a:gd name="T11" fmla="*/ 58 h 112"/>
                <a:gd name="T12" fmla="*/ 45 w 104"/>
                <a:gd name="T13" fmla="*/ 66 h 112"/>
                <a:gd name="T14" fmla="*/ 34 w 104"/>
                <a:gd name="T15" fmla="*/ 71 h 112"/>
                <a:gd name="T16" fmla="*/ 23 w 104"/>
                <a:gd name="T17" fmla="*/ 74 h 112"/>
                <a:gd name="T18" fmla="*/ 12 w 104"/>
                <a:gd name="T19" fmla="*/ 74 h 112"/>
                <a:gd name="T20" fmla="*/ 0 w 104"/>
                <a:gd name="T21" fmla="*/ 71 h 112"/>
                <a:gd name="T22" fmla="*/ 3 w 104"/>
                <a:gd name="T23" fmla="*/ 75 h 112"/>
                <a:gd name="T24" fmla="*/ 7 w 104"/>
                <a:gd name="T25" fmla="*/ 79 h 112"/>
                <a:gd name="T26" fmla="*/ 10 w 104"/>
                <a:gd name="T27" fmla="*/ 83 h 112"/>
                <a:gd name="T28" fmla="*/ 13 w 104"/>
                <a:gd name="T29" fmla="*/ 87 h 112"/>
                <a:gd name="T30" fmla="*/ 17 w 104"/>
                <a:gd name="T31" fmla="*/ 91 h 112"/>
                <a:gd name="T32" fmla="*/ 20 w 104"/>
                <a:gd name="T33" fmla="*/ 93 h 112"/>
                <a:gd name="T34" fmla="*/ 23 w 104"/>
                <a:gd name="T35" fmla="*/ 96 h 112"/>
                <a:gd name="T36" fmla="*/ 26 w 104"/>
                <a:gd name="T37" fmla="*/ 98 h 112"/>
                <a:gd name="T38" fmla="*/ 29 w 104"/>
                <a:gd name="T39" fmla="*/ 101 h 112"/>
                <a:gd name="T40" fmla="*/ 32 w 104"/>
                <a:gd name="T41" fmla="*/ 102 h 112"/>
                <a:gd name="T42" fmla="*/ 37 w 104"/>
                <a:gd name="T43" fmla="*/ 104 h 112"/>
                <a:gd name="T44" fmla="*/ 42 w 104"/>
                <a:gd name="T45" fmla="*/ 106 h 112"/>
                <a:gd name="T46" fmla="*/ 47 w 104"/>
                <a:gd name="T47" fmla="*/ 108 h 112"/>
                <a:gd name="T48" fmla="*/ 52 w 104"/>
                <a:gd name="T49" fmla="*/ 109 h 112"/>
                <a:gd name="T50" fmla="*/ 57 w 104"/>
                <a:gd name="T51" fmla="*/ 111 h 112"/>
                <a:gd name="T52" fmla="*/ 62 w 104"/>
                <a:gd name="T53" fmla="*/ 111 h 112"/>
                <a:gd name="T54" fmla="*/ 68 w 104"/>
                <a:gd name="T55" fmla="*/ 109 h 112"/>
                <a:gd name="T56" fmla="*/ 73 w 104"/>
                <a:gd name="T57" fmla="*/ 107 h 112"/>
                <a:gd name="T58" fmla="*/ 80 w 104"/>
                <a:gd name="T59" fmla="*/ 104 h 112"/>
                <a:gd name="T60" fmla="*/ 85 w 104"/>
                <a:gd name="T61" fmla="*/ 100 h 112"/>
                <a:gd name="T62" fmla="*/ 91 w 104"/>
                <a:gd name="T63" fmla="*/ 94 h 112"/>
                <a:gd name="T64" fmla="*/ 95 w 104"/>
                <a:gd name="T65" fmla="*/ 89 h 112"/>
                <a:gd name="T66" fmla="*/ 99 w 104"/>
                <a:gd name="T67" fmla="*/ 83 h 112"/>
                <a:gd name="T68" fmla="*/ 101 w 104"/>
                <a:gd name="T69" fmla="*/ 77 h 112"/>
                <a:gd name="T70" fmla="*/ 102 w 104"/>
                <a:gd name="T71" fmla="*/ 71 h 112"/>
                <a:gd name="T72" fmla="*/ 103 w 104"/>
                <a:gd name="T73" fmla="*/ 66 h 112"/>
                <a:gd name="T74" fmla="*/ 102 w 104"/>
                <a:gd name="T75" fmla="*/ 59 h 112"/>
                <a:gd name="T76" fmla="*/ 101 w 104"/>
                <a:gd name="T77" fmla="*/ 54 h 112"/>
                <a:gd name="T78" fmla="*/ 100 w 104"/>
                <a:gd name="T79" fmla="*/ 48 h 112"/>
                <a:gd name="T80" fmla="*/ 97 w 104"/>
                <a:gd name="T81" fmla="*/ 42 h 112"/>
                <a:gd name="T82" fmla="*/ 96 w 104"/>
                <a:gd name="T83" fmla="*/ 39 h 112"/>
                <a:gd name="T84" fmla="*/ 94 w 104"/>
                <a:gd name="T85" fmla="*/ 35 h 112"/>
                <a:gd name="T86" fmla="*/ 91 w 104"/>
                <a:gd name="T87" fmla="*/ 31 h 112"/>
                <a:gd name="T88" fmla="*/ 88 w 104"/>
                <a:gd name="T89" fmla="*/ 27 h 112"/>
                <a:gd name="T90" fmla="*/ 85 w 104"/>
                <a:gd name="T91" fmla="*/ 23 h 112"/>
                <a:gd name="T92" fmla="*/ 80 w 104"/>
                <a:gd name="T93" fmla="*/ 19 h 112"/>
                <a:gd name="T94" fmla="*/ 75 w 104"/>
                <a:gd name="T95" fmla="*/ 14 h 112"/>
                <a:gd name="T96" fmla="*/ 70 w 104"/>
                <a:gd name="T97" fmla="*/ 9 h 112"/>
                <a:gd name="T98" fmla="*/ 65 w 104"/>
                <a:gd name="T99" fmla="*/ 5 h 112"/>
                <a:gd name="T100" fmla="*/ 59 w 104"/>
                <a:gd name="T101" fmla="*/ 0 h 1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4" h="112">
                  <a:moveTo>
                    <a:pt x="59" y="0"/>
                  </a:moveTo>
                  <a:lnTo>
                    <a:pt x="64" y="13"/>
                  </a:lnTo>
                  <a:lnTo>
                    <a:pt x="66" y="26"/>
                  </a:lnTo>
                  <a:lnTo>
                    <a:pt x="65" y="38"/>
                  </a:lnTo>
                  <a:lnTo>
                    <a:pt x="60" y="49"/>
                  </a:lnTo>
                  <a:lnTo>
                    <a:pt x="54" y="58"/>
                  </a:lnTo>
                  <a:lnTo>
                    <a:pt x="45" y="66"/>
                  </a:lnTo>
                  <a:lnTo>
                    <a:pt x="34" y="71"/>
                  </a:lnTo>
                  <a:lnTo>
                    <a:pt x="23" y="74"/>
                  </a:lnTo>
                  <a:lnTo>
                    <a:pt x="12" y="74"/>
                  </a:lnTo>
                  <a:lnTo>
                    <a:pt x="0" y="71"/>
                  </a:lnTo>
                  <a:lnTo>
                    <a:pt x="3" y="75"/>
                  </a:lnTo>
                  <a:lnTo>
                    <a:pt x="7" y="79"/>
                  </a:lnTo>
                  <a:lnTo>
                    <a:pt x="10" y="83"/>
                  </a:lnTo>
                  <a:lnTo>
                    <a:pt x="13" y="87"/>
                  </a:lnTo>
                  <a:lnTo>
                    <a:pt x="17" y="91"/>
                  </a:lnTo>
                  <a:lnTo>
                    <a:pt x="20" y="93"/>
                  </a:lnTo>
                  <a:lnTo>
                    <a:pt x="23" y="96"/>
                  </a:lnTo>
                  <a:lnTo>
                    <a:pt x="26" y="98"/>
                  </a:lnTo>
                  <a:lnTo>
                    <a:pt x="29" y="101"/>
                  </a:lnTo>
                  <a:lnTo>
                    <a:pt x="32" y="102"/>
                  </a:lnTo>
                  <a:lnTo>
                    <a:pt x="37" y="104"/>
                  </a:lnTo>
                  <a:lnTo>
                    <a:pt x="42" y="106"/>
                  </a:lnTo>
                  <a:lnTo>
                    <a:pt x="47" y="108"/>
                  </a:lnTo>
                  <a:lnTo>
                    <a:pt x="52" y="109"/>
                  </a:lnTo>
                  <a:lnTo>
                    <a:pt x="57" y="111"/>
                  </a:lnTo>
                  <a:lnTo>
                    <a:pt x="62" y="111"/>
                  </a:lnTo>
                  <a:lnTo>
                    <a:pt x="68" y="109"/>
                  </a:lnTo>
                  <a:lnTo>
                    <a:pt x="73" y="107"/>
                  </a:lnTo>
                  <a:lnTo>
                    <a:pt x="80" y="104"/>
                  </a:lnTo>
                  <a:lnTo>
                    <a:pt x="85" y="100"/>
                  </a:lnTo>
                  <a:lnTo>
                    <a:pt x="91" y="94"/>
                  </a:lnTo>
                  <a:lnTo>
                    <a:pt x="95" y="89"/>
                  </a:lnTo>
                  <a:lnTo>
                    <a:pt x="99" y="83"/>
                  </a:lnTo>
                  <a:lnTo>
                    <a:pt x="101" y="77"/>
                  </a:lnTo>
                  <a:lnTo>
                    <a:pt x="102" y="71"/>
                  </a:lnTo>
                  <a:lnTo>
                    <a:pt x="103" y="66"/>
                  </a:lnTo>
                  <a:lnTo>
                    <a:pt x="102" y="59"/>
                  </a:lnTo>
                  <a:lnTo>
                    <a:pt x="101" y="54"/>
                  </a:lnTo>
                  <a:lnTo>
                    <a:pt x="100" y="48"/>
                  </a:lnTo>
                  <a:lnTo>
                    <a:pt x="97" y="42"/>
                  </a:lnTo>
                  <a:lnTo>
                    <a:pt x="96" y="39"/>
                  </a:lnTo>
                  <a:lnTo>
                    <a:pt x="94" y="35"/>
                  </a:lnTo>
                  <a:lnTo>
                    <a:pt x="91" y="31"/>
                  </a:lnTo>
                  <a:lnTo>
                    <a:pt x="88" y="27"/>
                  </a:lnTo>
                  <a:lnTo>
                    <a:pt x="85" y="23"/>
                  </a:lnTo>
                  <a:lnTo>
                    <a:pt x="80" y="19"/>
                  </a:lnTo>
                  <a:lnTo>
                    <a:pt x="75" y="14"/>
                  </a:lnTo>
                  <a:lnTo>
                    <a:pt x="70" y="9"/>
                  </a:lnTo>
                  <a:lnTo>
                    <a:pt x="65" y="5"/>
                  </a:lnTo>
                  <a:lnTo>
                    <a:pt x="59"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9" name="Freeform 44"/>
            <p:cNvSpPr>
              <a:spLocks/>
            </p:cNvSpPr>
            <p:nvPr/>
          </p:nvSpPr>
          <p:spPr bwMode="gray">
            <a:xfrm>
              <a:off x="4648" y="2116"/>
              <a:ext cx="67" cy="75"/>
            </a:xfrm>
            <a:custGeom>
              <a:avLst/>
              <a:gdLst>
                <a:gd name="T0" fmla="*/ 57 w 67"/>
                <a:gd name="T1" fmla="*/ 0 h 75"/>
                <a:gd name="T2" fmla="*/ 63 w 67"/>
                <a:gd name="T3" fmla="*/ 13 h 75"/>
                <a:gd name="T4" fmla="*/ 66 w 67"/>
                <a:gd name="T5" fmla="*/ 26 h 75"/>
                <a:gd name="T6" fmla="*/ 63 w 67"/>
                <a:gd name="T7" fmla="*/ 38 h 75"/>
                <a:gd name="T8" fmla="*/ 59 w 67"/>
                <a:gd name="T9" fmla="*/ 49 h 75"/>
                <a:gd name="T10" fmla="*/ 52 w 67"/>
                <a:gd name="T11" fmla="*/ 58 h 75"/>
                <a:gd name="T12" fmla="*/ 44 w 67"/>
                <a:gd name="T13" fmla="*/ 66 h 75"/>
                <a:gd name="T14" fmla="*/ 34 w 67"/>
                <a:gd name="T15" fmla="*/ 71 h 75"/>
                <a:gd name="T16" fmla="*/ 23 w 67"/>
                <a:gd name="T17" fmla="*/ 74 h 75"/>
                <a:gd name="T18" fmla="*/ 11 w 67"/>
                <a:gd name="T19" fmla="*/ 74 h 75"/>
                <a:gd name="T20" fmla="*/ 0 w 67"/>
                <a:gd name="T21" fmla="*/ 71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75">
                  <a:moveTo>
                    <a:pt x="57" y="0"/>
                  </a:moveTo>
                  <a:lnTo>
                    <a:pt x="63" y="13"/>
                  </a:lnTo>
                  <a:lnTo>
                    <a:pt x="66" y="26"/>
                  </a:lnTo>
                  <a:lnTo>
                    <a:pt x="63" y="38"/>
                  </a:lnTo>
                  <a:lnTo>
                    <a:pt x="59" y="49"/>
                  </a:lnTo>
                  <a:lnTo>
                    <a:pt x="52" y="58"/>
                  </a:lnTo>
                  <a:lnTo>
                    <a:pt x="44" y="66"/>
                  </a:lnTo>
                  <a:lnTo>
                    <a:pt x="34" y="71"/>
                  </a:lnTo>
                  <a:lnTo>
                    <a:pt x="23" y="74"/>
                  </a:lnTo>
                  <a:lnTo>
                    <a:pt x="11" y="74"/>
                  </a:lnTo>
                  <a:lnTo>
                    <a:pt x="0" y="7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0" name="Freeform 45"/>
            <p:cNvSpPr>
              <a:spLocks/>
            </p:cNvSpPr>
            <p:nvPr/>
          </p:nvSpPr>
          <p:spPr bwMode="gray">
            <a:xfrm>
              <a:off x="4658" y="2128"/>
              <a:ext cx="67" cy="74"/>
            </a:xfrm>
            <a:custGeom>
              <a:avLst/>
              <a:gdLst>
                <a:gd name="T0" fmla="*/ 58 w 67"/>
                <a:gd name="T1" fmla="*/ 0 h 74"/>
                <a:gd name="T2" fmla="*/ 64 w 67"/>
                <a:gd name="T3" fmla="*/ 13 h 74"/>
                <a:gd name="T4" fmla="*/ 66 w 67"/>
                <a:gd name="T5" fmla="*/ 25 h 74"/>
                <a:gd name="T6" fmla="*/ 64 w 67"/>
                <a:gd name="T7" fmla="*/ 37 h 74"/>
                <a:gd name="T8" fmla="*/ 59 w 67"/>
                <a:gd name="T9" fmla="*/ 48 h 74"/>
                <a:gd name="T10" fmla="*/ 53 w 67"/>
                <a:gd name="T11" fmla="*/ 57 h 74"/>
                <a:gd name="T12" fmla="*/ 44 w 67"/>
                <a:gd name="T13" fmla="*/ 65 h 74"/>
                <a:gd name="T14" fmla="*/ 33 w 67"/>
                <a:gd name="T15" fmla="*/ 70 h 74"/>
                <a:gd name="T16" fmla="*/ 23 w 67"/>
                <a:gd name="T17" fmla="*/ 73 h 74"/>
                <a:gd name="T18" fmla="*/ 11 w 67"/>
                <a:gd name="T19" fmla="*/ 73 h 74"/>
                <a:gd name="T20" fmla="*/ 0 w 67"/>
                <a:gd name="T21" fmla="*/ 70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74">
                  <a:moveTo>
                    <a:pt x="58" y="0"/>
                  </a:moveTo>
                  <a:lnTo>
                    <a:pt x="64" y="13"/>
                  </a:lnTo>
                  <a:lnTo>
                    <a:pt x="66" y="25"/>
                  </a:lnTo>
                  <a:lnTo>
                    <a:pt x="64" y="37"/>
                  </a:lnTo>
                  <a:lnTo>
                    <a:pt x="59" y="48"/>
                  </a:lnTo>
                  <a:lnTo>
                    <a:pt x="53" y="57"/>
                  </a:lnTo>
                  <a:lnTo>
                    <a:pt x="44" y="65"/>
                  </a:lnTo>
                  <a:lnTo>
                    <a:pt x="33" y="70"/>
                  </a:lnTo>
                  <a:lnTo>
                    <a:pt x="23" y="73"/>
                  </a:lnTo>
                  <a:lnTo>
                    <a:pt x="11" y="73"/>
                  </a:lnTo>
                  <a:lnTo>
                    <a:pt x="0" y="7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1" name="Freeform 46"/>
            <p:cNvSpPr>
              <a:spLocks/>
            </p:cNvSpPr>
            <p:nvPr/>
          </p:nvSpPr>
          <p:spPr bwMode="gray">
            <a:xfrm>
              <a:off x="4669" y="2137"/>
              <a:ext cx="66" cy="75"/>
            </a:xfrm>
            <a:custGeom>
              <a:avLst/>
              <a:gdLst>
                <a:gd name="T0" fmla="*/ 57 w 66"/>
                <a:gd name="T1" fmla="*/ 0 h 75"/>
                <a:gd name="T2" fmla="*/ 63 w 66"/>
                <a:gd name="T3" fmla="*/ 13 h 75"/>
                <a:gd name="T4" fmla="*/ 65 w 66"/>
                <a:gd name="T5" fmla="*/ 26 h 75"/>
                <a:gd name="T6" fmla="*/ 63 w 66"/>
                <a:gd name="T7" fmla="*/ 38 h 75"/>
                <a:gd name="T8" fmla="*/ 59 w 66"/>
                <a:gd name="T9" fmla="*/ 48 h 75"/>
                <a:gd name="T10" fmla="*/ 52 w 66"/>
                <a:gd name="T11" fmla="*/ 58 h 75"/>
                <a:gd name="T12" fmla="*/ 43 w 66"/>
                <a:gd name="T13" fmla="*/ 65 h 75"/>
                <a:gd name="T14" fmla="*/ 34 w 66"/>
                <a:gd name="T15" fmla="*/ 71 h 75"/>
                <a:gd name="T16" fmla="*/ 23 w 66"/>
                <a:gd name="T17" fmla="*/ 74 h 75"/>
                <a:gd name="T18" fmla="*/ 11 w 66"/>
                <a:gd name="T19" fmla="*/ 74 h 75"/>
                <a:gd name="T20" fmla="*/ 0 w 66"/>
                <a:gd name="T21" fmla="*/ 71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 h="75">
                  <a:moveTo>
                    <a:pt x="57" y="0"/>
                  </a:moveTo>
                  <a:lnTo>
                    <a:pt x="63" y="13"/>
                  </a:lnTo>
                  <a:lnTo>
                    <a:pt x="65" y="26"/>
                  </a:lnTo>
                  <a:lnTo>
                    <a:pt x="63" y="38"/>
                  </a:lnTo>
                  <a:lnTo>
                    <a:pt x="59" y="48"/>
                  </a:lnTo>
                  <a:lnTo>
                    <a:pt x="52" y="58"/>
                  </a:lnTo>
                  <a:lnTo>
                    <a:pt x="43" y="65"/>
                  </a:lnTo>
                  <a:lnTo>
                    <a:pt x="34" y="71"/>
                  </a:lnTo>
                  <a:lnTo>
                    <a:pt x="23" y="74"/>
                  </a:lnTo>
                  <a:lnTo>
                    <a:pt x="11" y="74"/>
                  </a:lnTo>
                  <a:lnTo>
                    <a:pt x="0" y="7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2" name="Freeform 47"/>
            <p:cNvSpPr>
              <a:spLocks/>
            </p:cNvSpPr>
            <p:nvPr/>
          </p:nvSpPr>
          <p:spPr bwMode="gray">
            <a:xfrm>
              <a:off x="4299" y="1858"/>
              <a:ext cx="392" cy="326"/>
            </a:xfrm>
            <a:custGeom>
              <a:avLst/>
              <a:gdLst>
                <a:gd name="T0" fmla="*/ 390 w 392"/>
                <a:gd name="T1" fmla="*/ 311 h 326"/>
                <a:gd name="T2" fmla="*/ 386 w 392"/>
                <a:gd name="T3" fmla="*/ 314 h 326"/>
                <a:gd name="T4" fmla="*/ 382 w 392"/>
                <a:gd name="T5" fmla="*/ 318 h 326"/>
                <a:gd name="T6" fmla="*/ 377 w 392"/>
                <a:gd name="T7" fmla="*/ 320 h 326"/>
                <a:gd name="T8" fmla="*/ 372 w 392"/>
                <a:gd name="T9" fmla="*/ 322 h 326"/>
                <a:gd name="T10" fmla="*/ 367 w 392"/>
                <a:gd name="T11" fmla="*/ 324 h 326"/>
                <a:gd name="T12" fmla="*/ 362 w 392"/>
                <a:gd name="T13" fmla="*/ 325 h 326"/>
                <a:gd name="T14" fmla="*/ 356 w 392"/>
                <a:gd name="T15" fmla="*/ 325 h 326"/>
                <a:gd name="T16" fmla="*/ 350 w 392"/>
                <a:gd name="T17" fmla="*/ 324 h 326"/>
                <a:gd name="T18" fmla="*/ 345 w 392"/>
                <a:gd name="T19" fmla="*/ 323 h 326"/>
                <a:gd name="T20" fmla="*/ 340 w 392"/>
                <a:gd name="T21" fmla="*/ 321 h 326"/>
                <a:gd name="T22" fmla="*/ 327 w 392"/>
                <a:gd name="T23" fmla="*/ 304 h 326"/>
                <a:gd name="T24" fmla="*/ 314 w 392"/>
                <a:gd name="T25" fmla="*/ 284 h 326"/>
                <a:gd name="T26" fmla="*/ 300 w 392"/>
                <a:gd name="T27" fmla="*/ 264 h 326"/>
                <a:gd name="T28" fmla="*/ 287 w 392"/>
                <a:gd name="T29" fmla="*/ 243 h 326"/>
                <a:gd name="T30" fmla="*/ 273 w 392"/>
                <a:gd name="T31" fmla="*/ 222 h 326"/>
                <a:gd name="T32" fmla="*/ 260 w 392"/>
                <a:gd name="T33" fmla="*/ 203 h 326"/>
                <a:gd name="T34" fmla="*/ 248 w 392"/>
                <a:gd name="T35" fmla="*/ 186 h 326"/>
                <a:gd name="T36" fmla="*/ 238 w 392"/>
                <a:gd name="T37" fmla="*/ 171 h 326"/>
                <a:gd name="T38" fmla="*/ 228 w 392"/>
                <a:gd name="T39" fmla="*/ 161 h 326"/>
                <a:gd name="T40" fmla="*/ 220 w 392"/>
                <a:gd name="T41" fmla="*/ 156 h 326"/>
                <a:gd name="T42" fmla="*/ 202 w 392"/>
                <a:gd name="T43" fmla="*/ 151 h 326"/>
                <a:gd name="T44" fmla="*/ 183 w 392"/>
                <a:gd name="T45" fmla="*/ 150 h 326"/>
                <a:gd name="T46" fmla="*/ 162 w 392"/>
                <a:gd name="T47" fmla="*/ 151 h 326"/>
                <a:gd name="T48" fmla="*/ 139 w 392"/>
                <a:gd name="T49" fmla="*/ 153 h 326"/>
                <a:gd name="T50" fmla="*/ 115 w 392"/>
                <a:gd name="T51" fmla="*/ 154 h 326"/>
                <a:gd name="T52" fmla="*/ 91 w 392"/>
                <a:gd name="T53" fmla="*/ 154 h 326"/>
                <a:gd name="T54" fmla="*/ 68 w 392"/>
                <a:gd name="T55" fmla="*/ 151 h 326"/>
                <a:gd name="T56" fmla="*/ 44 w 392"/>
                <a:gd name="T57" fmla="*/ 144 h 326"/>
                <a:gd name="T58" fmla="*/ 22 w 392"/>
                <a:gd name="T59" fmla="*/ 131 h 326"/>
                <a:gd name="T60" fmla="*/ 1 w 392"/>
                <a:gd name="T61" fmla="*/ 111 h 326"/>
                <a:gd name="T62" fmla="*/ 0 w 392"/>
                <a:gd name="T63" fmla="*/ 107 h 326"/>
                <a:gd name="T64" fmla="*/ 1 w 392"/>
                <a:gd name="T65" fmla="*/ 99 h 326"/>
                <a:gd name="T66" fmla="*/ 3 w 392"/>
                <a:gd name="T67" fmla="*/ 89 h 326"/>
                <a:gd name="T68" fmla="*/ 7 w 392"/>
                <a:gd name="T69" fmla="*/ 78 h 326"/>
                <a:gd name="T70" fmla="*/ 11 w 392"/>
                <a:gd name="T71" fmla="*/ 66 h 326"/>
                <a:gd name="T72" fmla="*/ 17 w 392"/>
                <a:gd name="T73" fmla="*/ 55 h 326"/>
                <a:gd name="T74" fmla="*/ 21 w 392"/>
                <a:gd name="T75" fmla="*/ 45 h 326"/>
                <a:gd name="T76" fmla="*/ 25 w 392"/>
                <a:gd name="T77" fmla="*/ 36 h 326"/>
                <a:gd name="T78" fmla="*/ 27 w 392"/>
                <a:gd name="T79" fmla="*/ 31 h 326"/>
                <a:gd name="T80" fmla="*/ 28 w 392"/>
                <a:gd name="T81" fmla="*/ 29 h 326"/>
                <a:gd name="T82" fmla="*/ 98 w 392"/>
                <a:gd name="T83" fmla="*/ 0 h 326"/>
                <a:gd name="T84" fmla="*/ 100 w 392"/>
                <a:gd name="T85" fmla="*/ 3 h 326"/>
                <a:gd name="T86" fmla="*/ 110 w 392"/>
                <a:gd name="T87" fmla="*/ 12 h 326"/>
                <a:gd name="T88" fmla="*/ 123 w 392"/>
                <a:gd name="T89" fmla="*/ 26 h 326"/>
                <a:gd name="T90" fmla="*/ 140 w 392"/>
                <a:gd name="T91" fmla="*/ 44 h 326"/>
                <a:gd name="T92" fmla="*/ 159 w 392"/>
                <a:gd name="T93" fmla="*/ 63 h 326"/>
                <a:gd name="T94" fmla="*/ 178 w 392"/>
                <a:gd name="T95" fmla="*/ 84 h 326"/>
                <a:gd name="T96" fmla="*/ 197 w 392"/>
                <a:gd name="T97" fmla="*/ 104 h 326"/>
                <a:gd name="T98" fmla="*/ 214 w 392"/>
                <a:gd name="T99" fmla="*/ 122 h 326"/>
                <a:gd name="T100" fmla="*/ 227 w 392"/>
                <a:gd name="T101" fmla="*/ 137 h 326"/>
                <a:gd name="T102" fmla="*/ 238 w 392"/>
                <a:gd name="T103" fmla="*/ 146 h 326"/>
                <a:gd name="T104" fmla="*/ 249 w 392"/>
                <a:gd name="T105" fmla="*/ 161 h 326"/>
                <a:gd name="T106" fmla="*/ 263 w 392"/>
                <a:gd name="T107" fmla="*/ 179 h 326"/>
                <a:gd name="T108" fmla="*/ 278 w 392"/>
                <a:gd name="T109" fmla="*/ 200 h 326"/>
                <a:gd name="T110" fmla="*/ 295 w 392"/>
                <a:gd name="T111" fmla="*/ 222 h 326"/>
                <a:gd name="T112" fmla="*/ 312 w 392"/>
                <a:gd name="T113" fmla="*/ 244 h 326"/>
                <a:gd name="T114" fmla="*/ 329 w 392"/>
                <a:gd name="T115" fmla="*/ 264 h 326"/>
                <a:gd name="T116" fmla="*/ 346 w 392"/>
                <a:gd name="T117" fmla="*/ 283 h 326"/>
                <a:gd name="T118" fmla="*/ 362 w 392"/>
                <a:gd name="T119" fmla="*/ 298 h 326"/>
                <a:gd name="T120" fmla="*/ 377 w 392"/>
                <a:gd name="T121" fmla="*/ 307 h 326"/>
                <a:gd name="T122" fmla="*/ 391 w 392"/>
                <a:gd name="T123" fmla="*/ 311 h 326"/>
                <a:gd name="T124" fmla="*/ 390 w 392"/>
                <a:gd name="T125" fmla="*/ 311 h 3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92" h="326">
                  <a:moveTo>
                    <a:pt x="390" y="311"/>
                  </a:moveTo>
                  <a:lnTo>
                    <a:pt x="386" y="314"/>
                  </a:lnTo>
                  <a:lnTo>
                    <a:pt x="382" y="318"/>
                  </a:lnTo>
                  <a:lnTo>
                    <a:pt x="377" y="320"/>
                  </a:lnTo>
                  <a:lnTo>
                    <a:pt x="372" y="322"/>
                  </a:lnTo>
                  <a:lnTo>
                    <a:pt x="367" y="324"/>
                  </a:lnTo>
                  <a:lnTo>
                    <a:pt x="362" y="325"/>
                  </a:lnTo>
                  <a:lnTo>
                    <a:pt x="356" y="325"/>
                  </a:lnTo>
                  <a:lnTo>
                    <a:pt x="350" y="324"/>
                  </a:lnTo>
                  <a:lnTo>
                    <a:pt x="345" y="323"/>
                  </a:lnTo>
                  <a:lnTo>
                    <a:pt x="340" y="321"/>
                  </a:lnTo>
                  <a:lnTo>
                    <a:pt x="327" y="304"/>
                  </a:lnTo>
                  <a:lnTo>
                    <a:pt x="314" y="284"/>
                  </a:lnTo>
                  <a:lnTo>
                    <a:pt x="300" y="264"/>
                  </a:lnTo>
                  <a:lnTo>
                    <a:pt x="287" y="243"/>
                  </a:lnTo>
                  <a:lnTo>
                    <a:pt x="273" y="222"/>
                  </a:lnTo>
                  <a:lnTo>
                    <a:pt x="260" y="203"/>
                  </a:lnTo>
                  <a:lnTo>
                    <a:pt x="248" y="186"/>
                  </a:lnTo>
                  <a:lnTo>
                    <a:pt x="238" y="171"/>
                  </a:lnTo>
                  <a:lnTo>
                    <a:pt x="228" y="161"/>
                  </a:lnTo>
                  <a:lnTo>
                    <a:pt x="220" y="156"/>
                  </a:lnTo>
                  <a:lnTo>
                    <a:pt x="202" y="151"/>
                  </a:lnTo>
                  <a:lnTo>
                    <a:pt x="183" y="150"/>
                  </a:lnTo>
                  <a:lnTo>
                    <a:pt x="162" y="151"/>
                  </a:lnTo>
                  <a:lnTo>
                    <a:pt x="139" y="153"/>
                  </a:lnTo>
                  <a:lnTo>
                    <a:pt x="115" y="154"/>
                  </a:lnTo>
                  <a:lnTo>
                    <a:pt x="91" y="154"/>
                  </a:lnTo>
                  <a:lnTo>
                    <a:pt x="68" y="151"/>
                  </a:lnTo>
                  <a:lnTo>
                    <a:pt x="44" y="144"/>
                  </a:lnTo>
                  <a:lnTo>
                    <a:pt x="22" y="131"/>
                  </a:lnTo>
                  <a:lnTo>
                    <a:pt x="1" y="111"/>
                  </a:lnTo>
                  <a:lnTo>
                    <a:pt x="0" y="107"/>
                  </a:lnTo>
                  <a:lnTo>
                    <a:pt x="1" y="99"/>
                  </a:lnTo>
                  <a:lnTo>
                    <a:pt x="3" y="89"/>
                  </a:lnTo>
                  <a:lnTo>
                    <a:pt x="7" y="78"/>
                  </a:lnTo>
                  <a:lnTo>
                    <a:pt x="11" y="66"/>
                  </a:lnTo>
                  <a:lnTo>
                    <a:pt x="17" y="55"/>
                  </a:lnTo>
                  <a:lnTo>
                    <a:pt x="21" y="45"/>
                  </a:lnTo>
                  <a:lnTo>
                    <a:pt x="25" y="36"/>
                  </a:lnTo>
                  <a:lnTo>
                    <a:pt x="27" y="31"/>
                  </a:lnTo>
                  <a:lnTo>
                    <a:pt x="28" y="29"/>
                  </a:lnTo>
                  <a:lnTo>
                    <a:pt x="98" y="0"/>
                  </a:lnTo>
                  <a:lnTo>
                    <a:pt x="100" y="3"/>
                  </a:lnTo>
                  <a:lnTo>
                    <a:pt x="110" y="12"/>
                  </a:lnTo>
                  <a:lnTo>
                    <a:pt x="123" y="26"/>
                  </a:lnTo>
                  <a:lnTo>
                    <a:pt x="140" y="44"/>
                  </a:lnTo>
                  <a:lnTo>
                    <a:pt x="159" y="63"/>
                  </a:lnTo>
                  <a:lnTo>
                    <a:pt x="178" y="84"/>
                  </a:lnTo>
                  <a:lnTo>
                    <a:pt x="197" y="104"/>
                  </a:lnTo>
                  <a:lnTo>
                    <a:pt x="214" y="122"/>
                  </a:lnTo>
                  <a:lnTo>
                    <a:pt x="227" y="137"/>
                  </a:lnTo>
                  <a:lnTo>
                    <a:pt x="238" y="146"/>
                  </a:lnTo>
                  <a:lnTo>
                    <a:pt x="249" y="161"/>
                  </a:lnTo>
                  <a:lnTo>
                    <a:pt x="263" y="179"/>
                  </a:lnTo>
                  <a:lnTo>
                    <a:pt x="278" y="200"/>
                  </a:lnTo>
                  <a:lnTo>
                    <a:pt x="295" y="222"/>
                  </a:lnTo>
                  <a:lnTo>
                    <a:pt x="312" y="244"/>
                  </a:lnTo>
                  <a:lnTo>
                    <a:pt x="329" y="264"/>
                  </a:lnTo>
                  <a:lnTo>
                    <a:pt x="346" y="283"/>
                  </a:lnTo>
                  <a:lnTo>
                    <a:pt x="362" y="298"/>
                  </a:lnTo>
                  <a:lnTo>
                    <a:pt x="377" y="307"/>
                  </a:lnTo>
                  <a:lnTo>
                    <a:pt x="391" y="311"/>
                  </a:lnTo>
                  <a:lnTo>
                    <a:pt x="390" y="31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3" name="Freeform 48"/>
            <p:cNvSpPr>
              <a:spLocks/>
            </p:cNvSpPr>
            <p:nvPr/>
          </p:nvSpPr>
          <p:spPr bwMode="gray">
            <a:xfrm>
              <a:off x="4299" y="1858"/>
              <a:ext cx="392" cy="326"/>
            </a:xfrm>
            <a:custGeom>
              <a:avLst/>
              <a:gdLst>
                <a:gd name="T0" fmla="*/ 390 w 392"/>
                <a:gd name="T1" fmla="*/ 311 h 326"/>
                <a:gd name="T2" fmla="*/ 386 w 392"/>
                <a:gd name="T3" fmla="*/ 314 h 326"/>
                <a:gd name="T4" fmla="*/ 382 w 392"/>
                <a:gd name="T5" fmla="*/ 318 h 326"/>
                <a:gd name="T6" fmla="*/ 377 w 392"/>
                <a:gd name="T7" fmla="*/ 320 h 326"/>
                <a:gd name="T8" fmla="*/ 372 w 392"/>
                <a:gd name="T9" fmla="*/ 322 h 326"/>
                <a:gd name="T10" fmla="*/ 367 w 392"/>
                <a:gd name="T11" fmla="*/ 324 h 326"/>
                <a:gd name="T12" fmla="*/ 362 w 392"/>
                <a:gd name="T13" fmla="*/ 325 h 326"/>
                <a:gd name="T14" fmla="*/ 356 w 392"/>
                <a:gd name="T15" fmla="*/ 325 h 326"/>
                <a:gd name="T16" fmla="*/ 350 w 392"/>
                <a:gd name="T17" fmla="*/ 324 h 326"/>
                <a:gd name="T18" fmla="*/ 345 w 392"/>
                <a:gd name="T19" fmla="*/ 323 h 326"/>
                <a:gd name="T20" fmla="*/ 340 w 392"/>
                <a:gd name="T21" fmla="*/ 321 h 326"/>
                <a:gd name="T22" fmla="*/ 327 w 392"/>
                <a:gd name="T23" fmla="*/ 304 h 326"/>
                <a:gd name="T24" fmla="*/ 314 w 392"/>
                <a:gd name="T25" fmla="*/ 284 h 326"/>
                <a:gd name="T26" fmla="*/ 300 w 392"/>
                <a:gd name="T27" fmla="*/ 264 h 326"/>
                <a:gd name="T28" fmla="*/ 287 w 392"/>
                <a:gd name="T29" fmla="*/ 243 h 326"/>
                <a:gd name="T30" fmla="*/ 273 w 392"/>
                <a:gd name="T31" fmla="*/ 222 h 326"/>
                <a:gd name="T32" fmla="*/ 260 w 392"/>
                <a:gd name="T33" fmla="*/ 203 h 326"/>
                <a:gd name="T34" fmla="*/ 248 w 392"/>
                <a:gd name="T35" fmla="*/ 186 h 326"/>
                <a:gd name="T36" fmla="*/ 238 w 392"/>
                <a:gd name="T37" fmla="*/ 171 h 326"/>
                <a:gd name="T38" fmla="*/ 228 w 392"/>
                <a:gd name="T39" fmla="*/ 161 h 326"/>
                <a:gd name="T40" fmla="*/ 220 w 392"/>
                <a:gd name="T41" fmla="*/ 156 h 326"/>
                <a:gd name="T42" fmla="*/ 202 w 392"/>
                <a:gd name="T43" fmla="*/ 151 h 326"/>
                <a:gd name="T44" fmla="*/ 183 w 392"/>
                <a:gd name="T45" fmla="*/ 150 h 326"/>
                <a:gd name="T46" fmla="*/ 162 w 392"/>
                <a:gd name="T47" fmla="*/ 151 h 326"/>
                <a:gd name="T48" fmla="*/ 139 w 392"/>
                <a:gd name="T49" fmla="*/ 153 h 326"/>
                <a:gd name="T50" fmla="*/ 115 w 392"/>
                <a:gd name="T51" fmla="*/ 154 h 326"/>
                <a:gd name="T52" fmla="*/ 91 w 392"/>
                <a:gd name="T53" fmla="*/ 154 h 326"/>
                <a:gd name="T54" fmla="*/ 68 w 392"/>
                <a:gd name="T55" fmla="*/ 151 h 326"/>
                <a:gd name="T56" fmla="*/ 44 w 392"/>
                <a:gd name="T57" fmla="*/ 144 h 326"/>
                <a:gd name="T58" fmla="*/ 22 w 392"/>
                <a:gd name="T59" fmla="*/ 131 h 326"/>
                <a:gd name="T60" fmla="*/ 1 w 392"/>
                <a:gd name="T61" fmla="*/ 111 h 326"/>
                <a:gd name="T62" fmla="*/ 0 w 392"/>
                <a:gd name="T63" fmla="*/ 107 h 326"/>
                <a:gd name="T64" fmla="*/ 1 w 392"/>
                <a:gd name="T65" fmla="*/ 99 h 326"/>
                <a:gd name="T66" fmla="*/ 3 w 392"/>
                <a:gd name="T67" fmla="*/ 89 h 326"/>
                <a:gd name="T68" fmla="*/ 7 w 392"/>
                <a:gd name="T69" fmla="*/ 78 h 326"/>
                <a:gd name="T70" fmla="*/ 11 w 392"/>
                <a:gd name="T71" fmla="*/ 66 h 326"/>
                <a:gd name="T72" fmla="*/ 17 w 392"/>
                <a:gd name="T73" fmla="*/ 55 h 326"/>
                <a:gd name="T74" fmla="*/ 21 w 392"/>
                <a:gd name="T75" fmla="*/ 45 h 326"/>
                <a:gd name="T76" fmla="*/ 25 w 392"/>
                <a:gd name="T77" fmla="*/ 36 h 326"/>
                <a:gd name="T78" fmla="*/ 27 w 392"/>
                <a:gd name="T79" fmla="*/ 31 h 326"/>
                <a:gd name="T80" fmla="*/ 28 w 392"/>
                <a:gd name="T81" fmla="*/ 29 h 326"/>
                <a:gd name="T82" fmla="*/ 98 w 392"/>
                <a:gd name="T83" fmla="*/ 0 h 326"/>
                <a:gd name="T84" fmla="*/ 100 w 392"/>
                <a:gd name="T85" fmla="*/ 3 h 326"/>
                <a:gd name="T86" fmla="*/ 110 w 392"/>
                <a:gd name="T87" fmla="*/ 12 h 326"/>
                <a:gd name="T88" fmla="*/ 123 w 392"/>
                <a:gd name="T89" fmla="*/ 26 h 326"/>
                <a:gd name="T90" fmla="*/ 140 w 392"/>
                <a:gd name="T91" fmla="*/ 44 h 326"/>
                <a:gd name="T92" fmla="*/ 159 w 392"/>
                <a:gd name="T93" fmla="*/ 63 h 326"/>
                <a:gd name="T94" fmla="*/ 178 w 392"/>
                <a:gd name="T95" fmla="*/ 84 h 326"/>
                <a:gd name="T96" fmla="*/ 197 w 392"/>
                <a:gd name="T97" fmla="*/ 104 h 326"/>
                <a:gd name="T98" fmla="*/ 214 w 392"/>
                <a:gd name="T99" fmla="*/ 122 h 326"/>
                <a:gd name="T100" fmla="*/ 227 w 392"/>
                <a:gd name="T101" fmla="*/ 137 h 326"/>
                <a:gd name="T102" fmla="*/ 238 w 392"/>
                <a:gd name="T103" fmla="*/ 146 h 326"/>
                <a:gd name="T104" fmla="*/ 249 w 392"/>
                <a:gd name="T105" fmla="*/ 161 h 326"/>
                <a:gd name="T106" fmla="*/ 263 w 392"/>
                <a:gd name="T107" fmla="*/ 179 h 326"/>
                <a:gd name="T108" fmla="*/ 278 w 392"/>
                <a:gd name="T109" fmla="*/ 200 h 326"/>
                <a:gd name="T110" fmla="*/ 295 w 392"/>
                <a:gd name="T111" fmla="*/ 222 h 326"/>
                <a:gd name="T112" fmla="*/ 312 w 392"/>
                <a:gd name="T113" fmla="*/ 244 h 326"/>
                <a:gd name="T114" fmla="*/ 329 w 392"/>
                <a:gd name="T115" fmla="*/ 264 h 326"/>
                <a:gd name="T116" fmla="*/ 346 w 392"/>
                <a:gd name="T117" fmla="*/ 283 h 326"/>
                <a:gd name="T118" fmla="*/ 362 w 392"/>
                <a:gd name="T119" fmla="*/ 298 h 326"/>
                <a:gd name="T120" fmla="*/ 377 w 392"/>
                <a:gd name="T121" fmla="*/ 307 h 326"/>
                <a:gd name="T122" fmla="*/ 391 w 392"/>
                <a:gd name="T123" fmla="*/ 311 h 3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92" h="326">
                  <a:moveTo>
                    <a:pt x="390" y="311"/>
                  </a:moveTo>
                  <a:lnTo>
                    <a:pt x="386" y="314"/>
                  </a:lnTo>
                  <a:lnTo>
                    <a:pt x="382" y="318"/>
                  </a:lnTo>
                  <a:lnTo>
                    <a:pt x="377" y="320"/>
                  </a:lnTo>
                  <a:lnTo>
                    <a:pt x="372" y="322"/>
                  </a:lnTo>
                  <a:lnTo>
                    <a:pt x="367" y="324"/>
                  </a:lnTo>
                  <a:lnTo>
                    <a:pt x="362" y="325"/>
                  </a:lnTo>
                  <a:lnTo>
                    <a:pt x="356" y="325"/>
                  </a:lnTo>
                  <a:lnTo>
                    <a:pt x="350" y="324"/>
                  </a:lnTo>
                  <a:lnTo>
                    <a:pt x="345" y="323"/>
                  </a:lnTo>
                  <a:lnTo>
                    <a:pt x="340" y="321"/>
                  </a:lnTo>
                  <a:lnTo>
                    <a:pt x="327" y="304"/>
                  </a:lnTo>
                  <a:lnTo>
                    <a:pt x="314" y="284"/>
                  </a:lnTo>
                  <a:lnTo>
                    <a:pt x="300" y="264"/>
                  </a:lnTo>
                  <a:lnTo>
                    <a:pt x="287" y="243"/>
                  </a:lnTo>
                  <a:lnTo>
                    <a:pt x="273" y="222"/>
                  </a:lnTo>
                  <a:lnTo>
                    <a:pt x="260" y="203"/>
                  </a:lnTo>
                  <a:lnTo>
                    <a:pt x="248" y="186"/>
                  </a:lnTo>
                  <a:lnTo>
                    <a:pt x="238" y="171"/>
                  </a:lnTo>
                  <a:lnTo>
                    <a:pt x="228" y="161"/>
                  </a:lnTo>
                  <a:lnTo>
                    <a:pt x="220" y="156"/>
                  </a:lnTo>
                  <a:lnTo>
                    <a:pt x="202" y="151"/>
                  </a:lnTo>
                  <a:lnTo>
                    <a:pt x="183" y="150"/>
                  </a:lnTo>
                  <a:lnTo>
                    <a:pt x="162" y="151"/>
                  </a:lnTo>
                  <a:lnTo>
                    <a:pt x="139" y="153"/>
                  </a:lnTo>
                  <a:lnTo>
                    <a:pt x="115" y="154"/>
                  </a:lnTo>
                  <a:lnTo>
                    <a:pt x="91" y="154"/>
                  </a:lnTo>
                  <a:lnTo>
                    <a:pt x="68" y="151"/>
                  </a:lnTo>
                  <a:lnTo>
                    <a:pt x="44" y="144"/>
                  </a:lnTo>
                  <a:lnTo>
                    <a:pt x="22" y="131"/>
                  </a:lnTo>
                  <a:lnTo>
                    <a:pt x="1" y="111"/>
                  </a:lnTo>
                  <a:lnTo>
                    <a:pt x="0" y="107"/>
                  </a:lnTo>
                  <a:lnTo>
                    <a:pt x="1" y="99"/>
                  </a:lnTo>
                  <a:lnTo>
                    <a:pt x="3" y="89"/>
                  </a:lnTo>
                  <a:lnTo>
                    <a:pt x="7" y="78"/>
                  </a:lnTo>
                  <a:lnTo>
                    <a:pt x="11" y="66"/>
                  </a:lnTo>
                  <a:lnTo>
                    <a:pt x="17" y="55"/>
                  </a:lnTo>
                  <a:lnTo>
                    <a:pt x="21" y="45"/>
                  </a:lnTo>
                  <a:lnTo>
                    <a:pt x="25" y="36"/>
                  </a:lnTo>
                  <a:lnTo>
                    <a:pt x="27" y="31"/>
                  </a:lnTo>
                  <a:lnTo>
                    <a:pt x="28" y="29"/>
                  </a:lnTo>
                  <a:lnTo>
                    <a:pt x="98" y="0"/>
                  </a:lnTo>
                  <a:lnTo>
                    <a:pt x="100" y="3"/>
                  </a:lnTo>
                  <a:lnTo>
                    <a:pt x="110" y="12"/>
                  </a:lnTo>
                  <a:lnTo>
                    <a:pt x="123" y="26"/>
                  </a:lnTo>
                  <a:lnTo>
                    <a:pt x="140" y="44"/>
                  </a:lnTo>
                  <a:lnTo>
                    <a:pt x="159" y="63"/>
                  </a:lnTo>
                  <a:lnTo>
                    <a:pt x="178" y="84"/>
                  </a:lnTo>
                  <a:lnTo>
                    <a:pt x="197" y="104"/>
                  </a:lnTo>
                  <a:lnTo>
                    <a:pt x="214" y="122"/>
                  </a:lnTo>
                  <a:lnTo>
                    <a:pt x="227" y="137"/>
                  </a:lnTo>
                  <a:lnTo>
                    <a:pt x="238" y="146"/>
                  </a:lnTo>
                  <a:lnTo>
                    <a:pt x="249" y="161"/>
                  </a:lnTo>
                  <a:lnTo>
                    <a:pt x="263" y="179"/>
                  </a:lnTo>
                  <a:lnTo>
                    <a:pt x="278" y="200"/>
                  </a:lnTo>
                  <a:lnTo>
                    <a:pt x="295" y="222"/>
                  </a:lnTo>
                  <a:lnTo>
                    <a:pt x="312" y="244"/>
                  </a:lnTo>
                  <a:lnTo>
                    <a:pt x="329" y="264"/>
                  </a:lnTo>
                  <a:lnTo>
                    <a:pt x="346" y="283"/>
                  </a:lnTo>
                  <a:lnTo>
                    <a:pt x="362" y="298"/>
                  </a:lnTo>
                  <a:lnTo>
                    <a:pt x="377" y="307"/>
                  </a:lnTo>
                  <a:lnTo>
                    <a:pt x="391" y="31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4" name="Freeform 49"/>
            <p:cNvSpPr>
              <a:spLocks/>
            </p:cNvSpPr>
            <p:nvPr/>
          </p:nvSpPr>
          <p:spPr bwMode="gray">
            <a:xfrm>
              <a:off x="4637" y="2168"/>
              <a:ext cx="86" cy="52"/>
            </a:xfrm>
            <a:custGeom>
              <a:avLst/>
              <a:gdLst>
                <a:gd name="T0" fmla="*/ 49 w 86"/>
                <a:gd name="T1" fmla="*/ 0 h 52"/>
                <a:gd name="T2" fmla="*/ 45 w 86"/>
                <a:gd name="T3" fmla="*/ 3 h 52"/>
                <a:gd name="T4" fmla="*/ 42 w 86"/>
                <a:gd name="T5" fmla="*/ 6 h 52"/>
                <a:gd name="T6" fmla="*/ 37 w 86"/>
                <a:gd name="T7" fmla="*/ 8 h 52"/>
                <a:gd name="T8" fmla="*/ 32 w 86"/>
                <a:gd name="T9" fmla="*/ 10 h 52"/>
                <a:gd name="T10" fmla="*/ 27 w 86"/>
                <a:gd name="T11" fmla="*/ 12 h 52"/>
                <a:gd name="T12" fmla="*/ 21 w 86"/>
                <a:gd name="T13" fmla="*/ 13 h 52"/>
                <a:gd name="T14" fmla="*/ 16 w 86"/>
                <a:gd name="T15" fmla="*/ 13 h 52"/>
                <a:gd name="T16" fmla="*/ 10 w 86"/>
                <a:gd name="T17" fmla="*/ 13 h 52"/>
                <a:gd name="T18" fmla="*/ 5 w 86"/>
                <a:gd name="T19" fmla="*/ 12 h 52"/>
                <a:gd name="T20" fmla="*/ 0 w 86"/>
                <a:gd name="T21" fmla="*/ 10 h 52"/>
                <a:gd name="T22" fmla="*/ 3 w 86"/>
                <a:gd name="T23" fmla="*/ 14 h 52"/>
                <a:gd name="T24" fmla="*/ 7 w 86"/>
                <a:gd name="T25" fmla="*/ 19 h 52"/>
                <a:gd name="T26" fmla="*/ 10 w 86"/>
                <a:gd name="T27" fmla="*/ 22 h 52"/>
                <a:gd name="T28" fmla="*/ 13 w 86"/>
                <a:gd name="T29" fmla="*/ 26 h 52"/>
                <a:gd name="T30" fmla="*/ 17 w 86"/>
                <a:gd name="T31" fmla="*/ 30 h 52"/>
                <a:gd name="T32" fmla="*/ 20 w 86"/>
                <a:gd name="T33" fmla="*/ 33 h 52"/>
                <a:gd name="T34" fmla="*/ 23 w 86"/>
                <a:gd name="T35" fmla="*/ 36 h 52"/>
                <a:gd name="T36" fmla="*/ 26 w 86"/>
                <a:gd name="T37" fmla="*/ 38 h 52"/>
                <a:gd name="T38" fmla="*/ 28 w 86"/>
                <a:gd name="T39" fmla="*/ 40 h 52"/>
                <a:gd name="T40" fmla="*/ 32 w 86"/>
                <a:gd name="T41" fmla="*/ 42 h 52"/>
                <a:gd name="T42" fmla="*/ 37 w 86"/>
                <a:gd name="T43" fmla="*/ 44 h 52"/>
                <a:gd name="T44" fmla="*/ 42 w 86"/>
                <a:gd name="T45" fmla="*/ 46 h 52"/>
                <a:gd name="T46" fmla="*/ 47 w 86"/>
                <a:gd name="T47" fmla="*/ 48 h 52"/>
                <a:gd name="T48" fmla="*/ 52 w 86"/>
                <a:gd name="T49" fmla="*/ 49 h 52"/>
                <a:gd name="T50" fmla="*/ 57 w 86"/>
                <a:gd name="T51" fmla="*/ 51 h 52"/>
                <a:gd name="T52" fmla="*/ 62 w 86"/>
                <a:gd name="T53" fmla="*/ 51 h 52"/>
                <a:gd name="T54" fmla="*/ 67 w 86"/>
                <a:gd name="T55" fmla="*/ 49 h 52"/>
                <a:gd name="T56" fmla="*/ 73 w 86"/>
                <a:gd name="T57" fmla="*/ 47 h 52"/>
                <a:gd name="T58" fmla="*/ 79 w 86"/>
                <a:gd name="T59" fmla="*/ 44 h 52"/>
                <a:gd name="T60" fmla="*/ 85 w 86"/>
                <a:gd name="T61" fmla="*/ 40 h 52"/>
                <a:gd name="T62" fmla="*/ 77 w 86"/>
                <a:gd name="T63" fmla="*/ 34 h 52"/>
                <a:gd name="T64" fmla="*/ 71 w 86"/>
                <a:gd name="T65" fmla="*/ 30 h 52"/>
                <a:gd name="T66" fmla="*/ 66 w 86"/>
                <a:gd name="T67" fmla="*/ 26 h 52"/>
                <a:gd name="T68" fmla="*/ 63 w 86"/>
                <a:gd name="T69" fmla="*/ 22 h 52"/>
                <a:gd name="T70" fmla="*/ 61 w 86"/>
                <a:gd name="T71" fmla="*/ 19 h 52"/>
                <a:gd name="T72" fmla="*/ 59 w 86"/>
                <a:gd name="T73" fmla="*/ 15 h 52"/>
                <a:gd name="T74" fmla="*/ 57 w 86"/>
                <a:gd name="T75" fmla="*/ 12 h 52"/>
                <a:gd name="T76" fmla="*/ 55 w 86"/>
                <a:gd name="T77" fmla="*/ 8 h 52"/>
                <a:gd name="T78" fmla="*/ 53 w 86"/>
                <a:gd name="T79" fmla="*/ 5 h 52"/>
                <a:gd name="T80" fmla="*/ 50 w 86"/>
                <a:gd name="T81" fmla="*/ 0 h 52"/>
                <a:gd name="T82" fmla="*/ 49 w 86"/>
                <a:gd name="T83" fmla="*/ 0 h 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6" h="52">
                  <a:moveTo>
                    <a:pt x="49" y="0"/>
                  </a:moveTo>
                  <a:lnTo>
                    <a:pt x="45" y="3"/>
                  </a:lnTo>
                  <a:lnTo>
                    <a:pt x="42" y="6"/>
                  </a:lnTo>
                  <a:lnTo>
                    <a:pt x="37" y="8"/>
                  </a:lnTo>
                  <a:lnTo>
                    <a:pt x="32" y="10"/>
                  </a:lnTo>
                  <a:lnTo>
                    <a:pt x="27" y="12"/>
                  </a:lnTo>
                  <a:lnTo>
                    <a:pt x="21" y="13"/>
                  </a:lnTo>
                  <a:lnTo>
                    <a:pt x="16" y="13"/>
                  </a:lnTo>
                  <a:lnTo>
                    <a:pt x="10" y="13"/>
                  </a:lnTo>
                  <a:lnTo>
                    <a:pt x="5" y="12"/>
                  </a:lnTo>
                  <a:lnTo>
                    <a:pt x="0" y="10"/>
                  </a:lnTo>
                  <a:lnTo>
                    <a:pt x="3" y="14"/>
                  </a:lnTo>
                  <a:lnTo>
                    <a:pt x="7" y="19"/>
                  </a:lnTo>
                  <a:lnTo>
                    <a:pt x="10" y="22"/>
                  </a:lnTo>
                  <a:lnTo>
                    <a:pt x="13" y="26"/>
                  </a:lnTo>
                  <a:lnTo>
                    <a:pt x="17" y="30"/>
                  </a:lnTo>
                  <a:lnTo>
                    <a:pt x="20" y="33"/>
                  </a:lnTo>
                  <a:lnTo>
                    <a:pt x="23" y="36"/>
                  </a:lnTo>
                  <a:lnTo>
                    <a:pt x="26" y="38"/>
                  </a:lnTo>
                  <a:lnTo>
                    <a:pt x="28" y="40"/>
                  </a:lnTo>
                  <a:lnTo>
                    <a:pt x="32" y="42"/>
                  </a:lnTo>
                  <a:lnTo>
                    <a:pt x="37" y="44"/>
                  </a:lnTo>
                  <a:lnTo>
                    <a:pt x="42" y="46"/>
                  </a:lnTo>
                  <a:lnTo>
                    <a:pt x="47" y="48"/>
                  </a:lnTo>
                  <a:lnTo>
                    <a:pt x="52" y="49"/>
                  </a:lnTo>
                  <a:lnTo>
                    <a:pt x="57" y="51"/>
                  </a:lnTo>
                  <a:lnTo>
                    <a:pt x="62" y="51"/>
                  </a:lnTo>
                  <a:lnTo>
                    <a:pt x="67" y="49"/>
                  </a:lnTo>
                  <a:lnTo>
                    <a:pt x="73" y="47"/>
                  </a:lnTo>
                  <a:lnTo>
                    <a:pt x="79" y="44"/>
                  </a:lnTo>
                  <a:lnTo>
                    <a:pt x="85" y="40"/>
                  </a:lnTo>
                  <a:lnTo>
                    <a:pt x="77" y="34"/>
                  </a:lnTo>
                  <a:lnTo>
                    <a:pt x="71" y="30"/>
                  </a:lnTo>
                  <a:lnTo>
                    <a:pt x="66" y="26"/>
                  </a:lnTo>
                  <a:lnTo>
                    <a:pt x="63" y="22"/>
                  </a:lnTo>
                  <a:lnTo>
                    <a:pt x="61" y="19"/>
                  </a:lnTo>
                  <a:lnTo>
                    <a:pt x="59" y="15"/>
                  </a:lnTo>
                  <a:lnTo>
                    <a:pt x="57" y="12"/>
                  </a:lnTo>
                  <a:lnTo>
                    <a:pt x="55" y="8"/>
                  </a:lnTo>
                  <a:lnTo>
                    <a:pt x="53" y="5"/>
                  </a:lnTo>
                  <a:lnTo>
                    <a:pt x="50" y="0"/>
                  </a:lnTo>
                  <a:lnTo>
                    <a:pt x="49"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5" name="Freeform 50"/>
            <p:cNvSpPr>
              <a:spLocks/>
            </p:cNvSpPr>
            <p:nvPr/>
          </p:nvSpPr>
          <p:spPr bwMode="gray">
            <a:xfrm>
              <a:off x="4637" y="2168"/>
              <a:ext cx="86" cy="52"/>
            </a:xfrm>
            <a:custGeom>
              <a:avLst/>
              <a:gdLst>
                <a:gd name="T0" fmla="*/ 49 w 86"/>
                <a:gd name="T1" fmla="*/ 0 h 52"/>
                <a:gd name="T2" fmla="*/ 45 w 86"/>
                <a:gd name="T3" fmla="*/ 3 h 52"/>
                <a:gd name="T4" fmla="*/ 42 w 86"/>
                <a:gd name="T5" fmla="*/ 6 h 52"/>
                <a:gd name="T6" fmla="*/ 37 w 86"/>
                <a:gd name="T7" fmla="*/ 8 h 52"/>
                <a:gd name="T8" fmla="*/ 32 w 86"/>
                <a:gd name="T9" fmla="*/ 10 h 52"/>
                <a:gd name="T10" fmla="*/ 27 w 86"/>
                <a:gd name="T11" fmla="*/ 12 h 52"/>
                <a:gd name="T12" fmla="*/ 21 w 86"/>
                <a:gd name="T13" fmla="*/ 13 h 52"/>
                <a:gd name="T14" fmla="*/ 16 w 86"/>
                <a:gd name="T15" fmla="*/ 13 h 52"/>
                <a:gd name="T16" fmla="*/ 10 w 86"/>
                <a:gd name="T17" fmla="*/ 13 h 52"/>
                <a:gd name="T18" fmla="*/ 5 w 86"/>
                <a:gd name="T19" fmla="*/ 12 h 52"/>
                <a:gd name="T20" fmla="*/ 0 w 86"/>
                <a:gd name="T21" fmla="*/ 10 h 52"/>
                <a:gd name="T22" fmla="*/ 3 w 86"/>
                <a:gd name="T23" fmla="*/ 14 h 52"/>
                <a:gd name="T24" fmla="*/ 7 w 86"/>
                <a:gd name="T25" fmla="*/ 19 h 52"/>
                <a:gd name="T26" fmla="*/ 10 w 86"/>
                <a:gd name="T27" fmla="*/ 22 h 52"/>
                <a:gd name="T28" fmla="*/ 13 w 86"/>
                <a:gd name="T29" fmla="*/ 26 h 52"/>
                <a:gd name="T30" fmla="*/ 17 w 86"/>
                <a:gd name="T31" fmla="*/ 30 h 52"/>
                <a:gd name="T32" fmla="*/ 20 w 86"/>
                <a:gd name="T33" fmla="*/ 33 h 52"/>
                <a:gd name="T34" fmla="*/ 23 w 86"/>
                <a:gd name="T35" fmla="*/ 36 h 52"/>
                <a:gd name="T36" fmla="*/ 26 w 86"/>
                <a:gd name="T37" fmla="*/ 38 h 52"/>
                <a:gd name="T38" fmla="*/ 28 w 86"/>
                <a:gd name="T39" fmla="*/ 40 h 52"/>
                <a:gd name="T40" fmla="*/ 32 w 86"/>
                <a:gd name="T41" fmla="*/ 42 h 52"/>
                <a:gd name="T42" fmla="*/ 37 w 86"/>
                <a:gd name="T43" fmla="*/ 44 h 52"/>
                <a:gd name="T44" fmla="*/ 42 w 86"/>
                <a:gd name="T45" fmla="*/ 46 h 52"/>
                <a:gd name="T46" fmla="*/ 47 w 86"/>
                <a:gd name="T47" fmla="*/ 48 h 52"/>
                <a:gd name="T48" fmla="*/ 52 w 86"/>
                <a:gd name="T49" fmla="*/ 49 h 52"/>
                <a:gd name="T50" fmla="*/ 57 w 86"/>
                <a:gd name="T51" fmla="*/ 51 h 52"/>
                <a:gd name="T52" fmla="*/ 62 w 86"/>
                <a:gd name="T53" fmla="*/ 51 h 52"/>
                <a:gd name="T54" fmla="*/ 67 w 86"/>
                <a:gd name="T55" fmla="*/ 49 h 52"/>
                <a:gd name="T56" fmla="*/ 73 w 86"/>
                <a:gd name="T57" fmla="*/ 47 h 52"/>
                <a:gd name="T58" fmla="*/ 79 w 86"/>
                <a:gd name="T59" fmla="*/ 44 h 52"/>
                <a:gd name="T60" fmla="*/ 85 w 86"/>
                <a:gd name="T61" fmla="*/ 40 h 52"/>
                <a:gd name="T62" fmla="*/ 77 w 86"/>
                <a:gd name="T63" fmla="*/ 34 h 52"/>
                <a:gd name="T64" fmla="*/ 71 w 86"/>
                <a:gd name="T65" fmla="*/ 30 h 52"/>
                <a:gd name="T66" fmla="*/ 66 w 86"/>
                <a:gd name="T67" fmla="*/ 26 h 52"/>
                <a:gd name="T68" fmla="*/ 63 w 86"/>
                <a:gd name="T69" fmla="*/ 22 h 52"/>
                <a:gd name="T70" fmla="*/ 61 w 86"/>
                <a:gd name="T71" fmla="*/ 19 h 52"/>
                <a:gd name="T72" fmla="*/ 59 w 86"/>
                <a:gd name="T73" fmla="*/ 15 h 52"/>
                <a:gd name="T74" fmla="*/ 57 w 86"/>
                <a:gd name="T75" fmla="*/ 12 h 52"/>
                <a:gd name="T76" fmla="*/ 55 w 86"/>
                <a:gd name="T77" fmla="*/ 8 h 52"/>
                <a:gd name="T78" fmla="*/ 53 w 86"/>
                <a:gd name="T79" fmla="*/ 5 h 52"/>
                <a:gd name="T80" fmla="*/ 50 w 86"/>
                <a:gd name="T81" fmla="*/ 0 h 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6" h="52">
                  <a:moveTo>
                    <a:pt x="49" y="0"/>
                  </a:moveTo>
                  <a:lnTo>
                    <a:pt x="45" y="3"/>
                  </a:lnTo>
                  <a:lnTo>
                    <a:pt x="42" y="6"/>
                  </a:lnTo>
                  <a:lnTo>
                    <a:pt x="37" y="8"/>
                  </a:lnTo>
                  <a:lnTo>
                    <a:pt x="32" y="10"/>
                  </a:lnTo>
                  <a:lnTo>
                    <a:pt x="27" y="12"/>
                  </a:lnTo>
                  <a:lnTo>
                    <a:pt x="21" y="13"/>
                  </a:lnTo>
                  <a:lnTo>
                    <a:pt x="16" y="13"/>
                  </a:lnTo>
                  <a:lnTo>
                    <a:pt x="10" y="13"/>
                  </a:lnTo>
                  <a:lnTo>
                    <a:pt x="5" y="12"/>
                  </a:lnTo>
                  <a:lnTo>
                    <a:pt x="0" y="10"/>
                  </a:lnTo>
                  <a:lnTo>
                    <a:pt x="3" y="14"/>
                  </a:lnTo>
                  <a:lnTo>
                    <a:pt x="7" y="19"/>
                  </a:lnTo>
                  <a:lnTo>
                    <a:pt x="10" y="22"/>
                  </a:lnTo>
                  <a:lnTo>
                    <a:pt x="13" y="26"/>
                  </a:lnTo>
                  <a:lnTo>
                    <a:pt x="17" y="30"/>
                  </a:lnTo>
                  <a:lnTo>
                    <a:pt x="20" y="33"/>
                  </a:lnTo>
                  <a:lnTo>
                    <a:pt x="23" y="36"/>
                  </a:lnTo>
                  <a:lnTo>
                    <a:pt x="26" y="38"/>
                  </a:lnTo>
                  <a:lnTo>
                    <a:pt x="28" y="40"/>
                  </a:lnTo>
                  <a:lnTo>
                    <a:pt x="32" y="42"/>
                  </a:lnTo>
                  <a:lnTo>
                    <a:pt x="37" y="44"/>
                  </a:lnTo>
                  <a:lnTo>
                    <a:pt x="42" y="46"/>
                  </a:lnTo>
                  <a:lnTo>
                    <a:pt x="47" y="48"/>
                  </a:lnTo>
                  <a:lnTo>
                    <a:pt x="52" y="49"/>
                  </a:lnTo>
                  <a:lnTo>
                    <a:pt x="57" y="51"/>
                  </a:lnTo>
                  <a:lnTo>
                    <a:pt x="62" y="51"/>
                  </a:lnTo>
                  <a:lnTo>
                    <a:pt x="67" y="49"/>
                  </a:lnTo>
                  <a:lnTo>
                    <a:pt x="73" y="47"/>
                  </a:lnTo>
                  <a:lnTo>
                    <a:pt x="79" y="44"/>
                  </a:lnTo>
                  <a:lnTo>
                    <a:pt x="85" y="40"/>
                  </a:lnTo>
                  <a:lnTo>
                    <a:pt x="77" y="34"/>
                  </a:lnTo>
                  <a:lnTo>
                    <a:pt x="71" y="30"/>
                  </a:lnTo>
                  <a:lnTo>
                    <a:pt x="66" y="26"/>
                  </a:lnTo>
                  <a:lnTo>
                    <a:pt x="63" y="22"/>
                  </a:lnTo>
                  <a:lnTo>
                    <a:pt x="61" y="19"/>
                  </a:lnTo>
                  <a:lnTo>
                    <a:pt x="59" y="15"/>
                  </a:lnTo>
                  <a:lnTo>
                    <a:pt x="57" y="12"/>
                  </a:lnTo>
                  <a:lnTo>
                    <a:pt x="55" y="8"/>
                  </a:lnTo>
                  <a:lnTo>
                    <a:pt x="53" y="5"/>
                  </a:lnTo>
                  <a:lnTo>
                    <a:pt x="5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6" name="Freeform 51"/>
            <p:cNvSpPr>
              <a:spLocks/>
            </p:cNvSpPr>
            <p:nvPr/>
          </p:nvSpPr>
          <p:spPr bwMode="gray">
            <a:xfrm>
              <a:off x="4397" y="1858"/>
              <a:ext cx="138" cy="145"/>
            </a:xfrm>
            <a:custGeom>
              <a:avLst/>
              <a:gdLst>
                <a:gd name="T0" fmla="*/ 0 w 138"/>
                <a:gd name="T1" fmla="*/ 0 h 145"/>
                <a:gd name="T2" fmla="*/ 32 w 138"/>
                <a:gd name="T3" fmla="*/ 14 h 145"/>
                <a:gd name="T4" fmla="*/ 57 w 138"/>
                <a:gd name="T5" fmla="*/ 29 h 145"/>
                <a:gd name="T6" fmla="*/ 77 w 138"/>
                <a:gd name="T7" fmla="*/ 44 h 145"/>
                <a:gd name="T8" fmla="*/ 91 w 138"/>
                <a:gd name="T9" fmla="*/ 59 h 145"/>
                <a:gd name="T10" fmla="*/ 103 w 138"/>
                <a:gd name="T11" fmla="*/ 74 h 145"/>
                <a:gd name="T12" fmla="*/ 111 w 138"/>
                <a:gd name="T13" fmla="*/ 88 h 145"/>
                <a:gd name="T14" fmla="*/ 116 w 138"/>
                <a:gd name="T15" fmla="*/ 101 h 145"/>
                <a:gd name="T16" fmla="*/ 121 w 138"/>
                <a:gd name="T17" fmla="*/ 114 h 145"/>
                <a:gd name="T18" fmla="*/ 126 w 138"/>
                <a:gd name="T19" fmla="*/ 125 h 145"/>
                <a:gd name="T20" fmla="*/ 130 w 138"/>
                <a:gd name="T21" fmla="*/ 135 h 145"/>
                <a:gd name="T22" fmla="*/ 137 w 138"/>
                <a:gd name="T23" fmla="*/ 144 h 145"/>
                <a:gd name="T24" fmla="*/ 135 w 138"/>
                <a:gd name="T25" fmla="*/ 143 h 145"/>
                <a:gd name="T26" fmla="*/ 126 w 138"/>
                <a:gd name="T27" fmla="*/ 134 h 145"/>
                <a:gd name="T28" fmla="*/ 111 w 138"/>
                <a:gd name="T29" fmla="*/ 119 h 145"/>
                <a:gd name="T30" fmla="*/ 93 w 138"/>
                <a:gd name="T31" fmla="*/ 99 h 145"/>
                <a:gd name="T32" fmla="*/ 72 w 138"/>
                <a:gd name="T33" fmla="*/ 77 h 145"/>
                <a:gd name="T34" fmla="*/ 50 w 138"/>
                <a:gd name="T35" fmla="*/ 54 h 145"/>
                <a:gd name="T36" fmla="*/ 31 w 138"/>
                <a:gd name="T37" fmla="*/ 33 h 145"/>
                <a:gd name="T38" fmla="*/ 15 w 138"/>
                <a:gd name="T39" fmla="*/ 16 h 145"/>
                <a:gd name="T40" fmla="*/ 3 w 138"/>
                <a:gd name="T41" fmla="*/ 4 h 145"/>
                <a:gd name="T42" fmla="*/ 0 w 138"/>
                <a:gd name="T43" fmla="*/ 0 h 1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8" h="145">
                  <a:moveTo>
                    <a:pt x="0" y="0"/>
                  </a:moveTo>
                  <a:lnTo>
                    <a:pt x="32" y="14"/>
                  </a:lnTo>
                  <a:lnTo>
                    <a:pt x="57" y="29"/>
                  </a:lnTo>
                  <a:lnTo>
                    <a:pt x="77" y="44"/>
                  </a:lnTo>
                  <a:lnTo>
                    <a:pt x="91" y="59"/>
                  </a:lnTo>
                  <a:lnTo>
                    <a:pt x="103" y="74"/>
                  </a:lnTo>
                  <a:lnTo>
                    <a:pt x="111" y="88"/>
                  </a:lnTo>
                  <a:lnTo>
                    <a:pt x="116" y="101"/>
                  </a:lnTo>
                  <a:lnTo>
                    <a:pt x="121" y="114"/>
                  </a:lnTo>
                  <a:lnTo>
                    <a:pt x="126" y="125"/>
                  </a:lnTo>
                  <a:lnTo>
                    <a:pt x="130" y="135"/>
                  </a:lnTo>
                  <a:lnTo>
                    <a:pt x="137" y="144"/>
                  </a:lnTo>
                  <a:lnTo>
                    <a:pt x="135" y="143"/>
                  </a:lnTo>
                  <a:lnTo>
                    <a:pt x="126" y="134"/>
                  </a:lnTo>
                  <a:lnTo>
                    <a:pt x="111" y="119"/>
                  </a:lnTo>
                  <a:lnTo>
                    <a:pt x="93" y="99"/>
                  </a:lnTo>
                  <a:lnTo>
                    <a:pt x="72" y="77"/>
                  </a:lnTo>
                  <a:lnTo>
                    <a:pt x="50" y="54"/>
                  </a:lnTo>
                  <a:lnTo>
                    <a:pt x="31" y="33"/>
                  </a:lnTo>
                  <a:lnTo>
                    <a:pt x="15" y="16"/>
                  </a:lnTo>
                  <a:lnTo>
                    <a:pt x="3" y="4"/>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7" name="Freeform 52"/>
            <p:cNvSpPr>
              <a:spLocks/>
            </p:cNvSpPr>
            <p:nvPr/>
          </p:nvSpPr>
          <p:spPr bwMode="gray">
            <a:xfrm>
              <a:off x="4397" y="1858"/>
              <a:ext cx="138" cy="145"/>
            </a:xfrm>
            <a:custGeom>
              <a:avLst/>
              <a:gdLst>
                <a:gd name="T0" fmla="*/ 0 w 138"/>
                <a:gd name="T1" fmla="*/ 0 h 145"/>
                <a:gd name="T2" fmla="*/ 32 w 138"/>
                <a:gd name="T3" fmla="*/ 14 h 145"/>
                <a:gd name="T4" fmla="*/ 57 w 138"/>
                <a:gd name="T5" fmla="*/ 29 h 145"/>
                <a:gd name="T6" fmla="*/ 77 w 138"/>
                <a:gd name="T7" fmla="*/ 44 h 145"/>
                <a:gd name="T8" fmla="*/ 91 w 138"/>
                <a:gd name="T9" fmla="*/ 59 h 145"/>
                <a:gd name="T10" fmla="*/ 103 w 138"/>
                <a:gd name="T11" fmla="*/ 74 h 145"/>
                <a:gd name="T12" fmla="*/ 111 w 138"/>
                <a:gd name="T13" fmla="*/ 88 h 145"/>
                <a:gd name="T14" fmla="*/ 116 w 138"/>
                <a:gd name="T15" fmla="*/ 101 h 145"/>
                <a:gd name="T16" fmla="*/ 121 w 138"/>
                <a:gd name="T17" fmla="*/ 114 h 145"/>
                <a:gd name="T18" fmla="*/ 126 w 138"/>
                <a:gd name="T19" fmla="*/ 125 h 145"/>
                <a:gd name="T20" fmla="*/ 130 w 138"/>
                <a:gd name="T21" fmla="*/ 135 h 145"/>
                <a:gd name="T22" fmla="*/ 137 w 138"/>
                <a:gd name="T23" fmla="*/ 144 h 145"/>
                <a:gd name="T24" fmla="*/ 135 w 138"/>
                <a:gd name="T25" fmla="*/ 143 h 145"/>
                <a:gd name="T26" fmla="*/ 126 w 138"/>
                <a:gd name="T27" fmla="*/ 134 h 145"/>
                <a:gd name="T28" fmla="*/ 111 w 138"/>
                <a:gd name="T29" fmla="*/ 119 h 145"/>
                <a:gd name="T30" fmla="*/ 93 w 138"/>
                <a:gd name="T31" fmla="*/ 99 h 145"/>
                <a:gd name="T32" fmla="*/ 72 w 138"/>
                <a:gd name="T33" fmla="*/ 77 h 145"/>
                <a:gd name="T34" fmla="*/ 50 w 138"/>
                <a:gd name="T35" fmla="*/ 54 h 145"/>
                <a:gd name="T36" fmla="*/ 31 w 138"/>
                <a:gd name="T37" fmla="*/ 33 h 145"/>
                <a:gd name="T38" fmla="*/ 15 w 138"/>
                <a:gd name="T39" fmla="*/ 16 h 145"/>
                <a:gd name="T40" fmla="*/ 3 w 138"/>
                <a:gd name="T41" fmla="*/ 4 h 145"/>
                <a:gd name="T42" fmla="*/ 0 w 138"/>
                <a:gd name="T43" fmla="*/ 0 h 1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8" h="145">
                  <a:moveTo>
                    <a:pt x="0" y="0"/>
                  </a:moveTo>
                  <a:lnTo>
                    <a:pt x="32" y="14"/>
                  </a:lnTo>
                  <a:lnTo>
                    <a:pt x="57" y="29"/>
                  </a:lnTo>
                  <a:lnTo>
                    <a:pt x="77" y="44"/>
                  </a:lnTo>
                  <a:lnTo>
                    <a:pt x="91" y="59"/>
                  </a:lnTo>
                  <a:lnTo>
                    <a:pt x="103" y="74"/>
                  </a:lnTo>
                  <a:lnTo>
                    <a:pt x="111" y="88"/>
                  </a:lnTo>
                  <a:lnTo>
                    <a:pt x="116" y="101"/>
                  </a:lnTo>
                  <a:lnTo>
                    <a:pt x="121" y="114"/>
                  </a:lnTo>
                  <a:lnTo>
                    <a:pt x="126" y="125"/>
                  </a:lnTo>
                  <a:lnTo>
                    <a:pt x="130" y="135"/>
                  </a:lnTo>
                  <a:lnTo>
                    <a:pt x="137" y="144"/>
                  </a:lnTo>
                  <a:lnTo>
                    <a:pt x="135" y="143"/>
                  </a:lnTo>
                  <a:lnTo>
                    <a:pt x="126" y="134"/>
                  </a:lnTo>
                  <a:lnTo>
                    <a:pt x="111" y="119"/>
                  </a:lnTo>
                  <a:lnTo>
                    <a:pt x="93" y="99"/>
                  </a:lnTo>
                  <a:lnTo>
                    <a:pt x="72" y="77"/>
                  </a:lnTo>
                  <a:lnTo>
                    <a:pt x="50" y="54"/>
                  </a:lnTo>
                  <a:lnTo>
                    <a:pt x="31" y="33"/>
                  </a:lnTo>
                  <a:lnTo>
                    <a:pt x="15" y="16"/>
                  </a:lnTo>
                  <a:lnTo>
                    <a:pt x="3" y="4"/>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8" name="Freeform 53"/>
            <p:cNvSpPr>
              <a:spLocks/>
            </p:cNvSpPr>
            <p:nvPr/>
          </p:nvSpPr>
          <p:spPr bwMode="gray">
            <a:xfrm>
              <a:off x="4605" y="2717"/>
              <a:ext cx="55" cy="29"/>
            </a:xfrm>
            <a:custGeom>
              <a:avLst/>
              <a:gdLst>
                <a:gd name="T0" fmla="*/ 54 w 55"/>
                <a:gd name="T1" fmla="*/ 6 h 29"/>
                <a:gd name="T2" fmla="*/ 0 w 55"/>
                <a:gd name="T3" fmla="*/ 0 h 29"/>
                <a:gd name="T4" fmla="*/ 49 w 55"/>
                <a:gd name="T5" fmla="*/ 28 h 29"/>
                <a:gd name="T6" fmla="*/ 54 w 55"/>
                <a:gd name="T7" fmla="*/ 6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29">
                  <a:moveTo>
                    <a:pt x="54" y="6"/>
                  </a:moveTo>
                  <a:lnTo>
                    <a:pt x="0" y="0"/>
                  </a:lnTo>
                  <a:lnTo>
                    <a:pt x="49" y="28"/>
                  </a:lnTo>
                  <a:lnTo>
                    <a:pt x="54" y="6"/>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9" name="Freeform 54"/>
            <p:cNvSpPr>
              <a:spLocks/>
            </p:cNvSpPr>
            <p:nvPr/>
          </p:nvSpPr>
          <p:spPr bwMode="gray">
            <a:xfrm>
              <a:off x="4700" y="2717"/>
              <a:ext cx="427" cy="264"/>
            </a:xfrm>
            <a:custGeom>
              <a:avLst/>
              <a:gdLst>
                <a:gd name="T0" fmla="*/ 53 w 427"/>
                <a:gd name="T1" fmla="*/ 8 h 264"/>
                <a:gd name="T2" fmla="*/ 95 w 427"/>
                <a:gd name="T3" fmla="*/ 28 h 264"/>
                <a:gd name="T4" fmla="*/ 138 w 427"/>
                <a:gd name="T5" fmla="*/ 49 h 264"/>
                <a:gd name="T6" fmla="*/ 176 w 427"/>
                <a:gd name="T7" fmla="*/ 67 h 264"/>
                <a:gd name="T8" fmla="*/ 204 w 427"/>
                <a:gd name="T9" fmla="*/ 77 h 264"/>
                <a:gd name="T10" fmla="*/ 231 w 427"/>
                <a:gd name="T11" fmla="*/ 76 h 264"/>
                <a:gd name="T12" fmla="*/ 268 w 427"/>
                <a:gd name="T13" fmla="*/ 61 h 264"/>
                <a:gd name="T14" fmla="*/ 305 w 427"/>
                <a:gd name="T15" fmla="*/ 42 h 264"/>
                <a:gd name="T16" fmla="*/ 345 w 427"/>
                <a:gd name="T17" fmla="*/ 27 h 264"/>
                <a:gd name="T18" fmla="*/ 388 w 427"/>
                <a:gd name="T19" fmla="*/ 24 h 264"/>
                <a:gd name="T20" fmla="*/ 414 w 427"/>
                <a:gd name="T21" fmla="*/ 33 h 264"/>
                <a:gd name="T22" fmla="*/ 419 w 427"/>
                <a:gd name="T23" fmla="*/ 47 h 264"/>
                <a:gd name="T24" fmla="*/ 422 w 427"/>
                <a:gd name="T25" fmla="*/ 67 h 264"/>
                <a:gd name="T26" fmla="*/ 424 w 427"/>
                <a:gd name="T27" fmla="*/ 87 h 264"/>
                <a:gd name="T28" fmla="*/ 426 w 427"/>
                <a:gd name="T29" fmla="*/ 99 h 264"/>
                <a:gd name="T30" fmla="*/ 387 w 427"/>
                <a:gd name="T31" fmla="*/ 150 h 264"/>
                <a:gd name="T32" fmla="*/ 387 w 427"/>
                <a:gd name="T33" fmla="*/ 214 h 264"/>
                <a:gd name="T34" fmla="*/ 378 w 427"/>
                <a:gd name="T35" fmla="*/ 224 h 264"/>
                <a:gd name="T36" fmla="*/ 365 w 427"/>
                <a:gd name="T37" fmla="*/ 239 h 264"/>
                <a:gd name="T38" fmla="*/ 350 w 427"/>
                <a:gd name="T39" fmla="*/ 253 h 264"/>
                <a:gd name="T40" fmla="*/ 338 w 427"/>
                <a:gd name="T41" fmla="*/ 262 h 264"/>
                <a:gd name="T42" fmla="*/ 312 w 427"/>
                <a:gd name="T43" fmla="*/ 254 h 264"/>
                <a:gd name="T44" fmla="*/ 279 w 427"/>
                <a:gd name="T45" fmla="*/ 228 h 264"/>
                <a:gd name="T46" fmla="*/ 257 w 427"/>
                <a:gd name="T47" fmla="*/ 195 h 264"/>
                <a:gd name="T48" fmla="*/ 238 w 427"/>
                <a:gd name="T49" fmla="*/ 159 h 264"/>
                <a:gd name="T50" fmla="*/ 217 w 427"/>
                <a:gd name="T51" fmla="*/ 124 h 264"/>
                <a:gd name="T52" fmla="*/ 195 w 427"/>
                <a:gd name="T53" fmla="*/ 105 h 264"/>
                <a:gd name="T54" fmla="*/ 168 w 427"/>
                <a:gd name="T55" fmla="*/ 98 h 264"/>
                <a:gd name="T56" fmla="*/ 130 w 427"/>
                <a:gd name="T57" fmla="*/ 92 h 264"/>
                <a:gd name="T58" fmla="*/ 85 w 427"/>
                <a:gd name="T59" fmla="*/ 84 h 264"/>
                <a:gd name="T60" fmla="*/ 40 w 427"/>
                <a:gd name="T61" fmla="*/ 77 h 264"/>
                <a:gd name="T62" fmla="*/ 11 w 427"/>
                <a:gd name="T63" fmla="*/ 67 h 264"/>
                <a:gd name="T64" fmla="*/ 1 w 427"/>
                <a:gd name="T65" fmla="*/ 50 h 264"/>
                <a:gd name="T66" fmla="*/ 1 w 427"/>
                <a:gd name="T67" fmla="*/ 30 h 264"/>
                <a:gd name="T68" fmla="*/ 10 w 427"/>
                <a:gd name="T69" fmla="*/ 13 h 264"/>
                <a:gd name="T70" fmla="*/ 25 w 427"/>
                <a:gd name="T71" fmla="*/ 2 h 2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27" h="264">
                  <a:moveTo>
                    <a:pt x="34" y="0"/>
                  </a:moveTo>
                  <a:lnTo>
                    <a:pt x="53" y="8"/>
                  </a:lnTo>
                  <a:lnTo>
                    <a:pt x="74" y="17"/>
                  </a:lnTo>
                  <a:lnTo>
                    <a:pt x="95" y="28"/>
                  </a:lnTo>
                  <a:lnTo>
                    <a:pt x="117" y="38"/>
                  </a:lnTo>
                  <a:lnTo>
                    <a:pt x="138" y="49"/>
                  </a:lnTo>
                  <a:lnTo>
                    <a:pt x="158" y="59"/>
                  </a:lnTo>
                  <a:lnTo>
                    <a:pt x="176" y="67"/>
                  </a:lnTo>
                  <a:lnTo>
                    <a:pt x="191" y="74"/>
                  </a:lnTo>
                  <a:lnTo>
                    <a:pt x="204" y="77"/>
                  </a:lnTo>
                  <a:lnTo>
                    <a:pt x="213" y="79"/>
                  </a:lnTo>
                  <a:lnTo>
                    <a:pt x="231" y="76"/>
                  </a:lnTo>
                  <a:lnTo>
                    <a:pt x="249" y="69"/>
                  </a:lnTo>
                  <a:lnTo>
                    <a:pt x="268" y="61"/>
                  </a:lnTo>
                  <a:lnTo>
                    <a:pt x="286" y="51"/>
                  </a:lnTo>
                  <a:lnTo>
                    <a:pt x="305" y="42"/>
                  </a:lnTo>
                  <a:lnTo>
                    <a:pt x="324" y="33"/>
                  </a:lnTo>
                  <a:lnTo>
                    <a:pt x="345" y="27"/>
                  </a:lnTo>
                  <a:lnTo>
                    <a:pt x="366" y="23"/>
                  </a:lnTo>
                  <a:lnTo>
                    <a:pt x="388" y="24"/>
                  </a:lnTo>
                  <a:lnTo>
                    <a:pt x="412" y="30"/>
                  </a:lnTo>
                  <a:lnTo>
                    <a:pt x="414" y="33"/>
                  </a:lnTo>
                  <a:lnTo>
                    <a:pt x="417" y="39"/>
                  </a:lnTo>
                  <a:lnTo>
                    <a:pt x="419" y="47"/>
                  </a:lnTo>
                  <a:lnTo>
                    <a:pt x="420" y="57"/>
                  </a:lnTo>
                  <a:lnTo>
                    <a:pt x="422" y="67"/>
                  </a:lnTo>
                  <a:lnTo>
                    <a:pt x="423" y="77"/>
                  </a:lnTo>
                  <a:lnTo>
                    <a:pt x="424" y="87"/>
                  </a:lnTo>
                  <a:lnTo>
                    <a:pt x="425" y="94"/>
                  </a:lnTo>
                  <a:lnTo>
                    <a:pt x="426" y="99"/>
                  </a:lnTo>
                  <a:lnTo>
                    <a:pt x="426" y="102"/>
                  </a:lnTo>
                  <a:lnTo>
                    <a:pt x="387" y="150"/>
                  </a:lnTo>
                  <a:lnTo>
                    <a:pt x="388" y="213"/>
                  </a:lnTo>
                  <a:lnTo>
                    <a:pt x="387" y="214"/>
                  </a:lnTo>
                  <a:lnTo>
                    <a:pt x="383" y="219"/>
                  </a:lnTo>
                  <a:lnTo>
                    <a:pt x="378" y="224"/>
                  </a:lnTo>
                  <a:lnTo>
                    <a:pt x="372" y="232"/>
                  </a:lnTo>
                  <a:lnTo>
                    <a:pt x="365" y="239"/>
                  </a:lnTo>
                  <a:lnTo>
                    <a:pt x="358" y="246"/>
                  </a:lnTo>
                  <a:lnTo>
                    <a:pt x="350" y="253"/>
                  </a:lnTo>
                  <a:lnTo>
                    <a:pt x="344" y="258"/>
                  </a:lnTo>
                  <a:lnTo>
                    <a:pt x="338" y="262"/>
                  </a:lnTo>
                  <a:lnTo>
                    <a:pt x="335" y="263"/>
                  </a:lnTo>
                  <a:lnTo>
                    <a:pt x="312" y="254"/>
                  </a:lnTo>
                  <a:lnTo>
                    <a:pt x="293" y="242"/>
                  </a:lnTo>
                  <a:lnTo>
                    <a:pt x="279" y="228"/>
                  </a:lnTo>
                  <a:lnTo>
                    <a:pt x="267" y="212"/>
                  </a:lnTo>
                  <a:lnTo>
                    <a:pt x="257" y="195"/>
                  </a:lnTo>
                  <a:lnTo>
                    <a:pt x="248" y="177"/>
                  </a:lnTo>
                  <a:lnTo>
                    <a:pt x="238" y="159"/>
                  </a:lnTo>
                  <a:lnTo>
                    <a:pt x="228" y="141"/>
                  </a:lnTo>
                  <a:lnTo>
                    <a:pt x="217" y="124"/>
                  </a:lnTo>
                  <a:lnTo>
                    <a:pt x="202" y="109"/>
                  </a:lnTo>
                  <a:lnTo>
                    <a:pt x="195" y="105"/>
                  </a:lnTo>
                  <a:lnTo>
                    <a:pt x="183" y="102"/>
                  </a:lnTo>
                  <a:lnTo>
                    <a:pt x="168" y="98"/>
                  </a:lnTo>
                  <a:lnTo>
                    <a:pt x="151" y="94"/>
                  </a:lnTo>
                  <a:lnTo>
                    <a:pt x="130" y="92"/>
                  </a:lnTo>
                  <a:lnTo>
                    <a:pt x="108" y="88"/>
                  </a:lnTo>
                  <a:lnTo>
                    <a:pt x="85" y="84"/>
                  </a:lnTo>
                  <a:lnTo>
                    <a:pt x="62" y="81"/>
                  </a:lnTo>
                  <a:lnTo>
                    <a:pt x="40" y="77"/>
                  </a:lnTo>
                  <a:lnTo>
                    <a:pt x="20" y="74"/>
                  </a:lnTo>
                  <a:lnTo>
                    <a:pt x="11" y="67"/>
                  </a:lnTo>
                  <a:lnTo>
                    <a:pt x="5" y="59"/>
                  </a:lnTo>
                  <a:lnTo>
                    <a:pt x="1" y="50"/>
                  </a:lnTo>
                  <a:lnTo>
                    <a:pt x="0" y="40"/>
                  </a:lnTo>
                  <a:lnTo>
                    <a:pt x="1" y="30"/>
                  </a:lnTo>
                  <a:lnTo>
                    <a:pt x="4" y="21"/>
                  </a:lnTo>
                  <a:lnTo>
                    <a:pt x="10" y="13"/>
                  </a:lnTo>
                  <a:lnTo>
                    <a:pt x="16" y="6"/>
                  </a:lnTo>
                  <a:lnTo>
                    <a:pt x="25" y="2"/>
                  </a:lnTo>
                  <a:lnTo>
                    <a:pt x="34"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0" name="Freeform 55"/>
            <p:cNvSpPr>
              <a:spLocks/>
            </p:cNvSpPr>
            <p:nvPr/>
          </p:nvSpPr>
          <p:spPr bwMode="gray">
            <a:xfrm>
              <a:off x="4700" y="2717"/>
              <a:ext cx="427" cy="264"/>
            </a:xfrm>
            <a:custGeom>
              <a:avLst/>
              <a:gdLst>
                <a:gd name="T0" fmla="*/ 53 w 427"/>
                <a:gd name="T1" fmla="*/ 8 h 264"/>
                <a:gd name="T2" fmla="*/ 95 w 427"/>
                <a:gd name="T3" fmla="*/ 28 h 264"/>
                <a:gd name="T4" fmla="*/ 138 w 427"/>
                <a:gd name="T5" fmla="*/ 49 h 264"/>
                <a:gd name="T6" fmla="*/ 176 w 427"/>
                <a:gd name="T7" fmla="*/ 67 h 264"/>
                <a:gd name="T8" fmla="*/ 204 w 427"/>
                <a:gd name="T9" fmla="*/ 77 h 264"/>
                <a:gd name="T10" fmla="*/ 231 w 427"/>
                <a:gd name="T11" fmla="*/ 76 h 264"/>
                <a:gd name="T12" fmla="*/ 268 w 427"/>
                <a:gd name="T13" fmla="*/ 61 h 264"/>
                <a:gd name="T14" fmla="*/ 305 w 427"/>
                <a:gd name="T15" fmla="*/ 42 h 264"/>
                <a:gd name="T16" fmla="*/ 345 w 427"/>
                <a:gd name="T17" fmla="*/ 27 h 264"/>
                <a:gd name="T18" fmla="*/ 388 w 427"/>
                <a:gd name="T19" fmla="*/ 24 h 264"/>
                <a:gd name="T20" fmla="*/ 414 w 427"/>
                <a:gd name="T21" fmla="*/ 33 h 264"/>
                <a:gd name="T22" fmla="*/ 419 w 427"/>
                <a:gd name="T23" fmla="*/ 47 h 264"/>
                <a:gd name="T24" fmla="*/ 422 w 427"/>
                <a:gd name="T25" fmla="*/ 67 h 264"/>
                <a:gd name="T26" fmla="*/ 424 w 427"/>
                <a:gd name="T27" fmla="*/ 87 h 264"/>
                <a:gd name="T28" fmla="*/ 426 w 427"/>
                <a:gd name="T29" fmla="*/ 99 h 264"/>
                <a:gd name="T30" fmla="*/ 387 w 427"/>
                <a:gd name="T31" fmla="*/ 150 h 264"/>
                <a:gd name="T32" fmla="*/ 387 w 427"/>
                <a:gd name="T33" fmla="*/ 214 h 264"/>
                <a:gd name="T34" fmla="*/ 378 w 427"/>
                <a:gd name="T35" fmla="*/ 224 h 264"/>
                <a:gd name="T36" fmla="*/ 365 w 427"/>
                <a:gd name="T37" fmla="*/ 239 h 264"/>
                <a:gd name="T38" fmla="*/ 350 w 427"/>
                <a:gd name="T39" fmla="*/ 253 h 264"/>
                <a:gd name="T40" fmla="*/ 338 w 427"/>
                <a:gd name="T41" fmla="*/ 262 h 264"/>
                <a:gd name="T42" fmla="*/ 312 w 427"/>
                <a:gd name="T43" fmla="*/ 254 h 264"/>
                <a:gd name="T44" fmla="*/ 279 w 427"/>
                <a:gd name="T45" fmla="*/ 228 h 264"/>
                <a:gd name="T46" fmla="*/ 257 w 427"/>
                <a:gd name="T47" fmla="*/ 195 h 264"/>
                <a:gd name="T48" fmla="*/ 238 w 427"/>
                <a:gd name="T49" fmla="*/ 159 h 264"/>
                <a:gd name="T50" fmla="*/ 217 w 427"/>
                <a:gd name="T51" fmla="*/ 124 h 264"/>
                <a:gd name="T52" fmla="*/ 195 w 427"/>
                <a:gd name="T53" fmla="*/ 105 h 264"/>
                <a:gd name="T54" fmla="*/ 168 w 427"/>
                <a:gd name="T55" fmla="*/ 98 h 264"/>
                <a:gd name="T56" fmla="*/ 130 w 427"/>
                <a:gd name="T57" fmla="*/ 92 h 264"/>
                <a:gd name="T58" fmla="*/ 85 w 427"/>
                <a:gd name="T59" fmla="*/ 84 h 264"/>
                <a:gd name="T60" fmla="*/ 40 w 427"/>
                <a:gd name="T61" fmla="*/ 77 h 264"/>
                <a:gd name="T62" fmla="*/ 11 w 427"/>
                <a:gd name="T63" fmla="*/ 67 h 264"/>
                <a:gd name="T64" fmla="*/ 1 w 427"/>
                <a:gd name="T65" fmla="*/ 50 h 264"/>
                <a:gd name="T66" fmla="*/ 1 w 427"/>
                <a:gd name="T67" fmla="*/ 30 h 264"/>
                <a:gd name="T68" fmla="*/ 10 w 427"/>
                <a:gd name="T69" fmla="*/ 13 h 264"/>
                <a:gd name="T70" fmla="*/ 25 w 427"/>
                <a:gd name="T71" fmla="*/ 2 h 2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27" h="264">
                  <a:moveTo>
                    <a:pt x="34" y="0"/>
                  </a:moveTo>
                  <a:lnTo>
                    <a:pt x="53" y="8"/>
                  </a:lnTo>
                  <a:lnTo>
                    <a:pt x="74" y="17"/>
                  </a:lnTo>
                  <a:lnTo>
                    <a:pt x="95" y="28"/>
                  </a:lnTo>
                  <a:lnTo>
                    <a:pt x="117" y="38"/>
                  </a:lnTo>
                  <a:lnTo>
                    <a:pt x="138" y="49"/>
                  </a:lnTo>
                  <a:lnTo>
                    <a:pt x="158" y="59"/>
                  </a:lnTo>
                  <a:lnTo>
                    <a:pt x="176" y="67"/>
                  </a:lnTo>
                  <a:lnTo>
                    <a:pt x="191" y="74"/>
                  </a:lnTo>
                  <a:lnTo>
                    <a:pt x="204" y="77"/>
                  </a:lnTo>
                  <a:lnTo>
                    <a:pt x="213" y="79"/>
                  </a:lnTo>
                  <a:lnTo>
                    <a:pt x="231" y="76"/>
                  </a:lnTo>
                  <a:lnTo>
                    <a:pt x="249" y="69"/>
                  </a:lnTo>
                  <a:lnTo>
                    <a:pt x="268" y="61"/>
                  </a:lnTo>
                  <a:lnTo>
                    <a:pt x="286" y="51"/>
                  </a:lnTo>
                  <a:lnTo>
                    <a:pt x="305" y="42"/>
                  </a:lnTo>
                  <a:lnTo>
                    <a:pt x="324" y="33"/>
                  </a:lnTo>
                  <a:lnTo>
                    <a:pt x="345" y="27"/>
                  </a:lnTo>
                  <a:lnTo>
                    <a:pt x="366" y="23"/>
                  </a:lnTo>
                  <a:lnTo>
                    <a:pt x="388" y="24"/>
                  </a:lnTo>
                  <a:lnTo>
                    <a:pt x="412" y="30"/>
                  </a:lnTo>
                  <a:lnTo>
                    <a:pt x="414" y="33"/>
                  </a:lnTo>
                  <a:lnTo>
                    <a:pt x="417" y="39"/>
                  </a:lnTo>
                  <a:lnTo>
                    <a:pt x="419" y="47"/>
                  </a:lnTo>
                  <a:lnTo>
                    <a:pt x="420" y="57"/>
                  </a:lnTo>
                  <a:lnTo>
                    <a:pt x="422" y="67"/>
                  </a:lnTo>
                  <a:lnTo>
                    <a:pt x="423" y="77"/>
                  </a:lnTo>
                  <a:lnTo>
                    <a:pt x="424" y="87"/>
                  </a:lnTo>
                  <a:lnTo>
                    <a:pt x="425" y="94"/>
                  </a:lnTo>
                  <a:lnTo>
                    <a:pt x="426" y="99"/>
                  </a:lnTo>
                  <a:lnTo>
                    <a:pt x="426" y="102"/>
                  </a:lnTo>
                  <a:lnTo>
                    <a:pt x="387" y="150"/>
                  </a:lnTo>
                  <a:lnTo>
                    <a:pt x="388" y="213"/>
                  </a:lnTo>
                  <a:lnTo>
                    <a:pt x="387" y="214"/>
                  </a:lnTo>
                  <a:lnTo>
                    <a:pt x="383" y="219"/>
                  </a:lnTo>
                  <a:lnTo>
                    <a:pt x="378" y="224"/>
                  </a:lnTo>
                  <a:lnTo>
                    <a:pt x="372" y="232"/>
                  </a:lnTo>
                  <a:lnTo>
                    <a:pt x="365" y="239"/>
                  </a:lnTo>
                  <a:lnTo>
                    <a:pt x="358" y="246"/>
                  </a:lnTo>
                  <a:lnTo>
                    <a:pt x="350" y="253"/>
                  </a:lnTo>
                  <a:lnTo>
                    <a:pt x="344" y="258"/>
                  </a:lnTo>
                  <a:lnTo>
                    <a:pt x="338" y="262"/>
                  </a:lnTo>
                  <a:lnTo>
                    <a:pt x="335" y="263"/>
                  </a:lnTo>
                  <a:lnTo>
                    <a:pt x="312" y="254"/>
                  </a:lnTo>
                  <a:lnTo>
                    <a:pt x="293" y="242"/>
                  </a:lnTo>
                  <a:lnTo>
                    <a:pt x="279" y="228"/>
                  </a:lnTo>
                  <a:lnTo>
                    <a:pt x="267" y="212"/>
                  </a:lnTo>
                  <a:lnTo>
                    <a:pt x="257" y="195"/>
                  </a:lnTo>
                  <a:lnTo>
                    <a:pt x="248" y="177"/>
                  </a:lnTo>
                  <a:lnTo>
                    <a:pt x="238" y="159"/>
                  </a:lnTo>
                  <a:lnTo>
                    <a:pt x="228" y="141"/>
                  </a:lnTo>
                  <a:lnTo>
                    <a:pt x="217" y="124"/>
                  </a:lnTo>
                  <a:lnTo>
                    <a:pt x="202" y="109"/>
                  </a:lnTo>
                  <a:lnTo>
                    <a:pt x="195" y="105"/>
                  </a:lnTo>
                  <a:lnTo>
                    <a:pt x="183" y="102"/>
                  </a:lnTo>
                  <a:lnTo>
                    <a:pt x="168" y="98"/>
                  </a:lnTo>
                  <a:lnTo>
                    <a:pt x="151" y="94"/>
                  </a:lnTo>
                  <a:lnTo>
                    <a:pt x="130" y="92"/>
                  </a:lnTo>
                  <a:lnTo>
                    <a:pt x="108" y="88"/>
                  </a:lnTo>
                  <a:lnTo>
                    <a:pt x="85" y="84"/>
                  </a:lnTo>
                  <a:lnTo>
                    <a:pt x="62" y="81"/>
                  </a:lnTo>
                  <a:lnTo>
                    <a:pt x="40" y="77"/>
                  </a:lnTo>
                  <a:lnTo>
                    <a:pt x="20" y="74"/>
                  </a:lnTo>
                  <a:lnTo>
                    <a:pt x="11" y="67"/>
                  </a:lnTo>
                  <a:lnTo>
                    <a:pt x="5" y="59"/>
                  </a:lnTo>
                  <a:lnTo>
                    <a:pt x="1" y="50"/>
                  </a:lnTo>
                  <a:lnTo>
                    <a:pt x="0" y="40"/>
                  </a:lnTo>
                  <a:lnTo>
                    <a:pt x="1" y="30"/>
                  </a:lnTo>
                  <a:lnTo>
                    <a:pt x="4" y="21"/>
                  </a:lnTo>
                  <a:lnTo>
                    <a:pt x="10" y="13"/>
                  </a:lnTo>
                  <a:lnTo>
                    <a:pt x="16" y="6"/>
                  </a:lnTo>
                  <a:lnTo>
                    <a:pt x="25" y="2"/>
                  </a:lnTo>
                  <a:lnTo>
                    <a:pt x="34"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1" name="Freeform 56"/>
            <p:cNvSpPr>
              <a:spLocks/>
            </p:cNvSpPr>
            <p:nvPr/>
          </p:nvSpPr>
          <p:spPr bwMode="gray">
            <a:xfrm>
              <a:off x="4655" y="2708"/>
              <a:ext cx="81" cy="87"/>
            </a:xfrm>
            <a:custGeom>
              <a:avLst/>
              <a:gdLst>
                <a:gd name="T0" fmla="*/ 80 w 81"/>
                <a:gd name="T1" fmla="*/ 11 h 87"/>
                <a:gd name="T2" fmla="*/ 75 w 81"/>
                <a:gd name="T3" fmla="*/ 9 h 87"/>
                <a:gd name="T4" fmla="*/ 70 w 81"/>
                <a:gd name="T5" fmla="*/ 7 h 87"/>
                <a:gd name="T6" fmla="*/ 65 w 81"/>
                <a:gd name="T7" fmla="*/ 5 h 87"/>
                <a:gd name="T8" fmla="*/ 60 w 81"/>
                <a:gd name="T9" fmla="*/ 4 h 87"/>
                <a:gd name="T10" fmla="*/ 56 w 81"/>
                <a:gd name="T11" fmla="*/ 2 h 87"/>
                <a:gd name="T12" fmla="*/ 52 w 81"/>
                <a:gd name="T13" fmla="*/ 1 h 87"/>
                <a:gd name="T14" fmla="*/ 49 w 81"/>
                <a:gd name="T15" fmla="*/ 1 h 87"/>
                <a:gd name="T16" fmla="*/ 46 w 81"/>
                <a:gd name="T17" fmla="*/ 0 h 87"/>
                <a:gd name="T18" fmla="*/ 43 w 81"/>
                <a:gd name="T19" fmla="*/ 0 h 87"/>
                <a:gd name="T20" fmla="*/ 40 w 81"/>
                <a:gd name="T21" fmla="*/ 0 h 87"/>
                <a:gd name="T22" fmla="*/ 35 w 81"/>
                <a:gd name="T23" fmla="*/ 0 h 87"/>
                <a:gd name="T24" fmla="*/ 31 w 81"/>
                <a:gd name="T25" fmla="*/ 1 h 87"/>
                <a:gd name="T26" fmla="*/ 26 w 81"/>
                <a:gd name="T27" fmla="*/ 1 h 87"/>
                <a:gd name="T28" fmla="*/ 23 w 81"/>
                <a:gd name="T29" fmla="*/ 2 h 87"/>
                <a:gd name="T30" fmla="*/ 18 w 81"/>
                <a:gd name="T31" fmla="*/ 4 h 87"/>
                <a:gd name="T32" fmla="*/ 15 w 81"/>
                <a:gd name="T33" fmla="*/ 6 h 87"/>
                <a:gd name="T34" fmla="*/ 11 w 81"/>
                <a:gd name="T35" fmla="*/ 9 h 87"/>
                <a:gd name="T36" fmla="*/ 8 w 81"/>
                <a:gd name="T37" fmla="*/ 12 h 87"/>
                <a:gd name="T38" fmla="*/ 5 w 81"/>
                <a:gd name="T39" fmla="*/ 17 h 87"/>
                <a:gd name="T40" fmla="*/ 3 w 81"/>
                <a:gd name="T41" fmla="*/ 22 h 87"/>
                <a:gd name="T42" fmla="*/ 0 w 81"/>
                <a:gd name="T43" fmla="*/ 29 h 87"/>
                <a:gd name="T44" fmla="*/ 0 w 81"/>
                <a:gd name="T45" fmla="*/ 34 h 87"/>
                <a:gd name="T46" fmla="*/ 0 w 81"/>
                <a:gd name="T47" fmla="*/ 40 h 87"/>
                <a:gd name="T48" fmla="*/ 0 w 81"/>
                <a:gd name="T49" fmla="*/ 45 h 87"/>
                <a:gd name="T50" fmla="*/ 2 w 81"/>
                <a:gd name="T51" fmla="*/ 50 h 87"/>
                <a:gd name="T52" fmla="*/ 5 w 81"/>
                <a:gd name="T53" fmla="*/ 54 h 87"/>
                <a:gd name="T54" fmla="*/ 7 w 81"/>
                <a:gd name="T55" fmla="*/ 59 h 87"/>
                <a:gd name="T56" fmla="*/ 10 w 81"/>
                <a:gd name="T57" fmla="*/ 63 h 87"/>
                <a:gd name="T58" fmla="*/ 13 w 81"/>
                <a:gd name="T59" fmla="*/ 66 h 87"/>
                <a:gd name="T60" fmla="*/ 17 w 81"/>
                <a:gd name="T61" fmla="*/ 69 h 87"/>
                <a:gd name="T62" fmla="*/ 20 w 81"/>
                <a:gd name="T63" fmla="*/ 71 h 87"/>
                <a:gd name="T64" fmla="*/ 23 w 81"/>
                <a:gd name="T65" fmla="*/ 73 h 87"/>
                <a:gd name="T66" fmla="*/ 26 w 81"/>
                <a:gd name="T67" fmla="*/ 74 h 87"/>
                <a:gd name="T68" fmla="*/ 30 w 81"/>
                <a:gd name="T69" fmla="*/ 76 h 87"/>
                <a:gd name="T70" fmla="*/ 35 w 81"/>
                <a:gd name="T71" fmla="*/ 78 h 87"/>
                <a:gd name="T72" fmla="*/ 41 w 81"/>
                <a:gd name="T73" fmla="*/ 79 h 87"/>
                <a:gd name="T74" fmla="*/ 46 w 81"/>
                <a:gd name="T75" fmla="*/ 81 h 87"/>
                <a:gd name="T76" fmla="*/ 52 w 81"/>
                <a:gd name="T77" fmla="*/ 82 h 87"/>
                <a:gd name="T78" fmla="*/ 59 w 81"/>
                <a:gd name="T79" fmla="*/ 84 h 87"/>
                <a:gd name="T80" fmla="*/ 66 w 81"/>
                <a:gd name="T81" fmla="*/ 86 h 87"/>
                <a:gd name="T82" fmla="*/ 57 w 81"/>
                <a:gd name="T83" fmla="*/ 78 h 87"/>
                <a:gd name="T84" fmla="*/ 50 w 81"/>
                <a:gd name="T85" fmla="*/ 70 h 87"/>
                <a:gd name="T86" fmla="*/ 47 w 81"/>
                <a:gd name="T87" fmla="*/ 61 h 87"/>
                <a:gd name="T88" fmla="*/ 46 w 81"/>
                <a:gd name="T89" fmla="*/ 51 h 87"/>
                <a:gd name="T90" fmla="*/ 47 w 81"/>
                <a:gd name="T91" fmla="*/ 42 h 87"/>
                <a:gd name="T92" fmla="*/ 50 w 81"/>
                <a:gd name="T93" fmla="*/ 32 h 87"/>
                <a:gd name="T94" fmla="*/ 55 w 81"/>
                <a:gd name="T95" fmla="*/ 24 h 87"/>
                <a:gd name="T96" fmla="*/ 62 w 81"/>
                <a:gd name="T97" fmla="*/ 17 h 87"/>
                <a:gd name="T98" fmla="*/ 70 w 81"/>
                <a:gd name="T99" fmla="*/ 13 h 87"/>
                <a:gd name="T100" fmla="*/ 80 w 81"/>
                <a:gd name="T101" fmla="*/ 11 h 8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1" h="87">
                  <a:moveTo>
                    <a:pt x="80" y="11"/>
                  </a:moveTo>
                  <a:lnTo>
                    <a:pt x="75" y="9"/>
                  </a:lnTo>
                  <a:lnTo>
                    <a:pt x="70" y="7"/>
                  </a:lnTo>
                  <a:lnTo>
                    <a:pt x="65" y="5"/>
                  </a:lnTo>
                  <a:lnTo>
                    <a:pt x="60" y="4"/>
                  </a:lnTo>
                  <a:lnTo>
                    <a:pt x="56" y="2"/>
                  </a:lnTo>
                  <a:lnTo>
                    <a:pt x="52" y="1"/>
                  </a:lnTo>
                  <a:lnTo>
                    <a:pt x="49" y="1"/>
                  </a:lnTo>
                  <a:lnTo>
                    <a:pt x="46" y="0"/>
                  </a:lnTo>
                  <a:lnTo>
                    <a:pt x="43" y="0"/>
                  </a:lnTo>
                  <a:lnTo>
                    <a:pt x="40" y="0"/>
                  </a:lnTo>
                  <a:lnTo>
                    <a:pt x="35" y="0"/>
                  </a:lnTo>
                  <a:lnTo>
                    <a:pt x="31" y="1"/>
                  </a:lnTo>
                  <a:lnTo>
                    <a:pt x="26" y="1"/>
                  </a:lnTo>
                  <a:lnTo>
                    <a:pt x="23" y="2"/>
                  </a:lnTo>
                  <a:lnTo>
                    <a:pt x="18" y="4"/>
                  </a:lnTo>
                  <a:lnTo>
                    <a:pt x="15" y="6"/>
                  </a:lnTo>
                  <a:lnTo>
                    <a:pt x="11" y="9"/>
                  </a:lnTo>
                  <a:lnTo>
                    <a:pt x="8" y="12"/>
                  </a:lnTo>
                  <a:lnTo>
                    <a:pt x="5" y="17"/>
                  </a:lnTo>
                  <a:lnTo>
                    <a:pt x="3" y="22"/>
                  </a:lnTo>
                  <a:lnTo>
                    <a:pt x="0" y="29"/>
                  </a:lnTo>
                  <a:lnTo>
                    <a:pt x="0" y="34"/>
                  </a:lnTo>
                  <a:lnTo>
                    <a:pt x="0" y="40"/>
                  </a:lnTo>
                  <a:lnTo>
                    <a:pt x="0" y="45"/>
                  </a:lnTo>
                  <a:lnTo>
                    <a:pt x="2" y="50"/>
                  </a:lnTo>
                  <a:lnTo>
                    <a:pt x="5" y="54"/>
                  </a:lnTo>
                  <a:lnTo>
                    <a:pt x="7" y="59"/>
                  </a:lnTo>
                  <a:lnTo>
                    <a:pt x="10" y="63"/>
                  </a:lnTo>
                  <a:lnTo>
                    <a:pt x="13" y="66"/>
                  </a:lnTo>
                  <a:lnTo>
                    <a:pt x="17" y="69"/>
                  </a:lnTo>
                  <a:lnTo>
                    <a:pt x="20" y="71"/>
                  </a:lnTo>
                  <a:lnTo>
                    <a:pt x="23" y="73"/>
                  </a:lnTo>
                  <a:lnTo>
                    <a:pt x="26" y="74"/>
                  </a:lnTo>
                  <a:lnTo>
                    <a:pt x="30" y="76"/>
                  </a:lnTo>
                  <a:lnTo>
                    <a:pt x="35" y="78"/>
                  </a:lnTo>
                  <a:lnTo>
                    <a:pt x="41" y="79"/>
                  </a:lnTo>
                  <a:lnTo>
                    <a:pt x="46" y="81"/>
                  </a:lnTo>
                  <a:lnTo>
                    <a:pt x="52" y="82"/>
                  </a:lnTo>
                  <a:lnTo>
                    <a:pt x="59" y="84"/>
                  </a:lnTo>
                  <a:lnTo>
                    <a:pt x="66" y="86"/>
                  </a:lnTo>
                  <a:lnTo>
                    <a:pt x="57" y="78"/>
                  </a:lnTo>
                  <a:lnTo>
                    <a:pt x="50" y="70"/>
                  </a:lnTo>
                  <a:lnTo>
                    <a:pt x="47" y="61"/>
                  </a:lnTo>
                  <a:lnTo>
                    <a:pt x="46" y="51"/>
                  </a:lnTo>
                  <a:lnTo>
                    <a:pt x="47" y="42"/>
                  </a:lnTo>
                  <a:lnTo>
                    <a:pt x="50" y="32"/>
                  </a:lnTo>
                  <a:lnTo>
                    <a:pt x="55" y="24"/>
                  </a:lnTo>
                  <a:lnTo>
                    <a:pt x="62" y="17"/>
                  </a:lnTo>
                  <a:lnTo>
                    <a:pt x="70" y="13"/>
                  </a:lnTo>
                  <a:lnTo>
                    <a:pt x="80" y="11"/>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2" name="Freeform 57"/>
            <p:cNvSpPr>
              <a:spLocks/>
            </p:cNvSpPr>
            <p:nvPr/>
          </p:nvSpPr>
          <p:spPr bwMode="gray">
            <a:xfrm>
              <a:off x="4655" y="2708"/>
              <a:ext cx="81" cy="87"/>
            </a:xfrm>
            <a:custGeom>
              <a:avLst/>
              <a:gdLst>
                <a:gd name="T0" fmla="*/ 80 w 81"/>
                <a:gd name="T1" fmla="*/ 11 h 87"/>
                <a:gd name="T2" fmla="*/ 75 w 81"/>
                <a:gd name="T3" fmla="*/ 9 h 87"/>
                <a:gd name="T4" fmla="*/ 70 w 81"/>
                <a:gd name="T5" fmla="*/ 7 h 87"/>
                <a:gd name="T6" fmla="*/ 65 w 81"/>
                <a:gd name="T7" fmla="*/ 5 h 87"/>
                <a:gd name="T8" fmla="*/ 60 w 81"/>
                <a:gd name="T9" fmla="*/ 4 h 87"/>
                <a:gd name="T10" fmla="*/ 56 w 81"/>
                <a:gd name="T11" fmla="*/ 2 h 87"/>
                <a:gd name="T12" fmla="*/ 52 w 81"/>
                <a:gd name="T13" fmla="*/ 1 h 87"/>
                <a:gd name="T14" fmla="*/ 49 w 81"/>
                <a:gd name="T15" fmla="*/ 1 h 87"/>
                <a:gd name="T16" fmla="*/ 46 w 81"/>
                <a:gd name="T17" fmla="*/ 0 h 87"/>
                <a:gd name="T18" fmla="*/ 43 w 81"/>
                <a:gd name="T19" fmla="*/ 0 h 87"/>
                <a:gd name="T20" fmla="*/ 40 w 81"/>
                <a:gd name="T21" fmla="*/ 0 h 87"/>
                <a:gd name="T22" fmla="*/ 35 w 81"/>
                <a:gd name="T23" fmla="*/ 0 h 87"/>
                <a:gd name="T24" fmla="*/ 31 w 81"/>
                <a:gd name="T25" fmla="*/ 1 h 87"/>
                <a:gd name="T26" fmla="*/ 26 w 81"/>
                <a:gd name="T27" fmla="*/ 1 h 87"/>
                <a:gd name="T28" fmla="*/ 23 w 81"/>
                <a:gd name="T29" fmla="*/ 2 h 87"/>
                <a:gd name="T30" fmla="*/ 18 w 81"/>
                <a:gd name="T31" fmla="*/ 4 h 87"/>
                <a:gd name="T32" fmla="*/ 15 w 81"/>
                <a:gd name="T33" fmla="*/ 6 h 87"/>
                <a:gd name="T34" fmla="*/ 11 w 81"/>
                <a:gd name="T35" fmla="*/ 9 h 87"/>
                <a:gd name="T36" fmla="*/ 8 w 81"/>
                <a:gd name="T37" fmla="*/ 12 h 87"/>
                <a:gd name="T38" fmla="*/ 5 w 81"/>
                <a:gd name="T39" fmla="*/ 17 h 87"/>
                <a:gd name="T40" fmla="*/ 3 w 81"/>
                <a:gd name="T41" fmla="*/ 22 h 87"/>
                <a:gd name="T42" fmla="*/ 0 w 81"/>
                <a:gd name="T43" fmla="*/ 29 h 87"/>
                <a:gd name="T44" fmla="*/ 0 w 81"/>
                <a:gd name="T45" fmla="*/ 34 h 87"/>
                <a:gd name="T46" fmla="*/ 0 w 81"/>
                <a:gd name="T47" fmla="*/ 40 h 87"/>
                <a:gd name="T48" fmla="*/ 0 w 81"/>
                <a:gd name="T49" fmla="*/ 45 h 87"/>
                <a:gd name="T50" fmla="*/ 2 w 81"/>
                <a:gd name="T51" fmla="*/ 50 h 87"/>
                <a:gd name="T52" fmla="*/ 5 w 81"/>
                <a:gd name="T53" fmla="*/ 54 h 87"/>
                <a:gd name="T54" fmla="*/ 7 w 81"/>
                <a:gd name="T55" fmla="*/ 59 h 87"/>
                <a:gd name="T56" fmla="*/ 10 w 81"/>
                <a:gd name="T57" fmla="*/ 63 h 87"/>
                <a:gd name="T58" fmla="*/ 13 w 81"/>
                <a:gd name="T59" fmla="*/ 66 h 87"/>
                <a:gd name="T60" fmla="*/ 17 w 81"/>
                <a:gd name="T61" fmla="*/ 69 h 87"/>
                <a:gd name="T62" fmla="*/ 20 w 81"/>
                <a:gd name="T63" fmla="*/ 71 h 87"/>
                <a:gd name="T64" fmla="*/ 23 w 81"/>
                <a:gd name="T65" fmla="*/ 73 h 87"/>
                <a:gd name="T66" fmla="*/ 26 w 81"/>
                <a:gd name="T67" fmla="*/ 74 h 87"/>
                <a:gd name="T68" fmla="*/ 30 w 81"/>
                <a:gd name="T69" fmla="*/ 76 h 87"/>
                <a:gd name="T70" fmla="*/ 35 w 81"/>
                <a:gd name="T71" fmla="*/ 78 h 87"/>
                <a:gd name="T72" fmla="*/ 41 w 81"/>
                <a:gd name="T73" fmla="*/ 79 h 87"/>
                <a:gd name="T74" fmla="*/ 46 w 81"/>
                <a:gd name="T75" fmla="*/ 81 h 87"/>
                <a:gd name="T76" fmla="*/ 52 w 81"/>
                <a:gd name="T77" fmla="*/ 82 h 87"/>
                <a:gd name="T78" fmla="*/ 59 w 81"/>
                <a:gd name="T79" fmla="*/ 84 h 87"/>
                <a:gd name="T80" fmla="*/ 66 w 81"/>
                <a:gd name="T81" fmla="*/ 86 h 87"/>
                <a:gd name="T82" fmla="*/ 57 w 81"/>
                <a:gd name="T83" fmla="*/ 78 h 87"/>
                <a:gd name="T84" fmla="*/ 50 w 81"/>
                <a:gd name="T85" fmla="*/ 70 h 87"/>
                <a:gd name="T86" fmla="*/ 47 w 81"/>
                <a:gd name="T87" fmla="*/ 61 h 87"/>
                <a:gd name="T88" fmla="*/ 46 w 81"/>
                <a:gd name="T89" fmla="*/ 51 h 87"/>
                <a:gd name="T90" fmla="*/ 47 w 81"/>
                <a:gd name="T91" fmla="*/ 42 h 87"/>
                <a:gd name="T92" fmla="*/ 50 w 81"/>
                <a:gd name="T93" fmla="*/ 32 h 87"/>
                <a:gd name="T94" fmla="*/ 55 w 81"/>
                <a:gd name="T95" fmla="*/ 24 h 87"/>
                <a:gd name="T96" fmla="*/ 62 w 81"/>
                <a:gd name="T97" fmla="*/ 17 h 87"/>
                <a:gd name="T98" fmla="*/ 70 w 81"/>
                <a:gd name="T99" fmla="*/ 13 h 87"/>
                <a:gd name="T100" fmla="*/ 80 w 81"/>
                <a:gd name="T101" fmla="*/ 11 h 8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1" h="87">
                  <a:moveTo>
                    <a:pt x="80" y="11"/>
                  </a:moveTo>
                  <a:lnTo>
                    <a:pt x="75" y="9"/>
                  </a:lnTo>
                  <a:lnTo>
                    <a:pt x="70" y="7"/>
                  </a:lnTo>
                  <a:lnTo>
                    <a:pt x="65" y="5"/>
                  </a:lnTo>
                  <a:lnTo>
                    <a:pt x="60" y="4"/>
                  </a:lnTo>
                  <a:lnTo>
                    <a:pt x="56" y="2"/>
                  </a:lnTo>
                  <a:lnTo>
                    <a:pt x="52" y="1"/>
                  </a:lnTo>
                  <a:lnTo>
                    <a:pt x="49" y="1"/>
                  </a:lnTo>
                  <a:lnTo>
                    <a:pt x="46" y="0"/>
                  </a:lnTo>
                  <a:lnTo>
                    <a:pt x="43" y="0"/>
                  </a:lnTo>
                  <a:lnTo>
                    <a:pt x="40" y="0"/>
                  </a:lnTo>
                  <a:lnTo>
                    <a:pt x="35" y="0"/>
                  </a:lnTo>
                  <a:lnTo>
                    <a:pt x="31" y="1"/>
                  </a:lnTo>
                  <a:lnTo>
                    <a:pt x="26" y="1"/>
                  </a:lnTo>
                  <a:lnTo>
                    <a:pt x="23" y="2"/>
                  </a:lnTo>
                  <a:lnTo>
                    <a:pt x="18" y="4"/>
                  </a:lnTo>
                  <a:lnTo>
                    <a:pt x="15" y="6"/>
                  </a:lnTo>
                  <a:lnTo>
                    <a:pt x="11" y="9"/>
                  </a:lnTo>
                  <a:lnTo>
                    <a:pt x="8" y="12"/>
                  </a:lnTo>
                  <a:lnTo>
                    <a:pt x="5" y="17"/>
                  </a:lnTo>
                  <a:lnTo>
                    <a:pt x="3" y="22"/>
                  </a:lnTo>
                  <a:lnTo>
                    <a:pt x="0" y="29"/>
                  </a:lnTo>
                  <a:lnTo>
                    <a:pt x="0" y="34"/>
                  </a:lnTo>
                  <a:lnTo>
                    <a:pt x="0" y="40"/>
                  </a:lnTo>
                  <a:lnTo>
                    <a:pt x="0" y="45"/>
                  </a:lnTo>
                  <a:lnTo>
                    <a:pt x="2" y="50"/>
                  </a:lnTo>
                  <a:lnTo>
                    <a:pt x="5" y="54"/>
                  </a:lnTo>
                  <a:lnTo>
                    <a:pt x="7" y="59"/>
                  </a:lnTo>
                  <a:lnTo>
                    <a:pt x="10" y="63"/>
                  </a:lnTo>
                  <a:lnTo>
                    <a:pt x="13" y="66"/>
                  </a:lnTo>
                  <a:lnTo>
                    <a:pt x="17" y="69"/>
                  </a:lnTo>
                  <a:lnTo>
                    <a:pt x="20" y="71"/>
                  </a:lnTo>
                  <a:lnTo>
                    <a:pt x="23" y="73"/>
                  </a:lnTo>
                  <a:lnTo>
                    <a:pt x="26" y="74"/>
                  </a:lnTo>
                  <a:lnTo>
                    <a:pt x="30" y="76"/>
                  </a:lnTo>
                  <a:lnTo>
                    <a:pt x="35" y="78"/>
                  </a:lnTo>
                  <a:lnTo>
                    <a:pt x="41" y="79"/>
                  </a:lnTo>
                  <a:lnTo>
                    <a:pt x="46" y="81"/>
                  </a:lnTo>
                  <a:lnTo>
                    <a:pt x="52" y="82"/>
                  </a:lnTo>
                  <a:lnTo>
                    <a:pt x="59" y="84"/>
                  </a:lnTo>
                  <a:lnTo>
                    <a:pt x="66" y="86"/>
                  </a:lnTo>
                  <a:lnTo>
                    <a:pt x="57" y="78"/>
                  </a:lnTo>
                  <a:lnTo>
                    <a:pt x="50" y="70"/>
                  </a:lnTo>
                  <a:lnTo>
                    <a:pt x="47" y="61"/>
                  </a:lnTo>
                  <a:lnTo>
                    <a:pt x="46" y="51"/>
                  </a:lnTo>
                  <a:lnTo>
                    <a:pt x="47" y="42"/>
                  </a:lnTo>
                  <a:lnTo>
                    <a:pt x="50" y="32"/>
                  </a:lnTo>
                  <a:lnTo>
                    <a:pt x="55" y="24"/>
                  </a:lnTo>
                  <a:lnTo>
                    <a:pt x="62" y="17"/>
                  </a:lnTo>
                  <a:lnTo>
                    <a:pt x="70" y="13"/>
                  </a:lnTo>
                  <a:lnTo>
                    <a:pt x="80" y="1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3" name="Freeform 58"/>
            <p:cNvSpPr>
              <a:spLocks/>
            </p:cNvSpPr>
            <p:nvPr/>
          </p:nvSpPr>
          <p:spPr bwMode="gray">
            <a:xfrm>
              <a:off x="5089" y="2841"/>
              <a:ext cx="80" cy="38"/>
            </a:xfrm>
            <a:custGeom>
              <a:avLst/>
              <a:gdLst>
                <a:gd name="T0" fmla="*/ 0 w 80"/>
                <a:gd name="T1" fmla="*/ 25 h 38"/>
                <a:gd name="T2" fmla="*/ 75 w 80"/>
                <a:gd name="T3" fmla="*/ 37 h 38"/>
                <a:gd name="T4" fmla="*/ 79 w 80"/>
                <a:gd name="T5" fmla="*/ 29 h 38"/>
                <a:gd name="T6" fmla="*/ 75 w 80"/>
                <a:gd name="T7" fmla="*/ 23 h 38"/>
                <a:gd name="T8" fmla="*/ 69 w 80"/>
                <a:gd name="T9" fmla="*/ 18 h 38"/>
                <a:gd name="T10" fmla="*/ 63 w 80"/>
                <a:gd name="T11" fmla="*/ 14 h 38"/>
                <a:gd name="T12" fmla="*/ 54 w 80"/>
                <a:gd name="T13" fmla="*/ 10 h 38"/>
                <a:gd name="T14" fmla="*/ 47 w 80"/>
                <a:gd name="T15" fmla="*/ 7 h 38"/>
                <a:gd name="T16" fmla="*/ 38 w 80"/>
                <a:gd name="T17" fmla="*/ 4 h 38"/>
                <a:gd name="T18" fmla="*/ 32 w 80"/>
                <a:gd name="T19" fmla="*/ 3 h 38"/>
                <a:gd name="T20" fmla="*/ 26 w 80"/>
                <a:gd name="T21" fmla="*/ 1 h 38"/>
                <a:gd name="T22" fmla="*/ 22 w 80"/>
                <a:gd name="T23" fmla="*/ 0 h 38"/>
                <a:gd name="T24" fmla="*/ 21 w 80"/>
                <a:gd name="T25" fmla="*/ 0 h 38"/>
                <a:gd name="T26" fmla="*/ 0 w 80"/>
                <a:gd name="T27" fmla="*/ 25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0" h="38">
                  <a:moveTo>
                    <a:pt x="0" y="25"/>
                  </a:moveTo>
                  <a:lnTo>
                    <a:pt x="75" y="37"/>
                  </a:lnTo>
                  <a:lnTo>
                    <a:pt x="79" y="29"/>
                  </a:lnTo>
                  <a:lnTo>
                    <a:pt x="75" y="23"/>
                  </a:lnTo>
                  <a:lnTo>
                    <a:pt x="69" y="18"/>
                  </a:lnTo>
                  <a:lnTo>
                    <a:pt x="63" y="14"/>
                  </a:lnTo>
                  <a:lnTo>
                    <a:pt x="54" y="10"/>
                  </a:lnTo>
                  <a:lnTo>
                    <a:pt x="47" y="7"/>
                  </a:lnTo>
                  <a:lnTo>
                    <a:pt x="38" y="4"/>
                  </a:lnTo>
                  <a:lnTo>
                    <a:pt x="32" y="3"/>
                  </a:lnTo>
                  <a:lnTo>
                    <a:pt x="26" y="1"/>
                  </a:lnTo>
                  <a:lnTo>
                    <a:pt x="22" y="0"/>
                  </a:lnTo>
                  <a:lnTo>
                    <a:pt x="21" y="0"/>
                  </a:lnTo>
                  <a:lnTo>
                    <a:pt x="0" y="2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4" name="Freeform 59"/>
            <p:cNvSpPr>
              <a:spLocks/>
            </p:cNvSpPr>
            <p:nvPr/>
          </p:nvSpPr>
          <p:spPr bwMode="gray">
            <a:xfrm>
              <a:off x="5089" y="2841"/>
              <a:ext cx="80" cy="38"/>
            </a:xfrm>
            <a:custGeom>
              <a:avLst/>
              <a:gdLst>
                <a:gd name="T0" fmla="*/ 0 w 80"/>
                <a:gd name="T1" fmla="*/ 25 h 38"/>
                <a:gd name="T2" fmla="*/ 75 w 80"/>
                <a:gd name="T3" fmla="*/ 37 h 38"/>
                <a:gd name="T4" fmla="*/ 79 w 80"/>
                <a:gd name="T5" fmla="*/ 29 h 38"/>
                <a:gd name="T6" fmla="*/ 75 w 80"/>
                <a:gd name="T7" fmla="*/ 23 h 38"/>
                <a:gd name="T8" fmla="*/ 69 w 80"/>
                <a:gd name="T9" fmla="*/ 18 h 38"/>
                <a:gd name="T10" fmla="*/ 63 w 80"/>
                <a:gd name="T11" fmla="*/ 14 h 38"/>
                <a:gd name="T12" fmla="*/ 54 w 80"/>
                <a:gd name="T13" fmla="*/ 10 h 38"/>
                <a:gd name="T14" fmla="*/ 47 w 80"/>
                <a:gd name="T15" fmla="*/ 7 h 38"/>
                <a:gd name="T16" fmla="*/ 38 w 80"/>
                <a:gd name="T17" fmla="*/ 4 h 38"/>
                <a:gd name="T18" fmla="*/ 32 w 80"/>
                <a:gd name="T19" fmla="*/ 3 h 38"/>
                <a:gd name="T20" fmla="*/ 26 w 80"/>
                <a:gd name="T21" fmla="*/ 1 h 38"/>
                <a:gd name="T22" fmla="*/ 22 w 80"/>
                <a:gd name="T23" fmla="*/ 0 h 38"/>
                <a:gd name="T24" fmla="*/ 21 w 80"/>
                <a:gd name="T25" fmla="*/ 0 h 38"/>
                <a:gd name="T26" fmla="*/ 0 w 80"/>
                <a:gd name="T27" fmla="*/ 25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0" h="38">
                  <a:moveTo>
                    <a:pt x="0" y="25"/>
                  </a:moveTo>
                  <a:lnTo>
                    <a:pt x="75" y="37"/>
                  </a:lnTo>
                  <a:lnTo>
                    <a:pt x="79" y="29"/>
                  </a:lnTo>
                  <a:lnTo>
                    <a:pt x="75" y="23"/>
                  </a:lnTo>
                  <a:lnTo>
                    <a:pt x="69" y="18"/>
                  </a:lnTo>
                  <a:lnTo>
                    <a:pt x="63" y="14"/>
                  </a:lnTo>
                  <a:lnTo>
                    <a:pt x="54" y="10"/>
                  </a:lnTo>
                  <a:lnTo>
                    <a:pt x="47" y="7"/>
                  </a:lnTo>
                  <a:lnTo>
                    <a:pt x="38" y="4"/>
                  </a:lnTo>
                  <a:lnTo>
                    <a:pt x="32" y="3"/>
                  </a:lnTo>
                  <a:lnTo>
                    <a:pt x="26" y="1"/>
                  </a:lnTo>
                  <a:lnTo>
                    <a:pt x="22" y="0"/>
                  </a:lnTo>
                  <a:lnTo>
                    <a:pt x="21" y="0"/>
                  </a:lnTo>
                  <a:lnTo>
                    <a:pt x="0" y="25"/>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5" name="Freeform 60"/>
            <p:cNvSpPr>
              <a:spLocks/>
            </p:cNvSpPr>
            <p:nvPr/>
          </p:nvSpPr>
          <p:spPr bwMode="gray">
            <a:xfrm>
              <a:off x="4689" y="2714"/>
              <a:ext cx="35" cy="75"/>
            </a:xfrm>
            <a:custGeom>
              <a:avLst/>
              <a:gdLst>
                <a:gd name="T0" fmla="*/ 19 w 35"/>
                <a:gd name="T1" fmla="*/ 74 h 75"/>
                <a:gd name="T2" fmla="*/ 10 w 35"/>
                <a:gd name="T3" fmla="*/ 67 h 75"/>
                <a:gd name="T4" fmla="*/ 4 w 35"/>
                <a:gd name="T5" fmla="*/ 58 h 75"/>
                <a:gd name="T6" fmla="*/ 1 w 35"/>
                <a:gd name="T7" fmla="*/ 49 h 75"/>
                <a:gd name="T8" fmla="*/ 0 w 35"/>
                <a:gd name="T9" fmla="*/ 40 h 75"/>
                <a:gd name="T10" fmla="*/ 1 w 35"/>
                <a:gd name="T11" fmla="*/ 30 h 75"/>
                <a:gd name="T12" fmla="*/ 4 w 35"/>
                <a:gd name="T13" fmla="*/ 21 h 75"/>
                <a:gd name="T14" fmla="*/ 9 w 35"/>
                <a:gd name="T15" fmla="*/ 14 h 75"/>
                <a:gd name="T16" fmla="*/ 16 w 35"/>
                <a:gd name="T17" fmla="*/ 6 h 75"/>
                <a:gd name="T18" fmla="*/ 24 w 35"/>
                <a:gd name="T19" fmla="*/ 2 h 75"/>
                <a:gd name="T20" fmla="*/ 34 w 35"/>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75">
                  <a:moveTo>
                    <a:pt x="19" y="74"/>
                  </a:moveTo>
                  <a:lnTo>
                    <a:pt x="10" y="67"/>
                  </a:lnTo>
                  <a:lnTo>
                    <a:pt x="4" y="58"/>
                  </a:lnTo>
                  <a:lnTo>
                    <a:pt x="1" y="49"/>
                  </a:lnTo>
                  <a:lnTo>
                    <a:pt x="0" y="40"/>
                  </a:lnTo>
                  <a:lnTo>
                    <a:pt x="1" y="30"/>
                  </a:lnTo>
                  <a:lnTo>
                    <a:pt x="4" y="21"/>
                  </a:lnTo>
                  <a:lnTo>
                    <a:pt x="9" y="14"/>
                  </a:lnTo>
                  <a:lnTo>
                    <a:pt x="16" y="6"/>
                  </a:lnTo>
                  <a:lnTo>
                    <a:pt x="24" y="2"/>
                  </a:lnTo>
                  <a:lnTo>
                    <a:pt x="34"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6" name="Freeform 61"/>
            <p:cNvSpPr>
              <a:spLocks/>
            </p:cNvSpPr>
            <p:nvPr/>
          </p:nvSpPr>
          <p:spPr bwMode="gray">
            <a:xfrm>
              <a:off x="4676" y="2711"/>
              <a:ext cx="35" cy="75"/>
            </a:xfrm>
            <a:custGeom>
              <a:avLst/>
              <a:gdLst>
                <a:gd name="T0" fmla="*/ 19 w 35"/>
                <a:gd name="T1" fmla="*/ 74 h 75"/>
                <a:gd name="T2" fmla="*/ 10 w 35"/>
                <a:gd name="T3" fmla="*/ 67 h 75"/>
                <a:gd name="T4" fmla="*/ 4 w 35"/>
                <a:gd name="T5" fmla="*/ 59 h 75"/>
                <a:gd name="T6" fmla="*/ 1 w 35"/>
                <a:gd name="T7" fmla="*/ 49 h 75"/>
                <a:gd name="T8" fmla="*/ 0 w 35"/>
                <a:gd name="T9" fmla="*/ 39 h 75"/>
                <a:gd name="T10" fmla="*/ 1 w 35"/>
                <a:gd name="T11" fmla="*/ 30 h 75"/>
                <a:gd name="T12" fmla="*/ 4 w 35"/>
                <a:gd name="T13" fmla="*/ 21 h 75"/>
                <a:gd name="T14" fmla="*/ 9 w 35"/>
                <a:gd name="T15" fmla="*/ 13 h 75"/>
                <a:gd name="T16" fmla="*/ 16 w 35"/>
                <a:gd name="T17" fmla="*/ 6 h 75"/>
                <a:gd name="T18" fmla="*/ 24 w 35"/>
                <a:gd name="T19" fmla="*/ 1 h 75"/>
                <a:gd name="T20" fmla="*/ 34 w 35"/>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75">
                  <a:moveTo>
                    <a:pt x="19" y="74"/>
                  </a:moveTo>
                  <a:lnTo>
                    <a:pt x="10" y="67"/>
                  </a:lnTo>
                  <a:lnTo>
                    <a:pt x="4" y="59"/>
                  </a:lnTo>
                  <a:lnTo>
                    <a:pt x="1" y="49"/>
                  </a:lnTo>
                  <a:lnTo>
                    <a:pt x="0" y="39"/>
                  </a:lnTo>
                  <a:lnTo>
                    <a:pt x="1" y="30"/>
                  </a:lnTo>
                  <a:lnTo>
                    <a:pt x="4" y="21"/>
                  </a:lnTo>
                  <a:lnTo>
                    <a:pt x="9" y="13"/>
                  </a:lnTo>
                  <a:lnTo>
                    <a:pt x="16" y="6"/>
                  </a:lnTo>
                  <a:lnTo>
                    <a:pt x="24" y="1"/>
                  </a:lnTo>
                  <a:lnTo>
                    <a:pt x="34"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7" name="Freeform 62"/>
            <p:cNvSpPr>
              <a:spLocks/>
            </p:cNvSpPr>
            <p:nvPr/>
          </p:nvSpPr>
          <p:spPr bwMode="gray">
            <a:xfrm>
              <a:off x="4662" y="2707"/>
              <a:ext cx="36" cy="77"/>
            </a:xfrm>
            <a:custGeom>
              <a:avLst/>
              <a:gdLst>
                <a:gd name="T0" fmla="*/ 20 w 36"/>
                <a:gd name="T1" fmla="*/ 76 h 77"/>
                <a:gd name="T2" fmla="*/ 10 w 36"/>
                <a:gd name="T3" fmla="*/ 69 h 77"/>
                <a:gd name="T4" fmla="*/ 5 w 36"/>
                <a:gd name="T5" fmla="*/ 60 h 77"/>
                <a:gd name="T6" fmla="*/ 1 w 36"/>
                <a:gd name="T7" fmla="*/ 50 h 77"/>
                <a:gd name="T8" fmla="*/ 0 w 36"/>
                <a:gd name="T9" fmla="*/ 41 h 77"/>
                <a:gd name="T10" fmla="*/ 1 w 36"/>
                <a:gd name="T11" fmla="*/ 32 h 77"/>
                <a:gd name="T12" fmla="*/ 5 w 36"/>
                <a:gd name="T13" fmla="*/ 21 h 77"/>
                <a:gd name="T14" fmla="*/ 10 w 36"/>
                <a:gd name="T15" fmla="*/ 14 h 77"/>
                <a:gd name="T16" fmla="*/ 17 w 36"/>
                <a:gd name="T17" fmla="*/ 6 h 77"/>
                <a:gd name="T18" fmla="*/ 25 w 36"/>
                <a:gd name="T19" fmla="*/ 2 h 77"/>
                <a:gd name="T20" fmla="*/ 35 w 36"/>
                <a:gd name="T21" fmla="*/ 0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77">
                  <a:moveTo>
                    <a:pt x="20" y="76"/>
                  </a:moveTo>
                  <a:lnTo>
                    <a:pt x="10" y="69"/>
                  </a:lnTo>
                  <a:lnTo>
                    <a:pt x="5" y="60"/>
                  </a:lnTo>
                  <a:lnTo>
                    <a:pt x="1" y="50"/>
                  </a:lnTo>
                  <a:lnTo>
                    <a:pt x="0" y="41"/>
                  </a:lnTo>
                  <a:lnTo>
                    <a:pt x="1" y="32"/>
                  </a:lnTo>
                  <a:lnTo>
                    <a:pt x="5" y="21"/>
                  </a:lnTo>
                  <a:lnTo>
                    <a:pt x="10" y="14"/>
                  </a:lnTo>
                  <a:lnTo>
                    <a:pt x="17" y="6"/>
                  </a:lnTo>
                  <a:lnTo>
                    <a:pt x="25" y="2"/>
                  </a:lnTo>
                  <a:lnTo>
                    <a:pt x="3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8" name="Freeform 63"/>
            <p:cNvSpPr>
              <a:spLocks/>
            </p:cNvSpPr>
            <p:nvPr/>
          </p:nvSpPr>
          <p:spPr bwMode="gray">
            <a:xfrm>
              <a:off x="4701" y="2749"/>
              <a:ext cx="390" cy="232"/>
            </a:xfrm>
            <a:custGeom>
              <a:avLst/>
              <a:gdLst>
                <a:gd name="T0" fmla="*/ 387 w 390"/>
                <a:gd name="T1" fmla="*/ 119 h 232"/>
                <a:gd name="T2" fmla="*/ 389 w 390"/>
                <a:gd name="T3" fmla="*/ 181 h 232"/>
                <a:gd name="T4" fmla="*/ 387 w 390"/>
                <a:gd name="T5" fmla="*/ 182 h 232"/>
                <a:gd name="T6" fmla="*/ 383 w 390"/>
                <a:gd name="T7" fmla="*/ 187 h 232"/>
                <a:gd name="T8" fmla="*/ 378 w 390"/>
                <a:gd name="T9" fmla="*/ 192 h 232"/>
                <a:gd name="T10" fmla="*/ 372 w 390"/>
                <a:gd name="T11" fmla="*/ 200 h 232"/>
                <a:gd name="T12" fmla="*/ 365 w 390"/>
                <a:gd name="T13" fmla="*/ 207 h 232"/>
                <a:gd name="T14" fmla="*/ 358 w 390"/>
                <a:gd name="T15" fmla="*/ 214 h 232"/>
                <a:gd name="T16" fmla="*/ 350 w 390"/>
                <a:gd name="T17" fmla="*/ 221 h 232"/>
                <a:gd name="T18" fmla="*/ 344 w 390"/>
                <a:gd name="T19" fmla="*/ 226 h 232"/>
                <a:gd name="T20" fmla="*/ 338 w 390"/>
                <a:gd name="T21" fmla="*/ 230 h 232"/>
                <a:gd name="T22" fmla="*/ 335 w 390"/>
                <a:gd name="T23" fmla="*/ 231 h 232"/>
                <a:gd name="T24" fmla="*/ 312 w 390"/>
                <a:gd name="T25" fmla="*/ 222 h 232"/>
                <a:gd name="T26" fmla="*/ 293 w 390"/>
                <a:gd name="T27" fmla="*/ 210 h 232"/>
                <a:gd name="T28" fmla="*/ 279 w 390"/>
                <a:gd name="T29" fmla="*/ 197 h 232"/>
                <a:gd name="T30" fmla="*/ 267 w 390"/>
                <a:gd name="T31" fmla="*/ 180 h 232"/>
                <a:gd name="T32" fmla="*/ 257 w 390"/>
                <a:gd name="T33" fmla="*/ 163 h 232"/>
                <a:gd name="T34" fmla="*/ 248 w 390"/>
                <a:gd name="T35" fmla="*/ 145 h 232"/>
                <a:gd name="T36" fmla="*/ 238 w 390"/>
                <a:gd name="T37" fmla="*/ 127 h 232"/>
                <a:gd name="T38" fmla="*/ 228 w 390"/>
                <a:gd name="T39" fmla="*/ 109 h 232"/>
                <a:gd name="T40" fmla="*/ 217 w 390"/>
                <a:gd name="T41" fmla="*/ 92 h 232"/>
                <a:gd name="T42" fmla="*/ 202 w 390"/>
                <a:gd name="T43" fmla="*/ 77 h 232"/>
                <a:gd name="T44" fmla="*/ 195 w 390"/>
                <a:gd name="T45" fmla="*/ 73 h 232"/>
                <a:gd name="T46" fmla="*/ 183 w 390"/>
                <a:gd name="T47" fmla="*/ 70 h 232"/>
                <a:gd name="T48" fmla="*/ 168 w 390"/>
                <a:gd name="T49" fmla="*/ 66 h 232"/>
                <a:gd name="T50" fmla="*/ 151 w 390"/>
                <a:gd name="T51" fmla="*/ 63 h 232"/>
                <a:gd name="T52" fmla="*/ 130 w 390"/>
                <a:gd name="T53" fmla="*/ 60 h 232"/>
                <a:gd name="T54" fmla="*/ 108 w 390"/>
                <a:gd name="T55" fmla="*/ 56 h 232"/>
                <a:gd name="T56" fmla="*/ 85 w 390"/>
                <a:gd name="T57" fmla="*/ 53 h 232"/>
                <a:gd name="T58" fmla="*/ 62 w 390"/>
                <a:gd name="T59" fmla="*/ 50 h 232"/>
                <a:gd name="T60" fmla="*/ 40 w 390"/>
                <a:gd name="T61" fmla="*/ 46 h 232"/>
                <a:gd name="T62" fmla="*/ 20 w 390"/>
                <a:gd name="T63" fmla="*/ 43 h 232"/>
                <a:gd name="T64" fmla="*/ 15 w 390"/>
                <a:gd name="T65" fmla="*/ 39 h 232"/>
                <a:gd name="T66" fmla="*/ 11 w 390"/>
                <a:gd name="T67" fmla="*/ 35 h 232"/>
                <a:gd name="T68" fmla="*/ 8 w 390"/>
                <a:gd name="T69" fmla="*/ 32 h 232"/>
                <a:gd name="T70" fmla="*/ 5 w 390"/>
                <a:gd name="T71" fmla="*/ 27 h 232"/>
                <a:gd name="T72" fmla="*/ 3 w 390"/>
                <a:gd name="T73" fmla="*/ 23 h 232"/>
                <a:gd name="T74" fmla="*/ 1 w 390"/>
                <a:gd name="T75" fmla="*/ 18 h 232"/>
                <a:gd name="T76" fmla="*/ 0 w 390"/>
                <a:gd name="T77" fmla="*/ 14 h 232"/>
                <a:gd name="T78" fmla="*/ 0 w 390"/>
                <a:gd name="T79" fmla="*/ 9 h 232"/>
                <a:gd name="T80" fmla="*/ 0 w 390"/>
                <a:gd name="T81" fmla="*/ 4 h 232"/>
                <a:gd name="T82" fmla="*/ 1 w 390"/>
                <a:gd name="T83" fmla="*/ 0 h 232"/>
                <a:gd name="T84" fmla="*/ 10 w 390"/>
                <a:gd name="T85" fmla="*/ 9 h 232"/>
                <a:gd name="T86" fmla="*/ 27 w 390"/>
                <a:gd name="T87" fmla="*/ 18 h 232"/>
                <a:gd name="T88" fmla="*/ 51 w 390"/>
                <a:gd name="T89" fmla="*/ 27 h 232"/>
                <a:gd name="T90" fmla="*/ 79 w 390"/>
                <a:gd name="T91" fmla="*/ 35 h 232"/>
                <a:gd name="T92" fmla="*/ 109 w 390"/>
                <a:gd name="T93" fmla="*/ 43 h 232"/>
                <a:gd name="T94" fmla="*/ 140 w 390"/>
                <a:gd name="T95" fmla="*/ 50 h 232"/>
                <a:gd name="T96" fmla="*/ 169 w 390"/>
                <a:gd name="T97" fmla="*/ 57 h 232"/>
                <a:gd name="T98" fmla="*/ 195 w 390"/>
                <a:gd name="T99" fmla="*/ 62 h 232"/>
                <a:gd name="T100" fmla="*/ 215 w 390"/>
                <a:gd name="T101" fmla="*/ 66 h 232"/>
                <a:gd name="T102" fmla="*/ 227 w 390"/>
                <a:gd name="T103" fmla="*/ 69 h 232"/>
                <a:gd name="T104" fmla="*/ 239 w 390"/>
                <a:gd name="T105" fmla="*/ 72 h 232"/>
                <a:gd name="T106" fmla="*/ 254 w 390"/>
                <a:gd name="T107" fmla="*/ 77 h 232"/>
                <a:gd name="T108" fmla="*/ 274 w 390"/>
                <a:gd name="T109" fmla="*/ 82 h 232"/>
                <a:gd name="T110" fmla="*/ 295 w 390"/>
                <a:gd name="T111" fmla="*/ 89 h 232"/>
                <a:gd name="T112" fmla="*/ 318 w 390"/>
                <a:gd name="T113" fmla="*/ 96 h 232"/>
                <a:gd name="T114" fmla="*/ 339 w 390"/>
                <a:gd name="T115" fmla="*/ 103 h 232"/>
                <a:gd name="T116" fmla="*/ 358 w 390"/>
                <a:gd name="T117" fmla="*/ 109 h 232"/>
                <a:gd name="T118" fmla="*/ 373 w 390"/>
                <a:gd name="T119" fmla="*/ 114 h 232"/>
                <a:gd name="T120" fmla="*/ 383 w 390"/>
                <a:gd name="T121" fmla="*/ 117 h 232"/>
                <a:gd name="T122" fmla="*/ 387 w 390"/>
                <a:gd name="T123" fmla="*/ 119 h 2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90" h="232">
                  <a:moveTo>
                    <a:pt x="387" y="119"/>
                  </a:moveTo>
                  <a:lnTo>
                    <a:pt x="389" y="181"/>
                  </a:lnTo>
                  <a:lnTo>
                    <a:pt x="387" y="182"/>
                  </a:lnTo>
                  <a:lnTo>
                    <a:pt x="383" y="187"/>
                  </a:lnTo>
                  <a:lnTo>
                    <a:pt x="378" y="192"/>
                  </a:lnTo>
                  <a:lnTo>
                    <a:pt x="372" y="200"/>
                  </a:lnTo>
                  <a:lnTo>
                    <a:pt x="365" y="207"/>
                  </a:lnTo>
                  <a:lnTo>
                    <a:pt x="358" y="214"/>
                  </a:lnTo>
                  <a:lnTo>
                    <a:pt x="350" y="221"/>
                  </a:lnTo>
                  <a:lnTo>
                    <a:pt x="344" y="226"/>
                  </a:lnTo>
                  <a:lnTo>
                    <a:pt x="338" y="230"/>
                  </a:lnTo>
                  <a:lnTo>
                    <a:pt x="335" y="231"/>
                  </a:lnTo>
                  <a:lnTo>
                    <a:pt x="312" y="222"/>
                  </a:lnTo>
                  <a:lnTo>
                    <a:pt x="293" y="210"/>
                  </a:lnTo>
                  <a:lnTo>
                    <a:pt x="279" y="197"/>
                  </a:lnTo>
                  <a:lnTo>
                    <a:pt x="267" y="180"/>
                  </a:lnTo>
                  <a:lnTo>
                    <a:pt x="257" y="163"/>
                  </a:lnTo>
                  <a:lnTo>
                    <a:pt x="248" y="145"/>
                  </a:lnTo>
                  <a:lnTo>
                    <a:pt x="238" y="127"/>
                  </a:lnTo>
                  <a:lnTo>
                    <a:pt x="228" y="109"/>
                  </a:lnTo>
                  <a:lnTo>
                    <a:pt x="217" y="92"/>
                  </a:lnTo>
                  <a:lnTo>
                    <a:pt x="202" y="77"/>
                  </a:lnTo>
                  <a:lnTo>
                    <a:pt x="195" y="73"/>
                  </a:lnTo>
                  <a:lnTo>
                    <a:pt x="183" y="70"/>
                  </a:lnTo>
                  <a:lnTo>
                    <a:pt x="168" y="66"/>
                  </a:lnTo>
                  <a:lnTo>
                    <a:pt x="151" y="63"/>
                  </a:lnTo>
                  <a:lnTo>
                    <a:pt x="130" y="60"/>
                  </a:lnTo>
                  <a:lnTo>
                    <a:pt x="108" y="56"/>
                  </a:lnTo>
                  <a:lnTo>
                    <a:pt x="85" y="53"/>
                  </a:lnTo>
                  <a:lnTo>
                    <a:pt x="62" y="50"/>
                  </a:lnTo>
                  <a:lnTo>
                    <a:pt x="40" y="46"/>
                  </a:lnTo>
                  <a:lnTo>
                    <a:pt x="20" y="43"/>
                  </a:lnTo>
                  <a:lnTo>
                    <a:pt x="15" y="39"/>
                  </a:lnTo>
                  <a:lnTo>
                    <a:pt x="11" y="35"/>
                  </a:lnTo>
                  <a:lnTo>
                    <a:pt x="8" y="32"/>
                  </a:lnTo>
                  <a:lnTo>
                    <a:pt x="5" y="27"/>
                  </a:lnTo>
                  <a:lnTo>
                    <a:pt x="3" y="23"/>
                  </a:lnTo>
                  <a:lnTo>
                    <a:pt x="1" y="18"/>
                  </a:lnTo>
                  <a:lnTo>
                    <a:pt x="0" y="14"/>
                  </a:lnTo>
                  <a:lnTo>
                    <a:pt x="0" y="9"/>
                  </a:lnTo>
                  <a:lnTo>
                    <a:pt x="0" y="4"/>
                  </a:lnTo>
                  <a:lnTo>
                    <a:pt x="1" y="0"/>
                  </a:lnTo>
                  <a:lnTo>
                    <a:pt x="10" y="9"/>
                  </a:lnTo>
                  <a:lnTo>
                    <a:pt x="27" y="18"/>
                  </a:lnTo>
                  <a:lnTo>
                    <a:pt x="51" y="27"/>
                  </a:lnTo>
                  <a:lnTo>
                    <a:pt x="79" y="35"/>
                  </a:lnTo>
                  <a:lnTo>
                    <a:pt x="109" y="43"/>
                  </a:lnTo>
                  <a:lnTo>
                    <a:pt x="140" y="50"/>
                  </a:lnTo>
                  <a:lnTo>
                    <a:pt x="169" y="57"/>
                  </a:lnTo>
                  <a:lnTo>
                    <a:pt x="195" y="62"/>
                  </a:lnTo>
                  <a:lnTo>
                    <a:pt x="215" y="66"/>
                  </a:lnTo>
                  <a:lnTo>
                    <a:pt x="227" y="69"/>
                  </a:lnTo>
                  <a:lnTo>
                    <a:pt x="239" y="72"/>
                  </a:lnTo>
                  <a:lnTo>
                    <a:pt x="254" y="77"/>
                  </a:lnTo>
                  <a:lnTo>
                    <a:pt x="274" y="82"/>
                  </a:lnTo>
                  <a:lnTo>
                    <a:pt x="295" y="89"/>
                  </a:lnTo>
                  <a:lnTo>
                    <a:pt x="318" y="96"/>
                  </a:lnTo>
                  <a:lnTo>
                    <a:pt x="339" y="103"/>
                  </a:lnTo>
                  <a:lnTo>
                    <a:pt x="358" y="109"/>
                  </a:lnTo>
                  <a:lnTo>
                    <a:pt x="373" y="114"/>
                  </a:lnTo>
                  <a:lnTo>
                    <a:pt x="383" y="117"/>
                  </a:lnTo>
                  <a:lnTo>
                    <a:pt x="387" y="1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9" name="Freeform 64"/>
            <p:cNvSpPr>
              <a:spLocks/>
            </p:cNvSpPr>
            <p:nvPr/>
          </p:nvSpPr>
          <p:spPr bwMode="gray">
            <a:xfrm>
              <a:off x="4701" y="2749"/>
              <a:ext cx="390" cy="232"/>
            </a:xfrm>
            <a:custGeom>
              <a:avLst/>
              <a:gdLst>
                <a:gd name="T0" fmla="*/ 387 w 390"/>
                <a:gd name="T1" fmla="*/ 119 h 232"/>
                <a:gd name="T2" fmla="*/ 389 w 390"/>
                <a:gd name="T3" fmla="*/ 181 h 232"/>
                <a:gd name="T4" fmla="*/ 387 w 390"/>
                <a:gd name="T5" fmla="*/ 182 h 232"/>
                <a:gd name="T6" fmla="*/ 383 w 390"/>
                <a:gd name="T7" fmla="*/ 187 h 232"/>
                <a:gd name="T8" fmla="*/ 378 w 390"/>
                <a:gd name="T9" fmla="*/ 192 h 232"/>
                <a:gd name="T10" fmla="*/ 372 w 390"/>
                <a:gd name="T11" fmla="*/ 200 h 232"/>
                <a:gd name="T12" fmla="*/ 365 w 390"/>
                <a:gd name="T13" fmla="*/ 207 h 232"/>
                <a:gd name="T14" fmla="*/ 358 w 390"/>
                <a:gd name="T15" fmla="*/ 214 h 232"/>
                <a:gd name="T16" fmla="*/ 350 w 390"/>
                <a:gd name="T17" fmla="*/ 221 h 232"/>
                <a:gd name="T18" fmla="*/ 344 w 390"/>
                <a:gd name="T19" fmla="*/ 226 h 232"/>
                <a:gd name="T20" fmla="*/ 338 w 390"/>
                <a:gd name="T21" fmla="*/ 230 h 232"/>
                <a:gd name="T22" fmla="*/ 335 w 390"/>
                <a:gd name="T23" fmla="*/ 231 h 232"/>
                <a:gd name="T24" fmla="*/ 312 w 390"/>
                <a:gd name="T25" fmla="*/ 222 h 232"/>
                <a:gd name="T26" fmla="*/ 293 w 390"/>
                <a:gd name="T27" fmla="*/ 210 h 232"/>
                <a:gd name="T28" fmla="*/ 279 w 390"/>
                <a:gd name="T29" fmla="*/ 197 h 232"/>
                <a:gd name="T30" fmla="*/ 267 w 390"/>
                <a:gd name="T31" fmla="*/ 180 h 232"/>
                <a:gd name="T32" fmla="*/ 257 w 390"/>
                <a:gd name="T33" fmla="*/ 163 h 232"/>
                <a:gd name="T34" fmla="*/ 248 w 390"/>
                <a:gd name="T35" fmla="*/ 145 h 232"/>
                <a:gd name="T36" fmla="*/ 238 w 390"/>
                <a:gd name="T37" fmla="*/ 127 h 232"/>
                <a:gd name="T38" fmla="*/ 228 w 390"/>
                <a:gd name="T39" fmla="*/ 109 h 232"/>
                <a:gd name="T40" fmla="*/ 217 w 390"/>
                <a:gd name="T41" fmla="*/ 92 h 232"/>
                <a:gd name="T42" fmla="*/ 202 w 390"/>
                <a:gd name="T43" fmla="*/ 77 h 232"/>
                <a:gd name="T44" fmla="*/ 195 w 390"/>
                <a:gd name="T45" fmla="*/ 73 h 232"/>
                <a:gd name="T46" fmla="*/ 183 w 390"/>
                <a:gd name="T47" fmla="*/ 70 h 232"/>
                <a:gd name="T48" fmla="*/ 168 w 390"/>
                <a:gd name="T49" fmla="*/ 66 h 232"/>
                <a:gd name="T50" fmla="*/ 151 w 390"/>
                <a:gd name="T51" fmla="*/ 63 h 232"/>
                <a:gd name="T52" fmla="*/ 130 w 390"/>
                <a:gd name="T53" fmla="*/ 60 h 232"/>
                <a:gd name="T54" fmla="*/ 108 w 390"/>
                <a:gd name="T55" fmla="*/ 56 h 232"/>
                <a:gd name="T56" fmla="*/ 85 w 390"/>
                <a:gd name="T57" fmla="*/ 53 h 232"/>
                <a:gd name="T58" fmla="*/ 62 w 390"/>
                <a:gd name="T59" fmla="*/ 50 h 232"/>
                <a:gd name="T60" fmla="*/ 40 w 390"/>
                <a:gd name="T61" fmla="*/ 46 h 232"/>
                <a:gd name="T62" fmla="*/ 20 w 390"/>
                <a:gd name="T63" fmla="*/ 43 h 232"/>
                <a:gd name="T64" fmla="*/ 15 w 390"/>
                <a:gd name="T65" fmla="*/ 39 h 232"/>
                <a:gd name="T66" fmla="*/ 11 w 390"/>
                <a:gd name="T67" fmla="*/ 35 h 232"/>
                <a:gd name="T68" fmla="*/ 8 w 390"/>
                <a:gd name="T69" fmla="*/ 32 h 232"/>
                <a:gd name="T70" fmla="*/ 5 w 390"/>
                <a:gd name="T71" fmla="*/ 27 h 232"/>
                <a:gd name="T72" fmla="*/ 3 w 390"/>
                <a:gd name="T73" fmla="*/ 23 h 232"/>
                <a:gd name="T74" fmla="*/ 1 w 390"/>
                <a:gd name="T75" fmla="*/ 18 h 232"/>
                <a:gd name="T76" fmla="*/ 0 w 390"/>
                <a:gd name="T77" fmla="*/ 14 h 232"/>
                <a:gd name="T78" fmla="*/ 0 w 390"/>
                <a:gd name="T79" fmla="*/ 9 h 232"/>
                <a:gd name="T80" fmla="*/ 0 w 390"/>
                <a:gd name="T81" fmla="*/ 4 h 232"/>
                <a:gd name="T82" fmla="*/ 1 w 390"/>
                <a:gd name="T83" fmla="*/ 0 h 232"/>
                <a:gd name="T84" fmla="*/ 10 w 390"/>
                <a:gd name="T85" fmla="*/ 9 h 232"/>
                <a:gd name="T86" fmla="*/ 27 w 390"/>
                <a:gd name="T87" fmla="*/ 18 h 232"/>
                <a:gd name="T88" fmla="*/ 51 w 390"/>
                <a:gd name="T89" fmla="*/ 27 h 232"/>
                <a:gd name="T90" fmla="*/ 79 w 390"/>
                <a:gd name="T91" fmla="*/ 35 h 232"/>
                <a:gd name="T92" fmla="*/ 109 w 390"/>
                <a:gd name="T93" fmla="*/ 43 h 232"/>
                <a:gd name="T94" fmla="*/ 140 w 390"/>
                <a:gd name="T95" fmla="*/ 50 h 232"/>
                <a:gd name="T96" fmla="*/ 169 w 390"/>
                <a:gd name="T97" fmla="*/ 57 h 232"/>
                <a:gd name="T98" fmla="*/ 195 w 390"/>
                <a:gd name="T99" fmla="*/ 62 h 232"/>
                <a:gd name="T100" fmla="*/ 215 w 390"/>
                <a:gd name="T101" fmla="*/ 66 h 232"/>
                <a:gd name="T102" fmla="*/ 227 w 390"/>
                <a:gd name="T103" fmla="*/ 69 h 232"/>
                <a:gd name="T104" fmla="*/ 239 w 390"/>
                <a:gd name="T105" fmla="*/ 72 h 232"/>
                <a:gd name="T106" fmla="*/ 254 w 390"/>
                <a:gd name="T107" fmla="*/ 77 h 232"/>
                <a:gd name="T108" fmla="*/ 274 w 390"/>
                <a:gd name="T109" fmla="*/ 82 h 232"/>
                <a:gd name="T110" fmla="*/ 295 w 390"/>
                <a:gd name="T111" fmla="*/ 89 h 232"/>
                <a:gd name="T112" fmla="*/ 318 w 390"/>
                <a:gd name="T113" fmla="*/ 96 h 232"/>
                <a:gd name="T114" fmla="*/ 339 w 390"/>
                <a:gd name="T115" fmla="*/ 103 h 232"/>
                <a:gd name="T116" fmla="*/ 358 w 390"/>
                <a:gd name="T117" fmla="*/ 109 h 232"/>
                <a:gd name="T118" fmla="*/ 373 w 390"/>
                <a:gd name="T119" fmla="*/ 114 h 232"/>
                <a:gd name="T120" fmla="*/ 383 w 390"/>
                <a:gd name="T121" fmla="*/ 117 h 232"/>
                <a:gd name="T122" fmla="*/ 387 w 390"/>
                <a:gd name="T123" fmla="*/ 119 h 2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90" h="232">
                  <a:moveTo>
                    <a:pt x="387" y="119"/>
                  </a:moveTo>
                  <a:lnTo>
                    <a:pt x="389" y="181"/>
                  </a:lnTo>
                  <a:lnTo>
                    <a:pt x="387" y="182"/>
                  </a:lnTo>
                  <a:lnTo>
                    <a:pt x="383" y="187"/>
                  </a:lnTo>
                  <a:lnTo>
                    <a:pt x="378" y="192"/>
                  </a:lnTo>
                  <a:lnTo>
                    <a:pt x="372" y="200"/>
                  </a:lnTo>
                  <a:lnTo>
                    <a:pt x="365" y="207"/>
                  </a:lnTo>
                  <a:lnTo>
                    <a:pt x="358" y="214"/>
                  </a:lnTo>
                  <a:lnTo>
                    <a:pt x="350" y="221"/>
                  </a:lnTo>
                  <a:lnTo>
                    <a:pt x="344" y="226"/>
                  </a:lnTo>
                  <a:lnTo>
                    <a:pt x="338" y="230"/>
                  </a:lnTo>
                  <a:lnTo>
                    <a:pt x="335" y="231"/>
                  </a:lnTo>
                  <a:lnTo>
                    <a:pt x="312" y="222"/>
                  </a:lnTo>
                  <a:lnTo>
                    <a:pt x="293" y="210"/>
                  </a:lnTo>
                  <a:lnTo>
                    <a:pt x="279" y="197"/>
                  </a:lnTo>
                  <a:lnTo>
                    <a:pt x="267" y="180"/>
                  </a:lnTo>
                  <a:lnTo>
                    <a:pt x="257" y="163"/>
                  </a:lnTo>
                  <a:lnTo>
                    <a:pt x="248" y="145"/>
                  </a:lnTo>
                  <a:lnTo>
                    <a:pt x="238" y="127"/>
                  </a:lnTo>
                  <a:lnTo>
                    <a:pt x="228" y="109"/>
                  </a:lnTo>
                  <a:lnTo>
                    <a:pt x="217" y="92"/>
                  </a:lnTo>
                  <a:lnTo>
                    <a:pt x="202" y="77"/>
                  </a:lnTo>
                  <a:lnTo>
                    <a:pt x="195" y="73"/>
                  </a:lnTo>
                  <a:lnTo>
                    <a:pt x="183" y="70"/>
                  </a:lnTo>
                  <a:lnTo>
                    <a:pt x="168" y="66"/>
                  </a:lnTo>
                  <a:lnTo>
                    <a:pt x="151" y="63"/>
                  </a:lnTo>
                  <a:lnTo>
                    <a:pt x="130" y="60"/>
                  </a:lnTo>
                  <a:lnTo>
                    <a:pt x="108" y="56"/>
                  </a:lnTo>
                  <a:lnTo>
                    <a:pt x="85" y="53"/>
                  </a:lnTo>
                  <a:lnTo>
                    <a:pt x="62" y="50"/>
                  </a:lnTo>
                  <a:lnTo>
                    <a:pt x="40" y="46"/>
                  </a:lnTo>
                  <a:lnTo>
                    <a:pt x="20" y="43"/>
                  </a:lnTo>
                  <a:lnTo>
                    <a:pt x="15" y="39"/>
                  </a:lnTo>
                  <a:lnTo>
                    <a:pt x="11" y="35"/>
                  </a:lnTo>
                  <a:lnTo>
                    <a:pt x="8" y="32"/>
                  </a:lnTo>
                  <a:lnTo>
                    <a:pt x="5" y="27"/>
                  </a:lnTo>
                  <a:lnTo>
                    <a:pt x="3" y="23"/>
                  </a:lnTo>
                  <a:lnTo>
                    <a:pt x="1" y="18"/>
                  </a:lnTo>
                  <a:lnTo>
                    <a:pt x="0" y="14"/>
                  </a:lnTo>
                  <a:lnTo>
                    <a:pt x="0" y="9"/>
                  </a:lnTo>
                  <a:lnTo>
                    <a:pt x="0" y="4"/>
                  </a:lnTo>
                  <a:lnTo>
                    <a:pt x="1" y="0"/>
                  </a:lnTo>
                  <a:lnTo>
                    <a:pt x="10" y="9"/>
                  </a:lnTo>
                  <a:lnTo>
                    <a:pt x="27" y="18"/>
                  </a:lnTo>
                  <a:lnTo>
                    <a:pt x="51" y="27"/>
                  </a:lnTo>
                  <a:lnTo>
                    <a:pt x="79" y="35"/>
                  </a:lnTo>
                  <a:lnTo>
                    <a:pt x="109" y="43"/>
                  </a:lnTo>
                  <a:lnTo>
                    <a:pt x="140" y="50"/>
                  </a:lnTo>
                  <a:lnTo>
                    <a:pt x="169" y="57"/>
                  </a:lnTo>
                  <a:lnTo>
                    <a:pt x="195" y="62"/>
                  </a:lnTo>
                  <a:lnTo>
                    <a:pt x="215" y="66"/>
                  </a:lnTo>
                  <a:lnTo>
                    <a:pt x="227" y="69"/>
                  </a:lnTo>
                  <a:lnTo>
                    <a:pt x="239" y="72"/>
                  </a:lnTo>
                  <a:lnTo>
                    <a:pt x="254" y="77"/>
                  </a:lnTo>
                  <a:lnTo>
                    <a:pt x="274" y="82"/>
                  </a:lnTo>
                  <a:lnTo>
                    <a:pt x="295" y="89"/>
                  </a:lnTo>
                  <a:lnTo>
                    <a:pt x="318" y="96"/>
                  </a:lnTo>
                  <a:lnTo>
                    <a:pt x="339" y="103"/>
                  </a:lnTo>
                  <a:lnTo>
                    <a:pt x="358" y="109"/>
                  </a:lnTo>
                  <a:lnTo>
                    <a:pt x="373" y="114"/>
                  </a:lnTo>
                  <a:lnTo>
                    <a:pt x="383" y="117"/>
                  </a:lnTo>
                  <a:lnTo>
                    <a:pt x="387" y="11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0" name="Freeform 65"/>
            <p:cNvSpPr>
              <a:spLocks/>
            </p:cNvSpPr>
            <p:nvPr/>
          </p:nvSpPr>
          <p:spPr bwMode="gray">
            <a:xfrm>
              <a:off x="4928" y="2819"/>
              <a:ext cx="161" cy="53"/>
            </a:xfrm>
            <a:custGeom>
              <a:avLst/>
              <a:gdLst>
                <a:gd name="T0" fmla="*/ 159 w 161"/>
                <a:gd name="T1" fmla="*/ 48 h 53"/>
                <a:gd name="T2" fmla="*/ 129 w 161"/>
                <a:gd name="T3" fmla="*/ 52 h 53"/>
                <a:gd name="T4" fmla="*/ 105 w 161"/>
                <a:gd name="T5" fmla="*/ 50 h 53"/>
                <a:gd name="T6" fmla="*/ 84 w 161"/>
                <a:gd name="T7" fmla="*/ 47 h 53"/>
                <a:gd name="T8" fmla="*/ 67 w 161"/>
                <a:gd name="T9" fmla="*/ 42 h 53"/>
                <a:gd name="T10" fmla="*/ 53 w 161"/>
                <a:gd name="T11" fmla="*/ 36 h 53"/>
                <a:gd name="T12" fmla="*/ 42 w 161"/>
                <a:gd name="T13" fmla="*/ 29 h 53"/>
                <a:gd name="T14" fmla="*/ 32 w 161"/>
                <a:gd name="T15" fmla="*/ 21 h 53"/>
                <a:gd name="T16" fmla="*/ 23 w 161"/>
                <a:gd name="T17" fmla="*/ 15 h 53"/>
                <a:gd name="T18" fmla="*/ 15 w 161"/>
                <a:gd name="T19" fmla="*/ 8 h 53"/>
                <a:gd name="T20" fmla="*/ 8 w 161"/>
                <a:gd name="T21" fmla="*/ 3 h 53"/>
                <a:gd name="T22" fmla="*/ 0 w 161"/>
                <a:gd name="T23" fmla="*/ 0 h 53"/>
                <a:gd name="T24" fmla="*/ 1 w 161"/>
                <a:gd name="T25" fmla="*/ 0 h 53"/>
                <a:gd name="T26" fmla="*/ 11 w 161"/>
                <a:gd name="T27" fmla="*/ 2 h 53"/>
                <a:gd name="T28" fmla="*/ 28 w 161"/>
                <a:gd name="T29" fmla="*/ 7 h 53"/>
                <a:gd name="T30" fmla="*/ 50 w 161"/>
                <a:gd name="T31" fmla="*/ 14 h 53"/>
                <a:gd name="T32" fmla="*/ 75 w 161"/>
                <a:gd name="T33" fmla="*/ 21 h 53"/>
                <a:gd name="T34" fmla="*/ 99 w 161"/>
                <a:gd name="T35" fmla="*/ 29 h 53"/>
                <a:gd name="T36" fmla="*/ 122 w 161"/>
                <a:gd name="T37" fmla="*/ 36 h 53"/>
                <a:gd name="T38" fmla="*/ 141 w 161"/>
                <a:gd name="T39" fmla="*/ 43 h 53"/>
                <a:gd name="T40" fmla="*/ 154 w 161"/>
                <a:gd name="T41" fmla="*/ 46 h 53"/>
                <a:gd name="T42" fmla="*/ 160 w 161"/>
                <a:gd name="T43" fmla="*/ 49 h 53"/>
                <a:gd name="T44" fmla="*/ 159 w 161"/>
                <a:gd name="T45" fmla="*/ 48 h 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1" h="53">
                  <a:moveTo>
                    <a:pt x="159" y="48"/>
                  </a:moveTo>
                  <a:lnTo>
                    <a:pt x="129" y="52"/>
                  </a:lnTo>
                  <a:lnTo>
                    <a:pt x="105" y="50"/>
                  </a:lnTo>
                  <a:lnTo>
                    <a:pt x="84" y="47"/>
                  </a:lnTo>
                  <a:lnTo>
                    <a:pt x="67" y="42"/>
                  </a:lnTo>
                  <a:lnTo>
                    <a:pt x="53" y="36"/>
                  </a:lnTo>
                  <a:lnTo>
                    <a:pt x="42" y="29"/>
                  </a:lnTo>
                  <a:lnTo>
                    <a:pt x="32" y="21"/>
                  </a:lnTo>
                  <a:lnTo>
                    <a:pt x="23" y="15"/>
                  </a:lnTo>
                  <a:lnTo>
                    <a:pt x="15" y="8"/>
                  </a:lnTo>
                  <a:lnTo>
                    <a:pt x="8" y="3"/>
                  </a:lnTo>
                  <a:lnTo>
                    <a:pt x="0" y="0"/>
                  </a:lnTo>
                  <a:lnTo>
                    <a:pt x="1" y="0"/>
                  </a:lnTo>
                  <a:lnTo>
                    <a:pt x="11" y="2"/>
                  </a:lnTo>
                  <a:lnTo>
                    <a:pt x="28" y="7"/>
                  </a:lnTo>
                  <a:lnTo>
                    <a:pt x="50" y="14"/>
                  </a:lnTo>
                  <a:lnTo>
                    <a:pt x="75" y="21"/>
                  </a:lnTo>
                  <a:lnTo>
                    <a:pt x="99" y="29"/>
                  </a:lnTo>
                  <a:lnTo>
                    <a:pt x="122" y="36"/>
                  </a:lnTo>
                  <a:lnTo>
                    <a:pt x="141" y="43"/>
                  </a:lnTo>
                  <a:lnTo>
                    <a:pt x="154" y="46"/>
                  </a:lnTo>
                  <a:lnTo>
                    <a:pt x="160" y="49"/>
                  </a:lnTo>
                  <a:lnTo>
                    <a:pt x="159"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1" name="Freeform 66"/>
            <p:cNvSpPr>
              <a:spLocks/>
            </p:cNvSpPr>
            <p:nvPr/>
          </p:nvSpPr>
          <p:spPr bwMode="gray">
            <a:xfrm>
              <a:off x="4928" y="2819"/>
              <a:ext cx="161" cy="53"/>
            </a:xfrm>
            <a:custGeom>
              <a:avLst/>
              <a:gdLst>
                <a:gd name="T0" fmla="*/ 159 w 161"/>
                <a:gd name="T1" fmla="*/ 48 h 53"/>
                <a:gd name="T2" fmla="*/ 129 w 161"/>
                <a:gd name="T3" fmla="*/ 52 h 53"/>
                <a:gd name="T4" fmla="*/ 105 w 161"/>
                <a:gd name="T5" fmla="*/ 50 h 53"/>
                <a:gd name="T6" fmla="*/ 84 w 161"/>
                <a:gd name="T7" fmla="*/ 47 h 53"/>
                <a:gd name="T8" fmla="*/ 67 w 161"/>
                <a:gd name="T9" fmla="*/ 42 h 53"/>
                <a:gd name="T10" fmla="*/ 53 w 161"/>
                <a:gd name="T11" fmla="*/ 36 h 53"/>
                <a:gd name="T12" fmla="*/ 42 w 161"/>
                <a:gd name="T13" fmla="*/ 29 h 53"/>
                <a:gd name="T14" fmla="*/ 32 w 161"/>
                <a:gd name="T15" fmla="*/ 21 h 53"/>
                <a:gd name="T16" fmla="*/ 23 w 161"/>
                <a:gd name="T17" fmla="*/ 15 h 53"/>
                <a:gd name="T18" fmla="*/ 15 w 161"/>
                <a:gd name="T19" fmla="*/ 8 h 53"/>
                <a:gd name="T20" fmla="*/ 8 w 161"/>
                <a:gd name="T21" fmla="*/ 3 h 53"/>
                <a:gd name="T22" fmla="*/ 0 w 161"/>
                <a:gd name="T23" fmla="*/ 0 h 53"/>
                <a:gd name="T24" fmla="*/ 1 w 161"/>
                <a:gd name="T25" fmla="*/ 0 h 53"/>
                <a:gd name="T26" fmla="*/ 11 w 161"/>
                <a:gd name="T27" fmla="*/ 2 h 53"/>
                <a:gd name="T28" fmla="*/ 28 w 161"/>
                <a:gd name="T29" fmla="*/ 7 h 53"/>
                <a:gd name="T30" fmla="*/ 50 w 161"/>
                <a:gd name="T31" fmla="*/ 14 h 53"/>
                <a:gd name="T32" fmla="*/ 75 w 161"/>
                <a:gd name="T33" fmla="*/ 21 h 53"/>
                <a:gd name="T34" fmla="*/ 99 w 161"/>
                <a:gd name="T35" fmla="*/ 29 h 53"/>
                <a:gd name="T36" fmla="*/ 122 w 161"/>
                <a:gd name="T37" fmla="*/ 36 h 53"/>
                <a:gd name="T38" fmla="*/ 141 w 161"/>
                <a:gd name="T39" fmla="*/ 43 h 53"/>
                <a:gd name="T40" fmla="*/ 154 w 161"/>
                <a:gd name="T41" fmla="*/ 46 h 53"/>
                <a:gd name="T42" fmla="*/ 160 w 161"/>
                <a:gd name="T43" fmla="*/ 49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1" h="53">
                  <a:moveTo>
                    <a:pt x="159" y="48"/>
                  </a:moveTo>
                  <a:lnTo>
                    <a:pt x="129" y="52"/>
                  </a:lnTo>
                  <a:lnTo>
                    <a:pt x="105" y="50"/>
                  </a:lnTo>
                  <a:lnTo>
                    <a:pt x="84" y="47"/>
                  </a:lnTo>
                  <a:lnTo>
                    <a:pt x="67" y="42"/>
                  </a:lnTo>
                  <a:lnTo>
                    <a:pt x="53" y="36"/>
                  </a:lnTo>
                  <a:lnTo>
                    <a:pt x="42" y="29"/>
                  </a:lnTo>
                  <a:lnTo>
                    <a:pt x="32" y="21"/>
                  </a:lnTo>
                  <a:lnTo>
                    <a:pt x="23" y="15"/>
                  </a:lnTo>
                  <a:lnTo>
                    <a:pt x="15" y="8"/>
                  </a:lnTo>
                  <a:lnTo>
                    <a:pt x="8" y="3"/>
                  </a:lnTo>
                  <a:lnTo>
                    <a:pt x="0" y="0"/>
                  </a:lnTo>
                  <a:lnTo>
                    <a:pt x="1" y="0"/>
                  </a:lnTo>
                  <a:lnTo>
                    <a:pt x="11" y="2"/>
                  </a:lnTo>
                  <a:lnTo>
                    <a:pt x="28" y="7"/>
                  </a:lnTo>
                  <a:lnTo>
                    <a:pt x="50" y="14"/>
                  </a:lnTo>
                  <a:lnTo>
                    <a:pt x="75" y="21"/>
                  </a:lnTo>
                  <a:lnTo>
                    <a:pt x="99" y="29"/>
                  </a:lnTo>
                  <a:lnTo>
                    <a:pt x="122" y="36"/>
                  </a:lnTo>
                  <a:lnTo>
                    <a:pt x="141" y="43"/>
                  </a:lnTo>
                  <a:lnTo>
                    <a:pt x="154" y="46"/>
                  </a:lnTo>
                  <a:lnTo>
                    <a:pt x="160" y="4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2" name="Freeform 67"/>
            <p:cNvSpPr>
              <a:spLocks/>
            </p:cNvSpPr>
            <p:nvPr/>
          </p:nvSpPr>
          <p:spPr bwMode="gray">
            <a:xfrm>
              <a:off x="4654" y="2736"/>
              <a:ext cx="68" cy="58"/>
            </a:xfrm>
            <a:custGeom>
              <a:avLst/>
              <a:gdLst>
                <a:gd name="T0" fmla="*/ 0 w 68"/>
                <a:gd name="T1" fmla="*/ 0 h 58"/>
                <a:gd name="T2" fmla="*/ 0 w 68"/>
                <a:gd name="T3" fmla="*/ 5 h 58"/>
                <a:gd name="T4" fmla="*/ 0 w 68"/>
                <a:gd name="T5" fmla="*/ 10 h 58"/>
                <a:gd name="T6" fmla="*/ 0 w 68"/>
                <a:gd name="T7" fmla="*/ 15 h 58"/>
                <a:gd name="T8" fmla="*/ 1 w 68"/>
                <a:gd name="T9" fmla="*/ 19 h 58"/>
                <a:gd name="T10" fmla="*/ 3 w 68"/>
                <a:gd name="T11" fmla="*/ 23 h 58"/>
                <a:gd name="T12" fmla="*/ 5 w 68"/>
                <a:gd name="T13" fmla="*/ 27 h 58"/>
                <a:gd name="T14" fmla="*/ 8 w 68"/>
                <a:gd name="T15" fmla="*/ 31 h 58"/>
                <a:gd name="T16" fmla="*/ 11 w 68"/>
                <a:gd name="T17" fmla="*/ 34 h 58"/>
                <a:gd name="T18" fmla="*/ 14 w 68"/>
                <a:gd name="T19" fmla="*/ 37 h 58"/>
                <a:gd name="T20" fmla="*/ 17 w 68"/>
                <a:gd name="T21" fmla="*/ 40 h 58"/>
                <a:gd name="T22" fmla="*/ 20 w 68"/>
                <a:gd name="T23" fmla="*/ 41 h 58"/>
                <a:gd name="T24" fmla="*/ 23 w 68"/>
                <a:gd name="T25" fmla="*/ 44 h 58"/>
                <a:gd name="T26" fmla="*/ 27 w 68"/>
                <a:gd name="T27" fmla="*/ 45 h 58"/>
                <a:gd name="T28" fmla="*/ 30 w 68"/>
                <a:gd name="T29" fmla="*/ 47 h 58"/>
                <a:gd name="T30" fmla="*/ 36 w 68"/>
                <a:gd name="T31" fmla="*/ 49 h 58"/>
                <a:gd name="T32" fmla="*/ 41 w 68"/>
                <a:gd name="T33" fmla="*/ 50 h 58"/>
                <a:gd name="T34" fmla="*/ 47 w 68"/>
                <a:gd name="T35" fmla="*/ 51 h 58"/>
                <a:gd name="T36" fmla="*/ 53 w 68"/>
                <a:gd name="T37" fmla="*/ 53 h 58"/>
                <a:gd name="T38" fmla="*/ 60 w 68"/>
                <a:gd name="T39" fmla="*/ 55 h 58"/>
                <a:gd name="T40" fmla="*/ 67 w 68"/>
                <a:gd name="T41" fmla="*/ 57 h 58"/>
                <a:gd name="T42" fmla="*/ 62 w 68"/>
                <a:gd name="T43" fmla="*/ 53 h 58"/>
                <a:gd name="T44" fmla="*/ 58 w 68"/>
                <a:gd name="T45" fmla="*/ 50 h 58"/>
                <a:gd name="T46" fmla="*/ 54 w 68"/>
                <a:gd name="T47" fmla="*/ 46 h 58"/>
                <a:gd name="T48" fmla="*/ 51 w 68"/>
                <a:gd name="T49" fmla="*/ 41 h 58"/>
                <a:gd name="T50" fmla="*/ 49 w 68"/>
                <a:gd name="T51" fmla="*/ 37 h 58"/>
                <a:gd name="T52" fmla="*/ 48 w 68"/>
                <a:gd name="T53" fmla="*/ 33 h 58"/>
                <a:gd name="T54" fmla="*/ 47 w 68"/>
                <a:gd name="T55" fmla="*/ 28 h 58"/>
                <a:gd name="T56" fmla="*/ 46 w 68"/>
                <a:gd name="T57" fmla="*/ 24 h 58"/>
                <a:gd name="T58" fmla="*/ 46 w 68"/>
                <a:gd name="T59" fmla="*/ 20 h 58"/>
                <a:gd name="T60" fmla="*/ 47 w 68"/>
                <a:gd name="T61" fmla="*/ 15 h 58"/>
                <a:gd name="T62" fmla="*/ 36 w 68"/>
                <a:gd name="T63" fmla="*/ 13 h 58"/>
                <a:gd name="T64" fmla="*/ 27 w 68"/>
                <a:gd name="T65" fmla="*/ 11 h 58"/>
                <a:gd name="T66" fmla="*/ 20 w 68"/>
                <a:gd name="T67" fmla="*/ 10 h 58"/>
                <a:gd name="T68" fmla="*/ 14 w 68"/>
                <a:gd name="T69" fmla="*/ 7 h 58"/>
                <a:gd name="T70" fmla="*/ 9 w 68"/>
                <a:gd name="T71" fmla="*/ 5 h 58"/>
                <a:gd name="T72" fmla="*/ 5 w 68"/>
                <a:gd name="T73" fmla="*/ 4 h 58"/>
                <a:gd name="T74" fmla="*/ 3 w 68"/>
                <a:gd name="T75" fmla="*/ 2 h 58"/>
                <a:gd name="T76" fmla="*/ 1 w 68"/>
                <a:gd name="T77" fmla="*/ 1 h 58"/>
                <a:gd name="T78" fmla="*/ 0 w 68"/>
                <a:gd name="T79" fmla="*/ 0 h 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8" h="58">
                  <a:moveTo>
                    <a:pt x="0" y="0"/>
                  </a:moveTo>
                  <a:lnTo>
                    <a:pt x="0" y="5"/>
                  </a:lnTo>
                  <a:lnTo>
                    <a:pt x="0" y="10"/>
                  </a:lnTo>
                  <a:lnTo>
                    <a:pt x="0" y="15"/>
                  </a:lnTo>
                  <a:lnTo>
                    <a:pt x="1" y="19"/>
                  </a:lnTo>
                  <a:lnTo>
                    <a:pt x="3" y="23"/>
                  </a:lnTo>
                  <a:lnTo>
                    <a:pt x="5" y="27"/>
                  </a:lnTo>
                  <a:lnTo>
                    <a:pt x="8" y="31"/>
                  </a:lnTo>
                  <a:lnTo>
                    <a:pt x="11" y="34"/>
                  </a:lnTo>
                  <a:lnTo>
                    <a:pt x="14" y="37"/>
                  </a:lnTo>
                  <a:lnTo>
                    <a:pt x="17" y="40"/>
                  </a:lnTo>
                  <a:lnTo>
                    <a:pt x="20" y="41"/>
                  </a:lnTo>
                  <a:lnTo>
                    <a:pt x="23" y="44"/>
                  </a:lnTo>
                  <a:lnTo>
                    <a:pt x="27" y="45"/>
                  </a:lnTo>
                  <a:lnTo>
                    <a:pt x="30" y="47"/>
                  </a:lnTo>
                  <a:lnTo>
                    <a:pt x="36" y="49"/>
                  </a:lnTo>
                  <a:lnTo>
                    <a:pt x="41" y="50"/>
                  </a:lnTo>
                  <a:lnTo>
                    <a:pt x="47" y="51"/>
                  </a:lnTo>
                  <a:lnTo>
                    <a:pt x="53" y="53"/>
                  </a:lnTo>
                  <a:lnTo>
                    <a:pt x="60" y="55"/>
                  </a:lnTo>
                  <a:lnTo>
                    <a:pt x="67" y="57"/>
                  </a:lnTo>
                  <a:lnTo>
                    <a:pt x="62" y="53"/>
                  </a:lnTo>
                  <a:lnTo>
                    <a:pt x="58" y="50"/>
                  </a:lnTo>
                  <a:lnTo>
                    <a:pt x="54" y="46"/>
                  </a:lnTo>
                  <a:lnTo>
                    <a:pt x="51" y="41"/>
                  </a:lnTo>
                  <a:lnTo>
                    <a:pt x="49" y="37"/>
                  </a:lnTo>
                  <a:lnTo>
                    <a:pt x="48" y="33"/>
                  </a:lnTo>
                  <a:lnTo>
                    <a:pt x="47" y="28"/>
                  </a:lnTo>
                  <a:lnTo>
                    <a:pt x="46" y="24"/>
                  </a:lnTo>
                  <a:lnTo>
                    <a:pt x="46" y="20"/>
                  </a:lnTo>
                  <a:lnTo>
                    <a:pt x="47" y="15"/>
                  </a:lnTo>
                  <a:lnTo>
                    <a:pt x="36" y="13"/>
                  </a:lnTo>
                  <a:lnTo>
                    <a:pt x="27" y="11"/>
                  </a:lnTo>
                  <a:lnTo>
                    <a:pt x="20" y="10"/>
                  </a:lnTo>
                  <a:lnTo>
                    <a:pt x="14" y="7"/>
                  </a:lnTo>
                  <a:lnTo>
                    <a:pt x="9" y="5"/>
                  </a:lnTo>
                  <a:lnTo>
                    <a:pt x="5" y="4"/>
                  </a:lnTo>
                  <a:lnTo>
                    <a:pt x="3" y="2"/>
                  </a:lnTo>
                  <a:lnTo>
                    <a:pt x="1" y="1"/>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3" name="Freeform 68"/>
            <p:cNvSpPr>
              <a:spLocks/>
            </p:cNvSpPr>
            <p:nvPr/>
          </p:nvSpPr>
          <p:spPr bwMode="gray">
            <a:xfrm>
              <a:off x="4654" y="2736"/>
              <a:ext cx="68" cy="58"/>
            </a:xfrm>
            <a:custGeom>
              <a:avLst/>
              <a:gdLst>
                <a:gd name="T0" fmla="*/ 0 w 68"/>
                <a:gd name="T1" fmla="*/ 0 h 58"/>
                <a:gd name="T2" fmla="*/ 0 w 68"/>
                <a:gd name="T3" fmla="*/ 5 h 58"/>
                <a:gd name="T4" fmla="*/ 0 w 68"/>
                <a:gd name="T5" fmla="*/ 10 h 58"/>
                <a:gd name="T6" fmla="*/ 0 w 68"/>
                <a:gd name="T7" fmla="*/ 15 h 58"/>
                <a:gd name="T8" fmla="*/ 1 w 68"/>
                <a:gd name="T9" fmla="*/ 19 h 58"/>
                <a:gd name="T10" fmla="*/ 3 w 68"/>
                <a:gd name="T11" fmla="*/ 23 h 58"/>
                <a:gd name="T12" fmla="*/ 5 w 68"/>
                <a:gd name="T13" fmla="*/ 27 h 58"/>
                <a:gd name="T14" fmla="*/ 8 w 68"/>
                <a:gd name="T15" fmla="*/ 31 h 58"/>
                <a:gd name="T16" fmla="*/ 11 w 68"/>
                <a:gd name="T17" fmla="*/ 34 h 58"/>
                <a:gd name="T18" fmla="*/ 14 w 68"/>
                <a:gd name="T19" fmla="*/ 37 h 58"/>
                <a:gd name="T20" fmla="*/ 17 w 68"/>
                <a:gd name="T21" fmla="*/ 40 h 58"/>
                <a:gd name="T22" fmla="*/ 20 w 68"/>
                <a:gd name="T23" fmla="*/ 41 h 58"/>
                <a:gd name="T24" fmla="*/ 23 w 68"/>
                <a:gd name="T25" fmla="*/ 44 h 58"/>
                <a:gd name="T26" fmla="*/ 27 w 68"/>
                <a:gd name="T27" fmla="*/ 45 h 58"/>
                <a:gd name="T28" fmla="*/ 30 w 68"/>
                <a:gd name="T29" fmla="*/ 47 h 58"/>
                <a:gd name="T30" fmla="*/ 36 w 68"/>
                <a:gd name="T31" fmla="*/ 49 h 58"/>
                <a:gd name="T32" fmla="*/ 41 w 68"/>
                <a:gd name="T33" fmla="*/ 50 h 58"/>
                <a:gd name="T34" fmla="*/ 47 w 68"/>
                <a:gd name="T35" fmla="*/ 51 h 58"/>
                <a:gd name="T36" fmla="*/ 53 w 68"/>
                <a:gd name="T37" fmla="*/ 53 h 58"/>
                <a:gd name="T38" fmla="*/ 60 w 68"/>
                <a:gd name="T39" fmla="*/ 55 h 58"/>
                <a:gd name="T40" fmla="*/ 67 w 68"/>
                <a:gd name="T41" fmla="*/ 57 h 58"/>
                <a:gd name="T42" fmla="*/ 62 w 68"/>
                <a:gd name="T43" fmla="*/ 53 h 58"/>
                <a:gd name="T44" fmla="*/ 58 w 68"/>
                <a:gd name="T45" fmla="*/ 50 h 58"/>
                <a:gd name="T46" fmla="*/ 54 w 68"/>
                <a:gd name="T47" fmla="*/ 46 h 58"/>
                <a:gd name="T48" fmla="*/ 51 w 68"/>
                <a:gd name="T49" fmla="*/ 41 h 58"/>
                <a:gd name="T50" fmla="*/ 49 w 68"/>
                <a:gd name="T51" fmla="*/ 37 h 58"/>
                <a:gd name="T52" fmla="*/ 48 w 68"/>
                <a:gd name="T53" fmla="*/ 33 h 58"/>
                <a:gd name="T54" fmla="*/ 47 w 68"/>
                <a:gd name="T55" fmla="*/ 28 h 58"/>
                <a:gd name="T56" fmla="*/ 46 w 68"/>
                <a:gd name="T57" fmla="*/ 24 h 58"/>
                <a:gd name="T58" fmla="*/ 46 w 68"/>
                <a:gd name="T59" fmla="*/ 20 h 58"/>
                <a:gd name="T60" fmla="*/ 47 w 68"/>
                <a:gd name="T61" fmla="*/ 15 h 58"/>
                <a:gd name="T62" fmla="*/ 36 w 68"/>
                <a:gd name="T63" fmla="*/ 13 h 58"/>
                <a:gd name="T64" fmla="*/ 27 w 68"/>
                <a:gd name="T65" fmla="*/ 11 h 58"/>
                <a:gd name="T66" fmla="*/ 20 w 68"/>
                <a:gd name="T67" fmla="*/ 10 h 58"/>
                <a:gd name="T68" fmla="*/ 14 w 68"/>
                <a:gd name="T69" fmla="*/ 7 h 58"/>
                <a:gd name="T70" fmla="*/ 9 w 68"/>
                <a:gd name="T71" fmla="*/ 5 h 58"/>
                <a:gd name="T72" fmla="*/ 5 w 68"/>
                <a:gd name="T73" fmla="*/ 4 h 58"/>
                <a:gd name="T74" fmla="*/ 3 w 68"/>
                <a:gd name="T75" fmla="*/ 2 h 58"/>
                <a:gd name="T76" fmla="*/ 1 w 68"/>
                <a:gd name="T77" fmla="*/ 1 h 58"/>
                <a:gd name="T78" fmla="*/ 0 w 68"/>
                <a:gd name="T79" fmla="*/ 0 h 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8" h="58">
                  <a:moveTo>
                    <a:pt x="0" y="0"/>
                  </a:moveTo>
                  <a:lnTo>
                    <a:pt x="0" y="5"/>
                  </a:lnTo>
                  <a:lnTo>
                    <a:pt x="0" y="10"/>
                  </a:lnTo>
                  <a:lnTo>
                    <a:pt x="0" y="15"/>
                  </a:lnTo>
                  <a:lnTo>
                    <a:pt x="1" y="19"/>
                  </a:lnTo>
                  <a:lnTo>
                    <a:pt x="3" y="23"/>
                  </a:lnTo>
                  <a:lnTo>
                    <a:pt x="5" y="27"/>
                  </a:lnTo>
                  <a:lnTo>
                    <a:pt x="8" y="31"/>
                  </a:lnTo>
                  <a:lnTo>
                    <a:pt x="11" y="34"/>
                  </a:lnTo>
                  <a:lnTo>
                    <a:pt x="14" y="37"/>
                  </a:lnTo>
                  <a:lnTo>
                    <a:pt x="17" y="40"/>
                  </a:lnTo>
                  <a:lnTo>
                    <a:pt x="20" y="41"/>
                  </a:lnTo>
                  <a:lnTo>
                    <a:pt x="23" y="44"/>
                  </a:lnTo>
                  <a:lnTo>
                    <a:pt x="27" y="45"/>
                  </a:lnTo>
                  <a:lnTo>
                    <a:pt x="30" y="47"/>
                  </a:lnTo>
                  <a:lnTo>
                    <a:pt x="36" y="49"/>
                  </a:lnTo>
                  <a:lnTo>
                    <a:pt x="41" y="50"/>
                  </a:lnTo>
                  <a:lnTo>
                    <a:pt x="47" y="51"/>
                  </a:lnTo>
                  <a:lnTo>
                    <a:pt x="53" y="53"/>
                  </a:lnTo>
                  <a:lnTo>
                    <a:pt x="60" y="55"/>
                  </a:lnTo>
                  <a:lnTo>
                    <a:pt x="67" y="57"/>
                  </a:lnTo>
                  <a:lnTo>
                    <a:pt x="62" y="53"/>
                  </a:lnTo>
                  <a:lnTo>
                    <a:pt x="58" y="50"/>
                  </a:lnTo>
                  <a:lnTo>
                    <a:pt x="54" y="46"/>
                  </a:lnTo>
                  <a:lnTo>
                    <a:pt x="51" y="41"/>
                  </a:lnTo>
                  <a:lnTo>
                    <a:pt x="49" y="37"/>
                  </a:lnTo>
                  <a:lnTo>
                    <a:pt x="48" y="33"/>
                  </a:lnTo>
                  <a:lnTo>
                    <a:pt x="47" y="28"/>
                  </a:lnTo>
                  <a:lnTo>
                    <a:pt x="46" y="24"/>
                  </a:lnTo>
                  <a:lnTo>
                    <a:pt x="46" y="20"/>
                  </a:lnTo>
                  <a:lnTo>
                    <a:pt x="47" y="15"/>
                  </a:lnTo>
                  <a:lnTo>
                    <a:pt x="36" y="13"/>
                  </a:lnTo>
                  <a:lnTo>
                    <a:pt x="27" y="11"/>
                  </a:lnTo>
                  <a:lnTo>
                    <a:pt x="20" y="10"/>
                  </a:lnTo>
                  <a:lnTo>
                    <a:pt x="14" y="7"/>
                  </a:lnTo>
                  <a:lnTo>
                    <a:pt x="9" y="5"/>
                  </a:lnTo>
                  <a:lnTo>
                    <a:pt x="5" y="4"/>
                  </a:lnTo>
                  <a:lnTo>
                    <a:pt x="3" y="2"/>
                  </a:lnTo>
                  <a:lnTo>
                    <a:pt x="1"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4" name="Freeform 69"/>
            <p:cNvSpPr>
              <a:spLocks/>
            </p:cNvSpPr>
            <p:nvPr/>
          </p:nvSpPr>
          <p:spPr bwMode="gray">
            <a:xfrm>
              <a:off x="4450" y="3220"/>
              <a:ext cx="49" cy="52"/>
            </a:xfrm>
            <a:custGeom>
              <a:avLst/>
              <a:gdLst>
                <a:gd name="T0" fmla="*/ 18 w 49"/>
                <a:gd name="T1" fmla="*/ 51 h 52"/>
                <a:gd name="T2" fmla="*/ 48 w 49"/>
                <a:gd name="T3" fmla="*/ 0 h 52"/>
                <a:gd name="T4" fmla="*/ 0 w 49"/>
                <a:gd name="T5" fmla="*/ 37 h 52"/>
                <a:gd name="T6" fmla="*/ 18 w 49"/>
                <a:gd name="T7" fmla="*/ 51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52">
                  <a:moveTo>
                    <a:pt x="18" y="51"/>
                  </a:moveTo>
                  <a:lnTo>
                    <a:pt x="48" y="0"/>
                  </a:lnTo>
                  <a:lnTo>
                    <a:pt x="0" y="37"/>
                  </a:lnTo>
                  <a:lnTo>
                    <a:pt x="18" y="5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5" name="Freeform 70"/>
            <p:cNvSpPr>
              <a:spLocks/>
            </p:cNvSpPr>
            <p:nvPr/>
          </p:nvSpPr>
          <p:spPr bwMode="gray">
            <a:xfrm>
              <a:off x="4450" y="3220"/>
              <a:ext cx="49" cy="52"/>
            </a:xfrm>
            <a:custGeom>
              <a:avLst/>
              <a:gdLst>
                <a:gd name="T0" fmla="*/ 18 w 49"/>
                <a:gd name="T1" fmla="*/ 51 h 52"/>
                <a:gd name="T2" fmla="*/ 48 w 49"/>
                <a:gd name="T3" fmla="*/ 0 h 52"/>
                <a:gd name="T4" fmla="*/ 0 w 49"/>
                <a:gd name="T5" fmla="*/ 37 h 52"/>
                <a:gd name="T6" fmla="*/ 18 w 49"/>
                <a:gd name="T7" fmla="*/ 51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52">
                  <a:moveTo>
                    <a:pt x="18" y="51"/>
                  </a:moveTo>
                  <a:lnTo>
                    <a:pt x="48" y="0"/>
                  </a:lnTo>
                  <a:lnTo>
                    <a:pt x="0" y="37"/>
                  </a:lnTo>
                  <a:lnTo>
                    <a:pt x="18" y="5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6" name="Freeform 71"/>
            <p:cNvSpPr>
              <a:spLocks/>
            </p:cNvSpPr>
            <p:nvPr/>
          </p:nvSpPr>
          <p:spPr bwMode="gray">
            <a:xfrm>
              <a:off x="4089" y="3614"/>
              <a:ext cx="67" cy="85"/>
            </a:xfrm>
            <a:custGeom>
              <a:avLst/>
              <a:gdLst>
                <a:gd name="T0" fmla="*/ 47 w 67"/>
                <a:gd name="T1" fmla="*/ 0 h 85"/>
                <a:gd name="T2" fmla="*/ 0 w 67"/>
                <a:gd name="T3" fmla="*/ 75 h 85"/>
                <a:gd name="T4" fmla="*/ 6 w 67"/>
                <a:gd name="T5" fmla="*/ 84 h 85"/>
                <a:gd name="T6" fmla="*/ 14 w 67"/>
                <a:gd name="T7" fmla="*/ 82 h 85"/>
                <a:gd name="T8" fmla="*/ 22 w 67"/>
                <a:gd name="T9" fmla="*/ 79 h 85"/>
                <a:gd name="T10" fmla="*/ 30 w 67"/>
                <a:gd name="T11" fmla="*/ 73 h 85"/>
                <a:gd name="T12" fmla="*/ 38 w 67"/>
                <a:gd name="T13" fmla="*/ 66 h 85"/>
                <a:gd name="T14" fmla="*/ 46 w 67"/>
                <a:gd name="T15" fmla="*/ 59 h 85"/>
                <a:gd name="T16" fmla="*/ 53 w 67"/>
                <a:gd name="T17" fmla="*/ 52 h 85"/>
                <a:gd name="T18" fmla="*/ 58 w 67"/>
                <a:gd name="T19" fmla="*/ 46 h 85"/>
                <a:gd name="T20" fmla="*/ 62 w 67"/>
                <a:gd name="T21" fmla="*/ 41 h 85"/>
                <a:gd name="T22" fmla="*/ 65 w 67"/>
                <a:gd name="T23" fmla="*/ 37 h 85"/>
                <a:gd name="T24" fmla="*/ 66 w 67"/>
                <a:gd name="T25" fmla="*/ 36 h 85"/>
                <a:gd name="T26" fmla="*/ 47 w 67"/>
                <a:gd name="T27" fmla="*/ 0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85">
                  <a:moveTo>
                    <a:pt x="47" y="0"/>
                  </a:moveTo>
                  <a:lnTo>
                    <a:pt x="0" y="75"/>
                  </a:lnTo>
                  <a:lnTo>
                    <a:pt x="6" y="84"/>
                  </a:lnTo>
                  <a:lnTo>
                    <a:pt x="14" y="82"/>
                  </a:lnTo>
                  <a:lnTo>
                    <a:pt x="22" y="79"/>
                  </a:lnTo>
                  <a:lnTo>
                    <a:pt x="30" y="73"/>
                  </a:lnTo>
                  <a:lnTo>
                    <a:pt x="38" y="66"/>
                  </a:lnTo>
                  <a:lnTo>
                    <a:pt x="46" y="59"/>
                  </a:lnTo>
                  <a:lnTo>
                    <a:pt x="53" y="52"/>
                  </a:lnTo>
                  <a:lnTo>
                    <a:pt x="58" y="46"/>
                  </a:lnTo>
                  <a:lnTo>
                    <a:pt x="62" y="41"/>
                  </a:lnTo>
                  <a:lnTo>
                    <a:pt x="65" y="37"/>
                  </a:lnTo>
                  <a:lnTo>
                    <a:pt x="66" y="36"/>
                  </a:lnTo>
                  <a:lnTo>
                    <a:pt x="4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7" name="Freeform 72"/>
            <p:cNvSpPr>
              <a:spLocks/>
            </p:cNvSpPr>
            <p:nvPr/>
          </p:nvSpPr>
          <p:spPr bwMode="gray">
            <a:xfrm>
              <a:off x="4089" y="3614"/>
              <a:ext cx="67" cy="85"/>
            </a:xfrm>
            <a:custGeom>
              <a:avLst/>
              <a:gdLst>
                <a:gd name="T0" fmla="*/ 47 w 67"/>
                <a:gd name="T1" fmla="*/ 0 h 85"/>
                <a:gd name="T2" fmla="*/ 0 w 67"/>
                <a:gd name="T3" fmla="*/ 75 h 85"/>
                <a:gd name="T4" fmla="*/ 6 w 67"/>
                <a:gd name="T5" fmla="*/ 84 h 85"/>
                <a:gd name="T6" fmla="*/ 14 w 67"/>
                <a:gd name="T7" fmla="*/ 82 h 85"/>
                <a:gd name="T8" fmla="*/ 22 w 67"/>
                <a:gd name="T9" fmla="*/ 79 h 85"/>
                <a:gd name="T10" fmla="*/ 30 w 67"/>
                <a:gd name="T11" fmla="*/ 73 h 85"/>
                <a:gd name="T12" fmla="*/ 38 w 67"/>
                <a:gd name="T13" fmla="*/ 66 h 85"/>
                <a:gd name="T14" fmla="*/ 46 w 67"/>
                <a:gd name="T15" fmla="*/ 59 h 85"/>
                <a:gd name="T16" fmla="*/ 53 w 67"/>
                <a:gd name="T17" fmla="*/ 52 h 85"/>
                <a:gd name="T18" fmla="*/ 58 w 67"/>
                <a:gd name="T19" fmla="*/ 46 h 85"/>
                <a:gd name="T20" fmla="*/ 62 w 67"/>
                <a:gd name="T21" fmla="*/ 41 h 85"/>
                <a:gd name="T22" fmla="*/ 65 w 67"/>
                <a:gd name="T23" fmla="*/ 37 h 85"/>
                <a:gd name="T24" fmla="*/ 66 w 67"/>
                <a:gd name="T25" fmla="*/ 36 h 85"/>
                <a:gd name="T26" fmla="*/ 47 w 67"/>
                <a:gd name="T27" fmla="*/ 0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85">
                  <a:moveTo>
                    <a:pt x="47" y="0"/>
                  </a:moveTo>
                  <a:lnTo>
                    <a:pt x="0" y="75"/>
                  </a:lnTo>
                  <a:lnTo>
                    <a:pt x="6" y="84"/>
                  </a:lnTo>
                  <a:lnTo>
                    <a:pt x="14" y="82"/>
                  </a:lnTo>
                  <a:lnTo>
                    <a:pt x="22" y="79"/>
                  </a:lnTo>
                  <a:lnTo>
                    <a:pt x="30" y="73"/>
                  </a:lnTo>
                  <a:lnTo>
                    <a:pt x="38" y="66"/>
                  </a:lnTo>
                  <a:lnTo>
                    <a:pt x="46" y="59"/>
                  </a:lnTo>
                  <a:lnTo>
                    <a:pt x="53" y="52"/>
                  </a:lnTo>
                  <a:lnTo>
                    <a:pt x="58" y="46"/>
                  </a:lnTo>
                  <a:lnTo>
                    <a:pt x="62" y="41"/>
                  </a:lnTo>
                  <a:lnTo>
                    <a:pt x="65" y="37"/>
                  </a:lnTo>
                  <a:lnTo>
                    <a:pt x="66" y="36"/>
                  </a:lnTo>
                  <a:lnTo>
                    <a:pt x="47"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8" name="Freeform 73"/>
            <p:cNvSpPr>
              <a:spLocks/>
            </p:cNvSpPr>
            <p:nvPr/>
          </p:nvSpPr>
          <p:spPr bwMode="gray">
            <a:xfrm>
              <a:off x="4037" y="3289"/>
              <a:ext cx="409" cy="413"/>
            </a:xfrm>
            <a:custGeom>
              <a:avLst/>
              <a:gdLst>
                <a:gd name="T0" fmla="*/ 341 w 409"/>
                <a:gd name="T1" fmla="*/ 3 h 413"/>
                <a:gd name="T2" fmla="*/ 365 w 409"/>
                <a:gd name="T3" fmla="*/ 0 h 413"/>
                <a:gd name="T4" fmla="*/ 387 w 409"/>
                <a:gd name="T5" fmla="*/ 9 h 413"/>
                <a:gd name="T6" fmla="*/ 402 w 409"/>
                <a:gd name="T7" fmla="*/ 27 h 413"/>
                <a:gd name="T8" fmla="*/ 408 w 409"/>
                <a:gd name="T9" fmla="*/ 49 h 413"/>
                <a:gd name="T10" fmla="*/ 389 w 409"/>
                <a:gd name="T11" fmla="*/ 75 h 413"/>
                <a:gd name="T12" fmla="*/ 350 w 409"/>
                <a:gd name="T13" fmla="*/ 105 h 413"/>
                <a:gd name="T14" fmla="*/ 311 w 409"/>
                <a:gd name="T15" fmla="*/ 134 h 413"/>
                <a:gd name="T16" fmla="*/ 276 w 409"/>
                <a:gd name="T17" fmla="*/ 161 h 413"/>
                <a:gd name="T18" fmla="*/ 253 w 409"/>
                <a:gd name="T19" fmla="*/ 183 h 413"/>
                <a:gd name="T20" fmla="*/ 245 w 409"/>
                <a:gd name="T21" fmla="*/ 209 h 413"/>
                <a:gd name="T22" fmla="*/ 248 w 409"/>
                <a:gd name="T23" fmla="*/ 249 h 413"/>
                <a:gd name="T24" fmla="*/ 256 w 409"/>
                <a:gd name="T25" fmla="*/ 294 h 413"/>
                <a:gd name="T26" fmla="*/ 256 w 409"/>
                <a:gd name="T27" fmla="*/ 341 h 413"/>
                <a:gd name="T28" fmla="*/ 240 w 409"/>
                <a:gd name="T29" fmla="*/ 388 h 413"/>
                <a:gd name="T30" fmla="*/ 218 w 409"/>
                <a:gd name="T31" fmla="*/ 412 h 413"/>
                <a:gd name="T32" fmla="*/ 200 w 409"/>
                <a:gd name="T33" fmla="*/ 409 h 413"/>
                <a:gd name="T34" fmla="*/ 176 w 409"/>
                <a:gd name="T35" fmla="*/ 403 h 413"/>
                <a:gd name="T36" fmla="*/ 153 w 409"/>
                <a:gd name="T37" fmla="*/ 396 h 413"/>
                <a:gd name="T38" fmla="*/ 138 w 409"/>
                <a:gd name="T39" fmla="*/ 391 h 413"/>
                <a:gd name="T40" fmla="*/ 100 w 409"/>
                <a:gd name="T41" fmla="*/ 325 h 413"/>
                <a:gd name="T42" fmla="*/ 29 w 409"/>
                <a:gd name="T43" fmla="*/ 294 h 413"/>
                <a:gd name="T44" fmla="*/ 22 w 409"/>
                <a:gd name="T45" fmla="*/ 280 h 413"/>
                <a:gd name="T46" fmla="*/ 13 w 409"/>
                <a:gd name="T47" fmla="*/ 258 h 413"/>
                <a:gd name="T48" fmla="*/ 4 w 409"/>
                <a:gd name="T49" fmla="*/ 235 h 413"/>
                <a:gd name="T50" fmla="*/ 0 w 409"/>
                <a:gd name="T51" fmla="*/ 218 h 413"/>
                <a:gd name="T52" fmla="*/ 22 w 409"/>
                <a:gd name="T53" fmla="*/ 194 h 413"/>
                <a:gd name="T54" fmla="*/ 67 w 409"/>
                <a:gd name="T55" fmla="*/ 173 h 413"/>
                <a:gd name="T56" fmla="*/ 115 w 409"/>
                <a:gd name="T57" fmla="*/ 169 h 413"/>
                <a:gd name="T58" fmla="*/ 161 w 409"/>
                <a:gd name="T59" fmla="*/ 171 h 413"/>
                <a:gd name="T60" fmla="*/ 202 w 409"/>
                <a:gd name="T61" fmla="*/ 171 h 413"/>
                <a:gd name="T62" fmla="*/ 227 w 409"/>
                <a:gd name="T63" fmla="*/ 161 h 413"/>
                <a:gd name="T64" fmla="*/ 246 w 409"/>
                <a:gd name="T65" fmla="*/ 138 h 413"/>
                <a:gd name="T66" fmla="*/ 268 w 409"/>
                <a:gd name="T67" fmla="*/ 105 h 413"/>
                <a:gd name="T68" fmla="*/ 292 w 409"/>
                <a:gd name="T69" fmla="*/ 66 h 413"/>
                <a:gd name="T70" fmla="*/ 316 w 409"/>
                <a:gd name="T71" fmla="*/ 27 h 4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09" h="413">
                  <a:moveTo>
                    <a:pt x="328" y="9"/>
                  </a:moveTo>
                  <a:lnTo>
                    <a:pt x="341" y="3"/>
                  </a:lnTo>
                  <a:lnTo>
                    <a:pt x="353" y="0"/>
                  </a:lnTo>
                  <a:lnTo>
                    <a:pt x="365" y="0"/>
                  </a:lnTo>
                  <a:lnTo>
                    <a:pt x="377" y="4"/>
                  </a:lnTo>
                  <a:lnTo>
                    <a:pt x="387" y="9"/>
                  </a:lnTo>
                  <a:lnTo>
                    <a:pt x="396" y="17"/>
                  </a:lnTo>
                  <a:lnTo>
                    <a:pt x="402" y="27"/>
                  </a:lnTo>
                  <a:lnTo>
                    <a:pt x="406" y="38"/>
                  </a:lnTo>
                  <a:lnTo>
                    <a:pt x="408" y="49"/>
                  </a:lnTo>
                  <a:lnTo>
                    <a:pt x="405" y="60"/>
                  </a:lnTo>
                  <a:lnTo>
                    <a:pt x="389" y="75"/>
                  </a:lnTo>
                  <a:lnTo>
                    <a:pt x="370" y="89"/>
                  </a:lnTo>
                  <a:lnTo>
                    <a:pt x="350" y="105"/>
                  </a:lnTo>
                  <a:lnTo>
                    <a:pt x="330" y="119"/>
                  </a:lnTo>
                  <a:lnTo>
                    <a:pt x="311" y="134"/>
                  </a:lnTo>
                  <a:lnTo>
                    <a:pt x="292" y="148"/>
                  </a:lnTo>
                  <a:lnTo>
                    <a:pt x="276" y="161"/>
                  </a:lnTo>
                  <a:lnTo>
                    <a:pt x="262" y="173"/>
                  </a:lnTo>
                  <a:lnTo>
                    <a:pt x="253" y="183"/>
                  </a:lnTo>
                  <a:lnTo>
                    <a:pt x="248" y="192"/>
                  </a:lnTo>
                  <a:lnTo>
                    <a:pt x="245" y="209"/>
                  </a:lnTo>
                  <a:lnTo>
                    <a:pt x="246" y="228"/>
                  </a:lnTo>
                  <a:lnTo>
                    <a:pt x="248" y="249"/>
                  </a:lnTo>
                  <a:lnTo>
                    <a:pt x="252" y="271"/>
                  </a:lnTo>
                  <a:lnTo>
                    <a:pt x="256" y="294"/>
                  </a:lnTo>
                  <a:lnTo>
                    <a:pt x="258" y="318"/>
                  </a:lnTo>
                  <a:lnTo>
                    <a:pt x="256" y="341"/>
                  </a:lnTo>
                  <a:lnTo>
                    <a:pt x="251" y="365"/>
                  </a:lnTo>
                  <a:lnTo>
                    <a:pt x="240" y="388"/>
                  </a:lnTo>
                  <a:lnTo>
                    <a:pt x="222" y="410"/>
                  </a:lnTo>
                  <a:lnTo>
                    <a:pt x="218" y="412"/>
                  </a:lnTo>
                  <a:lnTo>
                    <a:pt x="210" y="411"/>
                  </a:lnTo>
                  <a:lnTo>
                    <a:pt x="200" y="409"/>
                  </a:lnTo>
                  <a:lnTo>
                    <a:pt x="188" y="407"/>
                  </a:lnTo>
                  <a:lnTo>
                    <a:pt x="176" y="403"/>
                  </a:lnTo>
                  <a:lnTo>
                    <a:pt x="164" y="400"/>
                  </a:lnTo>
                  <a:lnTo>
                    <a:pt x="153" y="396"/>
                  </a:lnTo>
                  <a:lnTo>
                    <a:pt x="144" y="393"/>
                  </a:lnTo>
                  <a:lnTo>
                    <a:pt x="138" y="391"/>
                  </a:lnTo>
                  <a:lnTo>
                    <a:pt x="136" y="390"/>
                  </a:lnTo>
                  <a:lnTo>
                    <a:pt x="100" y="325"/>
                  </a:lnTo>
                  <a:lnTo>
                    <a:pt x="30" y="295"/>
                  </a:lnTo>
                  <a:lnTo>
                    <a:pt x="29" y="294"/>
                  </a:lnTo>
                  <a:lnTo>
                    <a:pt x="26" y="288"/>
                  </a:lnTo>
                  <a:lnTo>
                    <a:pt x="22" y="280"/>
                  </a:lnTo>
                  <a:lnTo>
                    <a:pt x="17" y="269"/>
                  </a:lnTo>
                  <a:lnTo>
                    <a:pt x="13" y="258"/>
                  </a:lnTo>
                  <a:lnTo>
                    <a:pt x="8" y="247"/>
                  </a:lnTo>
                  <a:lnTo>
                    <a:pt x="4" y="235"/>
                  </a:lnTo>
                  <a:lnTo>
                    <a:pt x="1" y="226"/>
                  </a:lnTo>
                  <a:lnTo>
                    <a:pt x="0" y="218"/>
                  </a:lnTo>
                  <a:lnTo>
                    <a:pt x="1" y="214"/>
                  </a:lnTo>
                  <a:lnTo>
                    <a:pt x="22" y="194"/>
                  </a:lnTo>
                  <a:lnTo>
                    <a:pt x="44" y="180"/>
                  </a:lnTo>
                  <a:lnTo>
                    <a:pt x="67" y="173"/>
                  </a:lnTo>
                  <a:lnTo>
                    <a:pt x="91" y="169"/>
                  </a:lnTo>
                  <a:lnTo>
                    <a:pt x="115" y="169"/>
                  </a:lnTo>
                  <a:lnTo>
                    <a:pt x="139" y="170"/>
                  </a:lnTo>
                  <a:lnTo>
                    <a:pt x="161" y="171"/>
                  </a:lnTo>
                  <a:lnTo>
                    <a:pt x="183" y="172"/>
                  </a:lnTo>
                  <a:lnTo>
                    <a:pt x="202" y="171"/>
                  </a:lnTo>
                  <a:lnTo>
                    <a:pt x="219" y="166"/>
                  </a:lnTo>
                  <a:lnTo>
                    <a:pt x="227" y="161"/>
                  </a:lnTo>
                  <a:lnTo>
                    <a:pt x="236" y="151"/>
                  </a:lnTo>
                  <a:lnTo>
                    <a:pt x="246" y="138"/>
                  </a:lnTo>
                  <a:lnTo>
                    <a:pt x="256" y="122"/>
                  </a:lnTo>
                  <a:lnTo>
                    <a:pt x="268" y="105"/>
                  </a:lnTo>
                  <a:lnTo>
                    <a:pt x="280" y="85"/>
                  </a:lnTo>
                  <a:lnTo>
                    <a:pt x="292" y="66"/>
                  </a:lnTo>
                  <a:lnTo>
                    <a:pt x="304" y="46"/>
                  </a:lnTo>
                  <a:lnTo>
                    <a:pt x="316" y="27"/>
                  </a:lnTo>
                  <a:lnTo>
                    <a:pt x="328" y="9"/>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9" name="Freeform 74"/>
            <p:cNvSpPr>
              <a:spLocks/>
            </p:cNvSpPr>
            <p:nvPr/>
          </p:nvSpPr>
          <p:spPr bwMode="gray">
            <a:xfrm>
              <a:off x="4037" y="3289"/>
              <a:ext cx="409" cy="413"/>
            </a:xfrm>
            <a:custGeom>
              <a:avLst/>
              <a:gdLst>
                <a:gd name="T0" fmla="*/ 341 w 409"/>
                <a:gd name="T1" fmla="*/ 3 h 413"/>
                <a:gd name="T2" fmla="*/ 365 w 409"/>
                <a:gd name="T3" fmla="*/ 0 h 413"/>
                <a:gd name="T4" fmla="*/ 387 w 409"/>
                <a:gd name="T5" fmla="*/ 9 h 413"/>
                <a:gd name="T6" fmla="*/ 402 w 409"/>
                <a:gd name="T7" fmla="*/ 27 h 413"/>
                <a:gd name="T8" fmla="*/ 408 w 409"/>
                <a:gd name="T9" fmla="*/ 49 h 413"/>
                <a:gd name="T10" fmla="*/ 389 w 409"/>
                <a:gd name="T11" fmla="*/ 75 h 413"/>
                <a:gd name="T12" fmla="*/ 350 w 409"/>
                <a:gd name="T13" fmla="*/ 105 h 413"/>
                <a:gd name="T14" fmla="*/ 311 w 409"/>
                <a:gd name="T15" fmla="*/ 134 h 413"/>
                <a:gd name="T16" fmla="*/ 276 w 409"/>
                <a:gd name="T17" fmla="*/ 161 h 413"/>
                <a:gd name="T18" fmla="*/ 253 w 409"/>
                <a:gd name="T19" fmla="*/ 183 h 413"/>
                <a:gd name="T20" fmla="*/ 245 w 409"/>
                <a:gd name="T21" fmla="*/ 209 h 413"/>
                <a:gd name="T22" fmla="*/ 248 w 409"/>
                <a:gd name="T23" fmla="*/ 249 h 413"/>
                <a:gd name="T24" fmla="*/ 256 w 409"/>
                <a:gd name="T25" fmla="*/ 294 h 413"/>
                <a:gd name="T26" fmla="*/ 256 w 409"/>
                <a:gd name="T27" fmla="*/ 341 h 413"/>
                <a:gd name="T28" fmla="*/ 240 w 409"/>
                <a:gd name="T29" fmla="*/ 388 h 413"/>
                <a:gd name="T30" fmla="*/ 218 w 409"/>
                <a:gd name="T31" fmla="*/ 412 h 413"/>
                <a:gd name="T32" fmla="*/ 200 w 409"/>
                <a:gd name="T33" fmla="*/ 409 h 413"/>
                <a:gd name="T34" fmla="*/ 176 w 409"/>
                <a:gd name="T35" fmla="*/ 403 h 413"/>
                <a:gd name="T36" fmla="*/ 153 w 409"/>
                <a:gd name="T37" fmla="*/ 396 h 413"/>
                <a:gd name="T38" fmla="*/ 138 w 409"/>
                <a:gd name="T39" fmla="*/ 391 h 413"/>
                <a:gd name="T40" fmla="*/ 100 w 409"/>
                <a:gd name="T41" fmla="*/ 325 h 413"/>
                <a:gd name="T42" fmla="*/ 29 w 409"/>
                <a:gd name="T43" fmla="*/ 294 h 413"/>
                <a:gd name="T44" fmla="*/ 22 w 409"/>
                <a:gd name="T45" fmla="*/ 280 h 413"/>
                <a:gd name="T46" fmla="*/ 13 w 409"/>
                <a:gd name="T47" fmla="*/ 258 h 413"/>
                <a:gd name="T48" fmla="*/ 4 w 409"/>
                <a:gd name="T49" fmla="*/ 235 h 413"/>
                <a:gd name="T50" fmla="*/ 0 w 409"/>
                <a:gd name="T51" fmla="*/ 218 h 413"/>
                <a:gd name="T52" fmla="*/ 22 w 409"/>
                <a:gd name="T53" fmla="*/ 194 h 413"/>
                <a:gd name="T54" fmla="*/ 67 w 409"/>
                <a:gd name="T55" fmla="*/ 173 h 413"/>
                <a:gd name="T56" fmla="*/ 115 w 409"/>
                <a:gd name="T57" fmla="*/ 169 h 413"/>
                <a:gd name="T58" fmla="*/ 161 w 409"/>
                <a:gd name="T59" fmla="*/ 171 h 413"/>
                <a:gd name="T60" fmla="*/ 202 w 409"/>
                <a:gd name="T61" fmla="*/ 171 h 413"/>
                <a:gd name="T62" fmla="*/ 227 w 409"/>
                <a:gd name="T63" fmla="*/ 161 h 413"/>
                <a:gd name="T64" fmla="*/ 246 w 409"/>
                <a:gd name="T65" fmla="*/ 138 h 413"/>
                <a:gd name="T66" fmla="*/ 268 w 409"/>
                <a:gd name="T67" fmla="*/ 105 h 413"/>
                <a:gd name="T68" fmla="*/ 292 w 409"/>
                <a:gd name="T69" fmla="*/ 66 h 413"/>
                <a:gd name="T70" fmla="*/ 316 w 409"/>
                <a:gd name="T71" fmla="*/ 27 h 4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09" h="413">
                  <a:moveTo>
                    <a:pt x="328" y="9"/>
                  </a:moveTo>
                  <a:lnTo>
                    <a:pt x="341" y="3"/>
                  </a:lnTo>
                  <a:lnTo>
                    <a:pt x="353" y="0"/>
                  </a:lnTo>
                  <a:lnTo>
                    <a:pt x="365" y="0"/>
                  </a:lnTo>
                  <a:lnTo>
                    <a:pt x="377" y="4"/>
                  </a:lnTo>
                  <a:lnTo>
                    <a:pt x="387" y="9"/>
                  </a:lnTo>
                  <a:lnTo>
                    <a:pt x="396" y="17"/>
                  </a:lnTo>
                  <a:lnTo>
                    <a:pt x="402" y="27"/>
                  </a:lnTo>
                  <a:lnTo>
                    <a:pt x="406" y="38"/>
                  </a:lnTo>
                  <a:lnTo>
                    <a:pt x="408" y="49"/>
                  </a:lnTo>
                  <a:lnTo>
                    <a:pt x="405" y="60"/>
                  </a:lnTo>
                  <a:lnTo>
                    <a:pt x="389" y="75"/>
                  </a:lnTo>
                  <a:lnTo>
                    <a:pt x="370" y="89"/>
                  </a:lnTo>
                  <a:lnTo>
                    <a:pt x="350" y="105"/>
                  </a:lnTo>
                  <a:lnTo>
                    <a:pt x="330" y="119"/>
                  </a:lnTo>
                  <a:lnTo>
                    <a:pt x="311" y="134"/>
                  </a:lnTo>
                  <a:lnTo>
                    <a:pt x="292" y="148"/>
                  </a:lnTo>
                  <a:lnTo>
                    <a:pt x="276" y="161"/>
                  </a:lnTo>
                  <a:lnTo>
                    <a:pt x="262" y="173"/>
                  </a:lnTo>
                  <a:lnTo>
                    <a:pt x="253" y="183"/>
                  </a:lnTo>
                  <a:lnTo>
                    <a:pt x="248" y="192"/>
                  </a:lnTo>
                  <a:lnTo>
                    <a:pt x="245" y="209"/>
                  </a:lnTo>
                  <a:lnTo>
                    <a:pt x="246" y="228"/>
                  </a:lnTo>
                  <a:lnTo>
                    <a:pt x="248" y="249"/>
                  </a:lnTo>
                  <a:lnTo>
                    <a:pt x="252" y="271"/>
                  </a:lnTo>
                  <a:lnTo>
                    <a:pt x="256" y="294"/>
                  </a:lnTo>
                  <a:lnTo>
                    <a:pt x="258" y="318"/>
                  </a:lnTo>
                  <a:lnTo>
                    <a:pt x="256" y="341"/>
                  </a:lnTo>
                  <a:lnTo>
                    <a:pt x="251" y="365"/>
                  </a:lnTo>
                  <a:lnTo>
                    <a:pt x="240" y="388"/>
                  </a:lnTo>
                  <a:lnTo>
                    <a:pt x="222" y="410"/>
                  </a:lnTo>
                  <a:lnTo>
                    <a:pt x="218" y="412"/>
                  </a:lnTo>
                  <a:lnTo>
                    <a:pt x="210" y="411"/>
                  </a:lnTo>
                  <a:lnTo>
                    <a:pt x="200" y="409"/>
                  </a:lnTo>
                  <a:lnTo>
                    <a:pt x="188" y="407"/>
                  </a:lnTo>
                  <a:lnTo>
                    <a:pt x="176" y="403"/>
                  </a:lnTo>
                  <a:lnTo>
                    <a:pt x="164" y="400"/>
                  </a:lnTo>
                  <a:lnTo>
                    <a:pt x="153" y="396"/>
                  </a:lnTo>
                  <a:lnTo>
                    <a:pt x="144" y="393"/>
                  </a:lnTo>
                  <a:lnTo>
                    <a:pt x="138" y="391"/>
                  </a:lnTo>
                  <a:lnTo>
                    <a:pt x="136" y="390"/>
                  </a:lnTo>
                  <a:lnTo>
                    <a:pt x="100" y="325"/>
                  </a:lnTo>
                  <a:lnTo>
                    <a:pt x="30" y="295"/>
                  </a:lnTo>
                  <a:lnTo>
                    <a:pt x="29" y="294"/>
                  </a:lnTo>
                  <a:lnTo>
                    <a:pt x="26" y="288"/>
                  </a:lnTo>
                  <a:lnTo>
                    <a:pt x="22" y="280"/>
                  </a:lnTo>
                  <a:lnTo>
                    <a:pt x="17" y="269"/>
                  </a:lnTo>
                  <a:lnTo>
                    <a:pt x="13" y="258"/>
                  </a:lnTo>
                  <a:lnTo>
                    <a:pt x="8" y="247"/>
                  </a:lnTo>
                  <a:lnTo>
                    <a:pt x="4" y="235"/>
                  </a:lnTo>
                  <a:lnTo>
                    <a:pt x="1" y="226"/>
                  </a:lnTo>
                  <a:lnTo>
                    <a:pt x="0" y="218"/>
                  </a:lnTo>
                  <a:lnTo>
                    <a:pt x="1" y="214"/>
                  </a:lnTo>
                  <a:lnTo>
                    <a:pt x="22" y="194"/>
                  </a:lnTo>
                  <a:lnTo>
                    <a:pt x="44" y="180"/>
                  </a:lnTo>
                  <a:lnTo>
                    <a:pt x="67" y="173"/>
                  </a:lnTo>
                  <a:lnTo>
                    <a:pt x="91" y="169"/>
                  </a:lnTo>
                  <a:lnTo>
                    <a:pt x="115" y="169"/>
                  </a:lnTo>
                  <a:lnTo>
                    <a:pt x="139" y="170"/>
                  </a:lnTo>
                  <a:lnTo>
                    <a:pt x="161" y="171"/>
                  </a:lnTo>
                  <a:lnTo>
                    <a:pt x="183" y="172"/>
                  </a:lnTo>
                  <a:lnTo>
                    <a:pt x="202" y="171"/>
                  </a:lnTo>
                  <a:lnTo>
                    <a:pt x="219" y="166"/>
                  </a:lnTo>
                  <a:lnTo>
                    <a:pt x="227" y="161"/>
                  </a:lnTo>
                  <a:lnTo>
                    <a:pt x="236" y="151"/>
                  </a:lnTo>
                  <a:lnTo>
                    <a:pt x="246" y="138"/>
                  </a:lnTo>
                  <a:lnTo>
                    <a:pt x="256" y="122"/>
                  </a:lnTo>
                  <a:lnTo>
                    <a:pt x="268" y="105"/>
                  </a:lnTo>
                  <a:lnTo>
                    <a:pt x="280" y="85"/>
                  </a:lnTo>
                  <a:lnTo>
                    <a:pt x="292" y="66"/>
                  </a:lnTo>
                  <a:lnTo>
                    <a:pt x="304" y="46"/>
                  </a:lnTo>
                  <a:lnTo>
                    <a:pt x="316" y="27"/>
                  </a:lnTo>
                  <a:lnTo>
                    <a:pt x="328" y="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0" name="Freeform 75"/>
            <p:cNvSpPr>
              <a:spLocks/>
            </p:cNvSpPr>
            <p:nvPr/>
          </p:nvSpPr>
          <p:spPr bwMode="gray">
            <a:xfrm>
              <a:off x="4365" y="3250"/>
              <a:ext cx="113" cy="101"/>
            </a:xfrm>
            <a:custGeom>
              <a:avLst/>
              <a:gdLst>
                <a:gd name="T0" fmla="*/ 0 w 113"/>
                <a:gd name="T1" fmla="*/ 48 h 101"/>
                <a:gd name="T2" fmla="*/ 12 w 113"/>
                <a:gd name="T3" fmla="*/ 41 h 101"/>
                <a:gd name="T4" fmla="*/ 25 w 113"/>
                <a:gd name="T5" fmla="*/ 38 h 101"/>
                <a:gd name="T6" fmla="*/ 37 w 113"/>
                <a:gd name="T7" fmla="*/ 39 h 101"/>
                <a:gd name="T8" fmla="*/ 48 w 113"/>
                <a:gd name="T9" fmla="*/ 43 h 101"/>
                <a:gd name="T10" fmla="*/ 58 w 113"/>
                <a:gd name="T11" fmla="*/ 48 h 101"/>
                <a:gd name="T12" fmla="*/ 67 w 113"/>
                <a:gd name="T13" fmla="*/ 56 h 101"/>
                <a:gd name="T14" fmla="*/ 74 w 113"/>
                <a:gd name="T15" fmla="*/ 66 h 101"/>
                <a:gd name="T16" fmla="*/ 77 w 113"/>
                <a:gd name="T17" fmla="*/ 77 h 101"/>
                <a:gd name="T18" fmla="*/ 79 w 113"/>
                <a:gd name="T19" fmla="*/ 88 h 101"/>
                <a:gd name="T20" fmla="*/ 76 w 113"/>
                <a:gd name="T21" fmla="*/ 100 h 101"/>
                <a:gd name="T22" fmla="*/ 80 w 113"/>
                <a:gd name="T23" fmla="*/ 96 h 101"/>
                <a:gd name="T24" fmla="*/ 84 w 113"/>
                <a:gd name="T25" fmla="*/ 93 h 101"/>
                <a:gd name="T26" fmla="*/ 88 w 113"/>
                <a:gd name="T27" fmla="*/ 88 h 101"/>
                <a:gd name="T28" fmla="*/ 92 w 113"/>
                <a:gd name="T29" fmla="*/ 85 h 101"/>
                <a:gd name="T30" fmla="*/ 94 w 113"/>
                <a:gd name="T31" fmla="*/ 81 h 101"/>
                <a:gd name="T32" fmla="*/ 98 w 113"/>
                <a:gd name="T33" fmla="*/ 78 h 101"/>
                <a:gd name="T34" fmla="*/ 99 w 113"/>
                <a:gd name="T35" fmla="*/ 75 h 101"/>
                <a:gd name="T36" fmla="*/ 102 w 113"/>
                <a:gd name="T37" fmla="*/ 72 h 101"/>
                <a:gd name="T38" fmla="*/ 104 w 113"/>
                <a:gd name="T39" fmla="*/ 69 h 101"/>
                <a:gd name="T40" fmla="*/ 105 w 113"/>
                <a:gd name="T41" fmla="*/ 66 h 101"/>
                <a:gd name="T42" fmla="*/ 107 w 113"/>
                <a:gd name="T43" fmla="*/ 60 h 101"/>
                <a:gd name="T44" fmla="*/ 108 w 113"/>
                <a:gd name="T45" fmla="*/ 55 h 101"/>
                <a:gd name="T46" fmla="*/ 110 w 113"/>
                <a:gd name="T47" fmla="*/ 50 h 101"/>
                <a:gd name="T48" fmla="*/ 111 w 113"/>
                <a:gd name="T49" fmla="*/ 45 h 101"/>
                <a:gd name="T50" fmla="*/ 112 w 113"/>
                <a:gd name="T51" fmla="*/ 40 h 101"/>
                <a:gd name="T52" fmla="*/ 111 w 113"/>
                <a:gd name="T53" fmla="*/ 35 h 101"/>
                <a:gd name="T54" fmla="*/ 110 w 113"/>
                <a:gd name="T55" fmla="*/ 30 h 101"/>
                <a:gd name="T56" fmla="*/ 107 w 113"/>
                <a:gd name="T57" fmla="*/ 25 h 101"/>
                <a:gd name="T58" fmla="*/ 103 w 113"/>
                <a:gd name="T59" fmla="*/ 19 h 101"/>
                <a:gd name="T60" fmla="*/ 98 w 113"/>
                <a:gd name="T61" fmla="*/ 13 h 101"/>
                <a:gd name="T62" fmla="*/ 92 w 113"/>
                <a:gd name="T63" fmla="*/ 8 h 101"/>
                <a:gd name="T64" fmla="*/ 87 w 113"/>
                <a:gd name="T65" fmla="*/ 5 h 101"/>
                <a:gd name="T66" fmla="*/ 80 w 113"/>
                <a:gd name="T67" fmla="*/ 2 h 101"/>
                <a:gd name="T68" fmla="*/ 74 w 113"/>
                <a:gd name="T69" fmla="*/ 1 h 101"/>
                <a:gd name="T70" fmla="*/ 68 w 113"/>
                <a:gd name="T71" fmla="*/ 0 h 101"/>
                <a:gd name="T72" fmla="*/ 62 w 113"/>
                <a:gd name="T73" fmla="*/ 0 h 101"/>
                <a:gd name="T74" fmla="*/ 56 w 113"/>
                <a:gd name="T75" fmla="*/ 1 h 101"/>
                <a:gd name="T76" fmla="*/ 49 w 113"/>
                <a:gd name="T77" fmla="*/ 2 h 101"/>
                <a:gd name="T78" fmla="*/ 44 w 113"/>
                <a:gd name="T79" fmla="*/ 4 h 101"/>
                <a:gd name="T80" fmla="*/ 39 w 113"/>
                <a:gd name="T81" fmla="*/ 6 h 101"/>
                <a:gd name="T82" fmla="*/ 35 w 113"/>
                <a:gd name="T83" fmla="*/ 8 h 101"/>
                <a:gd name="T84" fmla="*/ 32 w 113"/>
                <a:gd name="T85" fmla="*/ 11 h 101"/>
                <a:gd name="T86" fmla="*/ 28 w 113"/>
                <a:gd name="T87" fmla="*/ 13 h 101"/>
                <a:gd name="T88" fmla="*/ 24 w 113"/>
                <a:gd name="T89" fmla="*/ 17 h 101"/>
                <a:gd name="T90" fmla="*/ 21 w 113"/>
                <a:gd name="T91" fmla="*/ 21 h 101"/>
                <a:gd name="T92" fmla="*/ 17 w 113"/>
                <a:gd name="T93" fmla="*/ 26 h 101"/>
                <a:gd name="T94" fmla="*/ 13 w 113"/>
                <a:gd name="T95" fmla="*/ 31 h 101"/>
                <a:gd name="T96" fmla="*/ 8 w 113"/>
                <a:gd name="T97" fmla="*/ 36 h 101"/>
                <a:gd name="T98" fmla="*/ 5 w 113"/>
                <a:gd name="T99" fmla="*/ 42 h 101"/>
                <a:gd name="T100" fmla="*/ 0 w 113"/>
                <a:gd name="T101" fmla="*/ 48 h 1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3" h="101">
                  <a:moveTo>
                    <a:pt x="0" y="48"/>
                  </a:moveTo>
                  <a:lnTo>
                    <a:pt x="12" y="41"/>
                  </a:lnTo>
                  <a:lnTo>
                    <a:pt x="25" y="38"/>
                  </a:lnTo>
                  <a:lnTo>
                    <a:pt x="37" y="39"/>
                  </a:lnTo>
                  <a:lnTo>
                    <a:pt x="48" y="43"/>
                  </a:lnTo>
                  <a:lnTo>
                    <a:pt x="58" y="48"/>
                  </a:lnTo>
                  <a:lnTo>
                    <a:pt x="67" y="56"/>
                  </a:lnTo>
                  <a:lnTo>
                    <a:pt x="74" y="66"/>
                  </a:lnTo>
                  <a:lnTo>
                    <a:pt x="77" y="77"/>
                  </a:lnTo>
                  <a:lnTo>
                    <a:pt x="79" y="88"/>
                  </a:lnTo>
                  <a:lnTo>
                    <a:pt x="76" y="100"/>
                  </a:lnTo>
                  <a:lnTo>
                    <a:pt x="80" y="96"/>
                  </a:lnTo>
                  <a:lnTo>
                    <a:pt x="84" y="93"/>
                  </a:lnTo>
                  <a:lnTo>
                    <a:pt x="88" y="88"/>
                  </a:lnTo>
                  <a:lnTo>
                    <a:pt x="92" y="85"/>
                  </a:lnTo>
                  <a:lnTo>
                    <a:pt x="94" y="81"/>
                  </a:lnTo>
                  <a:lnTo>
                    <a:pt x="98" y="78"/>
                  </a:lnTo>
                  <a:lnTo>
                    <a:pt x="99" y="75"/>
                  </a:lnTo>
                  <a:lnTo>
                    <a:pt x="102" y="72"/>
                  </a:lnTo>
                  <a:lnTo>
                    <a:pt x="104" y="69"/>
                  </a:lnTo>
                  <a:lnTo>
                    <a:pt x="105" y="66"/>
                  </a:lnTo>
                  <a:lnTo>
                    <a:pt x="107" y="60"/>
                  </a:lnTo>
                  <a:lnTo>
                    <a:pt x="108" y="55"/>
                  </a:lnTo>
                  <a:lnTo>
                    <a:pt x="110" y="50"/>
                  </a:lnTo>
                  <a:lnTo>
                    <a:pt x="111" y="45"/>
                  </a:lnTo>
                  <a:lnTo>
                    <a:pt x="112" y="40"/>
                  </a:lnTo>
                  <a:lnTo>
                    <a:pt x="111" y="35"/>
                  </a:lnTo>
                  <a:lnTo>
                    <a:pt x="110" y="30"/>
                  </a:lnTo>
                  <a:lnTo>
                    <a:pt x="107" y="25"/>
                  </a:lnTo>
                  <a:lnTo>
                    <a:pt x="103" y="19"/>
                  </a:lnTo>
                  <a:lnTo>
                    <a:pt x="98" y="13"/>
                  </a:lnTo>
                  <a:lnTo>
                    <a:pt x="92" y="8"/>
                  </a:lnTo>
                  <a:lnTo>
                    <a:pt x="87" y="5"/>
                  </a:lnTo>
                  <a:lnTo>
                    <a:pt x="80" y="2"/>
                  </a:lnTo>
                  <a:lnTo>
                    <a:pt x="74" y="1"/>
                  </a:lnTo>
                  <a:lnTo>
                    <a:pt x="68" y="0"/>
                  </a:lnTo>
                  <a:lnTo>
                    <a:pt x="62" y="0"/>
                  </a:lnTo>
                  <a:lnTo>
                    <a:pt x="56" y="1"/>
                  </a:lnTo>
                  <a:lnTo>
                    <a:pt x="49" y="2"/>
                  </a:lnTo>
                  <a:lnTo>
                    <a:pt x="44" y="4"/>
                  </a:lnTo>
                  <a:lnTo>
                    <a:pt x="39" y="6"/>
                  </a:lnTo>
                  <a:lnTo>
                    <a:pt x="35" y="8"/>
                  </a:lnTo>
                  <a:lnTo>
                    <a:pt x="32" y="11"/>
                  </a:lnTo>
                  <a:lnTo>
                    <a:pt x="28" y="13"/>
                  </a:lnTo>
                  <a:lnTo>
                    <a:pt x="24" y="17"/>
                  </a:lnTo>
                  <a:lnTo>
                    <a:pt x="21" y="21"/>
                  </a:lnTo>
                  <a:lnTo>
                    <a:pt x="17" y="26"/>
                  </a:lnTo>
                  <a:lnTo>
                    <a:pt x="13" y="31"/>
                  </a:lnTo>
                  <a:lnTo>
                    <a:pt x="8" y="36"/>
                  </a:lnTo>
                  <a:lnTo>
                    <a:pt x="5" y="42"/>
                  </a:lnTo>
                  <a:lnTo>
                    <a:pt x="0"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1" name="Freeform 76"/>
            <p:cNvSpPr>
              <a:spLocks/>
            </p:cNvSpPr>
            <p:nvPr/>
          </p:nvSpPr>
          <p:spPr bwMode="gray">
            <a:xfrm>
              <a:off x="4365" y="3250"/>
              <a:ext cx="113" cy="101"/>
            </a:xfrm>
            <a:custGeom>
              <a:avLst/>
              <a:gdLst>
                <a:gd name="T0" fmla="*/ 0 w 113"/>
                <a:gd name="T1" fmla="*/ 48 h 101"/>
                <a:gd name="T2" fmla="*/ 12 w 113"/>
                <a:gd name="T3" fmla="*/ 41 h 101"/>
                <a:gd name="T4" fmla="*/ 25 w 113"/>
                <a:gd name="T5" fmla="*/ 38 h 101"/>
                <a:gd name="T6" fmla="*/ 37 w 113"/>
                <a:gd name="T7" fmla="*/ 39 h 101"/>
                <a:gd name="T8" fmla="*/ 48 w 113"/>
                <a:gd name="T9" fmla="*/ 43 h 101"/>
                <a:gd name="T10" fmla="*/ 58 w 113"/>
                <a:gd name="T11" fmla="*/ 48 h 101"/>
                <a:gd name="T12" fmla="*/ 67 w 113"/>
                <a:gd name="T13" fmla="*/ 56 h 101"/>
                <a:gd name="T14" fmla="*/ 74 w 113"/>
                <a:gd name="T15" fmla="*/ 66 h 101"/>
                <a:gd name="T16" fmla="*/ 77 w 113"/>
                <a:gd name="T17" fmla="*/ 77 h 101"/>
                <a:gd name="T18" fmla="*/ 79 w 113"/>
                <a:gd name="T19" fmla="*/ 88 h 101"/>
                <a:gd name="T20" fmla="*/ 76 w 113"/>
                <a:gd name="T21" fmla="*/ 100 h 101"/>
                <a:gd name="T22" fmla="*/ 80 w 113"/>
                <a:gd name="T23" fmla="*/ 96 h 101"/>
                <a:gd name="T24" fmla="*/ 84 w 113"/>
                <a:gd name="T25" fmla="*/ 93 h 101"/>
                <a:gd name="T26" fmla="*/ 88 w 113"/>
                <a:gd name="T27" fmla="*/ 88 h 101"/>
                <a:gd name="T28" fmla="*/ 92 w 113"/>
                <a:gd name="T29" fmla="*/ 85 h 101"/>
                <a:gd name="T30" fmla="*/ 94 w 113"/>
                <a:gd name="T31" fmla="*/ 81 h 101"/>
                <a:gd name="T32" fmla="*/ 98 w 113"/>
                <a:gd name="T33" fmla="*/ 78 h 101"/>
                <a:gd name="T34" fmla="*/ 99 w 113"/>
                <a:gd name="T35" fmla="*/ 75 h 101"/>
                <a:gd name="T36" fmla="*/ 102 w 113"/>
                <a:gd name="T37" fmla="*/ 72 h 101"/>
                <a:gd name="T38" fmla="*/ 104 w 113"/>
                <a:gd name="T39" fmla="*/ 69 h 101"/>
                <a:gd name="T40" fmla="*/ 105 w 113"/>
                <a:gd name="T41" fmla="*/ 66 h 101"/>
                <a:gd name="T42" fmla="*/ 107 w 113"/>
                <a:gd name="T43" fmla="*/ 60 h 101"/>
                <a:gd name="T44" fmla="*/ 108 w 113"/>
                <a:gd name="T45" fmla="*/ 55 h 101"/>
                <a:gd name="T46" fmla="*/ 110 w 113"/>
                <a:gd name="T47" fmla="*/ 50 h 101"/>
                <a:gd name="T48" fmla="*/ 111 w 113"/>
                <a:gd name="T49" fmla="*/ 45 h 101"/>
                <a:gd name="T50" fmla="*/ 112 w 113"/>
                <a:gd name="T51" fmla="*/ 40 h 101"/>
                <a:gd name="T52" fmla="*/ 111 w 113"/>
                <a:gd name="T53" fmla="*/ 35 h 101"/>
                <a:gd name="T54" fmla="*/ 110 w 113"/>
                <a:gd name="T55" fmla="*/ 30 h 101"/>
                <a:gd name="T56" fmla="*/ 107 w 113"/>
                <a:gd name="T57" fmla="*/ 25 h 101"/>
                <a:gd name="T58" fmla="*/ 103 w 113"/>
                <a:gd name="T59" fmla="*/ 19 h 101"/>
                <a:gd name="T60" fmla="*/ 98 w 113"/>
                <a:gd name="T61" fmla="*/ 13 h 101"/>
                <a:gd name="T62" fmla="*/ 92 w 113"/>
                <a:gd name="T63" fmla="*/ 8 h 101"/>
                <a:gd name="T64" fmla="*/ 87 w 113"/>
                <a:gd name="T65" fmla="*/ 5 h 101"/>
                <a:gd name="T66" fmla="*/ 80 w 113"/>
                <a:gd name="T67" fmla="*/ 2 h 101"/>
                <a:gd name="T68" fmla="*/ 74 w 113"/>
                <a:gd name="T69" fmla="*/ 1 h 101"/>
                <a:gd name="T70" fmla="*/ 68 w 113"/>
                <a:gd name="T71" fmla="*/ 0 h 101"/>
                <a:gd name="T72" fmla="*/ 62 w 113"/>
                <a:gd name="T73" fmla="*/ 0 h 101"/>
                <a:gd name="T74" fmla="*/ 56 w 113"/>
                <a:gd name="T75" fmla="*/ 1 h 101"/>
                <a:gd name="T76" fmla="*/ 49 w 113"/>
                <a:gd name="T77" fmla="*/ 2 h 101"/>
                <a:gd name="T78" fmla="*/ 44 w 113"/>
                <a:gd name="T79" fmla="*/ 4 h 101"/>
                <a:gd name="T80" fmla="*/ 39 w 113"/>
                <a:gd name="T81" fmla="*/ 6 h 101"/>
                <a:gd name="T82" fmla="*/ 35 w 113"/>
                <a:gd name="T83" fmla="*/ 8 h 101"/>
                <a:gd name="T84" fmla="*/ 32 w 113"/>
                <a:gd name="T85" fmla="*/ 11 h 101"/>
                <a:gd name="T86" fmla="*/ 28 w 113"/>
                <a:gd name="T87" fmla="*/ 13 h 101"/>
                <a:gd name="T88" fmla="*/ 24 w 113"/>
                <a:gd name="T89" fmla="*/ 17 h 101"/>
                <a:gd name="T90" fmla="*/ 21 w 113"/>
                <a:gd name="T91" fmla="*/ 21 h 101"/>
                <a:gd name="T92" fmla="*/ 17 w 113"/>
                <a:gd name="T93" fmla="*/ 26 h 101"/>
                <a:gd name="T94" fmla="*/ 13 w 113"/>
                <a:gd name="T95" fmla="*/ 31 h 101"/>
                <a:gd name="T96" fmla="*/ 8 w 113"/>
                <a:gd name="T97" fmla="*/ 36 h 101"/>
                <a:gd name="T98" fmla="*/ 5 w 113"/>
                <a:gd name="T99" fmla="*/ 42 h 101"/>
                <a:gd name="T100" fmla="*/ 0 w 113"/>
                <a:gd name="T101" fmla="*/ 48 h 1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3" h="101">
                  <a:moveTo>
                    <a:pt x="0" y="48"/>
                  </a:moveTo>
                  <a:lnTo>
                    <a:pt x="12" y="41"/>
                  </a:lnTo>
                  <a:lnTo>
                    <a:pt x="25" y="38"/>
                  </a:lnTo>
                  <a:lnTo>
                    <a:pt x="37" y="39"/>
                  </a:lnTo>
                  <a:lnTo>
                    <a:pt x="48" y="43"/>
                  </a:lnTo>
                  <a:lnTo>
                    <a:pt x="58" y="48"/>
                  </a:lnTo>
                  <a:lnTo>
                    <a:pt x="67" y="56"/>
                  </a:lnTo>
                  <a:lnTo>
                    <a:pt x="74" y="66"/>
                  </a:lnTo>
                  <a:lnTo>
                    <a:pt x="77" y="77"/>
                  </a:lnTo>
                  <a:lnTo>
                    <a:pt x="79" y="88"/>
                  </a:lnTo>
                  <a:lnTo>
                    <a:pt x="76" y="100"/>
                  </a:lnTo>
                  <a:lnTo>
                    <a:pt x="80" y="96"/>
                  </a:lnTo>
                  <a:lnTo>
                    <a:pt x="84" y="93"/>
                  </a:lnTo>
                  <a:lnTo>
                    <a:pt x="88" y="88"/>
                  </a:lnTo>
                  <a:lnTo>
                    <a:pt x="92" y="85"/>
                  </a:lnTo>
                  <a:lnTo>
                    <a:pt x="94" y="81"/>
                  </a:lnTo>
                  <a:lnTo>
                    <a:pt x="98" y="78"/>
                  </a:lnTo>
                  <a:lnTo>
                    <a:pt x="99" y="75"/>
                  </a:lnTo>
                  <a:lnTo>
                    <a:pt x="102" y="72"/>
                  </a:lnTo>
                  <a:lnTo>
                    <a:pt x="104" y="69"/>
                  </a:lnTo>
                  <a:lnTo>
                    <a:pt x="105" y="66"/>
                  </a:lnTo>
                  <a:lnTo>
                    <a:pt x="107" y="60"/>
                  </a:lnTo>
                  <a:lnTo>
                    <a:pt x="108" y="55"/>
                  </a:lnTo>
                  <a:lnTo>
                    <a:pt x="110" y="50"/>
                  </a:lnTo>
                  <a:lnTo>
                    <a:pt x="111" y="45"/>
                  </a:lnTo>
                  <a:lnTo>
                    <a:pt x="112" y="40"/>
                  </a:lnTo>
                  <a:lnTo>
                    <a:pt x="111" y="35"/>
                  </a:lnTo>
                  <a:lnTo>
                    <a:pt x="110" y="30"/>
                  </a:lnTo>
                  <a:lnTo>
                    <a:pt x="107" y="25"/>
                  </a:lnTo>
                  <a:lnTo>
                    <a:pt x="103" y="19"/>
                  </a:lnTo>
                  <a:lnTo>
                    <a:pt x="98" y="13"/>
                  </a:lnTo>
                  <a:lnTo>
                    <a:pt x="92" y="8"/>
                  </a:lnTo>
                  <a:lnTo>
                    <a:pt x="87" y="5"/>
                  </a:lnTo>
                  <a:lnTo>
                    <a:pt x="80" y="2"/>
                  </a:lnTo>
                  <a:lnTo>
                    <a:pt x="74" y="1"/>
                  </a:lnTo>
                  <a:lnTo>
                    <a:pt x="68" y="0"/>
                  </a:lnTo>
                  <a:lnTo>
                    <a:pt x="62" y="0"/>
                  </a:lnTo>
                  <a:lnTo>
                    <a:pt x="56" y="1"/>
                  </a:lnTo>
                  <a:lnTo>
                    <a:pt x="49" y="2"/>
                  </a:lnTo>
                  <a:lnTo>
                    <a:pt x="44" y="4"/>
                  </a:lnTo>
                  <a:lnTo>
                    <a:pt x="39" y="6"/>
                  </a:lnTo>
                  <a:lnTo>
                    <a:pt x="35" y="8"/>
                  </a:lnTo>
                  <a:lnTo>
                    <a:pt x="32" y="11"/>
                  </a:lnTo>
                  <a:lnTo>
                    <a:pt x="28" y="13"/>
                  </a:lnTo>
                  <a:lnTo>
                    <a:pt x="24" y="17"/>
                  </a:lnTo>
                  <a:lnTo>
                    <a:pt x="21" y="21"/>
                  </a:lnTo>
                  <a:lnTo>
                    <a:pt x="17" y="26"/>
                  </a:lnTo>
                  <a:lnTo>
                    <a:pt x="13" y="31"/>
                  </a:lnTo>
                  <a:lnTo>
                    <a:pt x="8" y="36"/>
                  </a:lnTo>
                  <a:lnTo>
                    <a:pt x="5" y="42"/>
                  </a:lnTo>
                  <a:lnTo>
                    <a:pt x="0" y="48"/>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2" name="Freeform 77"/>
            <p:cNvSpPr>
              <a:spLocks/>
            </p:cNvSpPr>
            <p:nvPr/>
          </p:nvSpPr>
          <p:spPr bwMode="gray">
            <a:xfrm>
              <a:off x="4374" y="3278"/>
              <a:ext cx="79" cy="61"/>
            </a:xfrm>
            <a:custGeom>
              <a:avLst/>
              <a:gdLst>
                <a:gd name="T0" fmla="*/ 0 w 79"/>
                <a:gd name="T1" fmla="*/ 9 h 61"/>
                <a:gd name="T2" fmla="*/ 12 w 79"/>
                <a:gd name="T3" fmla="*/ 3 h 61"/>
                <a:gd name="T4" fmla="*/ 25 w 79"/>
                <a:gd name="T5" fmla="*/ 0 h 61"/>
                <a:gd name="T6" fmla="*/ 37 w 79"/>
                <a:gd name="T7" fmla="*/ 0 h 61"/>
                <a:gd name="T8" fmla="*/ 47 w 79"/>
                <a:gd name="T9" fmla="*/ 3 h 61"/>
                <a:gd name="T10" fmla="*/ 57 w 79"/>
                <a:gd name="T11" fmla="*/ 9 h 61"/>
                <a:gd name="T12" fmla="*/ 66 w 79"/>
                <a:gd name="T13" fmla="*/ 17 h 61"/>
                <a:gd name="T14" fmla="*/ 72 w 79"/>
                <a:gd name="T15" fmla="*/ 26 h 61"/>
                <a:gd name="T16" fmla="*/ 76 w 79"/>
                <a:gd name="T17" fmla="*/ 36 h 61"/>
                <a:gd name="T18" fmla="*/ 78 w 79"/>
                <a:gd name="T19" fmla="*/ 48 h 61"/>
                <a:gd name="T20" fmla="*/ 75 w 79"/>
                <a:gd name="T21" fmla="*/ 60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 h="61">
                  <a:moveTo>
                    <a:pt x="0" y="9"/>
                  </a:moveTo>
                  <a:lnTo>
                    <a:pt x="12" y="3"/>
                  </a:lnTo>
                  <a:lnTo>
                    <a:pt x="25" y="0"/>
                  </a:lnTo>
                  <a:lnTo>
                    <a:pt x="37" y="0"/>
                  </a:lnTo>
                  <a:lnTo>
                    <a:pt x="47" y="3"/>
                  </a:lnTo>
                  <a:lnTo>
                    <a:pt x="57" y="9"/>
                  </a:lnTo>
                  <a:lnTo>
                    <a:pt x="66" y="17"/>
                  </a:lnTo>
                  <a:lnTo>
                    <a:pt x="72" y="26"/>
                  </a:lnTo>
                  <a:lnTo>
                    <a:pt x="76" y="36"/>
                  </a:lnTo>
                  <a:lnTo>
                    <a:pt x="78" y="48"/>
                  </a:lnTo>
                  <a:lnTo>
                    <a:pt x="75" y="6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3" name="Freeform 78"/>
            <p:cNvSpPr>
              <a:spLocks/>
            </p:cNvSpPr>
            <p:nvPr/>
          </p:nvSpPr>
          <p:spPr bwMode="gray">
            <a:xfrm>
              <a:off x="4384" y="3267"/>
              <a:ext cx="79" cy="62"/>
            </a:xfrm>
            <a:custGeom>
              <a:avLst/>
              <a:gdLst>
                <a:gd name="T0" fmla="*/ 0 w 79"/>
                <a:gd name="T1" fmla="*/ 9 h 62"/>
                <a:gd name="T2" fmla="*/ 12 w 79"/>
                <a:gd name="T3" fmla="*/ 3 h 62"/>
                <a:gd name="T4" fmla="*/ 24 w 79"/>
                <a:gd name="T5" fmla="*/ 0 h 62"/>
                <a:gd name="T6" fmla="*/ 36 w 79"/>
                <a:gd name="T7" fmla="*/ 0 h 62"/>
                <a:gd name="T8" fmla="*/ 48 w 79"/>
                <a:gd name="T9" fmla="*/ 4 h 62"/>
                <a:gd name="T10" fmla="*/ 58 w 79"/>
                <a:gd name="T11" fmla="*/ 9 h 62"/>
                <a:gd name="T12" fmla="*/ 66 w 79"/>
                <a:gd name="T13" fmla="*/ 17 h 62"/>
                <a:gd name="T14" fmla="*/ 73 w 79"/>
                <a:gd name="T15" fmla="*/ 27 h 62"/>
                <a:gd name="T16" fmla="*/ 76 w 79"/>
                <a:gd name="T17" fmla="*/ 37 h 62"/>
                <a:gd name="T18" fmla="*/ 78 w 79"/>
                <a:gd name="T19" fmla="*/ 49 h 62"/>
                <a:gd name="T20" fmla="*/ 75 w 79"/>
                <a:gd name="T21" fmla="*/ 6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 h="62">
                  <a:moveTo>
                    <a:pt x="0" y="9"/>
                  </a:moveTo>
                  <a:lnTo>
                    <a:pt x="12" y="3"/>
                  </a:lnTo>
                  <a:lnTo>
                    <a:pt x="24" y="0"/>
                  </a:lnTo>
                  <a:lnTo>
                    <a:pt x="36" y="0"/>
                  </a:lnTo>
                  <a:lnTo>
                    <a:pt x="48" y="4"/>
                  </a:lnTo>
                  <a:lnTo>
                    <a:pt x="58" y="9"/>
                  </a:lnTo>
                  <a:lnTo>
                    <a:pt x="66" y="17"/>
                  </a:lnTo>
                  <a:lnTo>
                    <a:pt x="73" y="27"/>
                  </a:lnTo>
                  <a:lnTo>
                    <a:pt x="76" y="37"/>
                  </a:lnTo>
                  <a:lnTo>
                    <a:pt x="78" y="49"/>
                  </a:lnTo>
                  <a:lnTo>
                    <a:pt x="75" y="6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4" name="Freeform 79"/>
            <p:cNvSpPr>
              <a:spLocks/>
            </p:cNvSpPr>
            <p:nvPr/>
          </p:nvSpPr>
          <p:spPr bwMode="gray">
            <a:xfrm>
              <a:off x="4392" y="3257"/>
              <a:ext cx="79" cy="61"/>
            </a:xfrm>
            <a:custGeom>
              <a:avLst/>
              <a:gdLst>
                <a:gd name="T0" fmla="*/ 0 w 79"/>
                <a:gd name="T1" fmla="*/ 8 h 61"/>
                <a:gd name="T2" fmla="*/ 12 w 79"/>
                <a:gd name="T3" fmla="*/ 2 h 61"/>
                <a:gd name="T4" fmla="*/ 24 w 79"/>
                <a:gd name="T5" fmla="*/ 0 h 61"/>
                <a:gd name="T6" fmla="*/ 37 w 79"/>
                <a:gd name="T7" fmla="*/ 0 h 61"/>
                <a:gd name="T8" fmla="*/ 48 w 79"/>
                <a:gd name="T9" fmla="*/ 3 h 61"/>
                <a:gd name="T10" fmla="*/ 58 w 79"/>
                <a:gd name="T11" fmla="*/ 9 h 61"/>
                <a:gd name="T12" fmla="*/ 66 w 79"/>
                <a:gd name="T13" fmla="*/ 17 h 61"/>
                <a:gd name="T14" fmla="*/ 73 w 79"/>
                <a:gd name="T15" fmla="*/ 26 h 61"/>
                <a:gd name="T16" fmla="*/ 76 w 79"/>
                <a:gd name="T17" fmla="*/ 36 h 61"/>
                <a:gd name="T18" fmla="*/ 78 w 79"/>
                <a:gd name="T19" fmla="*/ 48 h 61"/>
                <a:gd name="T20" fmla="*/ 75 w 79"/>
                <a:gd name="T21" fmla="*/ 60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 h="61">
                  <a:moveTo>
                    <a:pt x="0" y="8"/>
                  </a:moveTo>
                  <a:lnTo>
                    <a:pt x="12" y="2"/>
                  </a:lnTo>
                  <a:lnTo>
                    <a:pt x="24" y="0"/>
                  </a:lnTo>
                  <a:lnTo>
                    <a:pt x="37" y="0"/>
                  </a:lnTo>
                  <a:lnTo>
                    <a:pt x="48" y="3"/>
                  </a:lnTo>
                  <a:lnTo>
                    <a:pt x="58" y="9"/>
                  </a:lnTo>
                  <a:lnTo>
                    <a:pt x="66" y="17"/>
                  </a:lnTo>
                  <a:lnTo>
                    <a:pt x="73" y="26"/>
                  </a:lnTo>
                  <a:lnTo>
                    <a:pt x="76" y="36"/>
                  </a:lnTo>
                  <a:lnTo>
                    <a:pt x="78" y="48"/>
                  </a:lnTo>
                  <a:lnTo>
                    <a:pt x="75" y="6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5" name="Freeform 80"/>
            <p:cNvSpPr>
              <a:spLocks/>
            </p:cNvSpPr>
            <p:nvPr/>
          </p:nvSpPr>
          <p:spPr bwMode="gray">
            <a:xfrm>
              <a:off x="4136" y="3301"/>
              <a:ext cx="307" cy="402"/>
            </a:xfrm>
            <a:custGeom>
              <a:avLst/>
              <a:gdLst>
                <a:gd name="T0" fmla="*/ 289 w 307"/>
                <a:gd name="T1" fmla="*/ 0 h 402"/>
                <a:gd name="T2" fmla="*/ 292 w 307"/>
                <a:gd name="T3" fmla="*/ 4 h 402"/>
                <a:gd name="T4" fmla="*/ 296 w 307"/>
                <a:gd name="T5" fmla="*/ 8 h 402"/>
                <a:gd name="T6" fmla="*/ 299 w 307"/>
                <a:gd name="T7" fmla="*/ 12 h 402"/>
                <a:gd name="T8" fmla="*/ 301 w 307"/>
                <a:gd name="T9" fmla="*/ 17 h 402"/>
                <a:gd name="T10" fmla="*/ 304 w 307"/>
                <a:gd name="T11" fmla="*/ 22 h 402"/>
                <a:gd name="T12" fmla="*/ 305 w 307"/>
                <a:gd name="T13" fmla="*/ 27 h 402"/>
                <a:gd name="T14" fmla="*/ 306 w 307"/>
                <a:gd name="T15" fmla="*/ 32 h 402"/>
                <a:gd name="T16" fmla="*/ 306 w 307"/>
                <a:gd name="T17" fmla="*/ 38 h 402"/>
                <a:gd name="T18" fmla="*/ 305 w 307"/>
                <a:gd name="T19" fmla="*/ 43 h 402"/>
                <a:gd name="T20" fmla="*/ 304 w 307"/>
                <a:gd name="T21" fmla="*/ 48 h 402"/>
                <a:gd name="T22" fmla="*/ 287 w 307"/>
                <a:gd name="T23" fmla="*/ 63 h 402"/>
                <a:gd name="T24" fmla="*/ 269 w 307"/>
                <a:gd name="T25" fmla="*/ 77 h 402"/>
                <a:gd name="T26" fmla="*/ 249 w 307"/>
                <a:gd name="T27" fmla="*/ 93 h 402"/>
                <a:gd name="T28" fmla="*/ 229 w 307"/>
                <a:gd name="T29" fmla="*/ 108 h 402"/>
                <a:gd name="T30" fmla="*/ 209 w 307"/>
                <a:gd name="T31" fmla="*/ 122 h 402"/>
                <a:gd name="T32" fmla="*/ 191 w 307"/>
                <a:gd name="T33" fmla="*/ 137 h 402"/>
                <a:gd name="T34" fmla="*/ 175 w 307"/>
                <a:gd name="T35" fmla="*/ 150 h 402"/>
                <a:gd name="T36" fmla="*/ 161 w 307"/>
                <a:gd name="T37" fmla="*/ 162 h 402"/>
                <a:gd name="T38" fmla="*/ 152 w 307"/>
                <a:gd name="T39" fmla="*/ 172 h 402"/>
                <a:gd name="T40" fmla="*/ 147 w 307"/>
                <a:gd name="T41" fmla="*/ 180 h 402"/>
                <a:gd name="T42" fmla="*/ 144 w 307"/>
                <a:gd name="T43" fmla="*/ 198 h 402"/>
                <a:gd name="T44" fmla="*/ 145 w 307"/>
                <a:gd name="T45" fmla="*/ 217 h 402"/>
                <a:gd name="T46" fmla="*/ 147 w 307"/>
                <a:gd name="T47" fmla="*/ 238 h 402"/>
                <a:gd name="T48" fmla="*/ 151 w 307"/>
                <a:gd name="T49" fmla="*/ 259 h 402"/>
                <a:gd name="T50" fmla="*/ 155 w 307"/>
                <a:gd name="T51" fmla="*/ 282 h 402"/>
                <a:gd name="T52" fmla="*/ 157 w 307"/>
                <a:gd name="T53" fmla="*/ 306 h 402"/>
                <a:gd name="T54" fmla="*/ 155 w 307"/>
                <a:gd name="T55" fmla="*/ 330 h 402"/>
                <a:gd name="T56" fmla="*/ 150 w 307"/>
                <a:gd name="T57" fmla="*/ 353 h 402"/>
                <a:gd name="T58" fmla="*/ 139 w 307"/>
                <a:gd name="T59" fmla="*/ 377 h 402"/>
                <a:gd name="T60" fmla="*/ 121 w 307"/>
                <a:gd name="T61" fmla="*/ 399 h 402"/>
                <a:gd name="T62" fmla="*/ 117 w 307"/>
                <a:gd name="T63" fmla="*/ 401 h 402"/>
                <a:gd name="T64" fmla="*/ 109 w 307"/>
                <a:gd name="T65" fmla="*/ 400 h 402"/>
                <a:gd name="T66" fmla="*/ 99 w 307"/>
                <a:gd name="T67" fmla="*/ 398 h 402"/>
                <a:gd name="T68" fmla="*/ 87 w 307"/>
                <a:gd name="T69" fmla="*/ 396 h 402"/>
                <a:gd name="T70" fmla="*/ 76 w 307"/>
                <a:gd name="T71" fmla="*/ 392 h 402"/>
                <a:gd name="T72" fmla="*/ 63 w 307"/>
                <a:gd name="T73" fmla="*/ 389 h 402"/>
                <a:gd name="T74" fmla="*/ 52 w 307"/>
                <a:gd name="T75" fmla="*/ 385 h 402"/>
                <a:gd name="T76" fmla="*/ 43 w 307"/>
                <a:gd name="T77" fmla="*/ 382 h 402"/>
                <a:gd name="T78" fmla="*/ 37 w 307"/>
                <a:gd name="T79" fmla="*/ 380 h 402"/>
                <a:gd name="T80" fmla="*/ 35 w 307"/>
                <a:gd name="T81" fmla="*/ 379 h 402"/>
                <a:gd name="T82" fmla="*/ 0 w 307"/>
                <a:gd name="T83" fmla="*/ 314 h 402"/>
                <a:gd name="T84" fmla="*/ 3 w 307"/>
                <a:gd name="T85" fmla="*/ 311 h 402"/>
                <a:gd name="T86" fmla="*/ 11 w 307"/>
                <a:gd name="T87" fmla="*/ 301 h 402"/>
                <a:gd name="T88" fmla="*/ 25 w 307"/>
                <a:gd name="T89" fmla="*/ 287 h 402"/>
                <a:gd name="T90" fmla="*/ 41 w 307"/>
                <a:gd name="T91" fmla="*/ 269 h 402"/>
                <a:gd name="T92" fmla="*/ 59 w 307"/>
                <a:gd name="T93" fmla="*/ 248 h 402"/>
                <a:gd name="T94" fmla="*/ 78 w 307"/>
                <a:gd name="T95" fmla="*/ 228 h 402"/>
                <a:gd name="T96" fmla="*/ 97 w 307"/>
                <a:gd name="T97" fmla="*/ 207 h 402"/>
                <a:gd name="T98" fmla="*/ 113 w 307"/>
                <a:gd name="T99" fmla="*/ 189 h 402"/>
                <a:gd name="T100" fmla="*/ 127 w 307"/>
                <a:gd name="T101" fmla="*/ 174 h 402"/>
                <a:gd name="T102" fmla="*/ 136 w 307"/>
                <a:gd name="T103" fmla="*/ 164 h 402"/>
                <a:gd name="T104" fmla="*/ 150 w 307"/>
                <a:gd name="T105" fmla="*/ 151 h 402"/>
                <a:gd name="T106" fmla="*/ 167 w 307"/>
                <a:gd name="T107" fmla="*/ 136 h 402"/>
                <a:gd name="T108" fmla="*/ 187 w 307"/>
                <a:gd name="T109" fmla="*/ 120 h 402"/>
                <a:gd name="T110" fmla="*/ 207 w 307"/>
                <a:gd name="T111" fmla="*/ 101 h 402"/>
                <a:gd name="T112" fmla="*/ 228 w 307"/>
                <a:gd name="T113" fmla="*/ 83 h 402"/>
                <a:gd name="T114" fmla="*/ 247 w 307"/>
                <a:gd name="T115" fmla="*/ 64 h 402"/>
                <a:gd name="T116" fmla="*/ 264 w 307"/>
                <a:gd name="T117" fmla="*/ 47 h 402"/>
                <a:gd name="T118" fmla="*/ 278 w 307"/>
                <a:gd name="T119" fmla="*/ 29 h 402"/>
                <a:gd name="T120" fmla="*/ 287 w 307"/>
                <a:gd name="T121" fmla="*/ 14 h 402"/>
                <a:gd name="T122" fmla="*/ 289 w 307"/>
                <a:gd name="T123" fmla="*/ 0 h 4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07" h="402">
                  <a:moveTo>
                    <a:pt x="289" y="0"/>
                  </a:moveTo>
                  <a:lnTo>
                    <a:pt x="292" y="4"/>
                  </a:lnTo>
                  <a:lnTo>
                    <a:pt x="296" y="8"/>
                  </a:lnTo>
                  <a:lnTo>
                    <a:pt x="299" y="12"/>
                  </a:lnTo>
                  <a:lnTo>
                    <a:pt x="301" y="17"/>
                  </a:lnTo>
                  <a:lnTo>
                    <a:pt x="304" y="22"/>
                  </a:lnTo>
                  <a:lnTo>
                    <a:pt x="305" y="27"/>
                  </a:lnTo>
                  <a:lnTo>
                    <a:pt x="306" y="32"/>
                  </a:lnTo>
                  <a:lnTo>
                    <a:pt x="306" y="38"/>
                  </a:lnTo>
                  <a:lnTo>
                    <a:pt x="305" y="43"/>
                  </a:lnTo>
                  <a:lnTo>
                    <a:pt x="304" y="48"/>
                  </a:lnTo>
                  <a:lnTo>
                    <a:pt x="287" y="63"/>
                  </a:lnTo>
                  <a:lnTo>
                    <a:pt x="269" y="77"/>
                  </a:lnTo>
                  <a:lnTo>
                    <a:pt x="249" y="93"/>
                  </a:lnTo>
                  <a:lnTo>
                    <a:pt x="229" y="108"/>
                  </a:lnTo>
                  <a:lnTo>
                    <a:pt x="209" y="122"/>
                  </a:lnTo>
                  <a:lnTo>
                    <a:pt x="191" y="137"/>
                  </a:lnTo>
                  <a:lnTo>
                    <a:pt x="175" y="150"/>
                  </a:lnTo>
                  <a:lnTo>
                    <a:pt x="161" y="162"/>
                  </a:lnTo>
                  <a:lnTo>
                    <a:pt x="152" y="172"/>
                  </a:lnTo>
                  <a:lnTo>
                    <a:pt x="147" y="180"/>
                  </a:lnTo>
                  <a:lnTo>
                    <a:pt x="144" y="198"/>
                  </a:lnTo>
                  <a:lnTo>
                    <a:pt x="145" y="217"/>
                  </a:lnTo>
                  <a:lnTo>
                    <a:pt x="147" y="238"/>
                  </a:lnTo>
                  <a:lnTo>
                    <a:pt x="151" y="259"/>
                  </a:lnTo>
                  <a:lnTo>
                    <a:pt x="155" y="282"/>
                  </a:lnTo>
                  <a:lnTo>
                    <a:pt x="157" y="306"/>
                  </a:lnTo>
                  <a:lnTo>
                    <a:pt x="155" y="330"/>
                  </a:lnTo>
                  <a:lnTo>
                    <a:pt x="150" y="353"/>
                  </a:lnTo>
                  <a:lnTo>
                    <a:pt x="139" y="377"/>
                  </a:lnTo>
                  <a:lnTo>
                    <a:pt x="121" y="399"/>
                  </a:lnTo>
                  <a:lnTo>
                    <a:pt x="117" y="401"/>
                  </a:lnTo>
                  <a:lnTo>
                    <a:pt x="109" y="400"/>
                  </a:lnTo>
                  <a:lnTo>
                    <a:pt x="99" y="398"/>
                  </a:lnTo>
                  <a:lnTo>
                    <a:pt x="87" y="396"/>
                  </a:lnTo>
                  <a:lnTo>
                    <a:pt x="76" y="392"/>
                  </a:lnTo>
                  <a:lnTo>
                    <a:pt x="63" y="389"/>
                  </a:lnTo>
                  <a:lnTo>
                    <a:pt x="52" y="385"/>
                  </a:lnTo>
                  <a:lnTo>
                    <a:pt x="43" y="382"/>
                  </a:lnTo>
                  <a:lnTo>
                    <a:pt x="37" y="380"/>
                  </a:lnTo>
                  <a:lnTo>
                    <a:pt x="35" y="379"/>
                  </a:lnTo>
                  <a:lnTo>
                    <a:pt x="0" y="314"/>
                  </a:lnTo>
                  <a:lnTo>
                    <a:pt x="3" y="311"/>
                  </a:lnTo>
                  <a:lnTo>
                    <a:pt x="11" y="301"/>
                  </a:lnTo>
                  <a:lnTo>
                    <a:pt x="25" y="287"/>
                  </a:lnTo>
                  <a:lnTo>
                    <a:pt x="41" y="269"/>
                  </a:lnTo>
                  <a:lnTo>
                    <a:pt x="59" y="248"/>
                  </a:lnTo>
                  <a:lnTo>
                    <a:pt x="78" y="228"/>
                  </a:lnTo>
                  <a:lnTo>
                    <a:pt x="97" y="207"/>
                  </a:lnTo>
                  <a:lnTo>
                    <a:pt x="113" y="189"/>
                  </a:lnTo>
                  <a:lnTo>
                    <a:pt x="127" y="174"/>
                  </a:lnTo>
                  <a:lnTo>
                    <a:pt x="136" y="164"/>
                  </a:lnTo>
                  <a:lnTo>
                    <a:pt x="150" y="151"/>
                  </a:lnTo>
                  <a:lnTo>
                    <a:pt x="167" y="136"/>
                  </a:lnTo>
                  <a:lnTo>
                    <a:pt x="187" y="120"/>
                  </a:lnTo>
                  <a:lnTo>
                    <a:pt x="207" y="101"/>
                  </a:lnTo>
                  <a:lnTo>
                    <a:pt x="228" y="83"/>
                  </a:lnTo>
                  <a:lnTo>
                    <a:pt x="247" y="64"/>
                  </a:lnTo>
                  <a:lnTo>
                    <a:pt x="264" y="47"/>
                  </a:lnTo>
                  <a:lnTo>
                    <a:pt x="278" y="29"/>
                  </a:lnTo>
                  <a:lnTo>
                    <a:pt x="287" y="14"/>
                  </a:lnTo>
                  <a:lnTo>
                    <a:pt x="289"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6" name="Freeform 81"/>
            <p:cNvSpPr>
              <a:spLocks/>
            </p:cNvSpPr>
            <p:nvPr/>
          </p:nvSpPr>
          <p:spPr bwMode="gray">
            <a:xfrm>
              <a:off x="4136" y="3301"/>
              <a:ext cx="307" cy="402"/>
            </a:xfrm>
            <a:custGeom>
              <a:avLst/>
              <a:gdLst>
                <a:gd name="T0" fmla="*/ 289 w 307"/>
                <a:gd name="T1" fmla="*/ 0 h 402"/>
                <a:gd name="T2" fmla="*/ 292 w 307"/>
                <a:gd name="T3" fmla="*/ 4 h 402"/>
                <a:gd name="T4" fmla="*/ 296 w 307"/>
                <a:gd name="T5" fmla="*/ 8 h 402"/>
                <a:gd name="T6" fmla="*/ 299 w 307"/>
                <a:gd name="T7" fmla="*/ 12 h 402"/>
                <a:gd name="T8" fmla="*/ 301 w 307"/>
                <a:gd name="T9" fmla="*/ 17 h 402"/>
                <a:gd name="T10" fmla="*/ 304 w 307"/>
                <a:gd name="T11" fmla="*/ 22 h 402"/>
                <a:gd name="T12" fmla="*/ 305 w 307"/>
                <a:gd name="T13" fmla="*/ 27 h 402"/>
                <a:gd name="T14" fmla="*/ 306 w 307"/>
                <a:gd name="T15" fmla="*/ 32 h 402"/>
                <a:gd name="T16" fmla="*/ 306 w 307"/>
                <a:gd name="T17" fmla="*/ 38 h 402"/>
                <a:gd name="T18" fmla="*/ 305 w 307"/>
                <a:gd name="T19" fmla="*/ 43 h 402"/>
                <a:gd name="T20" fmla="*/ 304 w 307"/>
                <a:gd name="T21" fmla="*/ 48 h 402"/>
                <a:gd name="T22" fmla="*/ 287 w 307"/>
                <a:gd name="T23" fmla="*/ 63 h 402"/>
                <a:gd name="T24" fmla="*/ 269 w 307"/>
                <a:gd name="T25" fmla="*/ 77 h 402"/>
                <a:gd name="T26" fmla="*/ 249 w 307"/>
                <a:gd name="T27" fmla="*/ 93 h 402"/>
                <a:gd name="T28" fmla="*/ 229 w 307"/>
                <a:gd name="T29" fmla="*/ 108 h 402"/>
                <a:gd name="T30" fmla="*/ 209 w 307"/>
                <a:gd name="T31" fmla="*/ 122 h 402"/>
                <a:gd name="T32" fmla="*/ 191 w 307"/>
                <a:gd name="T33" fmla="*/ 137 h 402"/>
                <a:gd name="T34" fmla="*/ 175 w 307"/>
                <a:gd name="T35" fmla="*/ 150 h 402"/>
                <a:gd name="T36" fmla="*/ 161 w 307"/>
                <a:gd name="T37" fmla="*/ 162 h 402"/>
                <a:gd name="T38" fmla="*/ 152 w 307"/>
                <a:gd name="T39" fmla="*/ 172 h 402"/>
                <a:gd name="T40" fmla="*/ 147 w 307"/>
                <a:gd name="T41" fmla="*/ 180 h 402"/>
                <a:gd name="T42" fmla="*/ 144 w 307"/>
                <a:gd name="T43" fmla="*/ 198 h 402"/>
                <a:gd name="T44" fmla="*/ 145 w 307"/>
                <a:gd name="T45" fmla="*/ 217 h 402"/>
                <a:gd name="T46" fmla="*/ 147 w 307"/>
                <a:gd name="T47" fmla="*/ 238 h 402"/>
                <a:gd name="T48" fmla="*/ 151 w 307"/>
                <a:gd name="T49" fmla="*/ 259 h 402"/>
                <a:gd name="T50" fmla="*/ 155 w 307"/>
                <a:gd name="T51" fmla="*/ 282 h 402"/>
                <a:gd name="T52" fmla="*/ 157 w 307"/>
                <a:gd name="T53" fmla="*/ 306 h 402"/>
                <a:gd name="T54" fmla="*/ 155 w 307"/>
                <a:gd name="T55" fmla="*/ 330 h 402"/>
                <a:gd name="T56" fmla="*/ 150 w 307"/>
                <a:gd name="T57" fmla="*/ 353 h 402"/>
                <a:gd name="T58" fmla="*/ 139 w 307"/>
                <a:gd name="T59" fmla="*/ 377 h 402"/>
                <a:gd name="T60" fmla="*/ 121 w 307"/>
                <a:gd name="T61" fmla="*/ 399 h 402"/>
                <a:gd name="T62" fmla="*/ 117 w 307"/>
                <a:gd name="T63" fmla="*/ 401 h 402"/>
                <a:gd name="T64" fmla="*/ 109 w 307"/>
                <a:gd name="T65" fmla="*/ 400 h 402"/>
                <a:gd name="T66" fmla="*/ 99 w 307"/>
                <a:gd name="T67" fmla="*/ 398 h 402"/>
                <a:gd name="T68" fmla="*/ 87 w 307"/>
                <a:gd name="T69" fmla="*/ 396 h 402"/>
                <a:gd name="T70" fmla="*/ 76 w 307"/>
                <a:gd name="T71" fmla="*/ 392 h 402"/>
                <a:gd name="T72" fmla="*/ 63 w 307"/>
                <a:gd name="T73" fmla="*/ 389 h 402"/>
                <a:gd name="T74" fmla="*/ 52 w 307"/>
                <a:gd name="T75" fmla="*/ 385 h 402"/>
                <a:gd name="T76" fmla="*/ 43 w 307"/>
                <a:gd name="T77" fmla="*/ 382 h 402"/>
                <a:gd name="T78" fmla="*/ 37 w 307"/>
                <a:gd name="T79" fmla="*/ 380 h 402"/>
                <a:gd name="T80" fmla="*/ 35 w 307"/>
                <a:gd name="T81" fmla="*/ 379 h 402"/>
                <a:gd name="T82" fmla="*/ 0 w 307"/>
                <a:gd name="T83" fmla="*/ 314 h 402"/>
                <a:gd name="T84" fmla="*/ 3 w 307"/>
                <a:gd name="T85" fmla="*/ 311 h 402"/>
                <a:gd name="T86" fmla="*/ 11 w 307"/>
                <a:gd name="T87" fmla="*/ 301 h 402"/>
                <a:gd name="T88" fmla="*/ 25 w 307"/>
                <a:gd name="T89" fmla="*/ 287 h 402"/>
                <a:gd name="T90" fmla="*/ 41 w 307"/>
                <a:gd name="T91" fmla="*/ 269 h 402"/>
                <a:gd name="T92" fmla="*/ 59 w 307"/>
                <a:gd name="T93" fmla="*/ 248 h 402"/>
                <a:gd name="T94" fmla="*/ 78 w 307"/>
                <a:gd name="T95" fmla="*/ 228 h 402"/>
                <a:gd name="T96" fmla="*/ 97 w 307"/>
                <a:gd name="T97" fmla="*/ 207 h 402"/>
                <a:gd name="T98" fmla="*/ 113 w 307"/>
                <a:gd name="T99" fmla="*/ 189 h 402"/>
                <a:gd name="T100" fmla="*/ 127 w 307"/>
                <a:gd name="T101" fmla="*/ 174 h 402"/>
                <a:gd name="T102" fmla="*/ 136 w 307"/>
                <a:gd name="T103" fmla="*/ 164 h 402"/>
                <a:gd name="T104" fmla="*/ 150 w 307"/>
                <a:gd name="T105" fmla="*/ 151 h 402"/>
                <a:gd name="T106" fmla="*/ 167 w 307"/>
                <a:gd name="T107" fmla="*/ 136 h 402"/>
                <a:gd name="T108" fmla="*/ 187 w 307"/>
                <a:gd name="T109" fmla="*/ 120 h 402"/>
                <a:gd name="T110" fmla="*/ 207 w 307"/>
                <a:gd name="T111" fmla="*/ 101 h 402"/>
                <a:gd name="T112" fmla="*/ 228 w 307"/>
                <a:gd name="T113" fmla="*/ 83 h 402"/>
                <a:gd name="T114" fmla="*/ 247 w 307"/>
                <a:gd name="T115" fmla="*/ 64 h 402"/>
                <a:gd name="T116" fmla="*/ 264 w 307"/>
                <a:gd name="T117" fmla="*/ 47 h 402"/>
                <a:gd name="T118" fmla="*/ 278 w 307"/>
                <a:gd name="T119" fmla="*/ 29 h 402"/>
                <a:gd name="T120" fmla="*/ 287 w 307"/>
                <a:gd name="T121" fmla="*/ 14 h 402"/>
                <a:gd name="T122" fmla="*/ 289 w 307"/>
                <a:gd name="T123" fmla="*/ 0 h 4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07" h="402">
                  <a:moveTo>
                    <a:pt x="289" y="0"/>
                  </a:moveTo>
                  <a:lnTo>
                    <a:pt x="292" y="4"/>
                  </a:lnTo>
                  <a:lnTo>
                    <a:pt x="296" y="8"/>
                  </a:lnTo>
                  <a:lnTo>
                    <a:pt x="299" y="12"/>
                  </a:lnTo>
                  <a:lnTo>
                    <a:pt x="301" y="17"/>
                  </a:lnTo>
                  <a:lnTo>
                    <a:pt x="304" y="22"/>
                  </a:lnTo>
                  <a:lnTo>
                    <a:pt x="305" y="27"/>
                  </a:lnTo>
                  <a:lnTo>
                    <a:pt x="306" y="32"/>
                  </a:lnTo>
                  <a:lnTo>
                    <a:pt x="306" y="38"/>
                  </a:lnTo>
                  <a:lnTo>
                    <a:pt x="305" y="43"/>
                  </a:lnTo>
                  <a:lnTo>
                    <a:pt x="304" y="48"/>
                  </a:lnTo>
                  <a:lnTo>
                    <a:pt x="287" y="63"/>
                  </a:lnTo>
                  <a:lnTo>
                    <a:pt x="269" y="77"/>
                  </a:lnTo>
                  <a:lnTo>
                    <a:pt x="249" y="93"/>
                  </a:lnTo>
                  <a:lnTo>
                    <a:pt x="229" y="108"/>
                  </a:lnTo>
                  <a:lnTo>
                    <a:pt x="209" y="122"/>
                  </a:lnTo>
                  <a:lnTo>
                    <a:pt x="191" y="137"/>
                  </a:lnTo>
                  <a:lnTo>
                    <a:pt x="175" y="150"/>
                  </a:lnTo>
                  <a:lnTo>
                    <a:pt x="161" y="162"/>
                  </a:lnTo>
                  <a:lnTo>
                    <a:pt x="152" y="172"/>
                  </a:lnTo>
                  <a:lnTo>
                    <a:pt x="147" y="180"/>
                  </a:lnTo>
                  <a:lnTo>
                    <a:pt x="144" y="198"/>
                  </a:lnTo>
                  <a:lnTo>
                    <a:pt x="145" y="217"/>
                  </a:lnTo>
                  <a:lnTo>
                    <a:pt x="147" y="238"/>
                  </a:lnTo>
                  <a:lnTo>
                    <a:pt x="151" y="259"/>
                  </a:lnTo>
                  <a:lnTo>
                    <a:pt x="155" y="282"/>
                  </a:lnTo>
                  <a:lnTo>
                    <a:pt x="157" y="306"/>
                  </a:lnTo>
                  <a:lnTo>
                    <a:pt x="155" y="330"/>
                  </a:lnTo>
                  <a:lnTo>
                    <a:pt x="150" y="353"/>
                  </a:lnTo>
                  <a:lnTo>
                    <a:pt x="139" y="377"/>
                  </a:lnTo>
                  <a:lnTo>
                    <a:pt x="121" y="399"/>
                  </a:lnTo>
                  <a:lnTo>
                    <a:pt x="117" y="401"/>
                  </a:lnTo>
                  <a:lnTo>
                    <a:pt x="109" y="400"/>
                  </a:lnTo>
                  <a:lnTo>
                    <a:pt x="99" y="398"/>
                  </a:lnTo>
                  <a:lnTo>
                    <a:pt x="87" y="396"/>
                  </a:lnTo>
                  <a:lnTo>
                    <a:pt x="76" y="392"/>
                  </a:lnTo>
                  <a:lnTo>
                    <a:pt x="63" y="389"/>
                  </a:lnTo>
                  <a:lnTo>
                    <a:pt x="52" y="385"/>
                  </a:lnTo>
                  <a:lnTo>
                    <a:pt x="43" y="382"/>
                  </a:lnTo>
                  <a:lnTo>
                    <a:pt x="37" y="380"/>
                  </a:lnTo>
                  <a:lnTo>
                    <a:pt x="35" y="379"/>
                  </a:lnTo>
                  <a:lnTo>
                    <a:pt x="0" y="314"/>
                  </a:lnTo>
                  <a:lnTo>
                    <a:pt x="3" y="311"/>
                  </a:lnTo>
                  <a:lnTo>
                    <a:pt x="11" y="301"/>
                  </a:lnTo>
                  <a:lnTo>
                    <a:pt x="25" y="287"/>
                  </a:lnTo>
                  <a:lnTo>
                    <a:pt x="41" y="269"/>
                  </a:lnTo>
                  <a:lnTo>
                    <a:pt x="59" y="248"/>
                  </a:lnTo>
                  <a:lnTo>
                    <a:pt x="78" y="228"/>
                  </a:lnTo>
                  <a:lnTo>
                    <a:pt x="97" y="207"/>
                  </a:lnTo>
                  <a:lnTo>
                    <a:pt x="113" y="189"/>
                  </a:lnTo>
                  <a:lnTo>
                    <a:pt x="127" y="174"/>
                  </a:lnTo>
                  <a:lnTo>
                    <a:pt x="136" y="164"/>
                  </a:lnTo>
                  <a:lnTo>
                    <a:pt x="150" y="151"/>
                  </a:lnTo>
                  <a:lnTo>
                    <a:pt x="167" y="136"/>
                  </a:lnTo>
                  <a:lnTo>
                    <a:pt x="187" y="120"/>
                  </a:lnTo>
                  <a:lnTo>
                    <a:pt x="207" y="101"/>
                  </a:lnTo>
                  <a:lnTo>
                    <a:pt x="228" y="83"/>
                  </a:lnTo>
                  <a:lnTo>
                    <a:pt x="247" y="64"/>
                  </a:lnTo>
                  <a:lnTo>
                    <a:pt x="264" y="47"/>
                  </a:lnTo>
                  <a:lnTo>
                    <a:pt x="278" y="29"/>
                  </a:lnTo>
                  <a:lnTo>
                    <a:pt x="287" y="14"/>
                  </a:lnTo>
                  <a:lnTo>
                    <a:pt x="289"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7" name="Freeform 82"/>
            <p:cNvSpPr>
              <a:spLocks/>
            </p:cNvSpPr>
            <p:nvPr/>
          </p:nvSpPr>
          <p:spPr bwMode="gray">
            <a:xfrm>
              <a:off x="4428" y="3264"/>
              <a:ext cx="50" cy="88"/>
            </a:xfrm>
            <a:custGeom>
              <a:avLst/>
              <a:gdLst>
                <a:gd name="T0" fmla="*/ 0 w 50"/>
                <a:gd name="T1" fmla="*/ 37 h 88"/>
                <a:gd name="T2" fmla="*/ 3 w 50"/>
                <a:gd name="T3" fmla="*/ 42 h 88"/>
                <a:gd name="T4" fmla="*/ 6 w 50"/>
                <a:gd name="T5" fmla="*/ 46 h 88"/>
                <a:gd name="T6" fmla="*/ 9 w 50"/>
                <a:gd name="T7" fmla="*/ 50 h 88"/>
                <a:gd name="T8" fmla="*/ 11 w 50"/>
                <a:gd name="T9" fmla="*/ 55 h 88"/>
                <a:gd name="T10" fmla="*/ 14 w 50"/>
                <a:gd name="T11" fmla="*/ 60 h 88"/>
                <a:gd name="T12" fmla="*/ 15 w 50"/>
                <a:gd name="T13" fmla="*/ 65 h 88"/>
                <a:gd name="T14" fmla="*/ 15 w 50"/>
                <a:gd name="T15" fmla="*/ 71 h 88"/>
                <a:gd name="T16" fmla="*/ 15 w 50"/>
                <a:gd name="T17" fmla="*/ 76 h 88"/>
                <a:gd name="T18" fmla="*/ 15 w 50"/>
                <a:gd name="T19" fmla="*/ 81 h 88"/>
                <a:gd name="T20" fmla="*/ 13 w 50"/>
                <a:gd name="T21" fmla="*/ 87 h 88"/>
                <a:gd name="T22" fmla="*/ 18 w 50"/>
                <a:gd name="T23" fmla="*/ 83 h 88"/>
                <a:gd name="T24" fmla="*/ 21 w 50"/>
                <a:gd name="T25" fmla="*/ 80 h 88"/>
                <a:gd name="T26" fmla="*/ 25 w 50"/>
                <a:gd name="T27" fmla="*/ 75 h 88"/>
                <a:gd name="T28" fmla="*/ 29 w 50"/>
                <a:gd name="T29" fmla="*/ 72 h 88"/>
                <a:gd name="T30" fmla="*/ 32 w 50"/>
                <a:gd name="T31" fmla="*/ 68 h 88"/>
                <a:gd name="T32" fmla="*/ 35 w 50"/>
                <a:gd name="T33" fmla="*/ 64 h 88"/>
                <a:gd name="T34" fmla="*/ 37 w 50"/>
                <a:gd name="T35" fmla="*/ 62 h 88"/>
                <a:gd name="T36" fmla="*/ 39 w 50"/>
                <a:gd name="T37" fmla="*/ 59 h 88"/>
                <a:gd name="T38" fmla="*/ 41 w 50"/>
                <a:gd name="T39" fmla="*/ 56 h 88"/>
                <a:gd name="T40" fmla="*/ 42 w 50"/>
                <a:gd name="T41" fmla="*/ 52 h 88"/>
                <a:gd name="T42" fmla="*/ 44 w 50"/>
                <a:gd name="T43" fmla="*/ 47 h 88"/>
                <a:gd name="T44" fmla="*/ 45 w 50"/>
                <a:gd name="T45" fmla="*/ 42 h 88"/>
                <a:gd name="T46" fmla="*/ 47 w 50"/>
                <a:gd name="T47" fmla="*/ 37 h 88"/>
                <a:gd name="T48" fmla="*/ 48 w 50"/>
                <a:gd name="T49" fmla="*/ 32 h 88"/>
                <a:gd name="T50" fmla="*/ 49 w 50"/>
                <a:gd name="T51" fmla="*/ 27 h 88"/>
                <a:gd name="T52" fmla="*/ 48 w 50"/>
                <a:gd name="T53" fmla="*/ 22 h 88"/>
                <a:gd name="T54" fmla="*/ 47 w 50"/>
                <a:gd name="T55" fmla="*/ 17 h 88"/>
                <a:gd name="T56" fmla="*/ 44 w 50"/>
                <a:gd name="T57" fmla="*/ 11 h 88"/>
                <a:gd name="T58" fmla="*/ 40 w 50"/>
                <a:gd name="T59" fmla="*/ 5 h 88"/>
                <a:gd name="T60" fmla="*/ 35 w 50"/>
                <a:gd name="T61" fmla="*/ 0 h 88"/>
                <a:gd name="T62" fmla="*/ 31 w 50"/>
                <a:gd name="T63" fmla="*/ 8 h 88"/>
                <a:gd name="T64" fmla="*/ 27 w 50"/>
                <a:gd name="T65" fmla="*/ 14 h 88"/>
                <a:gd name="T66" fmla="*/ 23 w 50"/>
                <a:gd name="T67" fmla="*/ 19 h 88"/>
                <a:gd name="T68" fmla="*/ 20 w 50"/>
                <a:gd name="T69" fmla="*/ 22 h 88"/>
                <a:gd name="T70" fmla="*/ 17 w 50"/>
                <a:gd name="T71" fmla="*/ 25 h 88"/>
                <a:gd name="T72" fmla="*/ 14 w 50"/>
                <a:gd name="T73" fmla="*/ 27 h 88"/>
                <a:gd name="T74" fmla="*/ 11 w 50"/>
                <a:gd name="T75" fmla="*/ 29 h 88"/>
                <a:gd name="T76" fmla="*/ 8 w 50"/>
                <a:gd name="T77" fmla="*/ 32 h 88"/>
                <a:gd name="T78" fmla="*/ 4 w 50"/>
                <a:gd name="T79" fmla="*/ 34 h 88"/>
                <a:gd name="T80" fmla="*/ 0 w 50"/>
                <a:gd name="T81" fmla="*/ 37 h 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0" h="88">
                  <a:moveTo>
                    <a:pt x="0" y="37"/>
                  </a:moveTo>
                  <a:lnTo>
                    <a:pt x="3" y="42"/>
                  </a:lnTo>
                  <a:lnTo>
                    <a:pt x="6" y="46"/>
                  </a:lnTo>
                  <a:lnTo>
                    <a:pt x="9" y="50"/>
                  </a:lnTo>
                  <a:lnTo>
                    <a:pt x="11" y="55"/>
                  </a:lnTo>
                  <a:lnTo>
                    <a:pt x="14" y="60"/>
                  </a:lnTo>
                  <a:lnTo>
                    <a:pt x="15" y="65"/>
                  </a:lnTo>
                  <a:lnTo>
                    <a:pt x="15" y="71"/>
                  </a:lnTo>
                  <a:lnTo>
                    <a:pt x="15" y="76"/>
                  </a:lnTo>
                  <a:lnTo>
                    <a:pt x="15" y="81"/>
                  </a:lnTo>
                  <a:lnTo>
                    <a:pt x="13" y="87"/>
                  </a:lnTo>
                  <a:lnTo>
                    <a:pt x="18" y="83"/>
                  </a:lnTo>
                  <a:lnTo>
                    <a:pt x="21" y="80"/>
                  </a:lnTo>
                  <a:lnTo>
                    <a:pt x="25" y="75"/>
                  </a:lnTo>
                  <a:lnTo>
                    <a:pt x="29" y="72"/>
                  </a:lnTo>
                  <a:lnTo>
                    <a:pt x="32" y="68"/>
                  </a:lnTo>
                  <a:lnTo>
                    <a:pt x="35" y="64"/>
                  </a:lnTo>
                  <a:lnTo>
                    <a:pt x="37" y="62"/>
                  </a:lnTo>
                  <a:lnTo>
                    <a:pt x="39" y="59"/>
                  </a:lnTo>
                  <a:lnTo>
                    <a:pt x="41" y="56"/>
                  </a:lnTo>
                  <a:lnTo>
                    <a:pt x="42" y="52"/>
                  </a:lnTo>
                  <a:lnTo>
                    <a:pt x="44" y="47"/>
                  </a:lnTo>
                  <a:lnTo>
                    <a:pt x="45" y="42"/>
                  </a:lnTo>
                  <a:lnTo>
                    <a:pt x="47" y="37"/>
                  </a:lnTo>
                  <a:lnTo>
                    <a:pt x="48" y="32"/>
                  </a:lnTo>
                  <a:lnTo>
                    <a:pt x="49" y="27"/>
                  </a:lnTo>
                  <a:lnTo>
                    <a:pt x="48" y="22"/>
                  </a:lnTo>
                  <a:lnTo>
                    <a:pt x="47" y="17"/>
                  </a:lnTo>
                  <a:lnTo>
                    <a:pt x="44" y="11"/>
                  </a:lnTo>
                  <a:lnTo>
                    <a:pt x="40" y="5"/>
                  </a:lnTo>
                  <a:lnTo>
                    <a:pt x="35" y="0"/>
                  </a:lnTo>
                  <a:lnTo>
                    <a:pt x="31" y="8"/>
                  </a:lnTo>
                  <a:lnTo>
                    <a:pt x="27" y="14"/>
                  </a:lnTo>
                  <a:lnTo>
                    <a:pt x="23" y="19"/>
                  </a:lnTo>
                  <a:lnTo>
                    <a:pt x="20" y="22"/>
                  </a:lnTo>
                  <a:lnTo>
                    <a:pt x="17" y="25"/>
                  </a:lnTo>
                  <a:lnTo>
                    <a:pt x="14" y="27"/>
                  </a:lnTo>
                  <a:lnTo>
                    <a:pt x="11" y="29"/>
                  </a:lnTo>
                  <a:lnTo>
                    <a:pt x="8" y="32"/>
                  </a:lnTo>
                  <a:lnTo>
                    <a:pt x="4" y="34"/>
                  </a:lnTo>
                  <a:lnTo>
                    <a:pt x="0" y="3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8" name="Freeform 83"/>
            <p:cNvSpPr>
              <a:spLocks/>
            </p:cNvSpPr>
            <p:nvPr/>
          </p:nvSpPr>
          <p:spPr bwMode="gray">
            <a:xfrm>
              <a:off x="4428" y="3264"/>
              <a:ext cx="50" cy="88"/>
            </a:xfrm>
            <a:custGeom>
              <a:avLst/>
              <a:gdLst>
                <a:gd name="T0" fmla="*/ 0 w 50"/>
                <a:gd name="T1" fmla="*/ 37 h 88"/>
                <a:gd name="T2" fmla="*/ 3 w 50"/>
                <a:gd name="T3" fmla="*/ 42 h 88"/>
                <a:gd name="T4" fmla="*/ 6 w 50"/>
                <a:gd name="T5" fmla="*/ 46 h 88"/>
                <a:gd name="T6" fmla="*/ 9 w 50"/>
                <a:gd name="T7" fmla="*/ 50 h 88"/>
                <a:gd name="T8" fmla="*/ 11 w 50"/>
                <a:gd name="T9" fmla="*/ 55 h 88"/>
                <a:gd name="T10" fmla="*/ 14 w 50"/>
                <a:gd name="T11" fmla="*/ 60 h 88"/>
                <a:gd name="T12" fmla="*/ 15 w 50"/>
                <a:gd name="T13" fmla="*/ 65 h 88"/>
                <a:gd name="T14" fmla="*/ 15 w 50"/>
                <a:gd name="T15" fmla="*/ 71 h 88"/>
                <a:gd name="T16" fmla="*/ 15 w 50"/>
                <a:gd name="T17" fmla="*/ 76 h 88"/>
                <a:gd name="T18" fmla="*/ 15 w 50"/>
                <a:gd name="T19" fmla="*/ 81 h 88"/>
                <a:gd name="T20" fmla="*/ 13 w 50"/>
                <a:gd name="T21" fmla="*/ 87 h 88"/>
                <a:gd name="T22" fmla="*/ 18 w 50"/>
                <a:gd name="T23" fmla="*/ 83 h 88"/>
                <a:gd name="T24" fmla="*/ 21 w 50"/>
                <a:gd name="T25" fmla="*/ 80 h 88"/>
                <a:gd name="T26" fmla="*/ 25 w 50"/>
                <a:gd name="T27" fmla="*/ 75 h 88"/>
                <a:gd name="T28" fmla="*/ 29 w 50"/>
                <a:gd name="T29" fmla="*/ 72 h 88"/>
                <a:gd name="T30" fmla="*/ 32 w 50"/>
                <a:gd name="T31" fmla="*/ 68 h 88"/>
                <a:gd name="T32" fmla="*/ 35 w 50"/>
                <a:gd name="T33" fmla="*/ 64 h 88"/>
                <a:gd name="T34" fmla="*/ 37 w 50"/>
                <a:gd name="T35" fmla="*/ 62 h 88"/>
                <a:gd name="T36" fmla="*/ 39 w 50"/>
                <a:gd name="T37" fmla="*/ 59 h 88"/>
                <a:gd name="T38" fmla="*/ 41 w 50"/>
                <a:gd name="T39" fmla="*/ 56 h 88"/>
                <a:gd name="T40" fmla="*/ 42 w 50"/>
                <a:gd name="T41" fmla="*/ 52 h 88"/>
                <a:gd name="T42" fmla="*/ 44 w 50"/>
                <a:gd name="T43" fmla="*/ 47 h 88"/>
                <a:gd name="T44" fmla="*/ 45 w 50"/>
                <a:gd name="T45" fmla="*/ 42 h 88"/>
                <a:gd name="T46" fmla="*/ 47 w 50"/>
                <a:gd name="T47" fmla="*/ 37 h 88"/>
                <a:gd name="T48" fmla="*/ 48 w 50"/>
                <a:gd name="T49" fmla="*/ 32 h 88"/>
                <a:gd name="T50" fmla="*/ 49 w 50"/>
                <a:gd name="T51" fmla="*/ 27 h 88"/>
                <a:gd name="T52" fmla="*/ 48 w 50"/>
                <a:gd name="T53" fmla="*/ 22 h 88"/>
                <a:gd name="T54" fmla="*/ 47 w 50"/>
                <a:gd name="T55" fmla="*/ 17 h 88"/>
                <a:gd name="T56" fmla="*/ 44 w 50"/>
                <a:gd name="T57" fmla="*/ 11 h 88"/>
                <a:gd name="T58" fmla="*/ 40 w 50"/>
                <a:gd name="T59" fmla="*/ 5 h 88"/>
                <a:gd name="T60" fmla="*/ 35 w 50"/>
                <a:gd name="T61" fmla="*/ 0 h 88"/>
                <a:gd name="T62" fmla="*/ 31 w 50"/>
                <a:gd name="T63" fmla="*/ 8 h 88"/>
                <a:gd name="T64" fmla="*/ 27 w 50"/>
                <a:gd name="T65" fmla="*/ 14 h 88"/>
                <a:gd name="T66" fmla="*/ 23 w 50"/>
                <a:gd name="T67" fmla="*/ 19 h 88"/>
                <a:gd name="T68" fmla="*/ 20 w 50"/>
                <a:gd name="T69" fmla="*/ 22 h 88"/>
                <a:gd name="T70" fmla="*/ 17 w 50"/>
                <a:gd name="T71" fmla="*/ 25 h 88"/>
                <a:gd name="T72" fmla="*/ 14 w 50"/>
                <a:gd name="T73" fmla="*/ 27 h 88"/>
                <a:gd name="T74" fmla="*/ 11 w 50"/>
                <a:gd name="T75" fmla="*/ 29 h 88"/>
                <a:gd name="T76" fmla="*/ 8 w 50"/>
                <a:gd name="T77" fmla="*/ 32 h 88"/>
                <a:gd name="T78" fmla="*/ 4 w 50"/>
                <a:gd name="T79" fmla="*/ 34 h 88"/>
                <a:gd name="T80" fmla="*/ 0 w 50"/>
                <a:gd name="T81" fmla="*/ 37 h 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0" h="88">
                  <a:moveTo>
                    <a:pt x="0" y="37"/>
                  </a:moveTo>
                  <a:lnTo>
                    <a:pt x="3" y="42"/>
                  </a:lnTo>
                  <a:lnTo>
                    <a:pt x="6" y="46"/>
                  </a:lnTo>
                  <a:lnTo>
                    <a:pt x="9" y="50"/>
                  </a:lnTo>
                  <a:lnTo>
                    <a:pt x="11" y="55"/>
                  </a:lnTo>
                  <a:lnTo>
                    <a:pt x="14" y="60"/>
                  </a:lnTo>
                  <a:lnTo>
                    <a:pt x="15" y="65"/>
                  </a:lnTo>
                  <a:lnTo>
                    <a:pt x="15" y="71"/>
                  </a:lnTo>
                  <a:lnTo>
                    <a:pt x="15" y="76"/>
                  </a:lnTo>
                  <a:lnTo>
                    <a:pt x="15" y="81"/>
                  </a:lnTo>
                  <a:lnTo>
                    <a:pt x="13" y="87"/>
                  </a:lnTo>
                  <a:lnTo>
                    <a:pt x="18" y="83"/>
                  </a:lnTo>
                  <a:lnTo>
                    <a:pt x="21" y="80"/>
                  </a:lnTo>
                  <a:lnTo>
                    <a:pt x="25" y="75"/>
                  </a:lnTo>
                  <a:lnTo>
                    <a:pt x="29" y="72"/>
                  </a:lnTo>
                  <a:lnTo>
                    <a:pt x="32" y="68"/>
                  </a:lnTo>
                  <a:lnTo>
                    <a:pt x="35" y="64"/>
                  </a:lnTo>
                  <a:lnTo>
                    <a:pt x="37" y="62"/>
                  </a:lnTo>
                  <a:lnTo>
                    <a:pt x="39" y="59"/>
                  </a:lnTo>
                  <a:lnTo>
                    <a:pt x="41" y="56"/>
                  </a:lnTo>
                  <a:lnTo>
                    <a:pt x="42" y="52"/>
                  </a:lnTo>
                  <a:lnTo>
                    <a:pt x="44" y="47"/>
                  </a:lnTo>
                  <a:lnTo>
                    <a:pt x="45" y="42"/>
                  </a:lnTo>
                  <a:lnTo>
                    <a:pt x="47" y="37"/>
                  </a:lnTo>
                  <a:lnTo>
                    <a:pt x="48" y="32"/>
                  </a:lnTo>
                  <a:lnTo>
                    <a:pt x="49" y="27"/>
                  </a:lnTo>
                  <a:lnTo>
                    <a:pt x="48" y="22"/>
                  </a:lnTo>
                  <a:lnTo>
                    <a:pt x="47" y="17"/>
                  </a:lnTo>
                  <a:lnTo>
                    <a:pt x="44" y="11"/>
                  </a:lnTo>
                  <a:lnTo>
                    <a:pt x="40" y="5"/>
                  </a:lnTo>
                  <a:lnTo>
                    <a:pt x="35" y="0"/>
                  </a:lnTo>
                  <a:lnTo>
                    <a:pt x="31" y="8"/>
                  </a:lnTo>
                  <a:lnTo>
                    <a:pt x="27" y="14"/>
                  </a:lnTo>
                  <a:lnTo>
                    <a:pt x="23" y="19"/>
                  </a:lnTo>
                  <a:lnTo>
                    <a:pt x="20" y="22"/>
                  </a:lnTo>
                  <a:lnTo>
                    <a:pt x="17" y="25"/>
                  </a:lnTo>
                  <a:lnTo>
                    <a:pt x="14" y="27"/>
                  </a:lnTo>
                  <a:lnTo>
                    <a:pt x="11" y="29"/>
                  </a:lnTo>
                  <a:lnTo>
                    <a:pt x="8" y="32"/>
                  </a:lnTo>
                  <a:lnTo>
                    <a:pt x="4" y="34"/>
                  </a:lnTo>
                  <a:lnTo>
                    <a:pt x="0" y="3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9" name="Freeform 84"/>
            <p:cNvSpPr>
              <a:spLocks/>
            </p:cNvSpPr>
            <p:nvPr/>
          </p:nvSpPr>
          <p:spPr bwMode="gray">
            <a:xfrm>
              <a:off x="4137" y="3468"/>
              <a:ext cx="136" cy="149"/>
            </a:xfrm>
            <a:custGeom>
              <a:avLst/>
              <a:gdLst>
                <a:gd name="T0" fmla="*/ 0 w 136"/>
                <a:gd name="T1" fmla="*/ 147 h 149"/>
                <a:gd name="T2" fmla="*/ 11 w 136"/>
                <a:gd name="T3" fmla="*/ 113 h 149"/>
                <a:gd name="T4" fmla="*/ 24 w 136"/>
                <a:gd name="T5" fmla="*/ 88 h 149"/>
                <a:gd name="T6" fmla="*/ 38 w 136"/>
                <a:gd name="T7" fmla="*/ 67 h 149"/>
                <a:gd name="T8" fmla="*/ 52 w 136"/>
                <a:gd name="T9" fmla="*/ 51 h 149"/>
                <a:gd name="T10" fmla="*/ 66 w 136"/>
                <a:gd name="T11" fmla="*/ 39 h 149"/>
                <a:gd name="T12" fmla="*/ 80 w 136"/>
                <a:gd name="T13" fmla="*/ 30 h 149"/>
                <a:gd name="T14" fmla="*/ 92 w 136"/>
                <a:gd name="T15" fmla="*/ 23 h 149"/>
                <a:gd name="T16" fmla="*/ 105 w 136"/>
                <a:gd name="T17" fmla="*/ 17 h 149"/>
                <a:gd name="T18" fmla="*/ 116 w 136"/>
                <a:gd name="T19" fmla="*/ 12 h 149"/>
                <a:gd name="T20" fmla="*/ 126 w 136"/>
                <a:gd name="T21" fmla="*/ 6 h 149"/>
                <a:gd name="T22" fmla="*/ 135 w 136"/>
                <a:gd name="T23" fmla="*/ 0 h 149"/>
                <a:gd name="T24" fmla="*/ 133 w 136"/>
                <a:gd name="T25" fmla="*/ 1 h 149"/>
                <a:gd name="T26" fmla="*/ 125 w 136"/>
                <a:gd name="T27" fmla="*/ 11 h 149"/>
                <a:gd name="T28" fmla="*/ 111 w 136"/>
                <a:gd name="T29" fmla="*/ 26 h 149"/>
                <a:gd name="T30" fmla="*/ 92 w 136"/>
                <a:gd name="T31" fmla="*/ 47 h 149"/>
                <a:gd name="T32" fmla="*/ 72 w 136"/>
                <a:gd name="T33" fmla="*/ 69 h 149"/>
                <a:gd name="T34" fmla="*/ 50 w 136"/>
                <a:gd name="T35" fmla="*/ 92 h 149"/>
                <a:gd name="T36" fmla="*/ 31 w 136"/>
                <a:gd name="T37" fmla="*/ 113 h 149"/>
                <a:gd name="T38" fmla="*/ 15 w 136"/>
                <a:gd name="T39" fmla="*/ 131 h 149"/>
                <a:gd name="T40" fmla="*/ 3 w 136"/>
                <a:gd name="T41" fmla="*/ 143 h 149"/>
                <a:gd name="T42" fmla="*/ 0 w 136"/>
                <a:gd name="T43" fmla="*/ 148 h 149"/>
                <a:gd name="T44" fmla="*/ 0 w 136"/>
                <a:gd name="T45" fmla="*/ 147 h 1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6" h="149">
                  <a:moveTo>
                    <a:pt x="0" y="147"/>
                  </a:moveTo>
                  <a:lnTo>
                    <a:pt x="11" y="113"/>
                  </a:lnTo>
                  <a:lnTo>
                    <a:pt x="24" y="88"/>
                  </a:lnTo>
                  <a:lnTo>
                    <a:pt x="38" y="67"/>
                  </a:lnTo>
                  <a:lnTo>
                    <a:pt x="52" y="51"/>
                  </a:lnTo>
                  <a:lnTo>
                    <a:pt x="66" y="39"/>
                  </a:lnTo>
                  <a:lnTo>
                    <a:pt x="80" y="30"/>
                  </a:lnTo>
                  <a:lnTo>
                    <a:pt x="92" y="23"/>
                  </a:lnTo>
                  <a:lnTo>
                    <a:pt x="105" y="17"/>
                  </a:lnTo>
                  <a:lnTo>
                    <a:pt x="116" y="12"/>
                  </a:lnTo>
                  <a:lnTo>
                    <a:pt x="126" y="6"/>
                  </a:lnTo>
                  <a:lnTo>
                    <a:pt x="135" y="0"/>
                  </a:lnTo>
                  <a:lnTo>
                    <a:pt x="133" y="1"/>
                  </a:lnTo>
                  <a:lnTo>
                    <a:pt x="125" y="11"/>
                  </a:lnTo>
                  <a:lnTo>
                    <a:pt x="111" y="26"/>
                  </a:lnTo>
                  <a:lnTo>
                    <a:pt x="92" y="47"/>
                  </a:lnTo>
                  <a:lnTo>
                    <a:pt x="72" y="69"/>
                  </a:lnTo>
                  <a:lnTo>
                    <a:pt x="50" y="92"/>
                  </a:lnTo>
                  <a:lnTo>
                    <a:pt x="31" y="113"/>
                  </a:lnTo>
                  <a:lnTo>
                    <a:pt x="15" y="131"/>
                  </a:lnTo>
                  <a:lnTo>
                    <a:pt x="3" y="143"/>
                  </a:lnTo>
                  <a:lnTo>
                    <a:pt x="0" y="148"/>
                  </a:lnTo>
                  <a:lnTo>
                    <a:pt x="0" y="147"/>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30" name="Freeform 85"/>
            <p:cNvSpPr>
              <a:spLocks/>
            </p:cNvSpPr>
            <p:nvPr/>
          </p:nvSpPr>
          <p:spPr bwMode="gray">
            <a:xfrm>
              <a:off x="4137" y="3468"/>
              <a:ext cx="136" cy="149"/>
            </a:xfrm>
            <a:custGeom>
              <a:avLst/>
              <a:gdLst>
                <a:gd name="T0" fmla="*/ 0 w 136"/>
                <a:gd name="T1" fmla="*/ 147 h 149"/>
                <a:gd name="T2" fmla="*/ 11 w 136"/>
                <a:gd name="T3" fmla="*/ 113 h 149"/>
                <a:gd name="T4" fmla="*/ 24 w 136"/>
                <a:gd name="T5" fmla="*/ 88 h 149"/>
                <a:gd name="T6" fmla="*/ 38 w 136"/>
                <a:gd name="T7" fmla="*/ 67 h 149"/>
                <a:gd name="T8" fmla="*/ 52 w 136"/>
                <a:gd name="T9" fmla="*/ 51 h 149"/>
                <a:gd name="T10" fmla="*/ 66 w 136"/>
                <a:gd name="T11" fmla="*/ 39 h 149"/>
                <a:gd name="T12" fmla="*/ 80 w 136"/>
                <a:gd name="T13" fmla="*/ 30 h 149"/>
                <a:gd name="T14" fmla="*/ 92 w 136"/>
                <a:gd name="T15" fmla="*/ 23 h 149"/>
                <a:gd name="T16" fmla="*/ 105 w 136"/>
                <a:gd name="T17" fmla="*/ 17 h 149"/>
                <a:gd name="T18" fmla="*/ 116 w 136"/>
                <a:gd name="T19" fmla="*/ 12 h 149"/>
                <a:gd name="T20" fmla="*/ 126 w 136"/>
                <a:gd name="T21" fmla="*/ 6 h 149"/>
                <a:gd name="T22" fmla="*/ 135 w 136"/>
                <a:gd name="T23" fmla="*/ 0 h 149"/>
                <a:gd name="T24" fmla="*/ 133 w 136"/>
                <a:gd name="T25" fmla="*/ 1 h 149"/>
                <a:gd name="T26" fmla="*/ 125 w 136"/>
                <a:gd name="T27" fmla="*/ 11 h 149"/>
                <a:gd name="T28" fmla="*/ 111 w 136"/>
                <a:gd name="T29" fmla="*/ 26 h 149"/>
                <a:gd name="T30" fmla="*/ 92 w 136"/>
                <a:gd name="T31" fmla="*/ 47 h 149"/>
                <a:gd name="T32" fmla="*/ 72 w 136"/>
                <a:gd name="T33" fmla="*/ 69 h 149"/>
                <a:gd name="T34" fmla="*/ 50 w 136"/>
                <a:gd name="T35" fmla="*/ 92 h 149"/>
                <a:gd name="T36" fmla="*/ 31 w 136"/>
                <a:gd name="T37" fmla="*/ 113 h 149"/>
                <a:gd name="T38" fmla="*/ 15 w 136"/>
                <a:gd name="T39" fmla="*/ 131 h 149"/>
                <a:gd name="T40" fmla="*/ 3 w 136"/>
                <a:gd name="T41" fmla="*/ 143 h 149"/>
                <a:gd name="T42" fmla="*/ 0 w 136"/>
                <a:gd name="T43" fmla="*/ 148 h 1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6" h="149">
                  <a:moveTo>
                    <a:pt x="0" y="147"/>
                  </a:moveTo>
                  <a:lnTo>
                    <a:pt x="11" y="113"/>
                  </a:lnTo>
                  <a:lnTo>
                    <a:pt x="24" y="88"/>
                  </a:lnTo>
                  <a:lnTo>
                    <a:pt x="38" y="67"/>
                  </a:lnTo>
                  <a:lnTo>
                    <a:pt x="52" y="51"/>
                  </a:lnTo>
                  <a:lnTo>
                    <a:pt x="66" y="39"/>
                  </a:lnTo>
                  <a:lnTo>
                    <a:pt x="80" y="30"/>
                  </a:lnTo>
                  <a:lnTo>
                    <a:pt x="92" y="23"/>
                  </a:lnTo>
                  <a:lnTo>
                    <a:pt x="105" y="17"/>
                  </a:lnTo>
                  <a:lnTo>
                    <a:pt x="116" y="12"/>
                  </a:lnTo>
                  <a:lnTo>
                    <a:pt x="126" y="6"/>
                  </a:lnTo>
                  <a:lnTo>
                    <a:pt x="135" y="0"/>
                  </a:lnTo>
                  <a:lnTo>
                    <a:pt x="133" y="1"/>
                  </a:lnTo>
                  <a:lnTo>
                    <a:pt x="125" y="11"/>
                  </a:lnTo>
                  <a:lnTo>
                    <a:pt x="111" y="26"/>
                  </a:lnTo>
                  <a:lnTo>
                    <a:pt x="92" y="47"/>
                  </a:lnTo>
                  <a:lnTo>
                    <a:pt x="72" y="69"/>
                  </a:lnTo>
                  <a:lnTo>
                    <a:pt x="50" y="92"/>
                  </a:lnTo>
                  <a:lnTo>
                    <a:pt x="31" y="113"/>
                  </a:lnTo>
                  <a:lnTo>
                    <a:pt x="15" y="131"/>
                  </a:lnTo>
                  <a:lnTo>
                    <a:pt x="3" y="143"/>
                  </a:lnTo>
                  <a:lnTo>
                    <a:pt x="0" y="148"/>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6149" name="Rectangle 86"/>
          <p:cNvSpPr>
            <a:spLocks noChangeArrowheads="1"/>
          </p:cNvSpPr>
          <p:nvPr/>
        </p:nvSpPr>
        <p:spPr bwMode="auto">
          <a:xfrm>
            <a:off x="533400" y="1901825"/>
            <a:ext cx="8077200" cy="422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50000"/>
              </a:spcBef>
              <a:buClr>
                <a:schemeClr val="tx2"/>
              </a:buClr>
              <a:buSzPct val="80000"/>
              <a:buFont typeface="Wingdings" pitchFamily="2" charset="2"/>
              <a:buChar char="n"/>
              <a:defRPr sz="2400" b="1">
                <a:solidFill>
                  <a:schemeClr val="tx1"/>
                </a:solidFill>
                <a:latin typeface="Arial"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en-US" altLang="en-US" dirty="0"/>
          </a:p>
          <a:p>
            <a:pPr marL="457200" indent="-457200" eaLnBrk="1" hangingPunct="1">
              <a:buFont typeface="+mj-lt"/>
              <a:buAutoNum type="arabicPeriod"/>
            </a:pPr>
            <a:r>
              <a:rPr lang="en-US" altLang="en-US" dirty="0"/>
              <a:t>Use </a:t>
            </a:r>
            <a:r>
              <a:rPr lang="en-US" altLang="en-US" dirty="0" err="1" smtClean="0"/>
              <a:t>LayoutL</a:t>
            </a:r>
            <a:r>
              <a:rPr lang="en-US" altLang="en-US" dirty="0" smtClean="0"/>
              <a:t> </a:t>
            </a:r>
            <a:r>
              <a:rPr lang="en-US" altLang="en-US" dirty="0"/>
              <a:t>to place transistors in a layout</a:t>
            </a:r>
          </a:p>
          <a:p>
            <a:pPr marL="457200" indent="-457200" eaLnBrk="1" hangingPunct="1">
              <a:buFont typeface="+mj-lt"/>
              <a:buAutoNum type="arabicPeriod"/>
            </a:pPr>
            <a:r>
              <a:rPr lang="en-US" altLang="en-US" dirty="0"/>
              <a:t>Construct a simple layout, step by step</a:t>
            </a:r>
          </a:p>
          <a:p>
            <a:pPr marL="457200" indent="-457200" eaLnBrk="1" hangingPunct="1">
              <a:buFont typeface="+mj-lt"/>
              <a:buAutoNum type="arabicPeriod"/>
            </a:pPr>
            <a:r>
              <a:rPr lang="en-US" altLang="en-US" dirty="0"/>
              <a:t>Use the DRC checking tool</a:t>
            </a:r>
          </a:p>
          <a:p>
            <a:pPr marL="457200" indent="-457200" eaLnBrk="1" hangingPunct="1">
              <a:buFont typeface="+mj-lt"/>
              <a:buAutoNum type="arabicPeriod"/>
            </a:pPr>
            <a:r>
              <a:rPr lang="en-US" altLang="en-US" dirty="0" smtClean="0"/>
              <a:t>Search and explain errors</a:t>
            </a:r>
            <a:endParaRPr lang="en-US"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indent="0" eaLnBrk="1" hangingPunct="1"/>
            <a:r>
              <a:rPr lang="en-GB" altLang="en-US" smtClean="0"/>
              <a:t>How do we find the errors?</a:t>
            </a:r>
          </a:p>
        </p:txBody>
      </p:sp>
      <p:sp>
        <p:nvSpPr>
          <p:cNvPr id="41987" name="Rectangle 3"/>
          <p:cNvSpPr>
            <a:spLocks noGrp="1" noChangeArrowheads="1"/>
          </p:cNvSpPr>
          <p:nvPr>
            <p:ph type="body" idx="1"/>
          </p:nvPr>
        </p:nvSpPr>
        <p:spPr>
          <a:xfrm>
            <a:off x="602840" y="1062770"/>
            <a:ext cx="7091800" cy="4724400"/>
          </a:xfrm>
        </p:spPr>
        <p:txBody>
          <a:bodyPr/>
          <a:lstStyle/>
          <a:p>
            <a:pPr eaLnBrk="1" hangingPunct="1"/>
            <a:r>
              <a:rPr lang="en-GB" altLang="en-US" dirty="0" smtClean="0"/>
              <a:t>You can select a fault and click on the arrow and the tool will zoom in to the location of your specific DRC error. </a:t>
            </a:r>
          </a:p>
        </p:txBody>
      </p:sp>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1005" y="2513040"/>
            <a:ext cx="80867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flipH="1">
            <a:off x="5640620" y="1406255"/>
            <a:ext cx="1183115" cy="20990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indent="0" eaLnBrk="1" hangingPunct="1"/>
            <a:r>
              <a:rPr lang="en-GB" altLang="en-US" smtClean="0"/>
              <a:t>How do we find the errors?</a:t>
            </a:r>
          </a:p>
        </p:txBody>
      </p:sp>
      <p:sp>
        <p:nvSpPr>
          <p:cNvPr id="41987" name="Rectangle 3"/>
          <p:cNvSpPr>
            <a:spLocks noGrp="1" noChangeArrowheads="1"/>
          </p:cNvSpPr>
          <p:nvPr>
            <p:ph type="body" idx="1"/>
          </p:nvPr>
        </p:nvSpPr>
        <p:spPr>
          <a:xfrm>
            <a:off x="526510" y="1013776"/>
            <a:ext cx="4579800" cy="4724400"/>
          </a:xfrm>
        </p:spPr>
        <p:txBody>
          <a:bodyPr/>
          <a:lstStyle/>
          <a:p>
            <a:pPr eaLnBrk="1" hangingPunct="1"/>
            <a:r>
              <a:rPr lang="en-GB" altLang="en-US" dirty="0" smtClean="0"/>
              <a:t>In this case: contact is too close to the diffusion.</a:t>
            </a:r>
          </a:p>
          <a:p>
            <a:pPr eaLnBrk="1" hangingPunct="1"/>
            <a:r>
              <a:rPr lang="en-GB" altLang="en-US" dirty="0" smtClean="0"/>
              <a:t>If we want details on an error, use the explain marker tool then click on the error.</a:t>
            </a:r>
          </a:p>
        </p:txBody>
      </p:sp>
      <p:pic>
        <p:nvPicPr>
          <p:cNvPr id="4198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13475" y="3238500"/>
            <a:ext cx="2420938"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2640" y="1062770"/>
            <a:ext cx="3594100"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48979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indent="0" eaLnBrk="1" hangingPunct="1"/>
            <a:r>
              <a:rPr lang="en-GB" altLang="en-US" smtClean="0"/>
              <a:t>How do we find the errors?</a:t>
            </a:r>
          </a:p>
        </p:txBody>
      </p:sp>
      <p:sp>
        <p:nvSpPr>
          <p:cNvPr id="43011" name="Rectangle 3"/>
          <p:cNvSpPr>
            <a:spLocks noGrp="1" noChangeArrowheads="1"/>
          </p:cNvSpPr>
          <p:nvPr>
            <p:ph type="body" idx="1"/>
          </p:nvPr>
        </p:nvSpPr>
        <p:spPr/>
        <p:txBody>
          <a:bodyPr/>
          <a:lstStyle/>
          <a:p>
            <a:pPr eaLnBrk="1" hangingPunct="1"/>
            <a:r>
              <a:rPr lang="en-GB" altLang="en-US" smtClean="0"/>
              <a:t>This will list the reason for all markers which are beneath the place you clicked</a:t>
            </a:r>
          </a:p>
          <a:p>
            <a:pPr eaLnBrk="1" hangingPunct="1"/>
            <a:endParaRPr lang="en-GB" altLang="en-US" smtClean="0"/>
          </a:p>
          <a:p>
            <a:pPr eaLnBrk="1" hangingPunct="1"/>
            <a:endParaRPr lang="en-GB" altLang="en-US" smtClean="0"/>
          </a:p>
          <a:p>
            <a:pPr eaLnBrk="1" hangingPunct="1"/>
            <a:endParaRPr lang="en-GB" altLang="en-US" smtClean="0"/>
          </a:p>
          <a:p>
            <a:pPr eaLnBrk="1" hangingPunct="1"/>
            <a:r>
              <a:rPr lang="en-GB" altLang="en-US" smtClean="0"/>
              <a:t>You can check the correct spacings, then using a ruler ‘k’ you can correct the layout</a:t>
            </a:r>
          </a:p>
          <a:p>
            <a:pPr eaLnBrk="1" hangingPunct="1"/>
            <a:endParaRPr lang="en-GB" altLang="en-US" smtClean="0"/>
          </a:p>
        </p:txBody>
      </p:sp>
      <p:pic>
        <p:nvPicPr>
          <p:cNvPr id="4301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20925" y="2360613"/>
            <a:ext cx="43243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indent="0" eaLnBrk="1" hangingPunct="1"/>
            <a:r>
              <a:rPr lang="en-GB" altLang="en-US" smtClean="0"/>
              <a:t>DRC Examples</a:t>
            </a:r>
          </a:p>
        </p:txBody>
      </p:sp>
      <p:sp>
        <p:nvSpPr>
          <p:cNvPr id="45059" name="Rectangle 3"/>
          <p:cNvSpPr>
            <a:spLocks noGrp="1" noChangeArrowheads="1"/>
          </p:cNvSpPr>
          <p:nvPr>
            <p:ph type="body" idx="1"/>
          </p:nvPr>
        </p:nvSpPr>
        <p:spPr/>
        <p:txBody>
          <a:bodyPr/>
          <a:lstStyle/>
          <a:p>
            <a:pPr eaLnBrk="1" hangingPunct="1">
              <a:lnSpc>
                <a:spcPct val="80000"/>
              </a:lnSpc>
              <a:buFont typeface="Wingdings" pitchFamily="2" charset="2"/>
              <a:buNone/>
            </a:pPr>
            <a:r>
              <a:rPr lang="en-GB" altLang="en-US" sz="1600" smtClean="0"/>
              <a:t>     CPU TIME = 00:00:01  TOTAL TIME = 00:00:04</a:t>
            </a:r>
          </a:p>
          <a:p>
            <a:pPr eaLnBrk="1" hangingPunct="1">
              <a:lnSpc>
                <a:spcPct val="80000"/>
              </a:lnSpc>
              <a:buFont typeface="Wingdings" pitchFamily="2" charset="2"/>
              <a:buNone/>
            </a:pPr>
            <a:r>
              <a:rPr lang="en-GB" altLang="en-US" sz="1600" smtClean="0"/>
              <a:t> *********  Summary of rule violations for cell "counter4bit layout"  *********</a:t>
            </a:r>
          </a:p>
          <a:p>
            <a:pPr eaLnBrk="1" hangingPunct="1">
              <a:lnSpc>
                <a:spcPct val="80000"/>
              </a:lnSpc>
              <a:buFont typeface="Wingdings" pitchFamily="2" charset="2"/>
              <a:buNone/>
            </a:pPr>
            <a:r>
              <a:rPr lang="en-GB" altLang="en-US" sz="1600" smtClean="0"/>
              <a:t>  # errors  Violated Rules</a:t>
            </a:r>
          </a:p>
          <a:p>
            <a:pPr eaLnBrk="1" hangingPunct="1">
              <a:lnSpc>
                <a:spcPct val="80000"/>
              </a:lnSpc>
              <a:buFont typeface="Wingdings" pitchFamily="2" charset="2"/>
              <a:buNone/>
            </a:pPr>
            <a:r>
              <a:rPr lang="en-GB" altLang="en-US" sz="1600" smtClean="0"/>
              <a:t>         2  INFO: hot nwell</a:t>
            </a:r>
          </a:p>
          <a:p>
            <a:pPr eaLnBrk="1" hangingPunct="1">
              <a:lnSpc>
                <a:spcPct val="80000"/>
              </a:lnSpc>
              <a:buFont typeface="Wingdings" pitchFamily="2" charset="2"/>
              <a:buNone/>
            </a:pPr>
            <a:r>
              <a:rPr lang="en-GB" altLang="en-US" sz="1600" smtClean="0"/>
              <a:t>         1  Label/Pin is on a net with a different name</a:t>
            </a:r>
          </a:p>
          <a:p>
            <a:pPr eaLnBrk="1" hangingPunct="1">
              <a:lnSpc>
                <a:spcPct val="80000"/>
              </a:lnSpc>
              <a:buFont typeface="Wingdings" pitchFamily="2" charset="2"/>
              <a:buNone/>
            </a:pPr>
            <a:r>
              <a:rPr lang="en-GB" altLang="en-US" sz="1600" smtClean="0"/>
              <a:t>         1  M1R1 Minimum density of MET1 area [%] = 30</a:t>
            </a:r>
          </a:p>
          <a:p>
            <a:pPr eaLnBrk="1" hangingPunct="1">
              <a:lnSpc>
                <a:spcPct val="80000"/>
              </a:lnSpc>
              <a:buFont typeface="Wingdings" pitchFamily="2" charset="2"/>
              <a:buNone/>
            </a:pPr>
            <a:r>
              <a:rPr lang="en-GB" altLang="en-US" sz="1600" smtClean="0"/>
              <a:t>         1  M1S1  Minimum MET1 spacing = 0.45</a:t>
            </a:r>
          </a:p>
          <a:p>
            <a:pPr eaLnBrk="1" hangingPunct="1">
              <a:lnSpc>
                <a:spcPct val="80000"/>
              </a:lnSpc>
              <a:buFont typeface="Wingdings" pitchFamily="2" charset="2"/>
              <a:buNone/>
            </a:pPr>
            <a:r>
              <a:rPr lang="en-GB" altLang="en-US" sz="1600" smtClean="0"/>
              <a:t>         1  M2R1 Minimum density of MET2 area [%] = 30</a:t>
            </a:r>
          </a:p>
          <a:p>
            <a:pPr eaLnBrk="1" hangingPunct="1">
              <a:lnSpc>
                <a:spcPct val="80000"/>
              </a:lnSpc>
              <a:buFont typeface="Wingdings" pitchFamily="2" charset="2"/>
              <a:buNone/>
            </a:pPr>
            <a:r>
              <a:rPr lang="en-GB" altLang="en-US" sz="1600" smtClean="0"/>
              <a:t>        13  M2S1 Minimum MET2 spacing = 0.5</a:t>
            </a:r>
          </a:p>
          <a:p>
            <a:pPr eaLnBrk="1" hangingPunct="1">
              <a:lnSpc>
                <a:spcPct val="80000"/>
              </a:lnSpc>
              <a:buFont typeface="Wingdings" pitchFamily="2" charset="2"/>
              <a:buNone/>
            </a:pPr>
            <a:r>
              <a:rPr lang="en-GB" altLang="en-US" sz="1600" smtClean="0"/>
              <a:t>         1  M3R1 Minimum density of MET3 area [%] = 30</a:t>
            </a:r>
          </a:p>
          <a:p>
            <a:pPr eaLnBrk="1" hangingPunct="1">
              <a:lnSpc>
                <a:spcPct val="80000"/>
              </a:lnSpc>
              <a:buFont typeface="Wingdings" pitchFamily="2" charset="2"/>
              <a:buNone/>
            </a:pPr>
            <a:r>
              <a:rPr lang="en-GB" altLang="en-US" sz="1600" smtClean="0"/>
              <a:t>         1  M4R1 Minimum density of MET4 area [%] = 30</a:t>
            </a:r>
          </a:p>
          <a:p>
            <a:pPr eaLnBrk="1" hangingPunct="1">
              <a:lnSpc>
                <a:spcPct val="80000"/>
              </a:lnSpc>
              <a:buFont typeface="Wingdings" pitchFamily="2" charset="2"/>
              <a:buNone/>
            </a:pPr>
            <a:r>
              <a:rPr lang="en-GB" altLang="en-US" sz="1600" smtClean="0"/>
              <a:t>         5  ODC3 Minimum NDIFF to HOT_NTUB spacing (no PTAP in between) = 2.6</a:t>
            </a:r>
          </a:p>
          <a:p>
            <a:pPr eaLnBrk="1" hangingPunct="1">
              <a:lnSpc>
                <a:spcPct val="80000"/>
              </a:lnSpc>
              <a:buFont typeface="Wingdings" pitchFamily="2" charset="2"/>
              <a:buNone/>
            </a:pPr>
            <a:r>
              <a:rPr lang="en-GB" altLang="en-US" sz="1600" smtClean="0"/>
              <a:t>         1  POR1 Minimum density of POLY1 area [%] = 14</a:t>
            </a:r>
          </a:p>
          <a:p>
            <a:pPr eaLnBrk="1" hangingPunct="1">
              <a:lnSpc>
                <a:spcPct val="80000"/>
              </a:lnSpc>
              <a:buFont typeface="Wingdings" pitchFamily="2" charset="2"/>
              <a:buNone/>
            </a:pPr>
            <a:r>
              <a:rPr lang="en-GB" altLang="en-US" sz="1600" smtClean="0"/>
              <a:t>        27  Total errors found</a:t>
            </a:r>
          </a:p>
          <a:p>
            <a:pPr eaLnBrk="1" hangingPunct="1">
              <a:lnSpc>
                <a:spcPct val="80000"/>
              </a:lnSpc>
              <a:buFont typeface="Wingdings" pitchFamily="2" charset="2"/>
              <a:buNone/>
            </a:pPr>
            <a:endParaRPr lang="en-GB" altLang="en-US" sz="1600" smtClean="0"/>
          </a:p>
          <a:p>
            <a:pPr eaLnBrk="1" hangingPunct="1">
              <a:lnSpc>
                <a:spcPct val="80000"/>
              </a:lnSpc>
            </a:pPr>
            <a:endParaRPr lang="en-GB" altLang="en-US" sz="160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indent="0" eaLnBrk="1" hangingPunct="1"/>
            <a:r>
              <a:rPr lang="en-GB" altLang="en-US" smtClean="0"/>
              <a:t>DRC Examples</a:t>
            </a:r>
          </a:p>
        </p:txBody>
      </p:sp>
      <p:sp>
        <p:nvSpPr>
          <p:cNvPr id="46083" name="Rectangle 3"/>
          <p:cNvSpPr>
            <a:spLocks noGrp="1" noChangeArrowheads="1"/>
          </p:cNvSpPr>
          <p:nvPr>
            <p:ph type="body" idx="1"/>
          </p:nvPr>
        </p:nvSpPr>
        <p:spPr/>
        <p:txBody>
          <a:bodyPr/>
          <a:lstStyle/>
          <a:p>
            <a:pPr eaLnBrk="1" hangingPunct="1"/>
            <a:r>
              <a:rPr lang="en-GB" altLang="en-US" smtClean="0"/>
              <a:t>2  INFO: hot nwell</a:t>
            </a:r>
          </a:p>
          <a:p>
            <a:pPr marL="457200" lvl="1" indent="0" eaLnBrk="1" hangingPunct="1">
              <a:buFont typeface="Wingdings" pitchFamily="2" charset="2"/>
              <a:buNone/>
            </a:pPr>
            <a:endParaRPr lang="en-GB" altLang="en-US" smtClean="0"/>
          </a:p>
          <a:p>
            <a:pPr marL="457200" lvl="1" indent="0" eaLnBrk="1" hangingPunct="1">
              <a:buFont typeface="Wingdings" pitchFamily="2" charset="2"/>
              <a:buNone/>
            </a:pPr>
            <a:r>
              <a:rPr lang="en-GB" altLang="en-US" smtClean="0"/>
              <a:t>One of the reasons for this errors VDD is not connected to the N-well</a:t>
            </a:r>
          </a:p>
          <a:p>
            <a:pPr marL="457200" lvl="1" indent="0" eaLnBrk="1" hangingPunct="1">
              <a:buFont typeface="Wingdings" pitchFamily="2" charset="2"/>
              <a:buNone/>
            </a:pPr>
            <a:endParaRPr lang="en-GB" altLang="en-US" smtClean="0"/>
          </a:p>
          <a:p>
            <a:pPr marL="457200" lvl="1" indent="0" eaLnBrk="1" hangingPunct="1">
              <a:buFont typeface="Wingdings" pitchFamily="2" charset="2"/>
              <a:buNone/>
            </a:pPr>
            <a:r>
              <a:rPr lang="en-GB" altLang="en-US" i="1" smtClean="0"/>
              <a:t>For digital design: the best bet is to create a new layout cell view, that you instantiate the imported cell into, that connects VDD and GND correctly.</a:t>
            </a:r>
          </a:p>
          <a:p>
            <a:pPr eaLnBrk="1" hangingPunct="1">
              <a:buFont typeface="Wingdings" pitchFamily="2" charset="2"/>
              <a:buNone/>
            </a:pPr>
            <a:endParaRPr lang="en-GB" altLang="en-US" smtClean="0"/>
          </a:p>
          <a:p>
            <a:pPr eaLnBrk="1" hangingPunct="1"/>
            <a:endParaRPr lang="en-GB" alt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GB" altLang="en-US" smtClean="0"/>
              <a:t>DRC Examples</a:t>
            </a:r>
          </a:p>
        </p:txBody>
      </p:sp>
      <p:sp>
        <p:nvSpPr>
          <p:cNvPr id="47107" name="Content Placeholder 2"/>
          <p:cNvSpPr>
            <a:spLocks noGrp="1"/>
          </p:cNvSpPr>
          <p:nvPr>
            <p:ph idx="1"/>
          </p:nvPr>
        </p:nvSpPr>
        <p:spPr/>
        <p:txBody>
          <a:bodyPr/>
          <a:lstStyle/>
          <a:p>
            <a:r>
              <a:rPr lang="en-GB" altLang="en-US" smtClean="0"/>
              <a:t>Multiple Stamped Connections</a:t>
            </a:r>
          </a:p>
          <a:p>
            <a:pPr>
              <a:buFont typeface="Wingdings" pitchFamily="2" charset="2"/>
              <a:buNone/>
            </a:pPr>
            <a:r>
              <a:rPr lang="en-GB" altLang="en-US" smtClean="0"/>
              <a:t>You may have a short through the substrate or nwell</a:t>
            </a:r>
          </a:p>
          <a:p>
            <a:pPr>
              <a:buFont typeface="Wingdings" pitchFamily="2" charset="2"/>
              <a:buNone/>
            </a:pPr>
            <a:r>
              <a:rPr lang="en-GB" altLang="en-US" b="0" smtClean="0"/>
              <a:t>This kind of error might indicate that you have more than one well contact, with the metal connected to different nets. This means you've got a "soft connect" through the well (not quite a short, because the well is resistive). It may be that you're making a connection via the well, which is almost certainly not what you want!</a:t>
            </a:r>
            <a:br>
              <a:rPr lang="en-GB" altLang="en-US" b="0" smtClean="0"/>
            </a:br>
            <a:endParaRPr lang="en-GB" alt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0"/>
            <a:ext cx="9144000" cy="1139825"/>
          </a:xfrm>
        </p:spPr>
        <p:txBody>
          <a:bodyPr/>
          <a:lstStyle/>
          <a:p>
            <a:r>
              <a:rPr lang="en-GB" altLang="en-US" b="0" smtClean="0"/>
              <a:t>DRC Examples</a:t>
            </a:r>
            <a:br>
              <a:rPr lang="en-GB" altLang="en-US" b="0" smtClean="0"/>
            </a:br>
            <a:endParaRPr lang="en-GB" altLang="en-US" smtClean="0"/>
          </a:p>
        </p:txBody>
      </p:sp>
      <p:sp>
        <p:nvSpPr>
          <p:cNvPr id="48131" name="Content Placeholder 2"/>
          <p:cNvSpPr>
            <a:spLocks noGrp="1"/>
          </p:cNvSpPr>
          <p:nvPr>
            <p:ph idx="1"/>
          </p:nvPr>
        </p:nvSpPr>
        <p:spPr/>
        <p:txBody>
          <a:bodyPr/>
          <a:lstStyle/>
          <a:p>
            <a:r>
              <a:rPr lang="en-GB" altLang="en-US" smtClean="0"/>
              <a:t>Latchup rule LAT3 distance s/d diff pgate net_welltap &gt; 20</a:t>
            </a:r>
          </a:p>
          <a:p>
            <a:r>
              <a:rPr lang="en-GB" altLang="en-US" b="0" smtClean="0"/>
              <a:t>This error could be generated if the distance between the s/d region and the welltap is larger than 20. To avoid such an error, keep the distance btween your transistors and  VDD or GND  less than 20</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indent="0" eaLnBrk="1" hangingPunct="1"/>
            <a:r>
              <a:rPr lang="en-GB" altLang="en-US" smtClean="0"/>
              <a:t>What about the metal minimum area errors?</a:t>
            </a:r>
          </a:p>
        </p:txBody>
      </p:sp>
      <p:sp>
        <p:nvSpPr>
          <p:cNvPr id="49155" name="Rectangle 3"/>
          <p:cNvSpPr>
            <a:spLocks noGrp="1" noChangeArrowheads="1"/>
          </p:cNvSpPr>
          <p:nvPr>
            <p:ph type="body" idx="1"/>
          </p:nvPr>
        </p:nvSpPr>
        <p:spPr>
          <a:xfrm>
            <a:off x="565150" y="1023938"/>
            <a:ext cx="8077200" cy="4724400"/>
          </a:xfrm>
        </p:spPr>
        <p:txBody>
          <a:bodyPr/>
          <a:lstStyle/>
          <a:p>
            <a:pPr eaLnBrk="1" hangingPunct="1">
              <a:lnSpc>
                <a:spcPct val="90000"/>
              </a:lnSpc>
            </a:pPr>
            <a:r>
              <a:rPr lang="en-GB" altLang="en-US" smtClean="0"/>
              <a:t>M1R1 Minimum density of MET1 area</a:t>
            </a:r>
          </a:p>
          <a:p>
            <a:pPr algn="just" eaLnBrk="1" hangingPunct="1">
              <a:lnSpc>
                <a:spcPct val="90000"/>
              </a:lnSpc>
            </a:pPr>
            <a:r>
              <a:rPr lang="en-GB" altLang="en-US" b="0" smtClean="0"/>
              <a:t>This means that the amount of metal1 shapes in your design is less</a:t>
            </a:r>
            <a:r>
              <a:rPr lang="en-GB" altLang="en-US" smtClean="0"/>
              <a:t> </a:t>
            </a:r>
            <a:r>
              <a:rPr lang="en-GB" altLang="en-US" b="0" smtClean="0"/>
              <a:t>that 30% of the chip area. 30% is the minimum required. Density is very important for</a:t>
            </a:r>
            <a:r>
              <a:rPr lang="en-GB" altLang="en-US" smtClean="0"/>
              <a:t> </a:t>
            </a:r>
            <a:r>
              <a:rPr lang="en-GB" altLang="en-US" b="0" smtClean="0"/>
              <a:t>planarity and pattern etching. It is important to avoid the dishing/</a:t>
            </a:r>
            <a:r>
              <a:rPr lang="en-GB" altLang="en-US" smtClean="0"/>
              <a:t/>
            </a:r>
            <a:br>
              <a:rPr lang="en-GB" altLang="en-US" smtClean="0"/>
            </a:br>
            <a:r>
              <a:rPr lang="en-GB" altLang="en-US" b="0" smtClean="0"/>
              <a:t>erosion in the modern nanotechnologies with Copper BE.</a:t>
            </a:r>
            <a:r>
              <a:rPr lang="en-GB" altLang="en-US" smtClean="0"/>
              <a:t/>
            </a:r>
            <a:br>
              <a:rPr lang="en-GB" altLang="en-US" smtClean="0"/>
            </a:br>
            <a:endParaRPr lang="en-GB" altLang="en-US" b="0" smtClean="0"/>
          </a:p>
          <a:p>
            <a:pPr eaLnBrk="1" hangingPunct="1"/>
            <a:r>
              <a:rPr lang="en-GB" altLang="en-US" b="0" smtClean="0"/>
              <a:t>In fact the vendor will solve this problem by adding 'dummy' MEt1shapes into your layout. </a:t>
            </a:r>
          </a:p>
          <a:p>
            <a:pPr eaLnBrk="1" hangingPunct="1"/>
            <a:r>
              <a:rPr lang="en-GB" altLang="en-US" b="0" smtClean="0"/>
              <a:t>In our case, use the no_erc switch when you do DRC </a:t>
            </a:r>
          </a:p>
          <a:p>
            <a:pPr marL="457200" lvl="1" indent="0" eaLnBrk="1" hangingPunct="1">
              <a:buFont typeface="Wingdings" pitchFamily="2" charset="2"/>
              <a:buNone/>
            </a:pPr>
            <a:endParaRPr lang="en-GB" alt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indent="0" eaLnBrk="1" hangingPunct="1"/>
            <a:r>
              <a:rPr lang="en-GB" altLang="en-US" smtClean="0"/>
              <a:t>Summary</a:t>
            </a:r>
            <a:endParaRPr lang="en-US" altLang="en-US" smtClean="0"/>
          </a:p>
        </p:txBody>
      </p:sp>
      <p:sp>
        <p:nvSpPr>
          <p:cNvPr id="50179" name="Rectangle 3"/>
          <p:cNvSpPr>
            <a:spLocks noGrp="1" noChangeArrowheads="1"/>
          </p:cNvSpPr>
          <p:nvPr>
            <p:ph type="body" idx="1"/>
          </p:nvPr>
        </p:nvSpPr>
        <p:spPr>
          <a:xfrm>
            <a:off x="526510" y="757450"/>
            <a:ext cx="8077200" cy="4724400"/>
          </a:xfrm>
        </p:spPr>
        <p:txBody>
          <a:bodyPr/>
          <a:lstStyle/>
          <a:p>
            <a:pPr eaLnBrk="1" hangingPunct="1">
              <a:lnSpc>
                <a:spcPct val="90000"/>
              </a:lnSpc>
            </a:pPr>
            <a:endParaRPr lang="en-US" altLang="en-US" dirty="0" smtClean="0"/>
          </a:p>
          <a:p>
            <a:pPr eaLnBrk="1" hangingPunct="1">
              <a:lnSpc>
                <a:spcPct val="90000"/>
              </a:lnSpc>
            </a:pPr>
            <a:r>
              <a:rPr lang="en-US" altLang="en-US" dirty="0" err="1" smtClean="0"/>
              <a:t>LayoutL</a:t>
            </a:r>
            <a:r>
              <a:rPr lang="en-US" altLang="en-US" dirty="0" smtClean="0"/>
              <a:t> can be used to automatically place the transistors in a layout</a:t>
            </a:r>
          </a:p>
          <a:p>
            <a:pPr eaLnBrk="1" hangingPunct="1">
              <a:lnSpc>
                <a:spcPct val="90000"/>
              </a:lnSpc>
            </a:pPr>
            <a:r>
              <a:rPr lang="en-US" altLang="en-US" dirty="0" smtClean="0"/>
              <a:t>There are many shortcut keys to learn for layout</a:t>
            </a:r>
          </a:p>
          <a:p>
            <a:pPr eaLnBrk="1" hangingPunct="1">
              <a:lnSpc>
                <a:spcPct val="90000"/>
              </a:lnSpc>
            </a:pPr>
            <a:r>
              <a:rPr lang="en-US" altLang="en-US" dirty="0" smtClean="0"/>
              <a:t>The DRC check and error correct cycle takes the majority of your time during layout</a:t>
            </a:r>
          </a:p>
          <a:p>
            <a:pPr eaLnBrk="1" hangingPunct="1">
              <a:lnSpc>
                <a:spcPct val="90000"/>
              </a:lnSpc>
            </a:pPr>
            <a:r>
              <a:rPr lang="en-US" altLang="en-US" dirty="0" smtClean="0"/>
              <a:t>DRC errors can be viewed on the </a:t>
            </a:r>
            <a:br>
              <a:rPr lang="en-US" altLang="en-US" dirty="0" smtClean="0"/>
            </a:br>
            <a:r>
              <a:rPr lang="en-US" altLang="en-US" dirty="0" smtClean="0"/>
              <a:t>layout directly and then explained, </a:t>
            </a:r>
            <a:br>
              <a:rPr lang="en-US" altLang="en-US" dirty="0" smtClean="0"/>
            </a:br>
            <a:r>
              <a:rPr lang="en-US" altLang="en-US" dirty="0" smtClean="0"/>
              <a:t>or searched for </a:t>
            </a:r>
          </a:p>
          <a:p>
            <a:pPr eaLnBrk="1" hangingPunct="1">
              <a:lnSpc>
                <a:spcPct val="90000"/>
              </a:lnSpc>
            </a:pPr>
            <a:r>
              <a:rPr lang="en-US" altLang="en-US" dirty="0" smtClean="0"/>
              <a:t>There are many </a:t>
            </a:r>
            <a:r>
              <a:rPr lang="en-US" altLang="en-US" dirty="0" err="1" smtClean="0"/>
              <a:t>many</a:t>
            </a:r>
            <a:r>
              <a:rPr lang="en-US" altLang="en-US" dirty="0" smtClean="0"/>
              <a:t> advanced </a:t>
            </a:r>
            <a:br>
              <a:rPr lang="en-US" altLang="en-US" dirty="0" smtClean="0"/>
            </a:br>
            <a:r>
              <a:rPr lang="en-US" altLang="en-US" dirty="0" smtClean="0"/>
              <a:t>layout techniques</a:t>
            </a:r>
          </a:p>
          <a:p>
            <a:pPr eaLnBrk="1" hangingPunct="1">
              <a:lnSpc>
                <a:spcPct val="90000"/>
              </a:lnSpc>
            </a:pPr>
            <a:endParaRPr lang="en-US" altLang="en-US" dirty="0" smtClean="0"/>
          </a:p>
        </p:txBody>
      </p:sp>
      <p:pic>
        <p:nvPicPr>
          <p:cNvPr id="50180" name="Picture 4" descr="j007879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7063" y="4230688"/>
            <a:ext cx="1074737"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2" name="Group 3"/>
          <p:cNvGrpSpPr>
            <a:grpSpLocks/>
          </p:cNvGrpSpPr>
          <p:nvPr/>
        </p:nvGrpSpPr>
        <p:grpSpPr bwMode="auto">
          <a:xfrm>
            <a:off x="676275" y="1143000"/>
            <a:ext cx="884238" cy="862013"/>
            <a:chOff x="220" y="1298"/>
            <a:chExt cx="410" cy="394"/>
          </a:xfrm>
        </p:grpSpPr>
        <p:grpSp>
          <p:nvGrpSpPr>
            <p:cNvPr id="51212" name="Group 4"/>
            <p:cNvGrpSpPr>
              <a:grpSpLocks noChangeAspect="1"/>
            </p:cNvGrpSpPr>
            <p:nvPr/>
          </p:nvGrpSpPr>
          <p:grpSpPr bwMode="auto">
            <a:xfrm>
              <a:off x="220" y="1298"/>
              <a:ext cx="410" cy="394"/>
              <a:chOff x="268" y="3427"/>
              <a:chExt cx="556" cy="556"/>
            </a:xfrm>
          </p:grpSpPr>
          <p:sp>
            <p:nvSpPr>
              <p:cNvPr id="51220" name="Freeform 5"/>
              <p:cNvSpPr>
                <a:spLocks noChangeAspect="1"/>
              </p:cNvSpPr>
              <p:nvPr/>
            </p:nvSpPr>
            <p:spPr bwMode="auto">
              <a:xfrm>
                <a:off x="288" y="3444"/>
                <a:ext cx="519" cy="519"/>
              </a:xfrm>
              <a:custGeom>
                <a:avLst/>
                <a:gdLst>
                  <a:gd name="T0" fmla="*/ 153 w 541"/>
                  <a:gd name="T1" fmla="*/ 277 h 541"/>
                  <a:gd name="T2" fmla="*/ 179 w 541"/>
                  <a:gd name="T3" fmla="*/ 271 h 541"/>
                  <a:gd name="T4" fmla="*/ 204 w 541"/>
                  <a:gd name="T5" fmla="*/ 260 h 541"/>
                  <a:gd name="T6" fmla="*/ 227 w 541"/>
                  <a:gd name="T7" fmla="*/ 247 h 541"/>
                  <a:gd name="T8" fmla="*/ 247 w 541"/>
                  <a:gd name="T9" fmla="*/ 227 h 541"/>
                  <a:gd name="T10" fmla="*/ 260 w 541"/>
                  <a:gd name="T11" fmla="*/ 204 h 541"/>
                  <a:gd name="T12" fmla="*/ 271 w 541"/>
                  <a:gd name="T13" fmla="*/ 178 h 541"/>
                  <a:gd name="T14" fmla="*/ 276 w 541"/>
                  <a:gd name="T15" fmla="*/ 153 h 541"/>
                  <a:gd name="T16" fmla="*/ 276 w 541"/>
                  <a:gd name="T17" fmla="*/ 125 h 541"/>
                  <a:gd name="T18" fmla="*/ 271 w 541"/>
                  <a:gd name="T19" fmla="*/ 98 h 541"/>
                  <a:gd name="T20" fmla="*/ 260 w 541"/>
                  <a:gd name="T21" fmla="*/ 74 h 541"/>
                  <a:gd name="T22" fmla="*/ 247 w 541"/>
                  <a:gd name="T23" fmla="*/ 51 h 541"/>
                  <a:gd name="T24" fmla="*/ 227 w 541"/>
                  <a:gd name="T25" fmla="*/ 32 h 541"/>
                  <a:gd name="T26" fmla="*/ 204 w 541"/>
                  <a:gd name="T27" fmla="*/ 16 h 541"/>
                  <a:gd name="T28" fmla="*/ 179 w 541"/>
                  <a:gd name="T29" fmla="*/ 12 h 541"/>
                  <a:gd name="T30" fmla="*/ 153 w 541"/>
                  <a:gd name="T31" fmla="*/ 1 h 541"/>
                  <a:gd name="T32" fmla="*/ 125 w 541"/>
                  <a:gd name="T33" fmla="*/ 1 h 541"/>
                  <a:gd name="T34" fmla="*/ 98 w 541"/>
                  <a:gd name="T35" fmla="*/ 12 h 541"/>
                  <a:gd name="T36" fmla="*/ 74 w 541"/>
                  <a:gd name="T37" fmla="*/ 16 h 541"/>
                  <a:gd name="T38" fmla="*/ 51 w 541"/>
                  <a:gd name="T39" fmla="*/ 32 h 541"/>
                  <a:gd name="T40" fmla="*/ 32 w 541"/>
                  <a:gd name="T41" fmla="*/ 51 h 541"/>
                  <a:gd name="T42" fmla="*/ 16 w 541"/>
                  <a:gd name="T43" fmla="*/ 74 h 541"/>
                  <a:gd name="T44" fmla="*/ 12 w 541"/>
                  <a:gd name="T45" fmla="*/ 98 h 541"/>
                  <a:gd name="T46" fmla="*/ 2 w 541"/>
                  <a:gd name="T47" fmla="*/ 125 h 541"/>
                  <a:gd name="T48" fmla="*/ 2 w 541"/>
                  <a:gd name="T49" fmla="*/ 153 h 541"/>
                  <a:gd name="T50" fmla="*/ 12 w 541"/>
                  <a:gd name="T51" fmla="*/ 178 h 541"/>
                  <a:gd name="T52" fmla="*/ 16 w 541"/>
                  <a:gd name="T53" fmla="*/ 204 h 541"/>
                  <a:gd name="T54" fmla="*/ 32 w 541"/>
                  <a:gd name="T55" fmla="*/ 227 h 541"/>
                  <a:gd name="T56" fmla="*/ 51 w 541"/>
                  <a:gd name="T57" fmla="*/ 247 h 541"/>
                  <a:gd name="T58" fmla="*/ 74 w 541"/>
                  <a:gd name="T59" fmla="*/ 260 h 541"/>
                  <a:gd name="T60" fmla="*/ 98 w 541"/>
                  <a:gd name="T61" fmla="*/ 271 h 541"/>
                  <a:gd name="T62" fmla="*/ 125 w 541"/>
                  <a:gd name="T63" fmla="*/ 277 h 5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41" h="541">
                    <a:moveTo>
                      <a:pt x="269" y="540"/>
                    </a:moveTo>
                    <a:lnTo>
                      <a:pt x="297" y="538"/>
                    </a:lnTo>
                    <a:lnTo>
                      <a:pt x="323" y="533"/>
                    </a:lnTo>
                    <a:lnTo>
                      <a:pt x="350" y="526"/>
                    </a:lnTo>
                    <a:lnTo>
                      <a:pt x="374" y="518"/>
                    </a:lnTo>
                    <a:lnTo>
                      <a:pt x="398" y="507"/>
                    </a:lnTo>
                    <a:lnTo>
                      <a:pt x="420" y="493"/>
                    </a:lnTo>
                    <a:lnTo>
                      <a:pt x="440" y="478"/>
                    </a:lnTo>
                    <a:lnTo>
                      <a:pt x="460" y="461"/>
                    </a:lnTo>
                    <a:lnTo>
                      <a:pt x="478" y="441"/>
                    </a:lnTo>
                    <a:lnTo>
                      <a:pt x="492" y="420"/>
                    </a:lnTo>
                    <a:lnTo>
                      <a:pt x="507" y="398"/>
                    </a:lnTo>
                    <a:lnTo>
                      <a:pt x="518" y="375"/>
                    </a:lnTo>
                    <a:lnTo>
                      <a:pt x="526" y="349"/>
                    </a:lnTo>
                    <a:lnTo>
                      <a:pt x="533" y="324"/>
                    </a:lnTo>
                    <a:lnTo>
                      <a:pt x="537" y="297"/>
                    </a:lnTo>
                    <a:lnTo>
                      <a:pt x="540" y="270"/>
                    </a:lnTo>
                    <a:lnTo>
                      <a:pt x="537" y="243"/>
                    </a:lnTo>
                    <a:lnTo>
                      <a:pt x="533" y="215"/>
                    </a:lnTo>
                    <a:lnTo>
                      <a:pt x="526" y="190"/>
                    </a:lnTo>
                    <a:lnTo>
                      <a:pt x="518" y="164"/>
                    </a:lnTo>
                    <a:lnTo>
                      <a:pt x="507" y="141"/>
                    </a:lnTo>
                    <a:lnTo>
                      <a:pt x="492" y="119"/>
                    </a:lnTo>
                    <a:lnTo>
                      <a:pt x="478" y="99"/>
                    </a:lnTo>
                    <a:lnTo>
                      <a:pt x="460" y="79"/>
                    </a:lnTo>
                    <a:lnTo>
                      <a:pt x="440" y="61"/>
                    </a:lnTo>
                    <a:lnTo>
                      <a:pt x="420" y="46"/>
                    </a:lnTo>
                    <a:lnTo>
                      <a:pt x="398" y="32"/>
                    </a:lnTo>
                    <a:lnTo>
                      <a:pt x="374" y="21"/>
                    </a:lnTo>
                    <a:lnTo>
                      <a:pt x="350" y="13"/>
                    </a:lnTo>
                    <a:lnTo>
                      <a:pt x="323" y="6"/>
                    </a:lnTo>
                    <a:lnTo>
                      <a:pt x="297" y="1"/>
                    </a:lnTo>
                    <a:lnTo>
                      <a:pt x="269" y="0"/>
                    </a:lnTo>
                    <a:lnTo>
                      <a:pt x="241" y="1"/>
                    </a:lnTo>
                    <a:lnTo>
                      <a:pt x="215" y="6"/>
                    </a:lnTo>
                    <a:lnTo>
                      <a:pt x="189" y="13"/>
                    </a:lnTo>
                    <a:lnTo>
                      <a:pt x="165" y="21"/>
                    </a:lnTo>
                    <a:lnTo>
                      <a:pt x="141" y="32"/>
                    </a:lnTo>
                    <a:lnTo>
                      <a:pt x="119" y="46"/>
                    </a:lnTo>
                    <a:lnTo>
                      <a:pt x="99" y="61"/>
                    </a:lnTo>
                    <a:lnTo>
                      <a:pt x="79" y="79"/>
                    </a:lnTo>
                    <a:lnTo>
                      <a:pt x="61" y="99"/>
                    </a:lnTo>
                    <a:lnTo>
                      <a:pt x="45" y="119"/>
                    </a:lnTo>
                    <a:lnTo>
                      <a:pt x="32" y="141"/>
                    </a:lnTo>
                    <a:lnTo>
                      <a:pt x="21" y="164"/>
                    </a:lnTo>
                    <a:lnTo>
                      <a:pt x="13" y="190"/>
                    </a:lnTo>
                    <a:lnTo>
                      <a:pt x="6" y="215"/>
                    </a:lnTo>
                    <a:lnTo>
                      <a:pt x="2" y="243"/>
                    </a:lnTo>
                    <a:lnTo>
                      <a:pt x="0" y="270"/>
                    </a:lnTo>
                    <a:lnTo>
                      <a:pt x="2" y="297"/>
                    </a:lnTo>
                    <a:lnTo>
                      <a:pt x="6" y="324"/>
                    </a:lnTo>
                    <a:lnTo>
                      <a:pt x="13" y="349"/>
                    </a:lnTo>
                    <a:lnTo>
                      <a:pt x="21" y="375"/>
                    </a:lnTo>
                    <a:lnTo>
                      <a:pt x="32" y="398"/>
                    </a:lnTo>
                    <a:lnTo>
                      <a:pt x="45" y="420"/>
                    </a:lnTo>
                    <a:lnTo>
                      <a:pt x="61" y="441"/>
                    </a:lnTo>
                    <a:lnTo>
                      <a:pt x="79" y="461"/>
                    </a:lnTo>
                    <a:lnTo>
                      <a:pt x="99" y="478"/>
                    </a:lnTo>
                    <a:lnTo>
                      <a:pt x="119" y="493"/>
                    </a:lnTo>
                    <a:lnTo>
                      <a:pt x="141" y="507"/>
                    </a:lnTo>
                    <a:lnTo>
                      <a:pt x="165" y="518"/>
                    </a:lnTo>
                    <a:lnTo>
                      <a:pt x="189" y="526"/>
                    </a:lnTo>
                    <a:lnTo>
                      <a:pt x="215" y="533"/>
                    </a:lnTo>
                    <a:lnTo>
                      <a:pt x="241" y="538"/>
                    </a:lnTo>
                    <a:lnTo>
                      <a:pt x="269" y="540"/>
                    </a:lnTo>
                  </a:path>
                </a:pathLst>
              </a:custGeom>
              <a:gradFill rotWithShape="0">
                <a:gsLst>
                  <a:gs pos="0">
                    <a:srgbClr val="0000FF"/>
                  </a:gs>
                  <a:gs pos="100000">
                    <a:srgbClr val="000099"/>
                  </a:gs>
                </a:gsLst>
                <a:path path="rect">
                  <a:fillToRect l="50000" t="50000" r="50000" b="50000"/>
                </a:path>
              </a:gradFill>
              <a:ln w="12700" cap="rnd" cmpd="sng">
                <a:solidFill>
                  <a:srgbClr val="000099"/>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221" name="Freeform 6"/>
              <p:cNvSpPr>
                <a:spLocks noChangeAspect="1"/>
              </p:cNvSpPr>
              <p:nvPr/>
            </p:nvSpPr>
            <p:spPr bwMode="auto">
              <a:xfrm>
                <a:off x="544" y="3704"/>
                <a:ext cx="280" cy="279"/>
              </a:xfrm>
              <a:custGeom>
                <a:avLst/>
                <a:gdLst>
                  <a:gd name="T0" fmla="*/ 128 w 292"/>
                  <a:gd name="T1" fmla="*/ 0 h 291"/>
                  <a:gd name="T2" fmla="*/ 128 w 292"/>
                  <a:gd name="T3" fmla="*/ 0 h 291"/>
                  <a:gd name="T4" fmla="*/ 128 w 292"/>
                  <a:gd name="T5" fmla="*/ 12 h 291"/>
                  <a:gd name="T6" fmla="*/ 125 w 292"/>
                  <a:gd name="T7" fmla="*/ 28 h 291"/>
                  <a:gd name="T8" fmla="*/ 123 w 292"/>
                  <a:gd name="T9" fmla="*/ 38 h 291"/>
                  <a:gd name="T10" fmla="*/ 118 w 292"/>
                  <a:gd name="T11" fmla="*/ 50 h 291"/>
                  <a:gd name="T12" fmla="*/ 113 w 292"/>
                  <a:gd name="T13" fmla="*/ 60 h 291"/>
                  <a:gd name="T14" fmla="*/ 105 w 292"/>
                  <a:gd name="T15" fmla="*/ 72 h 291"/>
                  <a:gd name="T16" fmla="*/ 100 w 292"/>
                  <a:gd name="T17" fmla="*/ 81 h 291"/>
                  <a:gd name="T18" fmla="*/ 92 w 292"/>
                  <a:gd name="T19" fmla="*/ 91 h 291"/>
                  <a:gd name="T20" fmla="*/ 82 w 292"/>
                  <a:gd name="T21" fmla="*/ 98 h 291"/>
                  <a:gd name="T22" fmla="*/ 72 w 292"/>
                  <a:gd name="T23" fmla="*/ 105 h 291"/>
                  <a:gd name="T24" fmla="*/ 61 w 292"/>
                  <a:gd name="T25" fmla="*/ 112 h 291"/>
                  <a:gd name="T26" fmla="*/ 50 w 292"/>
                  <a:gd name="T27" fmla="*/ 118 h 291"/>
                  <a:gd name="T28" fmla="*/ 38 w 292"/>
                  <a:gd name="T29" fmla="*/ 123 h 291"/>
                  <a:gd name="T30" fmla="*/ 27 w 292"/>
                  <a:gd name="T31" fmla="*/ 124 h 291"/>
                  <a:gd name="T32" fmla="*/ 12 w 292"/>
                  <a:gd name="T33" fmla="*/ 127 h 291"/>
                  <a:gd name="T34" fmla="*/ 0 w 292"/>
                  <a:gd name="T35" fmla="*/ 128 h 291"/>
                  <a:gd name="T36" fmla="*/ 0 w 292"/>
                  <a:gd name="T37" fmla="*/ 147 h 291"/>
                  <a:gd name="T38" fmla="*/ 13 w 292"/>
                  <a:gd name="T39" fmla="*/ 147 h 291"/>
                  <a:gd name="T40" fmla="*/ 31 w 292"/>
                  <a:gd name="T41" fmla="*/ 145 h 291"/>
                  <a:gd name="T42" fmla="*/ 44 w 292"/>
                  <a:gd name="T43" fmla="*/ 141 h 291"/>
                  <a:gd name="T44" fmla="*/ 57 w 292"/>
                  <a:gd name="T45" fmla="*/ 135 h 291"/>
                  <a:gd name="T46" fmla="*/ 71 w 292"/>
                  <a:gd name="T47" fmla="*/ 129 h 291"/>
                  <a:gd name="T48" fmla="*/ 82 w 292"/>
                  <a:gd name="T49" fmla="*/ 123 h 291"/>
                  <a:gd name="T50" fmla="*/ 94 w 292"/>
                  <a:gd name="T51" fmla="*/ 114 h 291"/>
                  <a:gd name="T52" fmla="*/ 104 w 292"/>
                  <a:gd name="T53" fmla="*/ 105 h 291"/>
                  <a:gd name="T54" fmla="*/ 115 w 292"/>
                  <a:gd name="T55" fmla="*/ 94 h 291"/>
                  <a:gd name="T56" fmla="*/ 123 w 292"/>
                  <a:gd name="T57" fmla="*/ 81 h 291"/>
                  <a:gd name="T58" fmla="*/ 130 w 292"/>
                  <a:gd name="T59" fmla="*/ 71 h 291"/>
                  <a:gd name="T60" fmla="*/ 136 w 292"/>
                  <a:gd name="T61" fmla="*/ 57 h 291"/>
                  <a:gd name="T62" fmla="*/ 142 w 292"/>
                  <a:gd name="T63" fmla="*/ 44 h 291"/>
                  <a:gd name="T64" fmla="*/ 146 w 292"/>
                  <a:gd name="T65" fmla="*/ 31 h 291"/>
                  <a:gd name="T66" fmla="*/ 148 w 292"/>
                  <a:gd name="T67" fmla="*/ 13 h 291"/>
                  <a:gd name="T68" fmla="*/ 148 w 292"/>
                  <a:gd name="T69" fmla="*/ 0 h 291"/>
                  <a:gd name="T70" fmla="*/ 148 w 292"/>
                  <a:gd name="T71" fmla="*/ 0 h 291"/>
                  <a:gd name="T72" fmla="*/ 128 w 292"/>
                  <a:gd name="T73" fmla="*/ 0 h 29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2" h="291">
                    <a:moveTo>
                      <a:pt x="250" y="0"/>
                    </a:moveTo>
                    <a:lnTo>
                      <a:pt x="250" y="0"/>
                    </a:lnTo>
                    <a:lnTo>
                      <a:pt x="249" y="26"/>
                    </a:lnTo>
                    <a:lnTo>
                      <a:pt x="246" y="52"/>
                    </a:lnTo>
                    <a:lnTo>
                      <a:pt x="240" y="75"/>
                    </a:lnTo>
                    <a:lnTo>
                      <a:pt x="231" y="98"/>
                    </a:lnTo>
                    <a:lnTo>
                      <a:pt x="220" y="118"/>
                    </a:lnTo>
                    <a:lnTo>
                      <a:pt x="208" y="139"/>
                    </a:lnTo>
                    <a:lnTo>
                      <a:pt x="194" y="160"/>
                    </a:lnTo>
                    <a:lnTo>
                      <a:pt x="178" y="177"/>
                    </a:lnTo>
                    <a:lnTo>
                      <a:pt x="160" y="192"/>
                    </a:lnTo>
                    <a:lnTo>
                      <a:pt x="140" y="207"/>
                    </a:lnTo>
                    <a:lnTo>
                      <a:pt x="120" y="219"/>
                    </a:lnTo>
                    <a:lnTo>
                      <a:pt x="98" y="230"/>
                    </a:lnTo>
                    <a:lnTo>
                      <a:pt x="75" y="239"/>
                    </a:lnTo>
                    <a:lnTo>
                      <a:pt x="50" y="245"/>
                    </a:lnTo>
                    <a:lnTo>
                      <a:pt x="26" y="248"/>
                    </a:lnTo>
                    <a:lnTo>
                      <a:pt x="0" y="249"/>
                    </a:lnTo>
                    <a:lnTo>
                      <a:pt x="0" y="290"/>
                    </a:lnTo>
                    <a:lnTo>
                      <a:pt x="29" y="288"/>
                    </a:lnTo>
                    <a:lnTo>
                      <a:pt x="58" y="283"/>
                    </a:lnTo>
                    <a:lnTo>
                      <a:pt x="86" y="276"/>
                    </a:lnTo>
                    <a:lnTo>
                      <a:pt x="112" y="266"/>
                    </a:lnTo>
                    <a:lnTo>
                      <a:pt x="138" y="256"/>
                    </a:lnTo>
                    <a:lnTo>
                      <a:pt x="162" y="240"/>
                    </a:lnTo>
                    <a:lnTo>
                      <a:pt x="184" y="223"/>
                    </a:lnTo>
                    <a:lnTo>
                      <a:pt x="204" y="205"/>
                    </a:lnTo>
                    <a:lnTo>
                      <a:pt x="224" y="184"/>
                    </a:lnTo>
                    <a:lnTo>
                      <a:pt x="241" y="161"/>
                    </a:lnTo>
                    <a:lnTo>
                      <a:pt x="255" y="138"/>
                    </a:lnTo>
                    <a:lnTo>
                      <a:pt x="267" y="112"/>
                    </a:lnTo>
                    <a:lnTo>
                      <a:pt x="277" y="86"/>
                    </a:lnTo>
                    <a:lnTo>
                      <a:pt x="284" y="58"/>
                    </a:lnTo>
                    <a:lnTo>
                      <a:pt x="289" y="29"/>
                    </a:lnTo>
                    <a:lnTo>
                      <a:pt x="291" y="0"/>
                    </a:lnTo>
                    <a:lnTo>
                      <a:pt x="250" y="0"/>
                    </a:lnTo>
                  </a:path>
                </a:pathLst>
              </a:custGeom>
              <a:solidFill>
                <a:srgbClr val="000099"/>
              </a:solidFill>
              <a:ln w="12700" cap="rnd" cmpd="sng">
                <a:solidFill>
                  <a:srgbClr val="000099"/>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222" name="Freeform 7"/>
              <p:cNvSpPr>
                <a:spLocks noChangeAspect="1"/>
              </p:cNvSpPr>
              <p:nvPr/>
            </p:nvSpPr>
            <p:spPr bwMode="auto">
              <a:xfrm>
                <a:off x="544" y="3427"/>
                <a:ext cx="280" cy="277"/>
              </a:xfrm>
              <a:custGeom>
                <a:avLst/>
                <a:gdLst>
                  <a:gd name="T0" fmla="*/ 0 w 292"/>
                  <a:gd name="T1" fmla="*/ 21 h 289"/>
                  <a:gd name="T2" fmla="*/ 0 w 292"/>
                  <a:gd name="T3" fmla="*/ 21 h 289"/>
                  <a:gd name="T4" fmla="*/ 12 w 292"/>
                  <a:gd name="T5" fmla="*/ 21 h 289"/>
                  <a:gd name="T6" fmla="*/ 27 w 292"/>
                  <a:gd name="T7" fmla="*/ 23 h 289"/>
                  <a:gd name="T8" fmla="*/ 38 w 292"/>
                  <a:gd name="T9" fmla="*/ 26 h 289"/>
                  <a:gd name="T10" fmla="*/ 50 w 292"/>
                  <a:gd name="T11" fmla="*/ 31 h 289"/>
                  <a:gd name="T12" fmla="*/ 61 w 292"/>
                  <a:gd name="T13" fmla="*/ 34 h 289"/>
                  <a:gd name="T14" fmla="*/ 72 w 292"/>
                  <a:gd name="T15" fmla="*/ 42 h 289"/>
                  <a:gd name="T16" fmla="*/ 82 w 292"/>
                  <a:gd name="T17" fmla="*/ 49 h 289"/>
                  <a:gd name="T18" fmla="*/ 92 w 292"/>
                  <a:gd name="T19" fmla="*/ 56 h 289"/>
                  <a:gd name="T20" fmla="*/ 100 w 292"/>
                  <a:gd name="T21" fmla="*/ 66 h 289"/>
                  <a:gd name="T22" fmla="*/ 105 w 292"/>
                  <a:gd name="T23" fmla="*/ 75 h 289"/>
                  <a:gd name="T24" fmla="*/ 113 w 292"/>
                  <a:gd name="T25" fmla="*/ 86 h 289"/>
                  <a:gd name="T26" fmla="*/ 118 w 292"/>
                  <a:gd name="T27" fmla="*/ 97 h 289"/>
                  <a:gd name="T28" fmla="*/ 123 w 292"/>
                  <a:gd name="T29" fmla="*/ 108 h 289"/>
                  <a:gd name="T30" fmla="*/ 125 w 292"/>
                  <a:gd name="T31" fmla="*/ 121 h 289"/>
                  <a:gd name="T32" fmla="*/ 128 w 292"/>
                  <a:gd name="T33" fmla="*/ 133 h 289"/>
                  <a:gd name="T34" fmla="*/ 128 w 292"/>
                  <a:gd name="T35" fmla="*/ 146 h 289"/>
                  <a:gd name="T36" fmla="*/ 148 w 292"/>
                  <a:gd name="T37" fmla="*/ 146 h 289"/>
                  <a:gd name="T38" fmla="*/ 148 w 292"/>
                  <a:gd name="T39" fmla="*/ 132 h 289"/>
                  <a:gd name="T40" fmla="*/ 146 w 292"/>
                  <a:gd name="T41" fmla="*/ 117 h 289"/>
                  <a:gd name="T42" fmla="*/ 142 w 292"/>
                  <a:gd name="T43" fmla="*/ 103 h 289"/>
                  <a:gd name="T44" fmla="*/ 136 w 292"/>
                  <a:gd name="T45" fmla="*/ 89 h 289"/>
                  <a:gd name="T46" fmla="*/ 130 w 292"/>
                  <a:gd name="T47" fmla="*/ 77 h 289"/>
                  <a:gd name="T48" fmla="*/ 123 w 292"/>
                  <a:gd name="T49" fmla="*/ 65 h 289"/>
                  <a:gd name="T50" fmla="*/ 115 w 292"/>
                  <a:gd name="T51" fmla="*/ 54 h 289"/>
                  <a:gd name="T52" fmla="*/ 104 w 292"/>
                  <a:gd name="T53" fmla="*/ 44 h 289"/>
                  <a:gd name="T54" fmla="*/ 95 w 292"/>
                  <a:gd name="T55" fmla="*/ 33 h 289"/>
                  <a:gd name="T56" fmla="*/ 82 w 292"/>
                  <a:gd name="T57" fmla="*/ 26 h 289"/>
                  <a:gd name="T58" fmla="*/ 71 w 292"/>
                  <a:gd name="T59" fmla="*/ 17 h 289"/>
                  <a:gd name="T60" fmla="*/ 57 w 292"/>
                  <a:gd name="T61" fmla="*/ 12 h 289"/>
                  <a:gd name="T62" fmla="*/ 44 w 292"/>
                  <a:gd name="T63" fmla="*/ 12 h 289"/>
                  <a:gd name="T64" fmla="*/ 31 w 292"/>
                  <a:gd name="T65" fmla="*/ 4 h 289"/>
                  <a:gd name="T66" fmla="*/ 13 w 292"/>
                  <a:gd name="T67" fmla="*/ 0 h 289"/>
                  <a:gd name="T68" fmla="*/ 0 w 292"/>
                  <a:gd name="T69" fmla="*/ 0 h 289"/>
                  <a:gd name="T70" fmla="*/ 0 w 292"/>
                  <a:gd name="T71" fmla="*/ 0 h 289"/>
                  <a:gd name="T72" fmla="*/ 0 w 292"/>
                  <a:gd name="T73" fmla="*/ 21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2" h="289">
                    <a:moveTo>
                      <a:pt x="0" y="38"/>
                    </a:moveTo>
                    <a:lnTo>
                      <a:pt x="0" y="38"/>
                    </a:lnTo>
                    <a:lnTo>
                      <a:pt x="26" y="39"/>
                    </a:lnTo>
                    <a:lnTo>
                      <a:pt x="50" y="43"/>
                    </a:lnTo>
                    <a:lnTo>
                      <a:pt x="75" y="49"/>
                    </a:lnTo>
                    <a:lnTo>
                      <a:pt x="98" y="58"/>
                    </a:lnTo>
                    <a:lnTo>
                      <a:pt x="120" y="68"/>
                    </a:lnTo>
                    <a:lnTo>
                      <a:pt x="140" y="81"/>
                    </a:lnTo>
                    <a:lnTo>
                      <a:pt x="160" y="95"/>
                    </a:lnTo>
                    <a:lnTo>
                      <a:pt x="178" y="111"/>
                    </a:lnTo>
                    <a:lnTo>
                      <a:pt x="194" y="129"/>
                    </a:lnTo>
                    <a:lnTo>
                      <a:pt x="208" y="148"/>
                    </a:lnTo>
                    <a:lnTo>
                      <a:pt x="220" y="169"/>
                    </a:lnTo>
                    <a:lnTo>
                      <a:pt x="231" y="191"/>
                    </a:lnTo>
                    <a:lnTo>
                      <a:pt x="240" y="214"/>
                    </a:lnTo>
                    <a:lnTo>
                      <a:pt x="246" y="237"/>
                    </a:lnTo>
                    <a:lnTo>
                      <a:pt x="249" y="262"/>
                    </a:lnTo>
                    <a:lnTo>
                      <a:pt x="250" y="288"/>
                    </a:lnTo>
                    <a:lnTo>
                      <a:pt x="291" y="288"/>
                    </a:lnTo>
                    <a:lnTo>
                      <a:pt x="289" y="260"/>
                    </a:lnTo>
                    <a:lnTo>
                      <a:pt x="284" y="229"/>
                    </a:lnTo>
                    <a:lnTo>
                      <a:pt x="277" y="203"/>
                    </a:lnTo>
                    <a:lnTo>
                      <a:pt x="267" y="175"/>
                    </a:lnTo>
                    <a:lnTo>
                      <a:pt x="255" y="150"/>
                    </a:lnTo>
                    <a:lnTo>
                      <a:pt x="241" y="127"/>
                    </a:lnTo>
                    <a:lnTo>
                      <a:pt x="224" y="104"/>
                    </a:lnTo>
                    <a:lnTo>
                      <a:pt x="204" y="84"/>
                    </a:lnTo>
                    <a:lnTo>
                      <a:pt x="185" y="65"/>
                    </a:lnTo>
                    <a:lnTo>
                      <a:pt x="162" y="48"/>
                    </a:lnTo>
                    <a:lnTo>
                      <a:pt x="138" y="33"/>
                    </a:lnTo>
                    <a:lnTo>
                      <a:pt x="112" y="21"/>
                    </a:lnTo>
                    <a:lnTo>
                      <a:pt x="86" y="12"/>
                    </a:lnTo>
                    <a:lnTo>
                      <a:pt x="58" y="4"/>
                    </a:lnTo>
                    <a:lnTo>
                      <a:pt x="29" y="0"/>
                    </a:lnTo>
                    <a:lnTo>
                      <a:pt x="0" y="0"/>
                    </a:lnTo>
                    <a:lnTo>
                      <a:pt x="0" y="38"/>
                    </a:lnTo>
                  </a:path>
                </a:pathLst>
              </a:custGeom>
              <a:solidFill>
                <a:srgbClr val="000099"/>
              </a:solidFill>
              <a:ln w="12700" cap="rnd" cmpd="sng">
                <a:solidFill>
                  <a:srgbClr val="000099"/>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223" name="Freeform 8"/>
              <p:cNvSpPr>
                <a:spLocks noChangeAspect="1"/>
              </p:cNvSpPr>
              <p:nvPr/>
            </p:nvSpPr>
            <p:spPr bwMode="auto">
              <a:xfrm>
                <a:off x="268" y="3427"/>
                <a:ext cx="278" cy="277"/>
              </a:xfrm>
              <a:custGeom>
                <a:avLst/>
                <a:gdLst>
                  <a:gd name="T0" fmla="*/ 21 w 290"/>
                  <a:gd name="T1" fmla="*/ 146 h 289"/>
                  <a:gd name="T2" fmla="*/ 21 w 290"/>
                  <a:gd name="T3" fmla="*/ 146 h 289"/>
                  <a:gd name="T4" fmla="*/ 22 w 290"/>
                  <a:gd name="T5" fmla="*/ 133 h 289"/>
                  <a:gd name="T6" fmla="*/ 24 w 290"/>
                  <a:gd name="T7" fmla="*/ 121 h 289"/>
                  <a:gd name="T8" fmla="*/ 27 w 290"/>
                  <a:gd name="T9" fmla="*/ 108 h 289"/>
                  <a:gd name="T10" fmla="*/ 31 w 290"/>
                  <a:gd name="T11" fmla="*/ 97 h 289"/>
                  <a:gd name="T12" fmla="*/ 35 w 290"/>
                  <a:gd name="T13" fmla="*/ 86 h 289"/>
                  <a:gd name="T14" fmla="*/ 42 w 290"/>
                  <a:gd name="T15" fmla="*/ 75 h 289"/>
                  <a:gd name="T16" fmla="*/ 50 w 290"/>
                  <a:gd name="T17" fmla="*/ 66 h 289"/>
                  <a:gd name="T18" fmla="*/ 57 w 290"/>
                  <a:gd name="T19" fmla="*/ 56 h 289"/>
                  <a:gd name="T20" fmla="*/ 66 w 290"/>
                  <a:gd name="T21" fmla="*/ 49 h 289"/>
                  <a:gd name="T22" fmla="*/ 76 w 290"/>
                  <a:gd name="T23" fmla="*/ 42 h 289"/>
                  <a:gd name="T24" fmla="*/ 86 w 290"/>
                  <a:gd name="T25" fmla="*/ 34 h 289"/>
                  <a:gd name="T26" fmla="*/ 98 w 290"/>
                  <a:gd name="T27" fmla="*/ 31 h 289"/>
                  <a:gd name="T28" fmla="*/ 109 w 290"/>
                  <a:gd name="T29" fmla="*/ 26 h 289"/>
                  <a:gd name="T30" fmla="*/ 122 w 290"/>
                  <a:gd name="T31" fmla="*/ 23 h 289"/>
                  <a:gd name="T32" fmla="*/ 133 w 290"/>
                  <a:gd name="T33" fmla="*/ 21 h 289"/>
                  <a:gd name="T34" fmla="*/ 147 w 290"/>
                  <a:gd name="T35" fmla="*/ 21 h 289"/>
                  <a:gd name="T36" fmla="*/ 147 w 290"/>
                  <a:gd name="T37" fmla="*/ 0 h 289"/>
                  <a:gd name="T38" fmla="*/ 132 w 290"/>
                  <a:gd name="T39" fmla="*/ 0 h 289"/>
                  <a:gd name="T40" fmla="*/ 117 w 290"/>
                  <a:gd name="T41" fmla="*/ 4 h 289"/>
                  <a:gd name="T42" fmla="*/ 103 w 290"/>
                  <a:gd name="T43" fmla="*/ 12 h 289"/>
                  <a:gd name="T44" fmla="*/ 90 w 290"/>
                  <a:gd name="T45" fmla="*/ 12 h 289"/>
                  <a:gd name="T46" fmla="*/ 77 w 290"/>
                  <a:gd name="T47" fmla="*/ 17 h 289"/>
                  <a:gd name="T48" fmla="*/ 66 w 290"/>
                  <a:gd name="T49" fmla="*/ 26 h 289"/>
                  <a:gd name="T50" fmla="*/ 54 w 290"/>
                  <a:gd name="T51" fmla="*/ 33 h 289"/>
                  <a:gd name="T52" fmla="*/ 44 w 290"/>
                  <a:gd name="T53" fmla="*/ 44 h 289"/>
                  <a:gd name="T54" fmla="*/ 34 w 290"/>
                  <a:gd name="T55" fmla="*/ 54 h 289"/>
                  <a:gd name="T56" fmla="*/ 26 w 290"/>
                  <a:gd name="T57" fmla="*/ 65 h 289"/>
                  <a:gd name="T58" fmla="*/ 19 w 290"/>
                  <a:gd name="T59" fmla="*/ 77 h 289"/>
                  <a:gd name="T60" fmla="*/ 12 w 290"/>
                  <a:gd name="T61" fmla="*/ 89 h 289"/>
                  <a:gd name="T62" fmla="*/ 12 w 290"/>
                  <a:gd name="T63" fmla="*/ 103 h 289"/>
                  <a:gd name="T64" fmla="*/ 6 w 290"/>
                  <a:gd name="T65" fmla="*/ 117 h 289"/>
                  <a:gd name="T66" fmla="*/ 1 w 290"/>
                  <a:gd name="T67" fmla="*/ 132 h 289"/>
                  <a:gd name="T68" fmla="*/ 0 w 290"/>
                  <a:gd name="T69" fmla="*/ 146 h 289"/>
                  <a:gd name="T70" fmla="*/ 0 w 290"/>
                  <a:gd name="T71" fmla="*/ 146 h 289"/>
                  <a:gd name="T72" fmla="*/ 21 w 290"/>
                  <a:gd name="T73" fmla="*/ 146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0" h="289">
                    <a:moveTo>
                      <a:pt x="39" y="288"/>
                    </a:moveTo>
                    <a:lnTo>
                      <a:pt x="39" y="288"/>
                    </a:lnTo>
                    <a:lnTo>
                      <a:pt x="41" y="262"/>
                    </a:lnTo>
                    <a:lnTo>
                      <a:pt x="44" y="237"/>
                    </a:lnTo>
                    <a:lnTo>
                      <a:pt x="50" y="214"/>
                    </a:lnTo>
                    <a:lnTo>
                      <a:pt x="59" y="191"/>
                    </a:lnTo>
                    <a:lnTo>
                      <a:pt x="70" y="169"/>
                    </a:lnTo>
                    <a:lnTo>
                      <a:pt x="82" y="148"/>
                    </a:lnTo>
                    <a:lnTo>
                      <a:pt x="96" y="129"/>
                    </a:lnTo>
                    <a:lnTo>
                      <a:pt x="112" y="111"/>
                    </a:lnTo>
                    <a:lnTo>
                      <a:pt x="130" y="95"/>
                    </a:lnTo>
                    <a:lnTo>
                      <a:pt x="149" y="81"/>
                    </a:lnTo>
                    <a:lnTo>
                      <a:pt x="169" y="68"/>
                    </a:lnTo>
                    <a:lnTo>
                      <a:pt x="192" y="58"/>
                    </a:lnTo>
                    <a:lnTo>
                      <a:pt x="214" y="49"/>
                    </a:lnTo>
                    <a:lnTo>
                      <a:pt x="238" y="43"/>
                    </a:lnTo>
                    <a:lnTo>
                      <a:pt x="262" y="39"/>
                    </a:lnTo>
                    <a:lnTo>
                      <a:pt x="289" y="38"/>
                    </a:lnTo>
                    <a:lnTo>
                      <a:pt x="289" y="0"/>
                    </a:lnTo>
                    <a:lnTo>
                      <a:pt x="259" y="0"/>
                    </a:lnTo>
                    <a:lnTo>
                      <a:pt x="230" y="4"/>
                    </a:lnTo>
                    <a:lnTo>
                      <a:pt x="203" y="12"/>
                    </a:lnTo>
                    <a:lnTo>
                      <a:pt x="176" y="21"/>
                    </a:lnTo>
                    <a:lnTo>
                      <a:pt x="151" y="33"/>
                    </a:lnTo>
                    <a:lnTo>
                      <a:pt x="128" y="48"/>
                    </a:lnTo>
                    <a:lnTo>
                      <a:pt x="105" y="65"/>
                    </a:lnTo>
                    <a:lnTo>
                      <a:pt x="85" y="84"/>
                    </a:lnTo>
                    <a:lnTo>
                      <a:pt x="66" y="104"/>
                    </a:lnTo>
                    <a:lnTo>
                      <a:pt x="49" y="127"/>
                    </a:lnTo>
                    <a:lnTo>
                      <a:pt x="35" y="151"/>
                    </a:lnTo>
                    <a:lnTo>
                      <a:pt x="22" y="175"/>
                    </a:lnTo>
                    <a:lnTo>
                      <a:pt x="13" y="203"/>
                    </a:lnTo>
                    <a:lnTo>
                      <a:pt x="6" y="229"/>
                    </a:lnTo>
                    <a:lnTo>
                      <a:pt x="1" y="260"/>
                    </a:lnTo>
                    <a:lnTo>
                      <a:pt x="0" y="288"/>
                    </a:lnTo>
                    <a:lnTo>
                      <a:pt x="39" y="288"/>
                    </a:lnTo>
                  </a:path>
                </a:pathLst>
              </a:custGeom>
              <a:solidFill>
                <a:srgbClr val="000099"/>
              </a:solidFill>
              <a:ln w="12700" cap="rnd" cmpd="sng">
                <a:solidFill>
                  <a:srgbClr val="000099"/>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224" name="Freeform 9"/>
              <p:cNvSpPr>
                <a:spLocks noChangeAspect="1"/>
              </p:cNvSpPr>
              <p:nvPr/>
            </p:nvSpPr>
            <p:spPr bwMode="auto">
              <a:xfrm>
                <a:off x="268" y="3704"/>
                <a:ext cx="278" cy="279"/>
              </a:xfrm>
              <a:custGeom>
                <a:avLst/>
                <a:gdLst>
                  <a:gd name="T0" fmla="*/ 147 w 290"/>
                  <a:gd name="T1" fmla="*/ 128 h 291"/>
                  <a:gd name="T2" fmla="*/ 147 w 290"/>
                  <a:gd name="T3" fmla="*/ 128 h 291"/>
                  <a:gd name="T4" fmla="*/ 133 w 290"/>
                  <a:gd name="T5" fmla="*/ 127 h 291"/>
                  <a:gd name="T6" fmla="*/ 122 w 290"/>
                  <a:gd name="T7" fmla="*/ 124 h 291"/>
                  <a:gd name="T8" fmla="*/ 109 w 290"/>
                  <a:gd name="T9" fmla="*/ 123 h 291"/>
                  <a:gd name="T10" fmla="*/ 98 w 290"/>
                  <a:gd name="T11" fmla="*/ 118 h 291"/>
                  <a:gd name="T12" fmla="*/ 86 w 290"/>
                  <a:gd name="T13" fmla="*/ 113 h 291"/>
                  <a:gd name="T14" fmla="*/ 76 w 290"/>
                  <a:gd name="T15" fmla="*/ 105 h 291"/>
                  <a:gd name="T16" fmla="*/ 66 w 290"/>
                  <a:gd name="T17" fmla="*/ 98 h 291"/>
                  <a:gd name="T18" fmla="*/ 57 w 290"/>
                  <a:gd name="T19" fmla="*/ 91 h 291"/>
                  <a:gd name="T20" fmla="*/ 50 w 290"/>
                  <a:gd name="T21" fmla="*/ 81 h 291"/>
                  <a:gd name="T22" fmla="*/ 42 w 290"/>
                  <a:gd name="T23" fmla="*/ 72 h 291"/>
                  <a:gd name="T24" fmla="*/ 35 w 290"/>
                  <a:gd name="T25" fmla="*/ 60 h 291"/>
                  <a:gd name="T26" fmla="*/ 31 w 290"/>
                  <a:gd name="T27" fmla="*/ 50 h 291"/>
                  <a:gd name="T28" fmla="*/ 27 w 290"/>
                  <a:gd name="T29" fmla="*/ 38 h 291"/>
                  <a:gd name="T30" fmla="*/ 24 w 290"/>
                  <a:gd name="T31" fmla="*/ 28 h 291"/>
                  <a:gd name="T32" fmla="*/ 22 w 290"/>
                  <a:gd name="T33" fmla="*/ 12 h 291"/>
                  <a:gd name="T34" fmla="*/ 21 w 290"/>
                  <a:gd name="T35" fmla="*/ 0 h 291"/>
                  <a:gd name="T36" fmla="*/ 0 w 290"/>
                  <a:gd name="T37" fmla="*/ 0 h 291"/>
                  <a:gd name="T38" fmla="*/ 1 w 290"/>
                  <a:gd name="T39" fmla="*/ 13 h 291"/>
                  <a:gd name="T40" fmla="*/ 6 w 290"/>
                  <a:gd name="T41" fmla="*/ 31 h 291"/>
                  <a:gd name="T42" fmla="*/ 12 w 290"/>
                  <a:gd name="T43" fmla="*/ 44 h 291"/>
                  <a:gd name="T44" fmla="*/ 12 w 290"/>
                  <a:gd name="T45" fmla="*/ 57 h 291"/>
                  <a:gd name="T46" fmla="*/ 19 w 290"/>
                  <a:gd name="T47" fmla="*/ 71 h 291"/>
                  <a:gd name="T48" fmla="*/ 26 w 290"/>
                  <a:gd name="T49" fmla="*/ 81 h 291"/>
                  <a:gd name="T50" fmla="*/ 34 w 290"/>
                  <a:gd name="T51" fmla="*/ 94 h 291"/>
                  <a:gd name="T52" fmla="*/ 44 w 290"/>
                  <a:gd name="T53" fmla="*/ 105 h 291"/>
                  <a:gd name="T54" fmla="*/ 54 w 290"/>
                  <a:gd name="T55" fmla="*/ 114 h 291"/>
                  <a:gd name="T56" fmla="*/ 66 w 290"/>
                  <a:gd name="T57" fmla="*/ 123 h 291"/>
                  <a:gd name="T58" fmla="*/ 77 w 290"/>
                  <a:gd name="T59" fmla="*/ 129 h 291"/>
                  <a:gd name="T60" fmla="*/ 90 w 290"/>
                  <a:gd name="T61" fmla="*/ 135 h 291"/>
                  <a:gd name="T62" fmla="*/ 103 w 290"/>
                  <a:gd name="T63" fmla="*/ 141 h 291"/>
                  <a:gd name="T64" fmla="*/ 117 w 290"/>
                  <a:gd name="T65" fmla="*/ 145 h 291"/>
                  <a:gd name="T66" fmla="*/ 132 w 290"/>
                  <a:gd name="T67" fmla="*/ 147 h 291"/>
                  <a:gd name="T68" fmla="*/ 147 w 290"/>
                  <a:gd name="T69" fmla="*/ 147 h 291"/>
                  <a:gd name="T70" fmla="*/ 147 w 290"/>
                  <a:gd name="T71" fmla="*/ 147 h 291"/>
                  <a:gd name="T72" fmla="*/ 147 w 290"/>
                  <a:gd name="T73" fmla="*/ 128 h 29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0" h="291">
                    <a:moveTo>
                      <a:pt x="289" y="249"/>
                    </a:moveTo>
                    <a:lnTo>
                      <a:pt x="289" y="249"/>
                    </a:lnTo>
                    <a:lnTo>
                      <a:pt x="262" y="248"/>
                    </a:lnTo>
                    <a:lnTo>
                      <a:pt x="238" y="245"/>
                    </a:lnTo>
                    <a:lnTo>
                      <a:pt x="214" y="239"/>
                    </a:lnTo>
                    <a:lnTo>
                      <a:pt x="192" y="230"/>
                    </a:lnTo>
                    <a:lnTo>
                      <a:pt x="169" y="220"/>
                    </a:lnTo>
                    <a:lnTo>
                      <a:pt x="149" y="207"/>
                    </a:lnTo>
                    <a:lnTo>
                      <a:pt x="130" y="192"/>
                    </a:lnTo>
                    <a:lnTo>
                      <a:pt x="112" y="177"/>
                    </a:lnTo>
                    <a:lnTo>
                      <a:pt x="96" y="160"/>
                    </a:lnTo>
                    <a:lnTo>
                      <a:pt x="82" y="139"/>
                    </a:lnTo>
                    <a:lnTo>
                      <a:pt x="70" y="118"/>
                    </a:lnTo>
                    <a:lnTo>
                      <a:pt x="59" y="98"/>
                    </a:lnTo>
                    <a:lnTo>
                      <a:pt x="50" y="75"/>
                    </a:lnTo>
                    <a:lnTo>
                      <a:pt x="44" y="52"/>
                    </a:lnTo>
                    <a:lnTo>
                      <a:pt x="41" y="26"/>
                    </a:lnTo>
                    <a:lnTo>
                      <a:pt x="39" y="0"/>
                    </a:lnTo>
                    <a:lnTo>
                      <a:pt x="0" y="0"/>
                    </a:lnTo>
                    <a:lnTo>
                      <a:pt x="1" y="29"/>
                    </a:lnTo>
                    <a:lnTo>
                      <a:pt x="6" y="58"/>
                    </a:lnTo>
                    <a:lnTo>
                      <a:pt x="13" y="86"/>
                    </a:lnTo>
                    <a:lnTo>
                      <a:pt x="22" y="112"/>
                    </a:lnTo>
                    <a:lnTo>
                      <a:pt x="35" y="138"/>
                    </a:lnTo>
                    <a:lnTo>
                      <a:pt x="49" y="161"/>
                    </a:lnTo>
                    <a:lnTo>
                      <a:pt x="66" y="184"/>
                    </a:lnTo>
                    <a:lnTo>
                      <a:pt x="85" y="205"/>
                    </a:lnTo>
                    <a:lnTo>
                      <a:pt x="106" y="223"/>
                    </a:lnTo>
                    <a:lnTo>
                      <a:pt x="128" y="240"/>
                    </a:lnTo>
                    <a:lnTo>
                      <a:pt x="151" y="254"/>
                    </a:lnTo>
                    <a:lnTo>
                      <a:pt x="176" y="266"/>
                    </a:lnTo>
                    <a:lnTo>
                      <a:pt x="203" y="276"/>
                    </a:lnTo>
                    <a:lnTo>
                      <a:pt x="230" y="283"/>
                    </a:lnTo>
                    <a:lnTo>
                      <a:pt x="259" y="288"/>
                    </a:lnTo>
                    <a:lnTo>
                      <a:pt x="289" y="290"/>
                    </a:lnTo>
                    <a:lnTo>
                      <a:pt x="289" y="249"/>
                    </a:lnTo>
                  </a:path>
                </a:pathLst>
              </a:custGeom>
              <a:solidFill>
                <a:srgbClr val="000099"/>
              </a:solidFill>
              <a:ln w="12700" cap="rnd" cmpd="sng">
                <a:solidFill>
                  <a:srgbClr val="000099"/>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51213" name="Group 10"/>
            <p:cNvGrpSpPr>
              <a:grpSpLocks noChangeAspect="1"/>
            </p:cNvGrpSpPr>
            <p:nvPr/>
          </p:nvGrpSpPr>
          <p:grpSpPr bwMode="auto">
            <a:xfrm>
              <a:off x="288" y="1332"/>
              <a:ext cx="310" cy="326"/>
              <a:chOff x="369" y="1415"/>
              <a:chExt cx="421" cy="460"/>
            </a:xfrm>
          </p:grpSpPr>
          <p:sp>
            <p:nvSpPr>
              <p:cNvPr id="51214" name="Freeform 11"/>
              <p:cNvSpPr>
                <a:spLocks noChangeAspect="1"/>
              </p:cNvSpPr>
              <p:nvPr/>
            </p:nvSpPr>
            <p:spPr bwMode="gray">
              <a:xfrm>
                <a:off x="411" y="1415"/>
                <a:ext cx="291" cy="195"/>
              </a:xfrm>
              <a:custGeom>
                <a:avLst/>
                <a:gdLst>
                  <a:gd name="T0" fmla="*/ 290 w 291"/>
                  <a:gd name="T1" fmla="*/ 193 h 195"/>
                  <a:gd name="T2" fmla="*/ 0 w 291"/>
                  <a:gd name="T3" fmla="*/ 194 h 195"/>
                  <a:gd name="T4" fmla="*/ 1 w 291"/>
                  <a:gd name="T5" fmla="*/ 0 h 195"/>
                  <a:gd name="T6" fmla="*/ 290 w 291"/>
                  <a:gd name="T7" fmla="*/ 0 h 195"/>
                  <a:gd name="T8" fmla="*/ 290 w 291"/>
                  <a:gd name="T9" fmla="*/ 193 h 195"/>
                  <a:gd name="T10" fmla="*/ 290 w 291"/>
                  <a:gd name="T11" fmla="*/ 193 h 1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1" h="195">
                    <a:moveTo>
                      <a:pt x="290" y="193"/>
                    </a:moveTo>
                    <a:lnTo>
                      <a:pt x="0" y="194"/>
                    </a:lnTo>
                    <a:lnTo>
                      <a:pt x="1" y="0"/>
                    </a:lnTo>
                    <a:lnTo>
                      <a:pt x="290" y="0"/>
                    </a:lnTo>
                    <a:lnTo>
                      <a:pt x="290" y="193"/>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215" name="Freeform 12"/>
              <p:cNvSpPr>
                <a:spLocks noChangeAspect="1"/>
              </p:cNvSpPr>
              <p:nvPr/>
            </p:nvSpPr>
            <p:spPr bwMode="gray">
              <a:xfrm>
                <a:off x="428" y="1433"/>
                <a:ext cx="257" cy="159"/>
              </a:xfrm>
              <a:custGeom>
                <a:avLst/>
                <a:gdLst>
                  <a:gd name="T0" fmla="*/ 256 w 257"/>
                  <a:gd name="T1" fmla="*/ 156 h 159"/>
                  <a:gd name="T2" fmla="*/ 1 w 257"/>
                  <a:gd name="T3" fmla="*/ 158 h 159"/>
                  <a:gd name="T4" fmla="*/ 0 w 257"/>
                  <a:gd name="T5" fmla="*/ 0 h 159"/>
                  <a:gd name="T6" fmla="*/ 256 w 257"/>
                  <a:gd name="T7" fmla="*/ 0 h 159"/>
                  <a:gd name="T8" fmla="*/ 256 w 257"/>
                  <a:gd name="T9" fmla="*/ 156 h 159"/>
                  <a:gd name="T10" fmla="*/ 256 w 257"/>
                  <a:gd name="T11" fmla="*/ 156 h 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7" h="159">
                    <a:moveTo>
                      <a:pt x="256" y="156"/>
                    </a:moveTo>
                    <a:lnTo>
                      <a:pt x="1" y="158"/>
                    </a:lnTo>
                    <a:lnTo>
                      <a:pt x="0" y="0"/>
                    </a:lnTo>
                    <a:lnTo>
                      <a:pt x="256" y="0"/>
                    </a:lnTo>
                    <a:lnTo>
                      <a:pt x="256" y="156"/>
                    </a:lnTo>
                  </a:path>
                </a:pathLst>
              </a:custGeom>
              <a:solidFill>
                <a:srgbClr val="C0C0C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216" name="Freeform 13"/>
              <p:cNvSpPr>
                <a:spLocks noChangeAspect="1"/>
              </p:cNvSpPr>
              <p:nvPr/>
            </p:nvSpPr>
            <p:spPr bwMode="gray">
              <a:xfrm>
                <a:off x="448" y="1616"/>
                <a:ext cx="216" cy="49"/>
              </a:xfrm>
              <a:custGeom>
                <a:avLst/>
                <a:gdLst>
                  <a:gd name="T0" fmla="*/ 215 w 216"/>
                  <a:gd name="T1" fmla="*/ 48 h 49"/>
                  <a:gd name="T2" fmla="*/ 0 w 216"/>
                  <a:gd name="T3" fmla="*/ 48 h 49"/>
                  <a:gd name="T4" fmla="*/ 1 w 216"/>
                  <a:gd name="T5" fmla="*/ 0 h 49"/>
                  <a:gd name="T6" fmla="*/ 215 w 216"/>
                  <a:gd name="T7" fmla="*/ 0 h 49"/>
                  <a:gd name="T8" fmla="*/ 215 w 216"/>
                  <a:gd name="T9" fmla="*/ 48 h 49"/>
                  <a:gd name="T10" fmla="*/ 215 w 216"/>
                  <a:gd name="T11" fmla="*/ 48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 h="49">
                    <a:moveTo>
                      <a:pt x="215" y="48"/>
                    </a:moveTo>
                    <a:lnTo>
                      <a:pt x="0" y="48"/>
                    </a:lnTo>
                    <a:lnTo>
                      <a:pt x="1" y="0"/>
                    </a:lnTo>
                    <a:lnTo>
                      <a:pt x="215" y="0"/>
                    </a:lnTo>
                    <a:lnTo>
                      <a:pt x="215"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217" name="Freeform 14"/>
              <p:cNvSpPr>
                <a:spLocks noChangeAspect="1"/>
              </p:cNvSpPr>
              <p:nvPr/>
            </p:nvSpPr>
            <p:spPr bwMode="gray">
              <a:xfrm>
                <a:off x="369" y="1663"/>
                <a:ext cx="375" cy="90"/>
              </a:xfrm>
              <a:custGeom>
                <a:avLst/>
                <a:gdLst>
                  <a:gd name="T0" fmla="*/ 374 w 375"/>
                  <a:gd name="T1" fmla="*/ 86 h 90"/>
                  <a:gd name="T2" fmla="*/ 0 w 375"/>
                  <a:gd name="T3" fmla="*/ 89 h 90"/>
                  <a:gd name="T4" fmla="*/ 20 w 375"/>
                  <a:gd name="T5" fmla="*/ 2 h 90"/>
                  <a:gd name="T6" fmla="*/ 53 w 375"/>
                  <a:gd name="T7" fmla="*/ 2 h 90"/>
                  <a:gd name="T8" fmla="*/ 86 w 375"/>
                  <a:gd name="T9" fmla="*/ 2 h 90"/>
                  <a:gd name="T10" fmla="*/ 119 w 375"/>
                  <a:gd name="T11" fmla="*/ 2 h 90"/>
                  <a:gd name="T12" fmla="*/ 152 w 375"/>
                  <a:gd name="T13" fmla="*/ 1 h 90"/>
                  <a:gd name="T14" fmla="*/ 185 w 375"/>
                  <a:gd name="T15" fmla="*/ 0 h 90"/>
                  <a:gd name="T16" fmla="*/ 218 w 375"/>
                  <a:gd name="T17" fmla="*/ 0 h 90"/>
                  <a:gd name="T18" fmla="*/ 251 w 375"/>
                  <a:gd name="T19" fmla="*/ 0 h 90"/>
                  <a:gd name="T20" fmla="*/ 285 w 375"/>
                  <a:gd name="T21" fmla="*/ 0 h 90"/>
                  <a:gd name="T22" fmla="*/ 318 w 375"/>
                  <a:gd name="T23" fmla="*/ 0 h 90"/>
                  <a:gd name="T24" fmla="*/ 352 w 375"/>
                  <a:gd name="T25" fmla="*/ 0 h 90"/>
                  <a:gd name="T26" fmla="*/ 374 w 375"/>
                  <a:gd name="T27" fmla="*/ 86 h 90"/>
                  <a:gd name="T28" fmla="*/ 374 w 375"/>
                  <a:gd name="T29" fmla="*/ 86 h 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5" h="90">
                    <a:moveTo>
                      <a:pt x="374" y="86"/>
                    </a:moveTo>
                    <a:lnTo>
                      <a:pt x="0" y="89"/>
                    </a:lnTo>
                    <a:lnTo>
                      <a:pt x="20" y="2"/>
                    </a:lnTo>
                    <a:lnTo>
                      <a:pt x="53" y="2"/>
                    </a:lnTo>
                    <a:lnTo>
                      <a:pt x="86" y="2"/>
                    </a:lnTo>
                    <a:lnTo>
                      <a:pt x="119" y="2"/>
                    </a:lnTo>
                    <a:lnTo>
                      <a:pt x="152" y="1"/>
                    </a:lnTo>
                    <a:lnTo>
                      <a:pt x="185" y="0"/>
                    </a:lnTo>
                    <a:lnTo>
                      <a:pt x="218" y="0"/>
                    </a:lnTo>
                    <a:lnTo>
                      <a:pt x="251" y="0"/>
                    </a:lnTo>
                    <a:lnTo>
                      <a:pt x="285" y="0"/>
                    </a:lnTo>
                    <a:lnTo>
                      <a:pt x="318" y="0"/>
                    </a:lnTo>
                    <a:lnTo>
                      <a:pt x="352" y="0"/>
                    </a:lnTo>
                    <a:lnTo>
                      <a:pt x="374" y="86"/>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218" name="Freeform 15"/>
              <p:cNvSpPr>
                <a:spLocks noChangeAspect="1"/>
              </p:cNvSpPr>
              <p:nvPr/>
            </p:nvSpPr>
            <p:spPr bwMode="gray">
              <a:xfrm>
                <a:off x="579" y="1699"/>
                <a:ext cx="211" cy="108"/>
              </a:xfrm>
              <a:custGeom>
                <a:avLst/>
                <a:gdLst>
                  <a:gd name="T0" fmla="*/ 205 w 211"/>
                  <a:gd name="T1" fmla="*/ 20 h 108"/>
                  <a:gd name="T2" fmla="*/ 208 w 211"/>
                  <a:gd name="T3" fmla="*/ 28 h 108"/>
                  <a:gd name="T4" fmla="*/ 209 w 211"/>
                  <a:gd name="T5" fmla="*/ 37 h 108"/>
                  <a:gd name="T6" fmla="*/ 209 w 211"/>
                  <a:gd name="T7" fmla="*/ 45 h 108"/>
                  <a:gd name="T8" fmla="*/ 207 w 211"/>
                  <a:gd name="T9" fmla="*/ 53 h 108"/>
                  <a:gd name="T10" fmla="*/ 192 w 211"/>
                  <a:gd name="T11" fmla="*/ 72 h 108"/>
                  <a:gd name="T12" fmla="*/ 158 w 211"/>
                  <a:gd name="T13" fmla="*/ 88 h 108"/>
                  <a:gd name="T14" fmla="*/ 120 w 211"/>
                  <a:gd name="T15" fmla="*/ 93 h 108"/>
                  <a:gd name="T16" fmla="*/ 79 w 211"/>
                  <a:gd name="T17" fmla="*/ 93 h 108"/>
                  <a:gd name="T18" fmla="*/ 40 w 211"/>
                  <a:gd name="T19" fmla="*/ 96 h 108"/>
                  <a:gd name="T20" fmla="*/ 19 w 211"/>
                  <a:gd name="T21" fmla="*/ 104 h 108"/>
                  <a:gd name="T22" fmla="*/ 14 w 211"/>
                  <a:gd name="T23" fmla="*/ 106 h 108"/>
                  <a:gd name="T24" fmla="*/ 10 w 211"/>
                  <a:gd name="T25" fmla="*/ 107 h 108"/>
                  <a:gd name="T26" fmla="*/ 5 w 211"/>
                  <a:gd name="T27" fmla="*/ 105 h 108"/>
                  <a:gd name="T28" fmla="*/ 1 w 211"/>
                  <a:gd name="T29" fmla="*/ 101 h 108"/>
                  <a:gd name="T30" fmla="*/ 13 w 211"/>
                  <a:gd name="T31" fmla="*/ 91 h 108"/>
                  <a:gd name="T32" fmla="*/ 44 w 211"/>
                  <a:gd name="T33" fmla="*/ 83 h 108"/>
                  <a:gd name="T34" fmla="*/ 76 w 211"/>
                  <a:gd name="T35" fmla="*/ 80 h 108"/>
                  <a:gd name="T36" fmla="*/ 110 w 211"/>
                  <a:gd name="T37" fmla="*/ 79 h 108"/>
                  <a:gd name="T38" fmla="*/ 143 w 211"/>
                  <a:gd name="T39" fmla="*/ 79 h 108"/>
                  <a:gd name="T40" fmla="*/ 163 w 211"/>
                  <a:gd name="T41" fmla="*/ 76 h 108"/>
                  <a:gd name="T42" fmla="*/ 171 w 211"/>
                  <a:gd name="T43" fmla="*/ 73 h 108"/>
                  <a:gd name="T44" fmla="*/ 179 w 211"/>
                  <a:gd name="T45" fmla="*/ 68 h 108"/>
                  <a:gd name="T46" fmla="*/ 186 w 211"/>
                  <a:gd name="T47" fmla="*/ 62 h 108"/>
                  <a:gd name="T48" fmla="*/ 192 w 211"/>
                  <a:gd name="T49" fmla="*/ 55 h 108"/>
                  <a:gd name="T50" fmla="*/ 194 w 211"/>
                  <a:gd name="T51" fmla="*/ 49 h 108"/>
                  <a:gd name="T52" fmla="*/ 195 w 211"/>
                  <a:gd name="T53" fmla="*/ 44 h 108"/>
                  <a:gd name="T54" fmla="*/ 196 w 211"/>
                  <a:gd name="T55" fmla="*/ 39 h 108"/>
                  <a:gd name="T56" fmla="*/ 195 w 211"/>
                  <a:gd name="T57" fmla="*/ 33 h 108"/>
                  <a:gd name="T58" fmla="*/ 194 w 211"/>
                  <a:gd name="T59" fmla="*/ 29 h 108"/>
                  <a:gd name="T60" fmla="*/ 191 w 211"/>
                  <a:gd name="T61" fmla="*/ 21 h 108"/>
                  <a:gd name="T62" fmla="*/ 184 w 211"/>
                  <a:gd name="T63" fmla="*/ 16 h 108"/>
                  <a:gd name="T64" fmla="*/ 175 w 211"/>
                  <a:gd name="T65" fmla="*/ 13 h 108"/>
                  <a:gd name="T66" fmla="*/ 166 w 211"/>
                  <a:gd name="T67" fmla="*/ 10 h 108"/>
                  <a:gd name="T68" fmla="*/ 161 w 211"/>
                  <a:gd name="T69" fmla="*/ 5 h 108"/>
                  <a:gd name="T70" fmla="*/ 166 w 211"/>
                  <a:gd name="T71" fmla="*/ 0 h 108"/>
                  <a:gd name="T72" fmla="*/ 176 w 211"/>
                  <a:gd name="T73" fmla="*/ 0 h 108"/>
                  <a:gd name="T74" fmla="*/ 186 w 211"/>
                  <a:gd name="T75" fmla="*/ 3 h 108"/>
                  <a:gd name="T76" fmla="*/ 194 w 211"/>
                  <a:gd name="T77" fmla="*/ 7 h 108"/>
                  <a:gd name="T78" fmla="*/ 200 w 211"/>
                  <a:gd name="T79" fmla="*/ 13 h 108"/>
                  <a:gd name="T80" fmla="*/ 204 w 211"/>
                  <a:gd name="T81" fmla="*/ 17 h 1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1" h="108">
                    <a:moveTo>
                      <a:pt x="204" y="17"/>
                    </a:moveTo>
                    <a:lnTo>
                      <a:pt x="205" y="20"/>
                    </a:lnTo>
                    <a:lnTo>
                      <a:pt x="207" y="24"/>
                    </a:lnTo>
                    <a:lnTo>
                      <a:pt x="208" y="28"/>
                    </a:lnTo>
                    <a:lnTo>
                      <a:pt x="208" y="33"/>
                    </a:lnTo>
                    <a:lnTo>
                      <a:pt x="209" y="37"/>
                    </a:lnTo>
                    <a:lnTo>
                      <a:pt x="210" y="41"/>
                    </a:lnTo>
                    <a:lnTo>
                      <a:pt x="209" y="45"/>
                    </a:lnTo>
                    <a:lnTo>
                      <a:pt x="208" y="49"/>
                    </a:lnTo>
                    <a:lnTo>
                      <a:pt x="207" y="53"/>
                    </a:lnTo>
                    <a:lnTo>
                      <a:pt x="205" y="57"/>
                    </a:lnTo>
                    <a:lnTo>
                      <a:pt x="192" y="72"/>
                    </a:lnTo>
                    <a:lnTo>
                      <a:pt x="176" y="83"/>
                    </a:lnTo>
                    <a:lnTo>
                      <a:pt x="158" y="88"/>
                    </a:lnTo>
                    <a:lnTo>
                      <a:pt x="140" y="91"/>
                    </a:lnTo>
                    <a:lnTo>
                      <a:pt x="120" y="93"/>
                    </a:lnTo>
                    <a:lnTo>
                      <a:pt x="100" y="93"/>
                    </a:lnTo>
                    <a:lnTo>
                      <a:pt x="79" y="93"/>
                    </a:lnTo>
                    <a:lnTo>
                      <a:pt x="59" y="93"/>
                    </a:lnTo>
                    <a:lnTo>
                      <a:pt x="40" y="96"/>
                    </a:lnTo>
                    <a:lnTo>
                      <a:pt x="22" y="102"/>
                    </a:lnTo>
                    <a:lnTo>
                      <a:pt x="19" y="104"/>
                    </a:lnTo>
                    <a:lnTo>
                      <a:pt x="17" y="105"/>
                    </a:lnTo>
                    <a:lnTo>
                      <a:pt x="14" y="106"/>
                    </a:lnTo>
                    <a:lnTo>
                      <a:pt x="12" y="107"/>
                    </a:lnTo>
                    <a:lnTo>
                      <a:pt x="10" y="107"/>
                    </a:lnTo>
                    <a:lnTo>
                      <a:pt x="7" y="106"/>
                    </a:lnTo>
                    <a:lnTo>
                      <a:pt x="5" y="105"/>
                    </a:lnTo>
                    <a:lnTo>
                      <a:pt x="3" y="103"/>
                    </a:lnTo>
                    <a:lnTo>
                      <a:pt x="1" y="101"/>
                    </a:lnTo>
                    <a:lnTo>
                      <a:pt x="0" y="99"/>
                    </a:lnTo>
                    <a:lnTo>
                      <a:pt x="13" y="91"/>
                    </a:lnTo>
                    <a:lnTo>
                      <a:pt x="28" y="86"/>
                    </a:lnTo>
                    <a:lnTo>
                      <a:pt x="44" y="83"/>
                    </a:lnTo>
                    <a:lnTo>
                      <a:pt x="60" y="80"/>
                    </a:lnTo>
                    <a:lnTo>
                      <a:pt x="76" y="80"/>
                    </a:lnTo>
                    <a:lnTo>
                      <a:pt x="94" y="79"/>
                    </a:lnTo>
                    <a:lnTo>
                      <a:pt x="110" y="79"/>
                    </a:lnTo>
                    <a:lnTo>
                      <a:pt x="127" y="79"/>
                    </a:lnTo>
                    <a:lnTo>
                      <a:pt x="143" y="79"/>
                    </a:lnTo>
                    <a:lnTo>
                      <a:pt x="158" y="78"/>
                    </a:lnTo>
                    <a:lnTo>
                      <a:pt x="163" y="76"/>
                    </a:lnTo>
                    <a:lnTo>
                      <a:pt x="167" y="74"/>
                    </a:lnTo>
                    <a:lnTo>
                      <a:pt x="171" y="73"/>
                    </a:lnTo>
                    <a:lnTo>
                      <a:pt x="175" y="70"/>
                    </a:lnTo>
                    <a:lnTo>
                      <a:pt x="179" y="68"/>
                    </a:lnTo>
                    <a:lnTo>
                      <a:pt x="183" y="65"/>
                    </a:lnTo>
                    <a:lnTo>
                      <a:pt x="186" y="62"/>
                    </a:lnTo>
                    <a:lnTo>
                      <a:pt x="189" y="59"/>
                    </a:lnTo>
                    <a:lnTo>
                      <a:pt x="192" y="55"/>
                    </a:lnTo>
                    <a:lnTo>
                      <a:pt x="194" y="52"/>
                    </a:lnTo>
                    <a:lnTo>
                      <a:pt x="194" y="49"/>
                    </a:lnTo>
                    <a:lnTo>
                      <a:pt x="195" y="46"/>
                    </a:lnTo>
                    <a:lnTo>
                      <a:pt x="195" y="44"/>
                    </a:lnTo>
                    <a:lnTo>
                      <a:pt x="196" y="41"/>
                    </a:lnTo>
                    <a:lnTo>
                      <a:pt x="196" y="39"/>
                    </a:lnTo>
                    <a:lnTo>
                      <a:pt x="196" y="36"/>
                    </a:lnTo>
                    <a:lnTo>
                      <a:pt x="195" y="33"/>
                    </a:lnTo>
                    <a:lnTo>
                      <a:pt x="194" y="31"/>
                    </a:lnTo>
                    <a:lnTo>
                      <a:pt x="194" y="29"/>
                    </a:lnTo>
                    <a:lnTo>
                      <a:pt x="193" y="27"/>
                    </a:lnTo>
                    <a:lnTo>
                      <a:pt x="191" y="21"/>
                    </a:lnTo>
                    <a:lnTo>
                      <a:pt x="188" y="18"/>
                    </a:lnTo>
                    <a:lnTo>
                      <a:pt x="184" y="16"/>
                    </a:lnTo>
                    <a:lnTo>
                      <a:pt x="179" y="15"/>
                    </a:lnTo>
                    <a:lnTo>
                      <a:pt x="175" y="13"/>
                    </a:lnTo>
                    <a:lnTo>
                      <a:pt x="171" y="13"/>
                    </a:lnTo>
                    <a:lnTo>
                      <a:pt x="166" y="10"/>
                    </a:lnTo>
                    <a:lnTo>
                      <a:pt x="163" y="8"/>
                    </a:lnTo>
                    <a:lnTo>
                      <a:pt x="161" y="5"/>
                    </a:lnTo>
                    <a:lnTo>
                      <a:pt x="161" y="0"/>
                    </a:lnTo>
                    <a:lnTo>
                      <a:pt x="166" y="0"/>
                    </a:lnTo>
                    <a:lnTo>
                      <a:pt x="171" y="0"/>
                    </a:lnTo>
                    <a:lnTo>
                      <a:pt x="176" y="0"/>
                    </a:lnTo>
                    <a:lnTo>
                      <a:pt x="181" y="2"/>
                    </a:lnTo>
                    <a:lnTo>
                      <a:pt x="186" y="3"/>
                    </a:lnTo>
                    <a:lnTo>
                      <a:pt x="189" y="5"/>
                    </a:lnTo>
                    <a:lnTo>
                      <a:pt x="194" y="7"/>
                    </a:lnTo>
                    <a:lnTo>
                      <a:pt x="197" y="10"/>
                    </a:lnTo>
                    <a:lnTo>
                      <a:pt x="200" y="13"/>
                    </a:lnTo>
                    <a:lnTo>
                      <a:pt x="204" y="17"/>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219" name="Freeform 16"/>
              <p:cNvSpPr>
                <a:spLocks noChangeAspect="1"/>
              </p:cNvSpPr>
              <p:nvPr/>
            </p:nvSpPr>
            <p:spPr bwMode="gray">
              <a:xfrm>
                <a:off x="509" y="1787"/>
                <a:ext cx="86" cy="88"/>
              </a:xfrm>
              <a:custGeom>
                <a:avLst/>
                <a:gdLst>
                  <a:gd name="T0" fmla="*/ 85 w 86"/>
                  <a:gd name="T1" fmla="*/ 36 h 88"/>
                  <a:gd name="T2" fmla="*/ 80 w 86"/>
                  <a:gd name="T3" fmla="*/ 41 h 88"/>
                  <a:gd name="T4" fmla="*/ 75 w 86"/>
                  <a:gd name="T5" fmla="*/ 46 h 88"/>
                  <a:gd name="T6" fmla="*/ 70 w 86"/>
                  <a:gd name="T7" fmla="*/ 52 h 88"/>
                  <a:gd name="T8" fmla="*/ 65 w 86"/>
                  <a:gd name="T9" fmla="*/ 58 h 88"/>
                  <a:gd name="T10" fmla="*/ 60 w 86"/>
                  <a:gd name="T11" fmla="*/ 63 h 88"/>
                  <a:gd name="T12" fmla="*/ 55 w 86"/>
                  <a:gd name="T13" fmla="*/ 69 h 88"/>
                  <a:gd name="T14" fmla="*/ 49 w 86"/>
                  <a:gd name="T15" fmla="*/ 73 h 88"/>
                  <a:gd name="T16" fmla="*/ 45 w 86"/>
                  <a:gd name="T17" fmla="*/ 78 h 88"/>
                  <a:gd name="T18" fmla="*/ 39 w 86"/>
                  <a:gd name="T19" fmla="*/ 83 h 88"/>
                  <a:gd name="T20" fmla="*/ 35 w 86"/>
                  <a:gd name="T21" fmla="*/ 87 h 88"/>
                  <a:gd name="T22" fmla="*/ 0 w 86"/>
                  <a:gd name="T23" fmla="*/ 49 h 88"/>
                  <a:gd name="T24" fmla="*/ 48 w 86"/>
                  <a:gd name="T25" fmla="*/ 0 h 88"/>
                  <a:gd name="T26" fmla="*/ 85 w 86"/>
                  <a:gd name="T27" fmla="*/ 37 h 88"/>
                  <a:gd name="T28" fmla="*/ 85 w 86"/>
                  <a:gd name="T29" fmla="*/ 37 h 88"/>
                  <a:gd name="T30" fmla="*/ 85 w 86"/>
                  <a:gd name="T31" fmla="*/ 36 h 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6" h="88">
                    <a:moveTo>
                      <a:pt x="85" y="36"/>
                    </a:moveTo>
                    <a:lnTo>
                      <a:pt x="80" y="41"/>
                    </a:lnTo>
                    <a:lnTo>
                      <a:pt x="75" y="46"/>
                    </a:lnTo>
                    <a:lnTo>
                      <a:pt x="70" y="52"/>
                    </a:lnTo>
                    <a:lnTo>
                      <a:pt x="65" y="58"/>
                    </a:lnTo>
                    <a:lnTo>
                      <a:pt x="60" y="63"/>
                    </a:lnTo>
                    <a:lnTo>
                      <a:pt x="55" y="69"/>
                    </a:lnTo>
                    <a:lnTo>
                      <a:pt x="49" y="73"/>
                    </a:lnTo>
                    <a:lnTo>
                      <a:pt x="45" y="78"/>
                    </a:lnTo>
                    <a:lnTo>
                      <a:pt x="39" y="83"/>
                    </a:lnTo>
                    <a:lnTo>
                      <a:pt x="35" y="87"/>
                    </a:lnTo>
                    <a:lnTo>
                      <a:pt x="0" y="49"/>
                    </a:lnTo>
                    <a:lnTo>
                      <a:pt x="48" y="0"/>
                    </a:lnTo>
                    <a:lnTo>
                      <a:pt x="85" y="37"/>
                    </a:lnTo>
                    <a:lnTo>
                      <a:pt x="85" y="36"/>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sp>
        <p:nvSpPr>
          <p:cNvPr id="51203" name="Rectangle 17"/>
          <p:cNvSpPr>
            <a:spLocks noGrp="1" noChangeArrowheads="1"/>
          </p:cNvSpPr>
          <p:nvPr>
            <p:ph type="body" idx="1"/>
          </p:nvPr>
        </p:nvSpPr>
        <p:spPr>
          <a:xfrm>
            <a:off x="144860" y="2149475"/>
            <a:ext cx="3440113" cy="2959100"/>
          </a:xfrm>
        </p:spPr>
        <p:txBody>
          <a:bodyPr/>
          <a:lstStyle/>
          <a:p>
            <a:pPr marL="0" indent="0" eaLnBrk="1" hangingPunct="1">
              <a:buFont typeface="Wingdings" pitchFamily="2" charset="2"/>
              <a:buNone/>
            </a:pPr>
            <a:r>
              <a:rPr lang="en-US" altLang="en-US" dirty="0" smtClean="0"/>
              <a:t>Objective: Create the layout for your inverter design. DRC check the design and correct errors until the design is error free</a:t>
            </a:r>
          </a:p>
        </p:txBody>
      </p:sp>
      <p:sp>
        <p:nvSpPr>
          <p:cNvPr id="51204" name="AutoShape 18"/>
          <p:cNvSpPr>
            <a:spLocks noChangeArrowheads="1"/>
          </p:cNvSpPr>
          <p:nvPr/>
        </p:nvSpPr>
        <p:spPr bwMode="blackWhite">
          <a:xfrm>
            <a:off x="5335588" y="1912938"/>
            <a:ext cx="3505200" cy="471487"/>
          </a:xfrm>
          <a:prstGeom prst="flowChartProcess">
            <a:avLst/>
          </a:prstGeom>
          <a:solidFill>
            <a:schemeClr val="tx2"/>
          </a:solidFill>
          <a:ln w="12700" cap="rnd">
            <a:solidFill>
              <a:schemeClr val="tx1"/>
            </a:solidFill>
            <a:miter lim="800000"/>
            <a:headEnd type="none" w="sm" len="sm"/>
            <a:tailEnd type="none" w="sm" len="sm"/>
          </a:ln>
          <a:effectLst>
            <a:outerShdw dist="107763" dir="2700000" algn="ctr" rotWithShape="0">
              <a:schemeClr val="bg2">
                <a:alpha val="50000"/>
              </a:schemeClr>
            </a:outerShdw>
          </a:effectLst>
        </p:spPr>
        <p:txBody>
          <a:bodyPr anchor="ctr" anchorCtr="1"/>
          <a:lstStyle>
            <a:lvl1pPr>
              <a:spcBef>
                <a:spcPct val="50000"/>
              </a:spcBef>
              <a:buClr>
                <a:schemeClr val="tx2"/>
              </a:buClr>
              <a:buSzPct val="80000"/>
              <a:buFont typeface="Wingdings" pitchFamily="2" charset="2"/>
              <a:buChar char="n"/>
              <a:defRPr sz="2400" b="1">
                <a:solidFill>
                  <a:schemeClr val="tx1"/>
                </a:solidFill>
                <a:latin typeface="Arial"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SzTx/>
              <a:buFontTx/>
              <a:buNone/>
            </a:pPr>
            <a:r>
              <a:rPr lang="en-GB" altLang="en-US" sz="1600">
                <a:solidFill>
                  <a:schemeClr val="bg1"/>
                </a:solidFill>
              </a:rPr>
              <a:t>Place transistors in the layout</a:t>
            </a:r>
          </a:p>
        </p:txBody>
      </p:sp>
      <p:sp>
        <p:nvSpPr>
          <p:cNvPr id="51205" name="AutoShape 19"/>
          <p:cNvSpPr>
            <a:spLocks noChangeArrowheads="1"/>
          </p:cNvSpPr>
          <p:nvPr/>
        </p:nvSpPr>
        <p:spPr bwMode="blackWhite">
          <a:xfrm>
            <a:off x="5335588" y="2855913"/>
            <a:ext cx="3505200" cy="649287"/>
          </a:xfrm>
          <a:prstGeom prst="flowChartProcess">
            <a:avLst/>
          </a:prstGeom>
          <a:solidFill>
            <a:schemeClr val="tx2"/>
          </a:solidFill>
          <a:ln w="12700" cap="rnd">
            <a:solidFill>
              <a:schemeClr val="tx1"/>
            </a:solidFill>
            <a:miter lim="800000"/>
            <a:headEnd type="none" w="sm" len="sm"/>
            <a:tailEnd type="none" w="sm" len="sm"/>
          </a:ln>
          <a:effectLst>
            <a:outerShdw dist="107763" dir="2700000" algn="ctr" rotWithShape="0">
              <a:schemeClr val="bg2">
                <a:alpha val="50000"/>
              </a:schemeClr>
            </a:outerShdw>
          </a:effectLst>
        </p:spPr>
        <p:txBody>
          <a:bodyPr anchor="ctr" anchorCtr="1"/>
          <a:lstStyle>
            <a:lvl1pPr>
              <a:spcBef>
                <a:spcPct val="50000"/>
              </a:spcBef>
              <a:buClr>
                <a:schemeClr val="tx2"/>
              </a:buClr>
              <a:buSzPct val="80000"/>
              <a:buFont typeface="Wingdings" pitchFamily="2" charset="2"/>
              <a:buChar char="n"/>
              <a:defRPr sz="2400" b="1">
                <a:solidFill>
                  <a:schemeClr val="tx1"/>
                </a:solidFill>
                <a:latin typeface="Arial"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SzTx/>
              <a:buFontTx/>
              <a:buNone/>
            </a:pPr>
            <a:r>
              <a:rPr lang="en-GB" altLang="en-US" sz="1600">
                <a:solidFill>
                  <a:schemeClr val="bg1"/>
                </a:solidFill>
              </a:rPr>
              <a:t>Use simple commands to built the interconnects and required layers</a:t>
            </a:r>
          </a:p>
        </p:txBody>
      </p:sp>
      <p:sp>
        <p:nvSpPr>
          <p:cNvPr id="51206" name="AutoShape 20"/>
          <p:cNvSpPr>
            <a:spLocks noChangeArrowheads="1"/>
          </p:cNvSpPr>
          <p:nvPr/>
        </p:nvSpPr>
        <p:spPr bwMode="blackWhite">
          <a:xfrm>
            <a:off x="5335588" y="3963988"/>
            <a:ext cx="3505200" cy="550862"/>
          </a:xfrm>
          <a:prstGeom prst="flowChartProcess">
            <a:avLst/>
          </a:prstGeom>
          <a:solidFill>
            <a:schemeClr val="tx2"/>
          </a:solidFill>
          <a:ln w="12700" cap="rnd">
            <a:solidFill>
              <a:schemeClr val="tx1"/>
            </a:solidFill>
            <a:miter lim="800000"/>
            <a:headEnd type="none" w="sm" len="sm"/>
            <a:tailEnd type="none" w="sm" len="sm"/>
          </a:ln>
          <a:effectLst>
            <a:outerShdw dist="107763" dir="2700000" algn="ctr" rotWithShape="0">
              <a:schemeClr val="bg2">
                <a:alpha val="50000"/>
              </a:schemeClr>
            </a:outerShdw>
          </a:effectLst>
        </p:spPr>
        <p:txBody>
          <a:bodyPr anchor="ctr" anchorCtr="1"/>
          <a:lstStyle>
            <a:lvl1pPr>
              <a:spcBef>
                <a:spcPct val="50000"/>
              </a:spcBef>
              <a:buClr>
                <a:schemeClr val="tx2"/>
              </a:buClr>
              <a:buSzPct val="80000"/>
              <a:buFont typeface="Wingdings" pitchFamily="2" charset="2"/>
              <a:buChar char="n"/>
              <a:defRPr sz="2400" b="1">
                <a:solidFill>
                  <a:schemeClr val="tx1"/>
                </a:solidFill>
                <a:latin typeface="Arial"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SzTx/>
              <a:buFontTx/>
              <a:buNone/>
            </a:pPr>
            <a:r>
              <a:rPr lang="en-GB" altLang="en-US" sz="1600">
                <a:solidFill>
                  <a:schemeClr val="bg1"/>
                </a:solidFill>
              </a:rPr>
              <a:t>DRC check the design</a:t>
            </a:r>
          </a:p>
        </p:txBody>
      </p:sp>
      <p:sp>
        <p:nvSpPr>
          <p:cNvPr id="51207" name="AutoShape 21"/>
          <p:cNvSpPr>
            <a:spLocks noChangeArrowheads="1"/>
          </p:cNvSpPr>
          <p:nvPr/>
        </p:nvSpPr>
        <p:spPr bwMode="blackWhite">
          <a:xfrm>
            <a:off x="5335588" y="5108575"/>
            <a:ext cx="3505200" cy="471488"/>
          </a:xfrm>
          <a:prstGeom prst="flowChartProcess">
            <a:avLst/>
          </a:prstGeom>
          <a:solidFill>
            <a:schemeClr val="tx2"/>
          </a:solidFill>
          <a:ln w="12700" cap="rnd">
            <a:solidFill>
              <a:schemeClr val="tx1"/>
            </a:solidFill>
            <a:miter lim="800000"/>
            <a:headEnd type="none" w="sm" len="sm"/>
            <a:tailEnd type="none" w="sm" len="sm"/>
          </a:ln>
          <a:effectLst>
            <a:outerShdw dist="107763" dir="2700000" algn="ctr" rotWithShape="0">
              <a:schemeClr val="bg2">
                <a:alpha val="50000"/>
              </a:schemeClr>
            </a:outerShdw>
          </a:effectLst>
        </p:spPr>
        <p:txBody>
          <a:bodyPr anchor="ctr" anchorCtr="1"/>
          <a:lstStyle>
            <a:lvl1pPr>
              <a:spcBef>
                <a:spcPct val="50000"/>
              </a:spcBef>
              <a:buClr>
                <a:schemeClr val="tx2"/>
              </a:buClr>
              <a:buSzPct val="80000"/>
              <a:buFont typeface="Wingdings" pitchFamily="2" charset="2"/>
              <a:buChar char="n"/>
              <a:defRPr sz="2400" b="1">
                <a:solidFill>
                  <a:schemeClr val="tx1"/>
                </a:solidFill>
                <a:latin typeface="Arial"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SzTx/>
              <a:buFontTx/>
              <a:buNone/>
            </a:pPr>
            <a:r>
              <a:rPr lang="en-GB" altLang="en-US" sz="1600">
                <a:solidFill>
                  <a:schemeClr val="bg1"/>
                </a:solidFill>
              </a:rPr>
              <a:t>Examine and correct DRC errors </a:t>
            </a:r>
          </a:p>
        </p:txBody>
      </p:sp>
      <p:cxnSp>
        <p:nvCxnSpPr>
          <p:cNvPr id="51208" name="AutoShape 23"/>
          <p:cNvCxnSpPr>
            <a:cxnSpLocks noChangeShapeType="1"/>
            <a:stCxn id="51204" idx="2"/>
            <a:endCxn id="51205" idx="0"/>
          </p:cNvCxnSpPr>
          <p:nvPr/>
        </p:nvCxnSpPr>
        <p:spPr bwMode="auto">
          <a:xfrm>
            <a:off x="7088188" y="2384425"/>
            <a:ext cx="0" cy="471488"/>
          </a:xfrm>
          <a:prstGeom prst="straightConnector1">
            <a:avLst/>
          </a:prstGeom>
          <a:noFill/>
          <a:ln w="22225">
            <a:solidFill>
              <a:schemeClr val="tx2"/>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209" name="AutoShape 24"/>
          <p:cNvCxnSpPr>
            <a:cxnSpLocks noChangeShapeType="1"/>
            <a:stCxn id="51205" idx="2"/>
            <a:endCxn id="51206" idx="0"/>
          </p:cNvCxnSpPr>
          <p:nvPr/>
        </p:nvCxnSpPr>
        <p:spPr bwMode="auto">
          <a:xfrm>
            <a:off x="7088188" y="3505200"/>
            <a:ext cx="0" cy="458788"/>
          </a:xfrm>
          <a:prstGeom prst="straightConnector1">
            <a:avLst/>
          </a:prstGeom>
          <a:noFill/>
          <a:ln w="22225">
            <a:solidFill>
              <a:schemeClr val="tx2"/>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210" name="AutoShape 26"/>
          <p:cNvCxnSpPr>
            <a:cxnSpLocks noChangeShapeType="1"/>
            <a:stCxn id="51206" idx="2"/>
            <a:endCxn id="51207" idx="0"/>
          </p:cNvCxnSpPr>
          <p:nvPr/>
        </p:nvCxnSpPr>
        <p:spPr bwMode="auto">
          <a:xfrm>
            <a:off x="7088188" y="4514850"/>
            <a:ext cx="0" cy="593725"/>
          </a:xfrm>
          <a:prstGeom prst="straightConnector1">
            <a:avLst/>
          </a:prstGeom>
          <a:noFill/>
          <a:ln w="22225">
            <a:solidFill>
              <a:schemeClr val="tx2"/>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211" name="Rectangle 27"/>
          <p:cNvSpPr>
            <a:spLocks noGrp="1" noChangeArrowheads="1"/>
          </p:cNvSpPr>
          <p:nvPr>
            <p:ph type="title"/>
          </p:nvPr>
        </p:nvSpPr>
        <p:spPr/>
        <p:txBody>
          <a:bodyPr/>
          <a:lstStyle/>
          <a:p>
            <a:pPr indent="0" eaLnBrk="1" hangingPunct="1"/>
            <a:r>
              <a:rPr lang="en-US" altLang="en-US" smtClean="0"/>
              <a:t>Lab: Layout</a:t>
            </a:r>
            <a:endParaRPr lang="en-US" altLang="en-US" sz="200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indent="0" eaLnBrk="1" hangingPunct="1"/>
            <a:r>
              <a:rPr lang="en-US" altLang="en-US" dirty="0" smtClean="0"/>
              <a:t>Learning Outcomes</a:t>
            </a:r>
          </a:p>
        </p:txBody>
      </p:sp>
      <p:sp>
        <p:nvSpPr>
          <p:cNvPr id="6147" name="Rectangle 3"/>
          <p:cNvSpPr>
            <a:spLocks noGrp="1" noChangeArrowheads="1"/>
          </p:cNvSpPr>
          <p:nvPr>
            <p:ph type="body" idx="1"/>
          </p:nvPr>
        </p:nvSpPr>
        <p:spPr>
          <a:xfrm>
            <a:off x="1223963" y="1851025"/>
            <a:ext cx="7539037" cy="4160838"/>
          </a:xfrm>
        </p:spPr>
        <p:txBody>
          <a:bodyPr/>
          <a:lstStyle/>
          <a:p>
            <a:pPr eaLnBrk="1" hangingPunct="1">
              <a:spcBef>
                <a:spcPct val="0"/>
              </a:spcBef>
              <a:buClrTx/>
              <a:buSzTx/>
              <a:buFontTx/>
              <a:buNone/>
            </a:pPr>
            <a:r>
              <a:rPr lang="en-US" altLang="en-US" dirty="0" smtClean="0"/>
              <a:t>After completing this unit, you should be able to:</a:t>
            </a:r>
          </a:p>
          <a:p>
            <a:pPr eaLnBrk="1" hangingPunct="1">
              <a:spcBef>
                <a:spcPct val="0"/>
              </a:spcBef>
              <a:buClrTx/>
              <a:buSzTx/>
              <a:buFontTx/>
              <a:buNone/>
            </a:pPr>
            <a:endParaRPr lang="en-US" altLang="en-US" dirty="0" smtClean="0"/>
          </a:p>
          <a:p>
            <a:pPr eaLnBrk="1" hangingPunct="1">
              <a:spcBef>
                <a:spcPct val="0"/>
              </a:spcBef>
              <a:buClrTx/>
              <a:buSzTx/>
              <a:buFontTx/>
              <a:buChar char="•"/>
            </a:pPr>
            <a:endParaRPr lang="en-US" altLang="en-US" dirty="0" smtClean="0"/>
          </a:p>
        </p:txBody>
      </p:sp>
      <p:grpSp>
        <p:nvGrpSpPr>
          <p:cNvPr id="6148" name="Group 4"/>
          <p:cNvGrpSpPr>
            <a:grpSpLocks/>
          </p:cNvGrpSpPr>
          <p:nvPr/>
        </p:nvGrpSpPr>
        <p:grpSpPr bwMode="auto">
          <a:xfrm>
            <a:off x="306388" y="885825"/>
            <a:ext cx="1081087" cy="1204913"/>
            <a:chOff x="3822" y="1768"/>
            <a:chExt cx="1601" cy="1935"/>
          </a:xfrm>
        </p:grpSpPr>
        <p:sp>
          <p:nvSpPr>
            <p:cNvPr id="6150" name="Freeform 5"/>
            <p:cNvSpPr>
              <a:spLocks/>
            </p:cNvSpPr>
            <p:nvPr/>
          </p:nvSpPr>
          <p:spPr bwMode="gray">
            <a:xfrm>
              <a:off x="3822" y="1977"/>
              <a:ext cx="1601" cy="1573"/>
            </a:xfrm>
            <a:custGeom>
              <a:avLst/>
              <a:gdLst>
                <a:gd name="T0" fmla="*/ 6 w 1601"/>
                <a:gd name="T1" fmla="*/ 717 h 1573"/>
                <a:gd name="T2" fmla="*/ 33 w 1601"/>
                <a:gd name="T3" fmla="*/ 591 h 1573"/>
                <a:gd name="T4" fmla="*/ 79 w 1601"/>
                <a:gd name="T5" fmla="*/ 472 h 1573"/>
                <a:gd name="T6" fmla="*/ 142 w 1601"/>
                <a:gd name="T7" fmla="*/ 364 h 1573"/>
                <a:gd name="T8" fmla="*/ 220 w 1601"/>
                <a:gd name="T9" fmla="*/ 267 h 1573"/>
                <a:gd name="T10" fmla="*/ 311 w 1601"/>
                <a:gd name="T11" fmla="*/ 182 h 1573"/>
                <a:gd name="T12" fmla="*/ 414 w 1601"/>
                <a:gd name="T13" fmla="*/ 112 h 1573"/>
                <a:gd name="T14" fmla="*/ 527 w 1601"/>
                <a:gd name="T15" fmla="*/ 56 h 1573"/>
                <a:gd name="T16" fmla="*/ 647 w 1601"/>
                <a:gd name="T17" fmla="*/ 19 h 1573"/>
                <a:gd name="T18" fmla="*/ 773 w 1601"/>
                <a:gd name="T19" fmla="*/ 0 h 1573"/>
                <a:gd name="T20" fmla="*/ 903 w 1601"/>
                <a:gd name="T21" fmla="*/ 0 h 1573"/>
                <a:gd name="T22" fmla="*/ 1031 w 1601"/>
                <a:gd name="T23" fmla="*/ 21 h 1573"/>
                <a:gd name="T24" fmla="*/ 1149 w 1601"/>
                <a:gd name="T25" fmla="*/ 62 h 1573"/>
                <a:gd name="T26" fmla="*/ 1256 w 1601"/>
                <a:gd name="T27" fmla="*/ 119 h 1573"/>
                <a:gd name="T28" fmla="*/ 1352 w 1601"/>
                <a:gd name="T29" fmla="*/ 192 h 1573"/>
                <a:gd name="T30" fmla="*/ 1434 w 1601"/>
                <a:gd name="T31" fmla="*/ 278 h 1573"/>
                <a:gd name="T32" fmla="*/ 1501 w 1601"/>
                <a:gd name="T33" fmla="*/ 376 h 1573"/>
                <a:gd name="T34" fmla="*/ 1552 w 1601"/>
                <a:gd name="T35" fmla="*/ 485 h 1573"/>
                <a:gd name="T36" fmla="*/ 1586 w 1601"/>
                <a:gd name="T37" fmla="*/ 601 h 1573"/>
                <a:gd name="T38" fmla="*/ 1600 w 1601"/>
                <a:gd name="T39" fmla="*/ 725 h 1573"/>
                <a:gd name="T40" fmla="*/ 1593 w 1601"/>
                <a:gd name="T41" fmla="*/ 854 h 1573"/>
                <a:gd name="T42" fmla="*/ 1566 w 1601"/>
                <a:gd name="T43" fmla="*/ 980 h 1573"/>
                <a:gd name="T44" fmla="*/ 1520 w 1601"/>
                <a:gd name="T45" fmla="*/ 1098 h 1573"/>
                <a:gd name="T46" fmla="*/ 1457 w 1601"/>
                <a:gd name="T47" fmla="*/ 1207 h 1573"/>
                <a:gd name="T48" fmla="*/ 1379 w 1601"/>
                <a:gd name="T49" fmla="*/ 1304 h 1573"/>
                <a:gd name="T50" fmla="*/ 1288 w 1601"/>
                <a:gd name="T51" fmla="*/ 1388 h 1573"/>
                <a:gd name="T52" fmla="*/ 1185 w 1601"/>
                <a:gd name="T53" fmla="*/ 1459 h 1573"/>
                <a:gd name="T54" fmla="*/ 1072 w 1601"/>
                <a:gd name="T55" fmla="*/ 1514 h 1573"/>
                <a:gd name="T56" fmla="*/ 953 w 1601"/>
                <a:gd name="T57" fmla="*/ 1552 h 1573"/>
                <a:gd name="T58" fmla="*/ 826 w 1601"/>
                <a:gd name="T59" fmla="*/ 1572 h 1573"/>
                <a:gd name="T60" fmla="*/ 696 w 1601"/>
                <a:gd name="T61" fmla="*/ 1570 h 1573"/>
                <a:gd name="T62" fmla="*/ 568 w 1601"/>
                <a:gd name="T63" fmla="*/ 1549 h 1573"/>
                <a:gd name="T64" fmla="*/ 450 w 1601"/>
                <a:gd name="T65" fmla="*/ 1509 h 1573"/>
                <a:gd name="T66" fmla="*/ 343 w 1601"/>
                <a:gd name="T67" fmla="*/ 1452 h 1573"/>
                <a:gd name="T68" fmla="*/ 247 w 1601"/>
                <a:gd name="T69" fmla="*/ 1378 h 1573"/>
                <a:gd name="T70" fmla="*/ 165 w 1601"/>
                <a:gd name="T71" fmla="*/ 1293 h 1573"/>
                <a:gd name="T72" fmla="*/ 98 w 1601"/>
                <a:gd name="T73" fmla="*/ 1195 h 1573"/>
                <a:gd name="T74" fmla="*/ 47 w 1601"/>
                <a:gd name="T75" fmla="*/ 1086 h 1573"/>
                <a:gd name="T76" fmla="*/ 13 w 1601"/>
                <a:gd name="T77" fmla="*/ 969 h 1573"/>
                <a:gd name="T78" fmla="*/ 0 w 1601"/>
                <a:gd name="T79" fmla="*/ 846 h 1573"/>
                <a:gd name="T80" fmla="*/ 6 w 1601"/>
                <a:gd name="T81" fmla="*/ 717 h 15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01" h="1573">
                  <a:moveTo>
                    <a:pt x="6" y="717"/>
                  </a:moveTo>
                  <a:lnTo>
                    <a:pt x="33" y="591"/>
                  </a:lnTo>
                  <a:lnTo>
                    <a:pt x="79" y="472"/>
                  </a:lnTo>
                  <a:lnTo>
                    <a:pt x="142" y="364"/>
                  </a:lnTo>
                  <a:lnTo>
                    <a:pt x="220" y="267"/>
                  </a:lnTo>
                  <a:lnTo>
                    <a:pt x="311" y="182"/>
                  </a:lnTo>
                  <a:lnTo>
                    <a:pt x="414" y="112"/>
                  </a:lnTo>
                  <a:lnTo>
                    <a:pt x="527" y="56"/>
                  </a:lnTo>
                  <a:lnTo>
                    <a:pt x="647" y="19"/>
                  </a:lnTo>
                  <a:lnTo>
                    <a:pt x="773" y="0"/>
                  </a:lnTo>
                  <a:lnTo>
                    <a:pt x="903" y="0"/>
                  </a:lnTo>
                  <a:lnTo>
                    <a:pt x="1031" y="21"/>
                  </a:lnTo>
                  <a:lnTo>
                    <a:pt x="1149" y="62"/>
                  </a:lnTo>
                  <a:lnTo>
                    <a:pt x="1256" y="119"/>
                  </a:lnTo>
                  <a:lnTo>
                    <a:pt x="1352" y="192"/>
                  </a:lnTo>
                  <a:lnTo>
                    <a:pt x="1434" y="278"/>
                  </a:lnTo>
                  <a:lnTo>
                    <a:pt x="1501" y="376"/>
                  </a:lnTo>
                  <a:lnTo>
                    <a:pt x="1552" y="485"/>
                  </a:lnTo>
                  <a:lnTo>
                    <a:pt x="1586" y="601"/>
                  </a:lnTo>
                  <a:lnTo>
                    <a:pt x="1600" y="725"/>
                  </a:lnTo>
                  <a:lnTo>
                    <a:pt x="1593" y="854"/>
                  </a:lnTo>
                  <a:lnTo>
                    <a:pt x="1566" y="980"/>
                  </a:lnTo>
                  <a:lnTo>
                    <a:pt x="1520" y="1098"/>
                  </a:lnTo>
                  <a:lnTo>
                    <a:pt x="1457" y="1207"/>
                  </a:lnTo>
                  <a:lnTo>
                    <a:pt x="1379" y="1304"/>
                  </a:lnTo>
                  <a:lnTo>
                    <a:pt x="1288" y="1388"/>
                  </a:lnTo>
                  <a:lnTo>
                    <a:pt x="1185" y="1459"/>
                  </a:lnTo>
                  <a:lnTo>
                    <a:pt x="1072" y="1514"/>
                  </a:lnTo>
                  <a:lnTo>
                    <a:pt x="953" y="1552"/>
                  </a:lnTo>
                  <a:lnTo>
                    <a:pt x="826" y="1572"/>
                  </a:lnTo>
                  <a:lnTo>
                    <a:pt x="696" y="1570"/>
                  </a:lnTo>
                  <a:lnTo>
                    <a:pt x="568" y="1549"/>
                  </a:lnTo>
                  <a:lnTo>
                    <a:pt x="450" y="1509"/>
                  </a:lnTo>
                  <a:lnTo>
                    <a:pt x="343" y="1452"/>
                  </a:lnTo>
                  <a:lnTo>
                    <a:pt x="247" y="1378"/>
                  </a:lnTo>
                  <a:lnTo>
                    <a:pt x="165" y="1293"/>
                  </a:lnTo>
                  <a:lnTo>
                    <a:pt x="98" y="1195"/>
                  </a:lnTo>
                  <a:lnTo>
                    <a:pt x="47" y="1086"/>
                  </a:lnTo>
                  <a:lnTo>
                    <a:pt x="13" y="969"/>
                  </a:lnTo>
                  <a:lnTo>
                    <a:pt x="0" y="846"/>
                  </a:lnTo>
                  <a:lnTo>
                    <a:pt x="6" y="71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1" name="Freeform 6"/>
            <p:cNvSpPr>
              <a:spLocks/>
            </p:cNvSpPr>
            <p:nvPr/>
          </p:nvSpPr>
          <p:spPr bwMode="gray">
            <a:xfrm>
              <a:off x="3822" y="1977"/>
              <a:ext cx="1601" cy="1573"/>
            </a:xfrm>
            <a:custGeom>
              <a:avLst/>
              <a:gdLst>
                <a:gd name="T0" fmla="*/ 6 w 1601"/>
                <a:gd name="T1" fmla="*/ 717 h 1573"/>
                <a:gd name="T2" fmla="*/ 33 w 1601"/>
                <a:gd name="T3" fmla="*/ 591 h 1573"/>
                <a:gd name="T4" fmla="*/ 79 w 1601"/>
                <a:gd name="T5" fmla="*/ 472 h 1573"/>
                <a:gd name="T6" fmla="*/ 142 w 1601"/>
                <a:gd name="T7" fmla="*/ 364 h 1573"/>
                <a:gd name="T8" fmla="*/ 220 w 1601"/>
                <a:gd name="T9" fmla="*/ 267 h 1573"/>
                <a:gd name="T10" fmla="*/ 311 w 1601"/>
                <a:gd name="T11" fmla="*/ 182 h 1573"/>
                <a:gd name="T12" fmla="*/ 414 w 1601"/>
                <a:gd name="T13" fmla="*/ 112 h 1573"/>
                <a:gd name="T14" fmla="*/ 527 w 1601"/>
                <a:gd name="T15" fmla="*/ 56 h 1573"/>
                <a:gd name="T16" fmla="*/ 647 w 1601"/>
                <a:gd name="T17" fmla="*/ 19 h 1573"/>
                <a:gd name="T18" fmla="*/ 773 w 1601"/>
                <a:gd name="T19" fmla="*/ 0 h 1573"/>
                <a:gd name="T20" fmla="*/ 903 w 1601"/>
                <a:gd name="T21" fmla="*/ 0 h 1573"/>
                <a:gd name="T22" fmla="*/ 1031 w 1601"/>
                <a:gd name="T23" fmla="*/ 21 h 1573"/>
                <a:gd name="T24" fmla="*/ 1149 w 1601"/>
                <a:gd name="T25" fmla="*/ 62 h 1573"/>
                <a:gd name="T26" fmla="*/ 1256 w 1601"/>
                <a:gd name="T27" fmla="*/ 119 h 1573"/>
                <a:gd name="T28" fmla="*/ 1352 w 1601"/>
                <a:gd name="T29" fmla="*/ 192 h 1573"/>
                <a:gd name="T30" fmla="*/ 1434 w 1601"/>
                <a:gd name="T31" fmla="*/ 278 h 1573"/>
                <a:gd name="T32" fmla="*/ 1501 w 1601"/>
                <a:gd name="T33" fmla="*/ 376 h 1573"/>
                <a:gd name="T34" fmla="*/ 1552 w 1601"/>
                <a:gd name="T35" fmla="*/ 485 h 1573"/>
                <a:gd name="T36" fmla="*/ 1586 w 1601"/>
                <a:gd name="T37" fmla="*/ 601 h 1573"/>
                <a:gd name="T38" fmla="*/ 1600 w 1601"/>
                <a:gd name="T39" fmla="*/ 725 h 1573"/>
                <a:gd name="T40" fmla="*/ 1593 w 1601"/>
                <a:gd name="T41" fmla="*/ 854 h 1573"/>
                <a:gd name="T42" fmla="*/ 1566 w 1601"/>
                <a:gd name="T43" fmla="*/ 980 h 1573"/>
                <a:gd name="T44" fmla="*/ 1520 w 1601"/>
                <a:gd name="T45" fmla="*/ 1098 h 1573"/>
                <a:gd name="T46" fmla="*/ 1457 w 1601"/>
                <a:gd name="T47" fmla="*/ 1207 h 1573"/>
                <a:gd name="T48" fmla="*/ 1379 w 1601"/>
                <a:gd name="T49" fmla="*/ 1304 h 1573"/>
                <a:gd name="T50" fmla="*/ 1288 w 1601"/>
                <a:gd name="T51" fmla="*/ 1388 h 1573"/>
                <a:gd name="T52" fmla="*/ 1185 w 1601"/>
                <a:gd name="T53" fmla="*/ 1459 h 1573"/>
                <a:gd name="T54" fmla="*/ 1072 w 1601"/>
                <a:gd name="T55" fmla="*/ 1514 h 1573"/>
                <a:gd name="T56" fmla="*/ 953 w 1601"/>
                <a:gd name="T57" fmla="*/ 1552 h 1573"/>
                <a:gd name="T58" fmla="*/ 826 w 1601"/>
                <a:gd name="T59" fmla="*/ 1572 h 1573"/>
                <a:gd name="T60" fmla="*/ 696 w 1601"/>
                <a:gd name="T61" fmla="*/ 1570 h 1573"/>
                <a:gd name="T62" fmla="*/ 568 w 1601"/>
                <a:gd name="T63" fmla="*/ 1549 h 1573"/>
                <a:gd name="T64" fmla="*/ 450 w 1601"/>
                <a:gd name="T65" fmla="*/ 1509 h 1573"/>
                <a:gd name="T66" fmla="*/ 343 w 1601"/>
                <a:gd name="T67" fmla="*/ 1452 h 1573"/>
                <a:gd name="T68" fmla="*/ 247 w 1601"/>
                <a:gd name="T69" fmla="*/ 1378 h 1573"/>
                <a:gd name="T70" fmla="*/ 165 w 1601"/>
                <a:gd name="T71" fmla="*/ 1293 h 1573"/>
                <a:gd name="T72" fmla="*/ 98 w 1601"/>
                <a:gd name="T73" fmla="*/ 1195 h 1573"/>
                <a:gd name="T74" fmla="*/ 47 w 1601"/>
                <a:gd name="T75" fmla="*/ 1086 h 1573"/>
                <a:gd name="T76" fmla="*/ 13 w 1601"/>
                <a:gd name="T77" fmla="*/ 969 h 1573"/>
                <a:gd name="T78" fmla="*/ 0 w 1601"/>
                <a:gd name="T79" fmla="*/ 846 h 1573"/>
                <a:gd name="T80" fmla="*/ 6 w 1601"/>
                <a:gd name="T81" fmla="*/ 717 h 15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01" h="1573">
                  <a:moveTo>
                    <a:pt x="6" y="717"/>
                  </a:moveTo>
                  <a:lnTo>
                    <a:pt x="33" y="591"/>
                  </a:lnTo>
                  <a:lnTo>
                    <a:pt x="79" y="472"/>
                  </a:lnTo>
                  <a:lnTo>
                    <a:pt x="142" y="364"/>
                  </a:lnTo>
                  <a:lnTo>
                    <a:pt x="220" y="267"/>
                  </a:lnTo>
                  <a:lnTo>
                    <a:pt x="311" y="182"/>
                  </a:lnTo>
                  <a:lnTo>
                    <a:pt x="414" y="112"/>
                  </a:lnTo>
                  <a:lnTo>
                    <a:pt x="527" y="56"/>
                  </a:lnTo>
                  <a:lnTo>
                    <a:pt x="647" y="19"/>
                  </a:lnTo>
                  <a:lnTo>
                    <a:pt x="773" y="0"/>
                  </a:lnTo>
                  <a:lnTo>
                    <a:pt x="903" y="0"/>
                  </a:lnTo>
                  <a:lnTo>
                    <a:pt x="1031" y="21"/>
                  </a:lnTo>
                  <a:lnTo>
                    <a:pt x="1149" y="62"/>
                  </a:lnTo>
                  <a:lnTo>
                    <a:pt x="1256" y="119"/>
                  </a:lnTo>
                  <a:lnTo>
                    <a:pt x="1352" y="192"/>
                  </a:lnTo>
                  <a:lnTo>
                    <a:pt x="1434" y="278"/>
                  </a:lnTo>
                  <a:lnTo>
                    <a:pt x="1501" y="376"/>
                  </a:lnTo>
                  <a:lnTo>
                    <a:pt x="1552" y="485"/>
                  </a:lnTo>
                  <a:lnTo>
                    <a:pt x="1586" y="601"/>
                  </a:lnTo>
                  <a:lnTo>
                    <a:pt x="1600" y="725"/>
                  </a:lnTo>
                  <a:lnTo>
                    <a:pt x="1593" y="854"/>
                  </a:lnTo>
                  <a:lnTo>
                    <a:pt x="1566" y="980"/>
                  </a:lnTo>
                  <a:lnTo>
                    <a:pt x="1520" y="1098"/>
                  </a:lnTo>
                  <a:lnTo>
                    <a:pt x="1457" y="1207"/>
                  </a:lnTo>
                  <a:lnTo>
                    <a:pt x="1379" y="1304"/>
                  </a:lnTo>
                  <a:lnTo>
                    <a:pt x="1288" y="1388"/>
                  </a:lnTo>
                  <a:lnTo>
                    <a:pt x="1185" y="1459"/>
                  </a:lnTo>
                  <a:lnTo>
                    <a:pt x="1072" y="1514"/>
                  </a:lnTo>
                  <a:lnTo>
                    <a:pt x="953" y="1552"/>
                  </a:lnTo>
                  <a:lnTo>
                    <a:pt x="826" y="1572"/>
                  </a:lnTo>
                  <a:lnTo>
                    <a:pt x="696" y="1570"/>
                  </a:lnTo>
                  <a:lnTo>
                    <a:pt x="568" y="1549"/>
                  </a:lnTo>
                  <a:lnTo>
                    <a:pt x="450" y="1509"/>
                  </a:lnTo>
                  <a:lnTo>
                    <a:pt x="343" y="1452"/>
                  </a:lnTo>
                  <a:lnTo>
                    <a:pt x="247" y="1378"/>
                  </a:lnTo>
                  <a:lnTo>
                    <a:pt x="165" y="1293"/>
                  </a:lnTo>
                  <a:lnTo>
                    <a:pt x="98" y="1195"/>
                  </a:lnTo>
                  <a:lnTo>
                    <a:pt x="47" y="1086"/>
                  </a:lnTo>
                  <a:lnTo>
                    <a:pt x="13" y="969"/>
                  </a:lnTo>
                  <a:lnTo>
                    <a:pt x="0" y="846"/>
                  </a:lnTo>
                  <a:lnTo>
                    <a:pt x="6" y="717"/>
                  </a:lnTo>
                </a:path>
              </a:pathLst>
            </a:custGeom>
            <a:noFill/>
            <a:ln w="254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2" name="Freeform 7"/>
            <p:cNvSpPr>
              <a:spLocks/>
            </p:cNvSpPr>
            <p:nvPr/>
          </p:nvSpPr>
          <p:spPr bwMode="gray">
            <a:xfrm>
              <a:off x="3829" y="1978"/>
              <a:ext cx="1564" cy="1539"/>
            </a:xfrm>
            <a:custGeom>
              <a:avLst/>
              <a:gdLst>
                <a:gd name="T0" fmla="*/ 6 w 1564"/>
                <a:gd name="T1" fmla="*/ 702 h 1539"/>
                <a:gd name="T2" fmla="*/ 32 w 1564"/>
                <a:gd name="T3" fmla="*/ 579 h 1539"/>
                <a:gd name="T4" fmla="*/ 77 w 1564"/>
                <a:gd name="T5" fmla="*/ 463 h 1539"/>
                <a:gd name="T6" fmla="*/ 139 w 1564"/>
                <a:gd name="T7" fmla="*/ 356 h 1539"/>
                <a:gd name="T8" fmla="*/ 216 w 1564"/>
                <a:gd name="T9" fmla="*/ 262 h 1539"/>
                <a:gd name="T10" fmla="*/ 305 w 1564"/>
                <a:gd name="T11" fmla="*/ 179 h 1539"/>
                <a:gd name="T12" fmla="*/ 405 w 1564"/>
                <a:gd name="T13" fmla="*/ 110 h 1539"/>
                <a:gd name="T14" fmla="*/ 515 w 1564"/>
                <a:gd name="T15" fmla="*/ 56 h 1539"/>
                <a:gd name="T16" fmla="*/ 632 w 1564"/>
                <a:gd name="T17" fmla="*/ 19 h 1539"/>
                <a:gd name="T18" fmla="*/ 755 w 1564"/>
                <a:gd name="T19" fmla="*/ 0 h 1539"/>
                <a:gd name="T20" fmla="*/ 882 w 1564"/>
                <a:gd name="T21" fmla="*/ 0 h 1539"/>
                <a:gd name="T22" fmla="*/ 1007 w 1564"/>
                <a:gd name="T23" fmla="*/ 21 h 1539"/>
                <a:gd name="T24" fmla="*/ 1122 w 1564"/>
                <a:gd name="T25" fmla="*/ 61 h 1539"/>
                <a:gd name="T26" fmla="*/ 1227 w 1564"/>
                <a:gd name="T27" fmla="*/ 117 h 1539"/>
                <a:gd name="T28" fmla="*/ 1321 w 1564"/>
                <a:gd name="T29" fmla="*/ 188 h 1539"/>
                <a:gd name="T30" fmla="*/ 1401 w 1564"/>
                <a:gd name="T31" fmla="*/ 272 h 1539"/>
                <a:gd name="T32" fmla="*/ 1467 w 1564"/>
                <a:gd name="T33" fmla="*/ 369 h 1539"/>
                <a:gd name="T34" fmla="*/ 1517 w 1564"/>
                <a:gd name="T35" fmla="*/ 475 h 1539"/>
                <a:gd name="T36" fmla="*/ 1549 w 1564"/>
                <a:gd name="T37" fmla="*/ 589 h 1539"/>
                <a:gd name="T38" fmla="*/ 1563 w 1564"/>
                <a:gd name="T39" fmla="*/ 709 h 1539"/>
                <a:gd name="T40" fmla="*/ 1557 w 1564"/>
                <a:gd name="T41" fmla="*/ 835 h 1539"/>
                <a:gd name="T42" fmla="*/ 1530 w 1564"/>
                <a:gd name="T43" fmla="*/ 959 h 1539"/>
                <a:gd name="T44" fmla="*/ 1485 w 1564"/>
                <a:gd name="T45" fmla="*/ 1074 h 1539"/>
                <a:gd name="T46" fmla="*/ 1424 w 1564"/>
                <a:gd name="T47" fmla="*/ 1181 h 1539"/>
                <a:gd name="T48" fmla="*/ 1347 w 1564"/>
                <a:gd name="T49" fmla="*/ 1275 h 1539"/>
                <a:gd name="T50" fmla="*/ 1258 w 1564"/>
                <a:gd name="T51" fmla="*/ 1359 h 1539"/>
                <a:gd name="T52" fmla="*/ 1157 w 1564"/>
                <a:gd name="T53" fmla="*/ 1428 h 1539"/>
                <a:gd name="T54" fmla="*/ 1047 w 1564"/>
                <a:gd name="T55" fmla="*/ 1482 h 1539"/>
                <a:gd name="T56" fmla="*/ 931 w 1564"/>
                <a:gd name="T57" fmla="*/ 1518 h 1539"/>
                <a:gd name="T58" fmla="*/ 807 w 1564"/>
                <a:gd name="T59" fmla="*/ 1538 h 1539"/>
                <a:gd name="T60" fmla="*/ 680 w 1564"/>
                <a:gd name="T61" fmla="*/ 1537 h 1539"/>
                <a:gd name="T62" fmla="*/ 555 w 1564"/>
                <a:gd name="T63" fmla="*/ 1516 h 1539"/>
                <a:gd name="T64" fmla="*/ 440 w 1564"/>
                <a:gd name="T65" fmla="*/ 1477 h 1539"/>
                <a:gd name="T66" fmla="*/ 335 w 1564"/>
                <a:gd name="T67" fmla="*/ 1420 h 1539"/>
                <a:gd name="T68" fmla="*/ 241 w 1564"/>
                <a:gd name="T69" fmla="*/ 1349 h 1539"/>
                <a:gd name="T70" fmla="*/ 161 w 1564"/>
                <a:gd name="T71" fmla="*/ 1265 h 1539"/>
                <a:gd name="T72" fmla="*/ 96 w 1564"/>
                <a:gd name="T73" fmla="*/ 1169 h 1539"/>
                <a:gd name="T74" fmla="*/ 46 w 1564"/>
                <a:gd name="T75" fmla="*/ 1062 h 1539"/>
                <a:gd name="T76" fmla="*/ 13 w 1564"/>
                <a:gd name="T77" fmla="*/ 948 h 1539"/>
                <a:gd name="T78" fmla="*/ 0 w 1564"/>
                <a:gd name="T79" fmla="*/ 828 h 1539"/>
                <a:gd name="T80" fmla="*/ 6 w 1564"/>
                <a:gd name="T81" fmla="*/ 702 h 15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64" h="1539">
                  <a:moveTo>
                    <a:pt x="6" y="702"/>
                  </a:moveTo>
                  <a:lnTo>
                    <a:pt x="32" y="579"/>
                  </a:lnTo>
                  <a:lnTo>
                    <a:pt x="77" y="463"/>
                  </a:lnTo>
                  <a:lnTo>
                    <a:pt x="139" y="356"/>
                  </a:lnTo>
                  <a:lnTo>
                    <a:pt x="216" y="262"/>
                  </a:lnTo>
                  <a:lnTo>
                    <a:pt x="305" y="179"/>
                  </a:lnTo>
                  <a:lnTo>
                    <a:pt x="405" y="110"/>
                  </a:lnTo>
                  <a:lnTo>
                    <a:pt x="515" y="56"/>
                  </a:lnTo>
                  <a:lnTo>
                    <a:pt x="632" y="19"/>
                  </a:lnTo>
                  <a:lnTo>
                    <a:pt x="755" y="0"/>
                  </a:lnTo>
                  <a:lnTo>
                    <a:pt x="882" y="0"/>
                  </a:lnTo>
                  <a:lnTo>
                    <a:pt x="1007" y="21"/>
                  </a:lnTo>
                  <a:lnTo>
                    <a:pt x="1122" y="61"/>
                  </a:lnTo>
                  <a:lnTo>
                    <a:pt x="1227" y="117"/>
                  </a:lnTo>
                  <a:lnTo>
                    <a:pt x="1321" y="188"/>
                  </a:lnTo>
                  <a:lnTo>
                    <a:pt x="1401" y="272"/>
                  </a:lnTo>
                  <a:lnTo>
                    <a:pt x="1467" y="369"/>
                  </a:lnTo>
                  <a:lnTo>
                    <a:pt x="1517" y="475"/>
                  </a:lnTo>
                  <a:lnTo>
                    <a:pt x="1549" y="589"/>
                  </a:lnTo>
                  <a:lnTo>
                    <a:pt x="1563" y="709"/>
                  </a:lnTo>
                  <a:lnTo>
                    <a:pt x="1557" y="835"/>
                  </a:lnTo>
                  <a:lnTo>
                    <a:pt x="1530" y="959"/>
                  </a:lnTo>
                  <a:lnTo>
                    <a:pt x="1485" y="1074"/>
                  </a:lnTo>
                  <a:lnTo>
                    <a:pt x="1424" y="1181"/>
                  </a:lnTo>
                  <a:lnTo>
                    <a:pt x="1347" y="1275"/>
                  </a:lnTo>
                  <a:lnTo>
                    <a:pt x="1258" y="1359"/>
                  </a:lnTo>
                  <a:lnTo>
                    <a:pt x="1157" y="1428"/>
                  </a:lnTo>
                  <a:lnTo>
                    <a:pt x="1047" y="1482"/>
                  </a:lnTo>
                  <a:lnTo>
                    <a:pt x="931" y="1518"/>
                  </a:lnTo>
                  <a:lnTo>
                    <a:pt x="807" y="1538"/>
                  </a:lnTo>
                  <a:lnTo>
                    <a:pt x="680" y="1537"/>
                  </a:lnTo>
                  <a:lnTo>
                    <a:pt x="555" y="1516"/>
                  </a:lnTo>
                  <a:lnTo>
                    <a:pt x="440" y="1477"/>
                  </a:lnTo>
                  <a:lnTo>
                    <a:pt x="335" y="1420"/>
                  </a:lnTo>
                  <a:lnTo>
                    <a:pt x="241" y="1349"/>
                  </a:lnTo>
                  <a:lnTo>
                    <a:pt x="161" y="1265"/>
                  </a:lnTo>
                  <a:lnTo>
                    <a:pt x="96" y="1169"/>
                  </a:lnTo>
                  <a:lnTo>
                    <a:pt x="46" y="1062"/>
                  </a:lnTo>
                  <a:lnTo>
                    <a:pt x="13" y="948"/>
                  </a:lnTo>
                  <a:lnTo>
                    <a:pt x="0" y="828"/>
                  </a:lnTo>
                  <a:lnTo>
                    <a:pt x="6" y="702"/>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3" name="Freeform 8"/>
            <p:cNvSpPr>
              <a:spLocks/>
            </p:cNvSpPr>
            <p:nvPr/>
          </p:nvSpPr>
          <p:spPr bwMode="gray">
            <a:xfrm>
              <a:off x="3829" y="1978"/>
              <a:ext cx="1564" cy="1539"/>
            </a:xfrm>
            <a:custGeom>
              <a:avLst/>
              <a:gdLst>
                <a:gd name="T0" fmla="*/ 6 w 1564"/>
                <a:gd name="T1" fmla="*/ 702 h 1539"/>
                <a:gd name="T2" fmla="*/ 32 w 1564"/>
                <a:gd name="T3" fmla="*/ 579 h 1539"/>
                <a:gd name="T4" fmla="*/ 77 w 1564"/>
                <a:gd name="T5" fmla="*/ 463 h 1539"/>
                <a:gd name="T6" fmla="*/ 139 w 1564"/>
                <a:gd name="T7" fmla="*/ 356 h 1539"/>
                <a:gd name="T8" fmla="*/ 216 w 1564"/>
                <a:gd name="T9" fmla="*/ 262 h 1539"/>
                <a:gd name="T10" fmla="*/ 305 w 1564"/>
                <a:gd name="T11" fmla="*/ 179 h 1539"/>
                <a:gd name="T12" fmla="*/ 405 w 1564"/>
                <a:gd name="T13" fmla="*/ 110 h 1539"/>
                <a:gd name="T14" fmla="*/ 515 w 1564"/>
                <a:gd name="T15" fmla="*/ 56 h 1539"/>
                <a:gd name="T16" fmla="*/ 632 w 1564"/>
                <a:gd name="T17" fmla="*/ 19 h 1539"/>
                <a:gd name="T18" fmla="*/ 755 w 1564"/>
                <a:gd name="T19" fmla="*/ 0 h 1539"/>
                <a:gd name="T20" fmla="*/ 882 w 1564"/>
                <a:gd name="T21" fmla="*/ 0 h 1539"/>
                <a:gd name="T22" fmla="*/ 1007 w 1564"/>
                <a:gd name="T23" fmla="*/ 21 h 1539"/>
                <a:gd name="T24" fmla="*/ 1122 w 1564"/>
                <a:gd name="T25" fmla="*/ 61 h 1539"/>
                <a:gd name="T26" fmla="*/ 1227 w 1564"/>
                <a:gd name="T27" fmla="*/ 117 h 1539"/>
                <a:gd name="T28" fmla="*/ 1321 w 1564"/>
                <a:gd name="T29" fmla="*/ 188 h 1539"/>
                <a:gd name="T30" fmla="*/ 1401 w 1564"/>
                <a:gd name="T31" fmla="*/ 272 h 1539"/>
                <a:gd name="T32" fmla="*/ 1467 w 1564"/>
                <a:gd name="T33" fmla="*/ 369 h 1539"/>
                <a:gd name="T34" fmla="*/ 1517 w 1564"/>
                <a:gd name="T35" fmla="*/ 475 h 1539"/>
                <a:gd name="T36" fmla="*/ 1549 w 1564"/>
                <a:gd name="T37" fmla="*/ 589 h 1539"/>
                <a:gd name="T38" fmla="*/ 1563 w 1564"/>
                <a:gd name="T39" fmla="*/ 709 h 1539"/>
                <a:gd name="T40" fmla="*/ 1557 w 1564"/>
                <a:gd name="T41" fmla="*/ 835 h 1539"/>
                <a:gd name="T42" fmla="*/ 1530 w 1564"/>
                <a:gd name="T43" fmla="*/ 959 h 1539"/>
                <a:gd name="T44" fmla="*/ 1485 w 1564"/>
                <a:gd name="T45" fmla="*/ 1074 h 1539"/>
                <a:gd name="T46" fmla="*/ 1424 w 1564"/>
                <a:gd name="T47" fmla="*/ 1181 h 1539"/>
                <a:gd name="T48" fmla="*/ 1347 w 1564"/>
                <a:gd name="T49" fmla="*/ 1275 h 1539"/>
                <a:gd name="T50" fmla="*/ 1258 w 1564"/>
                <a:gd name="T51" fmla="*/ 1359 h 1539"/>
                <a:gd name="T52" fmla="*/ 1157 w 1564"/>
                <a:gd name="T53" fmla="*/ 1428 h 1539"/>
                <a:gd name="T54" fmla="*/ 1047 w 1564"/>
                <a:gd name="T55" fmla="*/ 1482 h 1539"/>
                <a:gd name="T56" fmla="*/ 931 w 1564"/>
                <a:gd name="T57" fmla="*/ 1518 h 1539"/>
                <a:gd name="T58" fmla="*/ 807 w 1564"/>
                <a:gd name="T59" fmla="*/ 1538 h 1539"/>
                <a:gd name="T60" fmla="*/ 680 w 1564"/>
                <a:gd name="T61" fmla="*/ 1537 h 1539"/>
                <a:gd name="T62" fmla="*/ 555 w 1564"/>
                <a:gd name="T63" fmla="*/ 1516 h 1539"/>
                <a:gd name="T64" fmla="*/ 440 w 1564"/>
                <a:gd name="T65" fmla="*/ 1477 h 1539"/>
                <a:gd name="T66" fmla="*/ 335 w 1564"/>
                <a:gd name="T67" fmla="*/ 1420 h 1539"/>
                <a:gd name="T68" fmla="*/ 241 w 1564"/>
                <a:gd name="T69" fmla="*/ 1349 h 1539"/>
                <a:gd name="T70" fmla="*/ 161 w 1564"/>
                <a:gd name="T71" fmla="*/ 1265 h 1539"/>
                <a:gd name="T72" fmla="*/ 96 w 1564"/>
                <a:gd name="T73" fmla="*/ 1169 h 1539"/>
                <a:gd name="T74" fmla="*/ 46 w 1564"/>
                <a:gd name="T75" fmla="*/ 1062 h 1539"/>
                <a:gd name="T76" fmla="*/ 13 w 1564"/>
                <a:gd name="T77" fmla="*/ 948 h 1539"/>
                <a:gd name="T78" fmla="*/ 0 w 1564"/>
                <a:gd name="T79" fmla="*/ 828 h 1539"/>
                <a:gd name="T80" fmla="*/ 6 w 1564"/>
                <a:gd name="T81" fmla="*/ 702 h 15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64" h="1539">
                  <a:moveTo>
                    <a:pt x="6" y="702"/>
                  </a:moveTo>
                  <a:lnTo>
                    <a:pt x="32" y="579"/>
                  </a:lnTo>
                  <a:lnTo>
                    <a:pt x="77" y="463"/>
                  </a:lnTo>
                  <a:lnTo>
                    <a:pt x="139" y="356"/>
                  </a:lnTo>
                  <a:lnTo>
                    <a:pt x="216" y="262"/>
                  </a:lnTo>
                  <a:lnTo>
                    <a:pt x="305" y="179"/>
                  </a:lnTo>
                  <a:lnTo>
                    <a:pt x="405" y="110"/>
                  </a:lnTo>
                  <a:lnTo>
                    <a:pt x="515" y="56"/>
                  </a:lnTo>
                  <a:lnTo>
                    <a:pt x="632" y="19"/>
                  </a:lnTo>
                  <a:lnTo>
                    <a:pt x="755" y="0"/>
                  </a:lnTo>
                  <a:lnTo>
                    <a:pt x="882" y="0"/>
                  </a:lnTo>
                  <a:lnTo>
                    <a:pt x="1007" y="21"/>
                  </a:lnTo>
                  <a:lnTo>
                    <a:pt x="1122" y="61"/>
                  </a:lnTo>
                  <a:lnTo>
                    <a:pt x="1227" y="117"/>
                  </a:lnTo>
                  <a:lnTo>
                    <a:pt x="1321" y="188"/>
                  </a:lnTo>
                  <a:lnTo>
                    <a:pt x="1401" y="272"/>
                  </a:lnTo>
                  <a:lnTo>
                    <a:pt x="1467" y="369"/>
                  </a:lnTo>
                  <a:lnTo>
                    <a:pt x="1517" y="475"/>
                  </a:lnTo>
                  <a:lnTo>
                    <a:pt x="1549" y="589"/>
                  </a:lnTo>
                  <a:lnTo>
                    <a:pt x="1563" y="709"/>
                  </a:lnTo>
                  <a:lnTo>
                    <a:pt x="1557" y="835"/>
                  </a:lnTo>
                  <a:lnTo>
                    <a:pt x="1530" y="959"/>
                  </a:lnTo>
                  <a:lnTo>
                    <a:pt x="1485" y="1074"/>
                  </a:lnTo>
                  <a:lnTo>
                    <a:pt x="1424" y="1181"/>
                  </a:lnTo>
                  <a:lnTo>
                    <a:pt x="1347" y="1275"/>
                  </a:lnTo>
                  <a:lnTo>
                    <a:pt x="1258" y="1359"/>
                  </a:lnTo>
                  <a:lnTo>
                    <a:pt x="1157" y="1428"/>
                  </a:lnTo>
                  <a:lnTo>
                    <a:pt x="1047" y="1482"/>
                  </a:lnTo>
                  <a:lnTo>
                    <a:pt x="931" y="1518"/>
                  </a:lnTo>
                  <a:lnTo>
                    <a:pt x="807" y="1538"/>
                  </a:lnTo>
                  <a:lnTo>
                    <a:pt x="680" y="1537"/>
                  </a:lnTo>
                  <a:lnTo>
                    <a:pt x="555" y="1516"/>
                  </a:lnTo>
                  <a:lnTo>
                    <a:pt x="440" y="1477"/>
                  </a:lnTo>
                  <a:lnTo>
                    <a:pt x="335" y="1420"/>
                  </a:lnTo>
                  <a:lnTo>
                    <a:pt x="241" y="1349"/>
                  </a:lnTo>
                  <a:lnTo>
                    <a:pt x="161" y="1265"/>
                  </a:lnTo>
                  <a:lnTo>
                    <a:pt x="96" y="1169"/>
                  </a:lnTo>
                  <a:lnTo>
                    <a:pt x="46" y="1062"/>
                  </a:lnTo>
                  <a:lnTo>
                    <a:pt x="13" y="948"/>
                  </a:lnTo>
                  <a:lnTo>
                    <a:pt x="0" y="828"/>
                  </a:lnTo>
                  <a:lnTo>
                    <a:pt x="6" y="702"/>
                  </a:lnTo>
                </a:path>
              </a:pathLst>
            </a:custGeom>
            <a:noFill/>
            <a:ln w="254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4" name="Freeform 9"/>
            <p:cNvSpPr>
              <a:spLocks/>
            </p:cNvSpPr>
            <p:nvPr/>
          </p:nvSpPr>
          <p:spPr bwMode="gray">
            <a:xfrm>
              <a:off x="3937" y="2085"/>
              <a:ext cx="1348" cy="1325"/>
            </a:xfrm>
            <a:custGeom>
              <a:avLst/>
              <a:gdLst>
                <a:gd name="T0" fmla="*/ 5 w 1348"/>
                <a:gd name="T1" fmla="*/ 604 h 1325"/>
                <a:gd name="T2" fmla="*/ 28 w 1348"/>
                <a:gd name="T3" fmla="*/ 498 h 1325"/>
                <a:gd name="T4" fmla="*/ 66 w 1348"/>
                <a:gd name="T5" fmla="*/ 397 h 1325"/>
                <a:gd name="T6" fmla="*/ 120 w 1348"/>
                <a:gd name="T7" fmla="*/ 306 h 1325"/>
                <a:gd name="T8" fmla="*/ 186 w 1348"/>
                <a:gd name="T9" fmla="*/ 225 h 1325"/>
                <a:gd name="T10" fmla="*/ 262 w 1348"/>
                <a:gd name="T11" fmla="*/ 153 h 1325"/>
                <a:gd name="T12" fmla="*/ 349 w 1348"/>
                <a:gd name="T13" fmla="*/ 94 h 1325"/>
                <a:gd name="T14" fmla="*/ 444 w 1348"/>
                <a:gd name="T15" fmla="*/ 47 h 1325"/>
                <a:gd name="T16" fmla="*/ 544 w 1348"/>
                <a:gd name="T17" fmla="*/ 16 h 1325"/>
                <a:gd name="T18" fmla="*/ 651 w 1348"/>
                <a:gd name="T19" fmla="*/ 0 h 1325"/>
                <a:gd name="T20" fmla="*/ 760 w 1348"/>
                <a:gd name="T21" fmla="*/ 0 h 1325"/>
                <a:gd name="T22" fmla="*/ 868 w 1348"/>
                <a:gd name="T23" fmla="*/ 17 h 1325"/>
                <a:gd name="T24" fmla="*/ 967 w 1348"/>
                <a:gd name="T25" fmla="*/ 52 h 1325"/>
                <a:gd name="T26" fmla="*/ 1057 w 1348"/>
                <a:gd name="T27" fmla="*/ 100 h 1325"/>
                <a:gd name="T28" fmla="*/ 1138 w 1348"/>
                <a:gd name="T29" fmla="*/ 161 h 1325"/>
                <a:gd name="T30" fmla="*/ 1207 w 1348"/>
                <a:gd name="T31" fmla="*/ 234 h 1325"/>
                <a:gd name="T32" fmla="*/ 1263 w 1348"/>
                <a:gd name="T33" fmla="*/ 316 h 1325"/>
                <a:gd name="T34" fmla="*/ 1306 w 1348"/>
                <a:gd name="T35" fmla="*/ 408 h 1325"/>
                <a:gd name="T36" fmla="*/ 1335 w 1348"/>
                <a:gd name="T37" fmla="*/ 507 h 1325"/>
                <a:gd name="T38" fmla="*/ 1347 w 1348"/>
                <a:gd name="T39" fmla="*/ 611 h 1325"/>
                <a:gd name="T40" fmla="*/ 1341 w 1348"/>
                <a:gd name="T41" fmla="*/ 719 h 1325"/>
                <a:gd name="T42" fmla="*/ 1318 w 1348"/>
                <a:gd name="T43" fmla="*/ 825 h 1325"/>
                <a:gd name="T44" fmla="*/ 1279 w 1348"/>
                <a:gd name="T45" fmla="*/ 924 h 1325"/>
                <a:gd name="T46" fmla="*/ 1226 w 1348"/>
                <a:gd name="T47" fmla="*/ 1016 h 1325"/>
                <a:gd name="T48" fmla="*/ 1161 w 1348"/>
                <a:gd name="T49" fmla="*/ 1098 h 1325"/>
                <a:gd name="T50" fmla="*/ 1084 w 1348"/>
                <a:gd name="T51" fmla="*/ 1169 h 1325"/>
                <a:gd name="T52" fmla="*/ 997 w 1348"/>
                <a:gd name="T53" fmla="*/ 1229 h 1325"/>
                <a:gd name="T54" fmla="*/ 902 w 1348"/>
                <a:gd name="T55" fmla="*/ 1275 h 1325"/>
                <a:gd name="T56" fmla="*/ 801 w 1348"/>
                <a:gd name="T57" fmla="*/ 1307 h 1325"/>
                <a:gd name="T58" fmla="*/ 695 w 1348"/>
                <a:gd name="T59" fmla="*/ 1324 h 1325"/>
                <a:gd name="T60" fmla="*/ 586 w 1348"/>
                <a:gd name="T61" fmla="*/ 1323 h 1325"/>
                <a:gd name="T62" fmla="*/ 479 w 1348"/>
                <a:gd name="T63" fmla="*/ 1304 h 1325"/>
                <a:gd name="T64" fmla="*/ 379 w 1348"/>
                <a:gd name="T65" fmla="*/ 1271 h 1325"/>
                <a:gd name="T66" fmla="*/ 288 w 1348"/>
                <a:gd name="T67" fmla="*/ 1222 h 1325"/>
                <a:gd name="T68" fmla="*/ 208 w 1348"/>
                <a:gd name="T69" fmla="*/ 1161 h 1325"/>
                <a:gd name="T70" fmla="*/ 139 w 1348"/>
                <a:gd name="T71" fmla="*/ 1089 h 1325"/>
                <a:gd name="T72" fmla="*/ 83 w 1348"/>
                <a:gd name="T73" fmla="*/ 1006 h 1325"/>
                <a:gd name="T74" fmla="*/ 39 w 1348"/>
                <a:gd name="T75" fmla="*/ 914 h 1325"/>
                <a:gd name="T76" fmla="*/ 11 w 1348"/>
                <a:gd name="T77" fmla="*/ 816 h 1325"/>
                <a:gd name="T78" fmla="*/ 0 w 1348"/>
                <a:gd name="T79" fmla="*/ 712 h 1325"/>
                <a:gd name="T80" fmla="*/ 5 w 1348"/>
                <a:gd name="T81" fmla="*/ 604 h 1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8" h="1325">
                  <a:moveTo>
                    <a:pt x="5" y="604"/>
                  </a:moveTo>
                  <a:lnTo>
                    <a:pt x="28" y="498"/>
                  </a:lnTo>
                  <a:lnTo>
                    <a:pt x="66" y="397"/>
                  </a:lnTo>
                  <a:lnTo>
                    <a:pt x="120" y="306"/>
                  </a:lnTo>
                  <a:lnTo>
                    <a:pt x="186" y="225"/>
                  </a:lnTo>
                  <a:lnTo>
                    <a:pt x="262" y="153"/>
                  </a:lnTo>
                  <a:lnTo>
                    <a:pt x="349" y="94"/>
                  </a:lnTo>
                  <a:lnTo>
                    <a:pt x="444" y="47"/>
                  </a:lnTo>
                  <a:lnTo>
                    <a:pt x="544" y="16"/>
                  </a:lnTo>
                  <a:lnTo>
                    <a:pt x="651" y="0"/>
                  </a:lnTo>
                  <a:lnTo>
                    <a:pt x="760" y="0"/>
                  </a:lnTo>
                  <a:lnTo>
                    <a:pt x="868" y="17"/>
                  </a:lnTo>
                  <a:lnTo>
                    <a:pt x="967" y="52"/>
                  </a:lnTo>
                  <a:lnTo>
                    <a:pt x="1057" y="100"/>
                  </a:lnTo>
                  <a:lnTo>
                    <a:pt x="1138" y="161"/>
                  </a:lnTo>
                  <a:lnTo>
                    <a:pt x="1207" y="234"/>
                  </a:lnTo>
                  <a:lnTo>
                    <a:pt x="1263" y="316"/>
                  </a:lnTo>
                  <a:lnTo>
                    <a:pt x="1306" y="408"/>
                  </a:lnTo>
                  <a:lnTo>
                    <a:pt x="1335" y="507"/>
                  </a:lnTo>
                  <a:lnTo>
                    <a:pt x="1347" y="611"/>
                  </a:lnTo>
                  <a:lnTo>
                    <a:pt x="1341" y="719"/>
                  </a:lnTo>
                  <a:lnTo>
                    <a:pt x="1318" y="825"/>
                  </a:lnTo>
                  <a:lnTo>
                    <a:pt x="1279" y="924"/>
                  </a:lnTo>
                  <a:lnTo>
                    <a:pt x="1226" y="1016"/>
                  </a:lnTo>
                  <a:lnTo>
                    <a:pt x="1161" y="1098"/>
                  </a:lnTo>
                  <a:lnTo>
                    <a:pt x="1084" y="1169"/>
                  </a:lnTo>
                  <a:lnTo>
                    <a:pt x="997" y="1229"/>
                  </a:lnTo>
                  <a:lnTo>
                    <a:pt x="902" y="1275"/>
                  </a:lnTo>
                  <a:lnTo>
                    <a:pt x="801" y="1307"/>
                  </a:lnTo>
                  <a:lnTo>
                    <a:pt x="695" y="1324"/>
                  </a:lnTo>
                  <a:lnTo>
                    <a:pt x="586" y="1323"/>
                  </a:lnTo>
                  <a:lnTo>
                    <a:pt x="479" y="1304"/>
                  </a:lnTo>
                  <a:lnTo>
                    <a:pt x="379" y="1271"/>
                  </a:lnTo>
                  <a:lnTo>
                    <a:pt x="288" y="1222"/>
                  </a:lnTo>
                  <a:lnTo>
                    <a:pt x="208" y="1161"/>
                  </a:lnTo>
                  <a:lnTo>
                    <a:pt x="139" y="1089"/>
                  </a:lnTo>
                  <a:lnTo>
                    <a:pt x="83" y="1006"/>
                  </a:lnTo>
                  <a:lnTo>
                    <a:pt x="39" y="914"/>
                  </a:lnTo>
                  <a:lnTo>
                    <a:pt x="11" y="816"/>
                  </a:lnTo>
                  <a:lnTo>
                    <a:pt x="0" y="712"/>
                  </a:lnTo>
                  <a:lnTo>
                    <a:pt x="5" y="60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5" name="Freeform 10"/>
            <p:cNvSpPr>
              <a:spLocks/>
            </p:cNvSpPr>
            <p:nvPr/>
          </p:nvSpPr>
          <p:spPr bwMode="gray">
            <a:xfrm>
              <a:off x="3937" y="2085"/>
              <a:ext cx="1348" cy="1325"/>
            </a:xfrm>
            <a:custGeom>
              <a:avLst/>
              <a:gdLst>
                <a:gd name="T0" fmla="*/ 5 w 1348"/>
                <a:gd name="T1" fmla="*/ 604 h 1325"/>
                <a:gd name="T2" fmla="*/ 28 w 1348"/>
                <a:gd name="T3" fmla="*/ 498 h 1325"/>
                <a:gd name="T4" fmla="*/ 66 w 1348"/>
                <a:gd name="T5" fmla="*/ 397 h 1325"/>
                <a:gd name="T6" fmla="*/ 120 w 1348"/>
                <a:gd name="T7" fmla="*/ 306 h 1325"/>
                <a:gd name="T8" fmla="*/ 186 w 1348"/>
                <a:gd name="T9" fmla="*/ 225 h 1325"/>
                <a:gd name="T10" fmla="*/ 262 w 1348"/>
                <a:gd name="T11" fmla="*/ 153 h 1325"/>
                <a:gd name="T12" fmla="*/ 349 w 1348"/>
                <a:gd name="T13" fmla="*/ 94 h 1325"/>
                <a:gd name="T14" fmla="*/ 444 w 1348"/>
                <a:gd name="T15" fmla="*/ 47 h 1325"/>
                <a:gd name="T16" fmla="*/ 544 w 1348"/>
                <a:gd name="T17" fmla="*/ 16 h 1325"/>
                <a:gd name="T18" fmla="*/ 651 w 1348"/>
                <a:gd name="T19" fmla="*/ 0 h 1325"/>
                <a:gd name="T20" fmla="*/ 760 w 1348"/>
                <a:gd name="T21" fmla="*/ 0 h 1325"/>
                <a:gd name="T22" fmla="*/ 868 w 1348"/>
                <a:gd name="T23" fmla="*/ 17 h 1325"/>
                <a:gd name="T24" fmla="*/ 967 w 1348"/>
                <a:gd name="T25" fmla="*/ 52 h 1325"/>
                <a:gd name="T26" fmla="*/ 1057 w 1348"/>
                <a:gd name="T27" fmla="*/ 100 h 1325"/>
                <a:gd name="T28" fmla="*/ 1138 w 1348"/>
                <a:gd name="T29" fmla="*/ 161 h 1325"/>
                <a:gd name="T30" fmla="*/ 1207 w 1348"/>
                <a:gd name="T31" fmla="*/ 234 h 1325"/>
                <a:gd name="T32" fmla="*/ 1263 w 1348"/>
                <a:gd name="T33" fmla="*/ 316 h 1325"/>
                <a:gd name="T34" fmla="*/ 1306 w 1348"/>
                <a:gd name="T35" fmla="*/ 408 h 1325"/>
                <a:gd name="T36" fmla="*/ 1335 w 1348"/>
                <a:gd name="T37" fmla="*/ 507 h 1325"/>
                <a:gd name="T38" fmla="*/ 1347 w 1348"/>
                <a:gd name="T39" fmla="*/ 611 h 1325"/>
                <a:gd name="T40" fmla="*/ 1341 w 1348"/>
                <a:gd name="T41" fmla="*/ 719 h 1325"/>
                <a:gd name="T42" fmla="*/ 1318 w 1348"/>
                <a:gd name="T43" fmla="*/ 825 h 1325"/>
                <a:gd name="T44" fmla="*/ 1279 w 1348"/>
                <a:gd name="T45" fmla="*/ 924 h 1325"/>
                <a:gd name="T46" fmla="*/ 1226 w 1348"/>
                <a:gd name="T47" fmla="*/ 1016 h 1325"/>
                <a:gd name="T48" fmla="*/ 1161 w 1348"/>
                <a:gd name="T49" fmla="*/ 1098 h 1325"/>
                <a:gd name="T50" fmla="*/ 1084 w 1348"/>
                <a:gd name="T51" fmla="*/ 1169 h 1325"/>
                <a:gd name="T52" fmla="*/ 997 w 1348"/>
                <a:gd name="T53" fmla="*/ 1229 h 1325"/>
                <a:gd name="T54" fmla="*/ 902 w 1348"/>
                <a:gd name="T55" fmla="*/ 1275 h 1325"/>
                <a:gd name="T56" fmla="*/ 801 w 1348"/>
                <a:gd name="T57" fmla="*/ 1307 h 1325"/>
                <a:gd name="T58" fmla="*/ 695 w 1348"/>
                <a:gd name="T59" fmla="*/ 1324 h 1325"/>
                <a:gd name="T60" fmla="*/ 586 w 1348"/>
                <a:gd name="T61" fmla="*/ 1323 h 1325"/>
                <a:gd name="T62" fmla="*/ 479 w 1348"/>
                <a:gd name="T63" fmla="*/ 1304 h 1325"/>
                <a:gd name="T64" fmla="*/ 379 w 1348"/>
                <a:gd name="T65" fmla="*/ 1271 h 1325"/>
                <a:gd name="T66" fmla="*/ 288 w 1348"/>
                <a:gd name="T67" fmla="*/ 1222 h 1325"/>
                <a:gd name="T68" fmla="*/ 208 w 1348"/>
                <a:gd name="T69" fmla="*/ 1161 h 1325"/>
                <a:gd name="T70" fmla="*/ 139 w 1348"/>
                <a:gd name="T71" fmla="*/ 1089 h 1325"/>
                <a:gd name="T72" fmla="*/ 83 w 1348"/>
                <a:gd name="T73" fmla="*/ 1006 h 1325"/>
                <a:gd name="T74" fmla="*/ 39 w 1348"/>
                <a:gd name="T75" fmla="*/ 914 h 1325"/>
                <a:gd name="T76" fmla="*/ 11 w 1348"/>
                <a:gd name="T77" fmla="*/ 816 h 1325"/>
                <a:gd name="T78" fmla="*/ 0 w 1348"/>
                <a:gd name="T79" fmla="*/ 712 h 1325"/>
                <a:gd name="T80" fmla="*/ 5 w 1348"/>
                <a:gd name="T81" fmla="*/ 604 h 1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8" h="1325">
                  <a:moveTo>
                    <a:pt x="5" y="604"/>
                  </a:moveTo>
                  <a:lnTo>
                    <a:pt x="28" y="498"/>
                  </a:lnTo>
                  <a:lnTo>
                    <a:pt x="66" y="397"/>
                  </a:lnTo>
                  <a:lnTo>
                    <a:pt x="120" y="306"/>
                  </a:lnTo>
                  <a:lnTo>
                    <a:pt x="186" y="225"/>
                  </a:lnTo>
                  <a:lnTo>
                    <a:pt x="262" y="153"/>
                  </a:lnTo>
                  <a:lnTo>
                    <a:pt x="349" y="94"/>
                  </a:lnTo>
                  <a:lnTo>
                    <a:pt x="444" y="47"/>
                  </a:lnTo>
                  <a:lnTo>
                    <a:pt x="544" y="16"/>
                  </a:lnTo>
                  <a:lnTo>
                    <a:pt x="651" y="0"/>
                  </a:lnTo>
                  <a:lnTo>
                    <a:pt x="760" y="0"/>
                  </a:lnTo>
                  <a:lnTo>
                    <a:pt x="868" y="17"/>
                  </a:lnTo>
                  <a:lnTo>
                    <a:pt x="967" y="52"/>
                  </a:lnTo>
                  <a:lnTo>
                    <a:pt x="1057" y="100"/>
                  </a:lnTo>
                  <a:lnTo>
                    <a:pt x="1138" y="161"/>
                  </a:lnTo>
                  <a:lnTo>
                    <a:pt x="1207" y="234"/>
                  </a:lnTo>
                  <a:lnTo>
                    <a:pt x="1263" y="316"/>
                  </a:lnTo>
                  <a:lnTo>
                    <a:pt x="1306" y="408"/>
                  </a:lnTo>
                  <a:lnTo>
                    <a:pt x="1335" y="507"/>
                  </a:lnTo>
                  <a:lnTo>
                    <a:pt x="1347" y="611"/>
                  </a:lnTo>
                  <a:lnTo>
                    <a:pt x="1341" y="719"/>
                  </a:lnTo>
                  <a:lnTo>
                    <a:pt x="1318" y="825"/>
                  </a:lnTo>
                  <a:lnTo>
                    <a:pt x="1279" y="924"/>
                  </a:lnTo>
                  <a:lnTo>
                    <a:pt x="1226" y="1016"/>
                  </a:lnTo>
                  <a:lnTo>
                    <a:pt x="1161" y="1098"/>
                  </a:lnTo>
                  <a:lnTo>
                    <a:pt x="1084" y="1169"/>
                  </a:lnTo>
                  <a:lnTo>
                    <a:pt x="997" y="1229"/>
                  </a:lnTo>
                  <a:lnTo>
                    <a:pt x="902" y="1275"/>
                  </a:lnTo>
                  <a:lnTo>
                    <a:pt x="801" y="1307"/>
                  </a:lnTo>
                  <a:lnTo>
                    <a:pt x="695" y="1324"/>
                  </a:lnTo>
                  <a:lnTo>
                    <a:pt x="586" y="1323"/>
                  </a:lnTo>
                  <a:lnTo>
                    <a:pt x="479" y="1304"/>
                  </a:lnTo>
                  <a:lnTo>
                    <a:pt x="379" y="1271"/>
                  </a:lnTo>
                  <a:lnTo>
                    <a:pt x="288" y="1222"/>
                  </a:lnTo>
                  <a:lnTo>
                    <a:pt x="208" y="1161"/>
                  </a:lnTo>
                  <a:lnTo>
                    <a:pt x="139" y="1089"/>
                  </a:lnTo>
                  <a:lnTo>
                    <a:pt x="83" y="1006"/>
                  </a:lnTo>
                  <a:lnTo>
                    <a:pt x="39" y="914"/>
                  </a:lnTo>
                  <a:lnTo>
                    <a:pt x="11" y="816"/>
                  </a:lnTo>
                  <a:lnTo>
                    <a:pt x="0" y="712"/>
                  </a:lnTo>
                  <a:lnTo>
                    <a:pt x="5" y="60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6" name="Freeform 11"/>
            <p:cNvSpPr>
              <a:spLocks/>
            </p:cNvSpPr>
            <p:nvPr/>
          </p:nvSpPr>
          <p:spPr bwMode="gray">
            <a:xfrm>
              <a:off x="3857" y="2007"/>
              <a:ext cx="1506" cy="1481"/>
            </a:xfrm>
            <a:custGeom>
              <a:avLst/>
              <a:gdLst>
                <a:gd name="T0" fmla="*/ 5 w 1506"/>
                <a:gd name="T1" fmla="*/ 675 h 1481"/>
                <a:gd name="T2" fmla="*/ 32 w 1506"/>
                <a:gd name="T3" fmla="*/ 557 h 1481"/>
                <a:gd name="T4" fmla="*/ 74 w 1506"/>
                <a:gd name="T5" fmla="*/ 446 h 1481"/>
                <a:gd name="T6" fmla="*/ 133 w 1506"/>
                <a:gd name="T7" fmla="*/ 343 h 1481"/>
                <a:gd name="T8" fmla="*/ 207 w 1506"/>
                <a:gd name="T9" fmla="*/ 252 h 1481"/>
                <a:gd name="T10" fmla="*/ 293 w 1506"/>
                <a:gd name="T11" fmla="*/ 172 h 1481"/>
                <a:gd name="T12" fmla="*/ 389 w 1506"/>
                <a:gd name="T13" fmla="*/ 105 h 1481"/>
                <a:gd name="T14" fmla="*/ 496 w 1506"/>
                <a:gd name="T15" fmla="*/ 53 h 1481"/>
                <a:gd name="T16" fmla="*/ 608 w 1506"/>
                <a:gd name="T17" fmla="*/ 18 h 1481"/>
                <a:gd name="T18" fmla="*/ 727 w 1506"/>
                <a:gd name="T19" fmla="*/ 0 h 1481"/>
                <a:gd name="T20" fmla="*/ 849 w 1506"/>
                <a:gd name="T21" fmla="*/ 1 h 1481"/>
                <a:gd name="T22" fmla="*/ 969 w 1506"/>
                <a:gd name="T23" fmla="*/ 21 h 1481"/>
                <a:gd name="T24" fmla="*/ 1081 w 1506"/>
                <a:gd name="T25" fmla="*/ 58 h 1481"/>
                <a:gd name="T26" fmla="*/ 1181 w 1506"/>
                <a:gd name="T27" fmla="*/ 113 h 1481"/>
                <a:gd name="T28" fmla="*/ 1271 w 1506"/>
                <a:gd name="T29" fmla="*/ 181 h 1481"/>
                <a:gd name="T30" fmla="*/ 1349 w 1506"/>
                <a:gd name="T31" fmla="*/ 262 h 1481"/>
                <a:gd name="T32" fmla="*/ 1411 w 1506"/>
                <a:gd name="T33" fmla="*/ 354 h 1481"/>
                <a:gd name="T34" fmla="*/ 1460 w 1506"/>
                <a:gd name="T35" fmla="*/ 457 h 1481"/>
                <a:gd name="T36" fmla="*/ 1491 w 1506"/>
                <a:gd name="T37" fmla="*/ 566 h 1481"/>
                <a:gd name="T38" fmla="*/ 1505 w 1506"/>
                <a:gd name="T39" fmla="*/ 683 h 1481"/>
                <a:gd name="T40" fmla="*/ 1498 w 1506"/>
                <a:gd name="T41" fmla="*/ 804 h 1481"/>
                <a:gd name="T42" fmla="*/ 1473 w 1506"/>
                <a:gd name="T43" fmla="*/ 923 h 1481"/>
                <a:gd name="T44" fmla="*/ 1429 w 1506"/>
                <a:gd name="T45" fmla="*/ 1033 h 1481"/>
                <a:gd name="T46" fmla="*/ 1370 w 1506"/>
                <a:gd name="T47" fmla="*/ 1136 h 1481"/>
                <a:gd name="T48" fmla="*/ 1297 w 1506"/>
                <a:gd name="T49" fmla="*/ 1227 h 1481"/>
                <a:gd name="T50" fmla="*/ 1211 w 1506"/>
                <a:gd name="T51" fmla="*/ 1307 h 1481"/>
                <a:gd name="T52" fmla="*/ 1114 w 1506"/>
                <a:gd name="T53" fmla="*/ 1374 h 1481"/>
                <a:gd name="T54" fmla="*/ 1008 w 1506"/>
                <a:gd name="T55" fmla="*/ 1426 h 1481"/>
                <a:gd name="T56" fmla="*/ 896 w 1506"/>
                <a:gd name="T57" fmla="*/ 1461 h 1481"/>
                <a:gd name="T58" fmla="*/ 777 w 1506"/>
                <a:gd name="T59" fmla="*/ 1480 h 1481"/>
                <a:gd name="T60" fmla="*/ 655 w 1506"/>
                <a:gd name="T61" fmla="*/ 1478 h 1481"/>
                <a:gd name="T62" fmla="*/ 535 w 1506"/>
                <a:gd name="T63" fmla="*/ 1458 h 1481"/>
                <a:gd name="T64" fmla="*/ 424 w 1506"/>
                <a:gd name="T65" fmla="*/ 1421 h 1481"/>
                <a:gd name="T66" fmla="*/ 322 w 1506"/>
                <a:gd name="T67" fmla="*/ 1367 h 1481"/>
                <a:gd name="T68" fmla="*/ 233 w 1506"/>
                <a:gd name="T69" fmla="*/ 1298 h 1481"/>
                <a:gd name="T70" fmla="*/ 155 w 1506"/>
                <a:gd name="T71" fmla="*/ 1217 h 1481"/>
                <a:gd name="T72" fmla="*/ 92 w 1506"/>
                <a:gd name="T73" fmla="*/ 1124 h 1481"/>
                <a:gd name="T74" fmla="*/ 44 w 1506"/>
                <a:gd name="T75" fmla="*/ 1022 h 1481"/>
                <a:gd name="T76" fmla="*/ 13 w 1506"/>
                <a:gd name="T77" fmla="*/ 913 h 1481"/>
                <a:gd name="T78" fmla="*/ 0 w 1506"/>
                <a:gd name="T79" fmla="*/ 796 h 1481"/>
                <a:gd name="T80" fmla="*/ 6 w 1506"/>
                <a:gd name="T81" fmla="*/ 675 h 1481"/>
                <a:gd name="T82" fmla="*/ 5 w 1506"/>
                <a:gd name="T83" fmla="*/ 675 h 14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506" h="1481">
                  <a:moveTo>
                    <a:pt x="5" y="675"/>
                  </a:moveTo>
                  <a:lnTo>
                    <a:pt x="32" y="557"/>
                  </a:lnTo>
                  <a:lnTo>
                    <a:pt x="74" y="446"/>
                  </a:lnTo>
                  <a:lnTo>
                    <a:pt x="133" y="343"/>
                  </a:lnTo>
                  <a:lnTo>
                    <a:pt x="207" y="252"/>
                  </a:lnTo>
                  <a:lnTo>
                    <a:pt x="293" y="172"/>
                  </a:lnTo>
                  <a:lnTo>
                    <a:pt x="389" y="105"/>
                  </a:lnTo>
                  <a:lnTo>
                    <a:pt x="496" y="53"/>
                  </a:lnTo>
                  <a:lnTo>
                    <a:pt x="608" y="18"/>
                  </a:lnTo>
                  <a:lnTo>
                    <a:pt x="727" y="0"/>
                  </a:lnTo>
                  <a:lnTo>
                    <a:pt x="849" y="1"/>
                  </a:lnTo>
                  <a:lnTo>
                    <a:pt x="969" y="21"/>
                  </a:lnTo>
                  <a:lnTo>
                    <a:pt x="1081" y="58"/>
                  </a:lnTo>
                  <a:lnTo>
                    <a:pt x="1181" y="113"/>
                  </a:lnTo>
                  <a:lnTo>
                    <a:pt x="1271" y="181"/>
                  </a:lnTo>
                  <a:lnTo>
                    <a:pt x="1349" y="262"/>
                  </a:lnTo>
                  <a:lnTo>
                    <a:pt x="1411" y="354"/>
                  </a:lnTo>
                  <a:lnTo>
                    <a:pt x="1460" y="457"/>
                  </a:lnTo>
                  <a:lnTo>
                    <a:pt x="1491" y="566"/>
                  </a:lnTo>
                  <a:lnTo>
                    <a:pt x="1505" y="683"/>
                  </a:lnTo>
                  <a:lnTo>
                    <a:pt x="1498" y="804"/>
                  </a:lnTo>
                  <a:lnTo>
                    <a:pt x="1473" y="923"/>
                  </a:lnTo>
                  <a:lnTo>
                    <a:pt x="1429" y="1033"/>
                  </a:lnTo>
                  <a:lnTo>
                    <a:pt x="1370" y="1136"/>
                  </a:lnTo>
                  <a:lnTo>
                    <a:pt x="1297" y="1227"/>
                  </a:lnTo>
                  <a:lnTo>
                    <a:pt x="1211" y="1307"/>
                  </a:lnTo>
                  <a:lnTo>
                    <a:pt x="1114" y="1374"/>
                  </a:lnTo>
                  <a:lnTo>
                    <a:pt x="1008" y="1426"/>
                  </a:lnTo>
                  <a:lnTo>
                    <a:pt x="896" y="1461"/>
                  </a:lnTo>
                  <a:lnTo>
                    <a:pt x="777" y="1480"/>
                  </a:lnTo>
                  <a:lnTo>
                    <a:pt x="655" y="1478"/>
                  </a:lnTo>
                  <a:lnTo>
                    <a:pt x="535" y="1458"/>
                  </a:lnTo>
                  <a:lnTo>
                    <a:pt x="424" y="1421"/>
                  </a:lnTo>
                  <a:lnTo>
                    <a:pt x="322" y="1367"/>
                  </a:lnTo>
                  <a:lnTo>
                    <a:pt x="233" y="1298"/>
                  </a:lnTo>
                  <a:lnTo>
                    <a:pt x="155" y="1217"/>
                  </a:lnTo>
                  <a:lnTo>
                    <a:pt x="92" y="1124"/>
                  </a:lnTo>
                  <a:lnTo>
                    <a:pt x="44" y="1022"/>
                  </a:lnTo>
                  <a:lnTo>
                    <a:pt x="13" y="913"/>
                  </a:lnTo>
                  <a:lnTo>
                    <a:pt x="0" y="796"/>
                  </a:lnTo>
                  <a:lnTo>
                    <a:pt x="6" y="675"/>
                  </a:lnTo>
                  <a:lnTo>
                    <a:pt x="5" y="67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7" name="Freeform 12"/>
            <p:cNvSpPr>
              <a:spLocks/>
            </p:cNvSpPr>
            <p:nvPr/>
          </p:nvSpPr>
          <p:spPr bwMode="gray">
            <a:xfrm>
              <a:off x="3857" y="2007"/>
              <a:ext cx="1506" cy="1481"/>
            </a:xfrm>
            <a:custGeom>
              <a:avLst/>
              <a:gdLst>
                <a:gd name="T0" fmla="*/ 5 w 1506"/>
                <a:gd name="T1" fmla="*/ 675 h 1481"/>
                <a:gd name="T2" fmla="*/ 32 w 1506"/>
                <a:gd name="T3" fmla="*/ 557 h 1481"/>
                <a:gd name="T4" fmla="*/ 74 w 1506"/>
                <a:gd name="T5" fmla="*/ 446 h 1481"/>
                <a:gd name="T6" fmla="*/ 133 w 1506"/>
                <a:gd name="T7" fmla="*/ 343 h 1481"/>
                <a:gd name="T8" fmla="*/ 207 w 1506"/>
                <a:gd name="T9" fmla="*/ 252 h 1481"/>
                <a:gd name="T10" fmla="*/ 293 w 1506"/>
                <a:gd name="T11" fmla="*/ 172 h 1481"/>
                <a:gd name="T12" fmla="*/ 389 w 1506"/>
                <a:gd name="T13" fmla="*/ 105 h 1481"/>
                <a:gd name="T14" fmla="*/ 496 w 1506"/>
                <a:gd name="T15" fmla="*/ 53 h 1481"/>
                <a:gd name="T16" fmla="*/ 608 w 1506"/>
                <a:gd name="T17" fmla="*/ 18 h 1481"/>
                <a:gd name="T18" fmla="*/ 727 w 1506"/>
                <a:gd name="T19" fmla="*/ 0 h 1481"/>
                <a:gd name="T20" fmla="*/ 849 w 1506"/>
                <a:gd name="T21" fmla="*/ 1 h 1481"/>
                <a:gd name="T22" fmla="*/ 969 w 1506"/>
                <a:gd name="T23" fmla="*/ 21 h 1481"/>
                <a:gd name="T24" fmla="*/ 1081 w 1506"/>
                <a:gd name="T25" fmla="*/ 58 h 1481"/>
                <a:gd name="T26" fmla="*/ 1181 w 1506"/>
                <a:gd name="T27" fmla="*/ 113 h 1481"/>
                <a:gd name="T28" fmla="*/ 1271 w 1506"/>
                <a:gd name="T29" fmla="*/ 181 h 1481"/>
                <a:gd name="T30" fmla="*/ 1349 w 1506"/>
                <a:gd name="T31" fmla="*/ 262 h 1481"/>
                <a:gd name="T32" fmla="*/ 1411 w 1506"/>
                <a:gd name="T33" fmla="*/ 354 h 1481"/>
                <a:gd name="T34" fmla="*/ 1460 w 1506"/>
                <a:gd name="T35" fmla="*/ 457 h 1481"/>
                <a:gd name="T36" fmla="*/ 1491 w 1506"/>
                <a:gd name="T37" fmla="*/ 566 h 1481"/>
                <a:gd name="T38" fmla="*/ 1505 w 1506"/>
                <a:gd name="T39" fmla="*/ 683 h 1481"/>
                <a:gd name="T40" fmla="*/ 1498 w 1506"/>
                <a:gd name="T41" fmla="*/ 804 h 1481"/>
                <a:gd name="T42" fmla="*/ 1473 w 1506"/>
                <a:gd name="T43" fmla="*/ 923 h 1481"/>
                <a:gd name="T44" fmla="*/ 1429 w 1506"/>
                <a:gd name="T45" fmla="*/ 1033 h 1481"/>
                <a:gd name="T46" fmla="*/ 1370 w 1506"/>
                <a:gd name="T47" fmla="*/ 1136 h 1481"/>
                <a:gd name="T48" fmla="*/ 1297 w 1506"/>
                <a:gd name="T49" fmla="*/ 1227 h 1481"/>
                <a:gd name="T50" fmla="*/ 1211 w 1506"/>
                <a:gd name="T51" fmla="*/ 1307 h 1481"/>
                <a:gd name="T52" fmla="*/ 1114 w 1506"/>
                <a:gd name="T53" fmla="*/ 1374 h 1481"/>
                <a:gd name="T54" fmla="*/ 1008 w 1506"/>
                <a:gd name="T55" fmla="*/ 1426 h 1481"/>
                <a:gd name="T56" fmla="*/ 896 w 1506"/>
                <a:gd name="T57" fmla="*/ 1461 h 1481"/>
                <a:gd name="T58" fmla="*/ 777 w 1506"/>
                <a:gd name="T59" fmla="*/ 1480 h 1481"/>
                <a:gd name="T60" fmla="*/ 655 w 1506"/>
                <a:gd name="T61" fmla="*/ 1478 h 1481"/>
                <a:gd name="T62" fmla="*/ 535 w 1506"/>
                <a:gd name="T63" fmla="*/ 1458 h 1481"/>
                <a:gd name="T64" fmla="*/ 424 w 1506"/>
                <a:gd name="T65" fmla="*/ 1421 h 1481"/>
                <a:gd name="T66" fmla="*/ 322 w 1506"/>
                <a:gd name="T67" fmla="*/ 1367 h 1481"/>
                <a:gd name="T68" fmla="*/ 233 w 1506"/>
                <a:gd name="T69" fmla="*/ 1298 h 1481"/>
                <a:gd name="T70" fmla="*/ 155 w 1506"/>
                <a:gd name="T71" fmla="*/ 1217 h 1481"/>
                <a:gd name="T72" fmla="*/ 92 w 1506"/>
                <a:gd name="T73" fmla="*/ 1124 h 1481"/>
                <a:gd name="T74" fmla="*/ 44 w 1506"/>
                <a:gd name="T75" fmla="*/ 1022 h 1481"/>
                <a:gd name="T76" fmla="*/ 13 w 1506"/>
                <a:gd name="T77" fmla="*/ 913 h 1481"/>
                <a:gd name="T78" fmla="*/ 0 w 1506"/>
                <a:gd name="T79" fmla="*/ 796 h 1481"/>
                <a:gd name="T80" fmla="*/ 6 w 1506"/>
                <a:gd name="T81" fmla="*/ 675 h 14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06" h="1481">
                  <a:moveTo>
                    <a:pt x="5" y="675"/>
                  </a:moveTo>
                  <a:lnTo>
                    <a:pt x="32" y="557"/>
                  </a:lnTo>
                  <a:lnTo>
                    <a:pt x="74" y="446"/>
                  </a:lnTo>
                  <a:lnTo>
                    <a:pt x="133" y="343"/>
                  </a:lnTo>
                  <a:lnTo>
                    <a:pt x="207" y="252"/>
                  </a:lnTo>
                  <a:lnTo>
                    <a:pt x="293" y="172"/>
                  </a:lnTo>
                  <a:lnTo>
                    <a:pt x="389" y="105"/>
                  </a:lnTo>
                  <a:lnTo>
                    <a:pt x="496" y="53"/>
                  </a:lnTo>
                  <a:lnTo>
                    <a:pt x="608" y="18"/>
                  </a:lnTo>
                  <a:lnTo>
                    <a:pt x="727" y="0"/>
                  </a:lnTo>
                  <a:lnTo>
                    <a:pt x="849" y="1"/>
                  </a:lnTo>
                  <a:lnTo>
                    <a:pt x="969" y="21"/>
                  </a:lnTo>
                  <a:lnTo>
                    <a:pt x="1081" y="58"/>
                  </a:lnTo>
                  <a:lnTo>
                    <a:pt x="1181" y="113"/>
                  </a:lnTo>
                  <a:lnTo>
                    <a:pt x="1271" y="181"/>
                  </a:lnTo>
                  <a:lnTo>
                    <a:pt x="1349" y="262"/>
                  </a:lnTo>
                  <a:lnTo>
                    <a:pt x="1411" y="354"/>
                  </a:lnTo>
                  <a:lnTo>
                    <a:pt x="1460" y="457"/>
                  </a:lnTo>
                  <a:lnTo>
                    <a:pt x="1491" y="566"/>
                  </a:lnTo>
                  <a:lnTo>
                    <a:pt x="1505" y="683"/>
                  </a:lnTo>
                  <a:lnTo>
                    <a:pt x="1498" y="804"/>
                  </a:lnTo>
                  <a:lnTo>
                    <a:pt x="1473" y="923"/>
                  </a:lnTo>
                  <a:lnTo>
                    <a:pt x="1429" y="1033"/>
                  </a:lnTo>
                  <a:lnTo>
                    <a:pt x="1370" y="1136"/>
                  </a:lnTo>
                  <a:lnTo>
                    <a:pt x="1297" y="1227"/>
                  </a:lnTo>
                  <a:lnTo>
                    <a:pt x="1211" y="1307"/>
                  </a:lnTo>
                  <a:lnTo>
                    <a:pt x="1114" y="1374"/>
                  </a:lnTo>
                  <a:lnTo>
                    <a:pt x="1008" y="1426"/>
                  </a:lnTo>
                  <a:lnTo>
                    <a:pt x="896" y="1461"/>
                  </a:lnTo>
                  <a:lnTo>
                    <a:pt x="777" y="1480"/>
                  </a:lnTo>
                  <a:lnTo>
                    <a:pt x="655" y="1478"/>
                  </a:lnTo>
                  <a:lnTo>
                    <a:pt x="535" y="1458"/>
                  </a:lnTo>
                  <a:lnTo>
                    <a:pt x="424" y="1421"/>
                  </a:lnTo>
                  <a:lnTo>
                    <a:pt x="322" y="1367"/>
                  </a:lnTo>
                  <a:lnTo>
                    <a:pt x="233" y="1298"/>
                  </a:lnTo>
                  <a:lnTo>
                    <a:pt x="155" y="1217"/>
                  </a:lnTo>
                  <a:lnTo>
                    <a:pt x="92" y="1124"/>
                  </a:lnTo>
                  <a:lnTo>
                    <a:pt x="44" y="1022"/>
                  </a:lnTo>
                  <a:lnTo>
                    <a:pt x="13" y="913"/>
                  </a:lnTo>
                  <a:lnTo>
                    <a:pt x="0" y="796"/>
                  </a:lnTo>
                  <a:lnTo>
                    <a:pt x="6" y="675"/>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8" name="Freeform 13"/>
            <p:cNvSpPr>
              <a:spLocks/>
            </p:cNvSpPr>
            <p:nvPr/>
          </p:nvSpPr>
          <p:spPr bwMode="gray">
            <a:xfrm>
              <a:off x="4392" y="2533"/>
              <a:ext cx="435" cy="429"/>
            </a:xfrm>
            <a:custGeom>
              <a:avLst/>
              <a:gdLst>
                <a:gd name="T0" fmla="*/ 1 w 435"/>
                <a:gd name="T1" fmla="*/ 195 h 429"/>
                <a:gd name="T2" fmla="*/ 8 w 435"/>
                <a:gd name="T3" fmla="*/ 161 h 429"/>
                <a:gd name="T4" fmla="*/ 21 w 435"/>
                <a:gd name="T5" fmla="*/ 129 h 429"/>
                <a:gd name="T6" fmla="*/ 38 w 435"/>
                <a:gd name="T7" fmla="*/ 99 h 429"/>
                <a:gd name="T8" fmla="*/ 59 w 435"/>
                <a:gd name="T9" fmla="*/ 72 h 429"/>
                <a:gd name="T10" fmla="*/ 84 w 435"/>
                <a:gd name="T11" fmla="*/ 49 h 429"/>
                <a:gd name="T12" fmla="*/ 112 w 435"/>
                <a:gd name="T13" fmla="*/ 31 h 429"/>
                <a:gd name="T14" fmla="*/ 143 w 435"/>
                <a:gd name="T15" fmla="*/ 15 h 429"/>
                <a:gd name="T16" fmla="*/ 175 w 435"/>
                <a:gd name="T17" fmla="*/ 5 h 429"/>
                <a:gd name="T18" fmla="*/ 210 w 435"/>
                <a:gd name="T19" fmla="*/ 0 h 429"/>
                <a:gd name="T20" fmla="*/ 245 w 435"/>
                <a:gd name="T21" fmla="*/ 0 h 429"/>
                <a:gd name="T22" fmla="*/ 279 w 435"/>
                <a:gd name="T23" fmla="*/ 6 h 429"/>
                <a:gd name="T24" fmla="*/ 311 w 435"/>
                <a:gd name="T25" fmla="*/ 16 h 429"/>
                <a:gd name="T26" fmla="*/ 341 w 435"/>
                <a:gd name="T27" fmla="*/ 32 h 429"/>
                <a:gd name="T28" fmla="*/ 366 w 435"/>
                <a:gd name="T29" fmla="*/ 52 h 429"/>
                <a:gd name="T30" fmla="*/ 389 w 435"/>
                <a:gd name="T31" fmla="*/ 75 h 429"/>
                <a:gd name="T32" fmla="*/ 407 w 435"/>
                <a:gd name="T33" fmla="*/ 102 h 429"/>
                <a:gd name="T34" fmla="*/ 421 w 435"/>
                <a:gd name="T35" fmla="*/ 131 h 429"/>
                <a:gd name="T36" fmla="*/ 430 w 435"/>
                <a:gd name="T37" fmla="*/ 163 h 429"/>
                <a:gd name="T38" fmla="*/ 434 w 435"/>
                <a:gd name="T39" fmla="*/ 197 h 429"/>
                <a:gd name="T40" fmla="*/ 432 w 435"/>
                <a:gd name="T41" fmla="*/ 232 h 429"/>
                <a:gd name="T42" fmla="*/ 425 w 435"/>
                <a:gd name="T43" fmla="*/ 267 h 429"/>
                <a:gd name="T44" fmla="*/ 412 w 435"/>
                <a:gd name="T45" fmla="*/ 299 h 429"/>
                <a:gd name="T46" fmla="*/ 395 w 435"/>
                <a:gd name="T47" fmla="*/ 328 h 429"/>
                <a:gd name="T48" fmla="*/ 374 w 435"/>
                <a:gd name="T49" fmla="*/ 355 h 429"/>
                <a:gd name="T50" fmla="*/ 349 w 435"/>
                <a:gd name="T51" fmla="*/ 378 h 429"/>
                <a:gd name="T52" fmla="*/ 322 w 435"/>
                <a:gd name="T53" fmla="*/ 397 h 429"/>
                <a:gd name="T54" fmla="*/ 291 w 435"/>
                <a:gd name="T55" fmla="*/ 412 h 429"/>
                <a:gd name="T56" fmla="*/ 258 w 435"/>
                <a:gd name="T57" fmla="*/ 422 h 429"/>
                <a:gd name="T58" fmla="*/ 224 w 435"/>
                <a:gd name="T59" fmla="*/ 428 h 429"/>
                <a:gd name="T60" fmla="*/ 189 w 435"/>
                <a:gd name="T61" fmla="*/ 427 h 429"/>
                <a:gd name="T62" fmla="*/ 154 w 435"/>
                <a:gd name="T63" fmla="*/ 422 h 429"/>
                <a:gd name="T64" fmla="*/ 122 w 435"/>
                <a:gd name="T65" fmla="*/ 411 h 429"/>
                <a:gd name="T66" fmla="*/ 93 w 435"/>
                <a:gd name="T67" fmla="*/ 395 h 429"/>
                <a:gd name="T68" fmla="*/ 67 w 435"/>
                <a:gd name="T69" fmla="*/ 375 h 429"/>
                <a:gd name="T70" fmla="*/ 45 w 435"/>
                <a:gd name="T71" fmla="*/ 352 h 429"/>
                <a:gd name="T72" fmla="*/ 26 w 435"/>
                <a:gd name="T73" fmla="*/ 325 h 429"/>
                <a:gd name="T74" fmla="*/ 13 w 435"/>
                <a:gd name="T75" fmla="*/ 295 h 429"/>
                <a:gd name="T76" fmla="*/ 3 w 435"/>
                <a:gd name="T77" fmla="*/ 264 h 429"/>
                <a:gd name="T78" fmla="*/ 0 w 435"/>
                <a:gd name="T79" fmla="*/ 230 h 429"/>
                <a:gd name="T80" fmla="*/ 1 w 435"/>
                <a:gd name="T81" fmla="*/ 195 h 4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5" h="429">
                  <a:moveTo>
                    <a:pt x="1" y="195"/>
                  </a:moveTo>
                  <a:lnTo>
                    <a:pt x="8" y="161"/>
                  </a:lnTo>
                  <a:lnTo>
                    <a:pt x="21" y="129"/>
                  </a:lnTo>
                  <a:lnTo>
                    <a:pt x="38" y="99"/>
                  </a:lnTo>
                  <a:lnTo>
                    <a:pt x="59" y="72"/>
                  </a:lnTo>
                  <a:lnTo>
                    <a:pt x="84" y="49"/>
                  </a:lnTo>
                  <a:lnTo>
                    <a:pt x="112" y="31"/>
                  </a:lnTo>
                  <a:lnTo>
                    <a:pt x="143" y="15"/>
                  </a:lnTo>
                  <a:lnTo>
                    <a:pt x="175" y="5"/>
                  </a:lnTo>
                  <a:lnTo>
                    <a:pt x="210" y="0"/>
                  </a:lnTo>
                  <a:lnTo>
                    <a:pt x="245" y="0"/>
                  </a:lnTo>
                  <a:lnTo>
                    <a:pt x="279" y="6"/>
                  </a:lnTo>
                  <a:lnTo>
                    <a:pt x="311" y="16"/>
                  </a:lnTo>
                  <a:lnTo>
                    <a:pt x="341" y="32"/>
                  </a:lnTo>
                  <a:lnTo>
                    <a:pt x="366" y="52"/>
                  </a:lnTo>
                  <a:lnTo>
                    <a:pt x="389" y="75"/>
                  </a:lnTo>
                  <a:lnTo>
                    <a:pt x="407" y="102"/>
                  </a:lnTo>
                  <a:lnTo>
                    <a:pt x="421" y="131"/>
                  </a:lnTo>
                  <a:lnTo>
                    <a:pt x="430" y="163"/>
                  </a:lnTo>
                  <a:lnTo>
                    <a:pt x="434" y="197"/>
                  </a:lnTo>
                  <a:lnTo>
                    <a:pt x="432" y="232"/>
                  </a:lnTo>
                  <a:lnTo>
                    <a:pt x="425" y="267"/>
                  </a:lnTo>
                  <a:lnTo>
                    <a:pt x="412" y="299"/>
                  </a:lnTo>
                  <a:lnTo>
                    <a:pt x="395" y="328"/>
                  </a:lnTo>
                  <a:lnTo>
                    <a:pt x="374" y="355"/>
                  </a:lnTo>
                  <a:lnTo>
                    <a:pt x="349" y="378"/>
                  </a:lnTo>
                  <a:lnTo>
                    <a:pt x="322" y="397"/>
                  </a:lnTo>
                  <a:lnTo>
                    <a:pt x="291" y="412"/>
                  </a:lnTo>
                  <a:lnTo>
                    <a:pt x="258" y="422"/>
                  </a:lnTo>
                  <a:lnTo>
                    <a:pt x="224" y="428"/>
                  </a:lnTo>
                  <a:lnTo>
                    <a:pt x="189" y="427"/>
                  </a:lnTo>
                  <a:lnTo>
                    <a:pt x="154" y="422"/>
                  </a:lnTo>
                  <a:lnTo>
                    <a:pt x="122" y="411"/>
                  </a:lnTo>
                  <a:lnTo>
                    <a:pt x="93" y="395"/>
                  </a:lnTo>
                  <a:lnTo>
                    <a:pt x="67" y="375"/>
                  </a:lnTo>
                  <a:lnTo>
                    <a:pt x="45" y="352"/>
                  </a:lnTo>
                  <a:lnTo>
                    <a:pt x="26" y="325"/>
                  </a:lnTo>
                  <a:lnTo>
                    <a:pt x="13" y="295"/>
                  </a:lnTo>
                  <a:lnTo>
                    <a:pt x="3" y="264"/>
                  </a:lnTo>
                  <a:lnTo>
                    <a:pt x="0" y="230"/>
                  </a:lnTo>
                  <a:lnTo>
                    <a:pt x="1" y="19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9" name="Freeform 14"/>
            <p:cNvSpPr>
              <a:spLocks/>
            </p:cNvSpPr>
            <p:nvPr/>
          </p:nvSpPr>
          <p:spPr bwMode="gray">
            <a:xfrm>
              <a:off x="4248" y="2390"/>
              <a:ext cx="725" cy="715"/>
            </a:xfrm>
            <a:custGeom>
              <a:avLst/>
              <a:gdLst>
                <a:gd name="T0" fmla="*/ 2 w 725"/>
                <a:gd name="T1" fmla="*/ 326 h 715"/>
                <a:gd name="T2" fmla="*/ 15 w 725"/>
                <a:gd name="T3" fmla="*/ 268 h 715"/>
                <a:gd name="T4" fmla="*/ 35 w 725"/>
                <a:gd name="T5" fmla="*/ 214 h 715"/>
                <a:gd name="T6" fmla="*/ 63 w 725"/>
                <a:gd name="T7" fmla="*/ 165 h 715"/>
                <a:gd name="T8" fmla="*/ 99 w 725"/>
                <a:gd name="T9" fmla="*/ 121 h 715"/>
                <a:gd name="T10" fmla="*/ 141 w 725"/>
                <a:gd name="T11" fmla="*/ 83 h 715"/>
                <a:gd name="T12" fmla="*/ 187 w 725"/>
                <a:gd name="T13" fmla="*/ 51 h 715"/>
                <a:gd name="T14" fmla="*/ 238 w 725"/>
                <a:gd name="T15" fmla="*/ 26 h 715"/>
                <a:gd name="T16" fmla="*/ 292 w 725"/>
                <a:gd name="T17" fmla="*/ 9 h 715"/>
                <a:gd name="T18" fmla="*/ 349 w 725"/>
                <a:gd name="T19" fmla="*/ 0 h 715"/>
                <a:gd name="T20" fmla="*/ 408 w 725"/>
                <a:gd name="T21" fmla="*/ 0 h 715"/>
                <a:gd name="T22" fmla="*/ 466 w 725"/>
                <a:gd name="T23" fmla="*/ 9 h 715"/>
                <a:gd name="T24" fmla="*/ 519 w 725"/>
                <a:gd name="T25" fmla="*/ 28 h 715"/>
                <a:gd name="T26" fmla="*/ 567 w 725"/>
                <a:gd name="T27" fmla="*/ 54 h 715"/>
                <a:gd name="T28" fmla="*/ 611 w 725"/>
                <a:gd name="T29" fmla="*/ 87 h 715"/>
                <a:gd name="T30" fmla="*/ 648 w 725"/>
                <a:gd name="T31" fmla="*/ 126 h 715"/>
                <a:gd name="T32" fmla="*/ 679 w 725"/>
                <a:gd name="T33" fmla="*/ 171 h 715"/>
                <a:gd name="T34" fmla="*/ 702 w 725"/>
                <a:gd name="T35" fmla="*/ 221 h 715"/>
                <a:gd name="T36" fmla="*/ 717 w 725"/>
                <a:gd name="T37" fmla="*/ 273 h 715"/>
                <a:gd name="T38" fmla="*/ 724 w 725"/>
                <a:gd name="T39" fmla="*/ 329 h 715"/>
                <a:gd name="T40" fmla="*/ 720 w 725"/>
                <a:gd name="T41" fmla="*/ 387 h 715"/>
                <a:gd name="T42" fmla="*/ 708 w 725"/>
                <a:gd name="T43" fmla="*/ 445 h 715"/>
                <a:gd name="T44" fmla="*/ 687 w 725"/>
                <a:gd name="T45" fmla="*/ 498 h 715"/>
                <a:gd name="T46" fmla="*/ 659 w 725"/>
                <a:gd name="T47" fmla="*/ 548 h 715"/>
                <a:gd name="T48" fmla="*/ 623 w 725"/>
                <a:gd name="T49" fmla="*/ 592 h 715"/>
                <a:gd name="T50" fmla="*/ 582 w 725"/>
                <a:gd name="T51" fmla="*/ 631 h 715"/>
                <a:gd name="T52" fmla="*/ 535 w 725"/>
                <a:gd name="T53" fmla="*/ 662 h 715"/>
                <a:gd name="T54" fmla="*/ 484 w 725"/>
                <a:gd name="T55" fmla="*/ 687 h 715"/>
                <a:gd name="T56" fmla="*/ 431 w 725"/>
                <a:gd name="T57" fmla="*/ 704 h 715"/>
                <a:gd name="T58" fmla="*/ 373 w 725"/>
                <a:gd name="T59" fmla="*/ 714 h 715"/>
                <a:gd name="T60" fmla="*/ 314 w 725"/>
                <a:gd name="T61" fmla="*/ 713 h 715"/>
                <a:gd name="T62" fmla="*/ 257 w 725"/>
                <a:gd name="T63" fmla="*/ 703 h 715"/>
                <a:gd name="T64" fmla="*/ 203 w 725"/>
                <a:gd name="T65" fmla="*/ 685 h 715"/>
                <a:gd name="T66" fmla="*/ 154 w 725"/>
                <a:gd name="T67" fmla="*/ 659 h 715"/>
                <a:gd name="T68" fmla="*/ 111 w 725"/>
                <a:gd name="T69" fmla="*/ 626 h 715"/>
                <a:gd name="T70" fmla="*/ 74 w 725"/>
                <a:gd name="T71" fmla="*/ 587 h 715"/>
                <a:gd name="T72" fmla="*/ 43 w 725"/>
                <a:gd name="T73" fmla="*/ 542 h 715"/>
                <a:gd name="T74" fmla="*/ 20 w 725"/>
                <a:gd name="T75" fmla="*/ 493 h 715"/>
                <a:gd name="T76" fmla="*/ 5 w 725"/>
                <a:gd name="T77" fmla="*/ 440 h 715"/>
                <a:gd name="T78" fmla="*/ 0 w 725"/>
                <a:gd name="T79" fmla="*/ 384 h 715"/>
                <a:gd name="T80" fmla="*/ 2 w 725"/>
                <a:gd name="T81" fmla="*/ 326 h 7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25" h="715">
                  <a:moveTo>
                    <a:pt x="2" y="326"/>
                  </a:moveTo>
                  <a:lnTo>
                    <a:pt x="15" y="268"/>
                  </a:lnTo>
                  <a:lnTo>
                    <a:pt x="35" y="214"/>
                  </a:lnTo>
                  <a:lnTo>
                    <a:pt x="63" y="165"/>
                  </a:lnTo>
                  <a:lnTo>
                    <a:pt x="99" y="121"/>
                  </a:lnTo>
                  <a:lnTo>
                    <a:pt x="141" y="83"/>
                  </a:lnTo>
                  <a:lnTo>
                    <a:pt x="187" y="51"/>
                  </a:lnTo>
                  <a:lnTo>
                    <a:pt x="238" y="26"/>
                  </a:lnTo>
                  <a:lnTo>
                    <a:pt x="292" y="9"/>
                  </a:lnTo>
                  <a:lnTo>
                    <a:pt x="349" y="0"/>
                  </a:lnTo>
                  <a:lnTo>
                    <a:pt x="408" y="0"/>
                  </a:lnTo>
                  <a:lnTo>
                    <a:pt x="466" y="9"/>
                  </a:lnTo>
                  <a:lnTo>
                    <a:pt x="519" y="28"/>
                  </a:lnTo>
                  <a:lnTo>
                    <a:pt x="567" y="54"/>
                  </a:lnTo>
                  <a:lnTo>
                    <a:pt x="611" y="87"/>
                  </a:lnTo>
                  <a:lnTo>
                    <a:pt x="648" y="126"/>
                  </a:lnTo>
                  <a:lnTo>
                    <a:pt x="679" y="171"/>
                  </a:lnTo>
                  <a:lnTo>
                    <a:pt x="702" y="221"/>
                  </a:lnTo>
                  <a:lnTo>
                    <a:pt x="717" y="273"/>
                  </a:lnTo>
                  <a:lnTo>
                    <a:pt x="724" y="329"/>
                  </a:lnTo>
                  <a:lnTo>
                    <a:pt x="720" y="387"/>
                  </a:lnTo>
                  <a:lnTo>
                    <a:pt x="708" y="445"/>
                  </a:lnTo>
                  <a:lnTo>
                    <a:pt x="687" y="498"/>
                  </a:lnTo>
                  <a:lnTo>
                    <a:pt x="659" y="548"/>
                  </a:lnTo>
                  <a:lnTo>
                    <a:pt x="623" y="592"/>
                  </a:lnTo>
                  <a:lnTo>
                    <a:pt x="582" y="631"/>
                  </a:lnTo>
                  <a:lnTo>
                    <a:pt x="535" y="662"/>
                  </a:lnTo>
                  <a:lnTo>
                    <a:pt x="484" y="687"/>
                  </a:lnTo>
                  <a:lnTo>
                    <a:pt x="431" y="704"/>
                  </a:lnTo>
                  <a:lnTo>
                    <a:pt x="373" y="714"/>
                  </a:lnTo>
                  <a:lnTo>
                    <a:pt x="314" y="713"/>
                  </a:lnTo>
                  <a:lnTo>
                    <a:pt x="257" y="703"/>
                  </a:lnTo>
                  <a:lnTo>
                    <a:pt x="203" y="685"/>
                  </a:lnTo>
                  <a:lnTo>
                    <a:pt x="154" y="659"/>
                  </a:lnTo>
                  <a:lnTo>
                    <a:pt x="111" y="626"/>
                  </a:lnTo>
                  <a:lnTo>
                    <a:pt x="74" y="587"/>
                  </a:lnTo>
                  <a:lnTo>
                    <a:pt x="43" y="542"/>
                  </a:lnTo>
                  <a:lnTo>
                    <a:pt x="20" y="493"/>
                  </a:lnTo>
                  <a:lnTo>
                    <a:pt x="5" y="440"/>
                  </a:lnTo>
                  <a:lnTo>
                    <a:pt x="0" y="384"/>
                  </a:lnTo>
                  <a:lnTo>
                    <a:pt x="2" y="32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0" name="Freeform 15"/>
            <p:cNvSpPr>
              <a:spLocks/>
            </p:cNvSpPr>
            <p:nvPr/>
          </p:nvSpPr>
          <p:spPr bwMode="gray">
            <a:xfrm>
              <a:off x="4392" y="2533"/>
              <a:ext cx="435" cy="429"/>
            </a:xfrm>
            <a:custGeom>
              <a:avLst/>
              <a:gdLst>
                <a:gd name="T0" fmla="*/ 1 w 435"/>
                <a:gd name="T1" fmla="*/ 195 h 429"/>
                <a:gd name="T2" fmla="*/ 8 w 435"/>
                <a:gd name="T3" fmla="*/ 161 h 429"/>
                <a:gd name="T4" fmla="*/ 21 w 435"/>
                <a:gd name="T5" fmla="*/ 129 h 429"/>
                <a:gd name="T6" fmla="*/ 38 w 435"/>
                <a:gd name="T7" fmla="*/ 99 h 429"/>
                <a:gd name="T8" fmla="*/ 59 w 435"/>
                <a:gd name="T9" fmla="*/ 72 h 429"/>
                <a:gd name="T10" fmla="*/ 84 w 435"/>
                <a:gd name="T11" fmla="*/ 50 h 429"/>
                <a:gd name="T12" fmla="*/ 112 w 435"/>
                <a:gd name="T13" fmla="*/ 31 h 429"/>
                <a:gd name="T14" fmla="*/ 143 w 435"/>
                <a:gd name="T15" fmla="*/ 16 h 429"/>
                <a:gd name="T16" fmla="*/ 175 w 435"/>
                <a:gd name="T17" fmla="*/ 5 h 429"/>
                <a:gd name="T18" fmla="*/ 210 w 435"/>
                <a:gd name="T19" fmla="*/ 0 h 429"/>
                <a:gd name="T20" fmla="*/ 245 w 435"/>
                <a:gd name="T21" fmla="*/ 0 h 429"/>
                <a:gd name="T22" fmla="*/ 279 w 435"/>
                <a:gd name="T23" fmla="*/ 6 h 429"/>
                <a:gd name="T24" fmla="*/ 311 w 435"/>
                <a:gd name="T25" fmla="*/ 16 h 429"/>
                <a:gd name="T26" fmla="*/ 340 w 435"/>
                <a:gd name="T27" fmla="*/ 32 h 429"/>
                <a:gd name="T28" fmla="*/ 366 w 435"/>
                <a:gd name="T29" fmla="*/ 52 h 429"/>
                <a:gd name="T30" fmla="*/ 389 w 435"/>
                <a:gd name="T31" fmla="*/ 75 h 429"/>
                <a:gd name="T32" fmla="*/ 407 w 435"/>
                <a:gd name="T33" fmla="*/ 102 h 429"/>
                <a:gd name="T34" fmla="*/ 421 w 435"/>
                <a:gd name="T35" fmla="*/ 132 h 429"/>
                <a:gd name="T36" fmla="*/ 430 w 435"/>
                <a:gd name="T37" fmla="*/ 163 h 429"/>
                <a:gd name="T38" fmla="*/ 434 w 435"/>
                <a:gd name="T39" fmla="*/ 197 h 429"/>
                <a:gd name="T40" fmla="*/ 432 w 435"/>
                <a:gd name="T41" fmla="*/ 232 h 429"/>
                <a:gd name="T42" fmla="*/ 425 w 435"/>
                <a:gd name="T43" fmla="*/ 267 h 429"/>
                <a:gd name="T44" fmla="*/ 412 w 435"/>
                <a:gd name="T45" fmla="*/ 299 h 429"/>
                <a:gd name="T46" fmla="*/ 395 w 435"/>
                <a:gd name="T47" fmla="*/ 328 h 429"/>
                <a:gd name="T48" fmla="*/ 374 w 435"/>
                <a:gd name="T49" fmla="*/ 355 h 429"/>
                <a:gd name="T50" fmla="*/ 349 w 435"/>
                <a:gd name="T51" fmla="*/ 378 h 429"/>
                <a:gd name="T52" fmla="*/ 322 w 435"/>
                <a:gd name="T53" fmla="*/ 397 h 429"/>
                <a:gd name="T54" fmla="*/ 291 w 435"/>
                <a:gd name="T55" fmla="*/ 412 h 429"/>
                <a:gd name="T56" fmla="*/ 258 w 435"/>
                <a:gd name="T57" fmla="*/ 422 h 429"/>
                <a:gd name="T58" fmla="*/ 224 w 435"/>
                <a:gd name="T59" fmla="*/ 428 h 429"/>
                <a:gd name="T60" fmla="*/ 189 w 435"/>
                <a:gd name="T61" fmla="*/ 428 h 429"/>
                <a:gd name="T62" fmla="*/ 154 w 435"/>
                <a:gd name="T63" fmla="*/ 422 h 429"/>
                <a:gd name="T64" fmla="*/ 122 w 435"/>
                <a:gd name="T65" fmla="*/ 411 h 429"/>
                <a:gd name="T66" fmla="*/ 93 w 435"/>
                <a:gd name="T67" fmla="*/ 395 h 429"/>
                <a:gd name="T68" fmla="*/ 67 w 435"/>
                <a:gd name="T69" fmla="*/ 375 h 429"/>
                <a:gd name="T70" fmla="*/ 45 w 435"/>
                <a:gd name="T71" fmla="*/ 352 h 429"/>
                <a:gd name="T72" fmla="*/ 26 w 435"/>
                <a:gd name="T73" fmla="*/ 325 h 429"/>
                <a:gd name="T74" fmla="*/ 13 w 435"/>
                <a:gd name="T75" fmla="*/ 296 h 429"/>
                <a:gd name="T76" fmla="*/ 3 w 435"/>
                <a:gd name="T77" fmla="*/ 264 h 429"/>
                <a:gd name="T78" fmla="*/ 0 w 435"/>
                <a:gd name="T79" fmla="*/ 230 h 429"/>
                <a:gd name="T80" fmla="*/ 1 w 435"/>
                <a:gd name="T81" fmla="*/ 195 h 4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5" h="429">
                  <a:moveTo>
                    <a:pt x="1" y="195"/>
                  </a:moveTo>
                  <a:lnTo>
                    <a:pt x="8" y="161"/>
                  </a:lnTo>
                  <a:lnTo>
                    <a:pt x="21" y="129"/>
                  </a:lnTo>
                  <a:lnTo>
                    <a:pt x="38" y="99"/>
                  </a:lnTo>
                  <a:lnTo>
                    <a:pt x="59" y="72"/>
                  </a:lnTo>
                  <a:lnTo>
                    <a:pt x="84" y="50"/>
                  </a:lnTo>
                  <a:lnTo>
                    <a:pt x="112" y="31"/>
                  </a:lnTo>
                  <a:lnTo>
                    <a:pt x="143" y="16"/>
                  </a:lnTo>
                  <a:lnTo>
                    <a:pt x="175" y="5"/>
                  </a:lnTo>
                  <a:lnTo>
                    <a:pt x="210" y="0"/>
                  </a:lnTo>
                  <a:lnTo>
                    <a:pt x="245" y="0"/>
                  </a:lnTo>
                  <a:lnTo>
                    <a:pt x="279" y="6"/>
                  </a:lnTo>
                  <a:lnTo>
                    <a:pt x="311" y="16"/>
                  </a:lnTo>
                  <a:lnTo>
                    <a:pt x="340" y="32"/>
                  </a:lnTo>
                  <a:lnTo>
                    <a:pt x="366" y="52"/>
                  </a:lnTo>
                  <a:lnTo>
                    <a:pt x="389" y="75"/>
                  </a:lnTo>
                  <a:lnTo>
                    <a:pt x="407" y="102"/>
                  </a:lnTo>
                  <a:lnTo>
                    <a:pt x="421" y="132"/>
                  </a:lnTo>
                  <a:lnTo>
                    <a:pt x="430" y="163"/>
                  </a:lnTo>
                  <a:lnTo>
                    <a:pt x="434" y="197"/>
                  </a:lnTo>
                  <a:lnTo>
                    <a:pt x="432" y="232"/>
                  </a:lnTo>
                  <a:lnTo>
                    <a:pt x="425" y="267"/>
                  </a:lnTo>
                  <a:lnTo>
                    <a:pt x="412" y="299"/>
                  </a:lnTo>
                  <a:lnTo>
                    <a:pt x="395" y="328"/>
                  </a:lnTo>
                  <a:lnTo>
                    <a:pt x="374" y="355"/>
                  </a:lnTo>
                  <a:lnTo>
                    <a:pt x="349" y="378"/>
                  </a:lnTo>
                  <a:lnTo>
                    <a:pt x="322" y="397"/>
                  </a:lnTo>
                  <a:lnTo>
                    <a:pt x="291" y="412"/>
                  </a:lnTo>
                  <a:lnTo>
                    <a:pt x="258" y="422"/>
                  </a:lnTo>
                  <a:lnTo>
                    <a:pt x="224" y="428"/>
                  </a:lnTo>
                  <a:lnTo>
                    <a:pt x="189" y="428"/>
                  </a:lnTo>
                  <a:lnTo>
                    <a:pt x="154" y="422"/>
                  </a:lnTo>
                  <a:lnTo>
                    <a:pt x="122" y="411"/>
                  </a:lnTo>
                  <a:lnTo>
                    <a:pt x="93" y="395"/>
                  </a:lnTo>
                  <a:lnTo>
                    <a:pt x="67" y="375"/>
                  </a:lnTo>
                  <a:lnTo>
                    <a:pt x="45" y="352"/>
                  </a:lnTo>
                  <a:lnTo>
                    <a:pt x="26" y="325"/>
                  </a:lnTo>
                  <a:lnTo>
                    <a:pt x="13" y="296"/>
                  </a:lnTo>
                  <a:lnTo>
                    <a:pt x="3" y="264"/>
                  </a:lnTo>
                  <a:lnTo>
                    <a:pt x="0" y="230"/>
                  </a:lnTo>
                  <a:lnTo>
                    <a:pt x="1" y="195"/>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1" name="Freeform 16"/>
            <p:cNvSpPr>
              <a:spLocks/>
            </p:cNvSpPr>
            <p:nvPr/>
          </p:nvSpPr>
          <p:spPr bwMode="gray">
            <a:xfrm>
              <a:off x="3937" y="2085"/>
              <a:ext cx="1348" cy="1325"/>
            </a:xfrm>
            <a:custGeom>
              <a:avLst/>
              <a:gdLst>
                <a:gd name="T0" fmla="*/ 5 w 1348"/>
                <a:gd name="T1" fmla="*/ 604 h 1325"/>
                <a:gd name="T2" fmla="*/ 28 w 1348"/>
                <a:gd name="T3" fmla="*/ 498 h 1325"/>
                <a:gd name="T4" fmla="*/ 66 w 1348"/>
                <a:gd name="T5" fmla="*/ 398 h 1325"/>
                <a:gd name="T6" fmla="*/ 120 w 1348"/>
                <a:gd name="T7" fmla="*/ 306 h 1325"/>
                <a:gd name="T8" fmla="*/ 186 w 1348"/>
                <a:gd name="T9" fmla="*/ 225 h 1325"/>
                <a:gd name="T10" fmla="*/ 262 w 1348"/>
                <a:gd name="T11" fmla="*/ 153 h 1325"/>
                <a:gd name="T12" fmla="*/ 349 w 1348"/>
                <a:gd name="T13" fmla="*/ 94 h 1325"/>
                <a:gd name="T14" fmla="*/ 443 w 1348"/>
                <a:gd name="T15" fmla="*/ 47 h 1325"/>
                <a:gd name="T16" fmla="*/ 544 w 1348"/>
                <a:gd name="T17" fmla="*/ 16 h 1325"/>
                <a:gd name="T18" fmla="*/ 651 w 1348"/>
                <a:gd name="T19" fmla="*/ 0 h 1325"/>
                <a:gd name="T20" fmla="*/ 760 w 1348"/>
                <a:gd name="T21" fmla="*/ 0 h 1325"/>
                <a:gd name="T22" fmla="*/ 868 w 1348"/>
                <a:gd name="T23" fmla="*/ 18 h 1325"/>
                <a:gd name="T24" fmla="*/ 967 w 1348"/>
                <a:gd name="T25" fmla="*/ 52 h 1325"/>
                <a:gd name="T26" fmla="*/ 1057 w 1348"/>
                <a:gd name="T27" fmla="*/ 100 h 1325"/>
                <a:gd name="T28" fmla="*/ 1138 w 1348"/>
                <a:gd name="T29" fmla="*/ 161 h 1325"/>
                <a:gd name="T30" fmla="*/ 1207 w 1348"/>
                <a:gd name="T31" fmla="*/ 234 h 1325"/>
                <a:gd name="T32" fmla="*/ 1263 w 1348"/>
                <a:gd name="T33" fmla="*/ 317 h 1325"/>
                <a:gd name="T34" fmla="*/ 1306 w 1348"/>
                <a:gd name="T35" fmla="*/ 408 h 1325"/>
                <a:gd name="T36" fmla="*/ 1335 w 1348"/>
                <a:gd name="T37" fmla="*/ 507 h 1325"/>
                <a:gd name="T38" fmla="*/ 1347 w 1348"/>
                <a:gd name="T39" fmla="*/ 611 h 1325"/>
                <a:gd name="T40" fmla="*/ 1341 w 1348"/>
                <a:gd name="T41" fmla="*/ 719 h 1325"/>
                <a:gd name="T42" fmla="*/ 1318 w 1348"/>
                <a:gd name="T43" fmla="*/ 825 h 1325"/>
                <a:gd name="T44" fmla="*/ 1279 w 1348"/>
                <a:gd name="T45" fmla="*/ 925 h 1325"/>
                <a:gd name="T46" fmla="*/ 1226 w 1348"/>
                <a:gd name="T47" fmla="*/ 1016 h 1325"/>
                <a:gd name="T48" fmla="*/ 1161 w 1348"/>
                <a:gd name="T49" fmla="*/ 1098 h 1325"/>
                <a:gd name="T50" fmla="*/ 1084 w 1348"/>
                <a:gd name="T51" fmla="*/ 1169 h 1325"/>
                <a:gd name="T52" fmla="*/ 997 w 1348"/>
                <a:gd name="T53" fmla="*/ 1229 h 1325"/>
                <a:gd name="T54" fmla="*/ 902 w 1348"/>
                <a:gd name="T55" fmla="*/ 1275 h 1325"/>
                <a:gd name="T56" fmla="*/ 801 w 1348"/>
                <a:gd name="T57" fmla="*/ 1307 h 1325"/>
                <a:gd name="T58" fmla="*/ 695 w 1348"/>
                <a:gd name="T59" fmla="*/ 1324 h 1325"/>
                <a:gd name="T60" fmla="*/ 586 w 1348"/>
                <a:gd name="T61" fmla="*/ 1323 h 1325"/>
                <a:gd name="T62" fmla="*/ 478 w 1348"/>
                <a:gd name="T63" fmla="*/ 1305 h 1325"/>
                <a:gd name="T64" fmla="*/ 379 w 1348"/>
                <a:gd name="T65" fmla="*/ 1271 h 1325"/>
                <a:gd name="T66" fmla="*/ 288 w 1348"/>
                <a:gd name="T67" fmla="*/ 1222 h 1325"/>
                <a:gd name="T68" fmla="*/ 208 w 1348"/>
                <a:gd name="T69" fmla="*/ 1161 h 1325"/>
                <a:gd name="T70" fmla="*/ 139 w 1348"/>
                <a:gd name="T71" fmla="*/ 1089 h 1325"/>
                <a:gd name="T72" fmla="*/ 82 w 1348"/>
                <a:gd name="T73" fmla="*/ 1006 h 1325"/>
                <a:gd name="T74" fmla="*/ 39 w 1348"/>
                <a:gd name="T75" fmla="*/ 914 h 1325"/>
                <a:gd name="T76" fmla="*/ 11 w 1348"/>
                <a:gd name="T77" fmla="*/ 816 h 1325"/>
                <a:gd name="T78" fmla="*/ 0 w 1348"/>
                <a:gd name="T79" fmla="*/ 712 h 1325"/>
                <a:gd name="T80" fmla="*/ 5 w 1348"/>
                <a:gd name="T81" fmla="*/ 604 h 1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8" h="1325">
                  <a:moveTo>
                    <a:pt x="5" y="604"/>
                  </a:moveTo>
                  <a:lnTo>
                    <a:pt x="28" y="498"/>
                  </a:lnTo>
                  <a:lnTo>
                    <a:pt x="66" y="398"/>
                  </a:lnTo>
                  <a:lnTo>
                    <a:pt x="120" y="306"/>
                  </a:lnTo>
                  <a:lnTo>
                    <a:pt x="186" y="225"/>
                  </a:lnTo>
                  <a:lnTo>
                    <a:pt x="262" y="153"/>
                  </a:lnTo>
                  <a:lnTo>
                    <a:pt x="349" y="94"/>
                  </a:lnTo>
                  <a:lnTo>
                    <a:pt x="443" y="47"/>
                  </a:lnTo>
                  <a:lnTo>
                    <a:pt x="544" y="16"/>
                  </a:lnTo>
                  <a:lnTo>
                    <a:pt x="651" y="0"/>
                  </a:lnTo>
                  <a:lnTo>
                    <a:pt x="760" y="0"/>
                  </a:lnTo>
                  <a:lnTo>
                    <a:pt x="868" y="18"/>
                  </a:lnTo>
                  <a:lnTo>
                    <a:pt x="967" y="52"/>
                  </a:lnTo>
                  <a:lnTo>
                    <a:pt x="1057" y="100"/>
                  </a:lnTo>
                  <a:lnTo>
                    <a:pt x="1138" y="161"/>
                  </a:lnTo>
                  <a:lnTo>
                    <a:pt x="1207" y="234"/>
                  </a:lnTo>
                  <a:lnTo>
                    <a:pt x="1263" y="317"/>
                  </a:lnTo>
                  <a:lnTo>
                    <a:pt x="1306" y="408"/>
                  </a:lnTo>
                  <a:lnTo>
                    <a:pt x="1335" y="507"/>
                  </a:lnTo>
                  <a:lnTo>
                    <a:pt x="1347" y="611"/>
                  </a:lnTo>
                  <a:lnTo>
                    <a:pt x="1341" y="719"/>
                  </a:lnTo>
                  <a:lnTo>
                    <a:pt x="1318" y="825"/>
                  </a:lnTo>
                  <a:lnTo>
                    <a:pt x="1279" y="925"/>
                  </a:lnTo>
                  <a:lnTo>
                    <a:pt x="1226" y="1016"/>
                  </a:lnTo>
                  <a:lnTo>
                    <a:pt x="1161" y="1098"/>
                  </a:lnTo>
                  <a:lnTo>
                    <a:pt x="1084" y="1169"/>
                  </a:lnTo>
                  <a:lnTo>
                    <a:pt x="997" y="1229"/>
                  </a:lnTo>
                  <a:lnTo>
                    <a:pt x="902" y="1275"/>
                  </a:lnTo>
                  <a:lnTo>
                    <a:pt x="801" y="1307"/>
                  </a:lnTo>
                  <a:lnTo>
                    <a:pt x="695" y="1324"/>
                  </a:lnTo>
                  <a:lnTo>
                    <a:pt x="586" y="1323"/>
                  </a:lnTo>
                  <a:lnTo>
                    <a:pt x="478" y="1305"/>
                  </a:lnTo>
                  <a:lnTo>
                    <a:pt x="379" y="1271"/>
                  </a:lnTo>
                  <a:lnTo>
                    <a:pt x="288" y="1222"/>
                  </a:lnTo>
                  <a:lnTo>
                    <a:pt x="208" y="1161"/>
                  </a:lnTo>
                  <a:lnTo>
                    <a:pt x="139" y="1089"/>
                  </a:lnTo>
                  <a:lnTo>
                    <a:pt x="82" y="1006"/>
                  </a:lnTo>
                  <a:lnTo>
                    <a:pt x="39" y="914"/>
                  </a:lnTo>
                  <a:lnTo>
                    <a:pt x="11" y="816"/>
                  </a:lnTo>
                  <a:lnTo>
                    <a:pt x="0" y="712"/>
                  </a:lnTo>
                  <a:lnTo>
                    <a:pt x="5" y="604"/>
                  </a:lnTo>
                </a:path>
              </a:pathLst>
            </a:custGeom>
            <a:solidFill>
              <a:srgbClr val="EAEAEA"/>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2" name="Freeform 17"/>
            <p:cNvSpPr>
              <a:spLocks/>
            </p:cNvSpPr>
            <p:nvPr/>
          </p:nvSpPr>
          <p:spPr bwMode="gray">
            <a:xfrm>
              <a:off x="3937" y="2085"/>
              <a:ext cx="1348" cy="1325"/>
            </a:xfrm>
            <a:custGeom>
              <a:avLst/>
              <a:gdLst>
                <a:gd name="T0" fmla="*/ 5 w 1348"/>
                <a:gd name="T1" fmla="*/ 604 h 1325"/>
                <a:gd name="T2" fmla="*/ 28 w 1348"/>
                <a:gd name="T3" fmla="*/ 498 h 1325"/>
                <a:gd name="T4" fmla="*/ 66 w 1348"/>
                <a:gd name="T5" fmla="*/ 398 h 1325"/>
                <a:gd name="T6" fmla="*/ 120 w 1348"/>
                <a:gd name="T7" fmla="*/ 306 h 1325"/>
                <a:gd name="T8" fmla="*/ 186 w 1348"/>
                <a:gd name="T9" fmla="*/ 225 h 1325"/>
                <a:gd name="T10" fmla="*/ 262 w 1348"/>
                <a:gd name="T11" fmla="*/ 153 h 1325"/>
                <a:gd name="T12" fmla="*/ 349 w 1348"/>
                <a:gd name="T13" fmla="*/ 94 h 1325"/>
                <a:gd name="T14" fmla="*/ 443 w 1348"/>
                <a:gd name="T15" fmla="*/ 47 h 1325"/>
                <a:gd name="T16" fmla="*/ 544 w 1348"/>
                <a:gd name="T17" fmla="*/ 16 h 1325"/>
                <a:gd name="T18" fmla="*/ 651 w 1348"/>
                <a:gd name="T19" fmla="*/ 0 h 1325"/>
                <a:gd name="T20" fmla="*/ 760 w 1348"/>
                <a:gd name="T21" fmla="*/ 0 h 1325"/>
                <a:gd name="T22" fmla="*/ 868 w 1348"/>
                <a:gd name="T23" fmla="*/ 18 h 1325"/>
                <a:gd name="T24" fmla="*/ 967 w 1348"/>
                <a:gd name="T25" fmla="*/ 52 h 1325"/>
                <a:gd name="T26" fmla="*/ 1057 w 1348"/>
                <a:gd name="T27" fmla="*/ 100 h 1325"/>
                <a:gd name="T28" fmla="*/ 1138 w 1348"/>
                <a:gd name="T29" fmla="*/ 161 h 1325"/>
                <a:gd name="T30" fmla="*/ 1207 w 1348"/>
                <a:gd name="T31" fmla="*/ 234 h 1325"/>
                <a:gd name="T32" fmla="*/ 1263 w 1348"/>
                <a:gd name="T33" fmla="*/ 317 h 1325"/>
                <a:gd name="T34" fmla="*/ 1306 w 1348"/>
                <a:gd name="T35" fmla="*/ 408 h 1325"/>
                <a:gd name="T36" fmla="*/ 1335 w 1348"/>
                <a:gd name="T37" fmla="*/ 507 h 1325"/>
                <a:gd name="T38" fmla="*/ 1347 w 1348"/>
                <a:gd name="T39" fmla="*/ 611 h 1325"/>
                <a:gd name="T40" fmla="*/ 1341 w 1348"/>
                <a:gd name="T41" fmla="*/ 719 h 1325"/>
                <a:gd name="T42" fmla="*/ 1318 w 1348"/>
                <a:gd name="T43" fmla="*/ 825 h 1325"/>
                <a:gd name="T44" fmla="*/ 1279 w 1348"/>
                <a:gd name="T45" fmla="*/ 925 h 1325"/>
                <a:gd name="T46" fmla="*/ 1226 w 1348"/>
                <a:gd name="T47" fmla="*/ 1016 h 1325"/>
                <a:gd name="T48" fmla="*/ 1161 w 1348"/>
                <a:gd name="T49" fmla="*/ 1098 h 1325"/>
                <a:gd name="T50" fmla="*/ 1084 w 1348"/>
                <a:gd name="T51" fmla="*/ 1169 h 1325"/>
                <a:gd name="T52" fmla="*/ 997 w 1348"/>
                <a:gd name="T53" fmla="*/ 1229 h 1325"/>
                <a:gd name="T54" fmla="*/ 902 w 1348"/>
                <a:gd name="T55" fmla="*/ 1275 h 1325"/>
                <a:gd name="T56" fmla="*/ 801 w 1348"/>
                <a:gd name="T57" fmla="*/ 1307 h 1325"/>
                <a:gd name="T58" fmla="*/ 695 w 1348"/>
                <a:gd name="T59" fmla="*/ 1324 h 1325"/>
                <a:gd name="T60" fmla="*/ 586 w 1348"/>
                <a:gd name="T61" fmla="*/ 1323 h 1325"/>
                <a:gd name="T62" fmla="*/ 478 w 1348"/>
                <a:gd name="T63" fmla="*/ 1305 h 1325"/>
                <a:gd name="T64" fmla="*/ 379 w 1348"/>
                <a:gd name="T65" fmla="*/ 1271 h 1325"/>
                <a:gd name="T66" fmla="*/ 288 w 1348"/>
                <a:gd name="T67" fmla="*/ 1222 h 1325"/>
                <a:gd name="T68" fmla="*/ 208 w 1348"/>
                <a:gd name="T69" fmla="*/ 1161 h 1325"/>
                <a:gd name="T70" fmla="*/ 139 w 1348"/>
                <a:gd name="T71" fmla="*/ 1089 h 1325"/>
                <a:gd name="T72" fmla="*/ 82 w 1348"/>
                <a:gd name="T73" fmla="*/ 1006 h 1325"/>
                <a:gd name="T74" fmla="*/ 39 w 1348"/>
                <a:gd name="T75" fmla="*/ 914 h 1325"/>
                <a:gd name="T76" fmla="*/ 11 w 1348"/>
                <a:gd name="T77" fmla="*/ 816 h 1325"/>
                <a:gd name="T78" fmla="*/ 0 w 1348"/>
                <a:gd name="T79" fmla="*/ 712 h 1325"/>
                <a:gd name="T80" fmla="*/ 5 w 1348"/>
                <a:gd name="T81" fmla="*/ 604 h 1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8" h="1325">
                  <a:moveTo>
                    <a:pt x="5" y="604"/>
                  </a:moveTo>
                  <a:lnTo>
                    <a:pt x="28" y="498"/>
                  </a:lnTo>
                  <a:lnTo>
                    <a:pt x="66" y="398"/>
                  </a:lnTo>
                  <a:lnTo>
                    <a:pt x="120" y="306"/>
                  </a:lnTo>
                  <a:lnTo>
                    <a:pt x="186" y="225"/>
                  </a:lnTo>
                  <a:lnTo>
                    <a:pt x="262" y="153"/>
                  </a:lnTo>
                  <a:lnTo>
                    <a:pt x="349" y="94"/>
                  </a:lnTo>
                  <a:lnTo>
                    <a:pt x="443" y="47"/>
                  </a:lnTo>
                  <a:lnTo>
                    <a:pt x="544" y="16"/>
                  </a:lnTo>
                  <a:lnTo>
                    <a:pt x="651" y="0"/>
                  </a:lnTo>
                  <a:lnTo>
                    <a:pt x="760" y="0"/>
                  </a:lnTo>
                  <a:lnTo>
                    <a:pt x="868" y="18"/>
                  </a:lnTo>
                  <a:lnTo>
                    <a:pt x="967" y="52"/>
                  </a:lnTo>
                  <a:lnTo>
                    <a:pt x="1057" y="100"/>
                  </a:lnTo>
                  <a:lnTo>
                    <a:pt x="1138" y="161"/>
                  </a:lnTo>
                  <a:lnTo>
                    <a:pt x="1207" y="234"/>
                  </a:lnTo>
                  <a:lnTo>
                    <a:pt x="1263" y="317"/>
                  </a:lnTo>
                  <a:lnTo>
                    <a:pt x="1306" y="408"/>
                  </a:lnTo>
                  <a:lnTo>
                    <a:pt x="1335" y="507"/>
                  </a:lnTo>
                  <a:lnTo>
                    <a:pt x="1347" y="611"/>
                  </a:lnTo>
                  <a:lnTo>
                    <a:pt x="1341" y="719"/>
                  </a:lnTo>
                  <a:lnTo>
                    <a:pt x="1318" y="825"/>
                  </a:lnTo>
                  <a:lnTo>
                    <a:pt x="1279" y="925"/>
                  </a:lnTo>
                  <a:lnTo>
                    <a:pt x="1226" y="1016"/>
                  </a:lnTo>
                  <a:lnTo>
                    <a:pt x="1161" y="1098"/>
                  </a:lnTo>
                  <a:lnTo>
                    <a:pt x="1084" y="1169"/>
                  </a:lnTo>
                  <a:lnTo>
                    <a:pt x="997" y="1229"/>
                  </a:lnTo>
                  <a:lnTo>
                    <a:pt x="902" y="1275"/>
                  </a:lnTo>
                  <a:lnTo>
                    <a:pt x="801" y="1307"/>
                  </a:lnTo>
                  <a:lnTo>
                    <a:pt x="695" y="1324"/>
                  </a:lnTo>
                  <a:lnTo>
                    <a:pt x="586" y="1323"/>
                  </a:lnTo>
                  <a:lnTo>
                    <a:pt x="478" y="1305"/>
                  </a:lnTo>
                  <a:lnTo>
                    <a:pt x="379" y="1271"/>
                  </a:lnTo>
                  <a:lnTo>
                    <a:pt x="288" y="1222"/>
                  </a:lnTo>
                  <a:lnTo>
                    <a:pt x="208" y="1161"/>
                  </a:lnTo>
                  <a:lnTo>
                    <a:pt x="139" y="1089"/>
                  </a:lnTo>
                  <a:lnTo>
                    <a:pt x="82" y="1006"/>
                  </a:lnTo>
                  <a:lnTo>
                    <a:pt x="39" y="914"/>
                  </a:lnTo>
                  <a:lnTo>
                    <a:pt x="11" y="816"/>
                  </a:lnTo>
                  <a:lnTo>
                    <a:pt x="0" y="712"/>
                  </a:lnTo>
                  <a:lnTo>
                    <a:pt x="5" y="604"/>
                  </a:lnTo>
                </a:path>
              </a:pathLst>
            </a:custGeom>
            <a:noFill/>
            <a:ln w="508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3" name="Freeform 18"/>
            <p:cNvSpPr>
              <a:spLocks/>
            </p:cNvSpPr>
            <p:nvPr/>
          </p:nvSpPr>
          <p:spPr bwMode="gray">
            <a:xfrm>
              <a:off x="4248" y="2390"/>
              <a:ext cx="726" cy="715"/>
            </a:xfrm>
            <a:custGeom>
              <a:avLst/>
              <a:gdLst>
                <a:gd name="T0" fmla="*/ 3 w 726"/>
                <a:gd name="T1" fmla="*/ 326 h 715"/>
                <a:gd name="T2" fmla="*/ 15 w 726"/>
                <a:gd name="T3" fmla="*/ 268 h 715"/>
                <a:gd name="T4" fmla="*/ 35 w 726"/>
                <a:gd name="T5" fmla="*/ 215 h 715"/>
                <a:gd name="T6" fmla="*/ 64 w 726"/>
                <a:gd name="T7" fmla="*/ 165 h 715"/>
                <a:gd name="T8" fmla="*/ 99 w 726"/>
                <a:gd name="T9" fmla="*/ 121 h 715"/>
                <a:gd name="T10" fmla="*/ 141 w 726"/>
                <a:gd name="T11" fmla="*/ 83 h 715"/>
                <a:gd name="T12" fmla="*/ 187 w 726"/>
                <a:gd name="T13" fmla="*/ 51 h 715"/>
                <a:gd name="T14" fmla="*/ 239 w 726"/>
                <a:gd name="T15" fmla="*/ 26 h 715"/>
                <a:gd name="T16" fmla="*/ 293 w 726"/>
                <a:gd name="T17" fmla="*/ 9 h 715"/>
                <a:gd name="T18" fmla="*/ 350 w 726"/>
                <a:gd name="T19" fmla="*/ 0 h 715"/>
                <a:gd name="T20" fmla="*/ 409 w 726"/>
                <a:gd name="T21" fmla="*/ 0 h 715"/>
                <a:gd name="T22" fmla="*/ 467 w 726"/>
                <a:gd name="T23" fmla="*/ 10 h 715"/>
                <a:gd name="T24" fmla="*/ 520 w 726"/>
                <a:gd name="T25" fmla="*/ 28 h 715"/>
                <a:gd name="T26" fmla="*/ 568 w 726"/>
                <a:gd name="T27" fmla="*/ 54 h 715"/>
                <a:gd name="T28" fmla="*/ 612 w 726"/>
                <a:gd name="T29" fmla="*/ 87 h 715"/>
                <a:gd name="T30" fmla="*/ 649 w 726"/>
                <a:gd name="T31" fmla="*/ 126 h 715"/>
                <a:gd name="T32" fmla="*/ 680 w 726"/>
                <a:gd name="T33" fmla="*/ 171 h 715"/>
                <a:gd name="T34" fmla="*/ 703 w 726"/>
                <a:gd name="T35" fmla="*/ 221 h 715"/>
                <a:gd name="T36" fmla="*/ 718 w 726"/>
                <a:gd name="T37" fmla="*/ 273 h 715"/>
                <a:gd name="T38" fmla="*/ 725 w 726"/>
                <a:gd name="T39" fmla="*/ 329 h 715"/>
                <a:gd name="T40" fmla="*/ 721 w 726"/>
                <a:gd name="T41" fmla="*/ 387 h 715"/>
                <a:gd name="T42" fmla="*/ 709 w 726"/>
                <a:gd name="T43" fmla="*/ 445 h 715"/>
                <a:gd name="T44" fmla="*/ 688 w 726"/>
                <a:gd name="T45" fmla="*/ 499 h 715"/>
                <a:gd name="T46" fmla="*/ 660 w 726"/>
                <a:gd name="T47" fmla="*/ 548 h 715"/>
                <a:gd name="T48" fmla="*/ 624 w 726"/>
                <a:gd name="T49" fmla="*/ 592 h 715"/>
                <a:gd name="T50" fmla="*/ 583 w 726"/>
                <a:gd name="T51" fmla="*/ 631 h 715"/>
                <a:gd name="T52" fmla="*/ 536 w 726"/>
                <a:gd name="T53" fmla="*/ 662 h 715"/>
                <a:gd name="T54" fmla="*/ 485 w 726"/>
                <a:gd name="T55" fmla="*/ 687 h 715"/>
                <a:gd name="T56" fmla="*/ 431 w 726"/>
                <a:gd name="T57" fmla="*/ 704 h 715"/>
                <a:gd name="T58" fmla="*/ 374 w 726"/>
                <a:gd name="T59" fmla="*/ 714 h 715"/>
                <a:gd name="T60" fmla="*/ 315 w 726"/>
                <a:gd name="T61" fmla="*/ 713 h 715"/>
                <a:gd name="T62" fmla="*/ 257 w 726"/>
                <a:gd name="T63" fmla="*/ 704 h 715"/>
                <a:gd name="T64" fmla="*/ 204 w 726"/>
                <a:gd name="T65" fmla="*/ 685 h 715"/>
                <a:gd name="T66" fmla="*/ 155 w 726"/>
                <a:gd name="T67" fmla="*/ 659 h 715"/>
                <a:gd name="T68" fmla="*/ 112 w 726"/>
                <a:gd name="T69" fmla="*/ 626 h 715"/>
                <a:gd name="T70" fmla="*/ 75 w 726"/>
                <a:gd name="T71" fmla="*/ 587 h 715"/>
                <a:gd name="T72" fmla="*/ 44 w 726"/>
                <a:gd name="T73" fmla="*/ 542 h 715"/>
                <a:gd name="T74" fmla="*/ 21 w 726"/>
                <a:gd name="T75" fmla="*/ 493 h 715"/>
                <a:gd name="T76" fmla="*/ 6 w 726"/>
                <a:gd name="T77" fmla="*/ 440 h 715"/>
                <a:gd name="T78" fmla="*/ 0 w 726"/>
                <a:gd name="T79" fmla="*/ 384 h 715"/>
                <a:gd name="T80" fmla="*/ 3 w 726"/>
                <a:gd name="T81" fmla="*/ 326 h 7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26" h="715">
                  <a:moveTo>
                    <a:pt x="3" y="326"/>
                  </a:moveTo>
                  <a:lnTo>
                    <a:pt x="15" y="268"/>
                  </a:lnTo>
                  <a:lnTo>
                    <a:pt x="35" y="215"/>
                  </a:lnTo>
                  <a:lnTo>
                    <a:pt x="64" y="165"/>
                  </a:lnTo>
                  <a:lnTo>
                    <a:pt x="99" y="121"/>
                  </a:lnTo>
                  <a:lnTo>
                    <a:pt x="141" y="83"/>
                  </a:lnTo>
                  <a:lnTo>
                    <a:pt x="187" y="51"/>
                  </a:lnTo>
                  <a:lnTo>
                    <a:pt x="239" y="26"/>
                  </a:lnTo>
                  <a:lnTo>
                    <a:pt x="293" y="9"/>
                  </a:lnTo>
                  <a:lnTo>
                    <a:pt x="350" y="0"/>
                  </a:lnTo>
                  <a:lnTo>
                    <a:pt x="409" y="0"/>
                  </a:lnTo>
                  <a:lnTo>
                    <a:pt x="467" y="10"/>
                  </a:lnTo>
                  <a:lnTo>
                    <a:pt x="520" y="28"/>
                  </a:lnTo>
                  <a:lnTo>
                    <a:pt x="568" y="54"/>
                  </a:lnTo>
                  <a:lnTo>
                    <a:pt x="612" y="87"/>
                  </a:lnTo>
                  <a:lnTo>
                    <a:pt x="649" y="126"/>
                  </a:lnTo>
                  <a:lnTo>
                    <a:pt x="680" y="171"/>
                  </a:lnTo>
                  <a:lnTo>
                    <a:pt x="703" y="221"/>
                  </a:lnTo>
                  <a:lnTo>
                    <a:pt x="718" y="273"/>
                  </a:lnTo>
                  <a:lnTo>
                    <a:pt x="725" y="329"/>
                  </a:lnTo>
                  <a:lnTo>
                    <a:pt x="721" y="387"/>
                  </a:lnTo>
                  <a:lnTo>
                    <a:pt x="709" y="445"/>
                  </a:lnTo>
                  <a:lnTo>
                    <a:pt x="688" y="499"/>
                  </a:lnTo>
                  <a:lnTo>
                    <a:pt x="660" y="548"/>
                  </a:lnTo>
                  <a:lnTo>
                    <a:pt x="624" y="592"/>
                  </a:lnTo>
                  <a:lnTo>
                    <a:pt x="583" y="631"/>
                  </a:lnTo>
                  <a:lnTo>
                    <a:pt x="536" y="662"/>
                  </a:lnTo>
                  <a:lnTo>
                    <a:pt x="485" y="687"/>
                  </a:lnTo>
                  <a:lnTo>
                    <a:pt x="431" y="704"/>
                  </a:lnTo>
                  <a:lnTo>
                    <a:pt x="374" y="714"/>
                  </a:lnTo>
                  <a:lnTo>
                    <a:pt x="315" y="713"/>
                  </a:lnTo>
                  <a:lnTo>
                    <a:pt x="257" y="704"/>
                  </a:lnTo>
                  <a:lnTo>
                    <a:pt x="204" y="685"/>
                  </a:lnTo>
                  <a:lnTo>
                    <a:pt x="155" y="659"/>
                  </a:lnTo>
                  <a:lnTo>
                    <a:pt x="112" y="626"/>
                  </a:lnTo>
                  <a:lnTo>
                    <a:pt x="75" y="587"/>
                  </a:lnTo>
                  <a:lnTo>
                    <a:pt x="44" y="542"/>
                  </a:lnTo>
                  <a:lnTo>
                    <a:pt x="21" y="493"/>
                  </a:lnTo>
                  <a:lnTo>
                    <a:pt x="6" y="440"/>
                  </a:lnTo>
                  <a:lnTo>
                    <a:pt x="0" y="384"/>
                  </a:lnTo>
                  <a:lnTo>
                    <a:pt x="3" y="32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4" name="Freeform 19"/>
            <p:cNvSpPr>
              <a:spLocks/>
            </p:cNvSpPr>
            <p:nvPr/>
          </p:nvSpPr>
          <p:spPr bwMode="gray">
            <a:xfrm>
              <a:off x="4248" y="2390"/>
              <a:ext cx="726" cy="715"/>
            </a:xfrm>
            <a:custGeom>
              <a:avLst/>
              <a:gdLst>
                <a:gd name="T0" fmla="*/ 3 w 726"/>
                <a:gd name="T1" fmla="*/ 326 h 715"/>
                <a:gd name="T2" fmla="*/ 15 w 726"/>
                <a:gd name="T3" fmla="*/ 268 h 715"/>
                <a:gd name="T4" fmla="*/ 35 w 726"/>
                <a:gd name="T5" fmla="*/ 215 h 715"/>
                <a:gd name="T6" fmla="*/ 64 w 726"/>
                <a:gd name="T7" fmla="*/ 165 h 715"/>
                <a:gd name="T8" fmla="*/ 99 w 726"/>
                <a:gd name="T9" fmla="*/ 121 h 715"/>
                <a:gd name="T10" fmla="*/ 141 w 726"/>
                <a:gd name="T11" fmla="*/ 83 h 715"/>
                <a:gd name="T12" fmla="*/ 187 w 726"/>
                <a:gd name="T13" fmla="*/ 51 h 715"/>
                <a:gd name="T14" fmla="*/ 239 w 726"/>
                <a:gd name="T15" fmla="*/ 26 h 715"/>
                <a:gd name="T16" fmla="*/ 293 w 726"/>
                <a:gd name="T17" fmla="*/ 9 h 715"/>
                <a:gd name="T18" fmla="*/ 350 w 726"/>
                <a:gd name="T19" fmla="*/ 0 h 715"/>
                <a:gd name="T20" fmla="*/ 409 w 726"/>
                <a:gd name="T21" fmla="*/ 0 h 715"/>
                <a:gd name="T22" fmla="*/ 467 w 726"/>
                <a:gd name="T23" fmla="*/ 10 h 715"/>
                <a:gd name="T24" fmla="*/ 520 w 726"/>
                <a:gd name="T25" fmla="*/ 28 h 715"/>
                <a:gd name="T26" fmla="*/ 568 w 726"/>
                <a:gd name="T27" fmla="*/ 54 h 715"/>
                <a:gd name="T28" fmla="*/ 612 w 726"/>
                <a:gd name="T29" fmla="*/ 87 h 715"/>
                <a:gd name="T30" fmla="*/ 649 w 726"/>
                <a:gd name="T31" fmla="*/ 126 h 715"/>
                <a:gd name="T32" fmla="*/ 680 w 726"/>
                <a:gd name="T33" fmla="*/ 171 h 715"/>
                <a:gd name="T34" fmla="*/ 703 w 726"/>
                <a:gd name="T35" fmla="*/ 221 h 715"/>
                <a:gd name="T36" fmla="*/ 718 w 726"/>
                <a:gd name="T37" fmla="*/ 273 h 715"/>
                <a:gd name="T38" fmla="*/ 725 w 726"/>
                <a:gd name="T39" fmla="*/ 329 h 715"/>
                <a:gd name="T40" fmla="*/ 721 w 726"/>
                <a:gd name="T41" fmla="*/ 387 h 715"/>
                <a:gd name="T42" fmla="*/ 709 w 726"/>
                <a:gd name="T43" fmla="*/ 445 h 715"/>
                <a:gd name="T44" fmla="*/ 688 w 726"/>
                <a:gd name="T45" fmla="*/ 499 h 715"/>
                <a:gd name="T46" fmla="*/ 660 w 726"/>
                <a:gd name="T47" fmla="*/ 548 h 715"/>
                <a:gd name="T48" fmla="*/ 624 w 726"/>
                <a:gd name="T49" fmla="*/ 592 h 715"/>
                <a:gd name="T50" fmla="*/ 583 w 726"/>
                <a:gd name="T51" fmla="*/ 631 h 715"/>
                <a:gd name="T52" fmla="*/ 536 w 726"/>
                <a:gd name="T53" fmla="*/ 662 h 715"/>
                <a:gd name="T54" fmla="*/ 485 w 726"/>
                <a:gd name="T55" fmla="*/ 687 h 715"/>
                <a:gd name="T56" fmla="*/ 431 w 726"/>
                <a:gd name="T57" fmla="*/ 704 h 715"/>
                <a:gd name="T58" fmla="*/ 374 w 726"/>
                <a:gd name="T59" fmla="*/ 714 h 715"/>
                <a:gd name="T60" fmla="*/ 315 w 726"/>
                <a:gd name="T61" fmla="*/ 713 h 715"/>
                <a:gd name="T62" fmla="*/ 257 w 726"/>
                <a:gd name="T63" fmla="*/ 704 h 715"/>
                <a:gd name="T64" fmla="*/ 204 w 726"/>
                <a:gd name="T65" fmla="*/ 685 h 715"/>
                <a:gd name="T66" fmla="*/ 155 w 726"/>
                <a:gd name="T67" fmla="*/ 659 h 715"/>
                <a:gd name="T68" fmla="*/ 112 w 726"/>
                <a:gd name="T69" fmla="*/ 626 h 715"/>
                <a:gd name="T70" fmla="*/ 75 w 726"/>
                <a:gd name="T71" fmla="*/ 587 h 715"/>
                <a:gd name="T72" fmla="*/ 44 w 726"/>
                <a:gd name="T73" fmla="*/ 542 h 715"/>
                <a:gd name="T74" fmla="*/ 21 w 726"/>
                <a:gd name="T75" fmla="*/ 493 h 715"/>
                <a:gd name="T76" fmla="*/ 6 w 726"/>
                <a:gd name="T77" fmla="*/ 440 h 715"/>
                <a:gd name="T78" fmla="*/ 0 w 726"/>
                <a:gd name="T79" fmla="*/ 384 h 715"/>
                <a:gd name="T80" fmla="*/ 3 w 726"/>
                <a:gd name="T81" fmla="*/ 326 h 7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26" h="715">
                  <a:moveTo>
                    <a:pt x="3" y="326"/>
                  </a:moveTo>
                  <a:lnTo>
                    <a:pt x="15" y="268"/>
                  </a:lnTo>
                  <a:lnTo>
                    <a:pt x="35" y="215"/>
                  </a:lnTo>
                  <a:lnTo>
                    <a:pt x="64" y="165"/>
                  </a:lnTo>
                  <a:lnTo>
                    <a:pt x="99" y="121"/>
                  </a:lnTo>
                  <a:lnTo>
                    <a:pt x="141" y="83"/>
                  </a:lnTo>
                  <a:lnTo>
                    <a:pt x="187" y="51"/>
                  </a:lnTo>
                  <a:lnTo>
                    <a:pt x="239" y="26"/>
                  </a:lnTo>
                  <a:lnTo>
                    <a:pt x="293" y="9"/>
                  </a:lnTo>
                  <a:lnTo>
                    <a:pt x="350" y="0"/>
                  </a:lnTo>
                  <a:lnTo>
                    <a:pt x="409" y="0"/>
                  </a:lnTo>
                  <a:lnTo>
                    <a:pt x="467" y="10"/>
                  </a:lnTo>
                  <a:lnTo>
                    <a:pt x="520" y="28"/>
                  </a:lnTo>
                  <a:lnTo>
                    <a:pt x="568" y="54"/>
                  </a:lnTo>
                  <a:lnTo>
                    <a:pt x="612" y="87"/>
                  </a:lnTo>
                  <a:lnTo>
                    <a:pt x="649" y="126"/>
                  </a:lnTo>
                  <a:lnTo>
                    <a:pt x="680" y="171"/>
                  </a:lnTo>
                  <a:lnTo>
                    <a:pt x="703" y="221"/>
                  </a:lnTo>
                  <a:lnTo>
                    <a:pt x="718" y="273"/>
                  </a:lnTo>
                  <a:lnTo>
                    <a:pt x="725" y="329"/>
                  </a:lnTo>
                  <a:lnTo>
                    <a:pt x="721" y="387"/>
                  </a:lnTo>
                  <a:lnTo>
                    <a:pt x="709" y="445"/>
                  </a:lnTo>
                  <a:lnTo>
                    <a:pt x="688" y="499"/>
                  </a:lnTo>
                  <a:lnTo>
                    <a:pt x="660" y="548"/>
                  </a:lnTo>
                  <a:lnTo>
                    <a:pt x="624" y="592"/>
                  </a:lnTo>
                  <a:lnTo>
                    <a:pt x="583" y="631"/>
                  </a:lnTo>
                  <a:lnTo>
                    <a:pt x="536" y="662"/>
                  </a:lnTo>
                  <a:lnTo>
                    <a:pt x="485" y="687"/>
                  </a:lnTo>
                  <a:lnTo>
                    <a:pt x="431" y="704"/>
                  </a:lnTo>
                  <a:lnTo>
                    <a:pt x="374" y="714"/>
                  </a:lnTo>
                  <a:lnTo>
                    <a:pt x="315" y="713"/>
                  </a:lnTo>
                  <a:lnTo>
                    <a:pt x="257" y="704"/>
                  </a:lnTo>
                  <a:lnTo>
                    <a:pt x="204" y="685"/>
                  </a:lnTo>
                  <a:lnTo>
                    <a:pt x="155" y="659"/>
                  </a:lnTo>
                  <a:lnTo>
                    <a:pt x="112" y="626"/>
                  </a:lnTo>
                  <a:lnTo>
                    <a:pt x="75" y="587"/>
                  </a:lnTo>
                  <a:lnTo>
                    <a:pt x="44" y="542"/>
                  </a:lnTo>
                  <a:lnTo>
                    <a:pt x="21" y="493"/>
                  </a:lnTo>
                  <a:lnTo>
                    <a:pt x="6" y="440"/>
                  </a:lnTo>
                  <a:lnTo>
                    <a:pt x="0" y="384"/>
                  </a:lnTo>
                  <a:lnTo>
                    <a:pt x="3" y="326"/>
                  </a:lnTo>
                </a:path>
              </a:pathLst>
            </a:custGeom>
            <a:noFill/>
            <a:ln w="508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5" name="Freeform 20"/>
            <p:cNvSpPr>
              <a:spLocks/>
            </p:cNvSpPr>
            <p:nvPr/>
          </p:nvSpPr>
          <p:spPr bwMode="gray">
            <a:xfrm>
              <a:off x="4248" y="2390"/>
              <a:ext cx="726" cy="715"/>
            </a:xfrm>
            <a:custGeom>
              <a:avLst/>
              <a:gdLst>
                <a:gd name="T0" fmla="*/ 3 w 726"/>
                <a:gd name="T1" fmla="*/ 326 h 715"/>
                <a:gd name="T2" fmla="*/ 15 w 726"/>
                <a:gd name="T3" fmla="*/ 268 h 715"/>
                <a:gd name="T4" fmla="*/ 35 w 726"/>
                <a:gd name="T5" fmla="*/ 215 h 715"/>
                <a:gd name="T6" fmla="*/ 64 w 726"/>
                <a:gd name="T7" fmla="*/ 165 h 715"/>
                <a:gd name="T8" fmla="*/ 99 w 726"/>
                <a:gd name="T9" fmla="*/ 121 h 715"/>
                <a:gd name="T10" fmla="*/ 141 w 726"/>
                <a:gd name="T11" fmla="*/ 83 h 715"/>
                <a:gd name="T12" fmla="*/ 187 w 726"/>
                <a:gd name="T13" fmla="*/ 51 h 715"/>
                <a:gd name="T14" fmla="*/ 239 w 726"/>
                <a:gd name="T15" fmla="*/ 26 h 715"/>
                <a:gd name="T16" fmla="*/ 293 w 726"/>
                <a:gd name="T17" fmla="*/ 9 h 715"/>
                <a:gd name="T18" fmla="*/ 350 w 726"/>
                <a:gd name="T19" fmla="*/ 0 h 715"/>
                <a:gd name="T20" fmla="*/ 409 w 726"/>
                <a:gd name="T21" fmla="*/ 0 h 715"/>
                <a:gd name="T22" fmla="*/ 467 w 726"/>
                <a:gd name="T23" fmla="*/ 10 h 715"/>
                <a:gd name="T24" fmla="*/ 520 w 726"/>
                <a:gd name="T25" fmla="*/ 28 h 715"/>
                <a:gd name="T26" fmla="*/ 568 w 726"/>
                <a:gd name="T27" fmla="*/ 54 h 715"/>
                <a:gd name="T28" fmla="*/ 612 w 726"/>
                <a:gd name="T29" fmla="*/ 87 h 715"/>
                <a:gd name="T30" fmla="*/ 649 w 726"/>
                <a:gd name="T31" fmla="*/ 126 h 715"/>
                <a:gd name="T32" fmla="*/ 680 w 726"/>
                <a:gd name="T33" fmla="*/ 171 h 715"/>
                <a:gd name="T34" fmla="*/ 703 w 726"/>
                <a:gd name="T35" fmla="*/ 221 h 715"/>
                <a:gd name="T36" fmla="*/ 718 w 726"/>
                <a:gd name="T37" fmla="*/ 273 h 715"/>
                <a:gd name="T38" fmla="*/ 725 w 726"/>
                <a:gd name="T39" fmla="*/ 329 h 715"/>
                <a:gd name="T40" fmla="*/ 721 w 726"/>
                <a:gd name="T41" fmla="*/ 387 h 715"/>
                <a:gd name="T42" fmla="*/ 709 w 726"/>
                <a:gd name="T43" fmla="*/ 445 h 715"/>
                <a:gd name="T44" fmla="*/ 688 w 726"/>
                <a:gd name="T45" fmla="*/ 499 h 715"/>
                <a:gd name="T46" fmla="*/ 660 w 726"/>
                <a:gd name="T47" fmla="*/ 548 h 715"/>
                <a:gd name="T48" fmla="*/ 624 w 726"/>
                <a:gd name="T49" fmla="*/ 592 h 715"/>
                <a:gd name="T50" fmla="*/ 583 w 726"/>
                <a:gd name="T51" fmla="*/ 631 h 715"/>
                <a:gd name="T52" fmla="*/ 536 w 726"/>
                <a:gd name="T53" fmla="*/ 662 h 715"/>
                <a:gd name="T54" fmla="*/ 485 w 726"/>
                <a:gd name="T55" fmla="*/ 687 h 715"/>
                <a:gd name="T56" fmla="*/ 431 w 726"/>
                <a:gd name="T57" fmla="*/ 704 h 715"/>
                <a:gd name="T58" fmla="*/ 374 w 726"/>
                <a:gd name="T59" fmla="*/ 714 h 715"/>
                <a:gd name="T60" fmla="*/ 315 w 726"/>
                <a:gd name="T61" fmla="*/ 713 h 715"/>
                <a:gd name="T62" fmla="*/ 257 w 726"/>
                <a:gd name="T63" fmla="*/ 704 h 715"/>
                <a:gd name="T64" fmla="*/ 204 w 726"/>
                <a:gd name="T65" fmla="*/ 685 h 715"/>
                <a:gd name="T66" fmla="*/ 155 w 726"/>
                <a:gd name="T67" fmla="*/ 659 h 715"/>
                <a:gd name="T68" fmla="*/ 112 w 726"/>
                <a:gd name="T69" fmla="*/ 626 h 715"/>
                <a:gd name="T70" fmla="*/ 75 w 726"/>
                <a:gd name="T71" fmla="*/ 587 h 715"/>
                <a:gd name="T72" fmla="*/ 44 w 726"/>
                <a:gd name="T73" fmla="*/ 542 h 715"/>
                <a:gd name="T74" fmla="*/ 21 w 726"/>
                <a:gd name="T75" fmla="*/ 493 h 715"/>
                <a:gd name="T76" fmla="*/ 6 w 726"/>
                <a:gd name="T77" fmla="*/ 440 h 715"/>
                <a:gd name="T78" fmla="*/ 0 w 726"/>
                <a:gd name="T79" fmla="*/ 384 h 715"/>
                <a:gd name="T80" fmla="*/ 3 w 726"/>
                <a:gd name="T81" fmla="*/ 326 h 7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26" h="715">
                  <a:moveTo>
                    <a:pt x="3" y="326"/>
                  </a:moveTo>
                  <a:lnTo>
                    <a:pt x="15" y="268"/>
                  </a:lnTo>
                  <a:lnTo>
                    <a:pt x="35" y="215"/>
                  </a:lnTo>
                  <a:lnTo>
                    <a:pt x="64" y="165"/>
                  </a:lnTo>
                  <a:lnTo>
                    <a:pt x="99" y="121"/>
                  </a:lnTo>
                  <a:lnTo>
                    <a:pt x="141" y="83"/>
                  </a:lnTo>
                  <a:lnTo>
                    <a:pt x="187" y="51"/>
                  </a:lnTo>
                  <a:lnTo>
                    <a:pt x="239" y="26"/>
                  </a:lnTo>
                  <a:lnTo>
                    <a:pt x="293" y="9"/>
                  </a:lnTo>
                  <a:lnTo>
                    <a:pt x="350" y="0"/>
                  </a:lnTo>
                  <a:lnTo>
                    <a:pt x="409" y="0"/>
                  </a:lnTo>
                  <a:lnTo>
                    <a:pt x="467" y="10"/>
                  </a:lnTo>
                  <a:lnTo>
                    <a:pt x="520" y="28"/>
                  </a:lnTo>
                  <a:lnTo>
                    <a:pt x="568" y="54"/>
                  </a:lnTo>
                  <a:lnTo>
                    <a:pt x="612" y="87"/>
                  </a:lnTo>
                  <a:lnTo>
                    <a:pt x="649" y="126"/>
                  </a:lnTo>
                  <a:lnTo>
                    <a:pt x="680" y="171"/>
                  </a:lnTo>
                  <a:lnTo>
                    <a:pt x="703" y="221"/>
                  </a:lnTo>
                  <a:lnTo>
                    <a:pt x="718" y="273"/>
                  </a:lnTo>
                  <a:lnTo>
                    <a:pt x="725" y="329"/>
                  </a:lnTo>
                  <a:lnTo>
                    <a:pt x="721" y="387"/>
                  </a:lnTo>
                  <a:lnTo>
                    <a:pt x="709" y="445"/>
                  </a:lnTo>
                  <a:lnTo>
                    <a:pt x="688" y="499"/>
                  </a:lnTo>
                  <a:lnTo>
                    <a:pt x="660" y="548"/>
                  </a:lnTo>
                  <a:lnTo>
                    <a:pt x="624" y="592"/>
                  </a:lnTo>
                  <a:lnTo>
                    <a:pt x="583" y="631"/>
                  </a:lnTo>
                  <a:lnTo>
                    <a:pt x="536" y="662"/>
                  </a:lnTo>
                  <a:lnTo>
                    <a:pt x="485" y="687"/>
                  </a:lnTo>
                  <a:lnTo>
                    <a:pt x="431" y="704"/>
                  </a:lnTo>
                  <a:lnTo>
                    <a:pt x="374" y="714"/>
                  </a:lnTo>
                  <a:lnTo>
                    <a:pt x="315" y="713"/>
                  </a:lnTo>
                  <a:lnTo>
                    <a:pt x="257" y="704"/>
                  </a:lnTo>
                  <a:lnTo>
                    <a:pt x="204" y="685"/>
                  </a:lnTo>
                  <a:lnTo>
                    <a:pt x="155" y="659"/>
                  </a:lnTo>
                  <a:lnTo>
                    <a:pt x="112" y="626"/>
                  </a:lnTo>
                  <a:lnTo>
                    <a:pt x="75" y="587"/>
                  </a:lnTo>
                  <a:lnTo>
                    <a:pt x="44" y="542"/>
                  </a:lnTo>
                  <a:lnTo>
                    <a:pt x="21" y="493"/>
                  </a:lnTo>
                  <a:lnTo>
                    <a:pt x="6" y="440"/>
                  </a:lnTo>
                  <a:lnTo>
                    <a:pt x="0" y="384"/>
                  </a:lnTo>
                  <a:lnTo>
                    <a:pt x="3" y="326"/>
                  </a:lnTo>
                </a:path>
              </a:pathLst>
            </a:custGeom>
            <a:noFill/>
            <a:ln w="254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6" name="Freeform 21"/>
            <p:cNvSpPr>
              <a:spLocks/>
            </p:cNvSpPr>
            <p:nvPr/>
          </p:nvSpPr>
          <p:spPr bwMode="gray">
            <a:xfrm>
              <a:off x="4392" y="2533"/>
              <a:ext cx="435" cy="429"/>
            </a:xfrm>
            <a:custGeom>
              <a:avLst/>
              <a:gdLst>
                <a:gd name="T0" fmla="*/ 1 w 435"/>
                <a:gd name="T1" fmla="*/ 195 h 429"/>
                <a:gd name="T2" fmla="*/ 8 w 435"/>
                <a:gd name="T3" fmla="*/ 161 h 429"/>
                <a:gd name="T4" fmla="*/ 21 w 435"/>
                <a:gd name="T5" fmla="*/ 129 h 429"/>
                <a:gd name="T6" fmla="*/ 38 w 435"/>
                <a:gd name="T7" fmla="*/ 99 h 429"/>
                <a:gd name="T8" fmla="*/ 59 w 435"/>
                <a:gd name="T9" fmla="*/ 72 h 429"/>
                <a:gd name="T10" fmla="*/ 84 w 435"/>
                <a:gd name="T11" fmla="*/ 50 h 429"/>
                <a:gd name="T12" fmla="*/ 112 w 435"/>
                <a:gd name="T13" fmla="*/ 31 h 429"/>
                <a:gd name="T14" fmla="*/ 143 w 435"/>
                <a:gd name="T15" fmla="*/ 16 h 429"/>
                <a:gd name="T16" fmla="*/ 175 w 435"/>
                <a:gd name="T17" fmla="*/ 5 h 429"/>
                <a:gd name="T18" fmla="*/ 210 w 435"/>
                <a:gd name="T19" fmla="*/ 0 h 429"/>
                <a:gd name="T20" fmla="*/ 245 w 435"/>
                <a:gd name="T21" fmla="*/ 0 h 429"/>
                <a:gd name="T22" fmla="*/ 279 w 435"/>
                <a:gd name="T23" fmla="*/ 6 h 429"/>
                <a:gd name="T24" fmla="*/ 311 w 435"/>
                <a:gd name="T25" fmla="*/ 16 h 429"/>
                <a:gd name="T26" fmla="*/ 340 w 435"/>
                <a:gd name="T27" fmla="*/ 32 h 429"/>
                <a:gd name="T28" fmla="*/ 366 w 435"/>
                <a:gd name="T29" fmla="*/ 52 h 429"/>
                <a:gd name="T30" fmla="*/ 389 w 435"/>
                <a:gd name="T31" fmla="*/ 75 h 429"/>
                <a:gd name="T32" fmla="*/ 407 w 435"/>
                <a:gd name="T33" fmla="*/ 102 h 429"/>
                <a:gd name="T34" fmla="*/ 421 w 435"/>
                <a:gd name="T35" fmla="*/ 132 h 429"/>
                <a:gd name="T36" fmla="*/ 430 w 435"/>
                <a:gd name="T37" fmla="*/ 163 h 429"/>
                <a:gd name="T38" fmla="*/ 434 w 435"/>
                <a:gd name="T39" fmla="*/ 197 h 429"/>
                <a:gd name="T40" fmla="*/ 432 w 435"/>
                <a:gd name="T41" fmla="*/ 232 h 429"/>
                <a:gd name="T42" fmla="*/ 425 w 435"/>
                <a:gd name="T43" fmla="*/ 267 h 429"/>
                <a:gd name="T44" fmla="*/ 412 w 435"/>
                <a:gd name="T45" fmla="*/ 299 h 429"/>
                <a:gd name="T46" fmla="*/ 395 w 435"/>
                <a:gd name="T47" fmla="*/ 328 h 429"/>
                <a:gd name="T48" fmla="*/ 374 w 435"/>
                <a:gd name="T49" fmla="*/ 355 h 429"/>
                <a:gd name="T50" fmla="*/ 349 w 435"/>
                <a:gd name="T51" fmla="*/ 378 h 429"/>
                <a:gd name="T52" fmla="*/ 322 w 435"/>
                <a:gd name="T53" fmla="*/ 397 h 429"/>
                <a:gd name="T54" fmla="*/ 291 w 435"/>
                <a:gd name="T55" fmla="*/ 412 h 429"/>
                <a:gd name="T56" fmla="*/ 258 w 435"/>
                <a:gd name="T57" fmla="*/ 422 h 429"/>
                <a:gd name="T58" fmla="*/ 224 w 435"/>
                <a:gd name="T59" fmla="*/ 428 h 429"/>
                <a:gd name="T60" fmla="*/ 189 w 435"/>
                <a:gd name="T61" fmla="*/ 428 h 429"/>
                <a:gd name="T62" fmla="*/ 154 w 435"/>
                <a:gd name="T63" fmla="*/ 422 h 429"/>
                <a:gd name="T64" fmla="*/ 122 w 435"/>
                <a:gd name="T65" fmla="*/ 411 h 429"/>
                <a:gd name="T66" fmla="*/ 93 w 435"/>
                <a:gd name="T67" fmla="*/ 395 h 429"/>
                <a:gd name="T68" fmla="*/ 67 w 435"/>
                <a:gd name="T69" fmla="*/ 375 h 429"/>
                <a:gd name="T70" fmla="*/ 45 w 435"/>
                <a:gd name="T71" fmla="*/ 352 h 429"/>
                <a:gd name="T72" fmla="*/ 26 w 435"/>
                <a:gd name="T73" fmla="*/ 325 h 429"/>
                <a:gd name="T74" fmla="*/ 13 w 435"/>
                <a:gd name="T75" fmla="*/ 296 h 429"/>
                <a:gd name="T76" fmla="*/ 3 w 435"/>
                <a:gd name="T77" fmla="*/ 264 h 429"/>
                <a:gd name="T78" fmla="*/ 0 w 435"/>
                <a:gd name="T79" fmla="*/ 230 h 429"/>
                <a:gd name="T80" fmla="*/ 1 w 435"/>
                <a:gd name="T81" fmla="*/ 195 h 4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5" h="429">
                  <a:moveTo>
                    <a:pt x="1" y="195"/>
                  </a:moveTo>
                  <a:lnTo>
                    <a:pt x="8" y="161"/>
                  </a:lnTo>
                  <a:lnTo>
                    <a:pt x="21" y="129"/>
                  </a:lnTo>
                  <a:lnTo>
                    <a:pt x="38" y="99"/>
                  </a:lnTo>
                  <a:lnTo>
                    <a:pt x="59" y="72"/>
                  </a:lnTo>
                  <a:lnTo>
                    <a:pt x="84" y="50"/>
                  </a:lnTo>
                  <a:lnTo>
                    <a:pt x="112" y="31"/>
                  </a:lnTo>
                  <a:lnTo>
                    <a:pt x="143" y="16"/>
                  </a:lnTo>
                  <a:lnTo>
                    <a:pt x="175" y="5"/>
                  </a:lnTo>
                  <a:lnTo>
                    <a:pt x="210" y="0"/>
                  </a:lnTo>
                  <a:lnTo>
                    <a:pt x="245" y="0"/>
                  </a:lnTo>
                  <a:lnTo>
                    <a:pt x="279" y="6"/>
                  </a:lnTo>
                  <a:lnTo>
                    <a:pt x="311" y="16"/>
                  </a:lnTo>
                  <a:lnTo>
                    <a:pt x="340" y="32"/>
                  </a:lnTo>
                  <a:lnTo>
                    <a:pt x="366" y="52"/>
                  </a:lnTo>
                  <a:lnTo>
                    <a:pt x="389" y="75"/>
                  </a:lnTo>
                  <a:lnTo>
                    <a:pt x="407" y="102"/>
                  </a:lnTo>
                  <a:lnTo>
                    <a:pt x="421" y="132"/>
                  </a:lnTo>
                  <a:lnTo>
                    <a:pt x="430" y="163"/>
                  </a:lnTo>
                  <a:lnTo>
                    <a:pt x="434" y="197"/>
                  </a:lnTo>
                  <a:lnTo>
                    <a:pt x="432" y="232"/>
                  </a:lnTo>
                  <a:lnTo>
                    <a:pt x="425" y="267"/>
                  </a:lnTo>
                  <a:lnTo>
                    <a:pt x="412" y="299"/>
                  </a:lnTo>
                  <a:lnTo>
                    <a:pt x="395" y="328"/>
                  </a:lnTo>
                  <a:lnTo>
                    <a:pt x="374" y="355"/>
                  </a:lnTo>
                  <a:lnTo>
                    <a:pt x="349" y="378"/>
                  </a:lnTo>
                  <a:lnTo>
                    <a:pt x="322" y="397"/>
                  </a:lnTo>
                  <a:lnTo>
                    <a:pt x="291" y="412"/>
                  </a:lnTo>
                  <a:lnTo>
                    <a:pt x="258" y="422"/>
                  </a:lnTo>
                  <a:lnTo>
                    <a:pt x="224" y="428"/>
                  </a:lnTo>
                  <a:lnTo>
                    <a:pt x="189" y="428"/>
                  </a:lnTo>
                  <a:lnTo>
                    <a:pt x="154" y="422"/>
                  </a:lnTo>
                  <a:lnTo>
                    <a:pt x="122" y="411"/>
                  </a:lnTo>
                  <a:lnTo>
                    <a:pt x="93" y="395"/>
                  </a:lnTo>
                  <a:lnTo>
                    <a:pt x="67" y="375"/>
                  </a:lnTo>
                  <a:lnTo>
                    <a:pt x="45" y="352"/>
                  </a:lnTo>
                  <a:lnTo>
                    <a:pt x="26" y="325"/>
                  </a:lnTo>
                  <a:lnTo>
                    <a:pt x="13" y="296"/>
                  </a:lnTo>
                  <a:lnTo>
                    <a:pt x="3" y="264"/>
                  </a:lnTo>
                  <a:lnTo>
                    <a:pt x="0" y="230"/>
                  </a:lnTo>
                  <a:lnTo>
                    <a:pt x="1" y="195"/>
                  </a:lnTo>
                </a:path>
              </a:pathLst>
            </a:custGeom>
            <a:solidFill>
              <a:srgbClr val="FF0033"/>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7" name="Freeform 22"/>
            <p:cNvSpPr>
              <a:spLocks/>
            </p:cNvSpPr>
            <p:nvPr/>
          </p:nvSpPr>
          <p:spPr bwMode="gray">
            <a:xfrm>
              <a:off x="4392" y="2533"/>
              <a:ext cx="435" cy="429"/>
            </a:xfrm>
            <a:custGeom>
              <a:avLst/>
              <a:gdLst>
                <a:gd name="T0" fmla="*/ 1 w 435"/>
                <a:gd name="T1" fmla="*/ 195 h 429"/>
                <a:gd name="T2" fmla="*/ 8 w 435"/>
                <a:gd name="T3" fmla="*/ 161 h 429"/>
                <a:gd name="T4" fmla="*/ 21 w 435"/>
                <a:gd name="T5" fmla="*/ 129 h 429"/>
                <a:gd name="T6" fmla="*/ 38 w 435"/>
                <a:gd name="T7" fmla="*/ 99 h 429"/>
                <a:gd name="T8" fmla="*/ 59 w 435"/>
                <a:gd name="T9" fmla="*/ 72 h 429"/>
                <a:gd name="T10" fmla="*/ 84 w 435"/>
                <a:gd name="T11" fmla="*/ 50 h 429"/>
                <a:gd name="T12" fmla="*/ 112 w 435"/>
                <a:gd name="T13" fmla="*/ 31 h 429"/>
                <a:gd name="T14" fmla="*/ 143 w 435"/>
                <a:gd name="T15" fmla="*/ 16 h 429"/>
                <a:gd name="T16" fmla="*/ 175 w 435"/>
                <a:gd name="T17" fmla="*/ 5 h 429"/>
                <a:gd name="T18" fmla="*/ 210 w 435"/>
                <a:gd name="T19" fmla="*/ 0 h 429"/>
                <a:gd name="T20" fmla="*/ 245 w 435"/>
                <a:gd name="T21" fmla="*/ 0 h 429"/>
                <a:gd name="T22" fmla="*/ 279 w 435"/>
                <a:gd name="T23" fmla="*/ 6 h 429"/>
                <a:gd name="T24" fmla="*/ 311 w 435"/>
                <a:gd name="T25" fmla="*/ 16 h 429"/>
                <a:gd name="T26" fmla="*/ 340 w 435"/>
                <a:gd name="T27" fmla="*/ 32 h 429"/>
                <a:gd name="T28" fmla="*/ 366 w 435"/>
                <a:gd name="T29" fmla="*/ 52 h 429"/>
                <a:gd name="T30" fmla="*/ 389 w 435"/>
                <a:gd name="T31" fmla="*/ 75 h 429"/>
                <a:gd name="T32" fmla="*/ 407 w 435"/>
                <a:gd name="T33" fmla="*/ 102 h 429"/>
                <a:gd name="T34" fmla="*/ 421 w 435"/>
                <a:gd name="T35" fmla="*/ 132 h 429"/>
                <a:gd name="T36" fmla="*/ 430 w 435"/>
                <a:gd name="T37" fmla="*/ 163 h 429"/>
                <a:gd name="T38" fmla="*/ 434 w 435"/>
                <a:gd name="T39" fmla="*/ 197 h 429"/>
                <a:gd name="T40" fmla="*/ 432 w 435"/>
                <a:gd name="T41" fmla="*/ 232 h 429"/>
                <a:gd name="T42" fmla="*/ 425 w 435"/>
                <a:gd name="T43" fmla="*/ 267 h 429"/>
                <a:gd name="T44" fmla="*/ 412 w 435"/>
                <a:gd name="T45" fmla="*/ 299 h 429"/>
                <a:gd name="T46" fmla="*/ 395 w 435"/>
                <a:gd name="T47" fmla="*/ 328 h 429"/>
                <a:gd name="T48" fmla="*/ 374 w 435"/>
                <a:gd name="T49" fmla="*/ 355 h 429"/>
                <a:gd name="T50" fmla="*/ 349 w 435"/>
                <a:gd name="T51" fmla="*/ 378 h 429"/>
                <a:gd name="T52" fmla="*/ 322 w 435"/>
                <a:gd name="T53" fmla="*/ 397 h 429"/>
                <a:gd name="T54" fmla="*/ 291 w 435"/>
                <a:gd name="T55" fmla="*/ 412 h 429"/>
                <a:gd name="T56" fmla="*/ 258 w 435"/>
                <a:gd name="T57" fmla="*/ 422 h 429"/>
                <a:gd name="T58" fmla="*/ 224 w 435"/>
                <a:gd name="T59" fmla="*/ 428 h 429"/>
                <a:gd name="T60" fmla="*/ 189 w 435"/>
                <a:gd name="T61" fmla="*/ 428 h 429"/>
                <a:gd name="T62" fmla="*/ 154 w 435"/>
                <a:gd name="T63" fmla="*/ 422 h 429"/>
                <a:gd name="T64" fmla="*/ 122 w 435"/>
                <a:gd name="T65" fmla="*/ 411 h 429"/>
                <a:gd name="T66" fmla="*/ 93 w 435"/>
                <a:gd name="T67" fmla="*/ 395 h 429"/>
                <a:gd name="T68" fmla="*/ 67 w 435"/>
                <a:gd name="T69" fmla="*/ 375 h 429"/>
                <a:gd name="T70" fmla="*/ 45 w 435"/>
                <a:gd name="T71" fmla="*/ 352 h 429"/>
                <a:gd name="T72" fmla="*/ 26 w 435"/>
                <a:gd name="T73" fmla="*/ 325 h 429"/>
                <a:gd name="T74" fmla="*/ 13 w 435"/>
                <a:gd name="T75" fmla="*/ 296 h 429"/>
                <a:gd name="T76" fmla="*/ 3 w 435"/>
                <a:gd name="T77" fmla="*/ 264 h 429"/>
                <a:gd name="T78" fmla="*/ 0 w 435"/>
                <a:gd name="T79" fmla="*/ 230 h 429"/>
                <a:gd name="T80" fmla="*/ 1 w 435"/>
                <a:gd name="T81" fmla="*/ 195 h 4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5" h="429">
                  <a:moveTo>
                    <a:pt x="1" y="195"/>
                  </a:moveTo>
                  <a:lnTo>
                    <a:pt x="8" y="161"/>
                  </a:lnTo>
                  <a:lnTo>
                    <a:pt x="21" y="129"/>
                  </a:lnTo>
                  <a:lnTo>
                    <a:pt x="38" y="99"/>
                  </a:lnTo>
                  <a:lnTo>
                    <a:pt x="59" y="72"/>
                  </a:lnTo>
                  <a:lnTo>
                    <a:pt x="84" y="50"/>
                  </a:lnTo>
                  <a:lnTo>
                    <a:pt x="112" y="31"/>
                  </a:lnTo>
                  <a:lnTo>
                    <a:pt x="143" y="16"/>
                  </a:lnTo>
                  <a:lnTo>
                    <a:pt x="175" y="5"/>
                  </a:lnTo>
                  <a:lnTo>
                    <a:pt x="210" y="0"/>
                  </a:lnTo>
                  <a:lnTo>
                    <a:pt x="245" y="0"/>
                  </a:lnTo>
                  <a:lnTo>
                    <a:pt x="279" y="6"/>
                  </a:lnTo>
                  <a:lnTo>
                    <a:pt x="311" y="16"/>
                  </a:lnTo>
                  <a:lnTo>
                    <a:pt x="340" y="32"/>
                  </a:lnTo>
                  <a:lnTo>
                    <a:pt x="366" y="52"/>
                  </a:lnTo>
                  <a:lnTo>
                    <a:pt x="389" y="75"/>
                  </a:lnTo>
                  <a:lnTo>
                    <a:pt x="407" y="102"/>
                  </a:lnTo>
                  <a:lnTo>
                    <a:pt x="421" y="132"/>
                  </a:lnTo>
                  <a:lnTo>
                    <a:pt x="430" y="163"/>
                  </a:lnTo>
                  <a:lnTo>
                    <a:pt x="434" y="197"/>
                  </a:lnTo>
                  <a:lnTo>
                    <a:pt x="432" y="232"/>
                  </a:lnTo>
                  <a:lnTo>
                    <a:pt x="425" y="267"/>
                  </a:lnTo>
                  <a:lnTo>
                    <a:pt x="412" y="299"/>
                  </a:lnTo>
                  <a:lnTo>
                    <a:pt x="395" y="328"/>
                  </a:lnTo>
                  <a:lnTo>
                    <a:pt x="374" y="355"/>
                  </a:lnTo>
                  <a:lnTo>
                    <a:pt x="349" y="378"/>
                  </a:lnTo>
                  <a:lnTo>
                    <a:pt x="322" y="397"/>
                  </a:lnTo>
                  <a:lnTo>
                    <a:pt x="291" y="412"/>
                  </a:lnTo>
                  <a:lnTo>
                    <a:pt x="258" y="422"/>
                  </a:lnTo>
                  <a:lnTo>
                    <a:pt x="224" y="428"/>
                  </a:lnTo>
                  <a:lnTo>
                    <a:pt x="189" y="428"/>
                  </a:lnTo>
                  <a:lnTo>
                    <a:pt x="154" y="422"/>
                  </a:lnTo>
                  <a:lnTo>
                    <a:pt x="122" y="411"/>
                  </a:lnTo>
                  <a:lnTo>
                    <a:pt x="93" y="395"/>
                  </a:lnTo>
                  <a:lnTo>
                    <a:pt x="67" y="375"/>
                  </a:lnTo>
                  <a:lnTo>
                    <a:pt x="45" y="352"/>
                  </a:lnTo>
                  <a:lnTo>
                    <a:pt x="26" y="325"/>
                  </a:lnTo>
                  <a:lnTo>
                    <a:pt x="13" y="296"/>
                  </a:lnTo>
                  <a:lnTo>
                    <a:pt x="3" y="264"/>
                  </a:lnTo>
                  <a:lnTo>
                    <a:pt x="0" y="230"/>
                  </a:lnTo>
                  <a:lnTo>
                    <a:pt x="1" y="195"/>
                  </a:lnTo>
                </a:path>
              </a:pathLst>
            </a:custGeom>
            <a:noFill/>
            <a:ln w="508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8" name="Line 23"/>
            <p:cNvSpPr>
              <a:spLocks noChangeShapeType="1"/>
            </p:cNvSpPr>
            <p:nvPr/>
          </p:nvSpPr>
          <p:spPr bwMode="gray">
            <a:xfrm flipH="1" flipV="1">
              <a:off x="3868" y="2681"/>
              <a:ext cx="1483" cy="126"/>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69" name="Line 24"/>
            <p:cNvSpPr>
              <a:spLocks noChangeShapeType="1"/>
            </p:cNvSpPr>
            <p:nvPr/>
          </p:nvSpPr>
          <p:spPr bwMode="gray">
            <a:xfrm flipH="1">
              <a:off x="4515" y="2013"/>
              <a:ext cx="193" cy="1472"/>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70" name="Line 25"/>
            <p:cNvSpPr>
              <a:spLocks noChangeShapeType="1"/>
            </p:cNvSpPr>
            <p:nvPr/>
          </p:nvSpPr>
          <p:spPr bwMode="gray">
            <a:xfrm flipH="1">
              <a:off x="4515" y="2013"/>
              <a:ext cx="193" cy="1472"/>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71" name="Line 26"/>
            <p:cNvSpPr>
              <a:spLocks noChangeShapeType="1"/>
            </p:cNvSpPr>
            <p:nvPr/>
          </p:nvSpPr>
          <p:spPr bwMode="gray">
            <a:xfrm flipH="1" flipV="1">
              <a:off x="3868" y="2681"/>
              <a:ext cx="1483" cy="126"/>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72" name="Freeform 27"/>
            <p:cNvSpPr>
              <a:spLocks/>
            </p:cNvSpPr>
            <p:nvPr/>
          </p:nvSpPr>
          <p:spPr bwMode="gray">
            <a:xfrm>
              <a:off x="4392" y="2533"/>
              <a:ext cx="435" cy="429"/>
            </a:xfrm>
            <a:custGeom>
              <a:avLst/>
              <a:gdLst>
                <a:gd name="T0" fmla="*/ 1 w 435"/>
                <a:gd name="T1" fmla="*/ 195 h 429"/>
                <a:gd name="T2" fmla="*/ 8 w 435"/>
                <a:gd name="T3" fmla="*/ 161 h 429"/>
                <a:gd name="T4" fmla="*/ 21 w 435"/>
                <a:gd name="T5" fmla="*/ 129 h 429"/>
                <a:gd name="T6" fmla="*/ 38 w 435"/>
                <a:gd name="T7" fmla="*/ 99 h 429"/>
                <a:gd name="T8" fmla="*/ 59 w 435"/>
                <a:gd name="T9" fmla="*/ 72 h 429"/>
                <a:gd name="T10" fmla="*/ 84 w 435"/>
                <a:gd name="T11" fmla="*/ 50 h 429"/>
                <a:gd name="T12" fmla="*/ 112 w 435"/>
                <a:gd name="T13" fmla="*/ 31 h 429"/>
                <a:gd name="T14" fmla="*/ 143 w 435"/>
                <a:gd name="T15" fmla="*/ 16 h 429"/>
                <a:gd name="T16" fmla="*/ 175 w 435"/>
                <a:gd name="T17" fmla="*/ 5 h 429"/>
                <a:gd name="T18" fmla="*/ 210 w 435"/>
                <a:gd name="T19" fmla="*/ 0 h 429"/>
                <a:gd name="T20" fmla="*/ 245 w 435"/>
                <a:gd name="T21" fmla="*/ 0 h 429"/>
                <a:gd name="T22" fmla="*/ 279 w 435"/>
                <a:gd name="T23" fmla="*/ 6 h 429"/>
                <a:gd name="T24" fmla="*/ 311 w 435"/>
                <a:gd name="T25" fmla="*/ 16 h 429"/>
                <a:gd name="T26" fmla="*/ 340 w 435"/>
                <a:gd name="T27" fmla="*/ 32 h 429"/>
                <a:gd name="T28" fmla="*/ 366 w 435"/>
                <a:gd name="T29" fmla="*/ 52 h 429"/>
                <a:gd name="T30" fmla="*/ 389 w 435"/>
                <a:gd name="T31" fmla="*/ 75 h 429"/>
                <a:gd name="T32" fmla="*/ 407 w 435"/>
                <a:gd name="T33" fmla="*/ 102 h 429"/>
                <a:gd name="T34" fmla="*/ 421 w 435"/>
                <a:gd name="T35" fmla="*/ 132 h 429"/>
                <a:gd name="T36" fmla="*/ 430 w 435"/>
                <a:gd name="T37" fmla="*/ 163 h 429"/>
                <a:gd name="T38" fmla="*/ 434 w 435"/>
                <a:gd name="T39" fmla="*/ 197 h 429"/>
                <a:gd name="T40" fmla="*/ 432 w 435"/>
                <a:gd name="T41" fmla="*/ 232 h 429"/>
                <a:gd name="T42" fmla="*/ 425 w 435"/>
                <a:gd name="T43" fmla="*/ 267 h 429"/>
                <a:gd name="T44" fmla="*/ 412 w 435"/>
                <a:gd name="T45" fmla="*/ 299 h 429"/>
                <a:gd name="T46" fmla="*/ 395 w 435"/>
                <a:gd name="T47" fmla="*/ 328 h 429"/>
                <a:gd name="T48" fmla="*/ 374 w 435"/>
                <a:gd name="T49" fmla="*/ 355 h 429"/>
                <a:gd name="T50" fmla="*/ 349 w 435"/>
                <a:gd name="T51" fmla="*/ 378 h 429"/>
                <a:gd name="T52" fmla="*/ 322 w 435"/>
                <a:gd name="T53" fmla="*/ 397 h 429"/>
                <a:gd name="T54" fmla="*/ 291 w 435"/>
                <a:gd name="T55" fmla="*/ 412 h 429"/>
                <a:gd name="T56" fmla="*/ 258 w 435"/>
                <a:gd name="T57" fmla="*/ 422 h 429"/>
                <a:gd name="T58" fmla="*/ 224 w 435"/>
                <a:gd name="T59" fmla="*/ 428 h 429"/>
                <a:gd name="T60" fmla="*/ 189 w 435"/>
                <a:gd name="T61" fmla="*/ 428 h 429"/>
                <a:gd name="T62" fmla="*/ 154 w 435"/>
                <a:gd name="T63" fmla="*/ 422 h 429"/>
                <a:gd name="T64" fmla="*/ 122 w 435"/>
                <a:gd name="T65" fmla="*/ 411 h 429"/>
                <a:gd name="T66" fmla="*/ 93 w 435"/>
                <a:gd name="T67" fmla="*/ 395 h 429"/>
                <a:gd name="T68" fmla="*/ 67 w 435"/>
                <a:gd name="T69" fmla="*/ 375 h 429"/>
                <a:gd name="T70" fmla="*/ 45 w 435"/>
                <a:gd name="T71" fmla="*/ 352 h 429"/>
                <a:gd name="T72" fmla="*/ 26 w 435"/>
                <a:gd name="T73" fmla="*/ 325 h 429"/>
                <a:gd name="T74" fmla="*/ 13 w 435"/>
                <a:gd name="T75" fmla="*/ 296 h 429"/>
                <a:gd name="T76" fmla="*/ 3 w 435"/>
                <a:gd name="T77" fmla="*/ 264 h 429"/>
                <a:gd name="T78" fmla="*/ 0 w 435"/>
                <a:gd name="T79" fmla="*/ 230 h 429"/>
                <a:gd name="T80" fmla="*/ 1 w 435"/>
                <a:gd name="T81" fmla="*/ 195 h 4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5" h="429">
                  <a:moveTo>
                    <a:pt x="1" y="195"/>
                  </a:moveTo>
                  <a:lnTo>
                    <a:pt x="8" y="161"/>
                  </a:lnTo>
                  <a:lnTo>
                    <a:pt x="21" y="129"/>
                  </a:lnTo>
                  <a:lnTo>
                    <a:pt x="38" y="99"/>
                  </a:lnTo>
                  <a:lnTo>
                    <a:pt x="59" y="72"/>
                  </a:lnTo>
                  <a:lnTo>
                    <a:pt x="84" y="50"/>
                  </a:lnTo>
                  <a:lnTo>
                    <a:pt x="112" y="31"/>
                  </a:lnTo>
                  <a:lnTo>
                    <a:pt x="143" y="16"/>
                  </a:lnTo>
                  <a:lnTo>
                    <a:pt x="175" y="5"/>
                  </a:lnTo>
                  <a:lnTo>
                    <a:pt x="210" y="0"/>
                  </a:lnTo>
                  <a:lnTo>
                    <a:pt x="245" y="0"/>
                  </a:lnTo>
                  <a:lnTo>
                    <a:pt x="279" y="6"/>
                  </a:lnTo>
                  <a:lnTo>
                    <a:pt x="311" y="16"/>
                  </a:lnTo>
                  <a:lnTo>
                    <a:pt x="340" y="32"/>
                  </a:lnTo>
                  <a:lnTo>
                    <a:pt x="366" y="52"/>
                  </a:lnTo>
                  <a:lnTo>
                    <a:pt x="389" y="75"/>
                  </a:lnTo>
                  <a:lnTo>
                    <a:pt x="407" y="102"/>
                  </a:lnTo>
                  <a:lnTo>
                    <a:pt x="421" y="132"/>
                  </a:lnTo>
                  <a:lnTo>
                    <a:pt x="430" y="163"/>
                  </a:lnTo>
                  <a:lnTo>
                    <a:pt x="434" y="197"/>
                  </a:lnTo>
                  <a:lnTo>
                    <a:pt x="432" y="232"/>
                  </a:lnTo>
                  <a:lnTo>
                    <a:pt x="425" y="267"/>
                  </a:lnTo>
                  <a:lnTo>
                    <a:pt x="412" y="299"/>
                  </a:lnTo>
                  <a:lnTo>
                    <a:pt x="395" y="328"/>
                  </a:lnTo>
                  <a:lnTo>
                    <a:pt x="374" y="355"/>
                  </a:lnTo>
                  <a:lnTo>
                    <a:pt x="349" y="378"/>
                  </a:lnTo>
                  <a:lnTo>
                    <a:pt x="322" y="397"/>
                  </a:lnTo>
                  <a:lnTo>
                    <a:pt x="291" y="412"/>
                  </a:lnTo>
                  <a:lnTo>
                    <a:pt x="258" y="422"/>
                  </a:lnTo>
                  <a:lnTo>
                    <a:pt x="224" y="428"/>
                  </a:lnTo>
                  <a:lnTo>
                    <a:pt x="189" y="428"/>
                  </a:lnTo>
                  <a:lnTo>
                    <a:pt x="154" y="422"/>
                  </a:lnTo>
                  <a:lnTo>
                    <a:pt x="122" y="411"/>
                  </a:lnTo>
                  <a:lnTo>
                    <a:pt x="93" y="395"/>
                  </a:lnTo>
                  <a:lnTo>
                    <a:pt x="67" y="375"/>
                  </a:lnTo>
                  <a:lnTo>
                    <a:pt x="45" y="352"/>
                  </a:lnTo>
                  <a:lnTo>
                    <a:pt x="26" y="325"/>
                  </a:lnTo>
                  <a:lnTo>
                    <a:pt x="13" y="296"/>
                  </a:lnTo>
                  <a:lnTo>
                    <a:pt x="3" y="264"/>
                  </a:lnTo>
                  <a:lnTo>
                    <a:pt x="0" y="230"/>
                  </a:lnTo>
                  <a:lnTo>
                    <a:pt x="1" y="195"/>
                  </a:lnTo>
                </a:path>
              </a:pathLst>
            </a:custGeom>
            <a:noFill/>
            <a:ln w="254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73" name="Freeform 28"/>
            <p:cNvSpPr>
              <a:spLocks/>
            </p:cNvSpPr>
            <p:nvPr/>
          </p:nvSpPr>
          <p:spPr bwMode="gray">
            <a:xfrm>
              <a:off x="4515" y="2655"/>
              <a:ext cx="189" cy="185"/>
            </a:xfrm>
            <a:custGeom>
              <a:avLst/>
              <a:gdLst>
                <a:gd name="T0" fmla="*/ 0 w 189"/>
                <a:gd name="T1" fmla="*/ 83 h 185"/>
                <a:gd name="T2" fmla="*/ 4 w 189"/>
                <a:gd name="T3" fmla="*/ 69 h 185"/>
                <a:gd name="T4" fmla="*/ 9 w 189"/>
                <a:gd name="T5" fmla="*/ 55 h 185"/>
                <a:gd name="T6" fmla="*/ 17 w 189"/>
                <a:gd name="T7" fmla="*/ 42 h 185"/>
                <a:gd name="T8" fmla="*/ 25 w 189"/>
                <a:gd name="T9" fmla="*/ 31 h 185"/>
                <a:gd name="T10" fmla="*/ 37 w 189"/>
                <a:gd name="T11" fmla="*/ 21 h 185"/>
                <a:gd name="T12" fmla="*/ 49 w 189"/>
                <a:gd name="T13" fmla="*/ 13 h 185"/>
                <a:gd name="T14" fmla="*/ 62 w 189"/>
                <a:gd name="T15" fmla="*/ 6 h 185"/>
                <a:gd name="T16" fmla="*/ 76 w 189"/>
                <a:gd name="T17" fmla="*/ 2 h 185"/>
                <a:gd name="T18" fmla="*/ 90 w 189"/>
                <a:gd name="T19" fmla="*/ 0 h 185"/>
                <a:gd name="T20" fmla="*/ 106 w 189"/>
                <a:gd name="T21" fmla="*/ 0 h 185"/>
                <a:gd name="T22" fmla="*/ 121 w 189"/>
                <a:gd name="T23" fmla="*/ 2 h 185"/>
                <a:gd name="T24" fmla="*/ 135 w 189"/>
                <a:gd name="T25" fmla="*/ 7 h 185"/>
                <a:gd name="T26" fmla="*/ 147 w 189"/>
                <a:gd name="T27" fmla="*/ 14 h 185"/>
                <a:gd name="T28" fmla="*/ 159 w 189"/>
                <a:gd name="T29" fmla="*/ 22 h 185"/>
                <a:gd name="T30" fmla="*/ 169 w 189"/>
                <a:gd name="T31" fmla="*/ 32 h 185"/>
                <a:gd name="T32" fmla="*/ 176 w 189"/>
                <a:gd name="T33" fmla="*/ 44 h 185"/>
                <a:gd name="T34" fmla="*/ 182 w 189"/>
                <a:gd name="T35" fmla="*/ 56 h 185"/>
                <a:gd name="T36" fmla="*/ 186 w 189"/>
                <a:gd name="T37" fmla="*/ 70 h 185"/>
                <a:gd name="T38" fmla="*/ 188 w 189"/>
                <a:gd name="T39" fmla="*/ 84 h 185"/>
                <a:gd name="T40" fmla="*/ 187 w 189"/>
                <a:gd name="T41" fmla="*/ 100 h 185"/>
                <a:gd name="T42" fmla="*/ 184 w 189"/>
                <a:gd name="T43" fmla="*/ 115 h 185"/>
                <a:gd name="T44" fmla="*/ 179 w 189"/>
                <a:gd name="T45" fmla="*/ 128 h 185"/>
                <a:gd name="T46" fmla="*/ 171 w 189"/>
                <a:gd name="T47" fmla="*/ 141 h 185"/>
                <a:gd name="T48" fmla="*/ 162 w 189"/>
                <a:gd name="T49" fmla="*/ 153 h 185"/>
                <a:gd name="T50" fmla="*/ 152 w 189"/>
                <a:gd name="T51" fmla="*/ 162 h 185"/>
                <a:gd name="T52" fmla="*/ 139 w 189"/>
                <a:gd name="T53" fmla="*/ 170 h 185"/>
                <a:gd name="T54" fmla="*/ 126 w 189"/>
                <a:gd name="T55" fmla="*/ 177 h 185"/>
                <a:gd name="T56" fmla="*/ 112 w 189"/>
                <a:gd name="T57" fmla="*/ 181 h 185"/>
                <a:gd name="T58" fmla="*/ 97 w 189"/>
                <a:gd name="T59" fmla="*/ 184 h 185"/>
                <a:gd name="T60" fmla="*/ 82 w 189"/>
                <a:gd name="T61" fmla="*/ 184 h 185"/>
                <a:gd name="T62" fmla="*/ 67 w 189"/>
                <a:gd name="T63" fmla="*/ 181 h 185"/>
                <a:gd name="T64" fmla="*/ 52 w 189"/>
                <a:gd name="T65" fmla="*/ 177 h 185"/>
                <a:gd name="T66" fmla="*/ 40 w 189"/>
                <a:gd name="T67" fmla="*/ 170 h 185"/>
                <a:gd name="T68" fmla="*/ 29 w 189"/>
                <a:gd name="T69" fmla="*/ 161 h 185"/>
                <a:gd name="T70" fmla="*/ 19 w 189"/>
                <a:gd name="T71" fmla="*/ 151 h 185"/>
                <a:gd name="T72" fmla="*/ 11 w 189"/>
                <a:gd name="T73" fmla="*/ 140 h 185"/>
                <a:gd name="T74" fmla="*/ 5 w 189"/>
                <a:gd name="T75" fmla="*/ 127 h 185"/>
                <a:gd name="T76" fmla="*/ 1 w 189"/>
                <a:gd name="T77" fmla="*/ 113 h 185"/>
                <a:gd name="T78" fmla="*/ 0 w 189"/>
                <a:gd name="T79" fmla="*/ 99 h 185"/>
                <a:gd name="T80" fmla="*/ 0 w 189"/>
                <a:gd name="T81" fmla="*/ 84 h 185"/>
                <a:gd name="T82" fmla="*/ 0 w 189"/>
                <a:gd name="T83" fmla="*/ 83 h 1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89" h="185">
                  <a:moveTo>
                    <a:pt x="0" y="83"/>
                  </a:moveTo>
                  <a:lnTo>
                    <a:pt x="4" y="69"/>
                  </a:lnTo>
                  <a:lnTo>
                    <a:pt x="9" y="55"/>
                  </a:lnTo>
                  <a:lnTo>
                    <a:pt x="17" y="42"/>
                  </a:lnTo>
                  <a:lnTo>
                    <a:pt x="25" y="31"/>
                  </a:lnTo>
                  <a:lnTo>
                    <a:pt x="37" y="21"/>
                  </a:lnTo>
                  <a:lnTo>
                    <a:pt x="49" y="13"/>
                  </a:lnTo>
                  <a:lnTo>
                    <a:pt x="62" y="6"/>
                  </a:lnTo>
                  <a:lnTo>
                    <a:pt x="76" y="2"/>
                  </a:lnTo>
                  <a:lnTo>
                    <a:pt x="90" y="0"/>
                  </a:lnTo>
                  <a:lnTo>
                    <a:pt x="106" y="0"/>
                  </a:lnTo>
                  <a:lnTo>
                    <a:pt x="121" y="2"/>
                  </a:lnTo>
                  <a:lnTo>
                    <a:pt x="135" y="7"/>
                  </a:lnTo>
                  <a:lnTo>
                    <a:pt x="147" y="14"/>
                  </a:lnTo>
                  <a:lnTo>
                    <a:pt x="159" y="22"/>
                  </a:lnTo>
                  <a:lnTo>
                    <a:pt x="169" y="32"/>
                  </a:lnTo>
                  <a:lnTo>
                    <a:pt x="176" y="44"/>
                  </a:lnTo>
                  <a:lnTo>
                    <a:pt x="182" y="56"/>
                  </a:lnTo>
                  <a:lnTo>
                    <a:pt x="186" y="70"/>
                  </a:lnTo>
                  <a:lnTo>
                    <a:pt x="188" y="84"/>
                  </a:lnTo>
                  <a:lnTo>
                    <a:pt x="187" y="100"/>
                  </a:lnTo>
                  <a:lnTo>
                    <a:pt x="184" y="115"/>
                  </a:lnTo>
                  <a:lnTo>
                    <a:pt x="179" y="128"/>
                  </a:lnTo>
                  <a:lnTo>
                    <a:pt x="171" y="141"/>
                  </a:lnTo>
                  <a:lnTo>
                    <a:pt x="162" y="153"/>
                  </a:lnTo>
                  <a:lnTo>
                    <a:pt x="152" y="162"/>
                  </a:lnTo>
                  <a:lnTo>
                    <a:pt x="139" y="170"/>
                  </a:lnTo>
                  <a:lnTo>
                    <a:pt x="126" y="177"/>
                  </a:lnTo>
                  <a:lnTo>
                    <a:pt x="112" y="181"/>
                  </a:lnTo>
                  <a:lnTo>
                    <a:pt x="97" y="184"/>
                  </a:lnTo>
                  <a:lnTo>
                    <a:pt x="82" y="184"/>
                  </a:lnTo>
                  <a:lnTo>
                    <a:pt x="67" y="181"/>
                  </a:lnTo>
                  <a:lnTo>
                    <a:pt x="52" y="177"/>
                  </a:lnTo>
                  <a:lnTo>
                    <a:pt x="40" y="170"/>
                  </a:lnTo>
                  <a:lnTo>
                    <a:pt x="29" y="161"/>
                  </a:lnTo>
                  <a:lnTo>
                    <a:pt x="19" y="151"/>
                  </a:lnTo>
                  <a:lnTo>
                    <a:pt x="11" y="140"/>
                  </a:lnTo>
                  <a:lnTo>
                    <a:pt x="5" y="127"/>
                  </a:lnTo>
                  <a:lnTo>
                    <a:pt x="1" y="113"/>
                  </a:lnTo>
                  <a:lnTo>
                    <a:pt x="0" y="99"/>
                  </a:lnTo>
                  <a:lnTo>
                    <a:pt x="0" y="84"/>
                  </a:lnTo>
                  <a:lnTo>
                    <a:pt x="0" y="8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74" name="Freeform 29"/>
            <p:cNvSpPr>
              <a:spLocks/>
            </p:cNvSpPr>
            <p:nvPr/>
          </p:nvSpPr>
          <p:spPr bwMode="gray">
            <a:xfrm>
              <a:off x="4515" y="2655"/>
              <a:ext cx="189" cy="185"/>
            </a:xfrm>
            <a:custGeom>
              <a:avLst/>
              <a:gdLst>
                <a:gd name="T0" fmla="*/ 0 w 189"/>
                <a:gd name="T1" fmla="*/ 83 h 185"/>
                <a:gd name="T2" fmla="*/ 4 w 189"/>
                <a:gd name="T3" fmla="*/ 69 h 185"/>
                <a:gd name="T4" fmla="*/ 9 w 189"/>
                <a:gd name="T5" fmla="*/ 55 h 185"/>
                <a:gd name="T6" fmla="*/ 17 w 189"/>
                <a:gd name="T7" fmla="*/ 42 h 185"/>
                <a:gd name="T8" fmla="*/ 25 w 189"/>
                <a:gd name="T9" fmla="*/ 31 h 185"/>
                <a:gd name="T10" fmla="*/ 37 w 189"/>
                <a:gd name="T11" fmla="*/ 21 h 185"/>
                <a:gd name="T12" fmla="*/ 49 w 189"/>
                <a:gd name="T13" fmla="*/ 13 h 185"/>
                <a:gd name="T14" fmla="*/ 62 w 189"/>
                <a:gd name="T15" fmla="*/ 6 h 185"/>
                <a:gd name="T16" fmla="*/ 76 w 189"/>
                <a:gd name="T17" fmla="*/ 2 h 185"/>
                <a:gd name="T18" fmla="*/ 90 w 189"/>
                <a:gd name="T19" fmla="*/ 0 h 185"/>
                <a:gd name="T20" fmla="*/ 106 w 189"/>
                <a:gd name="T21" fmla="*/ 0 h 185"/>
                <a:gd name="T22" fmla="*/ 121 w 189"/>
                <a:gd name="T23" fmla="*/ 2 h 185"/>
                <a:gd name="T24" fmla="*/ 135 w 189"/>
                <a:gd name="T25" fmla="*/ 7 h 185"/>
                <a:gd name="T26" fmla="*/ 147 w 189"/>
                <a:gd name="T27" fmla="*/ 14 h 185"/>
                <a:gd name="T28" fmla="*/ 159 w 189"/>
                <a:gd name="T29" fmla="*/ 22 h 185"/>
                <a:gd name="T30" fmla="*/ 169 w 189"/>
                <a:gd name="T31" fmla="*/ 32 h 185"/>
                <a:gd name="T32" fmla="*/ 176 w 189"/>
                <a:gd name="T33" fmla="*/ 44 h 185"/>
                <a:gd name="T34" fmla="*/ 182 w 189"/>
                <a:gd name="T35" fmla="*/ 56 h 185"/>
                <a:gd name="T36" fmla="*/ 186 w 189"/>
                <a:gd name="T37" fmla="*/ 70 h 185"/>
                <a:gd name="T38" fmla="*/ 188 w 189"/>
                <a:gd name="T39" fmla="*/ 84 h 185"/>
                <a:gd name="T40" fmla="*/ 187 w 189"/>
                <a:gd name="T41" fmla="*/ 100 h 185"/>
                <a:gd name="T42" fmla="*/ 184 w 189"/>
                <a:gd name="T43" fmla="*/ 115 h 185"/>
                <a:gd name="T44" fmla="*/ 179 w 189"/>
                <a:gd name="T45" fmla="*/ 128 h 185"/>
                <a:gd name="T46" fmla="*/ 171 w 189"/>
                <a:gd name="T47" fmla="*/ 141 h 185"/>
                <a:gd name="T48" fmla="*/ 162 w 189"/>
                <a:gd name="T49" fmla="*/ 153 h 185"/>
                <a:gd name="T50" fmla="*/ 152 w 189"/>
                <a:gd name="T51" fmla="*/ 162 h 185"/>
                <a:gd name="T52" fmla="*/ 139 w 189"/>
                <a:gd name="T53" fmla="*/ 170 h 185"/>
                <a:gd name="T54" fmla="*/ 126 w 189"/>
                <a:gd name="T55" fmla="*/ 177 h 185"/>
                <a:gd name="T56" fmla="*/ 112 w 189"/>
                <a:gd name="T57" fmla="*/ 181 h 185"/>
                <a:gd name="T58" fmla="*/ 97 w 189"/>
                <a:gd name="T59" fmla="*/ 184 h 185"/>
                <a:gd name="T60" fmla="*/ 82 w 189"/>
                <a:gd name="T61" fmla="*/ 184 h 185"/>
                <a:gd name="T62" fmla="*/ 67 w 189"/>
                <a:gd name="T63" fmla="*/ 181 h 185"/>
                <a:gd name="T64" fmla="*/ 52 w 189"/>
                <a:gd name="T65" fmla="*/ 177 h 185"/>
                <a:gd name="T66" fmla="*/ 40 w 189"/>
                <a:gd name="T67" fmla="*/ 170 h 185"/>
                <a:gd name="T68" fmla="*/ 29 w 189"/>
                <a:gd name="T69" fmla="*/ 161 h 185"/>
                <a:gd name="T70" fmla="*/ 19 w 189"/>
                <a:gd name="T71" fmla="*/ 151 h 185"/>
                <a:gd name="T72" fmla="*/ 11 w 189"/>
                <a:gd name="T73" fmla="*/ 140 h 185"/>
                <a:gd name="T74" fmla="*/ 5 w 189"/>
                <a:gd name="T75" fmla="*/ 127 h 185"/>
                <a:gd name="T76" fmla="*/ 1 w 189"/>
                <a:gd name="T77" fmla="*/ 113 h 185"/>
                <a:gd name="T78" fmla="*/ 0 w 189"/>
                <a:gd name="T79" fmla="*/ 99 h 185"/>
                <a:gd name="T80" fmla="*/ 0 w 189"/>
                <a:gd name="T81" fmla="*/ 84 h 1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9" h="185">
                  <a:moveTo>
                    <a:pt x="0" y="83"/>
                  </a:moveTo>
                  <a:lnTo>
                    <a:pt x="4" y="69"/>
                  </a:lnTo>
                  <a:lnTo>
                    <a:pt x="9" y="55"/>
                  </a:lnTo>
                  <a:lnTo>
                    <a:pt x="17" y="42"/>
                  </a:lnTo>
                  <a:lnTo>
                    <a:pt x="25" y="31"/>
                  </a:lnTo>
                  <a:lnTo>
                    <a:pt x="37" y="21"/>
                  </a:lnTo>
                  <a:lnTo>
                    <a:pt x="49" y="13"/>
                  </a:lnTo>
                  <a:lnTo>
                    <a:pt x="62" y="6"/>
                  </a:lnTo>
                  <a:lnTo>
                    <a:pt x="76" y="2"/>
                  </a:lnTo>
                  <a:lnTo>
                    <a:pt x="90" y="0"/>
                  </a:lnTo>
                  <a:lnTo>
                    <a:pt x="106" y="0"/>
                  </a:lnTo>
                  <a:lnTo>
                    <a:pt x="121" y="2"/>
                  </a:lnTo>
                  <a:lnTo>
                    <a:pt x="135" y="7"/>
                  </a:lnTo>
                  <a:lnTo>
                    <a:pt x="147" y="14"/>
                  </a:lnTo>
                  <a:lnTo>
                    <a:pt x="159" y="22"/>
                  </a:lnTo>
                  <a:lnTo>
                    <a:pt x="169" y="32"/>
                  </a:lnTo>
                  <a:lnTo>
                    <a:pt x="176" y="44"/>
                  </a:lnTo>
                  <a:lnTo>
                    <a:pt x="182" y="56"/>
                  </a:lnTo>
                  <a:lnTo>
                    <a:pt x="186" y="70"/>
                  </a:lnTo>
                  <a:lnTo>
                    <a:pt x="188" y="84"/>
                  </a:lnTo>
                  <a:lnTo>
                    <a:pt x="187" y="100"/>
                  </a:lnTo>
                  <a:lnTo>
                    <a:pt x="184" y="115"/>
                  </a:lnTo>
                  <a:lnTo>
                    <a:pt x="179" y="128"/>
                  </a:lnTo>
                  <a:lnTo>
                    <a:pt x="171" y="141"/>
                  </a:lnTo>
                  <a:lnTo>
                    <a:pt x="162" y="153"/>
                  </a:lnTo>
                  <a:lnTo>
                    <a:pt x="152" y="162"/>
                  </a:lnTo>
                  <a:lnTo>
                    <a:pt x="139" y="170"/>
                  </a:lnTo>
                  <a:lnTo>
                    <a:pt x="126" y="177"/>
                  </a:lnTo>
                  <a:lnTo>
                    <a:pt x="112" y="181"/>
                  </a:lnTo>
                  <a:lnTo>
                    <a:pt x="97" y="184"/>
                  </a:lnTo>
                  <a:lnTo>
                    <a:pt x="82" y="184"/>
                  </a:lnTo>
                  <a:lnTo>
                    <a:pt x="67" y="181"/>
                  </a:lnTo>
                  <a:lnTo>
                    <a:pt x="52" y="177"/>
                  </a:lnTo>
                  <a:lnTo>
                    <a:pt x="40" y="170"/>
                  </a:lnTo>
                  <a:lnTo>
                    <a:pt x="29" y="161"/>
                  </a:lnTo>
                  <a:lnTo>
                    <a:pt x="19" y="151"/>
                  </a:lnTo>
                  <a:lnTo>
                    <a:pt x="11" y="140"/>
                  </a:lnTo>
                  <a:lnTo>
                    <a:pt x="5" y="127"/>
                  </a:lnTo>
                  <a:lnTo>
                    <a:pt x="1" y="113"/>
                  </a:lnTo>
                  <a:lnTo>
                    <a:pt x="0" y="99"/>
                  </a:lnTo>
                  <a:lnTo>
                    <a:pt x="0" y="84"/>
                  </a:lnTo>
                </a:path>
              </a:pathLst>
            </a:custGeom>
            <a:noFill/>
            <a:ln w="508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75" name="Freeform 30"/>
            <p:cNvSpPr>
              <a:spLocks/>
            </p:cNvSpPr>
            <p:nvPr/>
          </p:nvSpPr>
          <p:spPr bwMode="gray">
            <a:xfrm>
              <a:off x="4515" y="2655"/>
              <a:ext cx="189" cy="185"/>
            </a:xfrm>
            <a:custGeom>
              <a:avLst/>
              <a:gdLst>
                <a:gd name="T0" fmla="*/ 0 w 189"/>
                <a:gd name="T1" fmla="*/ 83 h 185"/>
                <a:gd name="T2" fmla="*/ 4 w 189"/>
                <a:gd name="T3" fmla="*/ 69 h 185"/>
                <a:gd name="T4" fmla="*/ 9 w 189"/>
                <a:gd name="T5" fmla="*/ 55 h 185"/>
                <a:gd name="T6" fmla="*/ 17 w 189"/>
                <a:gd name="T7" fmla="*/ 42 h 185"/>
                <a:gd name="T8" fmla="*/ 25 w 189"/>
                <a:gd name="T9" fmla="*/ 31 h 185"/>
                <a:gd name="T10" fmla="*/ 37 w 189"/>
                <a:gd name="T11" fmla="*/ 21 h 185"/>
                <a:gd name="T12" fmla="*/ 49 w 189"/>
                <a:gd name="T13" fmla="*/ 13 h 185"/>
                <a:gd name="T14" fmla="*/ 62 w 189"/>
                <a:gd name="T15" fmla="*/ 6 h 185"/>
                <a:gd name="T16" fmla="*/ 76 w 189"/>
                <a:gd name="T17" fmla="*/ 2 h 185"/>
                <a:gd name="T18" fmla="*/ 90 w 189"/>
                <a:gd name="T19" fmla="*/ 0 h 185"/>
                <a:gd name="T20" fmla="*/ 106 w 189"/>
                <a:gd name="T21" fmla="*/ 0 h 185"/>
                <a:gd name="T22" fmla="*/ 121 w 189"/>
                <a:gd name="T23" fmla="*/ 2 h 185"/>
                <a:gd name="T24" fmla="*/ 135 w 189"/>
                <a:gd name="T25" fmla="*/ 7 h 185"/>
                <a:gd name="T26" fmla="*/ 147 w 189"/>
                <a:gd name="T27" fmla="*/ 14 h 185"/>
                <a:gd name="T28" fmla="*/ 159 w 189"/>
                <a:gd name="T29" fmla="*/ 22 h 185"/>
                <a:gd name="T30" fmla="*/ 169 w 189"/>
                <a:gd name="T31" fmla="*/ 32 h 185"/>
                <a:gd name="T32" fmla="*/ 176 w 189"/>
                <a:gd name="T33" fmla="*/ 44 h 185"/>
                <a:gd name="T34" fmla="*/ 182 w 189"/>
                <a:gd name="T35" fmla="*/ 56 h 185"/>
                <a:gd name="T36" fmla="*/ 186 w 189"/>
                <a:gd name="T37" fmla="*/ 70 h 185"/>
                <a:gd name="T38" fmla="*/ 188 w 189"/>
                <a:gd name="T39" fmla="*/ 84 h 185"/>
                <a:gd name="T40" fmla="*/ 187 w 189"/>
                <a:gd name="T41" fmla="*/ 100 h 185"/>
                <a:gd name="T42" fmla="*/ 184 w 189"/>
                <a:gd name="T43" fmla="*/ 115 h 185"/>
                <a:gd name="T44" fmla="*/ 179 w 189"/>
                <a:gd name="T45" fmla="*/ 128 h 185"/>
                <a:gd name="T46" fmla="*/ 171 w 189"/>
                <a:gd name="T47" fmla="*/ 141 h 185"/>
                <a:gd name="T48" fmla="*/ 162 w 189"/>
                <a:gd name="T49" fmla="*/ 153 h 185"/>
                <a:gd name="T50" fmla="*/ 152 w 189"/>
                <a:gd name="T51" fmla="*/ 162 h 185"/>
                <a:gd name="T52" fmla="*/ 139 w 189"/>
                <a:gd name="T53" fmla="*/ 170 h 185"/>
                <a:gd name="T54" fmla="*/ 126 w 189"/>
                <a:gd name="T55" fmla="*/ 177 h 185"/>
                <a:gd name="T56" fmla="*/ 112 w 189"/>
                <a:gd name="T57" fmla="*/ 181 h 185"/>
                <a:gd name="T58" fmla="*/ 97 w 189"/>
                <a:gd name="T59" fmla="*/ 184 h 185"/>
                <a:gd name="T60" fmla="*/ 82 w 189"/>
                <a:gd name="T61" fmla="*/ 184 h 185"/>
                <a:gd name="T62" fmla="*/ 67 w 189"/>
                <a:gd name="T63" fmla="*/ 181 h 185"/>
                <a:gd name="T64" fmla="*/ 52 w 189"/>
                <a:gd name="T65" fmla="*/ 177 h 185"/>
                <a:gd name="T66" fmla="*/ 40 w 189"/>
                <a:gd name="T67" fmla="*/ 170 h 185"/>
                <a:gd name="T68" fmla="*/ 29 w 189"/>
                <a:gd name="T69" fmla="*/ 161 h 185"/>
                <a:gd name="T70" fmla="*/ 19 w 189"/>
                <a:gd name="T71" fmla="*/ 151 h 185"/>
                <a:gd name="T72" fmla="*/ 11 w 189"/>
                <a:gd name="T73" fmla="*/ 140 h 185"/>
                <a:gd name="T74" fmla="*/ 5 w 189"/>
                <a:gd name="T75" fmla="*/ 127 h 185"/>
                <a:gd name="T76" fmla="*/ 1 w 189"/>
                <a:gd name="T77" fmla="*/ 113 h 185"/>
                <a:gd name="T78" fmla="*/ 0 w 189"/>
                <a:gd name="T79" fmla="*/ 99 h 185"/>
                <a:gd name="T80" fmla="*/ 0 w 189"/>
                <a:gd name="T81" fmla="*/ 84 h 1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9" h="185">
                  <a:moveTo>
                    <a:pt x="0" y="83"/>
                  </a:moveTo>
                  <a:lnTo>
                    <a:pt x="4" y="69"/>
                  </a:lnTo>
                  <a:lnTo>
                    <a:pt x="9" y="55"/>
                  </a:lnTo>
                  <a:lnTo>
                    <a:pt x="17" y="42"/>
                  </a:lnTo>
                  <a:lnTo>
                    <a:pt x="25" y="31"/>
                  </a:lnTo>
                  <a:lnTo>
                    <a:pt x="37" y="21"/>
                  </a:lnTo>
                  <a:lnTo>
                    <a:pt x="49" y="13"/>
                  </a:lnTo>
                  <a:lnTo>
                    <a:pt x="62" y="6"/>
                  </a:lnTo>
                  <a:lnTo>
                    <a:pt x="76" y="2"/>
                  </a:lnTo>
                  <a:lnTo>
                    <a:pt x="90" y="0"/>
                  </a:lnTo>
                  <a:lnTo>
                    <a:pt x="106" y="0"/>
                  </a:lnTo>
                  <a:lnTo>
                    <a:pt x="121" y="2"/>
                  </a:lnTo>
                  <a:lnTo>
                    <a:pt x="135" y="7"/>
                  </a:lnTo>
                  <a:lnTo>
                    <a:pt x="147" y="14"/>
                  </a:lnTo>
                  <a:lnTo>
                    <a:pt x="159" y="22"/>
                  </a:lnTo>
                  <a:lnTo>
                    <a:pt x="169" y="32"/>
                  </a:lnTo>
                  <a:lnTo>
                    <a:pt x="176" y="44"/>
                  </a:lnTo>
                  <a:lnTo>
                    <a:pt x="182" y="56"/>
                  </a:lnTo>
                  <a:lnTo>
                    <a:pt x="186" y="70"/>
                  </a:lnTo>
                  <a:lnTo>
                    <a:pt x="188" y="84"/>
                  </a:lnTo>
                  <a:lnTo>
                    <a:pt x="187" y="100"/>
                  </a:lnTo>
                  <a:lnTo>
                    <a:pt x="184" y="115"/>
                  </a:lnTo>
                  <a:lnTo>
                    <a:pt x="179" y="128"/>
                  </a:lnTo>
                  <a:lnTo>
                    <a:pt x="171" y="141"/>
                  </a:lnTo>
                  <a:lnTo>
                    <a:pt x="162" y="153"/>
                  </a:lnTo>
                  <a:lnTo>
                    <a:pt x="152" y="162"/>
                  </a:lnTo>
                  <a:lnTo>
                    <a:pt x="139" y="170"/>
                  </a:lnTo>
                  <a:lnTo>
                    <a:pt x="126" y="177"/>
                  </a:lnTo>
                  <a:lnTo>
                    <a:pt x="112" y="181"/>
                  </a:lnTo>
                  <a:lnTo>
                    <a:pt x="97" y="184"/>
                  </a:lnTo>
                  <a:lnTo>
                    <a:pt x="82" y="184"/>
                  </a:lnTo>
                  <a:lnTo>
                    <a:pt x="67" y="181"/>
                  </a:lnTo>
                  <a:lnTo>
                    <a:pt x="52" y="177"/>
                  </a:lnTo>
                  <a:lnTo>
                    <a:pt x="40" y="170"/>
                  </a:lnTo>
                  <a:lnTo>
                    <a:pt x="29" y="161"/>
                  </a:lnTo>
                  <a:lnTo>
                    <a:pt x="19" y="151"/>
                  </a:lnTo>
                  <a:lnTo>
                    <a:pt x="11" y="140"/>
                  </a:lnTo>
                  <a:lnTo>
                    <a:pt x="5" y="127"/>
                  </a:lnTo>
                  <a:lnTo>
                    <a:pt x="1" y="113"/>
                  </a:lnTo>
                  <a:lnTo>
                    <a:pt x="0" y="99"/>
                  </a:lnTo>
                  <a:lnTo>
                    <a:pt x="0" y="84"/>
                  </a:lnTo>
                </a:path>
              </a:pathLst>
            </a:custGeom>
            <a:noFill/>
            <a:ln w="254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76" name="Freeform 31"/>
            <p:cNvSpPr>
              <a:spLocks/>
            </p:cNvSpPr>
            <p:nvPr/>
          </p:nvSpPr>
          <p:spPr bwMode="gray">
            <a:xfrm>
              <a:off x="3937" y="2085"/>
              <a:ext cx="1348" cy="1325"/>
            </a:xfrm>
            <a:custGeom>
              <a:avLst/>
              <a:gdLst>
                <a:gd name="T0" fmla="*/ 5 w 1348"/>
                <a:gd name="T1" fmla="*/ 604 h 1325"/>
                <a:gd name="T2" fmla="*/ 28 w 1348"/>
                <a:gd name="T3" fmla="*/ 498 h 1325"/>
                <a:gd name="T4" fmla="*/ 66 w 1348"/>
                <a:gd name="T5" fmla="*/ 398 h 1325"/>
                <a:gd name="T6" fmla="*/ 120 w 1348"/>
                <a:gd name="T7" fmla="*/ 306 h 1325"/>
                <a:gd name="T8" fmla="*/ 186 w 1348"/>
                <a:gd name="T9" fmla="*/ 225 h 1325"/>
                <a:gd name="T10" fmla="*/ 262 w 1348"/>
                <a:gd name="T11" fmla="*/ 153 h 1325"/>
                <a:gd name="T12" fmla="*/ 349 w 1348"/>
                <a:gd name="T13" fmla="*/ 94 h 1325"/>
                <a:gd name="T14" fmla="*/ 443 w 1348"/>
                <a:gd name="T15" fmla="*/ 47 h 1325"/>
                <a:gd name="T16" fmla="*/ 544 w 1348"/>
                <a:gd name="T17" fmla="*/ 16 h 1325"/>
                <a:gd name="T18" fmla="*/ 651 w 1348"/>
                <a:gd name="T19" fmla="*/ 0 h 1325"/>
                <a:gd name="T20" fmla="*/ 760 w 1348"/>
                <a:gd name="T21" fmla="*/ 0 h 1325"/>
                <a:gd name="T22" fmla="*/ 868 w 1348"/>
                <a:gd name="T23" fmla="*/ 18 h 1325"/>
                <a:gd name="T24" fmla="*/ 967 w 1348"/>
                <a:gd name="T25" fmla="*/ 52 h 1325"/>
                <a:gd name="T26" fmla="*/ 1057 w 1348"/>
                <a:gd name="T27" fmla="*/ 100 h 1325"/>
                <a:gd name="T28" fmla="*/ 1138 w 1348"/>
                <a:gd name="T29" fmla="*/ 161 h 1325"/>
                <a:gd name="T30" fmla="*/ 1207 w 1348"/>
                <a:gd name="T31" fmla="*/ 234 h 1325"/>
                <a:gd name="T32" fmla="*/ 1263 w 1348"/>
                <a:gd name="T33" fmla="*/ 317 h 1325"/>
                <a:gd name="T34" fmla="*/ 1306 w 1348"/>
                <a:gd name="T35" fmla="*/ 408 h 1325"/>
                <a:gd name="T36" fmla="*/ 1335 w 1348"/>
                <a:gd name="T37" fmla="*/ 507 h 1325"/>
                <a:gd name="T38" fmla="*/ 1347 w 1348"/>
                <a:gd name="T39" fmla="*/ 611 h 1325"/>
                <a:gd name="T40" fmla="*/ 1341 w 1348"/>
                <a:gd name="T41" fmla="*/ 719 h 1325"/>
                <a:gd name="T42" fmla="*/ 1318 w 1348"/>
                <a:gd name="T43" fmla="*/ 825 h 1325"/>
                <a:gd name="T44" fmla="*/ 1279 w 1348"/>
                <a:gd name="T45" fmla="*/ 925 h 1325"/>
                <a:gd name="T46" fmla="*/ 1226 w 1348"/>
                <a:gd name="T47" fmla="*/ 1016 h 1325"/>
                <a:gd name="T48" fmla="*/ 1161 w 1348"/>
                <a:gd name="T49" fmla="*/ 1098 h 1325"/>
                <a:gd name="T50" fmla="*/ 1084 w 1348"/>
                <a:gd name="T51" fmla="*/ 1169 h 1325"/>
                <a:gd name="T52" fmla="*/ 997 w 1348"/>
                <a:gd name="T53" fmla="*/ 1229 h 1325"/>
                <a:gd name="T54" fmla="*/ 902 w 1348"/>
                <a:gd name="T55" fmla="*/ 1275 h 1325"/>
                <a:gd name="T56" fmla="*/ 801 w 1348"/>
                <a:gd name="T57" fmla="*/ 1307 h 1325"/>
                <a:gd name="T58" fmla="*/ 695 w 1348"/>
                <a:gd name="T59" fmla="*/ 1324 h 1325"/>
                <a:gd name="T60" fmla="*/ 586 w 1348"/>
                <a:gd name="T61" fmla="*/ 1323 h 1325"/>
                <a:gd name="T62" fmla="*/ 478 w 1348"/>
                <a:gd name="T63" fmla="*/ 1305 h 1325"/>
                <a:gd name="T64" fmla="*/ 379 w 1348"/>
                <a:gd name="T65" fmla="*/ 1271 h 1325"/>
                <a:gd name="T66" fmla="*/ 288 w 1348"/>
                <a:gd name="T67" fmla="*/ 1222 h 1325"/>
                <a:gd name="T68" fmla="*/ 208 w 1348"/>
                <a:gd name="T69" fmla="*/ 1161 h 1325"/>
                <a:gd name="T70" fmla="*/ 139 w 1348"/>
                <a:gd name="T71" fmla="*/ 1089 h 1325"/>
                <a:gd name="T72" fmla="*/ 82 w 1348"/>
                <a:gd name="T73" fmla="*/ 1006 h 1325"/>
                <a:gd name="T74" fmla="*/ 39 w 1348"/>
                <a:gd name="T75" fmla="*/ 914 h 1325"/>
                <a:gd name="T76" fmla="*/ 11 w 1348"/>
                <a:gd name="T77" fmla="*/ 816 h 1325"/>
                <a:gd name="T78" fmla="*/ 0 w 1348"/>
                <a:gd name="T79" fmla="*/ 712 h 1325"/>
                <a:gd name="T80" fmla="*/ 5 w 1348"/>
                <a:gd name="T81" fmla="*/ 604 h 1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8" h="1325">
                  <a:moveTo>
                    <a:pt x="5" y="604"/>
                  </a:moveTo>
                  <a:lnTo>
                    <a:pt x="28" y="498"/>
                  </a:lnTo>
                  <a:lnTo>
                    <a:pt x="66" y="398"/>
                  </a:lnTo>
                  <a:lnTo>
                    <a:pt x="120" y="306"/>
                  </a:lnTo>
                  <a:lnTo>
                    <a:pt x="186" y="225"/>
                  </a:lnTo>
                  <a:lnTo>
                    <a:pt x="262" y="153"/>
                  </a:lnTo>
                  <a:lnTo>
                    <a:pt x="349" y="94"/>
                  </a:lnTo>
                  <a:lnTo>
                    <a:pt x="443" y="47"/>
                  </a:lnTo>
                  <a:lnTo>
                    <a:pt x="544" y="16"/>
                  </a:lnTo>
                  <a:lnTo>
                    <a:pt x="651" y="0"/>
                  </a:lnTo>
                  <a:lnTo>
                    <a:pt x="760" y="0"/>
                  </a:lnTo>
                  <a:lnTo>
                    <a:pt x="868" y="18"/>
                  </a:lnTo>
                  <a:lnTo>
                    <a:pt x="967" y="52"/>
                  </a:lnTo>
                  <a:lnTo>
                    <a:pt x="1057" y="100"/>
                  </a:lnTo>
                  <a:lnTo>
                    <a:pt x="1138" y="161"/>
                  </a:lnTo>
                  <a:lnTo>
                    <a:pt x="1207" y="234"/>
                  </a:lnTo>
                  <a:lnTo>
                    <a:pt x="1263" y="317"/>
                  </a:lnTo>
                  <a:lnTo>
                    <a:pt x="1306" y="408"/>
                  </a:lnTo>
                  <a:lnTo>
                    <a:pt x="1335" y="507"/>
                  </a:lnTo>
                  <a:lnTo>
                    <a:pt x="1347" y="611"/>
                  </a:lnTo>
                  <a:lnTo>
                    <a:pt x="1341" y="719"/>
                  </a:lnTo>
                  <a:lnTo>
                    <a:pt x="1318" y="825"/>
                  </a:lnTo>
                  <a:lnTo>
                    <a:pt x="1279" y="925"/>
                  </a:lnTo>
                  <a:lnTo>
                    <a:pt x="1226" y="1016"/>
                  </a:lnTo>
                  <a:lnTo>
                    <a:pt x="1161" y="1098"/>
                  </a:lnTo>
                  <a:lnTo>
                    <a:pt x="1084" y="1169"/>
                  </a:lnTo>
                  <a:lnTo>
                    <a:pt x="997" y="1229"/>
                  </a:lnTo>
                  <a:lnTo>
                    <a:pt x="902" y="1275"/>
                  </a:lnTo>
                  <a:lnTo>
                    <a:pt x="801" y="1307"/>
                  </a:lnTo>
                  <a:lnTo>
                    <a:pt x="695" y="1324"/>
                  </a:lnTo>
                  <a:lnTo>
                    <a:pt x="586" y="1323"/>
                  </a:lnTo>
                  <a:lnTo>
                    <a:pt x="478" y="1305"/>
                  </a:lnTo>
                  <a:lnTo>
                    <a:pt x="379" y="1271"/>
                  </a:lnTo>
                  <a:lnTo>
                    <a:pt x="288" y="1222"/>
                  </a:lnTo>
                  <a:lnTo>
                    <a:pt x="208" y="1161"/>
                  </a:lnTo>
                  <a:lnTo>
                    <a:pt x="139" y="1089"/>
                  </a:lnTo>
                  <a:lnTo>
                    <a:pt x="82" y="1006"/>
                  </a:lnTo>
                  <a:lnTo>
                    <a:pt x="39" y="914"/>
                  </a:lnTo>
                  <a:lnTo>
                    <a:pt x="11" y="816"/>
                  </a:lnTo>
                  <a:lnTo>
                    <a:pt x="0" y="712"/>
                  </a:lnTo>
                  <a:lnTo>
                    <a:pt x="5" y="604"/>
                  </a:lnTo>
                </a:path>
              </a:pathLst>
            </a:custGeom>
            <a:noFill/>
            <a:ln w="254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77" name="Freeform 32"/>
            <p:cNvSpPr>
              <a:spLocks/>
            </p:cNvSpPr>
            <p:nvPr/>
          </p:nvSpPr>
          <p:spPr bwMode="gray">
            <a:xfrm>
              <a:off x="4248" y="2390"/>
              <a:ext cx="726" cy="715"/>
            </a:xfrm>
            <a:custGeom>
              <a:avLst/>
              <a:gdLst>
                <a:gd name="T0" fmla="*/ 3 w 726"/>
                <a:gd name="T1" fmla="*/ 326 h 715"/>
                <a:gd name="T2" fmla="*/ 15 w 726"/>
                <a:gd name="T3" fmla="*/ 268 h 715"/>
                <a:gd name="T4" fmla="*/ 35 w 726"/>
                <a:gd name="T5" fmla="*/ 215 h 715"/>
                <a:gd name="T6" fmla="*/ 64 w 726"/>
                <a:gd name="T7" fmla="*/ 165 h 715"/>
                <a:gd name="T8" fmla="*/ 99 w 726"/>
                <a:gd name="T9" fmla="*/ 121 h 715"/>
                <a:gd name="T10" fmla="*/ 141 w 726"/>
                <a:gd name="T11" fmla="*/ 83 h 715"/>
                <a:gd name="T12" fmla="*/ 187 w 726"/>
                <a:gd name="T13" fmla="*/ 51 h 715"/>
                <a:gd name="T14" fmla="*/ 239 w 726"/>
                <a:gd name="T15" fmla="*/ 26 h 715"/>
                <a:gd name="T16" fmla="*/ 293 w 726"/>
                <a:gd name="T17" fmla="*/ 9 h 715"/>
                <a:gd name="T18" fmla="*/ 350 w 726"/>
                <a:gd name="T19" fmla="*/ 0 h 715"/>
                <a:gd name="T20" fmla="*/ 409 w 726"/>
                <a:gd name="T21" fmla="*/ 0 h 715"/>
                <a:gd name="T22" fmla="*/ 467 w 726"/>
                <a:gd name="T23" fmla="*/ 10 h 715"/>
                <a:gd name="T24" fmla="*/ 520 w 726"/>
                <a:gd name="T25" fmla="*/ 28 h 715"/>
                <a:gd name="T26" fmla="*/ 568 w 726"/>
                <a:gd name="T27" fmla="*/ 54 h 715"/>
                <a:gd name="T28" fmla="*/ 612 w 726"/>
                <a:gd name="T29" fmla="*/ 87 h 715"/>
                <a:gd name="T30" fmla="*/ 649 w 726"/>
                <a:gd name="T31" fmla="*/ 126 h 715"/>
                <a:gd name="T32" fmla="*/ 680 w 726"/>
                <a:gd name="T33" fmla="*/ 171 h 715"/>
                <a:gd name="T34" fmla="*/ 703 w 726"/>
                <a:gd name="T35" fmla="*/ 221 h 715"/>
                <a:gd name="T36" fmla="*/ 718 w 726"/>
                <a:gd name="T37" fmla="*/ 273 h 715"/>
                <a:gd name="T38" fmla="*/ 725 w 726"/>
                <a:gd name="T39" fmla="*/ 329 h 715"/>
                <a:gd name="T40" fmla="*/ 721 w 726"/>
                <a:gd name="T41" fmla="*/ 387 h 715"/>
                <a:gd name="T42" fmla="*/ 709 w 726"/>
                <a:gd name="T43" fmla="*/ 445 h 715"/>
                <a:gd name="T44" fmla="*/ 688 w 726"/>
                <a:gd name="T45" fmla="*/ 499 h 715"/>
                <a:gd name="T46" fmla="*/ 660 w 726"/>
                <a:gd name="T47" fmla="*/ 548 h 715"/>
                <a:gd name="T48" fmla="*/ 624 w 726"/>
                <a:gd name="T49" fmla="*/ 592 h 715"/>
                <a:gd name="T50" fmla="*/ 583 w 726"/>
                <a:gd name="T51" fmla="*/ 631 h 715"/>
                <a:gd name="T52" fmla="*/ 536 w 726"/>
                <a:gd name="T53" fmla="*/ 662 h 715"/>
                <a:gd name="T54" fmla="*/ 485 w 726"/>
                <a:gd name="T55" fmla="*/ 687 h 715"/>
                <a:gd name="T56" fmla="*/ 431 w 726"/>
                <a:gd name="T57" fmla="*/ 704 h 715"/>
                <a:gd name="T58" fmla="*/ 374 w 726"/>
                <a:gd name="T59" fmla="*/ 714 h 715"/>
                <a:gd name="T60" fmla="*/ 315 w 726"/>
                <a:gd name="T61" fmla="*/ 713 h 715"/>
                <a:gd name="T62" fmla="*/ 257 w 726"/>
                <a:gd name="T63" fmla="*/ 704 h 715"/>
                <a:gd name="T64" fmla="*/ 204 w 726"/>
                <a:gd name="T65" fmla="*/ 685 h 715"/>
                <a:gd name="T66" fmla="*/ 155 w 726"/>
                <a:gd name="T67" fmla="*/ 659 h 715"/>
                <a:gd name="T68" fmla="*/ 112 w 726"/>
                <a:gd name="T69" fmla="*/ 626 h 715"/>
                <a:gd name="T70" fmla="*/ 75 w 726"/>
                <a:gd name="T71" fmla="*/ 587 h 715"/>
                <a:gd name="T72" fmla="*/ 44 w 726"/>
                <a:gd name="T73" fmla="*/ 542 h 715"/>
                <a:gd name="T74" fmla="*/ 21 w 726"/>
                <a:gd name="T75" fmla="*/ 493 h 715"/>
                <a:gd name="T76" fmla="*/ 6 w 726"/>
                <a:gd name="T77" fmla="*/ 440 h 715"/>
                <a:gd name="T78" fmla="*/ 0 w 726"/>
                <a:gd name="T79" fmla="*/ 384 h 715"/>
                <a:gd name="T80" fmla="*/ 3 w 726"/>
                <a:gd name="T81" fmla="*/ 326 h 7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26" h="715">
                  <a:moveTo>
                    <a:pt x="3" y="326"/>
                  </a:moveTo>
                  <a:lnTo>
                    <a:pt x="15" y="268"/>
                  </a:lnTo>
                  <a:lnTo>
                    <a:pt x="35" y="215"/>
                  </a:lnTo>
                  <a:lnTo>
                    <a:pt x="64" y="165"/>
                  </a:lnTo>
                  <a:lnTo>
                    <a:pt x="99" y="121"/>
                  </a:lnTo>
                  <a:lnTo>
                    <a:pt x="141" y="83"/>
                  </a:lnTo>
                  <a:lnTo>
                    <a:pt x="187" y="51"/>
                  </a:lnTo>
                  <a:lnTo>
                    <a:pt x="239" y="26"/>
                  </a:lnTo>
                  <a:lnTo>
                    <a:pt x="293" y="9"/>
                  </a:lnTo>
                  <a:lnTo>
                    <a:pt x="350" y="0"/>
                  </a:lnTo>
                  <a:lnTo>
                    <a:pt x="409" y="0"/>
                  </a:lnTo>
                  <a:lnTo>
                    <a:pt x="467" y="10"/>
                  </a:lnTo>
                  <a:lnTo>
                    <a:pt x="520" y="28"/>
                  </a:lnTo>
                  <a:lnTo>
                    <a:pt x="568" y="54"/>
                  </a:lnTo>
                  <a:lnTo>
                    <a:pt x="612" y="87"/>
                  </a:lnTo>
                  <a:lnTo>
                    <a:pt x="649" y="126"/>
                  </a:lnTo>
                  <a:lnTo>
                    <a:pt x="680" y="171"/>
                  </a:lnTo>
                  <a:lnTo>
                    <a:pt x="703" y="221"/>
                  </a:lnTo>
                  <a:lnTo>
                    <a:pt x="718" y="273"/>
                  </a:lnTo>
                  <a:lnTo>
                    <a:pt x="725" y="329"/>
                  </a:lnTo>
                  <a:lnTo>
                    <a:pt x="721" y="387"/>
                  </a:lnTo>
                  <a:lnTo>
                    <a:pt x="709" y="445"/>
                  </a:lnTo>
                  <a:lnTo>
                    <a:pt x="688" y="499"/>
                  </a:lnTo>
                  <a:lnTo>
                    <a:pt x="660" y="548"/>
                  </a:lnTo>
                  <a:lnTo>
                    <a:pt x="624" y="592"/>
                  </a:lnTo>
                  <a:lnTo>
                    <a:pt x="583" y="631"/>
                  </a:lnTo>
                  <a:lnTo>
                    <a:pt x="536" y="662"/>
                  </a:lnTo>
                  <a:lnTo>
                    <a:pt x="485" y="687"/>
                  </a:lnTo>
                  <a:lnTo>
                    <a:pt x="431" y="704"/>
                  </a:lnTo>
                  <a:lnTo>
                    <a:pt x="374" y="714"/>
                  </a:lnTo>
                  <a:lnTo>
                    <a:pt x="315" y="713"/>
                  </a:lnTo>
                  <a:lnTo>
                    <a:pt x="257" y="704"/>
                  </a:lnTo>
                  <a:lnTo>
                    <a:pt x="204" y="685"/>
                  </a:lnTo>
                  <a:lnTo>
                    <a:pt x="155" y="659"/>
                  </a:lnTo>
                  <a:lnTo>
                    <a:pt x="112" y="626"/>
                  </a:lnTo>
                  <a:lnTo>
                    <a:pt x="75" y="587"/>
                  </a:lnTo>
                  <a:lnTo>
                    <a:pt x="44" y="542"/>
                  </a:lnTo>
                  <a:lnTo>
                    <a:pt x="21" y="493"/>
                  </a:lnTo>
                  <a:lnTo>
                    <a:pt x="6" y="440"/>
                  </a:lnTo>
                  <a:lnTo>
                    <a:pt x="0" y="384"/>
                  </a:lnTo>
                  <a:lnTo>
                    <a:pt x="3" y="326"/>
                  </a:lnTo>
                </a:path>
              </a:pathLst>
            </a:custGeom>
            <a:noFill/>
            <a:ln w="508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78" name="Freeform 33"/>
            <p:cNvSpPr>
              <a:spLocks/>
            </p:cNvSpPr>
            <p:nvPr/>
          </p:nvSpPr>
          <p:spPr bwMode="gray">
            <a:xfrm>
              <a:off x="3938" y="2085"/>
              <a:ext cx="1348" cy="1323"/>
            </a:xfrm>
            <a:custGeom>
              <a:avLst/>
              <a:gdLst>
                <a:gd name="T0" fmla="*/ 5 w 1348"/>
                <a:gd name="T1" fmla="*/ 603 h 1323"/>
                <a:gd name="T2" fmla="*/ 28 w 1348"/>
                <a:gd name="T3" fmla="*/ 496 h 1323"/>
                <a:gd name="T4" fmla="*/ 67 w 1348"/>
                <a:gd name="T5" fmla="*/ 397 h 1323"/>
                <a:gd name="T6" fmla="*/ 120 w 1348"/>
                <a:gd name="T7" fmla="*/ 306 h 1323"/>
                <a:gd name="T8" fmla="*/ 185 w 1348"/>
                <a:gd name="T9" fmla="*/ 224 h 1323"/>
                <a:gd name="T10" fmla="*/ 262 w 1348"/>
                <a:gd name="T11" fmla="*/ 153 h 1323"/>
                <a:gd name="T12" fmla="*/ 349 w 1348"/>
                <a:gd name="T13" fmla="*/ 94 h 1323"/>
                <a:gd name="T14" fmla="*/ 444 w 1348"/>
                <a:gd name="T15" fmla="*/ 47 h 1323"/>
                <a:gd name="T16" fmla="*/ 545 w 1348"/>
                <a:gd name="T17" fmla="*/ 16 h 1323"/>
                <a:gd name="T18" fmla="*/ 651 w 1348"/>
                <a:gd name="T19" fmla="*/ 0 h 1323"/>
                <a:gd name="T20" fmla="*/ 760 w 1348"/>
                <a:gd name="T21" fmla="*/ 0 h 1323"/>
                <a:gd name="T22" fmla="*/ 868 w 1348"/>
                <a:gd name="T23" fmla="*/ 18 h 1323"/>
                <a:gd name="T24" fmla="*/ 967 w 1348"/>
                <a:gd name="T25" fmla="*/ 51 h 1323"/>
                <a:gd name="T26" fmla="*/ 1058 w 1348"/>
                <a:gd name="T27" fmla="*/ 100 h 1323"/>
                <a:gd name="T28" fmla="*/ 1138 w 1348"/>
                <a:gd name="T29" fmla="*/ 161 h 1323"/>
                <a:gd name="T30" fmla="*/ 1207 w 1348"/>
                <a:gd name="T31" fmla="*/ 233 h 1323"/>
                <a:gd name="T32" fmla="*/ 1264 w 1348"/>
                <a:gd name="T33" fmla="*/ 316 h 1323"/>
                <a:gd name="T34" fmla="*/ 1307 w 1348"/>
                <a:gd name="T35" fmla="*/ 408 h 1323"/>
                <a:gd name="T36" fmla="*/ 1335 w 1348"/>
                <a:gd name="T37" fmla="*/ 506 h 1323"/>
                <a:gd name="T38" fmla="*/ 1347 w 1348"/>
                <a:gd name="T39" fmla="*/ 609 h 1323"/>
                <a:gd name="T40" fmla="*/ 1341 w 1348"/>
                <a:gd name="T41" fmla="*/ 717 h 1323"/>
                <a:gd name="T42" fmla="*/ 1318 w 1348"/>
                <a:gd name="T43" fmla="*/ 824 h 1323"/>
                <a:gd name="T44" fmla="*/ 1280 w 1348"/>
                <a:gd name="T45" fmla="*/ 923 h 1323"/>
                <a:gd name="T46" fmla="*/ 1226 w 1348"/>
                <a:gd name="T47" fmla="*/ 1015 h 1323"/>
                <a:gd name="T48" fmla="*/ 1160 w 1348"/>
                <a:gd name="T49" fmla="*/ 1097 h 1323"/>
                <a:gd name="T50" fmla="*/ 1084 w 1348"/>
                <a:gd name="T51" fmla="*/ 1168 h 1323"/>
                <a:gd name="T52" fmla="*/ 997 w 1348"/>
                <a:gd name="T53" fmla="*/ 1227 h 1323"/>
                <a:gd name="T54" fmla="*/ 903 w 1348"/>
                <a:gd name="T55" fmla="*/ 1273 h 1323"/>
                <a:gd name="T56" fmla="*/ 802 w 1348"/>
                <a:gd name="T57" fmla="*/ 1305 h 1323"/>
                <a:gd name="T58" fmla="*/ 695 w 1348"/>
                <a:gd name="T59" fmla="*/ 1322 h 1323"/>
                <a:gd name="T60" fmla="*/ 586 w 1348"/>
                <a:gd name="T61" fmla="*/ 1320 h 1323"/>
                <a:gd name="T62" fmla="*/ 479 w 1348"/>
                <a:gd name="T63" fmla="*/ 1303 h 1323"/>
                <a:gd name="T64" fmla="*/ 380 w 1348"/>
                <a:gd name="T65" fmla="*/ 1269 h 1323"/>
                <a:gd name="T66" fmla="*/ 289 w 1348"/>
                <a:gd name="T67" fmla="*/ 1221 h 1323"/>
                <a:gd name="T68" fmla="*/ 208 w 1348"/>
                <a:gd name="T69" fmla="*/ 1159 h 1323"/>
                <a:gd name="T70" fmla="*/ 139 w 1348"/>
                <a:gd name="T71" fmla="*/ 1087 h 1323"/>
                <a:gd name="T72" fmla="*/ 83 w 1348"/>
                <a:gd name="T73" fmla="*/ 1004 h 1323"/>
                <a:gd name="T74" fmla="*/ 40 w 1348"/>
                <a:gd name="T75" fmla="*/ 913 h 1323"/>
                <a:gd name="T76" fmla="*/ 11 w 1348"/>
                <a:gd name="T77" fmla="*/ 815 h 1323"/>
                <a:gd name="T78" fmla="*/ 0 w 1348"/>
                <a:gd name="T79" fmla="*/ 711 h 1323"/>
                <a:gd name="T80" fmla="*/ 5 w 1348"/>
                <a:gd name="T81" fmla="*/ 604 h 13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8" h="1323">
                  <a:moveTo>
                    <a:pt x="5" y="603"/>
                  </a:moveTo>
                  <a:lnTo>
                    <a:pt x="28" y="496"/>
                  </a:lnTo>
                  <a:lnTo>
                    <a:pt x="67" y="397"/>
                  </a:lnTo>
                  <a:lnTo>
                    <a:pt x="120" y="306"/>
                  </a:lnTo>
                  <a:lnTo>
                    <a:pt x="185" y="224"/>
                  </a:lnTo>
                  <a:lnTo>
                    <a:pt x="262" y="153"/>
                  </a:lnTo>
                  <a:lnTo>
                    <a:pt x="349" y="94"/>
                  </a:lnTo>
                  <a:lnTo>
                    <a:pt x="444" y="47"/>
                  </a:lnTo>
                  <a:lnTo>
                    <a:pt x="545" y="16"/>
                  </a:lnTo>
                  <a:lnTo>
                    <a:pt x="651" y="0"/>
                  </a:lnTo>
                  <a:lnTo>
                    <a:pt x="760" y="0"/>
                  </a:lnTo>
                  <a:lnTo>
                    <a:pt x="868" y="18"/>
                  </a:lnTo>
                  <a:lnTo>
                    <a:pt x="967" y="51"/>
                  </a:lnTo>
                  <a:lnTo>
                    <a:pt x="1058" y="100"/>
                  </a:lnTo>
                  <a:lnTo>
                    <a:pt x="1138" y="161"/>
                  </a:lnTo>
                  <a:lnTo>
                    <a:pt x="1207" y="233"/>
                  </a:lnTo>
                  <a:lnTo>
                    <a:pt x="1264" y="316"/>
                  </a:lnTo>
                  <a:lnTo>
                    <a:pt x="1307" y="408"/>
                  </a:lnTo>
                  <a:lnTo>
                    <a:pt x="1335" y="506"/>
                  </a:lnTo>
                  <a:lnTo>
                    <a:pt x="1347" y="609"/>
                  </a:lnTo>
                  <a:lnTo>
                    <a:pt x="1341" y="717"/>
                  </a:lnTo>
                  <a:lnTo>
                    <a:pt x="1318" y="824"/>
                  </a:lnTo>
                  <a:lnTo>
                    <a:pt x="1280" y="923"/>
                  </a:lnTo>
                  <a:lnTo>
                    <a:pt x="1226" y="1015"/>
                  </a:lnTo>
                  <a:lnTo>
                    <a:pt x="1160" y="1097"/>
                  </a:lnTo>
                  <a:lnTo>
                    <a:pt x="1084" y="1168"/>
                  </a:lnTo>
                  <a:lnTo>
                    <a:pt x="997" y="1227"/>
                  </a:lnTo>
                  <a:lnTo>
                    <a:pt x="903" y="1273"/>
                  </a:lnTo>
                  <a:lnTo>
                    <a:pt x="802" y="1305"/>
                  </a:lnTo>
                  <a:lnTo>
                    <a:pt x="695" y="1322"/>
                  </a:lnTo>
                  <a:lnTo>
                    <a:pt x="586" y="1320"/>
                  </a:lnTo>
                  <a:lnTo>
                    <a:pt x="479" y="1303"/>
                  </a:lnTo>
                  <a:lnTo>
                    <a:pt x="380" y="1269"/>
                  </a:lnTo>
                  <a:lnTo>
                    <a:pt x="289" y="1221"/>
                  </a:lnTo>
                  <a:lnTo>
                    <a:pt x="208" y="1159"/>
                  </a:lnTo>
                  <a:lnTo>
                    <a:pt x="139" y="1087"/>
                  </a:lnTo>
                  <a:lnTo>
                    <a:pt x="83" y="1004"/>
                  </a:lnTo>
                  <a:lnTo>
                    <a:pt x="40" y="913"/>
                  </a:lnTo>
                  <a:lnTo>
                    <a:pt x="11" y="815"/>
                  </a:lnTo>
                  <a:lnTo>
                    <a:pt x="0" y="711"/>
                  </a:lnTo>
                  <a:lnTo>
                    <a:pt x="5" y="604"/>
                  </a:lnTo>
                </a:path>
              </a:pathLst>
            </a:custGeom>
            <a:noFill/>
            <a:ln w="508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79" name="Freeform 34"/>
            <p:cNvSpPr>
              <a:spLocks/>
            </p:cNvSpPr>
            <p:nvPr/>
          </p:nvSpPr>
          <p:spPr bwMode="gray">
            <a:xfrm>
              <a:off x="3938" y="2085"/>
              <a:ext cx="1348" cy="1323"/>
            </a:xfrm>
            <a:custGeom>
              <a:avLst/>
              <a:gdLst>
                <a:gd name="T0" fmla="*/ 5 w 1348"/>
                <a:gd name="T1" fmla="*/ 603 h 1323"/>
                <a:gd name="T2" fmla="*/ 28 w 1348"/>
                <a:gd name="T3" fmla="*/ 496 h 1323"/>
                <a:gd name="T4" fmla="*/ 67 w 1348"/>
                <a:gd name="T5" fmla="*/ 397 h 1323"/>
                <a:gd name="T6" fmla="*/ 120 w 1348"/>
                <a:gd name="T7" fmla="*/ 306 h 1323"/>
                <a:gd name="T8" fmla="*/ 185 w 1348"/>
                <a:gd name="T9" fmla="*/ 224 h 1323"/>
                <a:gd name="T10" fmla="*/ 262 w 1348"/>
                <a:gd name="T11" fmla="*/ 153 h 1323"/>
                <a:gd name="T12" fmla="*/ 349 w 1348"/>
                <a:gd name="T13" fmla="*/ 94 h 1323"/>
                <a:gd name="T14" fmla="*/ 444 w 1348"/>
                <a:gd name="T15" fmla="*/ 47 h 1323"/>
                <a:gd name="T16" fmla="*/ 545 w 1348"/>
                <a:gd name="T17" fmla="*/ 16 h 1323"/>
                <a:gd name="T18" fmla="*/ 651 w 1348"/>
                <a:gd name="T19" fmla="*/ 0 h 1323"/>
                <a:gd name="T20" fmla="*/ 760 w 1348"/>
                <a:gd name="T21" fmla="*/ 0 h 1323"/>
                <a:gd name="T22" fmla="*/ 868 w 1348"/>
                <a:gd name="T23" fmla="*/ 18 h 1323"/>
                <a:gd name="T24" fmla="*/ 967 w 1348"/>
                <a:gd name="T25" fmla="*/ 51 h 1323"/>
                <a:gd name="T26" fmla="*/ 1058 w 1348"/>
                <a:gd name="T27" fmla="*/ 100 h 1323"/>
                <a:gd name="T28" fmla="*/ 1138 w 1348"/>
                <a:gd name="T29" fmla="*/ 161 h 1323"/>
                <a:gd name="T30" fmla="*/ 1207 w 1348"/>
                <a:gd name="T31" fmla="*/ 233 h 1323"/>
                <a:gd name="T32" fmla="*/ 1264 w 1348"/>
                <a:gd name="T33" fmla="*/ 316 h 1323"/>
                <a:gd name="T34" fmla="*/ 1307 w 1348"/>
                <a:gd name="T35" fmla="*/ 408 h 1323"/>
                <a:gd name="T36" fmla="*/ 1335 w 1348"/>
                <a:gd name="T37" fmla="*/ 506 h 1323"/>
                <a:gd name="T38" fmla="*/ 1347 w 1348"/>
                <a:gd name="T39" fmla="*/ 609 h 1323"/>
                <a:gd name="T40" fmla="*/ 1341 w 1348"/>
                <a:gd name="T41" fmla="*/ 717 h 1323"/>
                <a:gd name="T42" fmla="*/ 1318 w 1348"/>
                <a:gd name="T43" fmla="*/ 824 h 1323"/>
                <a:gd name="T44" fmla="*/ 1280 w 1348"/>
                <a:gd name="T45" fmla="*/ 923 h 1323"/>
                <a:gd name="T46" fmla="*/ 1226 w 1348"/>
                <a:gd name="T47" fmla="*/ 1015 h 1323"/>
                <a:gd name="T48" fmla="*/ 1160 w 1348"/>
                <a:gd name="T49" fmla="*/ 1097 h 1323"/>
                <a:gd name="T50" fmla="*/ 1084 w 1348"/>
                <a:gd name="T51" fmla="*/ 1168 h 1323"/>
                <a:gd name="T52" fmla="*/ 997 w 1348"/>
                <a:gd name="T53" fmla="*/ 1227 h 1323"/>
                <a:gd name="T54" fmla="*/ 903 w 1348"/>
                <a:gd name="T55" fmla="*/ 1273 h 1323"/>
                <a:gd name="T56" fmla="*/ 802 w 1348"/>
                <a:gd name="T57" fmla="*/ 1305 h 1323"/>
                <a:gd name="T58" fmla="*/ 695 w 1348"/>
                <a:gd name="T59" fmla="*/ 1322 h 1323"/>
                <a:gd name="T60" fmla="*/ 586 w 1348"/>
                <a:gd name="T61" fmla="*/ 1320 h 1323"/>
                <a:gd name="T62" fmla="*/ 479 w 1348"/>
                <a:gd name="T63" fmla="*/ 1303 h 1323"/>
                <a:gd name="T64" fmla="*/ 380 w 1348"/>
                <a:gd name="T65" fmla="*/ 1269 h 1323"/>
                <a:gd name="T66" fmla="*/ 289 w 1348"/>
                <a:gd name="T67" fmla="*/ 1221 h 1323"/>
                <a:gd name="T68" fmla="*/ 208 w 1348"/>
                <a:gd name="T69" fmla="*/ 1159 h 1323"/>
                <a:gd name="T70" fmla="*/ 139 w 1348"/>
                <a:gd name="T71" fmla="*/ 1087 h 1323"/>
                <a:gd name="T72" fmla="*/ 83 w 1348"/>
                <a:gd name="T73" fmla="*/ 1004 h 1323"/>
                <a:gd name="T74" fmla="*/ 40 w 1348"/>
                <a:gd name="T75" fmla="*/ 913 h 1323"/>
                <a:gd name="T76" fmla="*/ 11 w 1348"/>
                <a:gd name="T77" fmla="*/ 815 h 1323"/>
                <a:gd name="T78" fmla="*/ 0 w 1348"/>
                <a:gd name="T79" fmla="*/ 711 h 1323"/>
                <a:gd name="T80" fmla="*/ 5 w 1348"/>
                <a:gd name="T81" fmla="*/ 604 h 13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8" h="1323">
                  <a:moveTo>
                    <a:pt x="5" y="603"/>
                  </a:moveTo>
                  <a:lnTo>
                    <a:pt x="28" y="496"/>
                  </a:lnTo>
                  <a:lnTo>
                    <a:pt x="67" y="397"/>
                  </a:lnTo>
                  <a:lnTo>
                    <a:pt x="120" y="306"/>
                  </a:lnTo>
                  <a:lnTo>
                    <a:pt x="185" y="224"/>
                  </a:lnTo>
                  <a:lnTo>
                    <a:pt x="262" y="153"/>
                  </a:lnTo>
                  <a:lnTo>
                    <a:pt x="349" y="94"/>
                  </a:lnTo>
                  <a:lnTo>
                    <a:pt x="444" y="47"/>
                  </a:lnTo>
                  <a:lnTo>
                    <a:pt x="545" y="16"/>
                  </a:lnTo>
                  <a:lnTo>
                    <a:pt x="651" y="0"/>
                  </a:lnTo>
                  <a:lnTo>
                    <a:pt x="760" y="0"/>
                  </a:lnTo>
                  <a:lnTo>
                    <a:pt x="868" y="18"/>
                  </a:lnTo>
                  <a:lnTo>
                    <a:pt x="967" y="51"/>
                  </a:lnTo>
                  <a:lnTo>
                    <a:pt x="1058" y="100"/>
                  </a:lnTo>
                  <a:lnTo>
                    <a:pt x="1138" y="161"/>
                  </a:lnTo>
                  <a:lnTo>
                    <a:pt x="1207" y="233"/>
                  </a:lnTo>
                  <a:lnTo>
                    <a:pt x="1264" y="316"/>
                  </a:lnTo>
                  <a:lnTo>
                    <a:pt x="1307" y="408"/>
                  </a:lnTo>
                  <a:lnTo>
                    <a:pt x="1335" y="506"/>
                  </a:lnTo>
                  <a:lnTo>
                    <a:pt x="1347" y="609"/>
                  </a:lnTo>
                  <a:lnTo>
                    <a:pt x="1341" y="717"/>
                  </a:lnTo>
                  <a:lnTo>
                    <a:pt x="1318" y="824"/>
                  </a:lnTo>
                  <a:lnTo>
                    <a:pt x="1280" y="923"/>
                  </a:lnTo>
                  <a:lnTo>
                    <a:pt x="1226" y="1015"/>
                  </a:lnTo>
                  <a:lnTo>
                    <a:pt x="1160" y="1097"/>
                  </a:lnTo>
                  <a:lnTo>
                    <a:pt x="1084" y="1168"/>
                  </a:lnTo>
                  <a:lnTo>
                    <a:pt x="997" y="1227"/>
                  </a:lnTo>
                  <a:lnTo>
                    <a:pt x="903" y="1273"/>
                  </a:lnTo>
                  <a:lnTo>
                    <a:pt x="802" y="1305"/>
                  </a:lnTo>
                  <a:lnTo>
                    <a:pt x="695" y="1322"/>
                  </a:lnTo>
                  <a:lnTo>
                    <a:pt x="586" y="1320"/>
                  </a:lnTo>
                  <a:lnTo>
                    <a:pt x="479" y="1303"/>
                  </a:lnTo>
                  <a:lnTo>
                    <a:pt x="380" y="1269"/>
                  </a:lnTo>
                  <a:lnTo>
                    <a:pt x="289" y="1221"/>
                  </a:lnTo>
                  <a:lnTo>
                    <a:pt x="208" y="1159"/>
                  </a:lnTo>
                  <a:lnTo>
                    <a:pt x="139" y="1087"/>
                  </a:lnTo>
                  <a:lnTo>
                    <a:pt x="83" y="1004"/>
                  </a:lnTo>
                  <a:lnTo>
                    <a:pt x="40" y="913"/>
                  </a:lnTo>
                  <a:lnTo>
                    <a:pt x="11" y="815"/>
                  </a:lnTo>
                  <a:lnTo>
                    <a:pt x="0" y="711"/>
                  </a:lnTo>
                  <a:lnTo>
                    <a:pt x="5" y="604"/>
                  </a:lnTo>
                </a:path>
              </a:pathLst>
            </a:custGeom>
            <a:noFill/>
            <a:ln w="254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0" name="Freeform 35"/>
            <p:cNvSpPr>
              <a:spLocks/>
            </p:cNvSpPr>
            <p:nvPr/>
          </p:nvSpPr>
          <p:spPr bwMode="gray">
            <a:xfrm>
              <a:off x="4248" y="2390"/>
              <a:ext cx="726" cy="715"/>
            </a:xfrm>
            <a:custGeom>
              <a:avLst/>
              <a:gdLst>
                <a:gd name="T0" fmla="*/ 3 w 726"/>
                <a:gd name="T1" fmla="*/ 326 h 715"/>
                <a:gd name="T2" fmla="*/ 15 w 726"/>
                <a:gd name="T3" fmla="*/ 268 h 715"/>
                <a:gd name="T4" fmla="*/ 35 w 726"/>
                <a:gd name="T5" fmla="*/ 215 h 715"/>
                <a:gd name="T6" fmla="*/ 64 w 726"/>
                <a:gd name="T7" fmla="*/ 165 h 715"/>
                <a:gd name="T8" fmla="*/ 99 w 726"/>
                <a:gd name="T9" fmla="*/ 121 h 715"/>
                <a:gd name="T10" fmla="*/ 141 w 726"/>
                <a:gd name="T11" fmla="*/ 83 h 715"/>
                <a:gd name="T12" fmla="*/ 187 w 726"/>
                <a:gd name="T13" fmla="*/ 51 h 715"/>
                <a:gd name="T14" fmla="*/ 239 w 726"/>
                <a:gd name="T15" fmla="*/ 26 h 715"/>
                <a:gd name="T16" fmla="*/ 293 w 726"/>
                <a:gd name="T17" fmla="*/ 9 h 715"/>
                <a:gd name="T18" fmla="*/ 350 w 726"/>
                <a:gd name="T19" fmla="*/ 0 h 715"/>
                <a:gd name="T20" fmla="*/ 409 w 726"/>
                <a:gd name="T21" fmla="*/ 0 h 715"/>
                <a:gd name="T22" fmla="*/ 467 w 726"/>
                <a:gd name="T23" fmla="*/ 10 h 715"/>
                <a:gd name="T24" fmla="*/ 520 w 726"/>
                <a:gd name="T25" fmla="*/ 28 h 715"/>
                <a:gd name="T26" fmla="*/ 568 w 726"/>
                <a:gd name="T27" fmla="*/ 54 h 715"/>
                <a:gd name="T28" fmla="*/ 612 w 726"/>
                <a:gd name="T29" fmla="*/ 87 h 715"/>
                <a:gd name="T30" fmla="*/ 649 w 726"/>
                <a:gd name="T31" fmla="*/ 126 h 715"/>
                <a:gd name="T32" fmla="*/ 680 w 726"/>
                <a:gd name="T33" fmla="*/ 171 h 715"/>
                <a:gd name="T34" fmla="*/ 703 w 726"/>
                <a:gd name="T35" fmla="*/ 221 h 715"/>
                <a:gd name="T36" fmla="*/ 718 w 726"/>
                <a:gd name="T37" fmla="*/ 273 h 715"/>
                <a:gd name="T38" fmla="*/ 725 w 726"/>
                <a:gd name="T39" fmla="*/ 329 h 715"/>
                <a:gd name="T40" fmla="*/ 721 w 726"/>
                <a:gd name="T41" fmla="*/ 387 h 715"/>
                <a:gd name="T42" fmla="*/ 709 w 726"/>
                <a:gd name="T43" fmla="*/ 445 h 715"/>
                <a:gd name="T44" fmla="*/ 688 w 726"/>
                <a:gd name="T45" fmla="*/ 499 h 715"/>
                <a:gd name="T46" fmla="*/ 660 w 726"/>
                <a:gd name="T47" fmla="*/ 548 h 715"/>
                <a:gd name="T48" fmla="*/ 624 w 726"/>
                <a:gd name="T49" fmla="*/ 592 h 715"/>
                <a:gd name="T50" fmla="*/ 583 w 726"/>
                <a:gd name="T51" fmla="*/ 631 h 715"/>
                <a:gd name="T52" fmla="*/ 536 w 726"/>
                <a:gd name="T53" fmla="*/ 662 h 715"/>
                <a:gd name="T54" fmla="*/ 485 w 726"/>
                <a:gd name="T55" fmla="*/ 687 h 715"/>
                <a:gd name="T56" fmla="*/ 431 w 726"/>
                <a:gd name="T57" fmla="*/ 704 h 715"/>
                <a:gd name="T58" fmla="*/ 374 w 726"/>
                <a:gd name="T59" fmla="*/ 714 h 715"/>
                <a:gd name="T60" fmla="*/ 315 w 726"/>
                <a:gd name="T61" fmla="*/ 713 h 715"/>
                <a:gd name="T62" fmla="*/ 257 w 726"/>
                <a:gd name="T63" fmla="*/ 704 h 715"/>
                <a:gd name="T64" fmla="*/ 204 w 726"/>
                <a:gd name="T65" fmla="*/ 685 h 715"/>
                <a:gd name="T66" fmla="*/ 155 w 726"/>
                <a:gd name="T67" fmla="*/ 659 h 715"/>
                <a:gd name="T68" fmla="*/ 112 w 726"/>
                <a:gd name="T69" fmla="*/ 626 h 715"/>
                <a:gd name="T70" fmla="*/ 75 w 726"/>
                <a:gd name="T71" fmla="*/ 587 h 715"/>
                <a:gd name="T72" fmla="*/ 44 w 726"/>
                <a:gd name="T73" fmla="*/ 542 h 715"/>
                <a:gd name="T74" fmla="*/ 21 w 726"/>
                <a:gd name="T75" fmla="*/ 493 h 715"/>
                <a:gd name="T76" fmla="*/ 6 w 726"/>
                <a:gd name="T77" fmla="*/ 440 h 715"/>
                <a:gd name="T78" fmla="*/ 0 w 726"/>
                <a:gd name="T79" fmla="*/ 384 h 715"/>
                <a:gd name="T80" fmla="*/ 3 w 726"/>
                <a:gd name="T81" fmla="*/ 326 h 7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26" h="715">
                  <a:moveTo>
                    <a:pt x="3" y="326"/>
                  </a:moveTo>
                  <a:lnTo>
                    <a:pt x="15" y="268"/>
                  </a:lnTo>
                  <a:lnTo>
                    <a:pt x="35" y="215"/>
                  </a:lnTo>
                  <a:lnTo>
                    <a:pt x="64" y="165"/>
                  </a:lnTo>
                  <a:lnTo>
                    <a:pt x="99" y="121"/>
                  </a:lnTo>
                  <a:lnTo>
                    <a:pt x="141" y="83"/>
                  </a:lnTo>
                  <a:lnTo>
                    <a:pt x="187" y="51"/>
                  </a:lnTo>
                  <a:lnTo>
                    <a:pt x="239" y="26"/>
                  </a:lnTo>
                  <a:lnTo>
                    <a:pt x="293" y="9"/>
                  </a:lnTo>
                  <a:lnTo>
                    <a:pt x="350" y="0"/>
                  </a:lnTo>
                  <a:lnTo>
                    <a:pt x="409" y="0"/>
                  </a:lnTo>
                  <a:lnTo>
                    <a:pt x="467" y="10"/>
                  </a:lnTo>
                  <a:lnTo>
                    <a:pt x="520" y="28"/>
                  </a:lnTo>
                  <a:lnTo>
                    <a:pt x="568" y="54"/>
                  </a:lnTo>
                  <a:lnTo>
                    <a:pt x="612" y="87"/>
                  </a:lnTo>
                  <a:lnTo>
                    <a:pt x="649" y="126"/>
                  </a:lnTo>
                  <a:lnTo>
                    <a:pt x="680" y="171"/>
                  </a:lnTo>
                  <a:lnTo>
                    <a:pt x="703" y="221"/>
                  </a:lnTo>
                  <a:lnTo>
                    <a:pt x="718" y="273"/>
                  </a:lnTo>
                  <a:lnTo>
                    <a:pt x="725" y="329"/>
                  </a:lnTo>
                  <a:lnTo>
                    <a:pt x="721" y="387"/>
                  </a:lnTo>
                  <a:lnTo>
                    <a:pt x="709" y="445"/>
                  </a:lnTo>
                  <a:lnTo>
                    <a:pt x="688" y="499"/>
                  </a:lnTo>
                  <a:lnTo>
                    <a:pt x="660" y="548"/>
                  </a:lnTo>
                  <a:lnTo>
                    <a:pt x="624" y="592"/>
                  </a:lnTo>
                  <a:lnTo>
                    <a:pt x="583" y="631"/>
                  </a:lnTo>
                  <a:lnTo>
                    <a:pt x="536" y="662"/>
                  </a:lnTo>
                  <a:lnTo>
                    <a:pt x="485" y="687"/>
                  </a:lnTo>
                  <a:lnTo>
                    <a:pt x="431" y="704"/>
                  </a:lnTo>
                  <a:lnTo>
                    <a:pt x="374" y="714"/>
                  </a:lnTo>
                  <a:lnTo>
                    <a:pt x="315" y="713"/>
                  </a:lnTo>
                  <a:lnTo>
                    <a:pt x="257" y="704"/>
                  </a:lnTo>
                  <a:lnTo>
                    <a:pt x="204" y="685"/>
                  </a:lnTo>
                  <a:lnTo>
                    <a:pt x="155" y="659"/>
                  </a:lnTo>
                  <a:lnTo>
                    <a:pt x="112" y="626"/>
                  </a:lnTo>
                  <a:lnTo>
                    <a:pt x="75" y="587"/>
                  </a:lnTo>
                  <a:lnTo>
                    <a:pt x="44" y="542"/>
                  </a:lnTo>
                  <a:lnTo>
                    <a:pt x="21" y="493"/>
                  </a:lnTo>
                  <a:lnTo>
                    <a:pt x="6" y="440"/>
                  </a:lnTo>
                  <a:lnTo>
                    <a:pt x="0" y="384"/>
                  </a:lnTo>
                  <a:lnTo>
                    <a:pt x="3" y="326"/>
                  </a:lnTo>
                </a:path>
              </a:pathLst>
            </a:custGeom>
            <a:noFill/>
            <a:ln w="254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1" name="Freeform 36"/>
            <p:cNvSpPr>
              <a:spLocks/>
            </p:cNvSpPr>
            <p:nvPr/>
          </p:nvSpPr>
          <p:spPr bwMode="gray">
            <a:xfrm>
              <a:off x="4716" y="2198"/>
              <a:ext cx="50" cy="51"/>
            </a:xfrm>
            <a:custGeom>
              <a:avLst/>
              <a:gdLst>
                <a:gd name="T0" fmla="*/ 0 w 50"/>
                <a:gd name="T1" fmla="*/ 16 h 51"/>
                <a:gd name="T2" fmla="*/ 49 w 50"/>
                <a:gd name="T3" fmla="*/ 50 h 51"/>
                <a:gd name="T4" fmla="*/ 15 w 50"/>
                <a:gd name="T5" fmla="*/ 0 h 51"/>
                <a:gd name="T6" fmla="*/ 0 w 50"/>
                <a:gd name="T7" fmla="*/ 16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51">
                  <a:moveTo>
                    <a:pt x="0" y="16"/>
                  </a:moveTo>
                  <a:lnTo>
                    <a:pt x="49" y="50"/>
                  </a:lnTo>
                  <a:lnTo>
                    <a:pt x="15" y="0"/>
                  </a:lnTo>
                  <a:lnTo>
                    <a:pt x="0" y="1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2" name="Freeform 37"/>
            <p:cNvSpPr>
              <a:spLocks/>
            </p:cNvSpPr>
            <p:nvPr/>
          </p:nvSpPr>
          <p:spPr bwMode="gray">
            <a:xfrm>
              <a:off x="4716" y="2198"/>
              <a:ext cx="50" cy="51"/>
            </a:xfrm>
            <a:custGeom>
              <a:avLst/>
              <a:gdLst>
                <a:gd name="T0" fmla="*/ 0 w 50"/>
                <a:gd name="T1" fmla="*/ 16 h 51"/>
                <a:gd name="T2" fmla="*/ 49 w 50"/>
                <a:gd name="T3" fmla="*/ 50 h 51"/>
                <a:gd name="T4" fmla="*/ 15 w 50"/>
                <a:gd name="T5" fmla="*/ 0 h 51"/>
                <a:gd name="T6" fmla="*/ 0 w 50"/>
                <a:gd name="T7" fmla="*/ 16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51">
                  <a:moveTo>
                    <a:pt x="0" y="16"/>
                  </a:moveTo>
                  <a:lnTo>
                    <a:pt x="49" y="50"/>
                  </a:lnTo>
                  <a:lnTo>
                    <a:pt x="15" y="0"/>
                  </a:lnTo>
                  <a:lnTo>
                    <a:pt x="0" y="1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3" name="Freeform 38"/>
            <p:cNvSpPr>
              <a:spLocks/>
            </p:cNvSpPr>
            <p:nvPr/>
          </p:nvSpPr>
          <p:spPr bwMode="gray">
            <a:xfrm>
              <a:off x="4316" y="1802"/>
              <a:ext cx="81" cy="71"/>
            </a:xfrm>
            <a:custGeom>
              <a:avLst/>
              <a:gdLst>
                <a:gd name="T0" fmla="*/ 80 w 81"/>
                <a:gd name="T1" fmla="*/ 54 h 71"/>
                <a:gd name="T2" fmla="*/ 8 w 81"/>
                <a:gd name="T3" fmla="*/ 0 h 71"/>
                <a:gd name="T4" fmla="*/ 0 w 81"/>
                <a:gd name="T5" fmla="*/ 6 h 71"/>
                <a:gd name="T6" fmla="*/ 0 w 81"/>
                <a:gd name="T7" fmla="*/ 14 h 71"/>
                <a:gd name="T8" fmla="*/ 3 w 81"/>
                <a:gd name="T9" fmla="*/ 22 h 71"/>
                <a:gd name="T10" fmla="*/ 8 w 81"/>
                <a:gd name="T11" fmla="*/ 31 h 71"/>
                <a:gd name="T12" fmla="*/ 13 w 81"/>
                <a:gd name="T13" fmla="*/ 40 h 71"/>
                <a:gd name="T14" fmla="*/ 20 w 81"/>
                <a:gd name="T15" fmla="*/ 47 h 71"/>
                <a:gd name="T16" fmla="*/ 26 w 81"/>
                <a:gd name="T17" fmla="*/ 55 h 71"/>
                <a:gd name="T18" fmla="*/ 32 w 81"/>
                <a:gd name="T19" fmla="*/ 61 h 71"/>
                <a:gd name="T20" fmla="*/ 37 w 81"/>
                <a:gd name="T21" fmla="*/ 66 h 71"/>
                <a:gd name="T22" fmla="*/ 40 w 81"/>
                <a:gd name="T23" fmla="*/ 69 h 71"/>
                <a:gd name="T24" fmla="*/ 42 w 81"/>
                <a:gd name="T25" fmla="*/ 70 h 71"/>
                <a:gd name="T26" fmla="*/ 80 w 81"/>
                <a:gd name="T27" fmla="*/ 55 h 71"/>
                <a:gd name="T28" fmla="*/ 80 w 81"/>
                <a:gd name="T29" fmla="*/ 54 h 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1" h="71">
                  <a:moveTo>
                    <a:pt x="80" y="54"/>
                  </a:moveTo>
                  <a:lnTo>
                    <a:pt x="8" y="0"/>
                  </a:lnTo>
                  <a:lnTo>
                    <a:pt x="0" y="6"/>
                  </a:lnTo>
                  <a:lnTo>
                    <a:pt x="0" y="14"/>
                  </a:lnTo>
                  <a:lnTo>
                    <a:pt x="3" y="22"/>
                  </a:lnTo>
                  <a:lnTo>
                    <a:pt x="8" y="31"/>
                  </a:lnTo>
                  <a:lnTo>
                    <a:pt x="13" y="40"/>
                  </a:lnTo>
                  <a:lnTo>
                    <a:pt x="20" y="47"/>
                  </a:lnTo>
                  <a:lnTo>
                    <a:pt x="26" y="55"/>
                  </a:lnTo>
                  <a:lnTo>
                    <a:pt x="32" y="61"/>
                  </a:lnTo>
                  <a:lnTo>
                    <a:pt x="37" y="66"/>
                  </a:lnTo>
                  <a:lnTo>
                    <a:pt x="40" y="69"/>
                  </a:lnTo>
                  <a:lnTo>
                    <a:pt x="42" y="70"/>
                  </a:lnTo>
                  <a:lnTo>
                    <a:pt x="80" y="55"/>
                  </a:lnTo>
                  <a:lnTo>
                    <a:pt x="80" y="5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4" name="Freeform 39"/>
            <p:cNvSpPr>
              <a:spLocks/>
            </p:cNvSpPr>
            <p:nvPr/>
          </p:nvSpPr>
          <p:spPr bwMode="gray">
            <a:xfrm>
              <a:off x="4316" y="1802"/>
              <a:ext cx="81" cy="71"/>
            </a:xfrm>
            <a:custGeom>
              <a:avLst/>
              <a:gdLst>
                <a:gd name="T0" fmla="*/ 80 w 81"/>
                <a:gd name="T1" fmla="*/ 54 h 71"/>
                <a:gd name="T2" fmla="*/ 8 w 81"/>
                <a:gd name="T3" fmla="*/ 0 h 71"/>
                <a:gd name="T4" fmla="*/ 0 w 81"/>
                <a:gd name="T5" fmla="*/ 6 h 71"/>
                <a:gd name="T6" fmla="*/ 0 w 81"/>
                <a:gd name="T7" fmla="*/ 14 h 71"/>
                <a:gd name="T8" fmla="*/ 3 w 81"/>
                <a:gd name="T9" fmla="*/ 22 h 71"/>
                <a:gd name="T10" fmla="*/ 8 w 81"/>
                <a:gd name="T11" fmla="*/ 31 h 71"/>
                <a:gd name="T12" fmla="*/ 13 w 81"/>
                <a:gd name="T13" fmla="*/ 40 h 71"/>
                <a:gd name="T14" fmla="*/ 20 w 81"/>
                <a:gd name="T15" fmla="*/ 47 h 71"/>
                <a:gd name="T16" fmla="*/ 26 w 81"/>
                <a:gd name="T17" fmla="*/ 55 h 71"/>
                <a:gd name="T18" fmla="*/ 32 w 81"/>
                <a:gd name="T19" fmla="*/ 61 h 71"/>
                <a:gd name="T20" fmla="*/ 37 w 81"/>
                <a:gd name="T21" fmla="*/ 66 h 71"/>
                <a:gd name="T22" fmla="*/ 40 w 81"/>
                <a:gd name="T23" fmla="*/ 69 h 71"/>
                <a:gd name="T24" fmla="*/ 42 w 81"/>
                <a:gd name="T25" fmla="*/ 70 h 71"/>
                <a:gd name="T26" fmla="*/ 80 w 81"/>
                <a:gd name="T27" fmla="*/ 55 h 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1" h="71">
                  <a:moveTo>
                    <a:pt x="80" y="54"/>
                  </a:moveTo>
                  <a:lnTo>
                    <a:pt x="8" y="0"/>
                  </a:lnTo>
                  <a:lnTo>
                    <a:pt x="0" y="6"/>
                  </a:lnTo>
                  <a:lnTo>
                    <a:pt x="0" y="14"/>
                  </a:lnTo>
                  <a:lnTo>
                    <a:pt x="3" y="22"/>
                  </a:lnTo>
                  <a:lnTo>
                    <a:pt x="8" y="31"/>
                  </a:lnTo>
                  <a:lnTo>
                    <a:pt x="13" y="40"/>
                  </a:lnTo>
                  <a:lnTo>
                    <a:pt x="20" y="47"/>
                  </a:lnTo>
                  <a:lnTo>
                    <a:pt x="26" y="55"/>
                  </a:lnTo>
                  <a:lnTo>
                    <a:pt x="32" y="61"/>
                  </a:lnTo>
                  <a:lnTo>
                    <a:pt x="37" y="66"/>
                  </a:lnTo>
                  <a:lnTo>
                    <a:pt x="40" y="69"/>
                  </a:lnTo>
                  <a:lnTo>
                    <a:pt x="42" y="70"/>
                  </a:lnTo>
                  <a:lnTo>
                    <a:pt x="80" y="55"/>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5" name="Freeform 40"/>
            <p:cNvSpPr>
              <a:spLocks/>
            </p:cNvSpPr>
            <p:nvPr/>
          </p:nvSpPr>
          <p:spPr bwMode="gray">
            <a:xfrm>
              <a:off x="4298" y="1768"/>
              <a:ext cx="406" cy="416"/>
            </a:xfrm>
            <a:custGeom>
              <a:avLst/>
              <a:gdLst>
                <a:gd name="T0" fmla="*/ 403 w 406"/>
                <a:gd name="T1" fmla="*/ 354 h 416"/>
                <a:gd name="T2" fmla="*/ 403 w 406"/>
                <a:gd name="T3" fmla="*/ 378 h 416"/>
                <a:gd name="T4" fmla="*/ 392 w 406"/>
                <a:gd name="T5" fmla="*/ 398 h 416"/>
                <a:gd name="T6" fmla="*/ 373 w 406"/>
                <a:gd name="T7" fmla="*/ 411 h 416"/>
                <a:gd name="T8" fmla="*/ 351 w 406"/>
                <a:gd name="T9" fmla="*/ 415 h 416"/>
                <a:gd name="T10" fmla="*/ 326 w 406"/>
                <a:gd name="T11" fmla="*/ 394 h 416"/>
                <a:gd name="T12" fmla="*/ 299 w 406"/>
                <a:gd name="T13" fmla="*/ 354 h 416"/>
                <a:gd name="T14" fmla="*/ 272 w 406"/>
                <a:gd name="T15" fmla="*/ 312 h 416"/>
                <a:gd name="T16" fmla="*/ 248 w 406"/>
                <a:gd name="T17" fmla="*/ 275 h 416"/>
                <a:gd name="T18" fmla="*/ 227 w 406"/>
                <a:gd name="T19" fmla="*/ 251 h 416"/>
                <a:gd name="T20" fmla="*/ 202 w 406"/>
                <a:gd name="T21" fmla="*/ 241 h 416"/>
                <a:gd name="T22" fmla="*/ 162 w 406"/>
                <a:gd name="T23" fmla="*/ 241 h 416"/>
                <a:gd name="T24" fmla="*/ 115 w 406"/>
                <a:gd name="T25" fmla="*/ 244 h 416"/>
                <a:gd name="T26" fmla="*/ 68 w 406"/>
                <a:gd name="T27" fmla="*/ 241 h 416"/>
                <a:gd name="T28" fmla="*/ 21 w 406"/>
                <a:gd name="T29" fmla="*/ 221 h 416"/>
                <a:gd name="T30" fmla="*/ 0 w 406"/>
                <a:gd name="T31" fmla="*/ 196 h 416"/>
                <a:gd name="T32" fmla="*/ 3 w 406"/>
                <a:gd name="T33" fmla="*/ 179 h 416"/>
                <a:gd name="T34" fmla="*/ 11 w 406"/>
                <a:gd name="T35" fmla="*/ 156 h 416"/>
                <a:gd name="T36" fmla="*/ 21 w 406"/>
                <a:gd name="T37" fmla="*/ 134 h 416"/>
                <a:gd name="T38" fmla="*/ 27 w 406"/>
                <a:gd name="T39" fmla="*/ 120 h 416"/>
                <a:gd name="T40" fmla="*/ 97 w 406"/>
                <a:gd name="T41" fmla="*/ 89 h 416"/>
                <a:gd name="T42" fmla="*/ 135 w 406"/>
                <a:gd name="T43" fmla="*/ 21 h 416"/>
                <a:gd name="T44" fmla="*/ 150 w 406"/>
                <a:gd name="T45" fmla="*/ 16 h 416"/>
                <a:gd name="T46" fmla="*/ 173 w 406"/>
                <a:gd name="T47" fmla="*/ 8 h 416"/>
                <a:gd name="T48" fmla="*/ 197 w 406"/>
                <a:gd name="T49" fmla="*/ 2 h 416"/>
                <a:gd name="T50" fmla="*/ 214 w 406"/>
                <a:gd name="T51" fmla="*/ 0 h 416"/>
                <a:gd name="T52" fmla="*/ 237 w 406"/>
                <a:gd name="T53" fmla="*/ 22 h 416"/>
                <a:gd name="T54" fmla="*/ 254 w 406"/>
                <a:gd name="T55" fmla="*/ 69 h 416"/>
                <a:gd name="T56" fmla="*/ 254 w 406"/>
                <a:gd name="T57" fmla="*/ 117 h 416"/>
                <a:gd name="T58" fmla="*/ 248 w 406"/>
                <a:gd name="T59" fmla="*/ 162 h 416"/>
                <a:gd name="T60" fmla="*/ 244 w 406"/>
                <a:gd name="T61" fmla="*/ 202 h 416"/>
                <a:gd name="T62" fmla="*/ 253 w 406"/>
                <a:gd name="T63" fmla="*/ 228 h 416"/>
                <a:gd name="T64" fmla="*/ 274 w 406"/>
                <a:gd name="T65" fmla="*/ 247 h 416"/>
                <a:gd name="T66" fmla="*/ 306 w 406"/>
                <a:gd name="T67" fmla="*/ 272 h 416"/>
                <a:gd name="T68" fmla="*/ 343 w 406"/>
                <a:gd name="T69" fmla="*/ 300 h 416"/>
                <a:gd name="T70" fmla="*/ 381 w 406"/>
                <a:gd name="T71" fmla="*/ 328 h 416"/>
                <a:gd name="T72" fmla="*/ 397 w 406"/>
                <a:gd name="T73" fmla="*/ 340 h 4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6" h="416">
                  <a:moveTo>
                    <a:pt x="397" y="340"/>
                  </a:moveTo>
                  <a:lnTo>
                    <a:pt x="403" y="354"/>
                  </a:lnTo>
                  <a:lnTo>
                    <a:pt x="405" y="366"/>
                  </a:lnTo>
                  <a:lnTo>
                    <a:pt x="403" y="378"/>
                  </a:lnTo>
                  <a:lnTo>
                    <a:pt x="398" y="389"/>
                  </a:lnTo>
                  <a:lnTo>
                    <a:pt x="392" y="398"/>
                  </a:lnTo>
                  <a:lnTo>
                    <a:pt x="383" y="406"/>
                  </a:lnTo>
                  <a:lnTo>
                    <a:pt x="373" y="411"/>
                  </a:lnTo>
                  <a:lnTo>
                    <a:pt x="362" y="414"/>
                  </a:lnTo>
                  <a:lnTo>
                    <a:pt x="351" y="415"/>
                  </a:lnTo>
                  <a:lnTo>
                    <a:pt x="339" y="411"/>
                  </a:lnTo>
                  <a:lnTo>
                    <a:pt x="326" y="394"/>
                  </a:lnTo>
                  <a:lnTo>
                    <a:pt x="313" y="374"/>
                  </a:lnTo>
                  <a:lnTo>
                    <a:pt x="299" y="354"/>
                  </a:lnTo>
                  <a:lnTo>
                    <a:pt x="286" y="332"/>
                  </a:lnTo>
                  <a:lnTo>
                    <a:pt x="272" y="312"/>
                  </a:lnTo>
                  <a:lnTo>
                    <a:pt x="259" y="293"/>
                  </a:lnTo>
                  <a:lnTo>
                    <a:pt x="248" y="275"/>
                  </a:lnTo>
                  <a:lnTo>
                    <a:pt x="237" y="261"/>
                  </a:lnTo>
                  <a:lnTo>
                    <a:pt x="227" y="251"/>
                  </a:lnTo>
                  <a:lnTo>
                    <a:pt x="219" y="246"/>
                  </a:lnTo>
                  <a:lnTo>
                    <a:pt x="202" y="241"/>
                  </a:lnTo>
                  <a:lnTo>
                    <a:pt x="182" y="239"/>
                  </a:lnTo>
                  <a:lnTo>
                    <a:pt x="162" y="241"/>
                  </a:lnTo>
                  <a:lnTo>
                    <a:pt x="139" y="242"/>
                  </a:lnTo>
                  <a:lnTo>
                    <a:pt x="115" y="244"/>
                  </a:lnTo>
                  <a:lnTo>
                    <a:pt x="91" y="244"/>
                  </a:lnTo>
                  <a:lnTo>
                    <a:pt x="68" y="241"/>
                  </a:lnTo>
                  <a:lnTo>
                    <a:pt x="44" y="234"/>
                  </a:lnTo>
                  <a:lnTo>
                    <a:pt x="21" y="221"/>
                  </a:lnTo>
                  <a:lnTo>
                    <a:pt x="1" y="201"/>
                  </a:lnTo>
                  <a:lnTo>
                    <a:pt x="0" y="196"/>
                  </a:lnTo>
                  <a:lnTo>
                    <a:pt x="1" y="189"/>
                  </a:lnTo>
                  <a:lnTo>
                    <a:pt x="3" y="179"/>
                  </a:lnTo>
                  <a:lnTo>
                    <a:pt x="7" y="168"/>
                  </a:lnTo>
                  <a:lnTo>
                    <a:pt x="11" y="156"/>
                  </a:lnTo>
                  <a:lnTo>
                    <a:pt x="16" y="145"/>
                  </a:lnTo>
                  <a:lnTo>
                    <a:pt x="21" y="134"/>
                  </a:lnTo>
                  <a:lnTo>
                    <a:pt x="25" y="126"/>
                  </a:lnTo>
                  <a:lnTo>
                    <a:pt x="27" y="120"/>
                  </a:lnTo>
                  <a:lnTo>
                    <a:pt x="28" y="118"/>
                  </a:lnTo>
                  <a:lnTo>
                    <a:pt x="97" y="89"/>
                  </a:lnTo>
                  <a:lnTo>
                    <a:pt x="133" y="22"/>
                  </a:lnTo>
                  <a:lnTo>
                    <a:pt x="135" y="21"/>
                  </a:lnTo>
                  <a:lnTo>
                    <a:pt x="141" y="19"/>
                  </a:lnTo>
                  <a:lnTo>
                    <a:pt x="150" y="16"/>
                  </a:lnTo>
                  <a:lnTo>
                    <a:pt x="161" y="12"/>
                  </a:lnTo>
                  <a:lnTo>
                    <a:pt x="173" y="8"/>
                  </a:lnTo>
                  <a:lnTo>
                    <a:pt x="185" y="5"/>
                  </a:lnTo>
                  <a:lnTo>
                    <a:pt x="197" y="2"/>
                  </a:lnTo>
                  <a:lnTo>
                    <a:pt x="207" y="0"/>
                  </a:lnTo>
                  <a:lnTo>
                    <a:pt x="214" y="0"/>
                  </a:lnTo>
                  <a:lnTo>
                    <a:pt x="219" y="0"/>
                  </a:lnTo>
                  <a:lnTo>
                    <a:pt x="237" y="22"/>
                  </a:lnTo>
                  <a:lnTo>
                    <a:pt x="248" y="46"/>
                  </a:lnTo>
                  <a:lnTo>
                    <a:pt x="254" y="69"/>
                  </a:lnTo>
                  <a:lnTo>
                    <a:pt x="256" y="93"/>
                  </a:lnTo>
                  <a:lnTo>
                    <a:pt x="254" y="117"/>
                  </a:lnTo>
                  <a:lnTo>
                    <a:pt x="251" y="140"/>
                  </a:lnTo>
                  <a:lnTo>
                    <a:pt x="248" y="162"/>
                  </a:lnTo>
                  <a:lnTo>
                    <a:pt x="245" y="183"/>
                  </a:lnTo>
                  <a:lnTo>
                    <a:pt x="244" y="202"/>
                  </a:lnTo>
                  <a:lnTo>
                    <a:pt x="248" y="219"/>
                  </a:lnTo>
                  <a:lnTo>
                    <a:pt x="253" y="228"/>
                  </a:lnTo>
                  <a:lnTo>
                    <a:pt x="261" y="236"/>
                  </a:lnTo>
                  <a:lnTo>
                    <a:pt x="274" y="247"/>
                  </a:lnTo>
                  <a:lnTo>
                    <a:pt x="289" y="259"/>
                  </a:lnTo>
                  <a:lnTo>
                    <a:pt x="306" y="272"/>
                  </a:lnTo>
                  <a:lnTo>
                    <a:pt x="324" y="286"/>
                  </a:lnTo>
                  <a:lnTo>
                    <a:pt x="343" y="300"/>
                  </a:lnTo>
                  <a:lnTo>
                    <a:pt x="362" y="313"/>
                  </a:lnTo>
                  <a:lnTo>
                    <a:pt x="381" y="328"/>
                  </a:lnTo>
                  <a:lnTo>
                    <a:pt x="397" y="341"/>
                  </a:lnTo>
                  <a:lnTo>
                    <a:pt x="397" y="34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6" name="Freeform 41"/>
            <p:cNvSpPr>
              <a:spLocks/>
            </p:cNvSpPr>
            <p:nvPr/>
          </p:nvSpPr>
          <p:spPr bwMode="gray">
            <a:xfrm>
              <a:off x="4298" y="1768"/>
              <a:ext cx="406" cy="416"/>
            </a:xfrm>
            <a:custGeom>
              <a:avLst/>
              <a:gdLst>
                <a:gd name="T0" fmla="*/ 403 w 406"/>
                <a:gd name="T1" fmla="*/ 354 h 416"/>
                <a:gd name="T2" fmla="*/ 403 w 406"/>
                <a:gd name="T3" fmla="*/ 378 h 416"/>
                <a:gd name="T4" fmla="*/ 392 w 406"/>
                <a:gd name="T5" fmla="*/ 398 h 416"/>
                <a:gd name="T6" fmla="*/ 373 w 406"/>
                <a:gd name="T7" fmla="*/ 411 h 416"/>
                <a:gd name="T8" fmla="*/ 351 w 406"/>
                <a:gd name="T9" fmla="*/ 415 h 416"/>
                <a:gd name="T10" fmla="*/ 326 w 406"/>
                <a:gd name="T11" fmla="*/ 394 h 416"/>
                <a:gd name="T12" fmla="*/ 299 w 406"/>
                <a:gd name="T13" fmla="*/ 354 h 416"/>
                <a:gd name="T14" fmla="*/ 272 w 406"/>
                <a:gd name="T15" fmla="*/ 312 h 416"/>
                <a:gd name="T16" fmla="*/ 248 w 406"/>
                <a:gd name="T17" fmla="*/ 275 h 416"/>
                <a:gd name="T18" fmla="*/ 227 w 406"/>
                <a:gd name="T19" fmla="*/ 251 h 416"/>
                <a:gd name="T20" fmla="*/ 202 w 406"/>
                <a:gd name="T21" fmla="*/ 241 h 416"/>
                <a:gd name="T22" fmla="*/ 162 w 406"/>
                <a:gd name="T23" fmla="*/ 241 h 416"/>
                <a:gd name="T24" fmla="*/ 115 w 406"/>
                <a:gd name="T25" fmla="*/ 244 h 416"/>
                <a:gd name="T26" fmla="*/ 68 w 406"/>
                <a:gd name="T27" fmla="*/ 241 h 416"/>
                <a:gd name="T28" fmla="*/ 21 w 406"/>
                <a:gd name="T29" fmla="*/ 221 h 416"/>
                <a:gd name="T30" fmla="*/ 0 w 406"/>
                <a:gd name="T31" fmla="*/ 196 h 416"/>
                <a:gd name="T32" fmla="*/ 3 w 406"/>
                <a:gd name="T33" fmla="*/ 179 h 416"/>
                <a:gd name="T34" fmla="*/ 11 w 406"/>
                <a:gd name="T35" fmla="*/ 156 h 416"/>
                <a:gd name="T36" fmla="*/ 21 w 406"/>
                <a:gd name="T37" fmla="*/ 134 h 416"/>
                <a:gd name="T38" fmla="*/ 27 w 406"/>
                <a:gd name="T39" fmla="*/ 120 h 416"/>
                <a:gd name="T40" fmla="*/ 97 w 406"/>
                <a:gd name="T41" fmla="*/ 89 h 416"/>
                <a:gd name="T42" fmla="*/ 135 w 406"/>
                <a:gd name="T43" fmla="*/ 21 h 416"/>
                <a:gd name="T44" fmla="*/ 150 w 406"/>
                <a:gd name="T45" fmla="*/ 16 h 416"/>
                <a:gd name="T46" fmla="*/ 173 w 406"/>
                <a:gd name="T47" fmla="*/ 8 h 416"/>
                <a:gd name="T48" fmla="*/ 197 w 406"/>
                <a:gd name="T49" fmla="*/ 2 h 416"/>
                <a:gd name="T50" fmla="*/ 214 w 406"/>
                <a:gd name="T51" fmla="*/ 0 h 416"/>
                <a:gd name="T52" fmla="*/ 237 w 406"/>
                <a:gd name="T53" fmla="*/ 22 h 416"/>
                <a:gd name="T54" fmla="*/ 254 w 406"/>
                <a:gd name="T55" fmla="*/ 69 h 416"/>
                <a:gd name="T56" fmla="*/ 254 w 406"/>
                <a:gd name="T57" fmla="*/ 117 h 416"/>
                <a:gd name="T58" fmla="*/ 248 w 406"/>
                <a:gd name="T59" fmla="*/ 162 h 416"/>
                <a:gd name="T60" fmla="*/ 244 w 406"/>
                <a:gd name="T61" fmla="*/ 202 h 416"/>
                <a:gd name="T62" fmla="*/ 253 w 406"/>
                <a:gd name="T63" fmla="*/ 228 h 416"/>
                <a:gd name="T64" fmla="*/ 274 w 406"/>
                <a:gd name="T65" fmla="*/ 247 h 416"/>
                <a:gd name="T66" fmla="*/ 306 w 406"/>
                <a:gd name="T67" fmla="*/ 272 h 416"/>
                <a:gd name="T68" fmla="*/ 343 w 406"/>
                <a:gd name="T69" fmla="*/ 300 h 416"/>
                <a:gd name="T70" fmla="*/ 381 w 406"/>
                <a:gd name="T71" fmla="*/ 328 h 4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06" h="416">
                  <a:moveTo>
                    <a:pt x="397" y="340"/>
                  </a:moveTo>
                  <a:lnTo>
                    <a:pt x="403" y="354"/>
                  </a:lnTo>
                  <a:lnTo>
                    <a:pt x="405" y="366"/>
                  </a:lnTo>
                  <a:lnTo>
                    <a:pt x="403" y="378"/>
                  </a:lnTo>
                  <a:lnTo>
                    <a:pt x="398" y="389"/>
                  </a:lnTo>
                  <a:lnTo>
                    <a:pt x="392" y="398"/>
                  </a:lnTo>
                  <a:lnTo>
                    <a:pt x="383" y="406"/>
                  </a:lnTo>
                  <a:lnTo>
                    <a:pt x="373" y="411"/>
                  </a:lnTo>
                  <a:lnTo>
                    <a:pt x="362" y="414"/>
                  </a:lnTo>
                  <a:lnTo>
                    <a:pt x="351" y="415"/>
                  </a:lnTo>
                  <a:lnTo>
                    <a:pt x="339" y="411"/>
                  </a:lnTo>
                  <a:lnTo>
                    <a:pt x="326" y="394"/>
                  </a:lnTo>
                  <a:lnTo>
                    <a:pt x="313" y="374"/>
                  </a:lnTo>
                  <a:lnTo>
                    <a:pt x="299" y="354"/>
                  </a:lnTo>
                  <a:lnTo>
                    <a:pt x="286" y="332"/>
                  </a:lnTo>
                  <a:lnTo>
                    <a:pt x="272" y="312"/>
                  </a:lnTo>
                  <a:lnTo>
                    <a:pt x="259" y="293"/>
                  </a:lnTo>
                  <a:lnTo>
                    <a:pt x="248" y="275"/>
                  </a:lnTo>
                  <a:lnTo>
                    <a:pt x="237" y="261"/>
                  </a:lnTo>
                  <a:lnTo>
                    <a:pt x="227" y="251"/>
                  </a:lnTo>
                  <a:lnTo>
                    <a:pt x="219" y="246"/>
                  </a:lnTo>
                  <a:lnTo>
                    <a:pt x="202" y="241"/>
                  </a:lnTo>
                  <a:lnTo>
                    <a:pt x="182" y="239"/>
                  </a:lnTo>
                  <a:lnTo>
                    <a:pt x="162" y="241"/>
                  </a:lnTo>
                  <a:lnTo>
                    <a:pt x="139" y="242"/>
                  </a:lnTo>
                  <a:lnTo>
                    <a:pt x="115" y="244"/>
                  </a:lnTo>
                  <a:lnTo>
                    <a:pt x="91" y="244"/>
                  </a:lnTo>
                  <a:lnTo>
                    <a:pt x="68" y="241"/>
                  </a:lnTo>
                  <a:lnTo>
                    <a:pt x="44" y="234"/>
                  </a:lnTo>
                  <a:lnTo>
                    <a:pt x="21" y="221"/>
                  </a:lnTo>
                  <a:lnTo>
                    <a:pt x="1" y="201"/>
                  </a:lnTo>
                  <a:lnTo>
                    <a:pt x="0" y="196"/>
                  </a:lnTo>
                  <a:lnTo>
                    <a:pt x="1" y="189"/>
                  </a:lnTo>
                  <a:lnTo>
                    <a:pt x="3" y="179"/>
                  </a:lnTo>
                  <a:lnTo>
                    <a:pt x="7" y="168"/>
                  </a:lnTo>
                  <a:lnTo>
                    <a:pt x="11" y="156"/>
                  </a:lnTo>
                  <a:lnTo>
                    <a:pt x="16" y="145"/>
                  </a:lnTo>
                  <a:lnTo>
                    <a:pt x="21" y="134"/>
                  </a:lnTo>
                  <a:lnTo>
                    <a:pt x="25" y="126"/>
                  </a:lnTo>
                  <a:lnTo>
                    <a:pt x="27" y="120"/>
                  </a:lnTo>
                  <a:lnTo>
                    <a:pt x="28" y="118"/>
                  </a:lnTo>
                  <a:lnTo>
                    <a:pt x="97" y="89"/>
                  </a:lnTo>
                  <a:lnTo>
                    <a:pt x="133" y="22"/>
                  </a:lnTo>
                  <a:lnTo>
                    <a:pt x="135" y="21"/>
                  </a:lnTo>
                  <a:lnTo>
                    <a:pt x="141" y="19"/>
                  </a:lnTo>
                  <a:lnTo>
                    <a:pt x="150" y="16"/>
                  </a:lnTo>
                  <a:lnTo>
                    <a:pt x="161" y="12"/>
                  </a:lnTo>
                  <a:lnTo>
                    <a:pt x="173" y="8"/>
                  </a:lnTo>
                  <a:lnTo>
                    <a:pt x="185" y="5"/>
                  </a:lnTo>
                  <a:lnTo>
                    <a:pt x="197" y="2"/>
                  </a:lnTo>
                  <a:lnTo>
                    <a:pt x="207" y="0"/>
                  </a:lnTo>
                  <a:lnTo>
                    <a:pt x="214" y="0"/>
                  </a:lnTo>
                  <a:lnTo>
                    <a:pt x="219" y="0"/>
                  </a:lnTo>
                  <a:lnTo>
                    <a:pt x="237" y="22"/>
                  </a:lnTo>
                  <a:lnTo>
                    <a:pt x="248" y="46"/>
                  </a:lnTo>
                  <a:lnTo>
                    <a:pt x="254" y="69"/>
                  </a:lnTo>
                  <a:lnTo>
                    <a:pt x="256" y="93"/>
                  </a:lnTo>
                  <a:lnTo>
                    <a:pt x="254" y="117"/>
                  </a:lnTo>
                  <a:lnTo>
                    <a:pt x="251" y="140"/>
                  </a:lnTo>
                  <a:lnTo>
                    <a:pt x="248" y="162"/>
                  </a:lnTo>
                  <a:lnTo>
                    <a:pt x="245" y="183"/>
                  </a:lnTo>
                  <a:lnTo>
                    <a:pt x="244" y="202"/>
                  </a:lnTo>
                  <a:lnTo>
                    <a:pt x="248" y="219"/>
                  </a:lnTo>
                  <a:lnTo>
                    <a:pt x="253" y="228"/>
                  </a:lnTo>
                  <a:lnTo>
                    <a:pt x="261" y="236"/>
                  </a:lnTo>
                  <a:lnTo>
                    <a:pt x="274" y="247"/>
                  </a:lnTo>
                  <a:lnTo>
                    <a:pt x="289" y="259"/>
                  </a:lnTo>
                  <a:lnTo>
                    <a:pt x="306" y="272"/>
                  </a:lnTo>
                  <a:lnTo>
                    <a:pt x="324" y="286"/>
                  </a:lnTo>
                  <a:lnTo>
                    <a:pt x="343" y="300"/>
                  </a:lnTo>
                  <a:lnTo>
                    <a:pt x="362" y="313"/>
                  </a:lnTo>
                  <a:lnTo>
                    <a:pt x="381" y="328"/>
                  </a:lnTo>
                  <a:lnTo>
                    <a:pt x="397" y="34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7" name="Freeform 42"/>
            <p:cNvSpPr>
              <a:spLocks/>
            </p:cNvSpPr>
            <p:nvPr/>
          </p:nvSpPr>
          <p:spPr bwMode="gray">
            <a:xfrm>
              <a:off x="4637" y="2108"/>
              <a:ext cx="104" cy="112"/>
            </a:xfrm>
            <a:custGeom>
              <a:avLst/>
              <a:gdLst>
                <a:gd name="T0" fmla="*/ 59 w 104"/>
                <a:gd name="T1" fmla="*/ 0 h 112"/>
                <a:gd name="T2" fmla="*/ 64 w 104"/>
                <a:gd name="T3" fmla="*/ 13 h 112"/>
                <a:gd name="T4" fmla="*/ 66 w 104"/>
                <a:gd name="T5" fmla="*/ 26 h 112"/>
                <a:gd name="T6" fmla="*/ 65 w 104"/>
                <a:gd name="T7" fmla="*/ 38 h 112"/>
                <a:gd name="T8" fmla="*/ 60 w 104"/>
                <a:gd name="T9" fmla="*/ 49 h 112"/>
                <a:gd name="T10" fmla="*/ 54 w 104"/>
                <a:gd name="T11" fmla="*/ 58 h 112"/>
                <a:gd name="T12" fmla="*/ 45 w 104"/>
                <a:gd name="T13" fmla="*/ 66 h 112"/>
                <a:gd name="T14" fmla="*/ 34 w 104"/>
                <a:gd name="T15" fmla="*/ 71 h 112"/>
                <a:gd name="T16" fmla="*/ 23 w 104"/>
                <a:gd name="T17" fmla="*/ 74 h 112"/>
                <a:gd name="T18" fmla="*/ 12 w 104"/>
                <a:gd name="T19" fmla="*/ 74 h 112"/>
                <a:gd name="T20" fmla="*/ 0 w 104"/>
                <a:gd name="T21" fmla="*/ 71 h 112"/>
                <a:gd name="T22" fmla="*/ 3 w 104"/>
                <a:gd name="T23" fmla="*/ 75 h 112"/>
                <a:gd name="T24" fmla="*/ 7 w 104"/>
                <a:gd name="T25" fmla="*/ 79 h 112"/>
                <a:gd name="T26" fmla="*/ 10 w 104"/>
                <a:gd name="T27" fmla="*/ 83 h 112"/>
                <a:gd name="T28" fmla="*/ 13 w 104"/>
                <a:gd name="T29" fmla="*/ 87 h 112"/>
                <a:gd name="T30" fmla="*/ 17 w 104"/>
                <a:gd name="T31" fmla="*/ 91 h 112"/>
                <a:gd name="T32" fmla="*/ 20 w 104"/>
                <a:gd name="T33" fmla="*/ 93 h 112"/>
                <a:gd name="T34" fmla="*/ 23 w 104"/>
                <a:gd name="T35" fmla="*/ 96 h 112"/>
                <a:gd name="T36" fmla="*/ 26 w 104"/>
                <a:gd name="T37" fmla="*/ 98 h 112"/>
                <a:gd name="T38" fmla="*/ 29 w 104"/>
                <a:gd name="T39" fmla="*/ 101 h 112"/>
                <a:gd name="T40" fmla="*/ 32 w 104"/>
                <a:gd name="T41" fmla="*/ 102 h 112"/>
                <a:gd name="T42" fmla="*/ 37 w 104"/>
                <a:gd name="T43" fmla="*/ 104 h 112"/>
                <a:gd name="T44" fmla="*/ 42 w 104"/>
                <a:gd name="T45" fmla="*/ 106 h 112"/>
                <a:gd name="T46" fmla="*/ 47 w 104"/>
                <a:gd name="T47" fmla="*/ 108 h 112"/>
                <a:gd name="T48" fmla="*/ 52 w 104"/>
                <a:gd name="T49" fmla="*/ 109 h 112"/>
                <a:gd name="T50" fmla="*/ 57 w 104"/>
                <a:gd name="T51" fmla="*/ 111 h 112"/>
                <a:gd name="T52" fmla="*/ 62 w 104"/>
                <a:gd name="T53" fmla="*/ 111 h 112"/>
                <a:gd name="T54" fmla="*/ 68 w 104"/>
                <a:gd name="T55" fmla="*/ 109 h 112"/>
                <a:gd name="T56" fmla="*/ 73 w 104"/>
                <a:gd name="T57" fmla="*/ 107 h 112"/>
                <a:gd name="T58" fmla="*/ 80 w 104"/>
                <a:gd name="T59" fmla="*/ 104 h 112"/>
                <a:gd name="T60" fmla="*/ 85 w 104"/>
                <a:gd name="T61" fmla="*/ 100 h 112"/>
                <a:gd name="T62" fmla="*/ 91 w 104"/>
                <a:gd name="T63" fmla="*/ 94 h 112"/>
                <a:gd name="T64" fmla="*/ 95 w 104"/>
                <a:gd name="T65" fmla="*/ 89 h 112"/>
                <a:gd name="T66" fmla="*/ 99 w 104"/>
                <a:gd name="T67" fmla="*/ 83 h 112"/>
                <a:gd name="T68" fmla="*/ 101 w 104"/>
                <a:gd name="T69" fmla="*/ 77 h 112"/>
                <a:gd name="T70" fmla="*/ 102 w 104"/>
                <a:gd name="T71" fmla="*/ 71 h 112"/>
                <a:gd name="T72" fmla="*/ 103 w 104"/>
                <a:gd name="T73" fmla="*/ 66 h 112"/>
                <a:gd name="T74" fmla="*/ 102 w 104"/>
                <a:gd name="T75" fmla="*/ 59 h 112"/>
                <a:gd name="T76" fmla="*/ 101 w 104"/>
                <a:gd name="T77" fmla="*/ 54 h 112"/>
                <a:gd name="T78" fmla="*/ 100 w 104"/>
                <a:gd name="T79" fmla="*/ 48 h 112"/>
                <a:gd name="T80" fmla="*/ 97 w 104"/>
                <a:gd name="T81" fmla="*/ 42 h 112"/>
                <a:gd name="T82" fmla="*/ 96 w 104"/>
                <a:gd name="T83" fmla="*/ 39 h 112"/>
                <a:gd name="T84" fmla="*/ 94 w 104"/>
                <a:gd name="T85" fmla="*/ 35 h 112"/>
                <a:gd name="T86" fmla="*/ 91 w 104"/>
                <a:gd name="T87" fmla="*/ 31 h 112"/>
                <a:gd name="T88" fmla="*/ 88 w 104"/>
                <a:gd name="T89" fmla="*/ 27 h 112"/>
                <a:gd name="T90" fmla="*/ 85 w 104"/>
                <a:gd name="T91" fmla="*/ 23 h 112"/>
                <a:gd name="T92" fmla="*/ 80 w 104"/>
                <a:gd name="T93" fmla="*/ 19 h 112"/>
                <a:gd name="T94" fmla="*/ 75 w 104"/>
                <a:gd name="T95" fmla="*/ 14 h 112"/>
                <a:gd name="T96" fmla="*/ 70 w 104"/>
                <a:gd name="T97" fmla="*/ 9 h 112"/>
                <a:gd name="T98" fmla="*/ 65 w 104"/>
                <a:gd name="T99" fmla="*/ 5 h 112"/>
                <a:gd name="T100" fmla="*/ 59 w 104"/>
                <a:gd name="T101" fmla="*/ 0 h 1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4" h="112">
                  <a:moveTo>
                    <a:pt x="59" y="0"/>
                  </a:moveTo>
                  <a:lnTo>
                    <a:pt x="64" y="13"/>
                  </a:lnTo>
                  <a:lnTo>
                    <a:pt x="66" y="26"/>
                  </a:lnTo>
                  <a:lnTo>
                    <a:pt x="65" y="38"/>
                  </a:lnTo>
                  <a:lnTo>
                    <a:pt x="60" y="49"/>
                  </a:lnTo>
                  <a:lnTo>
                    <a:pt x="54" y="58"/>
                  </a:lnTo>
                  <a:lnTo>
                    <a:pt x="45" y="66"/>
                  </a:lnTo>
                  <a:lnTo>
                    <a:pt x="34" y="71"/>
                  </a:lnTo>
                  <a:lnTo>
                    <a:pt x="23" y="74"/>
                  </a:lnTo>
                  <a:lnTo>
                    <a:pt x="12" y="74"/>
                  </a:lnTo>
                  <a:lnTo>
                    <a:pt x="0" y="71"/>
                  </a:lnTo>
                  <a:lnTo>
                    <a:pt x="3" y="75"/>
                  </a:lnTo>
                  <a:lnTo>
                    <a:pt x="7" y="79"/>
                  </a:lnTo>
                  <a:lnTo>
                    <a:pt x="10" y="83"/>
                  </a:lnTo>
                  <a:lnTo>
                    <a:pt x="13" y="87"/>
                  </a:lnTo>
                  <a:lnTo>
                    <a:pt x="17" y="91"/>
                  </a:lnTo>
                  <a:lnTo>
                    <a:pt x="20" y="93"/>
                  </a:lnTo>
                  <a:lnTo>
                    <a:pt x="23" y="96"/>
                  </a:lnTo>
                  <a:lnTo>
                    <a:pt x="26" y="98"/>
                  </a:lnTo>
                  <a:lnTo>
                    <a:pt x="29" y="101"/>
                  </a:lnTo>
                  <a:lnTo>
                    <a:pt x="32" y="102"/>
                  </a:lnTo>
                  <a:lnTo>
                    <a:pt x="37" y="104"/>
                  </a:lnTo>
                  <a:lnTo>
                    <a:pt x="42" y="106"/>
                  </a:lnTo>
                  <a:lnTo>
                    <a:pt x="47" y="108"/>
                  </a:lnTo>
                  <a:lnTo>
                    <a:pt x="52" y="109"/>
                  </a:lnTo>
                  <a:lnTo>
                    <a:pt x="57" y="111"/>
                  </a:lnTo>
                  <a:lnTo>
                    <a:pt x="62" y="111"/>
                  </a:lnTo>
                  <a:lnTo>
                    <a:pt x="68" y="109"/>
                  </a:lnTo>
                  <a:lnTo>
                    <a:pt x="73" y="107"/>
                  </a:lnTo>
                  <a:lnTo>
                    <a:pt x="80" y="104"/>
                  </a:lnTo>
                  <a:lnTo>
                    <a:pt x="85" y="100"/>
                  </a:lnTo>
                  <a:lnTo>
                    <a:pt x="91" y="94"/>
                  </a:lnTo>
                  <a:lnTo>
                    <a:pt x="95" y="89"/>
                  </a:lnTo>
                  <a:lnTo>
                    <a:pt x="99" y="83"/>
                  </a:lnTo>
                  <a:lnTo>
                    <a:pt x="101" y="77"/>
                  </a:lnTo>
                  <a:lnTo>
                    <a:pt x="102" y="71"/>
                  </a:lnTo>
                  <a:lnTo>
                    <a:pt x="103" y="66"/>
                  </a:lnTo>
                  <a:lnTo>
                    <a:pt x="102" y="59"/>
                  </a:lnTo>
                  <a:lnTo>
                    <a:pt x="101" y="54"/>
                  </a:lnTo>
                  <a:lnTo>
                    <a:pt x="100" y="48"/>
                  </a:lnTo>
                  <a:lnTo>
                    <a:pt x="97" y="42"/>
                  </a:lnTo>
                  <a:lnTo>
                    <a:pt x="96" y="39"/>
                  </a:lnTo>
                  <a:lnTo>
                    <a:pt x="94" y="35"/>
                  </a:lnTo>
                  <a:lnTo>
                    <a:pt x="91" y="31"/>
                  </a:lnTo>
                  <a:lnTo>
                    <a:pt x="88" y="27"/>
                  </a:lnTo>
                  <a:lnTo>
                    <a:pt x="85" y="23"/>
                  </a:lnTo>
                  <a:lnTo>
                    <a:pt x="80" y="19"/>
                  </a:lnTo>
                  <a:lnTo>
                    <a:pt x="75" y="14"/>
                  </a:lnTo>
                  <a:lnTo>
                    <a:pt x="70" y="9"/>
                  </a:lnTo>
                  <a:lnTo>
                    <a:pt x="65" y="5"/>
                  </a:lnTo>
                  <a:lnTo>
                    <a:pt x="59"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8" name="Freeform 43"/>
            <p:cNvSpPr>
              <a:spLocks/>
            </p:cNvSpPr>
            <p:nvPr/>
          </p:nvSpPr>
          <p:spPr bwMode="gray">
            <a:xfrm>
              <a:off x="4637" y="2108"/>
              <a:ext cx="104" cy="112"/>
            </a:xfrm>
            <a:custGeom>
              <a:avLst/>
              <a:gdLst>
                <a:gd name="T0" fmla="*/ 59 w 104"/>
                <a:gd name="T1" fmla="*/ 0 h 112"/>
                <a:gd name="T2" fmla="*/ 64 w 104"/>
                <a:gd name="T3" fmla="*/ 13 h 112"/>
                <a:gd name="T4" fmla="*/ 66 w 104"/>
                <a:gd name="T5" fmla="*/ 26 h 112"/>
                <a:gd name="T6" fmla="*/ 65 w 104"/>
                <a:gd name="T7" fmla="*/ 38 h 112"/>
                <a:gd name="T8" fmla="*/ 60 w 104"/>
                <a:gd name="T9" fmla="*/ 49 h 112"/>
                <a:gd name="T10" fmla="*/ 54 w 104"/>
                <a:gd name="T11" fmla="*/ 58 h 112"/>
                <a:gd name="T12" fmla="*/ 45 w 104"/>
                <a:gd name="T13" fmla="*/ 66 h 112"/>
                <a:gd name="T14" fmla="*/ 34 w 104"/>
                <a:gd name="T15" fmla="*/ 71 h 112"/>
                <a:gd name="T16" fmla="*/ 23 w 104"/>
                <a:gd name="T17" fmla="*/ 74 h 112"/>
                <a:gd name="T18" fmla="*/ 12 w 104"/>
                <a:gd name="T19" fmla="*/ 74 h 112"/>
                <a:gd name="T20" fmla="*/ 0 w 104"/>
                <a:gd name="T21" fmla="*/ 71 h 112"/>
                <a:gd name="T22" fmla="*/ 3 w 104"/>
                <a:gd name="T23" fmla="*/ 75 h 112"/>
                <a:gd name="T24" fmla="*/ 7 w 104"/>
                <a:gd name="T25" fmla="*/ 79 h 112"/>
                <a:gd name="T26" fmla="*/ 10 w 104"/>
                <a:gd name="T27" fmla="*/ 83 h 112"/>
                <a:gd name="T28" fmla="*/ 13 w 104"/>
                <a:gd name="T29" fmla="*/ 87 h 112"/>
                <a:gd name="T30" fmla="*/ 17 w 104"/>
                <a:gd name="T31" fmla="*/ 91 h 112"/>
                <a:gd name="T32" fmla="*/ 20 w 104"/>
                <a:gd name="T33" fmla="*/ 93 h 112"/>
                <a:gd name="T34" fmla="*/ 23 w 104"/>
                <a:gd name="T35" fmla="*/ 96 h 112"/>
                <a:gd name="T36" fmla="*/ 26 w 104"/>
                <a:gd name="T37" fmla="*/ 98 h 112"/>
                <a:gd name="T38" fmla="*/ 29 w 104"/>
                <a:gd name="T39" fmla="*/ 101 h 112"/>
                <a:gd name="T40" fmla="*/ 32 w 104"/>
                <a:gd name="T41" fmla="*/ 102 h 112"/>
                <a:gd name="T42" fmla="*/ 37 w 104"/>
                <a:gd name="T43" fmla="*/ 104 h 112"/>
                <a:gd name="T44" fmla="*/ 42 w 104"/>
                <a:gd name="T45" fmla="*/ 106 h 112"/>
                <a:gd name="T46" fmla="*/ 47 w 104"/>
                <a:gd name="T47" fmla="*/ 108 h 112"/>
                <a:gd name="T48" fmla="*/ 52 w 104"/>
                <a:gd name="T49" fmla="*/ 109 h 112"/>
                <a:gd name="T50" fmla="*/ 57 w 104"/>
                <a:gd name="T51" fmla="*/ 111 h 112"/>
                <a:gd name="T52" fmla="*/ 62 w 104"/>
                <a:gd name="T53" fmla="*/ 111 h 112"/>
                <a:gd name="T54" fmla="*/ 68 w 104"/>
                <a:gd name="T55" fmla="*/ 109 h 112"/>
                <a:gd name="T56" fmla="*/ 73 w 104"/>
                <a:gd name="T57" fmla="*/ 107 h 112"/>
                <a:gd name="T58" fmla="*/ 80 w 104"/>
                <a:gd name="T59" fmla="*/ 104 h 112"/>
                <a:gd name="T60" fmla="*/ 85 w 104"/>
                <a:gd name="T61" fmla="*/ 100 h 112"/>
                <a:gd name="T62" fmla="*/ 91 w 104"/>
                <a:gd name="T63" fmla="*/ 94 h 112"/>
                <a:gd name="T64" fmla="*/ 95 w 104"/>
                <a:gd name="T65" fmla="*/ 89 h 112"/>
                <a:gd name="T66" fmla="*/ 99 w 104"/>
                <a:gd name="T67" fmla="*/ 83 h 112"/>
                <a:gd name="T68" fmla="*/ 101 w 104"/>
                <a:gd name="T69" fmla="*/ 77 h 112"/>
                <a:gd name="T70" fmla="*/ 102 w 104"/>
                <a:gd name="T71" fmla="*/ 71 h 112"/>
                <a:gd name="T72" fmla="*/ 103 w 104"/>
                <a:gd name="T73" fmla="*/ 66 h 112"/>
                <a:gd name="T74" fmla="*/ 102 w 104"/>
                <a:gd name="T75" fmla="*/ 59 h 112"/>
                <a:gd name="T76" fmla="*/ 101 w 104"/>
                <a:gd name="T77" fmla="*/ 54 h 112"/>
                <a:gd name="T78" fmla="*/ 100 w 104"/>
                <a:gd name="T79" fmla="*/ 48 h 112"/>
                <a:gd name="T80" fmla="*/ 97 w 104"/>
                <a:gd name="T81" fmla="*/ 42 h 112"/>
                <a:gd name="T82" fmla="*/ 96 w 104"/>
                <a:gd name="T83" fmla="*/ 39 h 112"/>
                <a:gd name="T84" fmla="*/ 94 w 104"/>
                <a:gd name="T85" fmla="*/ 35 h 112"/>
                <a:gd name="T86" fmla="*/ 91 w 104"/>
                <a:gd name="T87" fmla="*/ 31 h 112"/>
                <a:gd name="T88" fmla="*/ 88 w 104"/>
                <a:gd name="T89" fmla="*/ 27 h 112"/>
                <a:gd name="T90" fmla="*/ 85 w 104"/>
                <a:gd name="T91" fmla="*/ 23 h 112"/>
                <a:gd name="T92" fmla="*/ 80 w 104"/>
                <a:gd name="T93" fmla="*/ 19 h 112"/>
                <a:gd name="T94" fmla="*/ 75 w 104"/>
                <a:gd name="T95" fmla="*/ 14 h 112"/>
                <a:gd name="T96" fmla="*/ 70 w 104"/>
                <a:gd name="T97" fmla="*/ 9 h 112"/>
                <a:gd name="T98" fmla="*/ 65 w 104"/>
                <a:gd name="T99" fmla="*/ 5 h 112"/>
                <a:gd name="T100" fmla="*/ 59 w 104"/>
                <a:gd name="T101" fmla="*/ 0 h 1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4" h="112">
                  <a:moveTo>
                    <a:pt x="59" y="0"/>
                  </a:moveTo>
                  <a:lnTo>
                    <a:pt x="64" y="13"/>
                  </a:lnTo>
                  <a:lnTo>
                    <a:pt x="66" y="26"/>
                  </a:lnTo>
                  <a:lnTo>
                    <a:pt x="65" y="38"/>
                  </a:lnTo>
                  <a:lnTo>
                    <a:pt x="60" y="49"/>
                  </a:lnTo>
                  <a:lnTo>
                    <a:pt x="54" y="58"/>
                  </a:lnTo>
                  <a:lnTo>
                    <a:pt x="45" y="66"/>
                  </a:lnTo>
                  <a:lnTo>
                    <a:pt x="34" y="71"/>
                  </a:lnTo>
                  <a:lnTo>
                    <a:pt x="23" y="74"/>
                  </a:lnTo>
                  <a:lnTo>
                    <a:pt x="12" y="74"/>
                  </a:lnTo>
                  <a:lnTo>
                    <a:pt x="0" y="71"/>
                  </a:lnTo>
                  <a:lnTo>
                    <a:pt x="3" y="75"/>
                  </a:lnTo>
                  <a:lnTo>
                    <a:pt x="7" y="79"/>
                  </a:lnTo>
                  <a:lnTo>
                    <a:pt x="10" y="83"/>
                  </a:lnTo>
                  <a:lnTo>
                    <a:pt x="13" y="87"/>
                  </a:lnTo>
                  <a:lnTo>
                    <a:pt x="17" y="91"/>
                  </a:lnTo>
                  <a:lnTo>
                    <a:pt x="20" y="93"/>
                  </a:lnTo>
                  <a:lnTo>
                    <a:pt x="23" y="96"/>
                  </a:lnTo>
                  <a:lnTo>
                    <a:pt x="26" y="98"/>
                  </a:lnTo>
                  <a:lnTo>
                    <a:pt x="29" y="101"/>
                  </a:lnTo>
                  <a:lnTo>
                    <a:pt x="32" y="102"/>
                  </a:lnTo>
                  <a:lnTo>
                    <a:pt x="37" y="104"/>
                  </a:lnTo>
                  <a:lnTo>
                    <a:pt x="42" y="106"/>
                  </a:lnTo>
                  <a:lnTo>
                    <a:pt x="47" y="108"/>
                  </a:lnTo>
                  <a:lnTo>
                    <a:pt x="52" y="109"/>
                  </a:lnTo>
                  <a:lnTo>
                    <a:pt x="57" y="111"/>
                  </a:lnTo>
                  <a:lnTo>
                    <a:pt x="62" y="111"/>
                  </a:lnTo>
                  <a:lnTo>
                    <a:pt x="68" y="109"/>
                  </a:lnTo>
                  <a:lnTo>
                    <a:pt x="73" y="107"/>
                  </a:lnTo>
                  <a:lnTo>
                    <a:pt x="80" y="104"/>
                  </a:lnTo>
                  <a:lnTo>
                    <a:pt x="85" y="100"/>
                  </a:lnTo>
                  <a:lnTo>
                    <a:pt x="91" y="94"/>
                  </a:lnTo>
                  <a:lnTo>
                    <a:pt x="95" y="89"/>
                  </a:lnTo>
                  <a:lnTo>
                    <a:pt x="99" y="83"/>
                  </a:lnTo>
                  <a:lnTo>
                    <a:pt x="101" y="77"/>
                  </a:lnTo>
                  <a:lnTo>
                    <a:pt x="102" y="71"/>
                  </a:lnTo>
                  <a:lnTo>
                    <a:pt x="103" y="66"/>
                  </a:lnTo>
                  <a:lnTo>
                    <a:pt x="102" y="59"/>
                  </a:lnTo>
                  <a:lnTo>
                    <a:pt x="101" y="54"/>
                  </a:lnTo>
                  <a:lnTo>
                    <a:pt x="100" y="48"/>
                  </a:lnTo>
                  <a:lnTo>
                    <a:pt x="97" y="42"/>
                  </a:lnTo>
                  <a:lnTo>
                    <a:pt x="96" y="39"/>
                  </a:lnTo>
                  <a:lnTo>
                    <a:pt x="94" y="35"/>
                  </a:lnTo>
                  <a:lnTo>
                    <a:pt x="91" y="31"/>
                  </a:lnTo>
                  <a:lnTo>
                    <a:pt x="88" y="27"/>
                  </a:lnTo>
                  <a:lnTo>
                    <a:pt x="85" y="23"/>
                  </a:lnTo>
                  <a:lnTo>
                    <a:pt x="80" y="19"/>
                  </a:lnTo>
                  <a:lnTo>
                    <a:pt x="75" y="14"/>
                  </a:lnTo>
                  <a:lnTo>
                    <a:pt x="70" y="9"/>
                  </a:lnTo>
                  <a:lnTo>
                    <a:pt x="65" y="5"/>
                  </a:lnTo>
                  <a:lnTo>
                    <a:pt x="59"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89" name="Freeform 44"/>
            <p:cNvSpPr>
              <a:spLocks/>
            </p:cNvSpPr>
            <p:nvPr/>
          </p:nvSpPr>
          <p:spPr bwMode="gray">
            <a:xfrm>
              <a:off x="4648" y="2116"/>
              <a:ext cx="67" cy="75"/>
            </a:xfrm>
            <a:custGeom>
              <a:avLst/>
              <a:gdLst>
                <a:gd name="T0" fmla="*/ 57 w 67"/>
                <a:gd name="T1" fmla="*/ 0 h 75"/>
                <a:gd name="T2" fmla="*/ 63 w 67"/>
                <a:gd name="T3" fmla="*/ 13 h 75"/>
                <a:gd name="T4" fmla="*/ 66 w 67"/>
                <a:gd name="T5" fmla="*/ 26 h 75"/>
                <a:gd name="T6" fmla="*/ 63 w 67"/>
                <a:gd name="T7" fmla="*/ 38 h 75"/>
                <a:gd name="T8" fmla="*/ 59 w 67"/>
                <a:gd name="T9" fmla="*/ 49 h 75"/>
                <a:gd name="T10" fmla="*/ 52 w 67"/>
                <a:gd name="T11" fmla="*/ 58 h 75"/>
                <a:gd name="T12" fmla="*/ 44 w 67"/>
                <a:gd name="T13" fmla="*/ 66 h 75"/>
                <a:gd name="T14" fmla="*/ 34 w 67"/>
                <a:gd name="T15" fmla="*/ 71 h 75"/>
                <a:gd name="T16" fmla="*/ 23 w 67"/>
                <a:gd name="T17" fmla="*/ 74 h 75"/>
                <a:gd name="T18" fmla="*/ 11 w 67"/>
                <a:gd name="T19" fmla="*/ 74 h 75"/>
                <a:gd name="T20" fmla="*/ 0 w 67"/>
                <a:gd name="T21" fmla="*/ 71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75">
                  <a:moveTo>
                    <a:pt x="57" y="0"/>
                  </a:moveTo>
                  <a:lnTo>
                    <a:pt x="63" y="13"/>
                  </a:lnTo>
                  <a:lnTo>
                    <a:pt x="66" y="26"/>
                  </a:lnTo>
                  <a:lnTo>
                    <a:pt x="63" y="38"/>
                  </a:lnTo>
                  <a:lnTo>
                    <a:pt x="59" y="49"/>
                  </a:lnTo>
                  <a:lnTo>
                    <a:pt x="52" y="58"/>
                  </a:lnTo>
                  <a:lnTo>
                    <a:pt x="44" y="66"/>
                  </a:lnTo>
                  <a:lnTo>
                    <a:pt x="34" y="71"/>
                  </a:lnTo>
                  <a:lnTo>
                    <a:pt x="23" y="74"/>
                  </a:lnTo>
                  <a:lnTo>
                    <a:pt x="11" y="74"/>
                  </a:lnTo>
                  <a:lnTo>
                    <a:pt x="0" y="7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0" name="Freeform 45"/>
            <p:cNvSpPr>
              <a:spLocks/>
            </p:cNvSpPr>
            <p:nvPr/>
          </p:nvSpPr>
          <p:spPr bwMode="gray">
            <a:xfrm>
              <a:off x="4658" y="2128"/>
              <a:ext cx="67" cy="74"/>
            </a:xfrm>
            <a:custGeom>
              <a:avLst/>
              <a:gdLst>
                <a:gd name="T0" fmla="*/ 58 w 67"/>
                <a:gd name="T1" fmla="*/ 0 h 74"/>
                <a:gd name="T2" fmla="*/ 64 w 67"/>
                <a:gd name="T3" fmla="*/ 13 h 74"/>
                <a:gd name="T4" fmla="*/ 66 w 67"/>
                <a:gd name="T5" fmla="*/ 25 h 74"/>
                <a:gd name="T6" fmla="*/ 64 w 67"/>
                <a:gd name="T7" fmla="*/ 37 h 74"/>
                <a:gd name="T8" fmla="*/ 59 w 67"/>
                <a:gd name="T9" fmla="*/ 48 h 74"/>
                <a:gd name="T10" fmla="*/ 53 w 67"/>
                <a:gd name="T11" fmla="*/ 57 h 74"/>
                <a:gd name="T12" fmla="*/ 44 w 67"/>
                <a:gd name="T13" fmla="*/ 65 h 74"/>
                <a:gd name="T14" fmla="*/ 33 w 67"/>
                <a:gd name="T15" fmla="*/ 70 h 74"/>
                <a:gd name="T16" fmla="*/ 23 w 67"/>
                <a:gd name="T17" fmla="*/ 73 h 74"/>
                <a:gd name="T18" fmla="*/ 11 w 67"/>
                <a:gd name="T19" fmla="*/ 73 h 74"/>
                <a:gd name="T20" fmla="*/ 0 w 67"/>
                <a:gd name="T21" fmla="*/ 70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74">
                  <a:moveTo>
                    <a:pt x="58" y="0"/>
                  </a:moveTo>
                  <a:lnTo>
                    <a:pt x="64" y="13"/>
                  </a:lnTo>
                  <a:lnTo>
                    <a:pt x="66" y="25"/>
                  </a:lnTo>
                  <a:lnTo>
                    <a:pt x="64" y="37"/>
                  </a:lnTo>
                  <a:lnTo>
                    <a:pt x="59" y="48"/>
                  </a:lnTo>
                  <a:lnTo>
                    <a:pt x="53" y="57"/>
                  </a:lnTo>
                  <a:lnTo>
                    <a:pt x="44" y="65"/>
                  </a:lnTo>
                  <a:lnTo>
                    <a:pt x="33" y="70"/>
                  </a:lnTo>
                  <a:lnTo>
                    <a:pt x="23" y="73"/>
                  </a:lnTo>
                  <a:lnTo>
                    <a:pt x="11" y="73"/>
                  </a:lnTo>
                  <a:lnTo>
                    <a:pt x="0" y="7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1" name="Freeform 46"/>
            <p:cNvSpPr>
              <a:spLocks/>
            </p:cNvSpPr>
            <p:nvPr/>
          </p:nvSpPr>
          <p:spPr bwMode="gray">
            <a:xfrm>
              <a:off x="4669" y="2137"/>
              <a:ext cx="66" cy="75"/>
            </a:xfrm>
            <a:custGeom>
              <a:avLst/>
              <a:gdLst>
                <a:gd name="T0" fmla="*/ 57 w 66"/>
                <a:gd name="T1" fmla="*/ 0 h 75"/>
                <a:gd name="T2" fmla="*/ 63 w 66"/>
                <a:gd name="T3" fmla="*/ 13 h 75"/>
                <a:gd name="T4" fmla="*/ 65 w 66"/>
                <a:gd name="T5" fmla="*/ 26 h 75"/>
                <a:gd name="T6" fmla="*/ 63 w 66"/>
                <a:gd name="T7" fmla="*/ 38 h 75"/>
                <a:gd name="T8" fmla="*/ 59 w 66"/>
                <a:gd name="T9" fmla="*/ 48 h 75"/>
                <a:gd name="T10" fmla="*/ 52 w 66"/>
                <a:gd name="T11" fmla="*/ 58 h 75"/>
                <a:gd name="T12" fmla="*/ 43 w 66"/>
                <a:gd name="T13" fmla="*/ 65 h 75"/>
                <a:gd name="T14" fmla="*/ 34 w 66"/>
                <a:gd name="T15" fmla="*/ 71 h 75"/>
                <a:gd name="T16" fmla="*/ 23 w 66"/>
                <a:gd name="T17" fmla="*/ 74 h 75"/>
                <a:gd name="T18" fmla="*/ 11 w 66"/>
                <a:gd name="T19" fmla="*/ 74 h 75"/>
                <a:gd name="T20" fmla="*/ 0 w 66"/>
                <a:gd name="T21" fmla="*/ 71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 h="75">
                  <a:moveTo>
                    <a:pt x="57" y="0"/>
                  </a:moveTo>
                  <a:lnTo>
                    <a:pt x="63" y="13"/>
                  </a:lnTo>
                  <a:lnTo>
                    <a:pt x="65" y="26"/>
                  </a:lnTo>
                  <a:lnTo>
                    <a:pt x="63" y="38"/>
                  </a:lnTo>
                  <a:lnTo>
                    <a:pt x="59" y="48"/>
                  </a:lnTo>
                  <a:lnTo>
                    <a:pt x="52" y="58"/>
                  </a:lnTo>
                  <a:lnTo>
                    <a:pt x="43" y="65"/>
                  </a:lnTo>
                  <a:lnTo>
                    <a:pt x="34" y="71"/>
                  </a:lnTo>
                  <a:lnTo>
                    <a:pt x="23" y="74"/>
                  </a:lnTo>
                  <a:lnTo>
                    <a:pt x="11" y="74"/>
                  </a:lnTo>
                  <a:lnTo>
                    <a:pt x="0" y="7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2" name="Freeform 47"/>
            <p:cNvSpPr>
              <a:spLocks/>
            </p:cNvSpPr>
            <p:nvPr/>
          </p:nvSpPr>
          <p:spPr bwMode="gray">
            <a:xfrm>
              <a:off x="4299" y="1858"/>
              <a:ext cx="392" cy="326"/>
            </a:xfrm>
            <a:custGeom>
              <a:avLst/>
              <a:gdLst>
                <a:gd name="T0" fmla="*/ 390 w 392"/>
                <a:gd name="T1" fmla="*/ 311 h 326"/>
                <a:gd name="T2" fmla="*/ 386 w 392"/>
                <a:gd name="T3" fmla="*/ 314 h 326"/>
                <a:gd name="T4" fmla="*/ 382 w 392"/>
                <a:gd name="T5" fmla="*/ 318 h 326"/>
                <a:gd name="T6" fmla="*/ 377 w 392"/>
                <a:gd name="T7" fmla="*/ 320 h 326"/>
                <a:gd name="T8" fmla="*/ 372 w 392"/>
                <a:gd name="T9" fmla="*/ 322 h 326"/>
                <a:gd name="T10" fmla="*/ 367 w 392"/>
                <a:gd name="T11" fmla="*/ 324 h 326"/>
                <a:gd name="T12" fmla="*/ 362 w 392"/>
                <a:gd name="T13" fmla="*/ 325 h 326"/>
                <a:gd name="T14" fmla="*/ 356 w 392"/>
                <a:gd name="T15" fmla="*/ 325 h 326"/>
                <a:gd name="T16" fmla="*/ 350 w 392"/>
                <a:gd name="T17" fmla="*/ 324 h 326"/>
                <a:gd name="T18" fmla="*/ 345 w 392"/>
                <a:gd name="T19" fmla="*/ 323 h 326"/>
                <a:gd name="T20" fmla="*/ 340 w 392"/>
                <a:gd name="T21" fmla="*/ 321 h 326"/>
                <a:gd name="T22" fmla="*/ 327 w 392"/>
                <a:gd name="T23" fmla="*/ 304 h 326"/>
                <a:gd name="T24" fmla="*/ 314 w 392"/>
                <a:gd name="T25" fmla="*/ 284 h 326"/>
                <a:gd name="T26" fmla="*/ 300 w 392"/>
                <a:gd name="T27" fmla="*/ 264 h 326"/>
                <a:gd name="T28" fmla="*/ 287 w 392"/>
                <a:gd name="T29" fmla="*/ 243 h 326"/>
                <a:gd name="T30" fmla="*/ 273 w 392"/>
                <a:gd name="T31" fmla="*/ 222 h 326"/>
                <a:gd name="T32" fmla="*/ 260 w 392"/>
                <a:gd name="T33" fmla="*/ 203 h 326"/>
                <a:gd name="T34" fmla="*/ 248 w 392"/>
                <a:gd name="T35" fmla="*/ 186 h 326"/>
                <a:gd name="T36" fmla="*/ 238 w 392"/>
                <a:gd name="T37" fmla="*/ 171 h 326"/>
                <a:gd name="T38" fmla="*/ 228 w 392"/>
                <a:gd name="T39" fmla="*/ 161 h 326"/>
                <a:gd name="T40" fmla="*/ 220 w 392"/>
                <a:gd name="T41" fmla="*/ 156 h 326"/>
                <a:gd name="T42" fmla="*/ 202 w 392"/>
                <a:gd name="T43" fmla="*/ 151 h 326"/>
                <a:gd name="T44" fmla="*/ 183 w 392"/>
                <a:gd name="T45" fmla="*/ 150 h 326"/>
                <a:gd name="T46" fmla="*/ 162 w 392"/>
                <a:gd name="T47" fmla="*/ 151 h 326"/>
                <a:gd name="T48" fmla="*/ 139 w 392"/>
                <a:gd name="T49" fmla="*/ 153 h 326"/>
                <a:gd name="T50" fmla="*/ 115 w 392"/>
                <a:gd name="T51" fmla="*/ 154 h 326"/>
                <a:gd name="T52" fmla="*/ 91 w 392"/>
                <a:gd name="T53" fmla="*/ 154 h 326"/>
                <a:gd name="T54" fmla="*/ 68 w 392"/>
                <a:gd name="T55" fmla="*/ 151 h 326"/>
                <a:gd name="T56" fmla="*/ 44 w 392"/>
                <a:gd name="T57" fmla="*/ 144 h 326"/>
                <a:gd name="T58" fmla="*/ 22 w 392"/>
                <a:gd name="T59" fmla="*/ 131 h 326"/>
                <a:gd name="T60" fmla="*/ 1 w 392"/>
                <a:gd name="T61" fmla="*/ 111 h 326"/>
                <a:gd name="T62" fmla="*/ 0 w 392"/>
                <a:gd name="T63" fmla="*/ 107 h 326"/>
                <a:gd name="T64" fmla="*/ 1 w 392"/>
                <a:gd name="T65" fmla="*/ 99 h 326"/>
                <a:gd name="T66" fmla="*/ 3 w 392"/>
                <a:gd name="T67" fmla="*/ 89 h 326"/>
                <a:gd name="T68" fmla="*/ 7 w 392"/>
                <a:gd name="T69" fmla="*/ 78 h 326"/>
                <a:gd name="T70" fmla="*/ 11 w 392"/>
                <a:gd name="T71" fmla="*/ 66 h 326"/>
                <a:gd name="T72" fmla="*/ 17 w 392"/>
                <a:gd name="T73" fmla="*/ 55 h 326"/>
                <a:gd name="T74" fmla="*/ 21 w 392"/>
                <a:gd name="T75" fmla="*/ 45 h 326"/>
                <a:gd name="T76" fmla="*/ 25 w 392"/>
                <a:gd name="T77" fmla="*/ 36 h 326"/>
                <a:gd name="T78" fmla="*/ 27 w 392"/>
                <a:gd name="T79" fmla="*/ 31 h 326"/>
                <a:gd name="T80" fmla="*/ 28 w 392"/>
                <a:gd name="T81" fmla="*/ 29 h 326"/>
                <a:gd name="T82" fmla="*/ 98 w 392"/>
                <a:gd name="T83" fmla="*/ 0 h 326"/>
                <a:gd name="T84" fmla="*/ 100 w 392"/>
                <a:gd name="T85" fmla="*/ 3 h 326"/>
                <a:gd name="T86" fmla="*/ 110 w 392"/>
                <a:gd name="T87" fmla="*/ 12 h 326"/>
                <a:gd name="T88" fmla="*/ 123 w 392"/>
                <a:gd name="T89" fmla="*/ 26 h 326"/>
                <a:gd name="T90" fmla="*/ 140 w 392"/>
                <a:gd name="T91" fmla="*/ 44 h 326"/>
                <a:gd name="T92" fmla="*/ 159 w 392"/>
                <a:gd name="T93" fmla="*/ 63 h 326"/>
                <a:gd name="T94" fmla="*/ 178 w 392"/>
                <a:gd name="T95" fmla="*/ 84 h 326"/>
                <a:gd name="T96" fmla="*/ 197 w 392"/>
                <a:gd name="T97" fmla="*/ 104 h 326"/>
                <a:gd name="T98" fmla="*/ 214 w 392"/>
                <a:gd name="T99" fmla="*/ 122 h 326"/>
                <a:gd name="T100" fmla="*/ 227 w 392"/>
                <a:gd name="T101" fmla="*/ 137 h 326"/>
                <a:gd name="T102" fmla="*/ 238 w 392"/>
                <a:gd name="T103" fmla="*/ 146 h 326"/>
                <a:gd name="T104" fmla="*/ 249 w 392"/>
                <a:gd name="T105" fmla="*/ 161 h 326"/>
                <a:gd name="T106" fmla="*/ 263 w 392"/>
                <a:gd name="T107" fmla="*/ 179 h 326"/>
                <a:gd name="T108" fmla="*/ 278 w 392"/>
                <a:gd name="T109" fmla="*/ 200 h 326"/>
                <a:gd name="T110" fmla="*/ 295 w 392"/>
                <a:gd name="T111" fmla="*/ 222 h 326"/>
                <a:gd name="T112" fmla="*/ 312 w 392"/>
                <a:gd name="T113" fmla="*/ 244 h 326"/>
                <a:gd name="T114" fmla="*/ 329 w 392"/>
                <a:gd name="T115" fmla="*/ 264 h 326"/>
                <a:gd name="T116" fmla="*/ 346 w 392"/>
                <a:gd name="T117" fmla="*/ 283 h 326"/>
                <a:gd name="T118" fmla="*/ 362 w 392"/>
                <a:gd name="T119" fmla="*/ 298 h 326"/>
                <a:gd name="T120" fmla="*/ 377 w 392"/>
                <a:gd name="T121" fmla="*/ 307 h 326"/>
                <a:gd name="T122" fmla="*/ 391 w 392"/>
                <a:gd name="T123" fmla="*/ 311 h 326"/>
                <a:gd name="T124" fmla="*/ 390 w 392"/>
                <a:gd name="T125" fmla="*/ 311 h 3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92" h="326">
                  <a:moveTo>
                    <a:pt x="390" y="311"/>
                  </a:moveTo>
                  <a:lnTo>
                    <a:pt x="386" y="314"/>
                  </a:lnTo>
                  <a:lnTo>
                    <a:pt x="382" y="318"/>
                  </a:lnTo>
                  <a:lnTo>
                    <a:pt x="377" y="320"/>
                  </a:lnTo>
                  <a:lnTo>
                    <a:pt x="372" y="322"/>
                  </a:lnTo>
                  <a:lnTo>
                    <a:pt x="367" y="324"/>
                  </a:lnTo>
                  <a:lnTo>
                    <a:pt x="362" y="325"/>
                  </a:lnTo>
                  <a:lnTo>
                    <a:pt x="356" y="325"/>
                  </a:lnTo>
                  <a:lnTo>
                    <a:pt x="350" y="324"/>
                  </a:lnTo>
                  <a:lnTo>
                    <a:pt x="345" y="323"/>
                  </a:lnTo>
                  <a:lnTo>
                    <a:pt x="340" y="321"/>
                  </a:lnTo>
                  <a:lnTo>
                    <a:pt x="327" y="304"/>
                  </a:lnTo>
                  <a:lnTo>
                    <a:pt x="314" y="284"/>
                  </a:lnTo>
                  <a:lnTo>
                    <a:pt x="300" y="264"/>
                  </a:lnTo>
                  <a:lnTo>
                    <a:pt x="287" y="243"/>
                  </a:lnTo>
                  <a:lnTo>
                    <a:pt x="273" y="222"/>
                  </a:lnTo>
                  <a:lnTo>
                    <a:pt x="260" y="203"/>
                  </a:lnTo>
                  <a:lnTo>
                    <a:pt x="248" y="186"/>
                  </a:lnTo>
                  <a:lnTo>
                    <a:pt x="238" y="171"/>
                  </a:lnTo>
                  <a:lnTo>
                    <a:pt x="228" y="161"/>
                  </a:lnTo>
                  <a:lnTo>
                    <a:pt x="220" y="156"/>
                  </a:lnTo>
                  <a:lnTo>
                    <a:pt x="202" y="151"/>
                  </a:lnTo>
                  <a:lnTo>
                    <a:pt x="183" y="150"/>
                  </a:lnTo>
                  <a:lnTo>
                    <a:pt x="162" y="151"/>
                  </a:lnTo>
                  <a:lnTo>
                    <a:pt x="139" y="153"/>
                  </a:lnTo>
                  <a:lnTo>
                    <a:pt x="115" y="154"/>
                  </a:lnTo>
                  <a:lnTo>
                    <a:pt x="91" y="154"/>
                  </a:lnTo>
                  <a:lnTo>
                    <a:pt x="68" y="151"/>
                  </a:lnTo>
                  <a:lnTo>
                    <a:pt x="44" y="144"/>
                  </a:lnTo>
                  <a:lnTo>
                    <a:pt x="22" y="131"/>
                  </a:lnTo>
                  <a:lnTo>
                    <a:pt x="1" y="111"/>
                  </a:lnTo>
                  <a:lnTo>
                    <a:pt x="0" y="107"/>
                  </a:lnTo>
                  <a:lnTo>
                    <a:pt x="1" y="99"/>
                  </a:lnTo>
                  <a:lnTo>
                    <a:pt x="3" y="89"/>
                  </a:lnTo>
                  <a:lnTo>
                    <a:pt x="7" y="78"/>
                  </a:lnTo>
                  <a:lnTo>
                    <a:pt x="11" y="66"/>
                  </a:lnTo>
                  <a:lnTo>
                    <a:pt x="17" y="55"/>
                  </a:lnTo>
                  <a:lnTo>
                    <a:pt x="21" y="45"/>
                  </a:lnTo>
                  <a:lnTo>
                    <a:pt x="25" y="36"/>
                  </a:lnTo>
                  <a:lnTo>
                    <a:pt x="27" y="31"/>
                  </a:lnTo>
                  <a:lnTo>
                    <a:pt x="28" y="29"/>
                  </a:lnTo>
                  <a:lnTo>
                    <a:pt x="98" y="0"/>
                  </a:lnTo>
                  <a:lnTo>
                    <a:pt x="100" y="3"/>
                  </a:lnTo>
                  <a:lnTo>
                    <a:pt x="110" y="12"/>
                  </a:lnTo>
                  <a:lnTo>
                    <a:pt x="123" y="26"/>
                  </a:lnTo>
                  <a:lnTo>
                    <a:pt x="140" y="44"/>
                  </a:lnTo>
                  <a:lnTo>
                    <a:pt x="159" y="63"/>
                  </a:lnTo>
                  <a:lnTo>
                    <a:pt x="178" y="84"/>
                  </a:lnTo>
                  <a:lnTo>
                    <a:pt x="197" y="104"/>
                  </a:lnTo>
                  <a:lnTo>
                    <a:pt x="214" y="122"/>
                  </a:lnTo>
                  <a:lnTo>
                    <a:pt x="227" y="137"/>
                  </a:lnTo>
                  <a:lnTo>
                    <a:pt x="238" y="146"/>
                  </a:lnTo>
                  <a:lnTo>
                    <a:pt x="249" y="161"/>
                  </a:lnTo>
                  <a:lnTo>
                    <a:pt x="263" y="179"/>
                  </a:lnTo>
                  <a:lnTo>
                    <a:pt x="278" y="200"/>
                  </a:lnTo>
                  <a:lnTo>
                    <a:pt x="295" y="222"/>
                  </a:lnTo>
                  <a:lnTo>
                    <a:pt x="312" y="244"/>
                  </a:lnTo>
                  <a:lnTo>
                    <a:pt x="329" y="264"/>
                  </a:lnTo>
                  <a:lnTo>
                    <a:pt x="346" y="283"/>
                  </a:lnTo>
                  <a:lnTo>
                    <a:pt x="362" y="298"/>
                  </a:lnTo>
                  <a:lnTo>
                    <a:pt x="377" y="307"/>
                  </a:lnTo>
                  <a:lnTo>
                    <a:pt x="391" y="311"/>
                  </a:lnTo>
                  <a:lnTo>
                    <a:pt x="390" y="31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3" name="Freeform 48"/>
            <p:cNvSpPr>
              <a:spLocks/>
            </p:cNvSpPr>
            <p:nvPr/>
          </p:nvSpPr>
          <p:spPr bwMode="gray">
            <a:xfrm>
              <a:off x="4299" y="1858"/>
              <a:ext cx="392" cy="326"/>
            </a:xfrm>
            <a:custGeom>
              <a:avLst/>
              <a:gdLst>
                <a:gd name="T0" fmla="*/ 390 w 392"/>
                <a:gd name="T1" fmla="*/ 311 h 326"/>
                <a:gd name="T2" fmla="*/ 386 w 392"/>
                <a:gd name="T3" fmla="*/ 314 h 326"/>
                <a:gd name="T4" fmla="*/ 382 w 392"/>
                <a:gd name="T5" fmla="*/ 318 h 326"/>
                <a:gd name="T6" fmla="*/ 377 w 392"/>
                <a:gd name="T7" fmla="*/ 320 h 326"/>
                <a:gd name="T8" fmla="*/ 372 w 392"/>
                <a:gd name="T9" fmla="*/ 322 h 326"/>
                <a:gd name="T10" fmla="*/ 367 w 392"/>
                <a:gd name="T11" fmla="*/ 324 h 326"/>
                <a:gd name="T12" fmla="*/ 362 w 392"/>
                <a:gd name="T13" fmla="*/ 325 h 326"/>
                <a:gd name="T14" fmla="*/ 356 w 392"/>
                <a:gd name="T15" fmla="*/ 325 h 326"/>
                <a:gd name="T16" fmla="*/ 350 w 392"/>
                <a:gd name="T17" fmla="*/ 324 h 326"/>
                <a:gd name="T18" fmla="*/ 345 w 392"/>
                <a:gd name="T19" fmla="*/ 323 h 326"/>
                <a:gd name="T20" fmla="*/ 340 w 392"/>
                <a:gd name="T21" fmla="*/ 321 h 326"/>
                <a:gd name="T22" fmla="*/ 327 w 392"/>
                <a:gd name="T23" fmla="*/ 304 h 326"/>
                <a:gd name="T24" fmla="*/ 314 w 392"/>
                <a:gd name="T25" fmla="*/ 284 h 326"/>
                <a:gd name="T26" fmla="*/ 300 w 392"/>
                <a:gd name="T27" fmla="*/ 264 h 326"/>
                <a:gd name="T28" fmla="*/ 287 w 392"/>
                <a:gd name="T29" fmla="*/ 243 h 326"/>
                <a:gd name="T30" fmla="*/ 273 w 392"/>
                <a:gd name="T31" fmla="*/ 222 h 326"/>
                <a:gd name="T32" fmla="*/ 260 w 392"/>
                <a:gd name="T33" fmla="*/ 203 h 326"/>
                <a:gd name="T34" fmla="*/ 248 w 392"/>
                <a:gd name="T35" fmla="*/ 186 h 326"/>
                <a:gd name="T36" fmla="*/ 238 w 392"/>
                <a:gd name="T37" fmla="*/ 171 h 326"/>
                <a:gd name="T38" fmla="*/ 228 w 392"/>
                <a:gd name="T39" fmla="*/ 161 h 326"/>
                <a:gd name="T40" fmla="*/ 220 w 392"/>
                <a:gd name="T41" fmla="*/ 156 h 326"/>
                <a:gd name="T42" fmla="*/ 202 w 392"/>
                <a:gd name="T43" fmla="*/ 151 h 326"/>
                <a:gd name="T44" fmla="*/ 183 w 392"/>
                <a:gd name="T45" fmla="*/ 150 h 326"/>
                <a:gd name="T46" fmla="*/ 162 w 392"/>
                <a:gd name="T47" fmla="*/ 151 h 326"/>
                <a:gd name="T48" fmla="*/ 139 w 392"/>
                <a:gd name="T49" fmla="*/ 153 h 326"/>
                <a:gd name="T50" fmla="*/ 115 w 392"/>
                <a:gd name="T51" fmla="*/ 154 h 326"/>
                <a:gd name="T52" fmla="*/ 91 w 392"/>
                <a:gd name="T53" fmla="*/ 154 h 326"/>
                <a:gd name="T54" fmla="*/ 68 w 392"/>
                <a:gd name="T55" fmla="*/ 151 h 326"/>
                <a:gd name="T56" fmla="*/ 44 w 392"/>
                <a:gd name="T57" fmla="*/ 144 h 326"/>
                <a:gd name="T58" fmla="*/ 22 w 392"/>
                <a:gd name="T59" fmla="*/ 131 h 326"/>
                <a:gd name="T60" fmla="*/ 1 w 392"/>
                <a:gd name="T61" fmla="*/ 111 h 326"/>
                <a:gd name="T62" fmla="*/ 0 w 392"/>
                <a:gd name="T63" fmla="*/ 107 h 326"/>
                <a:gd name="T64" fmla="*/ 1 w 392"/>
                <a:gd name="T65" fmla="*/ 99 h 326"/>
                <a:gd name="T66" fmla="*/ 3 w 392"/>
                <a:gd name="T67" fmla="*/ 89 h 326"/>
                <a:gd name="T68" fmla="*/ 7 w 392"/>
                <a:gd name="T69" fmla="*/ 78 h 326"/>
                <a:gd name="T70" fmla="*/ 11 w 392"/>
                <a:gd name="T71" fmla="*/ 66 h 326"/>
                <a:gd name="T72" fmla="*/ 17 w 392"/>
                <a:gd name="T73" fmla="*/ 55 h 326"/>
                <a:gd name="T74" fmla="*/ 21 w 392"/>
                <a:gd name="T75" fmla="*/ 45 h 326"/>
                <a:gd name="T76" fmla="*/ 25 w 392"/>
                <a:gd name="T77" fmla="*/ 36 h 326"/>
                <a:gd name="T78" fmla="*/ 27 w 392"/>
                <a:gd name="T79" fmla="*/ 31 h 326"/>
                <a:gd name="T80" fmla="*/ 28 w 392"/>
                <a:gd name="T81" fmla="*/ 29 h 326"/>
                <a:gd name="T82" fmla="*/ 98 w 392"/>
                <a:gd name="T83" fmla="*/ 0 h 326"/>
                <a:gd name="T84" fmla="*/ 100 w 392"/>
                <a:gd name="T85" fmla="*/ 3 h 326"/>
                <a:gd name="T86" fmla="*/ 110 w 392"/>
                <a:gd name="T87" fmla="*/ 12 h 326"/>
                <a:gd name="T88" fmla="*/ 123 w 392"/>
                <a:gd name="T89" fmla="*/ 26 h 326"/>
                <a:gd name="T90" fmla="*/ 140 w 392"/>
                <a:gd name="T91" fmla="*/ 44 h 326"/>
                <a:gd name="T92" fmla="*/ 159 w 392"/>
                <a:gd name="T93" fmla="*/ 63 h 326"/>
                <a:gd name="T94" fmla="*/ 178 w 392"/>
                <a:gd name="T95" fmla="*/ 84 h 326"/>
                <a:gd name="T96" fmla="*/ 197 w 392"/>
                <a:gd name="T97" fmla="*/ 104 h 326"/>
                <a:gd name="T98" fmla="*/ 214 w 392"/>
                <a:gd name="T99" fmla="*/ 122 h 326"/>
                <a:gd name="T100" fmla="*/ 227 w 392"/>
                <a:gd name="T101" fmla="*/ 137 h 326"/>
                <a:gd name="T102" fmla="*/ 238 w 392"/>
                <a:gd name="T103" fmla="*/ 146 h 326"/>
                <a:gd name="T104" fmla="*/ 249 w 392"/>
                <a:gd name="T105" fmla="*/ 161 h 326"/>
                <a:gd name="T106" fmla="*/ 263 w 392"/>
                <a:gd name="T107" fmla="*/ 179 h 326"/>
                <a:gd name="T108" fmla="*/ 278 w 392"/>
                <a:gd name="T109" fmla="*/ 200 h 326"/>
                <a:gd name="T110" fmla="*/ 295 w 392"/>
                <a:gd name="T111" fmla="*/ 222 h 326"/>
                <a:gd name="T112" fmla="*/ 312 w 392"/>
                <a:gd name="T113" fmla="*/ 244 h 326"/>
                <a:gd name="T114" fmla="*/ 329 w 392"/>
                <a:gd name="T115" fmla="*/ 264 h 326"/>
                <a:gd name="T116" fmla="*/ 346 w 392"/>
                <a:gd name="T117" fmla="*/ 283 h 326"/>
                <a:gd name="T118" fmla="*/ 362 w 392"/>
                <a:gd name="T119" fmla="*/ 298 h 326"/>
                <a:gd name="T120" fmla="*/ 377 w 392"/>
                <a:gd name="T121" fmla="*/ 307 h 326"/>
                <a:gd name="T122" fmla="*/ 391 w 392"/>
                <a:gd name="T123" fmla="*/ 311 h 3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92" h="326">
                  <a:moveTo>
                    <a:pt x="390" y="311"/>
                  </a:moveTo>
                  <a:lnTo>
                    <a:pt x="386" y="314"/>
                  </a:lnTo>
                  <a:lnTo>
                    <a:pt x="382" y="318"/>
                  </a:lnTo>
                  <a:lnTo>
                    <a:pt x="377" y="320"/>
                  </a:lnTo>
                  <a:lnTo>
                    <a:pt x="372" y="322"/>
                  </a:lnTo>
                  <a:lnTo>
                    <a:pt x="367" y="324"/>
                  </a:lnTo>
                  <a:lnTo>
                    <a:pt x="362" y="325"/>
                  </a:lnTo>
                  <a:lnTo>
                    <a:pt x="356" y="325"/>
                  </a:lnTo>
                  <a:lnTo>
                    <a:pt x="350" y="324"/>
                  </a:lnTo>
                  <a:lnTo>
                    <a:pt x="345" y="323"/>
                  </a:lnTo>
                  <a:lnTo>
                    <a:pt x="340" y="321"/>
                  </a:lnTo>
                  <a:lnTo>
                    <a:pt x="327" y="304"/>
                  </a:lnTo>
                  <a:lnTo>
                    <a:pt x="314" y="284"/>
                  </a:lnTo>
                  <a:lnTo>
                    <a:pt x="300" y="264"/>
                  </a:lnTo>
                  <a:lnTo>
                    <a:pt x="287" y="243"/>
                  </a:lnTo>
                  <a:lnTo>
                    <a:pt x="273" y="222"/>
                  </a:lnTo>
                  <a:lnTo>
                    <a:pt x="260" y="203"/>
                  </a:lnTo>
                  <a:lnTo>
                    <a:pt x="248" y="186"/>
                  </a:lnTo>
                  <a:lnTo>
                    <a:pt x="238" y="171"/>
                  </a:lnTo>
                  <a:lnTo>
                    <a:pt x="228" y="161"/>
                  </a:lnTo>
                  <a:lnTo>
                    <a:pt x="220" y="156"/>
                  </a:lnTo>
                  <a:lnTo>
                    <a:pt x="202" y="151"/>
                  </a:lnTo>
                  <a:lnTo>
                    <a:pt x="183" y="150"/>
                  </a:lnTo>
                  <a:lnTo>
                    <a:pt x="162" y="151"/>
                  </a:lnTo>
                  <a:lnTo>
                    <a:pt x="139" y="153"/>
                  </a:lnTo>
                  <a:lnTo>
                    <a:pt x="115" y="154"/>
                  </a:lnTo>
                  <a:lnTo>
                    <a:pt x="91" y="154"/>
                  </a:lnTo>
                  <a:lnTo>
                    <a:pt x="68" y="151"/>
                  </a:lnTo>
                  <a:lnTo>
                    <a:pt x="44" y="144"/>
                  </a:lnTo>
                  <a:lnTo>
                    <a:pt x="22" y="131"/>
                  </a:lnTo>
                  <a:lnTo>
                    <a:pt x="1" y="111"/>
                  </a:lnTo>
                  <a:lnTo>
                    <a:pt x="0" y="107"/>
                  </a:lnTo>
                  <a:lnTo>
                    <a:pt x="1" y="99"/>
                  </a:lnTo>
                  <a:lnTo>
                    <a:pt x="3" y="89"/>
                  </a:lnTo>
                  <a:lnTo>
                    <a:pt x="7" y="78"/>
                  </a:lnTo>
                  <a:lnTo>
                    <a:pt x="11" y="66"/>
                  </a:lnTo>
                  <a:lnTo>
                    <a:pt x="17" y="55"/>
                  </a:lnTo>
                  <a:lnTo>
                    <a:pt x="21" y="45"/>
                  </a:lnTo>
                  <a:lnTo>
                    <a:pt x="25" y="36"/>
                  </a:lnTo>
                  <a:lnTo>
                    <a:pt x="27" y="31"/>
                  </a:lnTo>
                  <a:lnTo>
                    <a:pt x="28" y="29"/>
                  </a:lnTo>
                  <a:lnTo>
                    <a:pt x="98" y="0"/>
                  </a:lnTo>
                  <a:lnTo>
                    <a:pt x="100" y="3"/>
                  </a:lnTo>
                  <a:lnTo>
                    <a:pt x="110" y="12"/>
                  </a:lnTo>
                  <a:lnTo>
                    <a:pt x="123" y="26"/>
                  </a:lnTo>
                  <a:lnTo>
                    <a:pt x="140" y="44"/>
                  </a:lnTo>
                  <a:lnTo>
                    <a:pt x="159" y="63"/>
                  </a:lnTo>
                  <a:lnTo>
                    <a:pt x="178" y="84"/>
                  </a:lnTo>
                  <a:lnTo>
                    <a:pt x="197" y="104"/>
                  </a:lnTo>
                  <a:lnTo>
                    <a:pt x="214" y="122"/>
                  </a:lnTo>
                  <a:lnTo>
                    <a:pt x="227" y="137"/>
                  </a:lnTo>
                  <a:lnTo>
                    <a:pt x="238" y="146"/>
                  </a:lnTo>
                  <a:lnTo>
                    <a:pt x="249" y="161"/>
                  </a:lnTo>
                  <a:lnTo>
                    <a:pt x="263" y="179"/>
                  </a:lnTo>
                  <a:lnTo>
                    <a:pt x="278" y="200"/>
                  </a:lnTo>
                  <a:lnTo>
                    <a:pt x="295" y="222"/>
                  </a:lnTo>
                  <a:lnTo>
                    <a:pt x="312" y="244"/>
                  </a:lnTo>
                  <a:lnTo>
                    <a:pt x="329" y="264"/>
                  </a:lnTo>
                  <a:lnTo>
                    <a:pt x="346" y="283"/>
                  </a:lnTo>
                  <a:lnTo>
                    <a:pt x="362" y="298"/>
                  </a:lnTo>
                  <a:lnTo>
                    <a:pt x="377" y="307"/>
                  </a:lnTo>
                  <a:lnTo>
                    <a:pt x="391" y="31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4" name="Freeform 49"/>
            <p:cNvSpPr>
              <a:spLocks/>
            </p:cNvSpPr>
            <p:nvPr/>
          </p:nvSpPr>
          <p:spPr bwMode="gray">
            <a:xfrm>
              <a:off x="4637" y="2168"/>
              <a:ext cx="86" cy="52"/>
            </a:xfrm>
            <a:custGeom>
              <a:avLst/>
              <a:gdLst>
                <a:gd name="T0" fmla="*/ 49 w 86"/>
                <a:gd name="T1" fmla="*/ 0 h 52"/>
                <a:gd name="T2" fmla="*/ 45 w 86"/>
                <a:gd name="T3" fmla="*/ 3 h 52"/>
                <a:gd name="T4" fmla="*/ 42 w 86"/>
                <a:gd name="T5" fmla="*/ 6 h 52"/>
                <a:gd name="T6" fmla="*/ 37 w 86"/>
                <a:gd name="T7" fmla="*/ 8 h 52"/>
                <a:gd name="T8" fmla="*/ 32 w 86"/>
                <a:gd name="T9" fmla="*/ 10 h 52"/>
                <a:gd name="T10" fmla="*/ 27 w 86"/>
                <a:gd name="T11" fmla="*/ 12 h 52"/>
                <a:gd name="T12" fmla="*/ 21 w 86"/>
                <a:gd name="T13" fmla="*/ 13 h 52"/>
                <a:gd name="T14" fmla="*/ 16 w 86"/>
                <a:gd name="T15" fmla="*/ 13 h 52"/>
                <a:gd name="T16" fmla="*/ 10 w 86"/>
                <a:gd name="T17" fmla="*/ 13 h 52"/>
                <a:gd name="T18" fmla="*/ 5 w 86"/>
                <a:gd name="T19" fmla="*/ 12 h 52"/>
                <a:gd name="T20" fmla="*/ 0 w 86"/>
                <a:gd name="T21" fmla="*/ 10 h 52"/>
                <a:gd name="T22" fmla="*/ 3 w 86"/>
                <a:gd name="T23" fmla="*/ 14 h 52"/>
                <a:gd name="T24" fmla="*/ 7 w 86"/>
                <a:gd name="T25" fmla="*/ 19 h 52"/>
                <a:gd name="T26" fmla="*/ 10 w 86"/>
                <a:gd name="T27" fmla="*/ 22 h 52"/>
                <a:gd name="T28" fmla="*/ 13 w 86"/>
                <a:gd name="T29" fmla="*/ 26 h 52"/>
                <a:gd name="T30" fmla="*/ 17 w 86"/>
                <a:gd name="T31" fmla="*/ 30 h 52"/>
                <a:gd name="T32" fmla="*/ 20 w 86"/>
                <a:gd name="T33" fmla="*/ 33 h 52"/>
                <a:gd name="T34" fmla="*/ 23 w 86"/>
                <a:gd name="T35" fmla="*/ 36 h 52"/>
                <a:gd name="T36" fmla="*/ 26 w 86"/>
                <a:gd name="T37" fmla="*/ 38 h 52"/>
                <a:gd name="T38" fmla="*/ 28 w 86"/>
                <a:gd name="T39" fmla="*/ 40 h 52"/>
                <a:gd name="T40" fmla="*/ 32 w 86"/>
                <a:gd name="T41" fmla="*/ 42 h 52"/>
                <a:gd name="T42" fmla="*/ 37 w 86"/>
                <a:gd name="T43" fmla="*/ 44 h 52"/>
                <a:gd name="T44" fmla="*/ 42 w 86"/>
                <a:gd name="T45" fmla="*/ 46 h 52"/>
                <a:gd name="T46" fmla="*/ 47 w 86"/>
                <a:gd name="T47" fmla="*/ 48 h 52"/>
                <a:gd name="T48" fmla="*/ 52 w 86"/>
                <a:gd name="T49" fmla="*/ 49 h 52"/>
                <a:gd name="T50" fmla="*/ 57 w 86"/>
                <a:gd name="T51" fmla="*/ 51 h 52"/>
                <a:gd name="T52" fmla="*/ 62 w 86"/>
                <a:gd name="T53" fmla="*/ 51 h 52"/>
                <a:gd name="T54" fmla="*/ 67 w 86"/>
                <a:gd name="T55" fmla="*/ 49 h 52"/>
                <a:gd name="T56" fmla="*/ 73 w 86"/>
                <a:gd name="T57" fmla="*/ 47 h 52"/>
                <a:gd name="T58" fmla="*/ 79 w 86"/>
                <a:gd name="T59" fmla="*/ 44 h 52"/>
                <a:gd name="T60" fmla="*/ 85 w 86"/>
                <a:gd name="T61" fmla="*/ 40 h 52"/>
                <a:gd name="T62" fmla="*/ 77 w 86"/>
                <a:gd name="T63" fmla="*/ 34 h 52"/>
                <a:gd name="T64" fmla="*/ 71 w 86"/>
                <a:gd name="T65" fmla="*/ 30 h 52"/>
                <a:gd name="T66" fmla="*/ 66 w 86"/>
                <a:gd name="T67" fmla="*/ 26 h 52"/>
                <a:gd name="T68" fmla="*/ 63 w 86"/>
                <a:gd name="T69" fmla="*/ 22 h 52"/>
                <a:gd name="T70" fmla="*/ 61 w 86"/>
                <a:gd name="T71" fmla="*/ 19 h 52"/>
                <a:gd name="T72" fmla="*/ 59 w 86"/>
                <a:gd name="T73" fmla="*/ 15 h 52"/>
                <a:gd name="T74" fmla="*/ 57 w 86"/>
                <a:gd name="T75" fmla="*/ 12 h 52"/>
                <a:gd name="T76" fmla="*/ 55 w 86"/>
                <a:gd name="T77" fmla="*/ 8 h 52"/>
                <a:gd name="T78" fmla="*/ 53 w 86"/>
                <a:gd name="T79" fmla="*/ 5 h 52"/>
                <a:gd name="T80" fmla="*/ 50 w 86"/>
                <a:gd name="T81" fmla="*/ 0 h 52"/>
                <a:gd name="T82" fmla="*/ 49 w 86"/>
                <a:gd name="T83" fmla="*/ 0 h 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6" h="52">
                  <a:moveTo>
                    <a:pt x="49" y="0"/>
                  </a:moveTo>
                  <a:lnTo>
                    <a:pt x="45" y="3"/>
                  </a:lnTo>
                  <a:lnTo>
                    <a:pt x="42" y="6"/>
                  </a:lnTo>
                  <a:lnTo>
                    <a:pt x="37" y="8"/>
                  </a:lnTo>
                  <a:lnTo>
                    <a:pt x="32" y="10"/>
                  </a:lnTo>
                  <a:lnTo>
                    <a:pt x="27" y="12"/>
                  </a:lnTo>
                  <a:lnTo>
                    <a:pt x="21" y="13"/>
                  </a:lnTo>
                  <a:lnTo>
                    <a:pt x="16" y="13"/>
                  </a:lnTo>
                  <a:lnTo>
                    <a:pt x="10" y="13"/>
                  </a:lnTo>
                  <a:lnTo>
                    <a:pt x="5" y="12"/>
                  </a:lnTo>
                  <a:lnTo>
                    <a:pt x="0" y="10"/>
                  </a:lnTo>
                  <a:lnTo>
                    <a:pt x="3" y="14"/>
                  </a:lnTo>
                  <a:lnTo>
                    <a:pt x="7" y="19"/>
                  </a:lnTo>
                  <a:lnTo>
                    <a:pt x="10" y="22"/>
                  </a:lnTo>
                  <a:lnTo>
                    <a:pt x="13" y="26"/>
                  </a:lnTo>
                  <a:lnTo>
                    <a:pt x="17" y="30"/>
                  </a:lnTo>
                  <a:lnTo>
                    <a:pt x="20" y="33"/>
                  </a:lnTo>
                  <a:lnTo>
                    <a:pt x="23" y="36"/>
                  </a:lnTo>
                  <a:lnTo>
                    <a:pt x="26" y="38"/>
                  </a:lnTo>
                  <a:lnTo>
                    <a:pt x="28" y="40"/>
                  </a:lnTo>
                  <a:lnTo>
                    <a:pt x="32" y="42"/>
                  </a:lnTo>
                  <a:lnTo>
                    <a:pt x="37" y="44"/>
                  </a:lnTo>
                  <a:lnTo>
                    <a:pt x="42" y="46"/>
                  </a:lnTo>
                  <a:lnTo>
                    <a:pt x="47" y="48"/>
                  </a:lnTo>
                  <a:lnTo>
                    <a:pt x="52" y="49"/>
                  </a:lnTo>
                  <a:lnTo>
                    <a:pt x="57" y="51"/>
                  </a:lnTo>
                  <a:lnTo>
                    <a:pt x="62" y="51"/>
                  </a:lnTo>
                  <a:lnTo>
                    <a:pt x="67" y="49"/>
                  </a:lnTo>
                  <a:lnTo>
                    <a:pt x="73" y="47"/>
                  </a:lnTo>
                  <a:lnTo>
                    <a:pt x="79" y="44"/>
                  </a:lnTo>
                  <a:lnTo>
                    <a:pt x="85" y="40"/>
                  </a:lnTo>
                  <a:lnTo>
                    <a:pt x="77" y="34"/>
                  </a:lnTo>
                  <a:lnTo>
                    <a:pt x="71" y="30"/>
                  </a:lnTo>
                  <a:lnTo>
                    <a:pt x="66" y="26"/>
                  </a:lnTo>
                  <a:lnTo>
                    <a:pt x="63" y="22"/>
                  </a:lnTo>
                  <a:lnTo>
                    <a:pt x="61" y="19"/>
                  </a:lnTo>
                  <a:lnTo>
                    <a:pt x="59" y="15"/>
                  </a:lnTo>
                  <a:lnTo>
                    <a:pt x="57" y="12"/>
                  </a:lnTo>
                  <a:lnTo>
                    <a:pt x="55" y="8"/>
                  </a:lnTo>
                  <a:lnTo>
                    <a:pt x="53" y="5"/>
                  </a:lnTo>
                  <a:lnTo>
                    <a:pt x="50" y="0"/>
                  </a:lnTo>
                  <a:lnTo>
                    <a:pt x="49"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5" name="Freeform 50"/>
            <p:cNvSpPr>
              <a:spLocks/>
            </p:cNvSpPr>
            <p:nvPr/>
          </p:nvSpPr>
          <p:spPr bwMode="gray">
            <a:xfrm>
              <a:off x="4637" y="2168"/>
              <a:ext cx="86" cy="52"/>
            </a:xfrm>
            <a:custGeom>
              <a:avLst/>
              <a:gdLst>
                <a:gd name="T0" fmla="*/ 49 w 86"/>
                <a:gd name="T1" fmla="*/ 0 h 52"/>
                <a:gd name="T2" fmla="*/ 45 w 86"/>
                <a:gd name="T3" fmla="*/ 3 h 52"/>
                <a:gd name="T4" fmla="*/ 42 w 86"/>
                <a:gd name="T5" fmla="*/ 6 h 52"/>
                <a:gd name="T6" fmla="*/ 37 w 86"/>
                <a:gd name="T7" fmla="*/ 8 h 52"/>
                <a:gd name="T8" fmla="*/ 32 w 86"/>
                <a:gd name="T9" fmla="*/ 10 h 52"/>
                <a:gd name="T10" fmla="*/ 27 w 86"/>
                <a:gd name="T11" fmla="*/ 12 h 52"/>
                <a:gd name="T12" fmla="*/ 21 w 86"/>
                <a:gd name="T13" fmla="*/ 13 h 52"/>
                <a:gd name="T14" fmla="*/ 16 w 86"/>
                <a:gd name="T15" fmla="*/ 13 h 52"/>
                <a:gd name="T16" fmla="*/ 10 w 86"/>
                <a:gd name="T17" fmla="*/ 13 h 52"/>
                <a:gd name="T18" fmla="*/ 5 w 86"/>
                <a:gd name="T19" fmla="*/ 12 h 52"/>
                <a:gd name="T20" fmla="*/ 0 w 86"/>
                <a:gd name="T21" fmla="*/ 10 h 52"/>
                <a:gd name="T22" fmla="*/ 3 w 86"/>
                <a:gd name="T23" fmla="*/ 14 h 52"/>
                <a:gd name="T24" fmla="*/ 7 w 86"/>
                <a:gd name="T25" fmla="*/ 19 h 52"/>
                <a:gd name="T26" fmla="*/ 10 w 86"/>
                <a:gd name="T27" fmla="*/ 22 h 52"/>
                <a:gd name="T28" fmla="*/ 13 w 86"/>
                <a:gd name="T29" fmla="*/ 26 h 52"/>
                <a:gd name="T30" fmla="*/ 17 w 86"/>
                <a:gd name="T31" fmla="*/ 30 h 52"/>
                <a:gd name="T32" fmla="*/ 20 w 86"/>
                <a:gd name="T33" fmla="*/ 33 h 52"/>
                <a:gd name="T34" fmla="*/ 23 w 86"/>
                <a:gd name="T35" fmla="*/ 36 h 52"/>
                <a:gd name="T36" fmla="*/ 26 w 86"/>
                <a:gd name="T37" fmla="*/ 38 h 52"/>
                <a:gd name="T38" fmla="*/ 28 w 86"/>
                <a:gd name="T39" fmla="*/ 40 h 52"/>
                <a:gd name="T40" fmla="*/ 32 w 86"/>
                <a:gd name="T41" fmla="*/ 42 h 52"/>
                <a:gd name="T42" fmla="*/ 37 w 86"/>
                <a:gd name="T43" fmla="*/ 44 h 52"/>
                <a:gd name="T44" fmla="*/ 42 w 86"/>
                <a:gd name="T45" fmla="*/ 46 h 52"/>
                <a:gd name="T46" fmla="*/ 47 w 86"/>
                <a:gd name="T47" fmla="*/ 48 h 52"/>
                <a:gd name="T48" fmla="*/ 52 w 86"/>
                <a:gd name="T49" fmla="*/ 49 h 52"/>
                <a:gd name="T50" fmla="*/ 57 w 86"/>
                <a:gd name="T51" fmla="*/ 51 h 52"/>
                <a:gd name="T52" fmla="*/ 62 w 86"/>
                <a:gd name="T53" fmla="*/ 51 h 52"/>
                <a:gd name="T54" fmla="*/ 67 w 86"/>
                <a:gd name="T55" fmla="*/ 49 h 52"/>
                <a:gd name="T56" fmla="*/ 73 w 86"/>
                <a:gd name="T57" fmla="*/ 47 h 52"/>
                <a:gd name="T58" fmla="*/ 79 w 86"/>
                <a:gd name="T59" fmla="*/ 44 h 52"/>
                <a:gd name="T60" fmla="*/ 85 w 86"/>
                <a:gd name="T61" fmla="*/ 40 h 52"/>
                <a:gd name="T62" fmla="*/ 77 w 86"/>
                <a:gd name="T63" fmla="*/ 34 h 52"/>
                <a:gd name="T64" fmla="*/ 71 w 86"/>
                <a:gd name="T65" fmla="*/ 30 h 52"/>
                <a:gd name="T66" fmla="*/ 66 w 86"/>
                <a:gd name="T67" fmla="*/ 26 h 52"/>
                <a:gd name="T68" fmla="*/ 63 w 86"/>
                <a:gd name="T69" fmla="*/ 22 h 52"/>
                <a:gd name="T70" fmla="*/ 61 w 86"/>
                <a:gd name="T71" fmla="*/ 19 h 52"/>
                <a:gd name="T72" fmla="*/ 59 w 86"/>
                <a:gd name="T73" fmla="*/ 15 h 52"/>
                <a:gd name="T74" fmla="*/ 57 w 86"/>
                <a:gd name="T75" fmla="*/ 12 h 52"/>
                <a:gd name="T76" fmla="*/ 55 w 86"/>
                <a:gd name="T77" fmla="*/ 8 h 52"/>
                <a:gd name="T78" fmla="*/ 53 w 86"/>
                <a:gd name="T79" fmla="*/ 5 h 52"/>
                <a:gd name="T80" fmla="*/ 50 w 86"/>
                <a:gd name="T81" fmla="*/ 0 h 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6" h="52">
                  <a:moveTo>
                    <a:pt x="49" y="0"/>
                  </a:moveTo>
                  <a:lnTo>
                    <a:pt x="45" y="3"/>
                  </a:lnTo>
                  <a:lnTo>
                    <a:pt x="42" y="6"/>
                  </a:lnTo>
                  <a:lnTo>
                    <a:pt x="37" y="8"/>
                  </a:lnTo>
                  <a:lnTo>
                    <a:pt x="32" y="10"/>
                  </a:lnTo>
                  <a:lnTo>
                    <a:pt x="27" y="12"/>
                  </a:lnTo>
                  <a:lnTo>
                    <a:pt x="21" y="13"/>
                  </a:lnTo>
                  <a:lnTo>
                    <a:pt x="16" y="13"/>
                  </a:lnTo>
                  <a:lnTo>
                    <a:pt x="10" y="13"/>
                  </a:lnTo>
                  <a:lnTo>
                    <a:pt x="5" y="12"/>
                  </a:lnTo>
                  <a:lnTo>
                    <a:pt x="0" y="10"/>
                  </a:lnTo>
                  <a:lnTo>
                    <a:pt x="3" y="14"/>
                  </a:lnTo>
                  <a:lnTo>
                    <a:pt x="7" y="19"/>
                  </a:lnTo>
                  <a:lnTo>
                    <a:pt x="10" y="22"/>
                  </a:lnTo>
                  <a:lnTo>
                    <a:pt x="13" y="26"/>
                  </a:lnTo>
                  <a:lnTo>
                    <a:pt x="17" y="30"/>
                  </a:lnTo>
                  <a:lnTo>
                    <a:pt x="20" y="33"/>
                  </a:lnTo>
                  <a:lnTo>
                    <a:pt x="23" y="36"/>
                  </a:lnTo>
                  <a:lnTo>
                    <a:pt x="26" y="38"/>
                  </a:lnTo>
                  <a:lnTo>
                    <a:pt x="28" y="40"/>
                  </a:lnTo>
                  <a:lnTo>
                    <a:pt x="32" y="42"/>
                  </a:lnTo>
                  <a:lnTo>
                    <a:pt x="37" y="44"/>
                  </a:lnTo>
                  <a:lnTo>
                    <a:pt x="42" y="46"/>
                  </a:lnTo>
                  <a:lnTo>
                    <a:pt x="47" y="48"/>
                  </a:lnTo>
                  <a:lnTo>
                    <a:pt x="52" y="49"/>
                  </a:lnTo>
                  <a:lnTo>
                    <a:pt x="57" y="51"/>
                  </a:lnTo>
                  <a:lnTo>
                    <a:pt x="62" y="51"/>
                  </a:lnTo>
                  <a:lnTo>
                    <a:pt x="67" y="49"/>
                  </a:lnTo>
                  <a:lnTo>
                    <a:pt x="73" y="47"/>
                  </a:lnTo>
                  <a:lnTo>
                    <a:pt x="79" y="44"/>
                  </a:lnTo>
                  <a:lnTo>
                    <a:pt x="85" y="40"/>
                  </a:lnTo>
                  <a:lnTo>
                    <a:pt x="77" y="34"/>
                  </a:lnTo>
                  <a:lnTo>
                    <a:pt x="71" y="30"/>
                  </a:lnTo>
                  <a:lnTo>
                    <a:pt x="66" y="26"/>
                  </a:lnTo>
                  <a:lnTo>
                    <a:pt x="63" y="22"/>
                  </a:lnTo>
                  <a:lnTo>
                    <a:pt x="61" y="19"/>
                  </a:lnTo>
                  <a:lnTo>
                    <a:pt x="59" y="15"/>
                  </a:lnTo>
                  <a:lnTo>
                    <a:pt x="57" y="12"/>
                  </a:lnTo>
                  <a:lnTo>
                    <a:pt x="55" y="8"/>
                  </a:lnTo>
                  <a:lnTo>
                    <a:pt x="53" y="5"/>
                  </a:lnTo>
                  <a:lnTo>
                    <a:pt x="5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6" name="Freeform 51"/>
            <p:cNvSpPr>
              <a:spLocks/>
            </p:cNvSpPr>
            <p:nvPr/>
          </p:nvSpPr>
          <p:spPr bwMode="gray">
            <a:xfrm>
              <a:off x="4397" y="1858"/>
              <a:ext cx="138" cy="145"/>
            </a:xfrm>
            <a:custGeom>
              <a:avLst/>
              <a:gdLst>
                <a:gd name="T0" fmla="*/ 0 w 138"/>
                <a:gd name="T1" fmla="*/ 0 h 145"/>
                <a:gd name="T2" fmla="*/ 32 w 138"/>
                <a:gd name="T3" fmla="*/ 14 h 145"/>
                <a:gd name="T4" fmla="*/ 57 w 138"/>
                <a:gd name="T5" fmla="*/ 29 h 145"/>
                <a:gd name="T6" fmla="*/ 77 w 138"/>
                <a:gd name="T7" fmla="*/ 44 h 145"/>
                <a:gd name="T8" fmla="*/ 91 w 138"/>
                <a:gd name="T9" fmla="*/ 59 h 145"/>
                <a:gd name="T10" fmla="*/ 103 w 138"/>
                <a:gd name="T11" fmla="*/ 74 h 145"/>
                <a:gd name="T12" fmla="*/ 111 w 138"/>
                <a:gd name="T13" fmla="*/ 88 h 145"/>
                <a:gd name="T14" fmla="*/ 116 w 138"/>
                <a:gd name="T15" fmla="*/ 101 h 145"/>
                <a:gd name="T16" fmla="*/ 121 w 138"/>
                <a:gd name="T17" fmla="*/ 114 h 145"/>
                <a:gd name="T18" fmla="*/ 126 w 138"/>
                <a:gd name="T19" fmla="*/ 125 h 145"/>
                <a:gd name="T20" fmla="*/ 130 w 138"/>
                <a:gd name="T21" fmla="*/ 135 h 145"/>
                <a:gd name="T22" fmla="*/ 137 w 138"/>
                <a:gd name="T23" fmla="*/ 144 h 145"/>
                <a:gd name="T24" fmla="*/ 135 w 138"/>
                <a:gd name="T25" fmla="*/ 143 h 145"/>
                <a:gd name="T26" fmla="*/ 126 w 138"/>
                <a:gd name="T27" fmla="*/ 134 h 145"/>
                <a:gd name="T28" fmla="*/ 111 w 138"/>
                <a:gd name="T29" fmla="*/ 119 h 145"/>
                <a:gd name="T30" fmla="*/ 93 w 138"/>
                <a:gd name="T31" fmla="*/ 99 h 145"/>
                <a:gd name="T32" fmla="*/ 72 w 138"/>
                <a:gd name="T33" fmla="*/ 77 h 145"/>
                <a:gd name="T34" fmla="*/ 50 w 138"/>
                <a:gd name="T35" fmla="*/ 54 h 145"/>
                <a:gd name="T36" fmla="*/ 31 w 138"/>
                <a:gd name="T37" fmla="*/ 33 h 145"/>
                <a:gd name="T38" fmla="*/ 15 w 138"/>
                <a:gd name="T39" fmla="*/ 16 h 145"/>
                <a:gd name="T40" fmla="*/ 3 w 138"/>
                <a:gd name="T41" fmla="*/ 4 h 145"/>
                <a:gd name="T42" fmla="*/ 0 w 138"/>
                <a:gd name="T43" fmla="*/ 0 h 1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8" h="145">
                  <a:moveTo>
                    <a:pt x="0" y="0"/>
                  </a:moveTo>
                  <a:lnTo>
                    <a:pt x="32" y="14"/>
                  </a:lnTo>
                  <a:lnTo>
                    <a:pt x="57" y="29"/>
                  </a:lnTo>
                  <a:lnTo>
                    <a:pt x="77" y="44"/>
                  </a:lnTo>
                  <a:lnTo>
                    <a:pt x="91" y="59"/>
                  </a:lnTo>
                  <a:lnTo>
                    <a:pt x="103" y="74"/>
                  </a:lnTo>
                  <a:lnTo>
                    <a:pt x="111" y="88"/>
                  </a:lnTo>
                  <a:lnTo>
                    <a:pt x="116" y="101"/>
                  </a:lnTo>
                  <a:lnTo>
                    <a:pt x="121" y="114"/>
                  </a:lnTo>
                  <a:lnTo>
                    <a:pt x="126" y="125"/>
                  </a:lnTo>
                  <a:lnTo>
                    <a:pt x="130" y="135"/>
                  </a:lnTo>
                  <a:lnTo>
                    <a:pt x="137" y="144"/>
                  </a:lnTo>
                  <a:lnTo>
                    <a:pt x="135" y="143"/>
                  </a:lnTo>
                  <a:lnTo>
                    <a:pt x="126" y="134"/>
                  </a:lnTo>
                  <a:lnTo>
                    <a:pt x="111" y="119"/>
                  </a:lnTo>
                  <a:lnTo>
                    <a:pt x="93" y="99"/>
                  </a:lnTo>
                  <a:lnTo>
                    <a:pt x="72" y="77"/>
                  </a:lnTo>
                  <a:lnTo>
                    <a:pt x="50" y="54"/>
                  </a:lnTo>
                  <a:lnTo>
                    <a:pt x="31" y="33"/>
                  </a:lnTo>
                  <a:lnTo>
                    <a:pt x="15" y="16"/>
                  </a:lnTo>
                  <a:lnTo>
                    <a:pt x="3" y="4"/>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7" name="Freeform 52"/>
            <p:cNvSpPr>
              <a:spLocks/>
            </p:cNvSpPr>
            <p:nvPr/>
          </p:nvSpPr>
          <p:spPr bwMode="gray">
            <a:xfrm>
              <a:off x="4397" y="1858"/>
              <a:ext cx="138" cy="145"/>
            </a:xfrm>
            <a:custGeom>
              <a:avLst/>
              <a:gdLst>
                <a:gd name="T0" fmla="*/ 0 w 138"/>
                <a:gd name="T1" fmla="*/ 0 h 145"/>
                <a:gd name="T2" fmla="*/ 32 w 138"/>
                <a:gd name="T3" fmla="*/ 14 h 145"/>
                <a:gd name="T4" fmla="*/ 57 w 138"/>
                <a:gd name="T5" fmla="*/ 29 h 145"/>
                <a:gd name="T6" fmla="*/ 77 w 138"/>
                <a:gd name="T7" fmla="*/ 44 h 145"/>
                <a:gd name="T8" fmla="*/ 91 w 138"/>
                <a:gd name="T9" fmla="*/ 59 h 145"/>
                <a:gd name="T10" fmla="*/ 103 w 138"/>
                <a:gd name="T11" fmla="*/ 74 h 145"/>
                <a:gd name="T12" fmla="*/ 111 w 138"/>
                <a:gd name="T13" fmla="*/ 88 h 145"/>
                <a:gd name="T14" fmla="*/ 116 w 138"/>
                <a:gd name="T15" fmla="*/ 101 h 145"/>
                <a:gd name="T16" fmla="*/ 121 w 138"/>
                <a:gd name="T17" fmla="*/ 114 h 145"/>
                <a:gd name="T18" fmla="*/ 126 w 138"/>
                <a:gd name="T19" fmla="*/ 125 h 145"/>
                <a:gd name="T20" fmla="*/ 130 w 138"/>
                <a:gd name="T21" fmla="*/ 135 h 145"/>
                <a:gd name="T22" fmla="*/ 137 w 138"/>
                <a:gd name="T23" fmla="*/ 144 h 145"/>
                <a:gd name="T24" fmla="*/ 135 w 138"/>
                <a:gd name="T25" fmla="*/ 143 h 145"/>
                <a:gd name="T26" fmla="*/ 126 w 138"/>
                <a:gd name="T27" fmla="*/ 134 h 145"/>
                <a:gd name="T28" fmla="*/ 111 w 138"/>
                <a:gd name="T29" fmla="*/ 119 h 145"/>
                <a:gd name="T30" fmla="*/ 93 w 138"/>
                <a:gd name="T31" fmla="*/ 99 h 145"/>
                <a:gd name="T32" fmla="*/ 72 w 138"/>
                <a:gd name="T33" fmla="*/ 77 h 145"/>
                <a:gd name="T34" fmla="*/ 50 w 138"/>
                <a:gd name="T35" fmla="*/ 54 h 145"/>
                <a:gd name="T36" fmla="*/ 31 w 138"/>
                <a:gd name="T37" fmla="*/ 33 h 145"/>
                <a:gd name="T38" fmla="*/ 15 w 138"/>
                <a:gd name="T39" fmla="*/ 16 h 145"/>
                <a:gd name="T40" fmla="*/ 3 w 138"/>
                <a:gd name="T41" fmla="*/ 4 h 145"/>
                <a:gd name="T42" fmla="*/ 0 w 138"/>
                <a:gd name="T43" fmla="*/ 0 h 1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8" h="145">
                  <a:moveTo>
                    <a:pt x="0" y="0"/>
                  </a:moveTo>
                  <a:lnTo>
                    <a:pt x="32" y="14"/>
                  </a:lnTo>
                  <a:lnTo>
                    <a:pt x="57" y="29"/>
                  </a:lnTo>
                  <a:lnTo>
                    <a:pt x="77" y="44"/>
                  </a:lnTo>
                  <a:lnTo>
                    <a:pt x="91" y="59"/>
                  </a:lnTo>
                  <a:lnTo>
                    <a:pt x="103" y="74"/>
                  </a:lnTo>
                  <a:lnTo>
                    <a:pt x="111" y="88"/>
                  </a:lnTo>
                  <a:lnTo>
                    <a:pt x="116" y="101"/>
                  </a:lnTo>
                  <a:lnTo>
                    <a:pt x="121" y="114"/>
                  </a:lnTo>
                  <a:lnTo>
                    <a:pt x="126" y="125"/>
                  </a:lnTo>
                  <a:lnTo>
                    <a:pt x="130" y="135"/>
                  </a:lnTo>
                  <a:lnTo>
                    <a:pt x="137" y="144"/>
                  </a:lnTo>
                  <a:lnTo>
                    <a:pt x="135" y="143"/>
                  </a:lnTo>
                  <a:lnTo>
                    <a:pt x="126" y="134"/>
                  </a:lnTo>
                  <a:lnTo>
                    <a:pt x="111" y="119"/>
                  </a:lnTo>
                  <a:lnTo>
                    <a:pt x="93" y="99"/>
                  </a:lnTo>
                  <a:lnTo>
                    <a:pt x="72" y="77"/>
                  </a:lnTo>
                  <a:lnTo>
                    <a:pt x="50" y="54"/>
                  </a:lnTo>
                  <a:lnTo>
                    <a:pt x="31" y="33"/>
                  </a:lnTo>
                  <a:lnTo>
                    <a:pt x="15" y="16"/>
                  </a:lnTo>
                  <a:lnTo>
                    <a:pt x="3" y="4"/>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8" name="Freeform 53"/>
            <p:cNvSpPr>
              <a:spLocks/>
            </p:cNvSpPr>
            <p:nvPr/>
          </p:nvSpPr>
          <p:spPr bwMode="gray">
            <a:xfrm>
              <a:off x="4605" y="2717"/>
              <a:ext cx="55" cy="29"/>
            </a:xfrm>
            <a:custGeom>
              <a:avLst/>
              <a:gdLst>
                <a:gd name="T0" fmla="*/ 54 w 55"/>
                <a:gd name="T1" fmla="*/ 6 h 29"/>
                <a:gd name="T2" fmla="*/ 0 w 55"/>
                <a:gd name="T3" fmla="*/ 0 h 29"/>
                <a:gd name="T4" fmla="*/ 49 w 55"/>
                <a:gd name="T5" fmla="*/ 28 h 29"/>
                <a:gd name="T6" fmla="*/ 54 w 55"/>
                <a:gd name="T7" fmla="*/ 6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29">
                  <a:moveTo>
                    <a:pt x="54" y="6"/>
                  </a:moveTo>
                  <a:lnTo>
                    <a:pt x="0" y="0"/>
                  </a:lnTo>
                  <a:lnTo>
                    <a:pt x="49" y="28"/>
                  </a:lnTo>
                  <a:lnTo>
                    <a:pt x="54" y="6"/>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99" name="Freeform 54"/>
            <p:cNvSpPr>
              <a:spLocks/>
            </p:cNvSpPr>
            <p:nvPr/>
          </p:nvSpPr>
          <p:spPr bwMode="gray">
            <a:xfrm>
              <a:off x="4700" y="2717"/>
              <a:ext cx="427" cy="264"/>
            </a:xfrm>
            <a:custGeom>
              <a:avLst/>
              <a:gdLst>
                <a:gd name="T0" fmla="*/ 53 w 427"/>
                <a:gd name="T1" fmla="*/ 8 h 264"/>
                <a:gd name="T2" fmla="*/ 95 w 427"/>
                <a:gd name="T3" fmla="*/ 28 h 264"/>
                <a:gd name="T4" fmla="*/ 138 w 427"/>
                <a:gd name="T5" fmla="*/ 49 h 264"/>
                <a:gd name="T6" fmla="*/ 176 w 427"/>
                <a:gd name="T7" fmla="*/ 67 h 264"/>
                <a:gd name="T8" fmla="*/ 204 w 427"/>
                <a:gd name="T9" fmla="*/ 77 h 264"/>
                <a:gd name="T10" fmla="*/ 231 w 427"/>
                <a:gd name="T11" fmla="*/ 76 h 264"/>
                <a:gd name="T12" fmla="*/ 268 w 427"/>
                <a:gd name="T13" fmla="*/ 61 h 264"/>
                <a:gd name="T14" fmla="*/ 305 w 427"/>
                <a:gd name="T15" fmla="*/ 42 h 264"/>
                <a:gd name="T16" fmla="*/ 345 w 427"/>
                <a:gd name="T17" fmla="*/ 27 h 264"/>
                <a:gd name="T18" fmla="*/ 388 w 427"/>
                <a:gd name="T19" fmla="*/ 24 h 264"/>
                <a:gd name="T20" fmla="*/ 414 w 427"/>
                <a:gd name="T21" fmla="*/ 33 h 264"/>
                <a:gd name="T22" fmla="*/ 419 w 427"/>
                <a:gd name="T23" fmla="*/ 47 h 264"/>
                <a:gd name="T24" fmla="*/ 422 w 427"/>
                <a:gd name="T25" fmla="*/ 67 h 264"/>
                <a:gd name="T26" fmla="*/ 424 w 427"/>
                <a:gd name="T27" fmla="*/ 87 h 264"/>
                <a:gd name="T28" fmla="*/ 426 w 427"/>
                <a:gd name="T29" fmla="*/ 99 h 264"/>
                <a:gd name="T30" fmla="*/ 387 w 427"/>
                <a:gd name="T31" fmla="*/ 150 h 264"/>
                <a:gd name="T32" fmla="*/ 387 w 427"/>
                <a:gd name="T33" fmla="*/ 214 h 264"/>
                <a:gd name="T34" fmla="*/ 378 w 427"/>
                <a:gd name="T35" fmla="*/ 224 h 264"/>
                <a:gd name="T36" fmla="*/ 365 w 427"/>
                <a:gd name="T37" fmla="*/ 239 h 264"/>
                <a:gd name="T38" fmla="*/ 350 w 427"/>
                <a:gd name="T39" fmla="*/ 253 h 264"/>
                <a:gd name="T40" fmla="*/ 338 w 427"/>
                <a:gd name="T41" fmla="*/ 262 h 264"/>
                <a:gd name="T42" fmla="*/ 312 w 427"/>
                <a:gd name="T43" fmla="*/ 254 h 264"/>
                <a:gd name="T44" fmla="*/ 279 w 427"/>
                <a:gd name="T45" fmla="*/ 228 h 264"/>
                <a:gd name="T46" fmla="*/ 257 w 427"/>
                <a:gd name="T47" fmla="*/ 195 h 264"/>
                <a:gd name="T48" fmla="*/ 238 w 427"/>
                <a:gd name="T49" fmla="*/ 159 h 264"/>
                <a:gd name="T50" fmla="*/ 217 w 427"/>
                <a:gd name="T51" fmla="*/ 124 h 264"/>
                <a:gd name="T52" fmla="*/ 195 w 427"/>
                <a:gd name="T53" fmla="*/ 105 h 264"/>
                <a:gd name="T54" fmla="*/ 168 w 427"/>
                <a:gd name="T55" fmla="*/ 98 h 264"/>
                <a:gd name="T56" fmla="*/ 130 w 427"/>
                <a:gd name="T57" fmla="*/ 92 h 264"/>
                <a:gd name="T58" fmla="*/ 85 w 427"/>
                <a:gd name="T59" fmla="*/ 84 h 264"/>
                <a:gd name="T60" fmla="*/ 40 w 427"/>
                <a:gd name="T61" fmla="*/ 77 h 264"/>
                <a:gd name="T62" fmla="*/ 11 w 427"/>
                <a:gd name="T63" fmla="*/ 67 h 264"/>
                <a:gd name="T64" fmla="*/ 1 w 427"/>
                <a:gd name="T65" fmla="*/ 50 h 264"/>
                <a:gd name="T66" fmla="*/ 1 w 427"/>
                <a:gd name="T67" fmla="*/ 30 h 264"/>
                <a:gd name="T68" fmla="*/ 10 w 427"/>
                <a:gd name="T69" fmla="*/ 13 h 264"/>
                <a:gd name="T70" fmla="*/ 25 w 427"/>
                <a:gd name="T71" fmla="*/ 2 h 2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27" h="264">
                  <a:moveTo>
                    <a:pt x="34" y="0"/>
                  </a:moveTo>
                  <a:lnTo>
                    <a:pt x="53" y="8"/>
                  </a:lnTo>
                  <a:lnTo>
                    <a:pt x="74" y="17"/>
                  </a:lnTo>
                  <a:lnTo>
                    <a:pt x="95" y="28"/>
                  </a:lnTo>
                  <a:lnTo>
                    <a:pt x="117" y="38"/>
                  </a:lnTo>
                  <a:lnTo>
                    <a:pt x="138" y="49"/>
                  </a:lnTo>
                  <a:lnTo>
                    <a:pt x="158" y="59"/>
                  </a:lnTo>
                  <a:lnTo>
                    <a:pt x="176" y="67"/>
                  </a:lnTo>
                  <a:lnTo>
                    <a:pt x="191" y="74"/>
                  </a:lnTo>
                  <a:lnTo>
                    <a:pt x="204" y="77"/>
                  </a:lnTo>
                  <a:lnTo>
                    <a:pt x="213" y="79"/>
                  </a:lnTo>
                  <a:lnTo>
                    <a:pt x="231" y="76"/>
                  </a:lnTo>
                  <a:lnTo>
                    <a:pt x="249" y="69"/>
                  </a:lnTo>
                  <a:lnTo>
                    <a:pt x="268" y="61"/>
                  </a:lnTo>
                  <a:lnTo>
                    <a:pt x="286" y="51"/>
                  </a:lnTo>
                  <a:lnTo>
                    <a:pt x="305" y="42"/>
                  </a:lnTo>
                  <a:lnTo>
                    <a:pt x="324" y="33"/>
                  </a:lnTo>
                  <a:lnTo>
                    <a:pt x="345" y="27"/>
                  </a:lnTo>
                  <a:lnTo>
                    <a:pt x="366" y="23"/>
                  </a:lnTo>
                  <a:lnTo>
                    <a:pt x="388" y="24"/>
                  </a:lnTo>
                  <a:lnTo>
                    <a:pt x="412" y="30"/>
                  </a:lnTo>
                  <a:lnTo>
                    <a:pt x="414" y="33"/>
                  </a:lnTo>
                  <a:lnTo>
                    <a:pt x="417" y="39"/>
                  </a:lnTo>
                  <a:lnTo>
                    <a:pt x="419" y="47"/>
                  </a:lnTo>
                  <a:lnTo>
                    <a:pt x="420" y="57"/>
                  </a:lnTo>
                  <a:lnTo>
                    <a:pt x="422" y="67"/>
                  </a:lnTo>
                  <a:lnTo>
                    <a:pt x="423" y="77"/>
                  </a:lnTo>
                  <a:lnTo>
                    <a:pt x="424" y="87"/>
                  </a:lnTo>
                  <a:lnTo>
                    <a:pt x="425" y="94"/>
                  </a:lnTo>
                  <a:lnTo>
                    <a:pt x="426" y="99"/>
                  </a:lnTo>
                  <a:lnTo>
                    <a:pt x="426" y="102"/>
                  </a:lnTo>
                  <a:lnTo>
                    <a:pt x="387" y="150"/>
                  </a:lnTo>
                  <a:lnTo>
                    <a:pt x="388" y="213"/>
                  </a:lnTo>
                  <a:lnTo>
                    <a:pt x="387" y="214"/>
                  </a:lnTo>
                  <a:lnTo>
                    <a:pt x="383" y="219"/>
                  </a:lnTo>
                  <a:lnTo>
                    <a:pt x="378" y="224"/>
                  </a:lnTo>
                  <a:lnTo>
                    <a:pt x="372" y="232"/>
                  </a:lnTo>
                  <a:lnTo>
                    <a:pt x="365" y="239"/>
                  </a:lnTo>
                  <a:lnTo>
                    <a:pt x="358" y="246"/>
                  </a:lnTo>
                  <a:lnTo>
                    <a:pt x="350" y="253"/>
                  </a:lnTo>
                  <a:lnTo>
                    <a:pt x="344" y="258"/>
                  </a:lnTo>
                  <a:lnTo>
                    <a:pt x="338" y="262"/>
                  </a:lnTo>
                  <a:lnTo>
                    <a:pt x="335" y="263"/>
                  </a:lnTo>
                  <a:lnTo>
                    <a:pt x="312" y="254"/>
                  </a:lnTo>
                  <a:lnTo>
                    <a:pt x="293" y="242"/>
                  </a:lnTo>
                  <a:lnTo>
                    <a:pt x="279" y="228"/>
                  </a:lnTo>
                  <a:lnTo>
                    <a:pt x="267" y="212"/>
                  </a:lnTo>
                  <a:lnTo>
                    <a:pt x="257" y="195"/>
                  </a:lnTo>
                  <a:lnTo>
                    <a:pt x="248" y="177"/>
                  </a:lnTo>
                  <a:lnTo>
                    <a:pt x="238" y="159"/>
                  </a:lnTo>
                  <a:lnTo>
                    <a:pt x="228" y="141"/>
                  </a:lnTo>
                  <a:lnTo>
                    <a:pt x="217" y="124"/>
                  </a:lnTo>
                  <a:lnTo>
                    <a:pt x="202" y="109"/>
                  </a:lnTo>
                  <a:lnTo>
                    <a:pt x="195" y="105"/>
                  </a:lnTo>
                  <a:lnTo>
                    <a:pt x="183" y="102"/>
                  </a:lnTo>
                  <a:lnTo>
                    <a:pt x="168" y="98"/>
                  </a:lnTo>
                  <a:lnTo>
                    <a:pt x="151" y="94"/>
                  </a:lnTo>
                  <a:lnTo>
                    <a:pt x="130" y="92"/>
                  </a:lnTo>
                  <a:lnTo>
                    <a:pt x="108" y="88"/>
                  </a:lnTo>
                  <a:lnTo>
                    <a:pt x="85" y="84"/>
                  </a:lnTo>
                  <a:lnTo>
                    <a:pt x="62" y="81"/>
                  </a:lnTo>
                  <a:lnTo>
                    <a:pt x="40" y="77"/>
                  </a:lnTo>
                  <a:lnTo>
                    <a:pt x="20" y="74"/>
                  </a:lnTo>
                  <a:lnTo>
                    <a:pt x="11" y="67"/>
                  </a:lnTo>
                  <a:lnTo>
                    <a:pt x="5" y="59"/>
                  </a:lnTo>
                  <a:lnTo>
                    <a:pt x="1" y="50"/>
                  </a:lnTo>
                  <a:lnTo>
                    <a:pt x="0" y="40"/>
                  </a:lnTo>
                  <a:lnTo>
                    <a:pt x="1" y="30"/>
                  </a:lnTo>
                  <a:lnTo>
                    <a:pt x="4" y="21"/>
                  </a:lnTo>
                  <a:lnTo>
                    <a:pt x="10" y="13"/>
                  </a:lnTo>
                  <a:lnTo>
                    <a:pt x="16" y="6"/>
                  </a:lnTo>
                  <a:lnTo>
                    <a:pt x="25" y="2"/>
                  </a:lnTo>
                  <a:lnTo>
                    <a:pt x="34"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0" name="Freeform 55"/>
            <p:cNvSpPr>
              <a:spLocks/>
            </p:cNvSpPr>
            <p:nvPr/>
          </p:nvSpPr>
          <p:spPr bwMode="gray">
            <a:xfrm>
              <a:off x="4700" y="2717"/>
              <a:ext cx="427" cy="264"/>
            </a:xfrm>
            <a:custGeom>
              <a:avLst/>
              <a:gdLst>
                <a:gd name="T0" fmla="*/ 53 w 427"/>
                <a:gd name="T1" fmla="*/ 8 h 264"/>
                <a:gd name="T2" fmla="*/ 95 w 427"/>
                <a:gd name="T3" fmla="*/ 28 h 264"/>
                <a:gd name="T4" fmla="*/ 138 w 427"/>
                <a:gd name="T5" fmla="*/ 49 h 264"/>
                <a:gd name="T6" fmla="*/ 176 w 427"/>
                <a:gd name="T7" fmla="*/ 67 h 264"/>
                <a:gd name="T8" fmla="*/ 204 w 427"/>
                <a:gd name="T9" fmla="*/ 77 h 264"/>
                <a:gd name="T10" fmla="*/ 231 w 427"/>
                <a:gd name="T11" fmla="*/ 76 h 264"/>
                <a:gd name="T12" fmla="*/ 268 w 427"/>
                <a:gd name="T13" fmla="*/ 61 h 264"/>
                <a:gd name="T14" fmla="*/ 305 w 427"/>
                <a:gd name="T15" fmla="*/ 42 h 264"/>
                <a:gd name="T16" fmla="*/ 345 w 427"/>
                <a:gd name="T17" fmla="*/ 27 h 264"/>
                <a:gd name="T18" fmla="*/ 388 w 427"/>
                <a:gd name="T19" fmla="*/ 24 h 264"/>
                <a:gd name="T20" fmla="*/ 414 w 427"/>
                <a:gd name="T21" fmla="*/ 33 h 264"/>
                <a:gd name="T22" fmla="*/ 419 w 427"/>
                <a:gd name="T23" fmla="*/ 47 h 264"/>
                <a:gd name="T24" fmla="*/ 422 w 427"/>
                <a:gd name="T25" fmla="*/ 67 h 264"/>
                <a:gd name="T26" fmla="*/ 424 w 427"/>
                <a:gd name="T27" fmla="*/ 87 h 264"/>
                <a:gd name="T28" fmla="*/ 426 w 427"/>
                <a:gd name="T29" fmla="*/ 99 h 264"/>
                <a:gd name="T30" fmla="*/ 387 w 427"/>
                <a:gd name="T31" fmla="*/ 150 h 264"/>
                <a:gd name="T32" fmla="*/ 387 w 427"/>
                <a:gd name="T33" fmla="*/ 214 h 264"/>
                <a:gd name="T34" fmla="*/ 378 w 427"/>
                <a:gd name="T35" fmla="*/ 224 h 264"/>
                <a:gd name="T36" fmla="*/ 365 w 427"/>
                <a:gd name="T37" fmla="*/ 239 h 264"/>
                <a:gd name="T38" fmla="*/ 350 w 427"/>
                <a:gd name="T39" fmla="*/ 253 h 264"/>
                <a:gd name="T40" fmla="*/ 338 w 427"/>
                <a:gd name="T41" fmla="*/ 262 h 264"/>
                <a:gd name="T42" fmla="*/ 312 w 427"/>
                <a:gd name="T43" fmla="*/ 254 h 264"/>
                <a:gd name="T44" fmla="*/ 279 w 427"/>
                <a:gd name="T45" fmla="*/ 228 h 264"/>
                <a:gd name="T46" fmla="*/ 257 w 427"/>
                <a:gd name="T47" fmla="*/ 195 h 264"/>
                <a:gd name="T48" fmla="*/ 238 w 427"/>
                <a:gd name="T49" fmla="*/ 159 h 264"/>
                <a:gd name="T50" fmla="*/ 217 w 427"/>
                <a:gd name="T51" fmla="*/ 124 h 264"/>
                <a:gd name="T52" fmla="*/ 195 w 427"/>
                <a:gd name="T53" fmla="*/ 105 h 264"/>
                <a:gd name="T54" fmla="*/ 168 w 427"/>
                <a:gd name="T55" fmla="*/ 98 h 264"/>
                <a:gd name="T56" fmla="*/ 130 w 427"/>
                <a:gd name="T57" fmla="*/ 92 h 264"/>
                <a:gd name="T58" fmla="*/ 85 w 427"/>
                <a:gd name="T59" fmla="*/ 84 h 264"/>
                <a:gd name="T60" fmla="*/ 40 w 427"/>
                <a:gd name="T61" fmla="*/ 77 h 264"/>
                <a:gd name="T62" fmla="*/ 11 w 427"/>
                <a:gd name="T63" fmla="*/ 67 h 264"/>
                <a:gd name="T64" fmla="*/ 1 w 427"/>
                <a:gd name="T65" fmla="*/ 50 h 264"/>
                <a:gd name="T66" fmla="*/ 1 w 427"/>
                <a:gd name="T67" fmla="*/ 30 h 264"/>
                <a:gd name="T68" fmla="*/ 10 w 427"/>
                <a:gd name="T69" fmla="*/ 13 h 264"/>
                <a:gd name="T70" fmla="*/ 25 w 427"/>
                <a:gd name="T71" fmla="*/ 2 h 2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27" h="264">
                  <a:moveTo>
                    <a:pt x="34" y="0"/>
                  </a:moveTo>
                  <a:lnTo>
                    <a:pt x="53" y="8"/>
                  </a:lnTo>
                  <a:lnTo>
                    <a:pt x="74" y="17"/>
                  </a:lnTo>
                  <a:lnTo>
                    <a:pt x="95" y="28"/>
                  </a:lnTo>
                  <a:lnTo>
                    <a:pt x="117" y="38"/>
                  </a:lnTo>
                  <a:lnTo>
                    <a:pt x="138" y="49"/>
                  </a:lnTo>
                  <a:lnTo>
                    <a:pt x="158" y="59"/>
                  </a:lnTo>
                  <a:lnTo>
                    <a:pt x="176" y="67"/>
                  </a:lnTo>
                  <a:lnTo>
                    <a:pt x="191" y="74"/>
                  </a:lnTo>
                  <a:lnTo>
                    <a:pt x="204" y="77"/>
                  </a:lnTo>
                  <a:lnTo>
                    <a:pt x="213" y="79"/>
                  </a:lnTo>
                  <a:lnTo>
                    <a:pt x="231" y="76"/>
                  </a:lnTo>
                  <a:lnTo>
                    <a:pt x="249" y="69"/>
                  </a:lnTo>
                  <a:lnTo>
                    <a:pt x="268" y="61"/>
                  </a:lnTo>
                  <a:lnTo>
                    <a:pt x="286" y="51"/>
                  </a:lnTo>
                  <a:lnTo>
                    <a:pt x="305" y="42"/>
                  </a:lnTo>
                  <a:lnTo>
                    <a:pt x="324" y="33"/>
                  </a:lnTo>
                  <a:lnTo>
                    <a:pt x="345" y="27"/>
                  </a:lnTo>
                  <a:lnTo>
                    <a:pt x="366" y="23"/>
                  </a:lnTo>
                  <a:lnTo>
                    <a:pt x="388" y="24"/>
                  </a:lnTo>
                  <a:lnTo>
                    <a:pt x="412" y="30"/>
                  </a:lnTo>
                  <a:lnTo>
                    <a:pt x="414" y="33"/>
                  </a:lnTo>
                  <a:lnTo>
                    <a:pt x="417" y="39"/>
                  </a:lnTo>
                  <a:lnTo>
                    <a:pt x="419" y="47"/>
                  </a:lnTo>
                  <a:lnTo>
                    <a:pt x="420" y="57"/>
                  </a:lnTo>
                  <a:lnTo>
                    <a:pt x="422" y="67"/>
                  </a:lnTo>
                  <a:lnTo>
                    <a:pt x="423" y="77"/>
                  </a:lnTo>
                  <a:lnTo>
                    <a:pt x="424" y="87"/>
                  </a:lnTo>
                  <a:lnTo>
                    <a:pt x="425" y="94"/>
                  </a:lnTo>
                  <a:lnTo>
                    <a:pt x="426" y="99"/>
                  </a:lnTo>
                  <a:lnTo>
                    <a:pt x="426" y="102"/>
                  </a:lnTo>
                  <a:lnTo>
                    <a:pt x="387" y="150"/>
                  </a:lnTo>
                  <a:lnTo>
                    <a:pt x="388" y="213"/>
                  </a:lnTo>
                  <a:lnTo>
                    <a:pt x="387" y="214"/>
                  </a:lnTo>
                  <a:lnTo>
                    <a:pt x="383" y="219"/>
                  </a:lnTo>
                  <a:lnTo>
                    <a:pt x="378" y="224"/>
                  </a:lnTo>
                  <a:lnTo>
                    <a:pt x="372" y="232"/>
                  </a:lnTo>
                  <a:lnTo>
                    <a:pt x="365" y="239"/>
                  </a:lnTo>
                  <a:lnTo>
                    <a:pt x="358" y="246"/>
                  </a:lnTo>
                  <a:lnTo>
                    <a:pt x="350" y="253"/>
                  </a:lnTo>
                  <a:lnTo>
                    <a:pt x="344" y="258"/>
                  </a:lnTo>
                  <a:lnTo>
                    <a:pt x="338" y="262"/>
                  </a:lnTo>
                  <a:lnTo>
                    <a:pt x="335" y="263"/>
                  </a:lnTo>
                  <a:lnTo>
                    <a:pt x="312" y="254"/>
                  </a:lnTo>
                  <a:lnTo>
                    <a:pt x="293" y="242"/>
                  </a:lnTo>
                  <a:lnTo>
                    <a:pt x="279" y="228"/>
                  </a:lnTo>
                  <a:lnTo>
                    <a:pt x="267" y="212"/>
                  </a:lnTo>
                  <a:lnTo>
                    <a:pt x="257" y="195"/>
                  </a:lnTo>
                  <a:lnTo>
                    <a:pt x="248" y="177"/>
                  </a:lnTo>
                  <a:lnTo>
                    <a:pt x="238" y="159"/>
                  </a:lnTo>
                  <a:lnTo>
                    <a:pt x="228" y="141"/>
                  </a:lnTo>
                  <a:lnTo>
                    <a:pt x="217" y="124"/>
                  </a:lnTo>
                  <a:lnTo>
                    <a:pt x="202" y="109"/>
                  </a:lnTo>
                  <a:lnTo>
                    <a:pt x="195" y="105"/>
                  </a:lnTo>
                  <a:lnTo>
                    <a:pt x="183" y="102"/>
                  </a:lnTo>
                  <a:lnTo>
                    <a:pt x="168" y="98"/>
                  </a:lnTo>
                  <a:lnTo>
                    <a:pt x="151" y="94"/>
                  </a:lnTo>
                  <a:lnTo>
                    <a:pt x="130" y="92"/>
                  </a:lnTo>
                  <a:lnTo>
                    <a:pt x="108" y="88"/>
                  </a:lnTo>
                  <a:lnTo>
                    <a:pt x="85" y="84"/>
                  </a:lnTo>
                  <a:lnTo>
                    <a:pt x="62" y="81"/>
                  </a:lnTo>
                  <a:lnTo>
                    <a:pt x="40" y="77"/>
                  </a:lnTo>
                  <a:lnTo>
                    <a:pt x="20" y="74"/>
                  </a:lnTo>
                  <a:lnTo>
                    <a:pt x="11" y="67"/>
                  </a:lnTo>
                  <a:lnTo>
                    <a:pt x="5" y="59"/>
                  </a:lnTo>
                  <a:lnTo>
                    <a:pt x="1" y="50"/>
                  </a:lnTo>
                  <a:lnTo>
                    <a:pt x="0" y="40"/>
                  </a:lnTo>
                  <a:lnTo>
                    <a:pt x="1" y="30"/>
                  </a:lnTo>
                  <a:lnTo>
                    <a:pt x="4" y="21"/>
                  </a:lnTo>
                  <a:lnTo>
                    <a:pt x="10" y="13"/>
                  </a:lnTo>
                  <a:lnTo>
                    <a:pt x="16" y="6"/>
                  </a:lnTo>
                  <a:lnTo>
                    <a:pt x="25" y="2"/>
                  </a:lnTo>
                  <a:lnTo>
                    <a:pt x="34"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1" name="Freeform 56"/>
            <p:cNvSpPr>
              <a:spLocks/>
            </p:cNvSpPr>
            <p:nvPr/>
          </p:nvSpPr>
          <p:spPr bwMode="gray">
            <a:xfrm>
              <a:off x="4655" y="2708"/>
              <a:ext cx="81" cy="87"/>
            </a:xfrm>
            <a:custGeom>
              <a:avLst/>
              <a:gdLst>
                <a:gd name="T0" fmla="*/ 80 w 81"/>
                <a:gd name="T1" fmla="*/ 11 h 87"/>
                <a:gd name="T2" fmla="*/ 75 w 81"/>
                <a:gd name="T3" fmla="*/ 9 h 87"/>
                <a:gd name="T4" fmla="*/ 70 w 81"/>
                <a:gd name="T5" fmla="*/ 7 h 87"/>
                <a:gd name="T6" fmla="*/ 65 w 81"/>
                <a:gd name="T7" fmla="*/ 5 h 87"/>
                <a:gd name="T8" fmla="*/ 60 w 81"/>
                <a:gd name="T9" fmla="*/ 4 h 87"/>
                <a:gd name="T10" fmla="*/ 56 w 81"/>
                <a:gd name="T11" fmla="*/ 2 h 87"/>
                <a:gd name="T12" fmla="*/ 52 w 81"/>
                <a:gd name="T13" fmla="*/ 1 h 87"/>
                <a:gd name="T14" fmla="*/ 49 w 81"/>
                <a:gd name="T15" fmla="*/ 1 h 87"/>
                <a:gd name="T16" fmla="*/ 46 w 81"/>
                <a:gd name="T17" fmla="*/ 0 h 87"/>
                <a:gd name="T18" fmla="*/ 43 w 81"/>
                <a:gd name="T19" fmla="*/ 0 h 87"/>
                <a:gd name="T20" fmla="*/ 40 w 81"/>
                <a:gd name="T21" fmla="*/ 0 h 87"/>
                <a:gd name="T22" fmla="*/ 35 w 81"/>
                <a:gd name="T23" fmla="*/ 0 h 87"/>
                <a:gd name="T24" fmla="*/ 31 w 81"/>
                <a:gd name="T25" fmla="*/ 1 h 87"/>
                <a:gd name="T26" fmla="*/ 26 w 81"/>
                <a:gd name="T27" fmla="*/ 1 h 87"/>
                <a:gd name="T28" fmla="*/ 23 w 81"/>
                <a:gd name="T29" fmla="*/ 2 h 87"/>
                <a:gd name="T30" fmla="*/ 18 w 81"/>
                <a:gd name="T31" fmla="*/ 4 h 87"/>
                <a:gd name="T32" fmla="*/ 15 w 81"/>
                <a:gd name="T33" fmla="*/ 6 h 87"/>
                <a:gd name="T34" fmla="*/ 11 w 81"/>
                <a:gd name="T35" fmla="*/ 9 h 87"/>
                <a:gd name="T36" fmla="*/ 8 w 81"/>
                <a:gd name="T37" fmla="*/ 12 h 87"/>
                <a:gd name="T38" fmla="*/ 5 w 81"/>
                <a:gd name="T39" fmla="*/ 17 h 87"/>
                <a:gd name="T40" fmla="*/ 3 w 81"/>
                <a:gd name="T41" fmla="*/ 22 h 87"/>
                <a:gd name="T42" fmla="*/ 0 w 81"/>
                <a:gd name="T43" fmla="*/ 29 h 87"/>
                <a:gd name="T44" fmla="*/ 0 w 81"/>
                <a:gd name="T45" fmla="*/ 34 h 87"/>
                <a:gd name="T46" fmla="*/ 0 w 81"/>
                <a:gd name="T47" fmla="*/ 40 h 87"/>
                <a:gd name="T48" fmla="*/ 0 w 81"/>
                <a:gd name="T49" fmla="*/ 45 h 87"/>
                <a:gd name="T50" fmla="*/ 2 w 81"/>
                <a:gd name="T51" fmla="*/ 50 h 87"/>
                <a:gd name="T52" fmla="*/ 5 w 81"/>
                <a:gd name="T53" fmla="*/ 54 h 87"/>
                <a:gd name="T54" fmla="*/ 7 w 81"/>
                <a:gd name="T55" fmla="*/ 59 h 87"/>
                <a:gd name="T56" fmla="*/ 10 w 81"/>
                <a:gd name="T57" fmla="*/ 63 h 87"/>
                <a:gd name="T58" fmla="*/ 13 w 81"/>
                <a:gd name="T59" fmla="*/ 66 h 87"/>
                <a:gd name="T60" fmla="*/ 17 w 81"/>
                <a:gd name="T61" fmla="*/ 69 h 87"/>
                <a:gd name="T62" fmla="*/ 20 w 81"/>
                <a:gd name="T63" fmla="*/ 71 h 87"/>
                <a:gd name="T64" fmla="*/ 23 w 81"/>
                <a:gd name="T65" fmla="*/ 73 h 87"/>
                <a:gd name="T66" fmla="*/ 26 w 81"/>
                <a:gd name="T67" fmla="*/ 74 h 87"/>
                <a:gd name="T68" fmla="*/ 30 w 81"/>
                <a:gd name="T69" fmla="*/ 76 h 87"/>
                <a:gd name="T70" fmla="*/ 35 w 81"/>
                <a:gd name="T71" fmla="*/ 78 h 87"/>
                <a:gd name="T72" fmla="*/ 41 w 81"/>
                <a:gd name="T73" fmla="*/ 79 h 87"/>
                <a:gd name="T74" fmla="*/ 46 w 81"/>
                <a:gd name="T75" fmla="*/ 81 h 87"/>
                <a:gd name="T76" fmla="*/ 52 w 81"/>
                <a:gd name="T77" fmla="*/ 82 h 87"/>
                <a:gd name="T78" fmla="*/ 59 w 81"/>
                <a:gd name="T79" fmla="*/ 84 h 87"/>
                <a:gd name="T80" fmla="*/ 66 w 81"/>
                <a:gd name="T81" fmla="*/ 86 h 87"/>
                <a:gd name="T82" fmla="*/ 57 w 81"/>
                <a:gd name="T83" fmla="*/ 78 h 87"/>
                <a:gd name="T84" fmla="*/ 50 w 81"/>
                <a:gd name="T85" fmla="*/ 70 h 87"/>
                <a:gd name="T86" fmla="*/ 47 w 81"/>
                <a:gd name="T87" fmla="*/ 61 h 87"/>
                <a:gd name="T88" fmla="*/ 46 w 81"/>
                <a:gd name="T89" fmla="*/ 51 h 87"/>
                <a:gd name="T90" fmla="*/ 47 w 81"/>
                <a:gd name="T91" fmla="*/ 42 h 87"/>
                <a:gd name="T92" fmla="*/ 50 w 81"/>
                <a:gd name="T93" fmla="*/ 32 h 87"/>
                <a:gd name="T94" fmla="*/ 55 w 81"/>
                <a:gd name="T95" fmla="*/ 24 h 87"/>
                <a:gd name="T96" fmla="*/ 62 w 81"/>
                <a:gd name="T97" fmla="*/ 17 h 87"/>
                <a:gd name="T98" fmla="*/ 70 w 81"/>
                <a:gd name="T99" fmla="*/ 13 h 87"/>
                <a:gd name="T100" fmla="*/ 80 w 81"/>
                <a:gd name="T101" fmla="*/ 11 h 8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1" h="87">
                  <a:moveTo>
                    <a:pt x="80" y="11"/>
                  </a:moveTo>
                  <a:lnTo>
                    <a:pt x="75" y="9"/>
                  </a:lnTo>
                  <a:lnTo>
                    <a:pt x="70" y="7"/>
                  </a:lnTo>
                  <a:lnTo>
                    <a:pt x="65" y="5"/>
                  </a:lnTo>
                  <a:lnTo>
                    <a:pt x="60" y="4"/>
                  </a:lnTo>
                  <a:lnTo>
                    <a:pt x="56" y="2"/>
                  </a:lnTo>
                  <a:lnTo>
                    <a:pt x="52" y="1"/>
                  </a:lnTo>
                  <a:lnTo>
                    <a:pt x="49" y="1"/>
                  </a:lnTo>
                  <a:lnTo>
                    <a:pt x="46" y="0"/>
                  </a:lnTo>
                  <a:lnTo>
                    <a:pt x="43" y="0"/>
                  </a:lnTo>
                  <a:lnTo>
                    <a:pt x="40" y="0"/>
                  </a:lnTo>
                  <a:lnTo>
                    <a:pt x="35" y="0"/>
                  </a:lnTo>
                  <a:lnTo>
                    <a:pt x="31" y="1"/>
                  </a:lnTo>
                  <a:lnTo>
                    <a:pt x="26" y="1"/>
                  </a:lnTo>
                  <a:lnTo>
                    <a:pt x="23" y="2"/>
                  </a:lnTo>
                  <a:lnTo>
                    <a:pt x="18" y="4"/>
                  </a:lnTo>
                  <a:lnTo>
                    <a:pt x="15" y="6"/>
                  </a:lnTo>
                  <a:lnTo>
                    <a:pt x="11" y="9"/>
                  </a:lnTo>
                  <a:lnTo>
                    <a:pt x="8" y="12"/>
                  </a:lnTo>
                  <a:lnTo>
                    <a:pt x="5" y="17"/>
                  </a:lnTo>
                  <a:lnTo>
                    <a:pt x="3" y="22"/>
                  </a:lnTo>
                  <a:lnTo>
                    <a:pt x="0" y="29"/>
                  </a:lnTo>
                  <a:lnTo>
                    <a:pt x="0" y="34"/>
                  </a:lnTo>
                  <a:lnTo>
                    <a:pt x="0" y="40"/>
                  </a:lnTo>
                  <a:lnTo>
                    <a:pt x="0" y="45"/>
                  </a:lnTo>
                  <a:lnTo>
                    <a:pt x="2" y="50"/>
                  </a:lnTo>
                  <a:lnTo>
                    <a:pt x="5" y="54"/>
                  </a:lnTo>
                  <a:lnTo>
                    <a:pt x="7" y="59"/>
                  </a:lnTo>
                  <a:lnTo>
                    <a:pt x="10" y="63"/>
                  </a:lnTo>
                  <a:lnTo>
                    <a:pt x="13" y="66"/>
                  </a:lnTo>
                  <a:lnTo>
                    <a:pt x="17" y="69"/>
                  </a:lnTo>
                  <a:lnTo>
                    <a:pt x="20" y="71"/>
                  </a:lnTo>
                  <a:lnTo>
                    <a:pt x="23" y="73"/>
                  </a:lnTo>
                  <a:lnTo>
                    <a:pt x="26" y="74"/>
                  </a:lnTo>
                  <a:lnTo>
                    <a:pt x="30" y="76"/>
                  </a:lnTo>
                  <a:lnTo>
                    <a:pt x="35" y="78"/>
                  </a:lnTo>
                  <a:lnTo>
                    <a:pt x="41" y="79"/>
                  </a:lnTo>
                  <a:lnTo>
                    <a:pt x="46" y="81"/>
                  </a:lnTo>
                  <a:lnTo>
                    <a:pt x="52" y="82"/>
                  </a:lnTo>
                  <a:lnTo>
                    <a:pt x="59" y="84"/>
                  </a:lnTo>
                  <a:lnTo>
                    <a:pt x="66" y="86"/>
                  </a:lnTo>
                  <a:lnTo>
                    <a:pt x="57" y="78"/>
                  </a:lnTo>
                  <a:lnTo>
                    <a:pt x="50" y="70"/>
                  </a:lnTo>
                  <a:lnTo>
                    <a:pt x="47" y="61"/>
                  </a:lnTo>
                  <a:lnTo>
                    <a:pt x="46" y="51"/>
                  </a:lnTo>
                  <a:lnTo>
                    <a:pt x="47" y="42"/>
                  </a:lnTo>
                  <a:lnTo>
                    <a:pt x="50" y="32"/>
                  </a:lnTo>
                  <a:lnTo>
                    <a:pt x="55" y="24"/>
                  </a:lnTo>
                  <a:lnTo>
                    <a:pt x="62" y="17"/>
                  </a:lnTo>
                  <a:lnTo>
                    <a:pt x="70" y="13"/>
                  </a:lnTo>
                  <a:lnTo>
                    <a:pt x="80" y="11"/>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2" name="Freeform 57"/>
            <p:cNvSpPr>
              <a:spLocks/>
            </p:cNvSpPr>
            <p:nvPr/>
          </p:nvSpPr>
          <p:spPr bwMode="gray">
            <a:xfrm>
              <a:off x="4655" y="2708"/>
              <a:ext cx="81" cy="87"/>
            </a:xfrm>
            <a:custGeom>
              <a:avLst/>
              <a:gdLst>
                <a:gd name="T0" fmla="*/ 80 w 81"/>
                <a:gd name="T1" fmla="*/ 11 h 87"/>
                <a:gd name="T2" fmla="*/ 75 w 81"/>
                <a:gd name="T3" fmla="*/ 9 h 87"/>
                <a:gd name="T4" fmla="*/ 70 w 81"/>
                <a:gd name="T5" fmla="*/ 7 h 87"/>
                <a:gd name="T6" fmla="*/ 65 w 81"/>
                <a:gd name="T7" fmla="*/ 5 h 87"/>
                <a:gd name="T8" fmla="*/ 60 w 81"/>
                <a:gd name="T9" fmla="*/ 4 h 87"/>
                <a:gd name="T10" fmla="*/ 56 w 81"/>
                <a:gd name="T11" fmla="*/ 2 h 87"/>
                <a:gd name="T12" fmla="*/ 52 w 81"/>
                <a:gd name="T13" fmla="*/ 1 h 87"/>
                <a:gd name="T14" fmla="*/ 49 w 81"/>
                <a:gd name="T15" fmla="*/ 1 h 87"/>
                <a:gd name="T16" fmla="*/ 46 w 81"/>
                <a:gd name="T17" fmla="*/ 0 h 87"/>
                <a:gd name="T18" fmla="*/ 43 w 81"/>
                <a:gd name="T19" fmla="*/ 0 h 87"/>
                <a:gd name="T20" fmla="*/ 40 w 81"/>
                <a:gd name="T21" fmla="*/ 0 h 87"/>
                <a:gd name="T22" fmla="*/ 35 w 81"/>
                <a:gd name="T23" fmla="*/ 0 h 87"/>
                <a:gd name="T24" fmla="*/ 31 w 81"/>
                <a:gd name="T25" fmla="*/ 1 h 87"/>
                <a:gd name="T26" fmla="*/ 26 w 81"/>
                <a:gd name="T27" fmla="*/ 1 h 87"/>
                <a:gd name="T28" fmla="*/ 23 w 81"/>
                <a:gd name="T29" fmla="*/ 2 h 87"/>
                <a:gd name="T30" fmla="*/ 18 w 81"/>
                <a:gd name="T31" fmla="*/ 4 h 87"/>
                <a:gd name="T32" fmla="*/ 15 w 81"/>
                <a:gd name="T33" fmla="*/ 6 h 87"/>
                <a:gd name="T34" fmla="*/ 11 w 81"/>
                <a:gd name="T35" fmla="*/ 9 h 87"/>
                <a:gd name="T36" fmla="*/ 8 w 81"/>
                <a:gd name="T37" fmla="*/ 12 h 87"/>
                <a:gd name="T38" fmla="*/ 5 w 81"/>
                <a:gd name="T39" fmla="*/ 17 h 87"/>
                <a:gd name="T40" fmla="*/ 3 w 81"/>
                <a:gd name="T41" fmla="*/ 22 h 87"/>
                <a:gd name="T42" fmla="*/ 0 w 81"/>
                <a:gd name="T43" fmla="*/ 29 h 87"/>
                <a:gd name="T44" fmla="*/ 0 w 81"/>
                <a:gd name="T45" fmla="*/ 34 h 87"/>
                <a:gd name="T46" fmla="*/ 0 w 81"/>
                <a:gd name="T47" fmla="*/ 40 h 87"/>
                <a:gd name="T48" fmla="*/ 0 w 81"/>
                <a:gd name="T49" fmla="*/ 45 h 87"/>
                <a:gd name="T50" fmla="*/ 2 w 81"/>
                <a:gd name="T51" fmla="*/ 50 h 87"/>
                <a:gd name="T52" fmla="*/ 5 w 81"/>
                <a:gd name="T53" fmla="*/ 54 h 87"/>
                <a:gd name="T54" fmla="*/ 7 w 81"/>
                <a:gd name="T55" fmla="*/ 59 h 87"/>
                <a:gd name="T56" fmla="*/ 10 w 81"/>
                <a:gd name="T57" fmla="*/ 63 h 87"/>
                <a:gd name="T58" fmla="*/ 13 w 81"/>
                <a:gd name="T59" fmla="*/ 66 h 87"/>
                <a:gd name="T60" fmla="*/ 17 w 81"/>
                <a:gd name="T61" fmla="*/ 69 h 87"/>
                <a:gd name="T62" fmla="*/ 20 w 81"/>
                <a:gd name="T63" fmla="*/ 71 h 87"/>
                <a:gd name="T64" fmla="*/ 23 w 81"/>
                <a:gd name="T65" fmla="*/ 73 h 87"/>
                <a:gd name="T66" fmla="*/ 26 w 81"/>
                <a:gd name="T67" fmla="*/ 74 h 87"/>
                <a:gd name="T68" fmla="*/ 30 w 81"/>
                <a:gd name="T69" fmla="*/ 76 h 87"/>
                <a:gd name="T70" fmla="*/ 35 w 81"/>
                <a:gd name="T71" fmla="*/ 78 h 87"/>
                <a:gd name="T72" fmla="*/ 41 w 81"/>
                <a:gd name="T73" fmla="*/ 79 h 87"/>
                <a:gd name="T74" fmla="*/ 46 w 81"/>
                <a:gd name="T75" fmla="*/ 81 h 87"/>
                <a:gd name="T76" fmla="*/ 52 w 81"/>
                <a:gd name="T77" fmla="*/ 82 h 87"/>
                <a:gd name="T78" fmla="*/ 59 w 81"/>
                <a:gd name="T79" fmla="*/ 84 h 87"/>
                <a:gd name="T80" fmla="*/ 66 w 81"/>
                <a:gd name="T81" fmla="*/ 86 h 87"/>
                <a:gd name="T82" fmla="*/ 57 w 81"/>
                <a:gd name="T83" fmla="*/ 78 h 87"/>
                <a:gd name="T84" fmla="*/ 50 w 81"/>
                <a:gd name="T85" fmla="*/ 70 h 87"/>
                <a:gd name="T86" fmla="*/ 47 w 81"/>
                <a:gd name="T87" fmla="*/ 61 h 87"/>
                <a:gd name="T88" fmla="*/ 46 w 81"/>
                <a:gd name="T89" fmla="*/ 51 h 87"/>
                <a:gd name="T90" fmla="*/ 47 w 81"/>
                <a:gd name="T91" fmla="*/ 42 h 87"/>
                <a:gd name="T92" fmla="*/ 50 w 81"/>
                <a:gd name="T93" fmla="*/ 32 h 87"/>
                <a:gd name="T94" fmla="*/ 55 w 81"/>
                <a:gd name="T95" fmla="*/ 24 h 87"/>
                <a:gd name="T96" fmla="*/ 62 w 81"/>
                <a:gd name="T97" fmla="*/ 17 h 87"/>
                <a:gd name="T98" fmla="*/ 70 w 81"/>
                <a:gd name="T99" fmla="*/ 13 h 87"/>
                <a:gd name="T100" fmla="*/ 80 w 81"/>
                <a:gd name="T101" fmla="*/ 11 h 8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1" h="87">
                  <a:moveTo>
                    <a:pt x="80" y="11"/>
                  </a:moveTo>
                  <a:lnTo>
                    <a:pt x="75" y="9"/>
                  </a:lnTo>
                  <a:lnTo>
                    <a:pt x="70" y="7"/>
                  </a:lnTo>
                  <a:lnTo>
                    <a:pt x="65" y="5"/>
                  </a:lnTo>
                  <a:lnTo>
                    <a:pt x="60" y="4"/>
                  </a:lnTo>
                  <a:lnTo>
                    <a:pt x="56" y="2"/>
                  </a:lnTo>
                  <a:lnTo>
                    <a:pt x="52" y="1"/>
                  </a:lnTo>
                  <a:lnTo>
                    <a:pt x="49" y="1"/>
                  </a:lnTo>
                  <a:lnTo>
                    <a:pt x="46" y="0"/>
                  </a:lnTo>
                  <a:lnTo>
                    <a:pt x="43" y="0"/>
                  </a:lnTo>
                  <a:lnTo>
                    <a:pt x="40" y="0"/>
                  </a:lnTo>
                  <a:lnTo>
                    <a:pt x="35" y="0"/>
                  </a:lnTo>
                  <a:lnTo>
                    <a:pt x="31" y="1"/>
                  </a:lnTo>
                  <a:lnTo>
                    <a:pt x="26" y="1"/>
                  </a:lnTo>
                  <a:lnTo>
                    <a:pt x="23" y="2"/>
                  </a:lnTo>
                  <a:lnTo>
                    <a:pt x="18" y="4"/>
                  </a:lnTo>
                  <a:lnTo>
                    <a:pt x="15" y="6"/>
                  </a:lnTo>
                  <a:lnTo>
                    <a:pt x="11" y="9"/>
                  </a:lnTo>
                  <a:lnTo>
                    <a:pt x="8" y="12"/>
                  </a:lnTo>
                  <a:lnTo>
                    <a:pt x="5" y="17"/>
                  </a:lnTo>
                  <a:lnTo>
                    <a:pt x="3" y="22"/>
                  </a:lnTo>
                  <a:lnTo>
                    <a:pt x="0" y="29"/>
                  </a:lnTo>
                  <a:lnTo>
                    <a:pt x="0" y="34"/>
                  </a:lnTo>
                  <a:lnTo>
                    <a:pt x="0" y="40"/>
                  </a:lnTo>
                  <a:lnTo>
                    <a:pt x="0" y="45"/>
                  </a:lnTo>
                  <a:lnTo>
                    <a:pt x="2" y="50"/>
                  </a:lnTo>
                  <a:lnTo>
                    <a:pt x="5" y="54"/>
                  </a:lnTo>
                  <a:lnTo>
                    <a:pt x="7" y="59"/>
                  </a:lnTo>
                  <a:lnTo>
                    <a:pt x="10" y="63"/>
                  </a:lnTo>
                  <a:lnTo>
                    <a:pt x="13" y="66"/>
                  </a:lnTo>
                  <a:lnTo>
                    <a:pt x="17" y="69"/>
                  </a:lnTo>
                  <a:lnTo>
                    <a:pt x="20" y="71"/>
                  </a:lnTo>
                  <a:lnTo>
                    <a:pt x="23" y="73"/>
                  </a:lnTo>
                  <a:lnTo>
                    <a:pt x="26" y="74"/>
                  </a:lnTo>
                  <a:lnTo>
                    <a:pt x="30" y="76"/>
                  </a:lnTo>
                  <a:lnTo>
                    <a:pt x="35" y="78"/>
                  </a:lnTo>
                  <a:lnTo>
                    <a:pt x="41" y="79"/>
                  </a:lnTo>
                  <a:lnTo>
                    <a:pt x="46" y="81"/>
                  </a:lnTo>
                  <a:lnTo>
                    <a:pt x="52" y="82"/>
                  </a:lnTo>
                  <a:lnTo>
                    <a:pt x="59" y="84"/>
                  </a:lnTo>
                  <a:lnTo>
                    <a:pt x="66" y="86"/>
                  </a:lnTo>
                  <a:lnTo>
                    <a:pt x="57" y="78"/>
                  </a:lnTo>
                  <a:lnTo>
                    <a:pt x="50" y="70"/>
                  </a:lnTo>
                  <a:lnTo>
                    <a:pt x="47" y="61"/>
                  </a:lnTo>
                  <a:lnTo>
                    <a:pt x="46" y="51"/>
                  </a:lnTo>
                  <a:lnTo>
                    <a:pt x="47" y="42"/>
                  </a:lnTo>
                  <a:lnTo>
                    <a:pt x="50" y="32"/>
                  </a:lnTo>
                  <a:lnTo>
                    <a:pt x="55" y="24"/>
                  </a:lnTo>
                  <a:lnTo>
                    <a:pt x="62" y="17"/>
                  </a:lnTo>
                  <a:lnTo>
                    <a:pt x="70" y="13"/>
                  </a:lnTo>
                  <a:lnTo>
                    <a:pt x="80" y="1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3" name="Freeform 58"/>
            <p:cNvSpPr>
              <a:spLocks/>
            </p:cNvSpPr>
            <p:nvPr/>
          </p:nvSpPr>
          <p:spPr bwMode="gray">
            <a:xfrm>
              <a:off x="5089" y="2841"/>
              <a:ext cx="80" cy="38"/>
            </a:xfrm>
            <a:custGeom>
              <a:avLst/>
              <a:gdLst>
                <a:gd name="T0" fmla="*/ 0 w 80"/>
                <a:gd name="T1" fmla="*/ 25 h 38"/>
                <a:gd name="T2" fmla="*/ 75 w 80"/>
                <a:gd name="T3" fmla="*/ 37 h 38"/>
                <a:gd name="T4" fmla="*/ 79 w 80"/>
                <a:gd name="T5" fmla="*/ 29 h 38"/>
                <a:gd name="T6" fmla="*/ 75 w 80"/>
                <a:gd name="T7" fmla="*/ 23 h 38"/>
                <a:gd name="T8" fmla="*/ 69 w 80"/>
                <a:gd name="T9" fmla="*/ 18 h 38"/>
                <a:gd name="T10" fmla="*/ 63 w 80"/>
                <a:gd name="T11" fmla="*/ 14 h 38"/>
                <a:gd name="T12" fmla="*/ 54 w 80"/>
                <a:gd name="T13" fmla="*/ 10 h 38"/>
                <a:gd name="T14" fmla="*/ 47 w 80"/>
                <a:gd name="T15" fmla="*/ 7 h 38"/>
                <a:gd name="T16" fmla="*/ 38 w 80"/>
                <a:gd name="T17" fmla="*/ 4 h 38"/>
                <a:gd name="T18" fmla="*/ 32 w 80"/>
                <a:gd name="T19" fmla="*/ 3 h 38"/>
                <a:gd name="T20" fmla="*/ 26 w 80"/>
                <a:gd name="T21" fmla="*/ 1 h 38"/>
                <a:gd name="T22" fmla="*/ 22 w 80"/>
                <a:gd name="T23" fmla="*/ 0 h 38"/>
                <a:gd name="T24" fmla="*/ 21 w 80"/>
                <a:gd name="T25" fmla="*/ 0 h 38"/>
                <a:gd name="T26" fmla="*/ 0 w 80"/>
                <a:gd name="T27" fmla="*/ 25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0" h="38">
                  <a:moveTo>
                    <a:pt x="0" y="25"/>
                  </a:moveTo>
                  <a:lnTo>
                    <a:pt x="75" y="37"/>
                  </a:lnTo>
                  <a:lnTo>
                    <a:pt x="79" y="29"/>
                  </a:lnTo>
                  <a:lnTo>
                    <a:pt x="75" y="23"/>
                  </a:lnTo>
                  <a:lnTo>
                    <a:pt x="69" y="18"/>
                  </a:lnTo>
                  <a:lnTo>
                    <a:pt x="63" y="14"/>
                  </a:lnTo>
                  <a:lnTo>
                    <a:pt x="54" y="10"/>
                  </a:lnTo>
                  <a:lnTo>
                    <a:pt x="47" y="7"/>
                  </a:lnTo>
                  <a:lnTo>
                    <a:pt x="38" y="4"/>
                  </a:lnTo>
                  <a:lnTo>
                    <a:pt x="32" y="3"/>
                  </a:lnTo>
                  <a:lnTo>
                    <a:pt x="26" y="1"/>
                  </a:lnTo>
                  <a:lnTo>
                    <a:pt x="22" y="0"/>
                  </a:lnTo>
                  <a:lnTo>
                    <a:pt x="21" y="0"/>
                  </a:lnTo>
                  <a:lnTo>
                    <a:pt x="0" y="2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4" name="Freeform 59"/>
            <p:cNvSpPr>
              <a:spLocks/>
            </p:cNvSpPr>
            <p:nvPr/>
          </p:nvSpPr>
          <p:spPr bwMode="gray">
            <a:xfrm>
              <a:off x="5089" y="2841"/>
              <a:ext cx="80" cy="38"/>
            </a:xfrm>
            <a:custGeom>
              <a:avLst/>
              <a:gdLst>
                <a:gd name="T0" fmla="*/ 0 w 80"/>
                <a:gd name="T1" fmla="*/ 25 h 38"/>
                <a:gd name="T2" fmla="*/ 75 w 80"/>
                <a:gd name="T3" fmla="*/ 37 h 38"/>
                <a:gd name="T4" fmla="*/ 79 w 80"/>
                <a:gd name="T5" fmla="*/ 29 h 38"/>
                <a:gd name="T6" fmla="*/ 75 w 80"/>
                <a:gd name="T7" fmla="*/ 23 h 38"/>
                <a:gd name="T8" fmla="*/ 69 w 80"/>
                <a:gd name="T9" fmla="*/ 18 h 38"/>
                <a:gd name="T10" fmla="*/ 63 w 80"/>
                <a:gd name="T11" fmla="*/ 14 h 38"/>
                <a:gd name="T12" fmla="*/ 54 w 80"/>
                <a:gd name="T13" fmla="*/ 10 h 38"/>
                <a:gd name="T14" fmla="*/ 47 w 80"/>
                <a:gd name="T15" fmla="*/ 7 h 38"/>
                <a:gd name="T16" fmla="*/ 38 w 80"/>
                <a:gd name="T17" fmla="*/ 4 h 38"/>
                <a:gd name="T18" fmla="*/ 32 w 80"/>
                <a:gd name="T19" fmla="*/ 3 h 38"/>
                <a:gd name="T20" fmla="*/ 26 w 80"/>
                <a:gd name="T21" fmla="*/ 1 h 38"/>
                <a:gd name="T22" fmla="*/ 22 w 80"/>
                <a:gd name="T23" fmla="*/ 0 h 38"/>
                <a:gd name="T24" fmla="*/ 21 w 80"/>
                <a:gd name="T25" fmla="*/ 0 h 38"/>
                <a:gd name="T26" fmla="*/ 0 w 80"/>
                <a:gd name="T27" fmla="*/ 25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0" h="38">
                  <a:moveTo>
                    <a:pt x="0" y="25"/>
                  </a:moveTo>
                  <a:lnTo>
                    <a:pt x="75" y="37"/>
                  </a:lnTo>
                  <a:lnTo>
                    <a:pt x="79" y="29"/>
                  </a:lnTo>
                  <a:lnTo>
                    <a:pt x="75" y="23"/>
                  </a:lnTo>
                  <a:lnTo>
                    <a:pt x="69" y="18"/>
                  </a:lnTo>
                  <a:lnTo>
                    <a:pt x="63" y="14"/>
                  </a:lnTo>
                  <a:lnTo>
                    <a:pt x="54" y="10"/>
                  </a:lnTo>
                  <a:lnTo>
                    <a:pt x="47" y="7"/>
                  </a:lnTo>
                  <a:lnTo>
                    <a:pt x="38" y="4"/>
                  </a:lnTo>
                  <a:lnTo>
                    <a:pt x="32" y="3"/>
                  </a:lnTo>
                  <a:lnTo>
                    <a:pt x="26" y="1"/>
                  </a:lnTo>
                  <a:lnTo>
                    <a:pt x="22" y="0"/>
                  </a:lnTo>
                  <a:lnTo>
                    <a:pt x="21" y="0"/>
                  </a:lnTo>
                  <a:lnTo>
                    <a:pt x="0" y="25"/>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5" name="Freeform 60"/>
            <p:cNvSpPr>
              <a:spLocks/>
            </p:cNvSpPr>
            <p:nvPr/>
          </p:nvSpPr>
          <p:spPr bwMode="gray">
            <a:xfrm>
              <a:off x="4689" y="2714"/>
              <a:ext cx="35" cy="75"/>
            </a:xfrm>
            <a:custGeom>
              <a:avLst/>
              <a:gdLst>
                <a:gd name="T0" fmla="*/ 19 w 35"/>
                <a:gd name="T1" fmla="*/ 74 h 75"/>
                <a:gd name="T2" fmla="*/ 10 w 35"/>
                <a:gd name="T3" fmla="*/ 67 h 75"/>
                <a:gd name="T4" fmla="*/ 4 w 35"/>
                <a:gd name="T5" fmla="*/ 58 h 75"/>
                <a:gd name="T6" fmla="*/ 1 w 35"/>
                <a:gd name="T7" fmla="*/ 49 h 75"/>
                <a:gd name="T8" fmla="*/ 0 w 35"/>
                <a:gd name="T9" fmla="*/ 40 h 75"/>
                <a:gd name="T10" fmla="*/ 1 w 35"/>
                <a:gd name="T11" fmla="*/ 30 h 75"/>
                <a:gd name="T12" fmla="*/ 4 w 35"/>
                <a:gd name="T13" fmla="*/ 21 h 75"/>
                <a:gd name="T14" fmla="*/ 9 w 35"/>
                <a:gd name="T15" fmla="*/ 14 h 75"/>
                <a:gd name="T16" fmla="*/ 16 w 35"/>
                <a:gd name="T17" fmla="*/ 6 h 75"/>
                <a:gd name="T18" fmla="*/ 24 w 35"/>
                <a:gd name="T19" fmla="*/ 2 h 75"/>
                <a:gd name="T20" fmla="*/ 34 w 35"/>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75">
                  <a:moveTo>
                    <a:pt x="19" y="74"/>
                  </a:moveTo>
                  <a:lnTo>
                    <a:pt x="10" y="67"/>
                  </a:lnTo>
                  <a:lnTo>
                    <a:pt x="4" y="58"/>
                  </a:lnTo>
                  <a:lnTo>
                    <a:pt x="1" y="49"/>
                  </a:lnTo>
                  <a:lnTo>
                    <a:pt x="0" y="40"/>
                  </a:lnTo>
                  <a:lnTo>
                    <a:pt x="1" y="30"/>
                  </a:lnTo>
                  <a:lnTo>
                    <a:pt x="4" y="21"/>
                  </a:lnTo>
                  <a:lnTo>
                    <a:pt x="9" y="14"/>
                  </a:lnTo>
                  <a:lnTo>
                    <a:pt x="16" y="6"/>
                  </a:lnTo>
                  <a:lnTo>
                    <a:pt x="24" y="2"/>
                  </a:lnTo>
                  <a:lnTo>
                    <a:pt x="34"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6" name="Freeform 61"/>
            <p:cNvSpPr>
              <a:spLocks/>
            </p:cNvSpPr>
            <p:nvPr/>
          </p:nvSpPr>
          <p:spPr bwMode="gray">
            <a:xfrm>
              <a:off x="4676" y="2711"/>
              <a:ext cx="35" cy="75"/>
            </a:xfrm>
            <a:custGeom>
              <a:avLst/>
              <a:gdLst>
                <a:gd name="T0" fmla="*/ 19 w 35"/>
                <a:gd name="T1" fmla="*/ 74 h 75"/>
                <a:gd name="T2" fmla="*/ 10 w 35"/>
                <a:gd name="T3" fmla="*/ 67 h 75"/>
                <a:gd name="T4" fmla="*/ 4 w 35"/>
                <a:gd name="T5" fmla="*/ 59 h 75"/>
                <a:gd name="T6" fmla="*/ 1 w 35"/>
                <a:gd name="T7" fmla="*/ 49 h 75"/>
                <a:gd name="T8" fmla="*/ 0 w 35"/>
                <a:gd name="T9" fmla="*/ 39 h 75"/>
                <a:gd name="T10" fmla="*/ 1 w 35"/>
                <a:gd name="T11" fmla="*/ 30 h 75"/>
                <a:gd name="T12" fmla="*/ 4 w 35"/>
                <a:gd name="T13" fmla="*/ 21 h 75"/>
                <a:gd name="T14" fmla="*/ 9 w 35"/>
                <a:gd name="T15" fmla="*/ 13 h 75"/>
                <a:gd name="T16" fmla="*/ 16 w 35"/>
                <a:gd name="T17" fmla="*/ 6 h 75"/>
                <a:gd name="T18" fmla="*/ 24 w 35"/>
                <a:gd name="T19" fmla="*/ 1 h 75"/>
                <a:gd name="T20" fmla="*/ 34 w 35"/>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75">
                  <a:moveTo>
                    <a:pt x="19" y="74"/>
                  </a:moveTo>
                  <a:lnTo>
                    <a:pt x="10" y="67"/>
                  </a:lnTo>
                  <a:lnTo>
                    <a:pt x="4" y="59"/>
                  </a:lnTo>
                  <a:lnTo>
                    <a:pt x="1" y="49"/>
                  </a:lnTo>
                  <a:lnTo>
                    <a:pt x="0" y="39"/>
                  </a:lnTo>
                  <a:lnTo>
                    <a:pt x="1" y="30"/>
                  </a:lnTo>
                  <a:lnTo>
                    <a:pt x="4" y="21"/>
                  </a:lnTo>
                  <a:lnTo>
                    <a:pt x="9" y="13"/>
                  </a:lnTo>
                  <a:lnTo>
                    <a:pt x="16" y="6"/>
                  </a:lnTo>
                  <a:lnTo>
                    <a:pt x="24" y="1"/>
                  </a:lnTo>
                  <a:lnTo>
                    <a:pt x="34"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7" name="Freeform 62"/>
            <p:cNvSpPr>
              <a:spLocks/>
            </p:cNvSpPr>
            <p:nvPr/>
          </p:nvSpPr>
          <p:spPr bwMode="gray">
            <a:xfrm>
              <a:off x="4662" y="2707"/>
              <a:ext cx="36" cy="77"/>
            </a:xfrm>
            <a:custGeom>
              <a:avLst/>
              <a:gdLst>
                <a:gd name="T0" fmla="*/ 20 w 36"/>
                <a:gd name="T1" fmla="*/ 76 h 77"/>
                <a:gd name="T2" fmla="*/ 10 w 36"/>
                <a:gd name="T3" fmla="*/ 69 h 77"/>
                <a:gd name="T4" fmla="*/ 5 w 36"/>
                <a:gd name="T5" fmla="*/ 60 h 77"/>
                <a:gd name="T6" fmla="*/ 1 w 36"/>
                <a:gd name="T7" fmla="*/ 50 h 77"/>
                <a:gd name="T8" fmla="*/ 0 w 36"/>
                <a:gd name="T9" fmla="*/ 41 h 77"/>
                <a:gd name="T10" fmla="*/ 1 w 36"/>
                <a:gd name="T11" fmla="*/ 32 h 77"/>
                <a:gd name="T12" fmla="*/ 5 w 36"/>
                <a:gd name="T13" fmla="*/ 21 h 77"/>
                <a:gd name="T14" fmla="*/ 10 w 36"/>
                <a:gd name="T15" fmla="*/ 14 h 77"/>
                <a:gd name="T16" fmla="*/ 17 w 36"/>
                <a:gd name="T17" fmla="*/ 6 h 77"/>
                <a:gd name="T18" fmla="*/ 25 w 36"/>
                <a:gd name="T19" fmla="*/ 2 h 77"/>
                <a:gd name="T20" fmla="*/ 35 w 36"/>
                <a:gd name="T21" fmla="*/ 0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77">
                  <a:moveTo>
                    <a:pt x="20" y="76"/>
                  </a:moveTo>
                  <a:lnTo>
                    <a:pt x="10" y="69"/>
                  </a:lnTo>
                  <a:lnTo>
                    <a:pt x="5" y="60"/>
                  </a:lnTo>
                  <a:lnTo>
                    <a:pt x="1" y="50"/>
                  </a:lnTo>
                  <a:lnTo>
                    <a:pt x="0" y="41"/>
                  </a:lnTo>
                  <a:lnTo>
                    <a:pt x="1" y="32"/>
                  </a:lnTo>
                  <a:lnTo>
                    <a:pt x="5" y="21"/>
                  </a:lnTo>
                  <a:lnTo>
                    <a:pt x="10" y="14"/>
                  </a:lnTo>
                  <a:lnTo>
                    <a:pt x="17" y="6"/>
                  </a:lnTo>
                  <a:lnTo>
                    <a:pt x="25" y="2"/>
                  </a:lnTo>
                  <a:lnTo>
                    <a:pt x="3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8" name="Freeform 63"/>
            <p:cNvSpPr>
              <a:spLocks/>
            </p:cNvSpPr>
            <p:nvPr/>
          </p:nvSpPr>
          <p:spPr bwMode="gray">
            <a:xfrm>
              <a:off x="4701" y="2749"/>
              <a:ext cx="390" cy="232"/>
            </a:xfrm>
            <a:custGeom>
              <a:avLst/>
              <a:gdLst>
                <a:gd name="T0" fmla="*/ 387 w 390"/>
                <a:gd name="T1" fmla="*/ 119 h 232"/>
                <a:gd name="T2" fmla="*/ 389 w 390"/>
                <a:gd name="T3" fmla="*/ 181 h 232"/>
                <a:gd name="T4" fmla="*/ 387 w 390"/>
                <a:gd name="T5" fmla="*/ 182 h 232"/>
                <a:gd name="T6" fmla="*/ 383 w 390"/>
                <a:gd name="T7" fmla="*/ 187 h 232"/>
                <a:gd name="T8" fmla="*/ 378 w 390"/>
                <a:gd name="T9" fmla="*/ 192 h 232"/>
                <a:gd name="T10" fmla="*/ 372 w 390"/>
                <a:gd name="T11" fmla="*/ 200 h 232"/>
                <a:gd name="T12" fmla="*/ 365 w 390"/>
                <a:gd name="T13" fmla="*/ 207 h 232"/>
                <a:gd name="T14" fmla="*/ 358 w 390"/>
                <a:gd name="T15" fmla="*/ 214 h 232"/>
                <a:gd name="T16" fmla="*/ 350 w 390"/>
                <a:gd name="T17" fmla="*/ 221 h 232"/>
                <a:gd name="T18" fmla="*/ 344 w 390"/>
                <a:gd name="T19" fmla="*/ 226 h 232"/>
                <a:gd name="T20" fmla="*/ 338 w 390"/>
                <a:gd name="T21" fmla="*/ 230 h 232"/>
                <a:gd name="T22" fmla="*/ 335 w 390"/>
                <a:gd name="T23" fmla="*/ 231 h 232"/>
                <a:gd name="T24" fmla="*/ 312 w 390"/>
                <a:gd name="T25" fmla="*/ 222 h 232"/>
                <a:gd name="T26" fmla="*/ 293 w 390"/>
                <a:gd name="T27" fmla="*/ 210 h 232"/>
                <a:gd name="T28" fmla="*/ 279 w 390"/>
                <a:gd name="T29" fmla="*/ 197 h 232"/>
                <a:gd name="T30" fmla="*/ 267 w 390"/>
                <a:gd name="T31" fmla="*/ 180 h 232"/>
                <a:gd name="T32" fmla="*/ 257 w 390"/>
                <a:gd name="T33" fmla="*/ 163 h 232"/>
                <a:gd name="T34" fmla="*/ 248 w 390"/>
                <a:gd name="T35" fmla="*/ 145 h 232"/>
                <a:gd name="T36" fmla="*/ 238 w 390"/>
                <a:gd name="T37" fmla="*/ 127 h 232"/>
                <a:gd name="T38" fmla="*/ 228 w 390"/>
                <a:gd name="T39" fmla="*/ 109 h 232"/>
                <a:gd name="T40" fmla="*/ 217 w 390"/>
                <a:gd name="T41" fmla="*/ 92 h 232"/>
                <a:gd name="T42" fmla="*/ 202 w 390"/>
                <a:gd name="T43" fmla="*/ 77 h 232"/>
                <a:gd name="T44" fmla="*/ 195 w 390"/>
                <a:gd name="T45" fmla="*/ 73 h 232"/>
                <a:gd name="T46" fmla="*/ 183 w 390"/>
                <a:gd name="T47" fmla="*/ 70 h 232"/>
                <a:gd name="T48" fmla="*/ 168 w 390"/>
                <a:gd name="T49" fmla="*/ 66 h 232"/>
                <a:gd name="T50" fmla="*/ 151 w 390"/>
                <a:gd name="T51" fmla="*/ 63 h 232"/>
                <a:gd name="T52" fmla="*/ 130 w 390"/>
                <a:gd name="T53" fmla="*/ 60 h 232"/>
                <a:gd name="T54" fmla="*/ 108 w 390"/>
                <a:gd name="T55" fmla="*/ 56 h 232"/>
                <a:gd name="T56" fmla="*/ 85 w 390"/>
                <a:gd name="T57" fmla="*/ 53 h 232"/>
                <a:gd name="T58" fmla="*/ 62 w 390"/>
                <a:gd name="T59" fmla="*/ 50 h 232"/>
                <a:gd name="T60" fmla="*/ 40 w 390"/>
                <a:gd name="T61" fmla="*/ 46 h 232"/>
                <a:gd name="T62" fmla="*/ 20 w 390"/>
                <a:gd name="T63" fmla="*/ 43 h 232"/>
                <a:gd name="T64" fmla="*/ 15 w 390"/>
                <a:gd name="T65" fmla="*/ 39 h 232"/>
                <a:gd name="T66" fmla="*/ 11 w 390"/>
                <a:gd name="T67" fmla="*/ 35 h 232"/>
                <a:gd name="T68" fmla="*/ 8 w 390"/>
                <a:gd name="T69" fmla="*/ 32 h 232"/>
                <a:gd name="T70" fmla="*/ 5 w 390"/>
                <a:gd name="T71" fmla="*/ 27 h 232"/>
                <a:gd name="T72" fmla="*/ 3 w 390"/>
                <a:gd name="T73" fmla="*/ 23 h 232"/>
                <a:gd name="T74" fmla="*/ 1 w 390"/>
                <a:gd name="T75" fmla="*/ 18 h 232"/>
                <a:gd name="T76" fmla="*/ 0 w 390"/>
                <a:gd name="T77" fmla="*/ 14 h 232"/>
                <a:gd name="T78" fmla="*/ 0 w 390"/>
                <a:gd name="T79" fmla="*/ 9 h 232"/>
                <a:gd name="T80" fmla="*/ 0 w 390"/>
                <a:gd name="T81" fmla="*/ 4 h 232"/>
                <a:gd name="T82" fmla="*/ 1 w 390"/>
                <a:gd name="T83" fmla="*/ 0 h 232"/>
                <a:gd name="T84" fmla="*/ 10 w 390"/>
                <a:gd name="T85" fmla="*/ 9 h 232"/>
                <a:gd name="T86" fmla="*/ 27 w 390"/>
                <a:gd name="T87" fmla="*/ 18 h 232"/>
                <a:gd name="T88" fmla="*/ 51 w 390"/>
                <a:gd name="T89" fmla="*/ 27 h 232"/>
                <a:gd name="T90" fmla="*/ 79 w 390"/>
                <a:gd name="T91" fmla="*/ 35 h 232"/>
                <a:gd name="T92" fmla="*/ 109 w 390"/>
                <a:gd name="T93" fmla="*/ 43 h 232"/>
                <a:gd name="T94" fmla="*/ 140 w 390"/>
                <a:gd name="T95" fmla="*/ 50 h 232"/>
                <a:gd name="T96" fmla="*/ 169 w 390"/>
                <a:gd name="T97" fmla="*/ 57 h 232"/>
                <a:gd name="T98" fmla="*/ 195 w 390"/>
                <a:gd name="T99" fmla="*/ 62 h 232"/>
                <a:gd name="T100" fmla="*/ 215 w 390"/>
                <a:gd name="T101" fmla="*/ 66 h 232"/>
                <a:gd name="T102" fmla="*/ 227 w 390"/>
                <a:gd name="T103" fmla="*/ 69 h 232"/>
                <a:gd name="T104" fmla="*/ 239 w 390"/>
                <a:gd name="T105" fmla="*/ 72 h 232"/>
                <a:gd name="T106" fmla="*/ 254 w 390"/>
                <a:gd name="T107" fmla="*/ 77 h 232"/>
                <a:gd name="T108" fmla="*/ 274 w 390"/>
                <a:gd name="T109" fmla="*/ 82 h 232"/>
                <a:gd name="T110" fmla="*/ 295 w 390"/>
                <a:gd name="T111" fmla="*/ 89 h 232"/>
                <a:gd name="T112" fmla="*/ 318 w 390"/>
                <a:gd name="T113" fmla="*/ 96 h 232"/>
                <a:gd name="T114" fmla="*/ 339 w 390"/>
                <a:gd name="T115" fmla="*/ 103 h 232"/>
                <a:gd name="T116" fmla="*/ 358 w 390"/>
                <a:gd name="T117" fmla="*/ 109 h 232"/>
                <a:gd name="T118" fmla="*/ 373 w 390"/>
                <a:gd name="T119" fmla="*/ 114 h 232"/>
                <a:gd name="T120" fmla="*/ 383 w 390"/>
                <a:gd name="T121" fmla="*/ 117 h 232"/>
                <a:gd name="T122" fmla="*/ 387 w 390"/>
                <a:gd name="T123" fmla="*/ 119 h 2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90" h="232">
                  <a:moveTo>
                    <a:pt x="387" y="119"/>
                  </a:moveTo>
                  <a:lnTo>
                    <a:pt x="389" y="181"/>
                  </a:lnTo>
                  <a:lnTo>
                    <a:pt x="387" y="182"/>
                  </a:lnTo>
                  <a:lnTo>
                    <a:pt x="383" y="187"/>
                  </a:lnTo>
                  <a:lnTo>
                    <a:pt x="378" y="192"/>
                  </a:lnTo>
                  <a:lnTo>
                    <a:pt x="372" y="200"/>
                  </a:lnTo>
                  <a:lnTo>
                    <a:pt x="365" y="207"/>
                  </a:lnTo>
                  <a:lnTo>
                    <a:pt x="358" y="214"/>
                  </a:lnTo>
                  <a:lnTo>
                    <a:pt x="350" y="221"/>
                  </a:lnTo>
                  <a:lnTo>
                    <a:pt x="344" y="226"/>
                  </a:lnTo>
                  <a:lnTo>
                    <a:pt x="338" y="230"/>
                  </a:lnTo>
                  <a:lnTo>
                    <a:pt x="335" y="231"/>
                  </a:lnTo>
                  <a:lnTo>
                    <a:pt x="312" y="222"/>
                  </a:lnTo>
                  <a:lnTo>
                    <a:pt x="293" y="210"/>
                  </a:lnTo>
                  <a:lnTo>
                    <a:pt x="279" y="197"/>
                  </a:lnTo>
                  <a:lnTo>
                    <a:pt x="267" y="180"/>
                  </a:lnTo>
                  <a:lnTo>
                    <a:pt x="257" y="163"/>
                  </a:lnTo>
                  <a:lnTo>
                    <a:pt x="248" y="145"/>
                  </a:lnTo>
                  <a:lnTo>
                    <a:pt x="238" y="127"/>
                  </a:lnTo>
                  <a:lnTo>
                    <a:pt x="228" y="109"/>
                  </a:lnTo>
                  <a:lnTo>
                    <a:pt x="217" y="92"/>
                  </a:lnTo>
                  <a:lnTo>
                    <a:pt x="202" y="77"/>
                  </a:lnTo>
                  <a:lnTo>
                    <a:pt x="195" y="73"/>
                  </a:lnTo>
                  <a:lnTo>
                    <a:pt x="183" y="70"/>
                  </a:lnTo>
                  <a:lnTo>
                    <a:pt x="168" y="66"/>
                  </a:lnTo>
                  <a:lnTo>
                    <a:pt x="151" y="63"/>
                  </a:lnTo>
                  <a:lnTo>
                    <a:pt x="130" y="60"/>
                  </a:lnTo>
                  <a:lnTo>
                    <a:pt x="108" y="56"/>
                  </a:lnTo>
                  <a:lnTo>
                    <a:pt x="85" y="53"/>
                  </a:lnTo>
                  <a:lnTo>
                    <a:pt x="62" y="50"/>
                  </a:lnTo>
                  <a:lnTo>
                    <a:pt x="40" y="46"/>
                  </a:lnTo>
                  <a:lnTo>
                    <a:pt x="20" y="43"/>
                  </a:lnTo>
                  <a:lnTo>
                    <a:pt x="15" y="39"/>
                  </a:lnTo>
                  <a:lnTo>
                    <a:pt x="11" y="35"/>
                  </a:lnTo>
                  <a:lnTo>
                    <a:pt x="8" y="32"/>
                  </a:lnTo>
                  <a:lnTo>
                    <a:pt x="5" y="27"/>
                  </a:lnTo>
                  <a:lnTo>
                    <a:pt x="3" y="23"/>
                  </a:lnTo>
                  <a:lnTo>
                    <a:pt x="1" y="18"/>
                  </a:lnTo>
                  <a:lnTo>
                    <a:pt x="0" y="14"/>
                  </a:lnTo>
                  <a:lnTo>
                    <a:pt x="0" y="9"/>
                  </a:lnTo>
                  <a:lnTo>
                    <a:pt x="0" y="4"/>
                  </a:lnTo>
                  <a:lnTo>
                    <a:pt x="1" y="0"/>
                  </a:lnTo>
                  <a:lnTo>
                    <a:pt x="10" y="9"/>
                  </a:lnTo>
                  <a:lnTo>
                    <a:pt x="27" y="18"/>
                  </a:lnTo>
                  <a:lnTo>
                    <a:pt x="51" y="27"/>
                  </a:lnTo>
                  <a:lnTo>
                    <a:pt x="79" y="35"/>
                  </a:lnTo>
                  <a:lnTo>
                    <a:pt x="109" y="43"/>
                  </a:lnTo>
                  <a:lnTo>
                    <a:pt x="140" y="50"/>
                  </a:lnTo>
                  <a:lnTo>
                    <a:pt x="169" y="57"/>
                  </a:lnTo>
                  <a:lnTo>
                    <a:pt x="195" y="62"/>
                  </a:lnTo>
                  <a:lnTo>
                    <a:pt x="215" y="66"/>
                  </a:lnTo>
                  <a:lnTo>
                    <a:pt x="227" y="69"/>
                  </a:lnTo>
                  <a:lnTo>
                    <a:pt x="239" y="72"/>
                  </a:lnTo>
                  <a:lnTo>
                    <a:pt x="254" y="77"/>
                  </a:lnTo>
                  <a:lnTo>
                    <a:pt x="274" y="82"/>
                  </a:lnTo>
                  <a:lnTo>
                    <a:pt x="295" y="89"/>
                  </a:lnTo>
                  <a:lnTo>
                    <a:pt x="318" y="96"/>
                  </a:lnTo>
                  <a:lnTo>
                    <a:pt x="339" y="103"/>
                  </a:lnTo>
                  <a:lnTo>
                    <a:pt x="358" y="109"/>
                  </a:lnTo>
                  <a:lnTo>
                    <a:pt x="373" y="114"/>
                  </a:lnTo>
                  <a:lnTo>
                    <a:pt x="383" y="117"/>
                  </a:lnTo>
                  <a:lnTo>
                    <a:pt x="387" y="1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09" name="Freeform 64"/>
            <p:cNvSpPr>
              <a:spLocks/>
            </p:cNvSpPr>
            <p:nvPr/>
          </p:nvSpPr>
          <p:spPr bwMode="gray">
            <a:xfrm>
              <a:off x="4701" y="2749"/>
              <a:ext cx="390" cy="232"/>
            </a:xfrm>
            <a:custGeom>
              <a:avLst/>
              <a:gdLst>
                <a:gd name="T0" fmla="*/ 387 w 390"/>
                <a:gd name="T1" fmla="*/ 119 h 232"/>
                <a:gd name="T2" fmla="*/ 389 w 390"/>
                <a:gd name="T3" fmla="*/ 181 h 232"/>
                <a:gd name="T4" fmla="*/ 387 w 390"/>
                <a:gd name="T5" fmla="*/ 182 h 232"/>
                <a:gd name="T6" fmla="*/ 383 w 390"/>
                <a:gd name="T7" fmla="*/ 187 h 232"/>
                <a:gd name="T8" fmla="*/ 378 w 390"/>
                <a:gd name="T9" fmla="*/ 192 h 232"/>
                <a:gd name="T10" fmla="*/ 372 w 390"/>
                <a:gd name="T11" fmla="*/ 200 h 232"/>
                <a:gd name="T12" fmla="*/ 365 w 390"/>
                <a:gd name="T13" fmla="*/ 207 h 232"/>
                <a:gd name="T14" fmla="*/ 358 w 390"/>
                <a:gd name="T15" fmla="*/ 214 h 232"/>
                <a:gd name="T16" fmla="*/ 350 w 390"/>
                <a:gd name="T17" fmla="*/ 221 h 232"/>
                <a:gd name="T18" fmla="*/ 344 w 390"/>
                <a:gd name="T19" fmla="*/ 226 h 232"/>
                <a:gd name="T20" fmla="*/ 338 w 390"/>
                <a:gd name="T21" fmla="*/ 230 h 232"/>
                <a:gd name="T22" fmla="*/ 335 w 390"/>
                <a:gd name="T23" fmla="*/ 231 h 232"/>
                <a:gd name="T24" fmla="*/ 312 w 390"/>
                <a:gd name="T25" fmla="*/ 222 h 232"/>
                <a:gd name="T26" fmla="*/ 293 w 390"/>
                <a:gd name="T27" fmla="*/ 210 h 232"/>
                <a:gd name="T28" fmla="*/ 279 w 390"/>
                <a:gd name="T29" fmla="*/ 197 h 232"/>
                <a:gd name="T30" fmla="*/ 267 w 390"/>
                <a:gd name="T31" fmla="*/ 180 h 232"/>
                <a:gd name="T32" fmla="*/ 257 w 390"/>
                <a:gd name="T33" fmla="*/ 163 h 232"/>
                <a:gd name="T34" fmla="*/ 248 w 390"/>
                <a:gd name="T35" fmla="*/ 145 h 232"/>
                <a:gd name="T36" fmla="*/ 238 w 390"/>
                <a:gd name="T37" fmla="*/ 127 h 232"/>
                <a:gd name="T38" fmla="*/ 228 w 390"/>
                <a:gd name="T39" fmla="*/ 109 h 232"/>
                <a:gd name="T40" fmla="*/ 217 w 390"/>
                <a:gd name="T41" fmla="*/ 92 h 232"/>
                <a:gd name="T42" fmla="*/ 202 w 390"/>
                <a:gd name="T43" fmla="*/ 77 h 232"/>
                <a:gd name="T44" fmla="*/ 195 w 390"/>
                <a:gd name="T45" fmla="*/ 73 h 232"/>
                <a:gd name="T46" fmla="*/ 183 w 390"/>
                <a:gd name="T47" fmla="*/ 70 h 232"/>
                <a:gd name="T48" fmla="*/ 168 w 390"/>
                <a:gd name="T49" fmla="*/ 66 h 232"/>
                <a:gd name="T50" fmla="*/ 151 w 390"/>
                <a:gd name="T51" fmla="*/ 63 h 232"/>
                <a:gd name="T52" fmla="*/ 130 w 390"/>
                <a:gd name="T53" fmla="*/ 60 h 232"/>
                <a:gd name="T54" fmla="*/ 108 w 390"/>
                <a:gd name="T55" fmla="*/ 56 h 232"/>
                <a:gd name="T56" fmla="*/ 85 w 390"/>
                <a:gd name="T57" fmla="*/ 53 h 232"/>
                <a:gd name="T58" fmla="*/ 62 w 390"/>
                <a:gd name="T59" fmla="*/ 50 h 232"/>
                <a:gd name="T60" fmla="*/ 40 w 390"/>
                <a:gd name="T61" fmla="*/ 46 h 232"/>
                <a:gd name="T62" fmla="*/ 20 w 390"/>
                <a:gd name="T63" fmla="*/ 43 h 232"/>
                <a:gd name="T64" fmla="*/ 15 w 390"/>
                <a:gd name="T65" fmla="*/ 39 h 232"/>
                <a:gd name="T66" fmla="*/ 11 w 390"/>
                <a:gd name="T67" fmla="*/ 35 h 232"/>
                <a:gd name="T68" fmla="*/ 8 w 390"/>
                <a:gd name="T69" fmla="*/ 32 h 232"/>
                <a:gd name="T70" fmla="*/ 5 w 390"/>
                <a:gd name="T71" fmla="*/ 27 h 232"/>
                <a:gd name="T72" fmla="*/ 3 w 390"/>
                <a:gd name="T73" fmla="*/ 23 h 232"/>
                <a:gd name="T74" fmla="*/ 1 w 390"/>
                <a:gd name="T75" fmla="*/ 18 h 232"/>
                <a:gd name="T76" fmla="*/ 0 w 390"/>
                <a:gd name="T77" fmla="*/ 14 h 232"/>
                <a:gd name="T78" fmla="*/ 0 w 390"/>
                <a:gd name="T79" fmla="*/ 9 h 232"/>
                <a:gd name="T80" fmla="*/ 0 w 390"/>
                <a:gd name="T81" fmla="*/ 4 h 232"/>
                <a:gd name="T82" fmla="*/ 1 w 390"/>
                <a:gd name="T83" fmla="*/ 0 h 232"/>
                <a:gd name="T84" fmla="*/ 10 w 390"/>
                <a:gd name="T85" fmla="*/ 9 h 232"/>
                <a:gd name="T86" fmla="*/ 27 w 390"/>
                <a:gd name="T87" fmla="*/ 18 h 232"/>
                <a:gd name="T88" fmla="*/ 51 w 390"/>
                <a:gd name="T89" fmla="*/ 27 h 232"/>
                <a:gd name="T90" fmla="*/ 79 w 390"/>
                <a:gd name="T91" fmla="*/ 35 h 232"/>
                <a:gd name="T92" fmla="*/ 109 w 390"/>
                <a:gd name="T93" fmla="*/ 43 h 232"/>
                <a:gd name="T94" fmla="*/ 140 w 390"/>
                <a:gd name="T95" fmla="*/ 50 h 232"/>
                <a:gd name="T96" fmla="*/ 169 w 390"/>
                <a:gd name="T97" fmla="*/ 57 h 232"/>
                <a:gd name="T98" fmla="*/ 195 w 390"/>
                <a:gd name="T99" fmla="*/ 62 h 232"/>
                <a:gd name="T100" fmla="*/ 215 w 390"/>
                <a:gd name="T101" fmla="*/ 66 h 232"/>
                <a:gd name="T102" fmla="*/ 227 w 390"/>
                <a:gd name="T103" fmla="*/ 69 h 232"/>
                <a:gd name="T104" fmla="*/ 239 w 390"/>
                <a:gd name="T105" fmla="*/ 72 h 232"/>
                <a:gd name="T106" fmla="*/ 254 w 390"/>
                <a:gd name="T107" fmla="*/ 77 h 232"/>
                <a:gd name="T108" fmla="*/ 274 w 390"/>
                <a:gd name="T109" fmla="*/ 82 h 232"/>
                <a:gd name="T110" fmla="*/ 295 w 390"/>
                <a:gd name="T111" fmla="*/ 89 h 232"/>
                <a:gd name="T112" fmla="*/ 318 w 390"/>
                <a:gd name="T113" fmla="*/ 96 h 232"/>
                <a:gd name="T114" fmla="*/ 339 w 390"/>
                <a:gd name="T115" fmla="*/ 103 h 232"/>
                <a:gd name="T116" fmla="*/ 358 w 390"/>
                <a:gd name="T117" fmla="*/ 109 h 232"/>
                <a:gd name="T118" fmla="*/ 373 w 390"/>
                <a:gd name="T119" fmla="*/ 114 h 232"/>
                <a:gd name="T120" fmla="*/ 383 w 390"/>
                <a:gd name="T121" fmla="*/ 117 h 232"/>
                <a:gd name="T122" fmla="*/ 387 w 390"/>
                <a:gd name="T123" fmla="*/ 119 h 2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90" h="232">
                  <a:moveTo>
                    <a:pt x="387" y="119"/>
                  </a:moveTo>
                  <a:lnTo>
                    <a:pt x="389" y="181"/>
                  </a:lnTo>
                  <a:lnTo>
                    <a:pt x="387" y="182"/>
                  </a:lnTo>
                  <a:lnTo>
                    <a:pt x="383" y="187"/>
                  </a:lnTo>
                  <a:lnTo>
                    <a:pt x="378" y="192"/>
                  </a:lnTo>
                  <a:lnTo>
                    <a:pt x="372" y="200"/>
                  </a:lnTo>
                  <a:lnTo>
                    <a:pt x="365" y="207"/>
                  </a:lnTo>
                  <a:lnTo>
                    <a:pt x="358" y="214"/>
                  </a:lnTo>
                  <a:lnTo>
                    <a:pt x="350" y="221"/>
                  </a:lnTo>
                  <a:lnTo>
                    <a:pt x="344" y="226"/>
                  </a:lnTo>
                  <a:lnTo>
                    <a:pt x="338" y="230"/>
                  </a:lnTo>
                  <a:lnTo>
                    <a:pt x="335" y="231"/>
                  </a:lnTo>
                  <a:lnTo>
                    <a:pt x="312" y="222"/>
                  </a:lnTo>
                  <a:lnTo>
                    <a:pt x="293" y="210"/>
                  </a:lnTo>
                  <a:lnTo>
                    <a:pt x="279" y="197"/>
                  </a:lnTo>
                  <a:lnTo>
                    <a:pt x="267" y="180"/>
                  </a:lnTo>
                  <a:lnTo>
                    <a:pt x="257" y="163"/>
                  </a:lnTo>
                  <a:lnTo>
                    <a:pt x="248" y="145"/>
                  </a:lnTo>
                  <a:lnTo>
                    <a:pt x="238" y="127"/>
                  </a:lnTo>
                  <a:lnTo>
                    <a:pt x="228" y="109"/>
                  </a:lnTo>
                  <a:lnTo>
                    <a:pt x="217" y="92"/>
                  </a:lnTo>
                  <a:lnTo>
                    <a:pt x="202" y="77"/>
                  </a:lnTo>
                  <a:lnTo>
                    <a:pt x="195" y="73"/>
                  </a:lnTo>
                  <a:lnTo>
                    <a:pt x="183" y="70"/>
                  </a:lnTo>
                  <a:lnTo>
                    <a:pt x="168" y="66"/>
                  </a:lnTo>
                  <a:lnTo>
                    <a:pt x="151" y="63"/>
                  </a:lnTo>
                  <a:lnTo>
                    <a:pt x="130" y="60"/>
                  </a:lnTo>
                  <a:lnTo>
                    <a:pt x="108" y="56"/>
                  </a:lnTo>
                  <a:lnTo>
                    <a:pt x="85" y="53"/>
                  </a:lnTo>
                  <a:lnTo>
                    <a:pt x="62" y="50"/>
                  </a:lnTo>
                  <a:lnTo>
                    <a:pt x="40" y="46"/>
                  </a:lnTo>
                  <a:lnTo>
                    <a:pt x="20" y="43"/>
                  </a:lnTo>
                  <a:lnTo>
                    <a:pt x="15" y="39"/>
                  </a:lnTo>
                  <a:lnTo>
                    <a:pt x="11" y="35"/>
                  </a:lnTo>
                  <a:lnTo>
                    <a:pt x="8" y="32"/>
                  </a:lnTo>
                  <a:lnTo>
                    <a:pt x="5" y="27"/>
                  </a:lnTo>
                  <a:lnTo>
                    <a:pt x="3" y="23"/>
                  </a:lnTo>
                  <a:lnTo>
                    <a:pt x="1" y="18"/>
                  </a:lnTo>
                  <a:lnTo>
                    <a:pt x="0" y="14"/>
                  </a:lnTo>
                  <a:lnTo>
                    <a:pt x="0" y="9"/>
                  </a:lnTo>
                  <a:lnTo>
                    <a:pt x="0" y="4"/>
                  </a:lnTo>
                  <a:lnTo>
                    <a:pt x="1" y="0"/>
                  </a:lnTo>
                  <a:lnTo>
                    <a:pt x="10" y="9"/>
                  </a:lnTo>
                  <a:lnTo>
                    <a:pt x="27" y="18"/>
                  </a:lnTo>
                  <a:lnTo>
                    <a:pt x="51" y="27"/>
                  </a:lnTo>
                  <a:lnTo>
                    <a:pt x="79" y="35"/>
                  </a:lnTo>
                  <a:lnTo>
                    <a:pt x="109" y="43"/>
                  </a:lnTo>
                  <a:lnTo>
                    <a:pt x="140" y="50"/>
                  </a:lnTo>
                  <a:lnTo>
                    <a:pt x="169" y="57"/>
                  </a:lnTo>
                  <a:lnTo>
                    <a:pt x="195" y="62"/>
                  </a:lnTo>
                  <a:lnTo>
                    <a:pt x="215" y="66"/>
                  </a:lnTo>
                  <a:lnTo>
                    <a:pt x="227" y="69"/>
                  </a:lnTo>
                  <a:lnTo>
                    <a:pt x="239" y="72"/>
                  </a:lnTo>
                  <a:lnTo>
                    <a:pt x="254" y="77"/>
                  </a:lnTo>
                  <a:lnTo>
                    <a:pt x="274" y="82"/>
                  </a:lnTo>
                  <a:lnTo>
                    <a:pt x="295" y="89"/>
                  </a:lnTo>
                  <a:lnTo>
                    <a:pt x="318" y="96"/>
                  </a:lnTo>
                  <a:lnTo>
                    <a:pt x="339" y="103"/>
                  </a:lnTo>
                  <a:lnTo>
                    <a:pt x="358" y="109"/>
                  </a:lnTo>
                  <a:lnTo>
                    <a:pt x="373" y="114"/>
                  </a:lnTo>
                  <a:lnTo>
                    <a:pt x="383" y="117"/>
                  </a:lnTo>
                  <a:lnTo>
                    <a:pt x="387" y="11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0" name="Freeform 65"/>
            <p:cNvSpPr>
              <a:spLocks/>
            </p:cNvSpPr>
            <p:nvPr/>
          </p:nvSpPr>
          <p:spPr bwMode="gray">
            <a:xfrm>
              <a:off x="4928" y="2819"/>
              <a:ext cx="161" cy="53"/>
            </a:xfrm>
            <a:custGeom>
              <a:avLst/>
              <a:gdLst>
                <a:gd name="T0" fmla="*/ 159 w 161"/>
                <a:gd name="T1" fmla="*/ 48 h 53"/>
                <a:gd name="T2" fmla="*/ 129 w 161"/>
                <a:gd name="T3" fmla="*/ 52 h 53"/>
                <a:gd name="T4" fmla="*/ 105 w 161"/>
                <a:gd name="T5" fmla="*/ 50 h 53"/>
                <a:gd name="T6" fmla="*/ 84 w 161"/>
                <a:gd name="T7" fmla="*/ 47 h 53"/>
                <a:gd name="T8" fmla="*/ 67 w 161"/>
                <a:gd name="T9" fmla="*/ 42 h 53"/>
                <a:gd name="T10" fmla="*/ 53 w 161"/>
                <a:gd name="T11" fmla="*/ 36 h 53"/>
                <a:gd name="T12" fmla="*/ 42 w 161"/>
                <a:gd name="T13" fmla="*/ 29 h 53"/>
                <a:gd name="T14" fmla="*/ 32 w 161"/>
                <a:gd name="T15" fmla="*/ 21 h 53"/>
                <a:gd name="T16" fmla="*/ 23 w 161"/>
                <a:gd name="T17" fmla="*/ 15 h 53"/>
                <a:gd name="T18" fmla="*/ 15 w 161"/>
                <a:gd name="T19" fmla="*/ 8 h 53"/>
                <a:gd name="T20" fmla="*/ 8 w 161"/>
                <a:gd name="T21" fmla="*/ 3 h 53"/>
                <a:gd name="T22" fmla="*/ 0 w 161"/>
                <a:gd name="T23" fmla="*/ 0 h 53"/>
                <a:gd name="T24" fmla="*/ 1 w 161"/>
                <a:gd name="T25" fmla="*/ 0 h 53"/>
                <a:gd name="T26" fmla="*/ 11 w 161"/>
                <a:gd name="T27" fmla="*/ 2 h 53"/>
                <a:gd name="T28" fmla="*/ 28 w 161"/>
                <a:gd name="T29" fmla="*/ 7 h 53"/>
                <a:gd name="T30" fmla="*/ 50 w 161"/>
                <a:gd name="T31" fmla="*/ 14 h 53"/>
                <a:gd name="T32" fmla="*/ 75 w 161"/>
                <a:gd name="T33" fmla="*/ 21 h 53"/>
                <a:gd name="T34" fmla="*/ 99 w 161"/>
                <a:gd name="T35" fmla="*/ 29 h 53"/>
                <a:gd name="T36" fmla="*/ 122 w 161"/>
                <a:gd name="T37" fmla="*/ 36 h 53"/>
                <a:gd name="T38" fmla="*/ 141 w 161"/>
                <a:gd name="T39" fmla="*/ 43 h 53"/>
                <a:gd name="T40" fmla="*/ 154 w 161"/>
                <a:gd name="T41" fmla="*/ 46 h 53"/>
                <a:gd name="T42" fmla="*/ 160 w 161"/>
                <a:gd name="T43" fmla="*/ 49 h 53"/>
                <a:gd name="T44" fmla="*/ 159 w 161"/>
                <a:gd name="T45" fmla="*/ 48 h 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1" h="53">
                  <a:moveTo>
                    <a:pt x="159" y="48"/>
                  </a:moveTo>
                  <a:lnTo>
                    <a:pt x="129" y="52"/>
                  </a:lnTo>
                  <a:lnTo>
                    <a:pt x="105" y="50"/>
                  </a:lnTo>
                  <a:lnTo>
                    <a:pt x="84" y="47"/>
                  </a:lnTo>
                  <a:lnTo>
                    <a:pt x="67" y="42"/>
                  </a:lnTo>
                  <a:lnTo>
                    <a:pt x="53" y="36"/>
                  </a:lnTo>
                  <a:lnTo>
                    <a:pt x="42" y="29"/>
                  </a:lnTo>
                  <a:lnTo>
                    <a:pt x="32" y="21"/>
                  </a:lnTo>
                  <a:lnTo>
                    <a:pt x="23" y="15"/>
                  </a:lnTo>
                  <a:lnTo>
                    <a:pt x="15" y="8"/>
                  </a:lnTo>
                  <a:lnTo>
                    <a:pt x="8" y="3"/>
                  </a:lnTo>
                  <a:lnTo>
                    <a:pt x="0" y="0"/>
                  </a:lnTo>
                  <a:lnTo>
                    <a:pt x="1" y="0"/>
                  </a:lnTo>
                  <a:lnTo>
                    <a:pt x="11" y="2"/>
                  </a:lnTo>
                  <a:lnTo>
                    <a:pt x="28" y="7"/>
                  </a:lnTo>
                  <a:lnTo>
                    <a:pt x="50" y="14"/>
                  </a:lnTo>
                  <a:lnTo>
                    <a:pt x="75" y="21"/>
                  </a:lnTo>
                  <a:lnTo>
                    <a:pt x="99" y="29"/>
                  </a:lnTo>
                  <a:lnTo>
                    <a:pt x="122" y="36"/>
                  </a:lnTo>
                  <a:lnTo>
                    <a:pt x="141" y="43"/>
                  </a:lnTo>
                  <a:lnTo>
                    <a:pt x="154" y="46"/>
                  </a:lnTo>
                  <a:lnTo>
                    <a:pt x="160" y="49"/>
                  </a:lnTo>
                  <a:lnTo>
                    <a:pt x="159"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1" name="Freeform 66"/>
            <p:cNvSpPr>
              <a:spLocks/>
            </p:cNvSpPr>
            <p:nvPr/>
          </p:nvSpPr>
          <p:spPr bwMode="gray">
            <a:xfrm>
              <a:off x="4928" y="2819"/>
              <a:ext cx="161" cy="53"/>
            </a:xfrm>
            <a:custGeom>
              <a:avLst/>
              <a:gdLst>
                <a:gd name="T0" fmla="*/ 159 w 161"/>
                <a:gd name="T1" fmla="*/ 48 h 53"/>
                <a:gd name="T2" fmla="*/ 129 w 161"/>
                <a:gd name="T3" fmla="*/ 52 h 53"/>
                <a:gd name="T4" fmla="*/ 105 w 161"/>
                <a:gd name="T5" fmla="*/ 50 h 53"/>
                <a:gd name="T6" fmla="*/ 84 w 161"/>
                <a:gd name="T7" fmla="*/ 47 h 53"/>
                <a:gd name="T8" fmla="*/ 67 w 161"/>
                <a:gd name="T9" fmla="*/ 42 h 53"/>
                <a:gd name="T10" fmla="*/ 53 w 161"/>
                <a:gd name="T11" fmla="*/ 36 h 53"/>
                <a:gd name="T12" fmla="*/ 42 w 161"/>
                <a:gd name="T13" fmla="*/ 29 h 53"/>
                <a:gd name="T14" fmla="*/ 32 w 161"/>
                <a:gd name="T15" fmla="*/ 21 h 53"/>
                <a:gd name="T16" fmla="*/ 23 w 161"/>
                <a:gd name="T17" fmla="*/ 15 h 53"/>
                <a:gd name="T18" fmla="*/ 15 w 161"/>
                <a:gd name="T19" fmla="*/ 8 h 53"/>
                <a:gd name="T20" fmla="*/ 8 w 161"/>
                <a:gd name="T21" fmla="*/ 3 h 53"/>
                <a:gd name="T22" fmla="*/ 0 w 161"/>
                <a:gd name="T23" fmla="*/ 0 h 53"/>
                <a:gd name="T24" fmla="*/ 1 w 161"/>
                <a:gd name="T25" fmla="*/ 0 h 53"/>
                <a:gd name="T26" fmla="*/ 11 w 161"/>
                <a:gd name="T27" fmla="*/ 2 h 53"/>
                <a:gd name="T28" fmla="*/ 28 w 161"/>
                <a:gd name="T29" fmla="*/ 7 h 53"/>
                <a:gd name="T30" fmla="*/ 50 w 161"/>
                <a:gd name="T31" fmla="*/ 14 h 53"/>
                <a:gd name="T32" fmla="*/ 75 w 161"/>
                <a:gd name="T33" fmla="*/ 21 h 53"/>
                <a:gd name="T34" fmla="*/ 99 w 161"/>
                <a:gd name="T35" fmla="*/ 29 h 53"/>
                <a:gd name="T36" fmla="*/ 122 w 161"/>
                <a:gd name="T37" fmla="*/ 36 h 53"/>
                <a:gd name="T38" fmla="*/ 141 w 161"/>
                <a:gd name="T39" fmla="*/ 43 h 53"/>
                <a:gd name="T40" fmla="*/ 154 w 161"/>
                <a:gd name="T41" fmla="*/ 46 h 53"/>
                <a:gd name="T42" fmla="*/ 160 w 161"/>
                <a:gd name="T43" fmla="*/ 49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1" h="53">
                  <a:moveTo>
                    <a:pt x="159" y="48"/>
                  </a:moveTo>
                  <a:lnTo>
                    <a:pt x="129" y="52"/>
                  </a:lnTo>
                  <a:lnTo>
                    <a:pt x="105" y="50"/>
                  </a:lnTo>
                  <a:lnTo>
                    <a:pt x="84" y="47"/>
                  </a:lnTo>
                  <a:lnTo>
                    <a:pt x="67" y="42"/>
                  </a:lnTo>
                  <a:lnTo>
                    <a:pt x="53" y="36"/>
                  </a:lnTo>
                  <a:lnTo>
                    <a:pt x="42" y="29"/>
                  </a:lnTo>
                  <a:lnTo>
                    <a:pt x="32" y="21"/>
                  </a:lnTo>
                  <a:lnTo>
                    <a:pt x="23" y="15"/>
                  </a:lnTo>
                  <a:lnTo>
                    <a:pt x="15" y="8"/>
                  </a:lnTo>
                  <a:lnTo>
                    <a:pt x="8" y="3"/>
                  </a:lnTo>
                  <a:lnTo>
                    <a:pt x="0" y="0"/>
                  </a:lnTo>
                  <a:lnTo>
                    <a:pt x="1" y="0"/>
                  </a:lnTo>
                  <a:lnTo>
                    <a:pt x="11" y="2"/>
                  </a:lnTo>
                  <a:lnTo>
                    <a:pt x="28" y="7"/>
                  </a:lnTo>
                  <a:lnTo>
                    <a:pt x="50" y="14"/>
                  </a:lnTo>
                  <a:lnTo>
                    <a:pt x="75" y="21"/>
                  </a:lnTo>
                  <a:lnTo>
                    <a:pt x="99" y="29"/>
                  </a:lnTo>
                  <a:lnTo>
                    <a:pt x="122" y="36"/>
                  </a:lnTo>
                  <a:lnTo>
                    <a:pt x="141" y="43"/>
                  </a:lnTo>
                  <a:lnTo>
                    <a:pt x="154" y="46"/>
                  </a:lnTo>
                  <a:lnTo>
                    <a:pt x="160" y="4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2" name="Freeform 67"/>
            <p:cNvSpPr>
              <a:spLocks/>
            </p:cNvSpPr>
            <p:nvPr/>
          </p:nvSpPr>
          <p:spPr bwMode="gray">
            <a:xfrm>
              <a:off x="4654" y="2736"/>
              <a:ext cx="68" cy="58"/>
            </a:xfrm>
            <a:custGeom>
              <a:avLst/>
              <a:gdLst>
                <a:gd name="T0" fmla="*/ 0 w 68"/>
                <a:gd name="T1" fmla="*/ 0 h 58"/>
                <a:gd name="T2" fmla="*/ 0 w 68"/>
                <a:gd name="T3" fmla="*/ 5 h 58"/>
                <a:gd name="T4" fmla="*/ 0 w 68"/>
                <a:gd name="T5" fmla="*/ 10 h 58"/>
                <a:gd name="T6" fmla="*/ 0 w 68"/>
                <a:gd name="T7" fmla="*/ 15 h 58"/>
                <a:gd name="T8" fmla="*/ 1 w 68"/>
                <a:gd name="T9" fmla="*/ 19 h 58"/>
                <a:gd name="T10" fmla="*/ 3 w 68"/>
                <a:gd name="T11" fmla="*/ 23 h 58"/>
                <a:gd name="T12" fmla="*/ 5 w 68"/>
                <a:gd name="T13" fmla="*/ 27 h 58"/>
                <a:gd name="T14" fmla="*/ 8 w 68"/>
                <a:gd name="T15" fmla="*/ 31 h 58"/>
                <a:gd name="T16" fmla="*/ 11 w 68"/>
                <a:gd name="T17" fmla="*/ 34 h 58"/>
                <a:gd name="T18" fmla="*/ 14 w 68"/>
                <a:gd name="T19" fmla="*/ 37 h 58"/>
                <a:gd name="T20" fmla="*/ 17 w 68"/>
                <a:gd name="T21" fmla="*/ 40 h 58"/>
                <a:gd name="T22" fmla="*/ 20 w 68"/>
                <a:gd name="T23" fmla="*/ 41 h 58"/>
                <a:gd name="T24" fmla="*/ 23 w 68"/>
                <a:gd name="T25" fmla="*/ 44 h 58"/>
                <a:gd name="T26" fmla="*/ 27 w 68"/>
                <a:gd name="T27" fmla="*/ 45 h 58"/>
                <a:gd name="T28" fmla="*/ 30 w 68"/>
                <a:gd name="T29" fmla="*/ 47 h 58"/>
                <a:gd name="T30" fmla="*/ 36 w 68"/>
                <a:gd name="T31" fmla="*/ 49 h 58"/>
                <a:gd name="T32" fmla="*/ 41 w 68"/>
                <a:gd name="T33" fmla="*/ 50 h 58"/>
                <a:gd name="T34" fmla="*/ 47 w 68"/>
                <a:gd name="T35" fmla="*/ 51 h 58"/>
                <a:gd name="T36" fmla="*/ 53 w 68"/>
                <a:gd name="T37" fmla="*/ 53 h 58"/>
                <a:gd name="T38" fmla="*/ 60 w 68"/>
                <a:gd name="T39" fmla="*/ 55 h 58"/>
                <a:gd name="T40" fmla="*/ 67 w 68"/>
                <a:gd name="T41" fmla="*/ 57 h 58"/>
                <a:gd name="T42" fmla="*/ 62 w 68"/>
                <a:gd name="T43" fmla="*/ 53 h 58"/>
                <a:gd name="T44" fmla="*/ 58 w 68"/>
                <a:gd name="T45" fmla="*/ 50 h 58"/>
                <a:gd name="T46" fmla="*/ 54 w 68"/>
                <a:gd name="T47" fmla="*/ 46 h 58"/>
                <a:gd name="T48" fmla="*/ 51 w 68"/>
                <a:gd name="T49" fmla="*/ 41 h 58"/>
                <a:gd name="T50" fmla="*/ 49 w 68"/>
                <a:gd name="T51" fmla="*/ 37 h 58"/>
                <a:gd name="T52" fmla="*/ 48 w 68"/>
                <a:gd name="T53" fmla="*/ 33 h 58"/>
                <a:gd name="T54" fmla="*/ 47 w 68"/>
                <a:gd name="T55" fmla="*/ 28 h 58"/>
                <a:gd name="T56" fmla="*/ 46 w 68"/>
                <a:gd name="T57" fmla="*/ 24 h 58"/>
                <a:gd name="T58" fmla="*/ 46 w 68"/>
                <a:gd name="T59" fmla="*/ 20 h 58"/>
                <a:gd name="T60" fmla="*/ 47 w 68"/>
                <a:gd name="T61" fmla="*/ 15 h 58"/>
                <a:gd name="T62" fmla="*/ 36 w 68"/>
                <a:gd name="T63" fmla="*/ 13 h 58"/>
                <a:gd name="T64" fmla="*/ 27 w 68"/>
                <a:gd name="T65" fmla="*/ 11 h 58"/>
                <a:gd name="T66" fmla="*/ 20 w 68"/>
                <a:gd name="T67" fmla="*/ 10 h 58"/>
                <a:gd name="T68" fmla="*/ 14 w 68"/>
                <a:gd name="T69" fmla="*/ 7 h 58"/>
                <a:gd name="T70" fmla="*/ 9 w 68"/>
                <a:gd name="T71" fmla="*/ 5 h 58"/>
                <a:gd name="T72" fmla="*/ 5 w 68"/>
                <a:gd name="T73" fmla="*/ 4 h 58"/>
                <a:gd name="T74" fmla="*/ 3 w 68"/>
                <a:gd name="T75" fmla="*/ 2 h 58"/>
                <a:gd name="T76" fmla="*/ 1 w 68"/>
                <a:gd name="T77" fmla="*/ 1 h 58"/>
                <a:gd name="T78" fmla="*/ 0 w 68"/>
                <a:gd name="T79" fmla="*/ 0 h 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8" h="58">
                  <a:moveTo>
                    <a:pt x="0" y="0"/>
                  </a:moveTo>
                  <a:lnTo>
                    <a:pt x="0" y="5"/>
                  </a:lnTo>
                  <a:lnTo>
                    <a:pt x="0" y="10"/>
                  </a:lnTo>
                  <a:lnTo>
                    <a:pt x="0" y="15"/>
                  </a:lnTo>
                  <a:lnTo>
                    <a:pt x="1" y="19"/>
                  </a:lnTo>
                  <a:lnTo>
                    <a:pt x="3" y="23"/>
                  </a:lnTo>
                  <a:lnTo>
                    <a:pt x="5" y="27"/>
                  </a:lnTo>
                  <a:lnTo>
                    <a:pt x="8" y="31"/>
                  </a:lnTo>
                  <a:lnTo>
                    <a:pt x="11" y="34"/>
                  </a:lnTo>
                  <a:lnTo>
                    <a:pt x="14" y="37"/>
                  </a:lnTo>
                  <a:lnTo>
                    <a:pt x="17" y="40"/>
                  </a:lnTo>
                  <a:lnTo>
                    <a:pt x="20" y="41"/>
                  </a:lnTo>
                  <a:lnTo>
                    <a:pt x="23" y="44"/>
                  </a:lnTo>
                  <a:lnTo>
                    <a:pt x="27" y="45"/>
                  </a:lnTo>
                  <a:lnTo>
                    <a:pt x="30" y="47"/>
                  </a:lnTo>
                  <a:lnTo>
                    <a:pt x="36" y="49"/>
                  </a:lnTo>
                  <a:lnTo>
                    <a:pt x="41" y="50"/>
                  </a:lnTo>
                  <a:lnTo>
                    <a:pt x="47" y="51"/>
                  </a:lnTo>
                  <a:lnTo>
                    <a:pt x="53" y="53"/>
                  </a:lnTo>
                  <a:lnTo>
                    <a:pt x="60" y="55"/>
                  </a:lnTo>
                  <a:lnTo>
                    <a:pt x="67" y="57"/>
                  </a:lnTo>
                  <a:lnTo>
                    <a:pt x="62" y="53"/>
                  </a:lnTo>
                  <a:lnTo>
                    <a:pt x="58" y="50"/>
                  </a:lnTo>
                  <a:lnTo>
                    <a:pt x="54" y="46"/>
                  </a:lnTo>
                  <a:lnTo>
                    <a:pt x="51" y="41"/>
                  </a:lnTo>
                  <a:lnTo>
                    <a:pt x="49" y="37"/>
                  </a:lnTo>
                  <a:lnTo>
                    <a:pt x="48" y="33"/>
                  </a:lnTo>
                  <a:lnTo>
                    <a:pt x="47" y="28"/>
                  </a:lnTo>
                  <a:lnTo>
                    <a:pt x="46" y="24"/>
                  </a:lnTo>
                  <a:lnTo>
                    <a:pt x="46" y="20"/>
                  </a:lnTo>
                  <a:lnTo>
                    <a:pt x="47" y="15"/>
                  </a:lnTo>
                  <a:lnTo>
                    <a:pt x="36" y="13"/>
                  </a:lnTo>
                  <a:lnTo>
                    <a:pt x="27" y="11"/>
                  </a:lnTo>
                  <a:lnTo>
                    <a:pt x="20" y="10"/>
                  </a:lnTo>
                  <a:lnTo>
                    <a:pt x="14" y="7"/>
                  </a:lnTo>
                  <a:lnTo>
                    <a:pt x="9" y="5"/>
                  </a:lnTo>
                  <a:lnTo>
                    <a:pt x="5" y="4"/>
                  </a:lnTo>
                  <a:lnTo>
                    <a:pt x="3" y="2"/>
                  </a:lnTo>
                  <a:lnTo>
                    <a:pt x="1" y="1"/>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3" name="Freeform 68"/>
            <p:cNvSpPr>
              <a:spLocks/>
            </p:cNvSpPr>
            <p:nvPr/>
          </p:nvSpPr>
          <p:spPr bwMode="gray">
            <a:xfrm>
              <a:off x="4654" y="2736"/>
              <a:ext cx="68" cy="58"/>
            </a:xfrm>
            <a:custGeom>
              <a:avLst/>
              <a:gdLst>
                <a:gd name="T0" fmla="*/ 0 w 68"/>
                <a:gd name="T1" fmla="*/ 0 h 58"/>
                <a:gd name="T2" fmla="*/ 0 w 68"/>
                <a:gd name="T3" fmla="*/ 5 h 58"/>
                <a:gd name="T4" fmla="*/ 0 w 68"/>
                <a:gd name="T5" fmla="*/ 10 h 58"/>
                <a:gd name="T6" fmla="*/ 0 w 68"/>
                <a:gd name="T7" fmla="*/ 15 h 58"/>
                <a:gd name="T8" fmla="*/ 1 w 68"/>
                <a:gd name="T9" fmla="*/ 19 h 58"/>
                <a:gd name="T10" fmla="*/ 3 w 68"/>
                <a:gd name="T11" fmla="*/ 23 h 58"/>
                <a:gd name="T12" fmla="*/ 5 w 68"/>
                <a:gd name="T13" fmla="*/ 27 h 58"/>
                <a:gd name="T14" fmla="*/ 8 w 68"/>
                <a:gd name="T15" fmla="*/ 31 h 58"/>
                <a:gd name="T16" fmla="*/ 11 w 68"/>
                <a:gd name="T17" fmla="*/ 34 h 58"/>
                <a:gd name="T18" fmla="*/ 14 w 68"/>
                <a:gd name="T19" fmla="*/ 37 h 58"/>
                <a:gd name="T20" fmla="*/ 17 w 68"/>
                <a:gd name="T21" fmla="*/ 40 h 58"/>
                <a:gd name="T22" fmla="*/ 20 w 68"/>
                <a:gd name="T23" fmla="*/ 41 h 58"/>
                <a:gd name="T24" fmla="*/ 23 w 68"/>
                <a:gd name="T25" fmla="*/ 44 h 58"/>
                <a:gd name="T26" fmla="*/ 27 w 68"/>
                <a:gd name="T27" fmla="*/ 45 h 58"/>
                <a:gd name="T28" fmla="*/ 30 w 68"/>
                <a:gd name="T29" fmla="*/ 47 h 58"/>
                <a:gd name="T30" fmla="*/ 36 w 68"/>
                <a:gd name="T31" fmla="*/ 49 h 58"/>
                <a:gd name="T32" fmla="*/ 41 w 68"/>
                <a:gd name="T33" fmla="*/ 50 h 58"/>
                <a:gd name="T34" fmla="*/ 47 w 68"/>
                <a:gd name="T35" fmla="*/ 51 h 58"/>
                <a:gd name="T36" fmla="*/ 53 w 68"/>
                <a:gd name="T37" fmla="*/ 53 h 58"/>
                <a:gd name="T38" fmla="*/ 60 w 68"/>
                <a:gd name="T39" fmla="*/ 55 h 58"/>
                <a:gd name="T40" fmla="*/ 67 w 68"/>
                <a:gd name="T41" fmla="*/ 57 h 58"/>
                <a:gd name="T42" fmla="*/ 62 w 68"/>
                <a:gd name="T43" fmla="*/ 53 h 58"/>
                <a:gd name="T44" fmla="*/ 58 w 68"/>
                <a:gd name="T45" fmla="*/ 50 h 58"/>
                <a:gd name="T46" fmla="*/ 54 w 68"/>
                <a:gd name="T47" fmla="*/ 46 h 58"/>
                <a:gd name="T48" fmla="*/ 51 w 68"/>
                <a:gd name="T49" fmla="*/ 41 h 58"/>
                <a:gd name="T50" fmla="*/ 49 w 68"/>
                <a:gd name="T51" fmla="*/ 37 h 58"/>
                <a:gd name="T52" fmla="*/ 48 w 68"/>
                <a:gd name="T53" fmla="*/ 33 h 58"/>
                <a:gd name="T54" fmla="*/ 47 w 68"/>
                <a:gd name="T55" fmla="*/ 28 h 58"/>
                <a:gd name="T56" fmla="*/ 46 w 68"/>
                <a:gd name="T57" fmla="*/ 24 h 58"/>
                <a:gd name="T58" fmla="*/ 46 w 68"/>
                <a:gd name="T59" fmla="*/ 20 h 58"/>
                <a:gd name="T60" fmla="*/ 47 w 68"/>
                <a:gd name="T61" fmla="*/ 15 h 58"/>
                <a:gd name="T62" fmla="*/ 36 w 68"/>
                <a:gd name="T63" fmla="*/ 13 h 58"/>
                <a:gd name="T64" fmla="*/ 27 w 68"/>
                <a:gd name="T65" fmla="*/ 11 h 58"/>
                <a:gd name="T66" fmla="*/ 20 w 68"/>
                <a:gd name="T67" fmla="*/ 10 h 58"/>
                <a:gd name="T68" fmla="*/ 14 w 68"/>
                <a:gd name="T69" fmla="*/ 7 h 58"/>
                <a:gd name="T70" fmla="*/ 9 w 68"/>
                <a:gd name="T71" fmla="*/ 5 h 58"/>
                <a:gd name="T72" fmla="*/ 5 w 68"/>
                <a:gd name="T73" fmla="*/ 4 h 58"/>
                <a:gd name="T74" fmla="*/ 3 w 68"/>
                <a:gd name="T75" fmla="*/ 2 h 58"/>
                <a:gd name="T76" fmla="*/ 1 w 68"/>
                <a:gd name="T77" fmla="*/ 1 h 58"/>
                <a:gd name="T78" fmla="*/ 0 w 68"/>
                <a:gd name="T79" fmla="*/ 0 h 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8" h="58">
                  <a:moveTo>
                    <a:pt x="0" y="0"/>
                  </a:moveTo>
                  <a:lnTo>
                    <a:pt x="0" y="5"/>
                  </a:lnTo>
                  <a:lnTo>
                    <a:pt x="0" y="10"/>
                  </a:lnTo>
                  <a:lnTo>
                    <a:pt x="0" y="15"/>
                  </a:lnTo>
                  <a:lnTo>
                    <a:pt x="1" y="19"/>
                  </a:lnTo>
                  <a:lnTo>
                    <a:pt x="3" y="23"/>
                  </a:lnTo>
                  <a:lnTo>
                    <a:pt x="5" y="27"/>
                  </a:lnTo>
                  <a:lnTo>
                    <a:pt x="8" y="31"/>
                  </a:lnTo>
                  <a:lnTo>
                    <a:pt x="11" y="34"/>
                  </a:lnTo>
                  <a:lnTo>
                    <a:pt x="14" y="37"/>
                  </a:lnTo>
                  <a:lnTo>
                    <a:pt x="17" y="40"/>
                  </a:lnTo>
                  <a:lnTo>
                    <a:pt x="20" y="41"/>
                  </a:lnTo>
                  <a:lnTo>
                    <a:pt x="23" y="44"/>
                  </a:lnTo>
                  <a:lnTo>
                    <a:pt x="27" y="45"/>
                  </a:lnTo>
                  <a:lnTo>
                    <a:pt x="30" y="47"/>
                  </a:lnTo>
                  <a:lnTo>
                    <a:pt x="36" y="49"/>
                  </a:lnTo>
                  <a:lnTo>
                    <a:pt x="41" y="50"/>
                  </a:lnTo>
                  <a:lnTo>
                    <a:pt x="47" y="51"/>
                  </a:lnTo>
                  <a:lnTo>
                    <a:pt x="53" y="53"/>
                  </a:lnTo>
                  <a:lnTo>
                    <a:pt x="60" y="55"/>
                  </a:lnTo>
                  <a:lnTo>
                    <a:pt x="67" y="57"/>
                  </a:lnTo>
                  <a:lnTo>
                    <a:pt x="62" y="53"/>
                  </a:lnTo>
                  <a:lnTo>
                    <a:pt x="58" y="50"/>
                  </a:lnTo>
                  <a:lnTo>
                    <a:pt x="54" y="46"/>
                  </a:lnTo>
                  <a:lnTo>
                    <a:pt x="51" y="41"/>
                  </a:lnTo>
                  <a:lnTo>
                    <a:pt x="49" y="37"/>
                  </a:lnTo>
                  <a:lnTo>
                    <a:pt x="48" y="33"/>
                  </a:lnTo>
                  <a:lnTo>
                    <a:pt x="47" y="28"/>
                  </a:lnTo>
                  <a:lnTo>
                    <a:pt x="46" y="24"/>
                  </a:lnTo>
                  <a:lnTo>
                    <a:pt x="46" y="20"/>
                  </a:lnTo>
                  <a:lnTo>
                    <a:pt x="47" y="15"/>
                  </a:lnTo>
                  <a:lnTo>
                    <a:pt x="36" y="13"/>
                  </a:lnTo>
                  <a:lnTo>
                    <a:pt x="27" y="11"/>
                  </a:lnTo>
                  <a:lnTo>
                    <a:pt x="20" y="10"/>
                  </a:lnTo>
                  <a:lnTo>
                    <a:pt x="14" y="7"/>
                  </a:lnTo>
                  <a:lnTo>
                    <a:pt x="9" y="5"/>
                  </a:lnTo>
                  <a:lnTo>
                    <a:pt x="5" y="4"/>
                  </a:lnTo>
                  <a:lnTo>
                    <a:pt x="3" y="2"/>
                  </a:lnTo>
                  <a:lnTo>
                    <a:pt x="1"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4" name="Freeform 69"/>
            <p:cNvSpPr>
              <a:spLocks/>
            </p:cNvSpPr>
            <p:nvPr/>
          </p:nvSpPr>
          <p:spPr bwMode="gray">
            <a:xfrm>
              <a:off x="4450" y="3220"/>
              <a:ext cx="49" cy="52"/>
            </a:xfrm>
            <a:custGeom>
              <a:avLst/>
              <a:gdLst>
                <a:gd name="T0" fmla="*/ 18 w 49"/>
                <a:gd name="T1" fmla="*/ 51 h 52"/>
                <a:gd name="T2" fmla="*/ 48 w 49"/>
                <a:gd name="T3" fmla="*/ 0 h 52"/>
                <a:gd name="T4" fmla="*/ 0 w 49"/>
                <a:gd name="T5" fmla="*/ 37 h 52"/>
                <a:gd name="T6" fmla="*/ 18 w 49"/>
                <a:gd name="T7" fmla="*/ 51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52">
                  <a:moveTo>
                    <a:pt x="18" y="51"/>
                  </a:moveTo>
                  <a:lnTo>
                    <a:pt x="48" y="0"/>
                  </a:lnTo>
                  <a:lnTo>
                    <a:pt x="0" y="37"/>
                  </a:lnTo>
                  <a:lnTo>
                    <a:pt x="18" y="5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5" name="Freeform 70"/>
            <p:cNvSpPr>
              <a:spLocks/>
            </p:cNvSpPr>
            <p:nvPr/>
          </p:nvSpPr>
          <p:spPr bwMode="gray">
            <a:xfrm>
              <a:off x="4450" y="3220"/>
              <a:ext cx="49" cy="52"/>
            </a:xfrm>
            <a:custGeom>
              <a:avLst/>
              <a:gdLst>
                <a:gd name="T0" fmla="*/ 18 w 49"/>
                <a:gd name="T1" fmla="*/ 51 h 52"/>
                <a:gd name="T2" fmla="*/ 48 w 49"/>
                <a:gd name="T3" fmla="*/ 0 h 52"/>
                <a:gd name="T4" fmla="*/ 0 w 49"/>
                <a:gd name="T5" fmla="*/ 37 h 52"/>
                <a:gd name="T6" fmla="*/ 18 w 49"/>
                <a:gd name="T7" fmla="*/ 51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52">
                  <a:moveTo>
                    <a:pt x="18" y="51"/>
                  </a:moveTo>
                  <a:lnTo>
                    <a:pt x="48" y="0"/>
                  </a:lnTo>
                  <a:lnTo>
                    <a:pt x="0" y="37"/>
                  </a:lnTo>
                  <a:lnTo>
                    <a:pt x="18" y="5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6" name="Freeform 71"/>
            <p:cNvSpPr>
              <a:spLocks/>
            </p:cNvSpPr>
            <p:nvPr/>
          </p:nvSpPr>
          <p:spPr bwMode="gray">
            <a:xfrm>
              <a:off x="4089" y="3614"/>
              <a:ext cx="67" cy="85"/>
            </a:xfrm>
            <a:custGeom>
              <a:avLst/>
              <a:gdLst>
                <a:gd name="T0" fmla="*/ 47 w 67"/>
                <a:gd name="T1" fmla="*/ 0 h 85"/>
                <a:gd name="T2" fmla="*/ 0 w 67"/>
                <a:gd name="T3" fmla="*/ 75 h 85"/>
                <a:gd name="T4" fmla="*/ 6 w 67"/>
                <a:gd name="T5" fmla="*/ 84 h 85"/>
                <a:gd name="T6" fmla="*/ 14 w 67"/>
                <a:gd name="T7" fmla="*/ 82 h 85"/>
                <a:gd name="T8" fmla="*/ 22 w 67"/>
                <a:gd name="T9" fmla="*/ 79 h 85"/>
                <a:gd name="T10" fmla="*/ 30 w 67"/>
                <a:gd name="T11" fmla="*/ 73 h 85"/>
                <a:gd name="T12" fmla="*/ 38 w 67"/>
                <a:gd name="T13" fmla="*/ 66 h 85"/>
                <a:gd name="T14" fmla="*/ 46 w 67"/>
                <a:gd name="T15" fmla="*/ 59 h 85"/>
                <a:gd name="T16" fmla="*/ 53 w 67"/>
                <a:gd name="T17" fmla="*/ 52 h 85"/>
                <a:gd name="T18" fmla="*/ 58 w 67"/>
                <a:gd name="T19" fmla="*/ 46 h 85"/>
                <a:gd name="T20" fmla="*/ 62 w 67"/>
                <a:gd name="T21" fmla="*/ 41 h 85"/>
                <a:gd name="T22" fmla="*/ 65 w 67"/>
                <a:gd name="T23" fmla="*/ 37 h 85"/>
                <a:gd name="T24" fmla="*/ 66 w 67"/>
                <a:gd name="T25" fmla="*/ 36 h 85"/>
                <a:gd name="T26" fmla="*/ 47 w 67"/>
                <a:gd name="T27" fmla="*/ 0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85">
                  <a:moveTo>
                    <a:pt x="47" y="0"/>
                  </a:moveTo>
                  <a:lnTo>
                    <a:pt x="0" y="75"/>
                  </a:lnTo>
                  <a:lnTo>
                    <a:pt x="6" y="84"/>
                  </a:lnTo>
                  <a:lnTo>
                    <a:pt x="14" y="82"/>
                  </a:lnTo>
                  <a:lnTo>
                    <a:pt x="22" y="79"/>
                  </a:lnTo>
                  <a:lnTo>
                    <a:pt x="30" y="73"/>
                  </a:lnTo>
                  <a:lnTo>
                    <a:pt x="38" y="66"/>
                  </a:lnTo>
                  <a:lnTo>
                    <a:pt x="46" y="59"/>
                  </a:lnTo>
                  <a:lnTo>
                    <a:pt x="53" y="52"/>
                  </a:lnTo>
                  <a:lnTo>
                    <a:pt x="58" y="46"/>
                  </a:lnTo>
                  <a:lnTo>
                    <a:pt x="62" y="41"/>
                  </a:lnTo>
                  <a:lnTo>
                    <a:pt x="65" y="37"/>
                  </a:lnTo>
                  <a:lnTo>
                    <a:pt x="66" y="36"/>
                  </a:lnTo>
                  <a:lnTo>
                    <a:pt x="4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7" name="Freeform 72"/>
            <p:cNvSpPr>
              <a:spLocks/>
            </p:cNvSpPr>
            <p:nvPr/>
          </p:nvSpPr>
          <p:spPr bwMode="gray">
            <a:xfrm>
              <a:off x="4089" y="3614"/>
              <a:ext cx="67" cy="85"/>
            </a:xfrm>
            <a:custGeom>
              <a:avLst/>
              <a:gdLst>
                <a:gd name="T0" fmla="*/ 47 w 67"/>
                <a:gd name="T1" fmla="*/ 0 h 85"/>
                <a:gd name="T2" fmla="*/ 0 w 67"/>
                <a:gd name="T3" fmla="*/ 75 h 85"/>
                <a:gd name="T4" fmla="*/ 6 w 67"/>
                <a:gd name="T5" fmla="*/ 84 h 85"/>
                <a:gd name="T6" fmla="*/ 14 w 67"/>
                <a:gd name="T7" fmla="*/ 82 h 85"/>
                <a:gd name="T8" fmla="*/ 22 w 67"/>
                <a:gd name="T9" fmla="*/ 79 h 85"/>
                <a:gd name="T10" fmla="*/ 30 w 67"/>
                <a:gd name="T11" fmla="*/ 73 h 85"/>
                <a:gd name="T12" fmla="*/ 38 w 67"/>
                <a:gd name="T13" fmla="*/ 66 h 85"/>
                <a:gd name="T14" fmla="*/ 46 w 67"/>
                <a:gd name="T15" fmla="*/ 59 h 85"/>
                <a:gd name="T16" fmla="*/ 53 w 67"/>
                <a:gd name="T17" fmla="*/ 52 h 85"/>
                <a:gd name="T18" fmla="*/ 58 w 67"/>
                <a:gd name="T19" fmla="*/ 46 h 85"/>
                <a:gd name="T20" fmla="*/ 62 w 67"/>
                <a:gd name="T21" fmla="*/ 41 h 85"/>
                <a:gd name="T22" fmla="*/ 65 w 67"/>
                <a:gd name="T23" fmla="*/ 37 h 85"/>
                <a:gd name="T24" fmla="*/ 66 w 67"/>
                <a:gd name="T25" fmla="*/ 36 h 85"/>
                <a:gd name="T26" fmla="*/ 47 w 67"/>
                <a:gd name="T27" fmla="*/ 0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85">
                  <a:moveTo>
                    <a:pt x="47" y="0"/>
                  </a:moveTo>
                  <a:lnTo>
                    <a:pt x="0" y="75"/>
                  </a:lnTo>
                  <a:lnTo>
                    <a:pt x="6" y="84"/>
                  </a:lnTo>
                  <a:lnTo>
                    <a:pt x="14" y="82"/>
                  </a:lnTo>
                  <a:lnTo>
                    <a:pt x="22" y="79"/>
                  </a:lnTo>
                  <a:lnTo>
                    <a:pt x="30" y="73"/>
                  </a:lnTo>
                  <a:lnTo>
                    <a:pt x="38" y="66"/>
                  </a:lnTo>
                  <a:lnTo>
                    <a:pt x="46" y="59"/>
                  </a:lnTo>
                  <a:lnTo>
                    <a:pt x="53" y="52"/>
                  </a:lnTo>
                  <a:lnTo>
                    <a:pt x="58" y="46"/>
                  </a:lnTo>
                  <a:lnTo>
                    <a:pt x="62" y="41"/>
                  </a:lnTo>
                  <a:lnTo>
                    <a:pt x="65" y="37"/>
                  </a:lnTo>
                  <a:lnTo>
                    <a:pt x="66" y="36"/>
                  </a:lnTo>
                  <a:lnTo>
                    <a:pt x="47"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8" name="Freeform 73"/>
            <p:cNvSpPr>
              <a:spLocks/>
            </p:cNvSpPr>
            <p:nvPr/>
          </p:nvSpPr>
          <p:spPr bwMode="gray">
            <a:xfrm>
              <a:off x="4037" y="3289"/>
              <a:ext cx="409" cy="413"/>
            </a:xfrm>
            <a:custGeom>
              <a:avLst/>
              <a:gdLst>
                <a:gd name="T0" fmla="*/ 341 w 409"/>
                <a:gd name="T1" fmla="*/ 3 h 413"/>
                <a:gd name="T2" fmla="*/ 365 w 409"/>
                <a:gd name="T3" fmla="*/ 0 h 413"/>
                <a:gd name="T4" fmla="*/ 387 w 409"/>
                <a:gd name="T5" fmla="*/ 9 h 413"/>
                <a:gd name="T6" fmla="*/ 402 w 409"/>
                <a:gd name="T7" fmla="*/ 27 h 413"/>
                <a:gd name="T8" fmla="*/ 408 w 409"/>
                <a:gd name="T9" fmla="*/ 49 h 413"/>
                <a:gd name="T10" fmla="*/ 389 w 409"/>
                <a:gd name="T11" fmla="*/ 75 h 413"/>
                <a:gd name="T12" fmla="*/ 350 w 409"/>
                <a:gd name="T13" fmla="*/ 105 h 413"/>
                <a:gd name="T14" fmla="*/ 311 w 409"/>
                <a:gd name="T15" fmla="*/ 134 h 413"/>
                <a:gd name="T16" fmla="*/ 276 w 409"/>
                <a:gd name="T17" fmla="*/ 161 h 413"/>
                <a:gd name="T18" fmla="*/ 253 w 409"/>
                <a:gd name="T19" fmla="*/ 183 h 413"/>
                <a:gd name="T20" fmla="*/ 245 w 409"/>
                <a:gd name="T21" fmla="*/ 209 h 413"/>
                <a:gd name="T22" fmla="*/ 248 w 409"/>
                <a:gd name="T23" fmla="*/ 249 h 413"/>
                <a:gd name="T24" fmla="*/ 256 w 409"/>
                <a:gd name="T25" fmla="*/ 294 h 413"/>
                <a:gd name="T26" fmla="*/ 256 w 409"/>
                <a:gd name="T27" fmla="*/ 341 h 413"/>
                <a:gd name="T28" fmla="*/ 240 w 409"/>
                <a:gd name="T29" fmla="*/ 388 h 413"/>
                <a:gd name="T30" fmla="*/ 218 w 409"/>
                <a:gd name="T31" fmla="*/ 412 h 413"/>
                <a:gd name="T32" fmla="*/ 200 w 409"/>
                <a:gd name="T33" fmla="*/ 409 h 413"/>
                <a:gd name="T34" fmla="*/ 176 w 409"/>
                <a:gd name="T35" fmla="*/ 403 h 413"/>
                <a:gd name="T36" fmla="*/ 153 w 409"/>
                <a:gd name="T37" fmla="*/ 396 h 413"/>
                <a:gd name="T38" fmla="*/ 138 w 409"/>
                <a:gd name="T39" fmla="*/ 391 h 413"/>
                <a:gd name="T40" fmla="*/ 100 w 409"/>
                <a:gd name="T41" fmla="*/ 325 h 413"/>
                <a:gd name="T42" fmla="*/ 29 w 409"/>
                <a:gd name="T43" fmla="*/ 294 h 413"/>
                <a:gd name="T44" fmla="*/ 22 w 409"/>
                <a:gd name="T45" fmla="*/ 280 h 413"/>
                <a:gd name="T46" fmla="*/ 13 w 409"/>
                <a:gd name="T47" fmla="*/ 258 h 413"/>
                <a:gd name="T48" fmla="*/ 4 w 409"/>
                <a:gd name="T49" fmla="*/ 235 h 413"/>
                <a:gd name="T50" fmla="*/ 0 w 409"/>
                <a:gd name="T51" fmla="*/ 218 h 413"/>
                <a:gd name="T52" fmla="*/ 22 w 409"/>
                <a:gd name="T53" fmla="*/ 194 h 413"/>
                <a:gd name="T54" fmla="*/ 67 w 409"/>
                <a:gd name="T55" fmla="*/ 173 h 413"/>
                <a:gd name="T56" fmla="*/ 115 w 409"/>
                <a:gd name="T57" fmla="*/ 169 h 413"/>
                <a:gd name="T58" fmla="*/ 161 w 409"/>
                <a:gd name="T59" fmla="*/ 171 h 413"/>
                <a:gd name="T60" fmla="*/ 202 w 409"/>
                <a:gd name="T61" fmla="*/ 171 h 413"/>
                <a:gd name="T62" fmla="*/ 227 w 409"/>
                <a:gd name="T63" fmla="*/ 161 h 413"/>
                <a:gd name="T64" fmla="*/ 246 w 409"/>
                <a:gd name="T65" fmla="*/ 138 h 413"/>
                <a:gd name="T66" fmla="*/ 268 w 409"/>
                <a:gd name="T67" fmla="*/ 105 h 413"/>
                <a:gd name="T68" fmla="*/ 292 w 409"/>
                <a:gd name="T69" fmla="*/ 66 h 413"/>
                <a:gd name="T70" fmla="*/ 316 w 409"/>
                <a:gd name="T71" fmla="*/ 27 h 4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09" h="413">
                  <a:moveTo>
                    <a:pt x="328" y="9"/>
                  </a:moveTo>
                  <a:lnTo>
                    <a:pt x="341" y="3"/>
                  </a:lnTo>
                  <a:lnTo>
                    <a:pt x="353" y="0"/>
                  </a:lnTo>
                  <a:lnTo>
                    <a:pt x="365" y="0"/>
                  </a:lnTo>
                  <a:lnTo>
                    <a:pt x="377" y="4"/>
                  </a:lnTo>
                  <a:lnTo>
                    <a:pt x="387" y="9"/>
                  </a:lnTo>
                  <a:lnTo>
                    <a:pt x="396" y="17"/>
                  </a:lnTo>
                  <a:lnTo>
                    <a:pt x="402" y="27"/>
                  </a:lnTo>
                  <a:lnTo>
                    <a:pt x="406" y="38"/>
                  </a:lnTo>
                  <a:lnTo>
                    <a:pt x="408" y="49"/>
                  </a:lnTo>
                  <a:lnTo>
                    <a:pt x="405" y="60"/>
                  </a:lnTo>
                  <a:lnTo>
                    <a:pt x="389" y="75"/>
                  </a:lnTo>
                  <a:lnTo>
                    <a:pt x="370" y="89"/>
                  </a:lnTo>
                  <a:lnTo>
                    <a:pt x="350" y="105"/>
                  </a:lnTo>
                  <a:lnTo>
                    <a:pt x="330" y="119"/>
                  </a:lnTo>
                  <a:lnTo>
                    <a:pt x="311" y="134"/>
                  </a:lnTo>
                  <a:lnTo>
                    <a:pt x="292" y="148"/>
                  </a:lnTo>
                  <a:lnTo>
                    <a:pt x="276" y="161"/>
                  </a:lnTo>
                  <a:lnTo>
                    <a:pt x="262" y="173"/>
                  </a:lnTo>
                  <a:lnTo>
                    <a:pt x="253" y="183"/>
                  </a:lnTo>
                  <a:lnTo>
                    <a:pt x="248" y="192"/>
                  </a:lnTo>
                  <a:lnTo>
                    <a:pt x="245" y="209"/>
                  </a:lnTo>
                  <a:lnTo>
                    <a:pt x="246" y="228"/>
                  </a:lnTo>
                  <a:lnTo>
                    <a:pt x="248" y="249"/>
                  </a:lnTo>
                  <a:lnTo>
                    <a:pt x="252" y="271"/>
                  </a:lnTo>
                  <a:lnTo>
                    <a:pt x="256" y="294"/>
                  </a:lnTo>
                  <a:lnTo>
                    <a:pt x="258" y="318"/>
                  </a:lnTo>
                  <a:lnTo>
                    <a:pt x="256" y="341"/>
                  </a:lnTo>
                  <a:lnTo>
                    <a:pt x="251" y="365"/>
                  </a:lnTo>
                  <a:lnTo>
                    <a:pt x="240" y="388"/>
                  </a:lnTo>
                  <a:lnTo>
                    <a:pt x="222" y="410"/>
                  </a:lnTo>
                  <a:lnTo>
                    <a:pt x="218" y="412"/>
                  </a:lnTo>
                  <a:lnTo>
                    <a:pt x="210" y="411"/>
                  </a:lnTo>
                  <a:lnTo>
                    <a:pt x="200" y="409"/>
                  </a:lnTo>
                  <a:lnTo>
                    <a:pt x="188" y="407"/>
                  </a:lnTo>
                  <a:lnTo>
                    <a:pt x="176" y="403"/>
                  </a:lnTo>
                  <a:lnTo>
                    <a:pt x="164" y="400"/>
                  </a:lnTo>
                  <a:lnTo>
                    <a:pt x="153" y="396"/>
                  </a:lnTo>
                  <a:lnTo>
                    <a:pt x="144" y="393"/>
                  </a:lnTo>
                  <a:lnTo>
                    <a:pt x="138" y="391"/>
                  </a:lnTo>
                  <a:lnTo>
                    <a:pt x="136" y="390"/>
                  </a:lnTo>
                  <a:lnTo>
                    <a:pt x="100" y="325"/>
                  </a:lnTo>
                  <a:lnTo>
                    <a:pt x="30" y="295"/>
                  </a:lnTo>
                  <a:lnTo>
                    <a:pt x="29" y="294"/>
                  </a:lnTo>
                  <a:lnTo>
                    <a:pt x="26" y="288"/>
                  </a:lnTo>
                  <a:lnTo>
                    <a:pt x="22" y="280"/>
                  </a:lnTo>
                  <a:lnTo>
                    <a:pt x="17" y="269"/>
                  </a:lnTo>
                  <a:lnTo>
                    <a:pt x="13" y="258"/>
                  </a:lnTo>
                  <a:lnTo>
                    <a:pt x="8" y="247"/>
                  </a:lnTo>
                  <a:lnTo>
                    <a:pt x="4" y="235"/>
                  </a:lnTo>
                  <a:lnTo>
                    <a:pt x="1" y="226"/>
                  </a:lnTo>
                  <a:lnTo>
                    <a:pt x="0" y="218"/>
                  </a:lnTo>
                  <a:lnTo>
                    <a:pt x="1" y="214"/>
                  </a:lnTo>
                  <a:lnTo>
                    <a:pt x="22" y="194"/>
                  </a:lnTo>
                  <a:lnTo>
                    <a:pt x="44" y="180"/>
                  </a:lnTo>
                  <a:lnTo>
                    <a:pt x="67" y="173"/>
                  </a:lnTo>
                  <a:lnTo>
                    <a:pt x="91" y="169"/>
                  </a:lnTo>
                  <a:lnTo>
                    <a:pt x="115" y="169"/>
                  </a:lnTo>
                  <a:lnTo>
                    <a:pt x="139" y="170"/>
                  </a:lnTo>
                  <a:lnTo>
                    <a:pt x="161" y="171"/>
                  </a:lnTo>
                  <a:lnTo>
                    <a:pt x="183" y="172"/>
                  </a:lnTo>
                  <a:lnTo>
                    <a:pt x="202" y="171"/>
                  </a:lnTo>
                  <a:lnTo>
                    <a:pt x="219" y="166"/>
                  </a:lnTo>
                  <a:lnTo>
                    <a:pt x="227" y="161"/>
                  </a:lnTo>
                  <a:lnTo>
                    <a:pt x="236" y="151"/>
                  </a:lnTo>
                  <a:lnTo>
                    <a:pt x="246" y="138"/>
                  </a:lnTo>
                  <a:lnTo>
                    <a:pt x="256" y="122"/>
                  </a:lnTo>
                  <a:lnTo>
                    <a:pt x="268" y="105"/>
                  </a:lnTo>
                  <a:lnTo>
                    <a:pt x="280" y="85"/>
                  </a:lnTo>
                  <a:lnTo>
                    <a:pt x="292" y="66"/>
                  </a:lnTo>
                  <a:lnTo>
                    <a:pt x="304" y="46"/>
                  </a:lnTo>
                  <a:lnTo>
                    <a:pt x="316" y="27"/>
                  </a:lnTo>
                  <a:lnTo>
                    <a:pt x="328" y="9"/>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9" name="Freeform 74"/>
            <p:cNvSpPr>
              <a:spLocks/>
            </p:cNvSpPr>
            <p:nvPr/>
          </p:nvSpPr>
          <p:spPr bwMode="gray">
            <a:xfrm>
              <a:off x="4037" y="3289"/>
              <a:ext cx="409" cy="413"/>
            </a:xfrm>
            <a:custGeom>
              <a:avLst/>
              <a:gdLst>
                <a:gd name="T0" fmla="*/ 341 w 409"/>
                <a:gd name="T1" fmla="*/ 3 h 413"/>
                <a:gd name="T2" fmla="*/ 365 w 409"/>
                <a:gd name="T3" fmla="*/ 0 h 413"/>
                <a:gd name="T4" fmla="*/ 387 w 409"/>
                <a:gd name="T5" fmla="*/ 9 h 413"/>
                <a:gd name="T6" fmla="*/ 402 w 409"/>
                <a:gd name="T7" fmla="*/ 27 h 413"/>
                <a:gd name="T8" fmla="*/ 408 w 409"/>
                <a:gd name="T9" fmla="*/ 49 h 413"/>
                <a:gd name="T10" fmla="*/ 389 w 409"/>
                <a:gd name="T11" fmla="*/ 75 h 413"/>
                <a:gd name="T12" fmla="*/ 350 w 409"/>
                <a:gd name="T13" fmla="*/ 105 h 413"/>
                <a:gd name="T14" fmla="*/ 311 w 409"/>
                <a:gd name="T15" fmla="*/ 134 h 413"/>
                <a:gd name="T16" fmla="*/ 276 w 409"/>
                <a:gd name="T17" fmla="*/ 161 h 413"/>
                <a:gd name="T18" fmla="*/ 253 w 409"/>
                <a:gd name="T19" fmla="*/ 183 h 413"/>
                <a:gd name="T20" fmla="*/ 245 w 409"/>
                <a:gd name="T21" fmla="*/ 209 h 413"/>
                <a:gd name="T22" fmla="*/ 248 w 409"/>
                <a:gd name="T23" fmla="*/ 249 h 413"/>
                <a:gd name="T24" fmla="*/ 256 w 409"/>
                <a:gd name="T25" fmla="*/ 294 h 413"/>
                <a:gd name="T26" fmla="*/ 256 w 409"/>
                <a:gd name="T27" fmla="*/ 341 h 413"/>
                <a:gd name="T28" fmla="*/ 240 w 409"/>
                <a:gd name="T29" fmla="*/ 388 h 413"/>
                <a:gd name="T30" fmla="*/ 218 w 409"/>
                <a:gd name="T31" fmla="*/ 412 h 413"/>
                <a:gd name="T32" fmla="*/ 200 w 409"/>
                <a:gd name="T33" fmla="*/ 409 h 413"/>
                <a:gd name="T34" fmla="*/ 176 w 409"/>
                <a:gd name="T35" fmla="*/ 403 h 413"/>
                <a:gd name="T36" fmla="*/ 153 w 409"/>
                <a:gd name="T37" fmla="*/ 396 h 413"/>
                <a:gd name="T38" fmla="*/ 138 w 409"/>
                <a:gd name="T39" fmla="*/ 391 h 413"/>
                <a:gd name="T40" fmla="*/ 100 w 409"/>
                <a:gd name="T41" fmla="*/ 325 h 413"/>
                <a:gd name="T42" fmla="*/ 29 w 409"/>
                <a:gd name="T43" fmla="*/ 294 h 413"/>
                <a:gd name="T44" fmla="*/ 22 w 409"/>
                <a:gd name="T45" fmla="*/ 280 h 413"/>
                <a:gd name="T46" fmla="*/ 13 w 409"/>
                <a:gd name="T47" fmla="*/ 258 h 413"/>
                <a:gd name="T48" fmla="*/ 4 w 409"/>
                <a:gd name="T49" fmla="*/ 235 h 413"/>
                <a:gd name="T50" fmla="*/ 0 w 409"/>
                <a:gd name="T51" fmla="*/ 218 h 413"/>
                <a:gd name="T52" fmla="*/ 22 w 409"/>
                <a:gd name="T53" fmla="*/ 194 h 413"/>
                <a:gd name="T54" fmla="*/ 67 w 409"/>
                <a:gd name="T55" fmla="*/ 173 h 413"/>
                <a:gd name="T56" fmla="*/ 115 w 409"/>
                <a:gd name="T57" fmla="*/ 169 h 413"/>
                <a:gd name="T58" fmla="*/ 161 w 409"/>
                <a:gd name="T59" fmla="*/ 171 h 413"/>
                <a:gd name="T60" fmla="*/ 202 w 409"/>
                <a:gd name="T61" fmla="*/ 171 h 413"/>
                <a:gd name="T62" fmla="*/ 227 w 409"/>
                <a:gd name="T63" fmla="*/ 161 h 413"/>
                <a:gd name="T64" fmla="*/ 246 w 409"/>
                <a:gd name="T65" fmla="*/ 138 h 413"/>
                <a:gd name="T66" fmla="*/ 268 w 409"/>
                <a:gd name="T67" fmla="*/ 105 h 413"/>
                <a:gd name="T68" fmla="*/ 292 w 409"/>
                <a:gd name="T69" fmla="*/ 66 h 413"/>
                <a:gd name="T70" fmla="*/ 316 w 409"/>
                <a:gd name="T71" fmla="*/ 27 h 4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09" h="413">
                  <a:moveTo>
                    <a:pt x="328" y="9"/>
                  </a:moveTo>
                  <a:lnTo>
                    <a:pt x="341" y="3"/>
                  </a:lnTo>
                  <a:lnTo>
                    <a:pt x="353" y="0"/>
                  </a:lnTo>
                  <a:lnTo>
                    <a:pt x="365" y="0"/>
                  </a:lnTo>
                  <a:lnTo>
                    <a:pt x="377" y="4"/>
                  </a:lnTo>
                  <a:lnTo>
                    <a:pt x="387" y="9"/>
                  </a:lnTo>
                  <a:lnTo>
                    <a:pt x="396" y="17"/>
                  </a:lnTo>
                  <a:lnTo>
                    <a:pt x="402" y="27"/>
                  </a:lnTo>
                  <a:lnTo>
                    <a:pt x="406" y="38"/>
                  </a:lnTo>
                  <a:lnTo>
                    <a:pt x="408" y="49"/>
                  </a:lnTo>
                  <a:lnTo>
                    <a:pt x="405" y="60"/>
                  </a:lnTo>
                  <a:lnTo>
                    <a:pt x="389" y="75"/>
                  </a:lnTo>
                  <a:lnTo>
                    <a:pt x="370" y="89"/>
                  </a:lnTo>
                  <a:lnTo>
                    <a:pt x="350" y="105"/>
                  </a:lnTo>
                  <a:lnTo>
                    <a:pt x="330" y="119"/>
                  </a:lnTo>
                  <a:lnTo>
                    <a:pt x="311" y="134"/>
                  </a:lnTo>
                  <a:lnTo>
                    <a:pt x="292" y="148"/>
                  </a:lnTo>
                  <a:lnTo>
                    <a:pt x="276" y="161"/>
                  </a:lnTo>
                  <a:lnTo>
                    <a:pt x="262" y="173"/>
                  </a:lnTo>
                  <a:lnTo>
                    <a:pt x="253" y="183"/>
                  </a:lnTo>
                  <a:lnTo>
                    <a:pt x="248" y="192"/>
                  </a:lnTo>
                  <a:lnTo>
                    <a:pt x="245" y="209"/>
                  </a:lnTo>
                  <a:lnTo>
                    <a:pt x="246" y="228"/>
                  </a:lnTo>
                  <a:lnTo>
                    <a:pt x="248" y="249"/>
                  </a:lnTo>
                  <a:lnTo>
                    <a:pt x="252" y="271"/>
                  </a:lnTo>
                  <a:lnTo>
                    <a:pt x="256" y="294"/>
                  </a:lnTo>
                  <a:lnTo>
                    <a:pt x="258" y="318"/>
                  </a:lnTo>
                  <a:lnTo>
                    <a:pt x="256" y="341"/>
                  </a:lnTo>
                  <a:lnTo>
                    <a:pt x="251" y="365"/>
                  </a:lnTo>
                  <a:lnTo>
                    <a:pt x="240" y="388"/>
                  </a:lnTo>
                  <a:lnTo>
                    <a:pt x="222" y="410"/>
                  </a:lnTo>
                  <a:lnTo>
                    <a:pt x="218" y="412"/>
                  </a:lnTo>
                  <a:lnTo>
                    <a:pt x="210" y="411"/>
                  </a:lnTo>
                  <a:lnTo>
                    <a:pt x="200" y="409"/>
                  </a:lnTo>
                  <a:lnTo>
                    <a:pt x="188" y="407"/>
                  </a:lnTo>
                  <a:lnTo>
                    <a:pt x="176" y="403"/>
                  </a:lnTo>
                  <a:lnTo>
                    <a:pt x="164" y="400"/>
                  </a:lnTo>
                  <a:lnTo>
                    <a:pt x="153" y="396"/>
                  </a:lnTo>
                  <a:lnTo>
                    <a:pt x="144" y="393"/>
                  </a:lnTo>
                  <a:lnTo>
                    <a:pt x="138" y="391"/>
                  </a:lnTo>
                  <a:lnTo>
                    <a:pt x="136" y="390"/>
                  </a:lnTo>
                  <a:lnTo>
                    <a:pt x="100" y="325"/>
                  </a:lnTo>
                  <a:lnTo>
                    <a:pt x="30" y="295"/>
                  </a:lnTo>
                  <a:lnTo>
                    <a:pt x="29" y="294"/>
                  </a:lnTo>
                  <a:lnTo>
                    <a:pt x="26" y="288"/>
                  </a:lnTo>
                  <a:lnTo>
                    <a:pt x="22" y="280"/>
                  </a:lnTo>
                  <a:lnTo>
                    <a:pt x="17" y="269"/>
                  </a:lnTo>
                  <a:lnTo>
                    <a:pt x="13" y="258"/>
                  </a:lnTo>
                  <a:lnTo>
                    <a:pt x="8" y="247"/>
                  </a:lnTo>
                  <a:lnTo>
                    <a:pt x="4" y="235"/>
                  </a:lnTo>
                  <a:lnTo>
                    <a:pt x="1" y="226"/>
                  </a:lnTo>
                  <a:lnTo>
                    <a:pt x="0" y="218"/>
                  </a:lnTo>
                  <a:lnTo>
                    <a:pt x="1" y="214"/>
                  </a:lnTo>
                  <a:lnTo>
                    <a:pt x="22" y="194"/>
                  </a:lnTo>
                  <a:lnTo>
                    <a:pt x="44" y="180"/>
                  </a:lnTo>
                  <a:lnTo>
                    <a:pt x="67" y="173"/>
                  </a:lnTo>
                  <a:lnTo>
                    <a:pt x="91" y="169"/>
                  </a:lnTo>
                  <a:lnTo>
                    <a:pt x="115" y="169"/>
                  </a:lnTo>
                  <a:lnTo>
                    <a:pt x="139" y="170"/>
                  </a:lnTo>
                  <a:lnTo>
                    <a:pt x="161" y="171"/>
                  </a:lnTo>
                  <a:lnTo>
                    <a:pt x="183" y="172"/>
                  </a:lnTo>
                  <a:lnTo>
                    <a:pt x="202" y="171"/>
                  </a:lnTo>
                  <a:lnTo>
                    <a:pt x="219" y="166"/>
                  </a:lnTo>
                  <a:lnTo>
                    <a:pt x="227" y="161"/>
                  </a:lnTo>
                  <a:lnTo>
                    <a:pt x="236" y="151"/>
                  </a:lnTo>
                  <a:lnTo>
                    <a:pt x="246" y="138"/>
                  </a:lnTo>
                  <a:lnTo>
                    <a:pt x="256" y="122"/>
                  </a:lnTo>
                  <a:lnTo>
                    <a:pt x="268" y="105"/>
                  </a:lnTo>
                  <a:lnTo>
                    <a:pt x="280" y="85"/>
                  </a:lnTo>
                  <a:lnTo>
                    <a:pt x="292" y="66"/>
                  </a:lnTo>
                  <a:lnTo>
                    <a:pt x="304" y="46"/>
                  </a:lnTo>
                  <a:lnTo>
                    <a:pt x="316" y="27"/>
                  </a:lnTo>
                  <a:lnTo>
                    <a:pt x="328" y="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0" name="Freeform 75"/>
            <p:cNvSpPr>
              <a:spLocks/>
            </p:cNvSpPr>
            <p:nvPr/>
          </p:nvSpPr>
          <p:spPr bwMode="gray">
            <a:xfrm>
              <a:off x="4365" y="3250"/>
              <a:ext cx="113" cy="101"/>
            </a:xfrm>
            <a:custGeom>
              <a:avLst/>
              <a:gdLst>
                <a:gd name="T0" fmla="*/ 0 w 113"/>
                <a:gd name="T1" fmla="*/ 48 h 101"/>
                <a:gd name="T2" fmla="*/ 12 w 113"/>
                <a:gd name="T3" fmla="*/ 41 h 101"/>
                <a:gd name="T4" fmla="*/ 25 w 113"/>
                <a:gd name="T5" fmla="*/ 38 h 101"/>
                <a:gd name="T6" fmla="*/ 37 w 113"/>
                <a:gd name="T7" fmla="*/ 39 h 101"/>
                <a:gd name="T8" fmla="*/ 48 w 113"/>
                <a:gd name="T9" fmla="*/ 43 h 101"/>
                <a:gd name="T10" fmla="*/ 58 w 113"/>
                <a:gd name="T11" fmla="*/ 48 h 101"/>
                <a:gd name="T12" fmla="*/ 67 w 113"/>
                <a:gd name="T13" fmla="*/ 56 h 101"/>
                <a:gd name="T14" fmla="*/ 74 w 113"/>
                <a:gd name="T15" fmla="*/ 66 h 101"/>
                <a:gd name="T16" fmla="*/ 77 w 113"/>
                <a:gd name="T17" fmla="*/ 77 h 101"/>
                <a:gd name="T18" fmla="*/ 79 w 113"/>
                <a:gd name="T19" fmla="*/ 88 h 101"/>
                <a:gd name="T20" fmla="*/ 76 w 113"/>
                <a:gd name="T21" fmla="*/ 100 h 101"/>
                <a:gd name="T22" fmla="*/ 80 w 113"/>
                <a:gd name="T23" fmla="*/ 96 h 101"/>
                <a:gd name="T24" fmla="*/ 84 w 113"/>
                <a:gd name="T25" fmla="*/ 93 h 101"/>
                <a:gd name="T26" fmla="*/ 88 w 113"/>
                <a:gd name="T27" fmla="*/ 88 h 101"/>
                <a:gd name="T28" fmla="*/ 92 w 113"/>
                <a:gd name="T29" fmla="*/ 85 h 101"/>
                <a:gd name="T30" fmla="*/ 94 w 113"/>
                <a:gd name="T31" fmla="*/ 81 h 101"/>
                <a:gd name="T32" fmla="*/ 98 w 113"/>
                <a:gd name="T33" fmla="*/ 78 h 101"/>
                <a:gd name="T34" fmla="*/ 99 w 113"/>
                <a:gd name="T35" fmla="*/ 75 h 101"/>
                <a:gd name="T36" fmla="*/ 102 w 113"/>
                <a:gd name="T37" fmla="*/ 72 h 101"/>
                <a:gd name="T38" fmla="*/ 104 w 113"/>
                <a:gd name="T39" fmla="*/ 69 h 101"/>
                <a:gd name="T40" fmla="*/ 105 w 113"/>
                <a:gd name="T41" fmla="*/ 66 h 101"/>
                <a:gd name="T42" fmla="*/ 107 w 113"/>
                <a:gd name="T43" fmla="*/ 60 h 101"/>
                <a:gd name="T44" fmla="*/ 108 w 113"/>
                <a:gd name="T45" fmla="*/ 55 h 101"/>
                <a:gd name="T46" fmla="*/ 110 w 113"/>
                <a:gd name="T47" fmla="*/ 50 h 101"/>
                <a:gd name="T48" fmla="*/ 111 w 113"/>
                <a:gd name="T49" fmla="*/ 45 h 101"/>
                <a:gd name="T50" fmla="*/ 112 w 113"/>
                <a:gd name="T51" fmla="*/ 40 h 101"/>
                <a:gd name="T52" fmla="*/ 111 w 113"/>
                <a:gd name="T53" fmla="*/ 35 h 101"/>
                <a:gd name="T54" fmla="*/ 110 w 113"/>
                <a:gd name="T55" fmla="*/ 30 h 101"/>
                <a:gd name="T56" fmla="*/ 107 w 113"/>
                <a:gd name="T57" fmla="*/ 25 h 101"/>
                <a:gd name="T58" fmla="*/ 103 w 113"/>
                <a:gd name="T59" fmla="*/ 19 h 101"/>
                <a:gd name="T60" fmla="*/ 98 w 113"/>
                <a:gd name="T61" fmla="*/ 13 h 101"/>
                <a:gd name="T62" fmla="*/ 92 w 113"/>
                <a:gd name="T63" fmla="*/ 8 h 101"/>
                <a:gd name="T64" fmla="*/ 87 w 113"/>
                <a:gd name="T65" fmla="*/ 5 h 101"/>
                <a:gd name="T66" fmla="*/ 80 w 113"/>
                <a:gd name="T67" fmla="*/ 2 h 101"/>
                <a:gd name="T68" fmla="*/ 74 w 113"/>
                <a:gd name="T69" fmla="*/ 1 h 101"/>
                <a:gd name="T70" fmla="*/ 68 w 113"/>
                <a:gd name="T71" fmla="*/ 0 h 101"/>
                <a:gd name="T72" fmla="*/ 62 w 113"/>
                <a:gd name="T73" fmla="*/ 0 h 101"/>
                <a:gd name="T74" fmla="*/ 56 w 113"/>
                <a:gd name="T75" fmla="*/ 1 h 101"/>
                <a:gd name="T76" fmla="*/ 49 w 113"/>
                <a:gd name="T77" fmla="*/ 2 h 101"/>
                <a:gd name="T78" fmla="*/ 44 w 113"/>
                <a:gd name="T79" fmla="*/ 4 h 101"/>
                <a:gd name="T80" fmla="*/ 39 w 113"/>
                <a:gd name="T81" fmla="*/ 6 h 101"/>
                <a:gd name="T82" fmla="*/ 35 w 113"/>
                <a:gd name="T83" fmla="*/ 8 h 101"/>
                <a:gd name="T84" fmla="*/ 32 w 113"/>
                <a:gd name="T85" fmla="*/ 11 h 101"/>
                <a:gd name="T86" fmla="*/ 28 w 113"/>
                <a:gd name="T87" fmla="*/ 13 h 101"/>
                <a:gd name="T88" fmla="*/ 24 w 113"/>
                <a:gd name="T89" fmla="*/ 17 h 101"/>
                <a:gd name="T90" fmla="*/ 21 w 113"/>
                <a:gd name="T91" fmla="*/ 21 h 101"/>
                <a:gd name="T92" fmla="*/ 17 w 113"/>
                <a:gd name="T93" fmla="*/ 26 h 101"/>
                <a:gd name="T94" fmla="*/ 13 w 113"/>
                <a:gd name="T95" fmla="*/ 31 h 101"/>
                <a:gd name="T96" fmla="*/ 8 w 113"/>
                <a:gd name="T97" fmla="*/ 36 h 101"/>
                <a:gd name="T98" fmla="*/ 5 w 113"/>
                <a:gd name="T99" fmla="*/ 42 h 101"/>
                <a:gd name="T100" fmla="*/ 0 w 113"/>
                <a:gd name="T101" fmla="*/ 48 h 1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3" h="101">
                  <a:moveTo>
                    <a:pt x="0" y="48"/>
                  </a:moveTo>
                  <a:lnTo>
                    <a:pt x="12" y="41"/>
                  </a:lnTo>
                  <a:lnTo>
                    <a:pt x="25" y="38"/>
                  </a:lnTo>
                  <a:lnTo>
                    <a:pt x="37" y="39"/>
                  </a:lnTo>
                  <a:lnTo>
                    <a:pt x="48" y="43"/>
                  </a:lnTo>
                  <a:lnTo>
                    <a:pt x="58" y="48"/>
                  </a:lnTo>
                  <a:lnTo>
                    <a:pt x="67" y="56"/>
                  </a:lnTo>
                  <a:lnTo>
                    <a:pt x="74" y="66"/>
                  </a:lnTo>
                  <a:lnTo>
                    <a:pt x="77" y="77"/>
                  </a:lnTo>
                  <a:lnTo>
                    <a:pt x="79" y="88"/>
                  </a:lnTo>
                  <a:lnTo>
                    <a:pt x="76" y="100"/>
                  </a:lnTo>
                  <a:lnTo>
                    <a:pt x="80" y="96"/>
                  </a:lnTo>
                  <a:lnTo>
                    <a:pt x="84" y="93"/>
                  </a:lnTo>
                  <a:lnTo>
                    <a:pt x="88" y="88"/>
                  </a:lnTo>
                  <a:lnTo>
                    <a:pt x="92" y="85"/>
                  </a:lnTo>
                  <a:lnTo>
                    <a:pt x="94" y="81"/>
                  </a:lnTo>
                  <a:lnTo>
                    <a:pt x="98" y="78"/>
                  </a:lnTo>
                  <a:lnTo>
                    <a:pt x="99" y="75"/>
                  </a:lnTo>
                  <a:lnTo>
                    <a:pt x="102" y="72"/>
                  </a:lnTo>
                  <a:lnTo>
                    <a:pt x="104" y="69"/>
                  </a:lnTo>
                  <a:lnTo>
                    <a:pt x="105" y="66"/>
                  </a:lnTo>
                  <a:lnTo>
                    <a:pt x="107" y="60"/>
                  </a:lnTo>
                  <a:lnTo>
                    <a:pt x="108" y="55"/>
                  </a:lnTo>
                  <a:lnTo>
                    <a:pt x="110" y="50"/>
                  </a:lnTo>
                  <a:lnTo>
                    <a:pt x="111" y="45"/>
                  </a:lnTo>
                  <a:lnTo>
                    <a:pt x="112" y="40"/>
                  </a:lnTo>
                  <a:lnTo>
                    <a:pt x="111" y="35"/>
                  </a:lnTo>
                  <a:lnTo>
                    <a:pt x="110" y="30"/>
                  </a:lnTo>
                  <a:lnTo>
                    <a:pt x="107" y="25"/>
                  </a:lnTo>
                  <a:lnTo>
                    <a:pt x="103" y="19"/>
                  </a:lnTo>
                  <a:lnTo>
                    <a:pt x="98" y="13"/>
                  </a:lnTo>
                  <a:lnTo>
                    <a:pt x="92" y="8"/>
                  </a:lnTo>
                  <a:lnTo>
                    <a:pt x="87" y="5"/>
                  </a:lnTo>
                  <a:lnTo>
                    <a:pt x="80" y="2"/>
                  </a:lnTo>
                  <a:lnTo>
                    <a:pt x="74" y="1"/>
                  </a:lnTo>
                  <a:lnTo>
                    <a:pt x="68" y="0"/>
                  </a:lnTo>
                  <a:lnTo>
                    <a:pt x="62" y="0"/>
                  </a:lnTo>
                  <a:lnTo>
                    <a:pt x="56" y="1"/>
                  </a:lnTo>
                  <a:lnTo>
                    <a:pt x="49" y="2"/>
                  </a:lnTo>
                  <a:lnTo>
                    <a:pt x="44" y="4"/>
                  </a:lnTo>
                  <a:lnTo>
                    <a:pt x="39" y="6"/>
                  </a:lnTo>
                  <a:lnTo>
                    <a:pt x="35" y="8"/>
                  </a:lnTo>
                  <a:lnTo>
                    <a:pt x="32" y="11"/>
                  </a:lnTo>
                  <a:lnTo>
                    <a:pt x="28" y="13"/>
                  </a:lnTo>
                  <a:lnTo>
                    <a:pt x="24" y="17"/>
                  </a:lnTo>
                  <a:lnTo>
                    <a:pt x="21" y="21"/>
                  </a:lnTo>
                  <a:lnTo>
                    <a:pt x="17" y="26"/>
                  </a:lnTo>
                  <a:lnTo>
                    <a:pt x="13" y="31"/>
                  </a:lnTo>
                  <a:lnTo>
                    <a:pt x="8" y="36"/>
                  </a:lnTo>
                  <a:lnTo>
                    <a:pt x="5" y="42"/>
                  </a:lnTo>
                  <a:lnTo>
                    <a:pt x="0"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1" name="Freeform 76"/>
            <p:cNvSpPr>
              <a:spLocks/>
            </p:cNvSpPr>
            <p:nvPr/>
          </p:nvSpPr>
          <p:spPr bwMode="gray">
            <a:xfrm>
              <a:off x="4365" y="3250"/>
              <a:ext cx="113" cy="101"/>
            </a:xfrm>
            <a:custGeom>
              <a:avLst/>
              <a:gdLst>
                <a:gd name="T0" fmla="*/ 0 w 113"/>
                <a:gd name="T1" fmla="*/ 48 h 101"/>
                <a:gd name="T2" fmla="*/ 12 w 113"/>
                <a:gd name="T3" fmla="*/ 41 h 101"/>
                <a:gd name="T4" fmla="*/ 25 w 113"/>
                <a:gd name="T5" fmla="*/ 38 h 101"/>
                <a:gd name="T6" fmla="*/ 37 w 113"/>
                <a:gd name="T7" fmla="*/ 39 h 101"/>
                <a:gd name="T8" fmla="*/ 48 w 113"/>
                <a:gd name="T9" fmla="*/ 43 h 101"/>
                <a:gd name="T10" fmla="*/ 58 w 113"/>
                <a:gd name="T11" fmla="*/ 48 h 101"/>
                <a:gd name="T12" fmla="*/ 67 w 113"/>
                <a:gd name="T13" fmla="*/ 56 h 101"/>
                <a:gd name="T14" fmla="*/ 74 w 113"/>
                <a:gd name="T15" fmla="*/ 66 h 101"/>
                <a:gd name="T16" fmla="*/ 77 w 113"/>
                <a:gd name="T17" fmla="*/ 77 h 101"/>
                <a:gd name="T18" fmla="*/ 79 w 113"/>
                <a:gd name="T19" fmla="*/ 88 h 101"/>
                <a:gd name="T20" fmla="*/ 76 w 113"/>
                <a:gd name="T21" fmla="*/ 100 h 101"/>
                <a:gd name="T22" fmla="*/ 80 w 113"/>
                <a:gd name="T23" fmla="*/ 96 h 101"/>
                <a:gd name="T24" fmla="*/ 84 w 113"/>
                <a:gd name="T25" fmla="*/ 93 h 101"/>
                <a:gd name="T26" fmla="*/ 88 w 113"/>
                <a:gd name="T27" fmla="*/ 88 h 101"/>
                <a:gd name="T28" fmla="*/ 92 w 113"/>
                <a:gd name="T29" fmla="*/ 85 h 101"/>
                <a:gd name="T30" fmla="*/ 94 w 113"/>
                <a:gd name="T31" fmla="*/ 81 h 101"/>
                <a:gd name="T32" fmla="*/ 98 w 113"/>
                <a:gd name="T33" fmla="*/ 78 h 101"/>
                <a:gd name="T34" fmla="*/ 99 w 113"/>
                <a:gd name="T35" fmla="*/ 75 h 101"/>
                <a:gd name="T36" fmla="*/ 102 w 113"/>
                <a:gd name="T37" fmla="*/ 72 h 101"/>
                <a:gd name="T38" fmla="*/ 104 w 113"/>
                <a:gd name="T39" fmla="*/ 69 h 101"/>
                <a:gd name="T40" fmla="*/ 105 w 113"/>
                <a:gd name="T41" fmla="*/ 66 h 101"/>
                <a:gd name="T42" fmla="*/ 107 w 113"/>
                <a:gd name="T43" fmla="*/ 60 h 101"/>
                <a:gd name="T44" fmla="*/ 108 w 113"/>
                <a:gd name="T45" fmla="*/ 55 h 101"/>
                <a:gd name="T46" fmla="*/ 110 w 113"/>
                <a:gd name="T47" fmla="*/ 50 h 101"/>
                <a:gd name="T48" fmla="*/ 111 w 113"/>
                <a:gd name="T49" fmla="*/ 45 h 101"/>
                <a:gd name="T50" fmla="*/ 112 w 113"/>
                <a:gd name="T51" fmla="*/ 40 h 101"/>
                <a:gd name="T52" fmla="*/ 111 w 113"/>
                <a:gd name="T53" fmla="*/ 35 h 101"/>
                <a:gd name="T54" fmla="*/ 110 w 113"/>
                <a:gd name="T55" fmla="*/ 30 h 101"/>
                <a:gd name="T56" fmla="*/ 107 w 113"/>
                <a:gd name="T57" fmla="*/ 25 h 101"/>
                <a:gd name="T58" fmla="*/ 103 w 113"/>
                <a:gd name="T59" fmla="*/ 19 h 101"/>
                <a:gd name="T60" fmla="*/ 98 w 113"/>
                <a:gd name="T61" fmla="*/ 13 h 101"/>
                <a:gd name="T62" fmla="*/ 92 w 113"/>
                <a:gd name="T63" fmla="*/ 8 h 101"/>
                <a:gd name="T64" fmla="*/ 87 w 113"/>
                <a:gd name="T65" fmla="*/ 5 h 101"/>
                <a:gd name="T66" fmla="*/ 80 w 113"/>
                <a:gd name="T67" fmla="*/ 2 h 101"/>
                <a:gd name="T68" fmla="*/ 74 w 113"/>
                <a:gd name="T69" fmla="*/ 1 h 101"/>
                <a:gd name="T70" fmla="*/ 68 w 113"/>
                <a:gd name="T71" fmla="*/ 0 h 101"/>
                <a:gd name="T72" fmla="*/ 62 w 113"/>
                <a:gd name="T73" fmla="*/ 0 h 101"/>
                <a:gd name="T74" fmla="*/ 56 w 113"/>
                <a:gd name="T75" fmla="*/ 1 h 101"/>
                <a:gd name="T76" fmla="*/ 49 w 113"/>
                <a:gd name="T77" fmla="*/ 2 h 101"/>
                <a:gd name="T78" fmla="*/ 44 w 113"/>
                <a:gd name="T79" fmla="*/ 4 h 101"/>
                <a:gd name="T80" fmla="*/ 39 w 113"/>
                <a:gd name="T81" fmla="*/ 6 h 101"/>
                <a:gd name="T82" fmla="*/ 35 w 113"/>
                <a:gd name="T83" fmla="*/ 8 h 101"/>
                <a:gd name="T84" fmla="*/ 32 w 113"/>
                <a:gd name="T85" fmla="*/ 11 h 101"/>
                <a:gd name="T86" fmla="*/ 28 w 113"/>
                <a:gd name="T87" fmla="*/ 13 h 101"/>
                <a:gd name="T88" fmla="*/ 24 w 113"/>
                <a:gd name="T89" fmla="*/ 17 h 101"/>
                <a:gd name="T90" fmla="*/ 21 w 113"/>
                <a:gd name="T91" fmla="*/ 21 h 101"/>
                <a:gd name="T92" fmla="*/ 17 w 113"/>
                <a:gd name="T93" fmla="*/ 26 h 101"/>
                <a:gd name="T94" fmla="*/ 13 w 113"/>
                <a:gd name="T95" fmla="*/ 31 h 101"/>
                <a:gd name="T96" fmla="*/ 8 w 113"/>
                <a:gd name="T97" fmla="*/ 36 h 101"/>
                <a:gd name="T98" fmla="*/ 5 w 113"/>
                <a:gd name="T99" fmla="*/ 42 h 101"/>
                <a:gd name="T100" fmla="*/ 0 w 113"/>
                <a:gd name="T101" fmla="*/ 48 h 1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3" h="101">
                  <a:moveTo>
                    <a:pt x="0" y="48"/>
                  </a:moveTo>
                  <a:lnTo>
                    <a:pt x="12" y="41"/>
                  </a:lnTo>
                  <a:lnTo>
                    <a:pt x="25" y="38"/>
                  </a:lnTo>
                  <a:lnTo>
                    <a:pt x="37" y="39"/>
                  </a:lnTo>
                  <a:lnTo>
                    <a:pt x="48" y="43"/>
                  </a:lnTo>
                  <a:lnTo>
                    <a:pt x="58" y="48"/>
                  </a:lnTo>
                  <a:lnTo>
                    <a:pt x="67" y="56"/>
                  </a:lnTo>
                  <a:lnTo>
                    <a:pt x="74" y="66"/>
                  </a:lnTo>
                  <a:lnTo>
                    <a:pt x="77" y="77"/>
                  </a:lnTo>
                  <a:lnTo>
                    <a:pt x="79" y="88"/>
                  </a:lnTo>
                  <a:lnTo>
                    <a:pt x="76" y="100"/>
                  </a:lnTo>
                  <a:lnTo>
                    <a:pt x="80" y="96"/>
                  </a:lnTo>
                  <a:lnTo>
                    <a:pt x="84" y="93"/>
                  </a:lnTo>
                  <a:lnTo>
                    <a:pt x="88" y="88"/>
                  </a:lnTo>
                  <a:lnTo>
                    <a:pt x="92" y="85"/>
                  </a:lnTo>
                  <a:lnTo>
                    <a:pt x="94" y="81"/>
                  </a:lnTo>
                  <a:lnTo>
                    <a:pt x="98" y="78"/>
                  </a:lnTo>
                  <a:lnTo>
                    <a:pt x="99" y="75"/>
                  </a:lnTo>
                  <a:lnTo>
                    <a:pt x="102" y="72"/>
                  </a:lnTo>
                  <a:lnTo>
                    <a:pt x="104" y="69"/>
                  </a:lnTo>
                  <a:lnTo>
                    <a:pt x="105" y="66"/>
                  </a:lnTo>
                  <a:lnTo>
                    <a:pt x="107" y="60"/>
                  </a:lnTo>
                  <a:lnTo>
                    <a:pt x="108" y="55"/>
                  </a:lnTo>
                  <a:lnTo>
                    <a:pt x="110" y="50"/>
                  </a:lnTo>
                  <a:lnTo>
                    <a:pt x="111" y="45"/>
                  </a:lnTo>
                  <a:lnTo>
                    <a:pt x="112" y="40"/>
                  </a:lnTo>
                  <a:lnTo>
                    <a:pt x="111" y="35"/>
                  </a:lnTo>
                  <a:lnTo>
                    <a:pt x="110" y="30"/>
                  </a:lnTo>
                  <a:lnTo>
                    <a:pt x="107" y="25"/>
                  </a:lnTo>
                  <a:lnTo>
                    <a:pt x="103" y="19"/>
                  </a:lnTo>
                  <a:lnTo>
                    <a:pt x="98" y="13"/>
                  </a:lnTo>
                  <a:lnTo>
                    <a:pt x="92" y="8"/>
                  </a:lnTo>
                  <a:lnTo>
                    <a:pt x="87" y="5"/>
                  </a:lnTo>
                  <a:lnTo>
                    <a:pt x="80" y="2"/>
                  </a:lnTo>
                  <a:lnTo>
                    <a:pt x="74" y="1"/>
                  </a:lnTo>
                  <a:lnTo>
                    <a:pt x="68" y="0"/>
                  </a:lnTo>
                  <a:lnTo>
                    <a:pt x="62" y="0"/>
                  </a:lnTo>
                  <a:lnTo>
                    <a:pt x="56" y="1"/>
                  </a:lnTo>
                  <a:lnTo>
                    <a:pt x="49" y="2"/>
                  </a:lnTo>
                  <a:lnTo>
                    <a:pt x="44" y="4"/>
                  </a:lnTo>
                  <a:lnTo>
                    <a:pt x="39" y="6"/>
                  </a:lnTo>
                  <a:lnTo>
                    <a:pt x="35" y="8"/>
                  </a:lnTo>
                  <a:lnTo>
                    <a:pt x="32" y="11"/>
                  </a:lnTo>
                  <a:lnTo>
                    <a:pt x="28" y="13"/>
                  </a:lnTo>
                  <a:lnTo>
                    <a:pt x="24" y="17"/>
                  </a:lnTo>
                  <a:lnTo>
                    <a:pt x="21" y="21"/>
                  </a:lnTo>
                  <a:lnTo>
                    <a:pt x="17" y="26"/>
                  </a:lnTo>
                  <a:lnTo>
                    <a:pt x="13" y="31"/>
                  </a:lnTo>
                  <a:lnTo>
                    <a:pt x="8" y="36"/>
                  </a:lnTo>
                  <a:lnTo>
                    <a:pt x="5" y="42"/>
                  </a:lnTo>
                  <a:lnTo>
                    <a:pt x="0" y="48"/>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2" name="Freeform 77"/>
            <p:cNvSpPr>
              <a:spLocks/>
            </p:cNvSpPr>
            <p:nvPr/>
          </p:nvSpPr>
          <p:spPr bwMode="gray">
            <a:xfrm>
              <a:off x="4374" y="3278"/>
              <a:ext cx="79" cy="61"/>
            </a:xfrm>
            <a:custGeom>
              <a:avLst/>
              <a:gdLst>
                <a:gd name="T0" fmla="*/ 0 w 79"/>
                <a:gd name="T1" fmla="*/ 9 h 61"/>
                <a:gd name="T2" fmla="*/ 12 w 79"/>
                <a:gd name="T3" fmla="*/ 3 h 61"/>
                <a:gd name="T4" fmla="*/ 25 w 79"/>
                <a:gd name="T5" fmla="*/ 0 h 61"/>
                <a:gd name="T6" fmla="*/ 37 w 79"/>
                <a:gd name="T7" fmla="*/ 0 h 61"/>
                <a:gd name="T8" fmla="*/ 47 w 79"/>
                <a:gd name="T9" fmla="*/ 3 h 61"/>
                <a:gd name="T10" fmla="*/ 57 w 79"/>
                <a:gd name="T11" fmla="*/ 9 h 61"/>
                <a:gd name="T12" fmla="*/ 66 w 79"/>
                <a:gd name="T13" fmla="*/ 17 h 61"/>
                <a:gd name="T14" fmla="*/ 72 w 79"/>
                <a:gd name="T15" fmla="*/ 26 h 61"/>
                <a:gd name="T16" fmla="*/ 76 w 79"/>
                <a:gd name="T17" fmla="*/ 36 h 61"/>
                <a:gd name="T18" fmla="*/ 78 w 79"/>
                <a:gd name="T19" fmla="*/ 48 h 61"/>
                <a:gd name="T20" fmla="*/ 75 w 79"/>
                <a:gd name="T21" fmla="*/ 60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 h="61">
                  <a:moveTo>
                    <a:pt x="0" y="9"/>
                  </a:moveTo>
                  <a:lnTo>
                    <a:pt x="12" y="3"/>
                  </a:lnTo>
                  <a:lnTo>
                    <a:pt x="25" y="0"/>
                  </a:lnTo>
                  <a:lnTo>
                    <a:pt x="37" y="0"/>
                  </a:lnTo>
                  <a:lnTo>
                    <a:pt x="47" y="3"/>
                  </a:lnTo>
                  <a:lnTo>
                    <a:pt x="57" y="9"/>
                  </a:lnTo>
                  <a:lnTo>
                    <a:pt x="66" y="17"/>
                  </a:lnTo>
                  <a:lnTo>
                    <a:pt x="72" y="26"/>
                  </a:lnTo>
                  <a:lnTo>
                    <a:pt x="76" y="36"/>
                  </a:lnTo>
                  <a:lnTo>
                    <a:pt x="78" y="48"/>
                  </a:lnTo>
                  <a:lnTo>
                    <a:pt x="75" y="6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3" name="Freeform 78"/>
            <p:cNvSpPr>
              <a:spLocks/>
            </p:cNvSpPr>
            <p:nvPr/>
          </p:nvSpPr>
          <p:spPr bwMode="gray">
            <a:xfrm>
              <a:off x="4384" y="3267"/>
              <a:ext cx="79" cy="62"/>
            </a:xfrm>
            <a:custGeom>
              <a:avLst/>
              <a:gdLst>
                <a:gd name="T0" fmla="*/ 0 w 79"/>
                <a:gd name="T1" fmla="*/ 9 h 62"/>
                <a:gd name="T2" fmla="*/ 12 w 79"/>
                <a:gd name="T3" fmla="*/ 3 h 62"/>
                <a:gd name="T4" fmla="*/ 24 w 79"/>
                <a:gd name="T5" fmla="*/ 0 h 62"/>
                <a:gd name="T6" fmla="*/ 36 w 79"/>
                <a:gd name="T7" fmla="*/ 0 h 62"/>
                <a:gd name="T8" fmla="*/ 48 w 79"/>
                <a:gd name="T9" fmla="*/ 4 h 62"/>
                <a:gd name="T10" fmla="*/ 58 w 79"/>
                <a:gd name="T11" fmla="*/ 9 h 62"/>
                <a:gd name="T12" fmla="*/ 66 w 79"/>
                <a:gd name="T13" fmla="*/ 17 h 62"/>
                <a:gd name="T14" fmla="*/ 73 w 79"/>
                <a:gd name="T15" fmla="*/ 27 h 62"/>
                <a:gd name="T16" fmla="*/ 76 w 79"/>
                <a:gd name="T17" fmla="*/ 37 h 62"/>
                <a:gd name="T18" fmla="*/ 78 w 79"/>
                <a:gd name="T19" fmla="*/ 49 h 62"/>
                <a:gd name="T20" fmla="*/ 75 w 79"/>
                <a:gd name="T21" fmla="*/ 6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 h="62">
                  <a:moveTo>
                    <a:pt x="0" y="9"/>
                  </a:moveTo>
                  <a:lnTo>
                    <a:pt x="12" y="3"/>
                  </a:lnTo>
                  <a:lnTo>
                    <a:pt x="24" y="0"/>
                  </a:lnTo>
                  <a:lnTo>
                    <a:pt x="36" y="0"/>
                  </a:lnTo>
                  <a:lnTo>
                    <a:pt x="48" y="4"/>
                  </a:lnTo>
                  <a:lnTo>
                    <a:pt x="58" y="9"/>
                  </a:lnTo>
                  <a:lnTo>
                    <a:pt x="66" y="17"/>
                  </a:lnTo>
                  <a:lnTo>
                    <a:pt x="73" y="27"/>
                  </a:lnTo>
                  <a:lnTo>
                    <a:pt x="76" y="37"/>
                  </a:lnTo>
                  <a:lnTo>
                    <a:pt x="78" y="49"/>
                  </a:lnTo>
                  <a:lnTo>
                    <a:pt x="75" y="6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4" name="Freeform 79"/>
            <p:cNvSpPr>
              <a:spLocks/>
            </p:cNvSpPr>
            <p:nvPr/>
          </p:nvSpPr>
          <p:spPr bwMode="gray">
            <a:xfrm>
              <a:off x="4392" y="3257"/>
              <a:ext cx="79" cy="61"/>
            </a:xfrm>
            <a:custGeom>
              <a:avLst/>
              <a:gdLst>
                <a:gd name="T0" fmla="*/ 0 w 79"/>
                <a:gd name="T1" fmla="*/ 8 h 61"/>
                <a:gd name="T2" fmla="*/ 12 w 79"/>
                <a:gd name="T3" fmla="*/ 2 h 61"/>
                <a:gd name="T4" fmla="*/ 24 w 79"/>
                <a:gd name="T5" fmla="*/ 0 h 61"/>
                <a:gd name="T6" fmla="*/ 37 w 79"/>
                <a:gd name="T7" fmla="*/ 0 h 61"/>
                <a:gd name="T8" fmla="*/ 48 w 79"/>
                <a:gd name="T9" fmla="*/ 3 h 61"/>
                <a:gd name="T10" fmla="*/ 58 w 79"/>
                <a:gd name="T11" fmla="*/ 9 h 61"/>
                <a:gd name="T12" fmla="*/ 66 w 79"/>
                <a:gd name="T13" fmla="*/ 17 h 61"/>
                <a:gd name="T14" fmla="*/ 73 w 79"/>
                <a:gd name="T15" fmla="*/ 26 h 61"/>
                <a:gd name="T16" fmla="*/ 76 w 79"/>
                <a:gd name="T17" fmla="*/ 36 h 61"/>
                <a:gd name="T18" fmla="*/ 78 w 79"/>
                <a:gd name="T19" fmla="*/ 48 h 61"/>
                <a:gd name="T20" fmla="*/ 75 w 79"/>
                <a:gd name="T21" fmla="*/ 60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 h="61">
                  <a:moveTo>
                    <a:pt x="0" y="8"/>
                  </a:moveTo>
                  <a:lnTo>
                    <a:pt x="12" y="2"/>
                  </a:lnTo>
                  <a:lnTo>
                    <a:pt x="24" y="0"/>
                  </a:lnTo>
                  <a:lnTo>
                    <a:pt x="37" y="0"/>
                  </a:lnTo>
                  <a:lnTo>
                    <a:pt x="48" y="3"/>
                  </a:lnTo>
                  <a:lnTo>
                    <a:pt x="58" y="9"/>
                  </a:lnTo>
                  <a:lnTo>
                    <a:pt x="66" y="17"/>
                  </a:lnTo>
                  <a:lnTo>
                    <a:pt x="73" y="26"/>
                  </a:lnTo>
                  <a:lnTo>
                    <a:pt x="76" y="36"/>
                  </a:lnTo>
                  <a:lnTo>
                    <a:pt x="78" y="48"/>
                  </a:lnTo>
                  <a:lnTo>
                    <a:pt x="75" y="6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5" name="Freeform 80"/>
            <p:cNvSpPr>
              <a:spLocks/>
            </p:cNvSpPr>
            <p:nvPr/>
          </p:nvSpPr>
          <p:spPr bwMode="gray">
            <a:xfrm>
              <a:off x="4136" y="3301"/>
              <a:ext cx="307" cy="402"/>
            </a:xfrm>
            <a:custGeom>
              <a:avLst/>
              <a:gdLst>
                <a:gd name="T0" fmla="*/ 289 w 307"/>
                <a:gd name="T1" fmla="*/ 0 h 402"/>
                <a:gd name="T2" fmla="*/ 292 w 307"/>
                <a:gd name="T3" fmla="*/ 4 h 402"/>
                <a:gd name="T4" fmla="*/ 296 w 307"/>
                <a:gd name="T5" fmla="*/ 8 h 402"/>
                <a:gd name="T6" fmla="*/ 299 w 307"/>
                <a:gd name="T7" fmla="*/ 12 h 402"/>
                <a:gd name="T8" fmla="*/ 301 w 307"/>
                <a:gd name="T9" fmla="*/ 17 h 402"/>
                <a:gd name="T10" fmla="*/ 304 w 307"/>
                <a:gd name="T11" fmla="*/ 22 h 402"/>
                <a:gd name="T12" fmla="*/ 305 w 307"/>
                <a:gd name="T13" fmla="*/ 27 h 402"/>
                <a:gd name="T14" fmla="*/ 306 w 307"/>
                <a:gd name="T15" fmla="*/ 32 h 402"/>
                <a:gd name="T16" fmla="*/ 306 w 307"/>
                <a:gd name="T17" fmla="*/ 38 h 402"/>
                <a:gd name="T18" fmla="*/ 305 w 307"/>
                <a:gd name="T19" fmla="*/ 43 h 402"/>
                <a:gd name="T20" fmla="*/ 304 w 307"/>
                <a:gd name="T21" fmla="*/ 48 h 402"/>
                <a:gd name="T22" fmla="*/ 287 w 307"/>
                <a:gd name="T23" fmla="*/ 63 h 402"/>
                <a:gd name="T24" fmla="*/ 269 w 307"/>
                <a:gd name="T25" fmla="*/ 77 h 402"/>
                <a:gd name="T26" fmla="*/ 249 w 307"/>
                <a:gd name="T27" fmla="*/ 93 h 402"/>
                <a:gd name="T28" fmla="*/ 229 w 307"/>
                <a:gd name="T29" fmla="*/ 108 h 402"/>
                <a:gd name="T30" fmla="*/ 209 w 307"/>
                <a:gd name="T31" fmla="*/ 122 h 402"/>
                <a:gd name="T32" fmla="*/ 191 w 307"/>
                <a:gd name="T33" fmla="*/ 137 h 402"/>
                <a:gd name="T34" fmla="*/ 175 w 307"/>
                <a:gd name="T35" fmla="*/ 150 h 402"/>
                <a:gd name="T36" fmla="*/ 161 w 307"/>
                <a:gd name="T37" fmla="*/ 162 h 402"/>
                <a:gd name="T38" fmla="*/ 152 w 307"/>
                <a:gd name="T39" fmla="*/ 172 h 402"/>
                <a:gd name="T40" fmla="*/ 147 w 307"/>
                <a:gd name="T41" fmla="*/ 180 h 402"/>
                <a:gd name="T42" fmla="*/ 144 w 307"/>
                <a:gd name="T43" fmla="*/ 198 h 402"/>
                <a:gd name="T44" fmla="*/ 145 w 307"/>
                <a:gd name="T45" fmla="*/ 217 h 402"/>
                <a:gd name="T46" fmla="*/ 147 w 307"/>
                <a:gd name="T47" fmla="*/ 238 h 402"/>
                <a:gd name="T48" fmla="*/ 151 w 307"/>
                <a:gd name="T49" fmla="*/ 259 h 402"/>
                <a:gd name="T50" fmla="*/ 155 w 307"/>
                <a:gd name="T51" fmla="*/ 282 h 402"/>
                <a:gd name="T52" fmla="*/ 157 w 307"/>
                <a:gd name="T53" fmla="*/ 306 h 402"/>
                <a:gd name="T54" fmla="*/ 155 w 307"/>
                <a:gd name="T55" fmla="*/ 330 h 402"/>
                <a:gd name="T56" fmla="*/ 150 w 307"/>
                <a:gd name="T57" fmla="*/ 353 h 402"/>
                <a:gd name="T58" fmla="*/ 139 w 307"/>
                <a:gd name="T59" fmla="*/ 377 h 402"/>
                <a:gd name="T60" fmla="*/ 121 w 307"/>
                <a:gd name="T61" fmla="*/ 399 h 402"/>
                <a:gd name="T62" fmla="*/ 117 w 307"/>
                <a:gd name="T63" fmla="*/ 401 h 402"/>
                <a:gd name="T64" fmla="*/ 109 w 307"/>
                <a:gd name="T65" fmla="*/ 400 h 402"/>
                <a:gd name="T66" fmla="*/ 99 w 307"/>
                <a:gd name="T67" fmla="*/ 398 h 402"/>
                <a:gd name="T68" fmla="*/ 87 w 307"/>
                <a:gd name="T69" fmla="*/ 396 h 402"/>
                <a:gd name="T70" fmla="*/ 76 w 307"/>
                <a:gd name="T71" fmla="*/ 392 h 402"/>
                <a:gd name="T72" fmla="*/ 63 w 307"/>
                <a:gd name="T73" fmla="*/ 389 h 402"/>
                <a:gd name="T74" fmla="*/ 52 w 307"/>
                <a:gd name="T75" fmla="*/ 385 h 402"/>
                <a:gd name="T76" fmla="*/ 43 w 307"/>
                <a:gd name="T77" fmla="*/ 382 h 402"/>
                <a:gd name="T78" fmla="*/ 37 w 307"/>
                <a:gd name="T79" fmla="*/ 380 h 402"/>
                <a:gd name="T80" fmla="*/ 35 w 307"/>
                <a:gd name="T81" fmla="*/ 379 h 402"/>
                <a:gd name="T82" fmla="*/ 0 w 307"/>
                <a:gd name="T83" fmla="*/ 314 h 402"/>
                <a:gd name="T84" fmla="*/ 3 w 307"/>
                <a:gd name="T85" fmla="*/ 311 h 402"/>
                <a:gd name="T86" fmla="*/ 11 w 307"/>
                <a:gd name="T87" fmla="*/ 301 h 402"/>
                <a:gd name="T88" fmla="*/ 25 w 307"/>
                <a:gd name="T89" fmla="*/ 287 h 402"/>
                <a:gd name="T90" fmla="*/ 41 w 307"/>
                <a:gd name="T91" fmla="*/ 269 h 402"/>
                <a:gd name="T92" fmla="*/ 59 w 307"/>
                <a:gd name="T93" fmla="*/ 248 h 402"/>
                <a:gd name="T94" fmla="*/ 78 w 307"/>
                <a:gd name="T95" fmla="*/ 228 h 402"/>
                <a:gd name="T96" fmla="*/ 97 w 307"/>
                <a:gd name="T97" fmla="*/ 207 h 402"/>
                <a:gd name="T98" fmla="*/ 113 w 307"/>
                <a:gd name="T99" fmla="*/ 189 h 402"/>
                <a:gd name="T100" fmla="*/ 127 w 307"/>
                <a:gd name="T101" fmla="*/ 174 h 402"/>
                <a:gd name="T102" fmla="*/ 136 w 307"/>
                <a:gd name="T103" fmla="*/ 164 h 402"/>
                <a:gd name="T104" fmla="*/ 150 w 307"/>
                <a:gd name="T105" fmla="*/ 151 h 402"/>
                <a:gd name="T106" fmla="*/ 167 w 307"/>
                <a:gd name="T107" fmla="*/ 136 h 402"/>
                <a:gd name="T108" fmla="*/ 187 w 307"/>
                <a:gd name="T109" fmla="*/ 120 h 402"/>
                <a:gd name="T110" fmla="*/ 207 w 307"/>
                <a:gd name="T111" fmla="*/ 101 h 402"/>
                <a:gd name="T112" fmla="*/ 228 w 307"/>
                <a:gd name="T113" fmla="*/ 83 h 402"/>
                <a:gd name="T114" fmla="*/ 247 w 307"/>
                <a:gd name="T115" fmla="*/ 64 h 402"/>
                <a:gd name="T116" fmla="*/ 264 w 307"/>
                <a:gd name="T117" fmla="*/ 47 h 402"/>
                <a:gd name="T118" fmla="*/ 278 w 307"/>
                <a:gd name="T119" fmla="*/ 29 h 402"/>
                <a:gd name="T120" fmla="*/ 287 w 307"/>
                <a:gd name="T121" fmla="*/ 14 h 402"/>
                <a:gd name="T122" fmla="*/ 289 w 307"/>
                <a:gd name="T123" fmla="*/ 0 h 4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07" h="402">
                  <a:moveTo>
                    <a:pt x="289" y="0"/>
                  </a:moveTo>
                  <a:lnTo>
                    <a:pt x="292" y="4"/>
                  </a:lnTo>
                  <a:lnTo>
                    <a:pt x="296" y="8"/>
                  </a:lnTo>
                  <a:lnTo>
                    <a:pt x="299" y="12"/>
                  </a:lnTo>
                  <a:lnTo>
                    <a:pt x="301" y="17"/>
                  </a:lnTo>
                  <a:lnTo>
                    <a:pt x="304" y="22"/>
                  </a:lnTo>
                  <a:lnTo>
                    <a:pt x="305" y="27"/>
                  </a:lnTo>
                  <a:lnTo>
                    <a:pt x="306" y="32"/>
                  </a:lnTo>
                  <a:lnTo>
                    <a:pt x="306" y="38"/>
                  </a:lnTo>
                  <a:lnTo>
                    <a:pt x="305" y="43"/>
                  </a:lnTo>
                  <a:lnTo>
                    <a:pt x="304" y="48"/>
                  </a:lnTo>
                  <a:lnTo>
                    <a:pt x="287" y="63"/>
                  </a:lnTo>
                  <a:lnTo>
                    <a:pt x="269" y="77"/>
                  </a:lnTo>
                  <a:lnTo>
                    <a:pt x="249" y="93"/>
                  </a:lnTo>
                  <a:lnTo>
                    <a:pt x="229" y="108"/>
                  </a:lnTo>
                  <a:lnTo>
                    <a:pt x="209" y="122"/>
                  </a:lnTo>
                  <a:lnTo>
                    <a:pt x="191" y="137"/>
                  </a:lnTo>
                  <a:lnTo>
                    <a:pt x="175" y="150"/>
                  </a:lnTo>
                  <a:lnTo>
                    <a:pt x="161" y="162"/>
                  </a:lnTo>
                  <a:lnTo>
                    <a:pt x="152" y="172"/>
                  </a:lnTo>
                  <a:lnTo>
                    <a:pt x="147" y="180"/>
                  </a:lnTo>
                  <a:lnTo>
                    <a:pt x="144" y="198"/>
                  </a:lnTo>
                  <a:lnTo>
                    <a:pt x="145" y="217"/>
                  </a:lnTo>
                  <a:lnTo>
                    <a:pt x="147" y="238"/>
                  </a:lnTo>
                  <a:lnTo>
                    <a:pt x="151" y="259"/>
                  </a:lnTo>
                  <a:lnTo>
                    <a:pt x="155" y="282"/>
                  </a:lnTo>
                  <a:lnTo>
                    <a:pt x="157" y="306"/>
                  </a:lnTo>
                  <a:lnTo>
                    <a:pt x="155" y="330"/>
                  </a:lnTo>
                  <a:lnTo>
                    <a:pt x="150" y="353"/>
                  </a:lnTo>
                  <a:lnTo>
                    <a:pt x="139" y="377"/>
                  </a:lnTo>
                  <a:lnTo>
                    <a:pt x="121" y="399"/>
                  </a:lnTo>
                  <a:lnTo>
                    <a:pt x="117" y="401"/>
                  </a:lnTo>
                  <a:lnTo>
                    <a:pt x="109" y="400"/>
                  </a:lnTo>
                  <a:lnTo>
                    <a:pt x="99" y="398"/>
                  </a:lnTo>
                  <a:lnTo>
                    <a:pt x="87" y="396"/>
                  </a:lnTo>
                  <a:lnTo>
                    <a:pt x="76" y="392"/>
                  </a:lnTo>
                  <a:lnTo>
                    <a:pt x="63" y="389"/>
                  </a:lnTo>
                  <a:lnTo>
                    <a:pt x="52" y="385"/>
                  </a:lnTo>
                  <a:lnTo>
                    <a:pt x="43" y="382"/>
                  </a:lnTo>
                  <a:lnTo>
                    <a:pt x="37" y="380"/>
                  </a:lnTo>
                  <a:lnTo>
                    <a:pt x="35" y="379"/>
                  </a:lnTo>
                  <a:lnTo>
                    <a:pt x="0" y="314"/>
                  </a:lnTo>
                  <a:lnTo>
                    <a:pt x="3" y="311"/>
                  </a:lnTo>
                  <a:lnTo>
                    <a:pt x="11" y="301"/>
                  </a:lnTo>
                  <a:lnTo>
                    <a:pt x="25" y="287"/>
                  </a:lnTo>
                  <a:lnTo>
                    <a:pt x="41" y="269"/>
                  </a:lnTo>
                  <a:lnTo>
                    <a:pt x="59" y="248"/>
                  </a:lnTo>
                  <a:lnTo>
                    <a:pt x="78" y="228"/>
                  </a:lnTo>
                  <a:lnTo>
                    <a:pt x="97" y="207"/>
                  </a:lnTo>
                  <a:lnTo>
                    <a:pt x="113" y="189"/>
                  </a:lnTo>
                  <a:lnTo>
                    <a:pt x="127" y="174"/>
                  </a:lnTo>
                  <a:lnTo>
                    <a:pt x="136" y="164"/>
                  </a:lnTo>
                  <a:lnTo>
                    <a:pt x="150" y="151"/>
                  </a:lnTo>
                  <a:lnTo>
                    <a:pt x="167" y="136"/>
                  </a:lnTo>
                  <a:lnTo>
                    <a:pt x="187" y="120"/>
                  </a:lnTo>
                  <a:lnTo>
                    <a:pt x="207" y="101"/>
                  </a:lnTo>
                  <a:lnTo>
                    <a:pt x="228" y="83"/>
                  </a:lnTo>
                  <a:lnTo>
                    <a:pt x="247" y="64"/>
                  </a:lnTo>
                  <a:lnTo>
                    <a:pt x="264" y="47"/>
                  </a:lnTo>
                  <a:lnTo>
                    <a:pt x="278" y="29"/>
                  </a:lnTo>
                  <a:lnTo>
                    <a:pt x="287" y="14"/>
                  </a:lnTo>
                  <a:lnTo>
                    <a:pt x="289"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6" name="Freeform 81"/>
            <p:cNvSpPr>
              <a:spLocks/>
            </p:cNvSpPr>
            <p:nvPr/>
          </p:nvSpPr>
          <p:spPr bwMode="gray">
            <a:xfrm>
              <a:off x="4136" y="3301"/>
              <a:ext cx="307" cy="402"/>
            </a:xfrm>
            <a:custGeom>
              <a:avLst/>
              <a:gdLst>
                <a:gd name="T0" fmla="*/ 289 w 307"/>
                <a:gd name="T1" fmla="*/ 0 h 402"/>
                <a:gd name="T2" fmla="*/ 292 w 307"/>
                <a:gd name="T3" fmla="*/ 4 h 402"/>
                <a:gd name="T4" fmla="*/ 296 w 307"/>
                <a:gd name="T5" fmla="*/ 8 h 402"/>
                <a:gd name="T6" fmla="*/ 299 w 307"/>
                <a:gd name="T7" fmla="*/ 12 h 402"/>
                <a:gd name="T8" fmla="*/ 301 w 307"/>
                <a:gd name="T9" fmla="*/ 17 h 402"/>
                <a:gd name="T10" fmla="*/ 304 w 307"/>
                <a:gd name="T11" fmla="*/ 22 h 402"/>
                <a:gd name="T12" fmla="*/ 305 w 307"/>
                <a:gd name="T13" fmla="*/ 27 h 402"/>
                <a:gd name="T14" fmla="*/ 306 w 307"/>
                <a:gd name="T15" fmla="*/ 32 h 402"/>
                <a:gd name="T16" fmla="*/ 306 w 307"/>
                <a:gd name="T17" fmla="*/ 38 h 402"/>
                <a:gd name="T18" fmla="*/ 305 w 307"/>
                <a:gd name="T19" fmla="*/ 43 h 402"/>
                <a:gd name="T20" fmla="*/ 304 w 307"/>
                <a:gd name="T21" fmla="*/ 48 h 402"/>
                <a:gd name="T22" fmla="*/ 287 w 307"/>
                <a:gd name="T23" fmla="*/ 63 h 402"/>
                <a:gd name="T24" fmla="*/ 269 w 307"/>
                <a:gd name="T25" fmla="*/ 77 h 402"/>
                <a:gd name="T26" fmla="*/ 249 w 307"/>
                <a:gd name="T27" fmla="*/ 93 h 402"/>
                <a:gd name="T28" fmla="*/ 229 w 307"/>
                <a:gd name="T29" fmla="*/ 108 h 402"/>
                <a:gd name="T30" fmla="*/ 209 w 307"/>
                <a:gd name="T31" fmla="*/ 122 h 402"/>
                <a:gd name="T32" fmla="*/ 191 w 307"/>
                <a:gd name="T33" fmla="*/ 137 h 402"/>
                <a:gd name="T34" fmla="*/ 175 w 307"/>
                <a:gd name="T35" fmla="*/ 150 h 402"/>
                <a:gd name="T36" fmla="*/ 161 w 307"/>
                <a:gd name="T37" fmla="*/ 162 h 402"/>
                <a:gd name="T38" fmla="*/ 152 w 307"/>
                <a:gd name="T39" fmla="*/ 172 h 402"/>
                <a:gd name="T40" fmla="*/ 147 w 307"/>
                <a:gd name="T41" fmla="*/ 180 h 402"/>
                <a:gd name="T42" fmla="*/ 144 w 307"/>
                <a:gd name="T43" fmla="*/ 198 h 402"/>
                <a:gd name="T44" fmla="*/ 145 w 307"/>
                <a:gd name="T45" fmla="*/ 217 h 402"/>
                <a:gd name="T46" fmla="*/ 147 w 307"/>
                <a:gd name="T47" fmla="*/ 238 h 402"/>
                <a:gd name="T48" fmla="*/ 151 w 307"/>
                <a:gd name="T49" fmla="*/ 259 h 402"/>
                <a:gd name="T50" fmla="*/ 155 w 307"/>
                <a:gd name="T51" fmla="*/ 282 h 402"/>
                <a:gd name="T52" fmla="*/ 157 w 307"/>
                <a:gd name="T53" fmla="*/ 306 h 402"/>
                <a:gd name="T54" fmla="*/ 155 w 307"/>
                <a:gd name="T55" fmla="*/ 330 h 402"/>
                <a:gd name="T56" fmla="*/ 150 w 307"/>
                <a:gd name="T57" fmla="*/ 353 h 402"/>
                <a:gd name="T58" fmla="*/ 139 w 307"/>
                <a:gd name="T59" fmla="*/ 377 h 402"/>
                <a:gd name="T60" fmla="*/ 121 w 307"/>
                <a:gd name="T61" fmla="*/ 399 h 402"/>
                <a:gd name="T62" fmla="*/ 117 w 307"/>
                <a:gd name="T63" fmla="*/ 401 h 402"/>
                <a:gd name="T64" fmla="*/ 109 w 307"/>
                <a:gd name="T65" fmla="*/ 400 h 402"/>
                <a:gd name="T66" fmla="*/ 99 w 307"/>
                <a:gd name="T67" fmla="*/ 398 h 402"/>
                <a:gd name="T68" fmla="*/ 87 w 307"/>
                <a:gd name="T69" fmla="*/ 396 h 402"/>
                <a:gd name="T70" fmla="*/ 76 w 307"/>
                <a:gd name="T71" fmla="*/ 392 h 402"/>
                <a:gd name="T72" fmla="*/ 63 w 307"/>
                <a:gd name="T73" fmla="*/ 389 h 402"/>
                <a:gd name="T74" fmla="*/ 52 w 307"/>
                <a:gd name="T75" fmla="*/ 385 h 402"/>
                <a:gd name="T76" fmla="*/ 43 w 307"/>
                <a:gd name="T77" fmla="*/ 382 h 402"/>
                <a:gd name="T78" fmla="*/ 37 w 307"/>
                <a:gd name="T79" fmla="*/ 380 h 402"/>
                <a:gd name="T80" fmla="*/ 35 w 307"/>
                <a:gd name="T81" fmla="*/ 379 h 402"/>
                <a:gd name="T82" fmla="*/ 0 w 307"/>
                <a:gd name="T83" fmla="*/ 314 h 402"/>
                <a:gd name="T84" fmla="*/ 3 w 307"/>
                <a:gd name="T85" fmla="*/ 311 h 402"/>
                <a:gd name="T86" fmla="*/ 11 w 307"/>
                <a:gd name="T87" fmla="*/ 301 h 402"/>
                <a:gd name="T88" fmla="*/ 25 w 307"/>
                <a:gd name="T89" fmla="*/ 287 h 402"/>
                <a:gd name="T90" fmla="*/ 41 w 307"/>
                <a:gd name="T91" fmla="*/ 269 h 402"/>
                <a:gd name="T92" fmla="*/ 59 w 307"/>
                <a:gd name="T93" fmla="*/ 248 h 402"/>
                <a:gd name="T94" fmla="*/ 78 w 307"/>
                <a:gd name="T95" fmla="*/ 228 h 402"/>
                <a:gd name="T96" fmla="*/ 97 w 307"/>
                <a:gd name="T97" fmla="*/ 207 h 402"/>
                <a:gd name="T98" fmla="*/ 113 w 307"/>
                <a:gd name="T99" fmla="*/ 189 h 402"/>
                <a:gd name="T100" fmla="*/ 127 w 307"/>
                <a:gd name="T101" fmla="*/ 174 h 402"/>
                <a:gd name="T102" fmla="*/ 136 w 307"/>
                <a:gd name="T103" fmla="*/ 164 h 402"/>
                <a:gd name="T104" fmla="*/ 150 w 307"/>
                <a:gd name="T105" fmla="*/ 151 h 402"/>
                <a:gd name="T106" fmla="*/ 167 w 307"/>
                <a:gd name="T107" fmla="*/ 136 h 402"/>
                <a:gd name="T108" fmla="*/ 187 w 307"/>
                <a:gd name="T109" fmla="*/ 120 h 402"/>
                <a:gd name="T110" fmla="*/ 207 w 307"/>
                <a:gd name="T111" fmla="*/ 101 h 402"/>
                <a:gd name="T112" fmla="*/ 228 w 307"/>
                <a:gd name="T113" fmla="*/ 83 h 402"/>
                <a:gd name="T114" fmla="*/ 247 w 307"/>
                <a:gd name="T115" fmla="*/ 64 h 402"/>
                <a:gd name="T116" fmla="*/ 264 w 307"/>
                <a:gd name="T117" fmla="*/ 47 h 402"/>
                <a:gd name="T118" fmla="*/ 278 w 307"/>
                <a:gd name="T119" fmla="*/ 29 h 402"/>
                <a:gd name="T120" fmla="*/ 287 w 307"/>
                <a:gd name="T121" fmla="*/ 14 h 402"/>
                <a:gd name="T122" fmla="*/ 289 w 307"/>
                <a:gd name="T123" fmla="*/ 0 h 4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07" h="402">
                  <a:moveTo>
                    <a:pt x="289" y="0"/>
                  </a:moveTo>
                  <a:lnTo>
                    <a:pt x="292" y="4"/>
                  </a:lnTo>
                  <a:lnTo>
                    <a:pt x="296" y="8"/>
                  </a:lnTo>
                  <a:lnTo>
                    <a:pt x="299" y="12"/>
                  </a:lnTo>
                  <a:lnTo>
                    <a:pt x="301" y="17"/>
                  </a:lnTo>
                  <a:lnTo>
                    <a:pt x="304" y="22"/>
                  </a:lnTo>
                  <a:lnTo>
                    <a:pt x="305" y="27"/>
                  </a:lnTo>
                  <a:lnTo>
                    <a:pt x="306" y="32"/>
                  </a:lnTo>
                  <a:lnTo>
                    <a:pt x="306" y="38"/>
                  </a:lnTo>
                  <a:lnTo>
                    <a:pt x="305" y="43"/>
                  </a:lnTo>
                  <a:lnTo>
                    <a:pt x="304" y="48"/>
                  </a:lnTo>
                  <a:lnTo>
                    <a:pt x="287" y="63"/>
                  </a:lnTo>
                  <a:lnTo>
                    <a:pt x="269" y="77"/>
                  </a:lnTo>
                  <a:lnTo>
                    <a:pt x="249" y="93"/>
                  </a:lnTo>
                  <a:lnTo>
                    <a:pt x="229" y="108"/>
                  </a:lnTo>
                  <a:lnTo>
                    <a:pt x="209" y="122"/>
                  </a:lnTo>
                  <a:lnTo>
                    <a:pt x="191" y="137"/>
                  </a:lnTo>
                  <a:lnTo>
                    <a:pt x="175" y="150"/>
                  </a:lnTo>
                  <a:lnTo>
                    <a:pt x="161" y="162"/>
                  </a:lnTo>
                  <a:lnTo>
                    <a:pt x="152" y="172"/>
                  </a:lnTo>
                  <a:lnTo>
                    <a:pt x="147" y="180"/>
                  </a:lnTo>
                  <a:lnTo>
                    <a:pt x="144" y="198"/>
                  </a:lnTo>
                  <a:lnTo>
                    <a:pt x="145" y="217"/>
                  </a:lnTo>
                  <a:lnTo>
                    <a:pt x="147" y="238"/>
                  </a:lnTo>
                  <a:lnTo>
                    <a:pt x="151" y="259"/>
                  </a:lnTo>
                  <a:lnTo>
                    <a:pt x="155" y="282"/>
                  </a:lnTo>
                  <a:lnTo>
                    <a:pt x="157" y="306"/>
                  </a:lnTo>
                  <a:lnTo>
                    <a:pt x="155" y="330"/>
                  </a:lnTo>
                  <a:lnTo>
                    <a:pt x="150" y="353"/>
                  </a:lnTo>
                  <a:lnTo>
                    <a:pt x="139" y="377"/>
                  </a:lnTo>
                  <a:lnTo>
                    <a:pt x="121" y="399"/>
                  </a:lnTo>
                  <a:lnTo>
                    <a:pt x="117" y="401"/>
                  </a:lnTo>
                  <a:lnTo>
                    <a:pt x="109" y="400"/>
                  </a:lnTo>
                  <a:lnTo>
                    <a:pt x="99" y="398"/>
                  </a:lnTo>
                  <a:lnTo>
                    <a:pt x="87" y="396"/>
                  </a:lnTo>
                  <a:lnTo>
                    <a:pt x="76" y="392"/>
                  </a:lnTo>
                  <a:lnTo>
                    <a:pt x="63" y="389"/>
                  </a:lnTo>
                  <a:lnTo>
                    <a:pt x="52" y="385"/>
                  </a:lnTo>
                  <a:lnTo>
                    <a:pt x="43" y="382"/>
                  </a:lnTo>
                  <a:lnTo>
                    <a:pt x="37" y="380"/>
                  </a:lnTo>
                  <a:lnTo>
                    <a:pt x="35" y="379"/>
                  </a:lnTo>
                  <a:lnTo>
                    <a:pt x="0" y="314"/>
                  </a:lnTo>
                  <a:lnTo>
                    <a:pt x="3" y="311"/>
                  </a:lnTo>
                  <a:lnTo>
                    <a:pt x="11" y="301"/>
                  </a:lnTo>
                  <a:lnTo>
                    <a:pt x="25" y="287"/>
                  </a:lnTo>
                  <a:lnTo>
                    <a:pt x="41" y="269"/>
                  </a:lnTo>
                  <a:lnTo>
                    <a:pt x="59" y="248"/>
                  </a:lnTo>
                  <a:lnTo>
                    <a:pt x="78" y="228"/>
                  </a:lnTo>
                  <a:lnTo>
                    <a:pt x="97" y="207"/>
                  </a:lnTo>
                  <a:lnTo>
                    <a:pt x="113" y="189"/>
                  </a:lnTo>
                  <a:lnTo>
                    <a:pt x="127" y="174"/>
                  </a:lnTo>
                  <a:lnTo>
                    <a:pt x="136" y="164"/>
                  </a:lnTo>
                  <a:lnTo>
                    <a:pt x="150" y="151"/>
                  </a:lnTo>
                  <a:lnTo>
                    <a:pt x="167" y="136"/>
                  </a:lnTo>
                  <a:lnTo>
                    <a:pt x="187" y="120"/>
                  </a:lnTo>
                  <a:lnTo>
                    <a:pt x="207" y="101"/>
                  </a:lnTo>
                  <a:lnTo>
                    <a:pt x="228" y="83"/>
                  </a:lnTo>
                  <a:lnTo>
                    <a:pt x="247" y="64"/>
                  </a:lnTo>
                  <a:lnTo>
                    <a:pt x="264" y="47"/>
                  </a:lnTo>
                  <a:lnTo>
                    <a:pt x="278" y="29"/>
                  </a:lnTo>
                  <a:lnTo>
                    <a:pt x="287" y="14"/>
                  </a:lnTo>
                  <a:lnTo>
                    <a:pt x="289"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7" name="Freeform 82"/>
            <p:cNvSpPr>
              <a:spLocks/>
            </p:cNvSpPr>
            <p:nvPr/>
          </p:nvSpPr>
          <p:spPr bwMode="gray">
            <a:xfrm>
              <a:off x="4428" y="3264"/>
              <a:ext cx="50" cy="88"/>
            </a:xfrm>
            <a:custGeom>
              <a:avLst/>
              <a:gdLst>
                <a:gd name="T0" fmla="*/ 0 w 50"/>
                <a:gd name="T1" fmla="*/ 37 h 88"/>
                <a:gd name="T2" fmla="*/ 3 w 50"/>
                <a:gd name="T3" fmla="*/ 42 h 88"/>
                <a:gd name="T4" fmla="*/ 6 w 50"/>
                <a:gd name="T5" fmla="*/ 46 h 88"/>
                <a:gd name="T6" fmla="*/ 9 w 50"/>
                <a:gd name="T7" fmla="*/ 50 h 88"/>
                <a:gd name="T8" fmla="*/ 11 w 50"/>
                <a:gd name="T9" fmla="*/ 55 h 88"/>
                <a:gd name="T10" fmla="*/ 14 w 50"/>
                <a:gd name="T11" fmla="*/ 60 h 88"/>
                <a:gd name="T12" fmla="*/ 15 w 50"/>
                <a:gd name="T13" fmla="*/ 65 h 88"/>
                <a:gd name="T14" fmla="*/ 15 w 50"/>
                <a:gd name="T15" fmla="*/ 71 h 88"/>
                <a:gd name="T16" fmla="*/ 15 w 50"/>
                <a:gd name="T17" fmla="*/ 76 h 88"/>
                <a:gd name="T18" fmla="*/ 15 w 50"/>
                <a:gd name="T19" fmla="*/ 81 h 88"/>
                <a:gd name="T20" fmla="*/ 13 w 50"/>
                <a:gd name="T21" fmla="*/ 87 h 88"/>
                <a:gd name="T22" fmla="*/ 18 w 50"/>
                <a:gd name="T23" fmla="*/ 83 h 88"/>
                <a:gd name="T24" fmla="*/ 21 w 50"/>
                <a:gd name="T25" fmla="*/ 80 h 88"/>
                <a:gd name="T26" fmla="*/ 25 w 50"/>
                <a:gd name="T27" fmla="*/ 75 h 88"/>
                <a:gd name="T28" fmla="*/ 29 w 50"/>
                <a:gd name="T29" fmla="*/ 72 h 88"/>
                <a:gd name="T30" fmla="*/ 32 w 50"/>
                <a:gd name="T31" fmla="*/ 68 h 88"/>
                <a:gd name="T32" fmla="*/ 35 w 50"/>
                <a:gd name="T33" fmla="*/ 64 h 88"/>
                <a:gd name="T34" fmla="*/ 37 w 50"/>
                <a:gd name="T35" fmla="*/ 62 h 88"/>
                <a:gd name="T36" fmla="*/ 39 w 50"/>
                <a:gd name="T37" fmla="*/ 59 h 88"/>
                <a:gd name="T38" fmla="*/ 41 w 50"/>
                <a:gd name="T39" fmla="*/ 56 h 88"/>
                <a:gd name="T40" fmla="*/ 42 w 50"/>
                <a:gd name="T41" fmla="*/ 52 h 88"/>
                <a:gd name="T42" fmla="*/ 44 w 50"/>
                <a:gd name="T43" fmla="*/ 47 h 88"/>
                <a:gd name="T44" fmla="*/ 45 w 50"/>
                <a:gd name="T45" fmla="*/ 42 h 88"/>
                <a:gd name="T46" fmla="*/ 47 w 50"/>
                <a:gd name="T47" fmla="*/ 37 h 88"/>
                <a:gd name="T48" fmla="*/ 48 w 50"/>
                <a:gd name="T49" fmla="*/ 32 h 88"/>
                <a:gd name="T50" fmla="*/ 49 w 50"/>
                <a:gd name="T51" fmla="*/ 27 h 88"/>
                <a:gd name="T52" fmla="*/ 48 w 50"/>
                <a:gd name="T53" fmla="*/ 22 h 88"/>
                <a:gd name="T54" fmla="*/ 47 w 50"/>
                <a:gd name="T55" fmla="*/ 17 h 88"/>
                <a:gd name="T56" fmla="*/ 44 w 50"/>
                <a:gd name="T57" fmla="*/ 11 h 88"/>
                <a:gd name="T58" fmla="*/ 40 w 50"/>
                <a:gd name="T59" fmla="*/ 5 h 88"/>
                <a:gd name="T60" fmla="*/ 35 w 50"/>
                <a:gd name="T61" fmla="*/ 0 h 88"/>
                <a:gd name="T62" fmla="*/ 31 w 50"/>
                <a:gd name="T63" fmla="*/ 8 h 88"/>
                <a:gd name="T64" fmla="*/ 27 w 50"/>
                <a:gd name="T65" fmla="*/ 14 h 88"/>
                <a:gd name="T66" fmla="*/ 23 w 50"/>
                <a:gd name="T67" fmla="*/ 19 h 88"/>
                <a:gd name="T68" fmla="*/ 20 w 50"/>
                <a:gd name="T69" fmla="*/ 22 h 88"/>
                <a:gd name="T70" fmla="*/ 17 w 50"/>
                <a:gd name="T71" fmla="*/ 25 h 88"/>
                <a:gd name="T72" fmla="*/ 14 w 50"/>
                <a:gd name="T73" fmla="*/ 27 h 88"/>
                <a:gd name="T74" fmla="*/ 11 w 50"/>
                <a:gd name="T75" fmla="*/ 29 h 88"/>
                <a:gd name="T76" fmla="*/ 8 w 50"/>
                <a:gd name="T77" fmla="*/ 32 h 88"/>
                <a:gd name="T78" fmla="*/ 4 w 50"/>
                <a:gd name="T79" fmla="*/ 34 h 88"/>
                <a:gd name="T80" fmla="*/ 0 w 50"/>
                <a:gd name="T81" fmla="*/ 37 h 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0" h="88">
                  <a:moveTo>
                    <a:pt x="0" y="37"/>
                  </a:moveTo>
                  <a:lnTo>
                    <a:pt x="3" y="42"/>
                  </a:lnTo>
                  <a:lnTo>
                    <a:pt x="6" y="46"/>
                  </a:lnTo>
                  <a:lnTo>
                    <a:pt x="9" y="50"/>
                  </a:lnTo>
                  <a:lnTo>
                    <a:pt x="11" y="55"/>
                  </a:lnTo>
                  <a:lnTo>
                    <a:pt x="14" y="60"/>
                  </a:lnTo>
                  <a:lnTo>
                    <a:pt x="15" y="65"/>
                  </a:lnTo>
                  <a:lnTo>
                    <a:pt x="15" y="71"/>
                  </a:lnTo>
                  <a:lnTo>
                    <a:pt x="15" y="76"/>
                  </a:lnTo>
                  <a:lnTo>
                    <a:pt x="15" y="81"/>
                  </a:lnTo>
                  <a:lnTo>
                    <a:pt x="13" y="87"/>
                  </a:lnTo>
                  <a:lnTo>
                    <a:pt x="18" y="83"/>
                  </a:lnTo>
                  <a:lnTo>
                    <a:pt x="21" y="80"/>
                  </a:lnTo>
                  <a:lnTo>
                    <a:pt x="25" y="75"/>
                  </a:lnTo>
                  <a:lnTo>
                    <a:pt x="29" y="72"/>
                  </a:lnTo>
                  <a:lnTo>
                    <a:pt x="32" y="68"/>
                  </a:lnTo>
                  <a:lnTo>
                    <a:pt x="35" y="64"/>
                  </a:lnTo>
                  <a:lnTo>
                    <a:pt x="37" y="62"/>
                  </a:lnTo>
                  <a:lnTo>
                    <a:pt x="39" y="59"/>
                  </a:lnTo>
                  <a:lnTo>
                    <a:pt x="41" y="56"/>
                  </a:lnTo>
                  <a:lnTo>
                    <a:pt x="42" y="52"/>
                  </a:lnTo>
                  <a:lnTo>
                    <a:pt x="44" y="47"/>
                  </a:lnTo>
                  <a:lnTo>
                    <a:pt x="45" y="42"/>
                  </a:lnTo>
                  <a:lnTo>
                    <a:pt x="47" y="37"/>
                  </a:lnTo>
                  <a:lnTo>
                    <a:pt x="48" y="32"/>
                  </a:lnTo>
                  <a:lnTo>
                    <a:pt x="49" y="27"/>
                  </a:lnTo>
                  <a:lnTo>
                    <a:pt x="48" y="22"/>
                  </a:lnTo>
                  <a:lnTo>
                    <a:pt x="47" y="17"/>
                  </a:lnTo>
                  <a:lnTo>
                    <a:pt x="44" y="11"/>
                  </a:lnTo>
                  <a:lnTo>
                    <a:pt x="40" y="5"/>
                  </a:lnTo>
                  <a:lnTo>
                    <a:pt x="35" y="0"/>
                  </a:lnTo>
                  <a:lnTo>
                    <a:pt x="31" y="8"/>
                  </a:lnTo>
                  <a:lnTo>
                    <a:pt x="27" y="14"/>
                  </a:lnTo>
                  <a:lnTo>
                    <a:pt x="23" y="19"/>
                  </a:lnTo>
                  <a:lnTo>
                    <a:pt x="20" y="22"/>
                  </a:lnTo>
                  <a:lnTo>
                    <a:pt x="17" y="25"/>
                  </a:lnTo>
                  <a:lnTo>
                    <a:pt x="14" y="27"/>
                  </a:lnTo>
                  <a:lnTo>
                    <a:pt x="11" y="29"/>
                  </a:lnTo>
                  <a:lnTo>
                    <a:pt x="8" y="32"/>
                  </a:lnTo>
                  <a:lnTo>
                    <a:pt x="4" y="34"/>
                  </a:lnTo>
                  <a:lnTo>
                    <a:pt x="0" y="3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8" name="Freeform 83"/>
            <p:cNvSpPr>
              <a:spLocks/>
            </p:cNvSpPr>
            <p:nvPr/>
          </p:nvSpPr>
          <p:spPr bwMode="gray">
            <a:xfrm>
              <a:off x="4428" y="3264"/>
              <a:ext cx="50" cy="88"/>
            </a:xfrm>
            <a:custGeom>
              <a:avLst/>
              <a:gdLst>
                <a:gd name="T0" fmla="*/ 0 w 50"/>
                <a:gd name="T1" fmla="*/ 37 h 88"/>
                <a:gd name="T2" fmla="*/ 3 w 50"/>
                <a:gd name="T3" fmla="*/ 42 h 88"/>
                <a:gd name="T4" fmla="*/ 6 w 50"/>
                <a:gd name="T5" fmla="*/ 46 h 88"/>
                <a:gd name="T6" fmla="*/ 9 w 50"/>
                <a:gd name="T7" fmla="*/ 50 h 88"/>
                <a:gd name="T8" fmla="*/ 11 w 50"/>
                <a:gd name="T9" fmla="*/ 55 h 88"/>
                <a:gd name="T10" fmla="*/ 14 w 50"/>
                <a:gd name="T11" fmla="*/ 60 h 88"/>
                <a:gd name="T12" fmla="*/ 15 w 50"/>
                <a:gd name="T13" fmla="*/ 65 h 88"/>
                <a:gd name="T14" fmla="*/ 15 w 50"/>
                <a:gd name="T15" fmla="*/ 71 h 88"/>
                <a:gd name="T16" fmla="*/ 15 w 50"/>
                <a:gd name="T17" fmla="*/ 76 h 88"/>
                <a:gd name="T18" fmla="*/ 15 w 50"/>
                <a:gd name="T19" fmla="*/ 81 h 88"/>
                <a:gd name="T20" fmla="*/ 13 w 50"/>
                <a:gd name="T21" fmla="*/ 87 h 88"/>
                <a:gd name="T22" fmla="*/ 18 w 50"/>
                <a:gd name="T23" fmla="*/ 83 h 88"/>
                <a:gd name="T24" fmla="*/ 21 w 50"/>
                <a:gd name="T25" fmla="*/ 80 h 88"/>
                <a:gd name="T26" fmla="*/ 25 w 50"/>
                <a:gd name="T27" fmla="*/ 75 h 88"/>
                <a:gd name="T28" fmla="*/ 29 w 50"/>
                <a:gd name="T29" fmla="*/ 72 h 88"/>
                <a:gd name="T30" fmla="*/ 32 w 50"/>
                <a:gd name="T31" fmla="*/ 68 h 88"/>
                <a:gd name="T32" fmla="*/ 35 w 50"/>
                <a:gd name="T33" fmla="*/ 64 h 88"/>
                <a:gd name="T34" fmla="*/ 37 w 50"/>
                <a:gd name="T35" fmla="*/ 62 h 88"/>
                <a:gd name="T36" fmla="*/ 39 w 50"/>
                <a:gd name="T37" fmla="*/ 59 h 88"/>
                <a:gd name="T38" fmla="*/ 41 w 50"/>
                <a:gd name="T39" fmla="*/ 56 h 88"/>
                <a:gd name="T40" fmla="*/ 42 w 50"/>
                <a:gd name="T41" fmla="*/ 52 h 88"/>
                <a:gd name="T42" fmla="*/ 44 w 50"/>
                <a:gd name="T43" fmla="*/ 47 h 88"/>
                <a:gd name="T44" fmla="*/ 45 w 50"/>
                <a:gd name="T45" fmla="*/ 42 h 88"/>
                <a:gd name="T46" fmla="*/ 47 w 50"/>
                <a:gd name="T47" fmla="*/ 37 h 88"/>
                <a:gd name="T48" fmla="*/ 48 w 50"/>
                <a:gd name="T49" fmla="*/ 32 h 88"/>
                <a:gd name="T50" fmla="*/ 49 w 50"/>
                <a:gd name="T51" fmla="*/ 27 h 88"/>
                <a:gd name="T52" fmla="*/ 48 w 50"/>
                <a:gd name="T53" fmla="*/ 22 h 88"/>
                <a:gd name="T54" fmla="*/ 47 w 50"/>
                <a:gd name="T55" fmla="*/ 17 h 88"/>
                <a:gd name="T56" fmla="*/ 44 w 50"/>
                <a:gd name="T57" fmla="*/ 11 h 88"/>
                <a:gd name="T58" fmla="*/ 40 w 50"/>
                <a:gd name="T59" fmla="*/ 5 h 88"/>
                <a:gd name="T60" fmla="*/ 35 w 50"/>
                <a:gd name="T61" fmla="*/ 0 h 88"/>
                <a:gd name="T62" fmla="*/ 31 w 50"/>
                <a:gd name="T63" fmla="*/ 8 h 88"/>
                <a:gd name="T64" fmla="*/ 27 w 50"/>
                <a:gd name="T65" fmla="*/ 14 h 88"/>
                <a:gd name="T66" fmla="*/ 23 w 50"/>
                <a:gd name="T67" fmla="*/ 19 h 88"/>
                <a:gd name="T68" fmla="*/ 20 w 50"/>
                <a:gd name="T69" fmla="*/ 22 h 88"/>
                <a:gd name="T70" fmla="*/ 17 w 50"/>
                <a:gd name="T71" fmla="*/ 25 h 88"/>
                <a:gd name="T72" fmla="*/ 14 w 50"/>
                <a:gd name="T73" fmla="*/ 27 h 88"/>
                <a:gd name="T74" fmla="*/ 11 w 50"/>
                <a:gd name="T75" fmla="*/ 29 h 88"/>
                <a:gd name="T76" fmla="*/ 8 w 50"/>
                <a:gd name="T77" fmla="*/ 32 h 88"/>
                <a:gd name="T78" fmla="*/ 4 w 50"/>
                <a:gd name="T79" fmla="*/ 34 h 88"/>
                <a:gd name="T80" fmla="*/ 0 w 50"/>
                <a:gd name="T81" fmla="*/ 37 h 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0" h="88">
                  <a:moveTo>
                    <a:pt x="0" y="37"/>
                  </a:moveTo>
                  <a:lnTo>
                    <a:pt x="3" y="42"/>
                  </a:lnTo>
                  <a:lnTo>
                    <a:pt x="6" y="46"/>
                  </a:lnTo>
                  <a:lnTo>
                    <a:pt x="9" y="50"/>
                  </a:lnTo>
                  <a:lnTo>
                    <a:pt x="11" y="55"/>
                  </a:lnTo>
                  <a:lnTo>
                    <a:pt x="14" y="60"/>
                  </a:lnTo>
                  <a:lnTo>
                    <a:pt x="15" y="65"/>
                  </a:lnTo>
                  <a:lnTo>
                    <a:pt x="15" y="71"/>
                  </a:lnTo>
                  <a:lnTo>
                    <a:pt x="15" y="76"/>
                  </a:lnTo>
                  <a:lnTo>
                    <a:pt x="15" y="81"/>
                  </a:lnTo>
                  <a:lnTo>
                    <a:pt x="13" y="87"/>
                  </a:lnTo>
                  <a:lnTo>
                    <a:pt x="18" y="83"/>
                  </a:lnTo>
                  <a:lnTo>
                    <a:pt x="21" y="80"/>
                  </a:lnTo>
                  <a:lnTo>
                    <a:pt x="25" y="75"/>
                  </a:lnTo>
                  <a:lnTo>
                    <a:pt x="29" y="72"/>
                  </a:lnTo>
                  <a:lnTo>
                    <a:pt x="32" y="68"/>
                  </a:lnTo>
                  <a:lnTo>
                    <a:pt x="35" y="64"/>
                  </a:lnTo>
                  <a:lnTo>
                    <a:pt x="37" y="62"/>
                  </a:lnTo>
                  <a:lnTo>
                    <a:pt x="39" y="59"/>
                  </a:lnTo>
                  <a:lnTo>
                    <a:pt x="41" y="56"/>
                  </a:lnTo>
                  <a:lnTo>
                    <a:pt x="42" y="52"/>
                  </a:lnTo>
                  <a:lnTo>
                    <a:pt x="44" y="47"/>
                  </a:lnTo>
                  <a:lnTo>
                    <a:pt x="45" y="42"/>
                  </a:lnTo>
                  <a:lnTo>
                    <a:pt x="47" y="37"/>
                  </a:lnTo>
                  <a:lnTo>
                    <a:pt x="48" y="32"/>
                  </a:lnTo>
                  <a:lnTo>
                    <a:pt x="49" y="27"/>
                  </a:lnTo>
                  <a:lnTo>
                    <a:pt x="48" y="22"/>
                  </a:lnTo>
                  <a:lnTo>
                    <a:pt x="47" y="17"/>
                  </a:lnTo>
                  <a:lnTo>
                    <a:pt x="44" y="11"/>
                  </a:lnTo>
                  <a:lnTo>
                    <a:pt x="40" y="5"/>
                  </a:lnTo>
                  <a:lnTo>
                    <a:pt x="35" y="0"/>
                  </a:lnTo>
                  <a:lnTo>
                    <a:pt x="31" y="8"/>
                  </a:lnTo>
                  <a:lnTo>
                    <a:pt x="27" y="14"/>
                  </a:lnTo>
                  <a:lnTo>
                    <a:pt x="23" y="19"/>
                  </a:lnTo>
                  <a:lnTo>
                    <a:pt x="20" y="22"/>
                  </a:lnTo>
                  <a:lnTo>
                    <a:pt x="17" y="25"/>
                  </a:lnTo>
                  <a:lnTo>
                    <a:pt x="14" y="27"/>
                  </a:lnTo>
                  <a:lnTo>
                    <a:pt x="11" y="29"/>
                  </a:lnTo>
                  <a:lnTo>
                    <a:pt x="8" y="32"/>
                  </a:lnTo>
                  <a:lnTo>
                    <a:pt x="4" y="34"/>
                  </a:lnTo>
                  <a:lnTo>
                    <a:pt x="0" y="3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29" name="Freeform 84"/>
            <p:cNvSpPr>
              <a:spLocks/>
            </p:cNvSpPr>
            <p:nvPr/>
          </p:nvSpPr>
          <p:spPr bwMode="gray">
            <a:xfrm>
              <a:off x="4137" y="3468"/>
              <a:ext cx="136" cy="149"/>
            </a:xfrm>
            <a:custGeom>
              <a:avLst/>
              <a:gdLst>
                <a:gd name="T0" fmla="*/ 0 w 136"/>
                <a:gd name="T1" fmla="*/ 147 h 149"/>
                <a:gd name="T2" fmla="*/ 11 w 136"/>
                <a:gd name="T3" fmla="*/ 113 h 149"/>
                <a:gd name="T4" fmla="*/ 24 w 136"/>
                <a:gd name="T5" fmla="*/ 88 h 149"/>
                <a:gd name="T6" fmla="*/ 38 w 136"/>
                <a:gd name="T7" fmla="*/ 67 h 149"/>
                <a:gd name="T8" fmla="*/ 52 w 136"/>
                <a:gd name="T9" fmla="*/ 51 h 149"/>
                <a:gd name="T10" fmla="*/ 66 w 136"/>
                <a:gd name="T11" fmla="*/ 39 h 149"/>
                <a:gd name="T12" fmla="*/ 80 w 136"/>
                <a:gd name="T13" fmla="*/ 30 h 149"/>
                <a:gd name="T14" fmla="*/ 92 w 136"/>
                <a:gd name="T15" fmla="*/ 23 h 149"/>
                <a:gd name="T16" fmla="*/ 105 w 136"/>
                <a:gd name="T17" fmla="*/ 17 h 149"/>
                <a:gd name="T18" fmla="*/ 116 w 136"/>
                <a:gd name="T19" fmla="*/ 12 h 149"/>
                <a:gd name="T20" fmla="*/ 126 w 136"/>
                <a:gd name="T21" fmla="*/ 6 h 149"/>
                <a:gd name="T22" fmla="*/ 135 w 136"/>
                <a:gd name="T23" fmla="*/ 0 h 149"/>
                <a:gd name="T24" fmla="*/ 133 w 136"/>
                <a:gd name="T25" fmla="*/ 1 h 149"/>
                <a:gd name="T26" fmla="*/ 125 w 136"/>
                <a:gd name="T27" fmla="*/ 11 h 149"/>
                <a:gd name="T28" fmla="*/ 111 w 136"/>
                <a:gd name="T29" fmla="*/ 26 h 149"/>
                <a:gd name="T30" fmla="*/ 92 w 136"/>
                <a:gd name="T31" fmla="*/ 47 h 149"/>
                <a:gd name="T32" fmla="*/ 72 w 136"/>
                <a:gd name="T33" fmla="*/ 69 h 149"/>
                <a:gd name="T34" fmla="*/ 50 w 136"/>
                <a:gd name="T35" fmla="*/ 92 h 149"/>
                <a:gd name="T36" fmla="*/ 31 w 136"/>
                <a:gd name="T37" fmla="*/ 113 h 149"/>
                <a:gd name="T38" fmla="*/ 15 w 136"/>
                <a:gd name="T39" fmla="*/ 131 h 149"/>
                <a:gd name="T40" fmla="*/ 3 w 136"/>
                <a:gd name="T41" fmla="*/ 143 h 149"/>
                <a:gd name="T42" fmla="*/ 0 w 136"/>
                <a:gd name="T43" fmla="*/ 148 h 149"/>
                <a:gd name="T44" fmla="*/ 0 w 136"/>
                <a:gd name="T45" fmla="*/ 147 h 1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6" h="149">
                  <a:moveTo>
                    <a:pt x="0" y="147"/>
                  </a:moveTo>
                  <a:lnTo>
                    <a:pt x="11" y="113"/>
                  </a:lnTo>
                  <a:lnTo>
                    <a:pt x="24" y="88"/>
                  </a:lnTo>
                  <a:lnTo>
                    <a:pt x="38" y="67"/>
                  </a:lnTo>
                  <a:lnTo>
                    <a:pt x="52" y="51"/>
                  </a:lnTo>
                  <a:lnTo>
                    <a:pt x="66" y="39"/>
                  </a:lnTo>
                  <a:lnTo>
                    <a:pt x="80" y="30"/>
                  </a:lnTo>
                  <a:lnTo>
                    <a:pt x="92" y="23"/>
                  </a:lnTo>
                  <a:lnTo>
                    <a:pt x="105" y="17"/>
                  </a:lnTo>
                  <a:lnTo>
                    <a:pt x="116" y="12"/>
                  </a:lnTo>
                  <a:lnTo>
                    <a:pt x="126" y="6"/>
                  </a:lnTo>
                  <a:lnTo>
                    <a:pt x="135" y="0"/>
                  </a:lnTo>
                  <a:lnTo>
                    <a:pt x="133" y="1"/>
                  </a:lnTo>
                  <a:lnTo>
                    <a:pt x="125" y="11"/>
                  </a:lnTo>
                  <a:lnTo>
                    <a:pt x="111" y="26"/>
                  </a:lnTo>
                  <a:lnTo>
                    <a:pt x="92" y="47"/>
                  </a:lnTo>
                  <a:lnTo>
                    <a:pt x="72" y="69"/>
                  </a:lnTo>
                  <a:lnTo>
                    <a:pt x="50" y="92"/>
                  </a:lnTo>
                  <a:lnTo>
                    <a:pt x="31" y="113"/>
                  </a:lnTo>
                  <a:lnTo>
                    <a:pt x="15" y="131"/>
                  </a:lnTo>
                  <a:lnTo>
                    <a:pt x="3" y="143"/>
                  </a:lnTo>
                  <a:lnTo>
                    <a:pt x="0" y="148"/>
                  </a:lnTo>
                  <a:lnTo>
                    <a:pt x="0" y="147"/>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30" name="Freeform 85"/>
            <p:cNvSpPr>
              <a:spLocks/>
            </p:cNvSpPr>
            <p:nvPr/>
          </p:nvSpPr>
          <p:spPr bwMode="gray">
            <a:xfrm>
              <a:off x="4137" y="3468"/>
              <a:ext cx="136" cy="149"/>
            </a:xfrm>
            <a:custGeom>
              <a:avLst/>
              <a:gdLst>
                <a:gd name="T0" fmla="*/ 0 w 136"/>
                <a:gd name="T1" fmla="*/ 147 h 149"/>
                <a:gd name="T2" fmla="*/ 11 w 136"/>
                <a:gd name="T3" fmla="*/ 113 h 149"/>
                <a:gd name="T4" fmla="*/ 24 w 136"/>
                <a:gd name="T5" fmla="*/ 88 h 149"/>
                <a:gd name="T6" fmla="*/ 38 w 136"/>
                <a:gd name="T7" fmla="*/ 67 h 149"/>
                <a:gd name="T8" fmla="*/ 52 w 136"/>
                <a:gd name="T9" fmla="*/ 51 h 149"/>
                <a:gd name="T10" fmla="*/ 66 w 136"/>
                <a:gd name="T11" fmla="*/ 39 h 149"/>
                <a:gd name="T12" fmla="*/ 80 w 136"/>
                <a:gd name="T13" fmla="*/ 30 h 149"/>
                <a:gd name="T14" fmla="*/ 92 w 136"/>
                <a:gd name="T15" fmla="*/ 23 h 149"/>
                <a:gd name="T16" fmla="*/ 105 w 136"/>
                <a:gd name="T17" fmla="*/ 17 h 149"/>
                <a:gd name="T18" fmla="*/ 116 w 136"/>
                <a:gd name="T19" fmla="*/ 12 h 149"/>
                <a:gd name="T20" fmla="*/ 126 w 136"/>
                <a:gd name="T21" fmla="*/ 6 h 149"/>
                <a:gd name="T22" fmla="*/ 135 w 136"/>
                <a:gd name="T23" fmla="*/ 0 h 149"/>
                <a:gd name="T24" fmla="*/ 133 w 136"/>
                <a:gd name="T25" fmla="*/ 1 h 149"/>
                <a:gd name="T26" fmla="*/ 125 w 136"/>
                <a:gd name="T27" fmla="*/ 11 h 149"/>
                <a:gd name="T28" fmla="*/ 111 w 136"/>
                <a:gd name="T29" fmla="*/ 26 h 149"/>
                <a:gd name="T30" fmla="*/ 92 w 136"/>
                <a:gd name="T31" fmla="*/ 47 h 149"/>
                <a:gd name="T32" fmla="*/ 72 w 136"/>
                <a:gd name="T33" fmla="*/ 69 h 149"/>
                <a:gd name="T34" fmla="*/ 50 w 136"/>
                <a:gd name="T35" fmla="*/ 92 h 149"/>
                <a:gd name="T36" fmla="*/ 31 w 136"/>
                <a:gd name="T37" fmla="*/ 113 h 149"/>
                <a:gd name="T38" fmla="*/ 15 w 136"/>
                <a:gd name="T39" fmla="*/ 131 h 149"/>
                <a:gd name="T40" fmla="*/ 3 w 136"/>
                <a:gd name="T41" fmla="*/ 143 h 149"/>
                <a:gd name="T42" fmla="*/ 0 w 136"/>
                <a:gd name="T43" fmla="*/ 148 h 1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6" h="149">
                  <a:moveTo>
                    <a:pt x="0" y="147"/>
                  </a:moveTo>
                  <a:lnTo>
                    <a:pt x="11" y="113"/>
                  </a:lnTo>
                  <a:lnTo>
                    <a:pt x="24" y="88"/>
                  </a:lnTo>
                  <a:lnTo>
                    <a:pt x="38" y="67"/>
                  </a:lnTo>
                  <a:lnTo>
                    <a:pt x="52" y="51"/>
                  </a:lnTo>
                  <a:lnTo>
                    <a:pt x="66" y="39"/>
                  </a:lnTo>
                  <a:lnTo>
                    <a:pt x="80" y="30"/>
                  </a:lnTo>
                  <a:lnTo>
                    <a:pt x="92" y="23"/>
                  </a:lnTo>
                  <a:lnTo>
                    <a:pt x="105" y="17"/>
                  </a:lnTo>
                  <a:lnTo>
                    <a:pt x="116" y="12"/>
                  </a:lnTo>
                  <a:lnTo>
                    <a:pt x="126" y="6"/>
                  </a:lnTo>
                  <a:lnTo>
                    <a:pt x="135" y="0"/>
                  </a:lnTo>
                  <a:lnTo>
                    <a:pt x="133" y="1"/>
                  </a:lnTo>
                  <a:lnTo>
                    <a:pt x="125" y="11"/>
                  </a:lnTo>
                  <a:lnTo>
                    <a:pt x="111" y="26"/>
                  </a:lnTo>
                  <a:lnTo>
                    <a:pt x="92" y="47"/>
                  </a:lnTo>
                  <a:lnTo>
                    <a:pt x="72" y="69"/>
                  </a:lnTo>
                  <a:lnTo>
                    <a:pt x="50" y="92"/>
                  </a:lnTo>
                  <a:lnTo>
                    <a:pt x="31" y="113"/>
                  </a:lnTo>
                  <a:lnTo>
                    <a:pt x="15" y="131"/>
                  </a:lnTo>
                  <a:lnTo>
                    <a:pt x="3" y="143"/>
                  </a:lnTo>
                  <a:lnTo>
                    <a:pt x="0" y="148"/>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6149" name="Rectangle 86"/>
          <p:cNvSpPr>
            <a:spLocks noChangeArrowheads="1"/>
          </p:cNvSpPr>
          <p:nvPr/>
        </p:nvSpPr>
        <p:spPr bwMode="auto">
          <a:xfrm>
            <a:off x="533400" y="1901825"/>
            <a:ext cx="8077200" cy="422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50000"/>
              </a:spcBef>
              <a:buClr>
                <a:schemeClr val="tx2"/>
              </a:buClr>
              <a:buSzPct val="80000"/>
              <a:buFont typeface="Wingdings" pitchFamily="2" charset="2"/>
              <a:buChar char="n"/>
              <a:defRPr sz="2400" b="1">
                <a:solidFill>
                  <a:schemeClr val="tx1"/>
                </a:solidFill>
                <a:latin typeface="Arial"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en-US" altLang="en-US" dirty="0"/>
          </a:p>
          <a:p>
            <a:pPr marL="457200" indent="-457200" eaLnBrk="1" hangingPunct="1">
              <a:buFont typeface="+mj-lt"/>
              <a:buAutoNum type="arabicPeriod"/>
            </a:pPr>
            <a:r>
              <a:rPr lang="en-US" altLang="en-US" dirty="0">
                <a:solidFill>
                  <a:srgbClr val="FF0000"/>
                </a:solidFill>
              </a:rPr>
              <a:t>Use </a:t>
            </a:r>
            <a:r>
              <a:rPr lang="en-US" altLang="en-US" dirty="0" err="1" smtClean="0">
                <a:solidFill>
                  <a:srgbClr val="FF0000"/>
                </a:solidFill>
              </a:rPr>
              <a:t>LayoutL</a:t>
            </a:r>
            <a:r>
              <a:rPr lang="en-US" altLang="en-US" dirty="0" smtClean="0">
                <a:solidFill>
                  <a:srgbClr val="FF0000"/>
                </a:solidFill>
              </a:rPr>
              <a:t> </a:t>
            </a:r>
            <a:r>
              <a:rPr lang="en-US" altLang="en-US" dirty="0">
                <a:solidFill>
                  <a:srgbClr val="FF0000"/>
                </a:solidFill>
              </a:rPr>
              <a:t>to place transistors in a layout</a:t>
            </a:r>
          </a:p>
          <a:p>
            <a:pPr marL="457200" indent="-457200" eaLnBrk="1" hangingPunct="1">
              <a:buFont typeface="+mj-lt"/>
              <a:buAutoNum type="arabicPeriod"/>
            </a:pPr>
            <a:r>
              <a:rPr lang="en-US" altLang="en-US" dirty="0"/>
              <a:t>Construct a simple layout, step by step</a:t>
            </a:r>
          </a:p>
          <a:p>
            <a:pPr marL="457200" indent="-457200" eaLnBrk="1" hangingPunct="1">
              <a:buFont typeface="+mj-lt"/>
              <a:buAutoNum type="arabicPeriod"/>
            </a:pPr>
            <a:r>
              <a:rPr lang="en-US" altLang="en-US" dirty="0"/>
              <a:t>Use the DRC checking tool</a:t>
            </a:r>
          </a:p>
          <a:p>
            <a:pPr marL="457200" indent="-457200" eaLnBrk="1" hangingPunct="1">
              <a:buFont typeface="+mj-lt"/>
              <a:buAutoNum type="arabicPeriod"/>
            </a:pPr>
            <a:r>
              <a:rPr lang="en-US" altLang="en-US" dirty="0" smtClean="0"/>
              <a:t>Search and explain errors</a:t>
            </a:r>
            <a:endParaRPr lang="en-US" altLang="en-US" dirty="0"/>
          </a:p>
        </p:txBody>
      </p:sp>
    </p:spTree>
    <p:extLst>
      <p:ext uri="{BB962C8B-B14F-4D97-AF65-F5344CB8AC3E}">
        <p14:creationId xmlns:p14="http://schemas.microsoft.com/office/powerpoint/2010/main" val="11696167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altLang="en-US" smtClean="0"/>
              <a:t>Inverter Layout</a:t>
            </a:r>
          </a:p>
        </p:txBody>
      </p:sp>
      <p:pic>
        <p:nvPicPr>
          <p:cNvPr id="717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238" y="2352675"/>
            <a:ext cx="7629525"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GB" altLang="en-US" dirty="0"/>
              <a:t>Set up the current working directory</a:t>
            </a:r>
            <a:endParaRPr lang="en-GB" altLang="en-US" dirty="0" smtClean="0"/>
          </a:p>
        </p:txBody>
      </p:sp>
      <p:sp>
        <p:nvSpPr>
          <p:cNvPr id="4099" name="Content Placeholder 2"/>
          <p:cNvSpPr>
            <a:spLocks noGrp="1"/>
          </p:cNvSpPr>
          <p:nvPr>
            <p:ph idx="1"/>
          </p:nvPr>
        </p:nvSpPr>
        <p:spPr/>
        <p:txBody>
          <a:bodyPr/>
          <a:lstStyle/>
          <a:p>
            <a:pPr marL="457200" indent="-457200">
              <a:lnSpc>
                <a:spcPct val="200000"/>
              </a:lnSpc>
              <a:buFont typeface="Wingdings" pitchFamily="2" charset="2"/>
              <a:buAutoNum type="arabicPeriod"/>
            </a:pPr>
            <a:r>
              <a:rPr lang="en-GB" altLang="en-US" sz="2000" b="0" dirty="0" smtClean="0"/>
              <a:t>Create aa folder for this lab and move into it</a:t>
            </a:r>
          </a:p>
          <a:p>
            <a:pPr marL="457200" indent="-457200">
              <a:lnSpc>
                <a:spcPct val="200000"/>
              </a:lnSpc>
              <a:buFont typeface="Wingdings" pitchFamily="2" charset="2"/>
              <a:buAutoNum type="arabicPeriod"/>
            </a:pPr>
            <a:r>
              <a:rPr lang="en-GB" altLang="en-US" sz="2000" b="0" dirty="0" smtClean="0"/>
              <a:t>Copy the </a:t>
            </a:r>
            <a:r>
              <a:rPr lang="en-GB" altLang="en-US" sz="2000" b="0" dirty="0" err="1" smtClean="0"/>
              <a:t>display.drf</a:t>
            </a:r>
            <a:r>
              <a:rPr lang="en-GB" altLang="en-US" sz="2000" b="0" dirty="0" smtClean="0"/>
              <a:t> file to your working directory or alternatively you can copy this file from the following location:  </a:t>
            </a:r>
            <a:r>
              <a:rPr lang="en-GB" altLang="en-US" sz="2000" b="0" dirty="0" smtClean="0">
                <a:solidFill>
                  <a:srgbClr val="FF0000"/>
                </a:solidFill>
              </a:rPr>
              <a:t>/home/</a:t>
            </a:r>
            <a:r>
              <a:rPr lang="en-GB" altLang="en-US" sz="2000" b="0" dirty="0" err="1" smtClean="0">
                <a:solidFill>
                  <a:srgbClr val="FF0000"/>
                </a:solidFill>
              </a:rPr>
              <a:t>esdcad</a:t>
            </a:r>
            <a:r>
              <a:rPr lang="en-GB" altLang="en-US" sz="2000" b="0" dirty="0" smtClean="0">
                <a:solidFill>
                  <a:srgbClr val="FF0000"/>
                </a:solidFill>
              </a:rPr>
              <a:t>/</a:t>
            </a:r>
            <a:r>
              <a:rPr lang="en-GB" altLang="en-US" sz="2000" b="0" dirty="0" err="1" smtClean="0">
                <a:solidFill>
                  <a:srgbClr val="FF0000"/>
                </a:solidFill>
              </a:rPr>
              <a:t>designkits</a:t>
            </a:r>
            <a:r>
              <a:rPr lang="en-GB" altLang="en-US" sz="2000" b="0" dirty="0" smtClean="0">
                <a:solidFill>
                  <a:srgbClr val="FF0000"/>
                </a:solidFill>
              </a:rPr>
              <a:t>/</a:t>
            </a:r>
            <a:r>
              <a:rPr lang="en-GB" altLang="en-US" sz="2000" b="0" dirty="0" err="1" smtClean="0">
                <a:solidFill>
                  <a:srgbClr val="FF0000"/>
                </a:solidFill>
              </a:rPr>
              <a:t>ams</a:t>
            </a:r>
            <a:r>
              <a:rPr lang="en-GB" altLang="en-US" sz="2000" b="0" dirty="0" smtClean="0">
                <a:solidFill>
                  <a:srgbClr val="FF0000"/>
                </a:solidFill>
              </a:rPr>
              <a:t>/v400/</a:t>
            </a:r>
            <a:r>
              <a:rPr lang="en-GB" altLang="en-US" sz="2000" b="0" dirty="0" err="1" smtClean="0">
                <a:solidFill>
                  <a:srgbClr val="FF0000"/>
                </a:solidFill>
              </a:rPr>
              <a:t>cds</a:t>
            </a:r>
            <a:r>
              <a:rPr lang="en-GB" altLang="en-US" sz="2000" b="0" dirty="0" smtClean="0">
                <a:solidFill>
                  <a:srgbClr val="FF0000"/>
                </a:solidFill>
              </a:rPr>
              <a:t>/HK_ALL/</a:t>
            </a:r>
            <a:r>
              <a:rPr lang="en-GB" altLang="en-US" sz="2000" b="0" dirty="0" err="1" smtClean="0">
                <a:solidFill>
                  <a:srgbClr val="FF0000"/>
                </a:solidFill>
              </a:rPr>
              <a:t>env</a:t>
            </a:r>
            <a:endParaRPr lang="en-GB" altLang="en-US" sz="2000" b="0" dirty="0">
              <a:solidFill>
                <a:srgbClr val="FF0000"/>
              </a:solidFill>
            </a:endParaRPr>
          </a:p>
          <a:p>
            <a:pPr marL="457200" indent="-457200">
              <a:lnSpc>
                <a:spcPct val="200000"/>
              </a:lnSpc>
              <a:buFont typeface="Wingdings" pitchFamily="2" charset="2"/>
              <a:buAutoNum type="arabicPeriod"/>
            </a:pPr>
            <a:r>
              <a:rPr lang="en-GB" altLang="en-US" sz="2000" b="0" dirty="0" smtClean="0"/>
              <a:t>Type </a:t>
            </a:r>
            <a:r>
              <a:rPr lang="en-GB" altLang="en-US" sz="2000" b="0" dirty="0"/>
              <a:t>the following:</a:t>
            </a:r>
          </a:p>
          <a:p>
            <a:pPr marL="457200" lvl="1" indent="0" eaLnBrk="1" hangingPunct="1">
              <a:buNone/>
            </a:pPr>
            <a:r>
              <a:rPr lang="en-GB" altLang="en-US" dirty="0" err="1"/>
              <a:t>tcsh</a:t>
            </a:r>
            <a:endParaRPr lang="en-GB" altLang="en-US" dirty="0"/>
          </a:p>
          <a:p>
            <a:pPr marL="457200" lvl="1" indent="0" eaLnBrk="1" hangingPunct="1">
              <a:buNone/>
            </a:pPr>
            <a:r>
              <a:rPr lang="en-GB" altLang="en-US" dirty="0"/>
              <a:t>source /opt/</a:t>
            </a:r>
            <a:r>
              <a:rPr lang="en-GB" altLang="en-US" dirty="0" err="1"/>
              <a:t>esdcad</a:t>
            </a:r>
            <a:r>
              <a:rPr lang="en-GB" altLang="en-US" dirty="0"/>
              <a:t>/scripts/ams_v400_tcshrc</a:t>
            </a:r>
          </a:p>
          <a:p>
            <a:pPr marL="457200" indent="-457200">
              <a:lnSpc>
                <a:spcPct val="200000"/>
              </a:lnSpc>
              <a:buFont typeface="Wingdings" pitchFamily="2" charset="2"/>
              <a:buAutoNum type="arabicPeriod"/>
            </a:pPr>
            <a:endParaRPr lang="en-GB" altLang="en-US" sz="2000" b="0" dirty="0" smtClean="0"/>
          </a:p>
          <a:p>
            <a:pPr marL="0" indent="0">
              <a:buFont typeface="Wingdings" pitchFamily="2" charset="2"/>
              <a:buNone/>
            </a:pPr>
            <a:endParaRPr lang="en-GB" altLang="en-US" dirty="0" smtClean="0"/>
          </a:p>
        </p:txBody>
      </p:sp>
    </p:spTree>
    <p:extLst>
      <p:ext uri="{BB962C8B-B14F-4D97-AF65-F5344CB8AC3E}">
        <p14:creationId xmlns:p14="http://schemas.microsoft.com/office/powerpoint/2010/main" val="33481785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indent="0" eaLnBrk="1" hangingPunct="1"/>
            <a:r>
              <a:rPr lang="en-GB" altLang="en-US" smtClean="0"/>
              <a:t>Where we left off</a:t>
            </a:r>
          </a:p>
        </p:txBody>
      </p:sp>
      <p:sp>
        <p:nvSpPr>
          <p:cNvPr id="8195" name="Rectangle 3"/>
          <p:cNvSpPr>
            <a:spLocks noGrp="1" noChangeArrowheads="1"/>
          </p:cNvSpPr>
          <p:nvPr>
            <p:ph type="body" idx="1"/>
          </p:nvPr>
        </p:nvSpPr>
        <p:spPr/>
        <p:txBody>
          <a:bodyPr/>
          <a:lstStyle/>
          <a:p>
            <a:pPr eaLnBrk="1" hangingPunct="1"/>
            <a:r>
              <a:rPr lang="en-GB" altLang="en-US" smtClean="0"/>
              <a:t>In the last lecture, you saw how to simulate your inverter test circuit.</a:t>
            </a:r>
          </a:p>
          <a:p>
            <a:pPr eaLnBrk="1" hangingPunct="1"/>
            <a:endParaRPr lang="en-GB" altLang="en-US" smtClean="0"/>
          </a:p>
        </p:txBody>
      </p:sp>
      <p:pic>
        <p:nvPicPr>
          <p:cNvPr id="819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8838" y="2246313"/>
            <a:ext cx="4886325"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indent="0" eaLnBrk="1" hangingPunct="1"/>
            <a:r>
              <a:rPr lang="en-GB" altLang="en-US" smtClean="0"/>
              <a:t>Layout in Cadence</a:t>
            </a:r>
          </a:p>
        </p:txBody>
      </p:sp>
      <p:sp>
        <p:nvSpPr>
          <p:cNvPr id="9219" name="Rectangle 3"/>
          <p:cNvSpPr>
            <a:spLocks noGrp="1" noChangeArrowheads="1"/>
          </p:cNvSpPr>
          <p:nvPr>
            <p:ph type="body" idx="1"/>
          </p:nvPr>
        </p:nvSpPr>
        <p:spPr>
          <a:xfrm>
            <a:off x="183025" y="910110"/>
            <a:ext cx="3885940" cy="4724400"/>
          </a:xfrm>
        </p:spPr>
        <p:txBody>
          <a:bodyPr/>
          <a:lstStyle/>
          <a:p>
            <a:pPr algn="just" eaLnBrk="1" hangingPunct="1"/>
            <a:r>
              <a:rPr lang="en-GB" altLang="en-US" sz="2000" dirty="0" smtClean="0"/>
              <a:t>In this lecture you will learn how to use the Cadence layout editor, called Virtuoso</a:t>
            </a:r>
          </a:p>
          <a:p>
            <a:pPr algn="just" eaLnBrk="1" hangingPunct="1"/>
            <a:r>
              <a:rPr lang="en-GB" altLang="en-US" sz="2000" dirty="0" smtClean="0"/>
              <a:t>A cell has multiple cell views</a:t>
            </a:r>
          </a:p>
          <a:p>
            <a:pPr lvl="1" algn="just" eaLnBrk="1" hangingPunct="1"/>
            <a:r>
              <a:rPr lang="en-GB" altLang="en-US" sz="2000" dirty="0" smtClean="0"/>
              <a:t>You have already created a schematic view and a symbol view</a:t>
            </a:r>
          </a:p>
          <a:p>
            <a:pPr lvl="1" algn="just" eaLnBrk="1" hangingPunct="1"/>
            <a:r>
              <a:rPr lang="en-GB" altLang="en-US" sz="2000" dirty="0" smtClean="0"/>
              <a:t>Today we will create the layout view</a:t>
            </a:r>
          </a:p>
          <a:p>
            <a:pPr algn="just" eaLnBrk="1" hangingPunct="1"/>
            <a:r>
              <a:rPr lang="en-GB" altLang="en-US" sz="2000" dirty="0" smtClean="0"/>
              <a:t>All the views can </a:t>
            </a:r>
            <a:br>
              <a:rPr lang="en-GB" altLang="en-US" sz="2000" dirty="0" smtClean="0"/>
            </a:br>
            <a:r>
              <a:rPr lang="en-GB" altLang="en-US" sz="2000" dirty="0" smtClean="0"/>
              <a:t>be seen in</a:t>
            </a:r>
            <a:br>
              <a:rPr lang="en-GB" altLang="en-US" sz="2000" dirty="0" smtClean="0"/>
            </a:br>
            <a:r>
              <a:rPr lang="en-GB" altLang="en-US" sz="2000" dirty="0" smtClean="0"/>
              <a:t>Library Manager</a:t>
            </a:r>
          </a:p>
        </p:txBody>
      </p:sp>
      <p:pic>
        <p:nvPicPr>
          <p:cNvPr id="922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6680" y="957541"/>
            <a:ext cx="4684712" cy="4121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99"/>
      </a:dk2>
      <a:lt2>
        <a:srgbClr val="969696"/>
      </a:lt2>
      <a:accent1>
        <a:srgbClr val="E1E1FF"/>
      </a:accent1>
      <a:accent2>
        <a:srgbClr val="FFC993"/>
      </a:accent2>
      <a:accent3>
        <a:srgbClr val="FFFFFF"/>
      </a:accent3>
      <a:accent4>
        <a:srgbClr val="000000"/>
      </a:accent4>
      <a:accent5>
        <a:srgbClr val="EEEEFF"/>
      </a:accent5>
      <a:accent6>
        <a:srgbClr val="E7B685"/>
      </a:accent6>
      <a:hlink>
        <a:srgbClr val="0000FF"/>
      </a:hlink>
      <a:folHlink>
        <a:srgbClr val="FFFFA7"/>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99"/>
      </a:dk2>
      <a:lt2>
        <a:srgbClr val="969696"/>
      </a:lt2>
      <a:accent1>
        <a:srgbClr val="E1E1FF"/>
      </a:accent1>
      <a:accent2>
        <a:srgbClr val="FFC993"/>
      </a:accent2>
      <a:accent3>
        <a:srgbClr val="FFFFFF"/>
      </a:accent3>
      <a:accent4>
        <a:srgbClr val="000000"/>
      </a:accent4>
      <a:accent5>
        <a:srgbClr val="EEEEFF"/>
      </a:accent5>
      <a:accent6>
        <a:srgbClr val="E7B685"/>
      </a:accent6>
      <a:hlink>
        <a:srgbClr val="0000FF"/>
      </a:hlink>
      <a:folHlink>
        <a:srgbClr val="FFFF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35084</TotalTime>
  <Words>2733</Words>
  <Application>Microsoft Office PowerPoint</Application>
  <PresentationFormat>Letter Paper (8.5x11 in)</PresentationFormat>
  <Paragraphs>340</Paragraphs>
  <Slides>49</Slides>
  <Notes>49</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Default Design</vt:lpstr>
      <vt:lpstr>Inverter Layout In Cadence</vt:lpstr>
      <vt:lpstr>Custom Design Flow </vt:lpstr>
      <vt:lpstr>Manual and semi-automated layout</vt:lpstr>
      <vt:lpstr>Learning Outcomes</vt:lpstr>
      <vt:lpstr>Learning Outcomes</vt:lpstr>
      <vt:lpstr>Inverter Layout</vt:lpstr>
      <vt:lpstr>Set up the current working directory</vt:lpstr>
      <vt:lpstr>Where we left off</vt:lpstr>
      <vt:lpstr>Layout in Cadence</vt:lpstr>
      <vt:lpstr>Create a new inverter cell with fixed dimensions</vt:lpstr>
      <vt:lpstr>Create a layout view fro your inverter</vt:lpstr>
      <vt:lpstr>About the LSW</vt:lpstr>
      <vt:lpstr>Placing the transistors</vt:lpstr>
      <vt:lpstr>Selecting the display layers</vt:lpstr>
      <vt:lpstr>Customising the pcells</vt:lpstr>
      <vt:lpstr>Customising the pcells</vt:lpstr>
      <vt:lpstr>Basic layout operations </vt:lpstr>
      <vt:lpstr>Learning Outcomes</vt:lpstr>
      <vt:lpstr>Back to manual layout</vt:lpstr>
      <vt:lpstr>Creating the inverter layout, step by step</vt:lpstr>
      <vt:lpstr>Creating the inverter layout, step by step</vt:lpstr>
      <vt:lpstr>Creating the inverter layout, step by step</vt:lpstr>
      <vt:lpstr>Creating the inverter layout, step by step</vt:lpstr>
      <vt:lpstr>Creating the inverter layout, step by step</vt:lpstr>
      <vt:lpstr>Creating the inverter layout, step by step</vt:lpstr>
      <vt:lpstr>Creating the inverter layout, step by step</vt:lpstr>
      <vt:lpstr>Creating the inverter layout, step by step</vt:lpstr>
      <vt:lpstr>Creating the inverter layout, step by step</vt:lpstr>
      <vt:lpstr>Creating the inverter layout, step by step</vt:lpstr>
      <vt:lpstr>Creating the inverter layout, step by step</vt:lpstr>
      <vt:lpstr>Creating the inverter layout, step by step</vt:lpstr>
      <vt:lpstr>Creating the inverter layout, step by step</vt:lpstr>
      <vt:lpstr>Learning Outcomes</vt:lpstr>
      <vt:lpstr>Running the DRC check</vt:lpstr>
      <vt:lpstr>Running the DRC check</vt:lpstr>
      <vt:lpstr>Running the DRC check</vt:lpstr>
      <vt:lpstr>Running the DRC check</vt:lpstr>
      <vt:lpstr>Running the DRC check</vt:lpstr>
      <vt:lpstr>Lots of errors</vt:lpstr>
      <vt:lpstr>How do we find the errors?</vt:lpstr>
      <vt:lpstr>How do we find the errors?</vt:lpstr>
      <vt:lpstr>How do we find the errors?</vt:lpstr>
      <vt:lpstr>DRC Examples</vt:lpstr>
      <vt:lpstr>DRC Examples</vt:lpstr>
      <vt:lpstr>DRC Examples</vt:lpstr>
      <vt:lpstr>DRC Examples </vt:lpstr>
      <vt:lpstr>What about the metal minimum area errors?</vt:lpstr>
      <vt:lpstr>Summary</vt:lpstr>
      <vt:lpstr>Lab: Layout</vt:lpstr>
    </vt:vector>
  </TitlesOfParts>
  <Company>Synopsys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Basel Halak</dc:creator>
  <cp:lastModifiedBy>Basel Halak</cp:lastModifiedBy>
  <cp:revision>231</cp:revision>
  <cp:lastPrinted>2015-03-31T10:57:17Z</cp:lastPrinted>
  <dcterms:created xsi:type="dcterms:W3CDTF">2003-04-29T08:15:16Z</dcterms:created>
  <dcterms:modified xsi:type="dcterms:W3CDTF">2015-10-19T08:48:49Z</dcterms:modified>
</cp:coreProperties>
</file>